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5" r:id="rId3"/>
    <p:sldId id="261" r:id="rId4"/>
    <p:sldId id="262" r:id="rId5"/>
    <p:sldId id="536" r:id="rId6"/>
    <p:sldId id="259" r:id="rId7"/>
    <p:sldId id="260" r:id="rId8"/>
    <p:sldId id="258" r:id="rId9"/>
    <p:sldId id="257" r:id="rId10"/>
    <p:sldId id="513" r:id="rId11"/>
    <p:sldId id="518" r:id="rId12"/>
    <p:sldId id="534" r:id="rId13"/>
    <p:sldId id="263" r:id="rId14"/>
    <p:sldId id="264" r:id="rId15"/>
    <p:sldId id="267" r:id="rId16"/>
    <p:sldId id="313" r:id="rId17"/>
    <p:sldId id="490" r:id="rId18"/>
    <p:sldId id="535" r:id="rId19"/>
    <p:sldId id="26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93" d="100"/>
          <a:sy n="93" d="100"/>
        </p:scale>
        <p:origin x="72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EAE8F-91D3-47EC-8FC5-F91E46BACC8A}" type="datetimeFigureOut">
              <a:rPr lang="en-GB" smtClean="0"/>
              <a:t>02/10/2019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9FB150-CEDD-4123-B677-63AE070750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500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51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C099210-325F-49D6-A64A-8A0FCA5BAC87}" type="slidenum">
              <a:rPr lang="en-GB" sz="1200" b="0" strike="noStrike" spc="-1">
                <a:latin typeface="Times New Roman"/>
              </a:rPr>
              <a:t>17</a:t>
            </a:fld>
            <a:endParaRPr lang="en-GB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12882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8A141-3865-448E-B8A9-3923E2BB10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A1C1E1-FD10-486D-8417-58F736EDC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9D7B5-018C-43FE-A74C-AAB1CB26C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AE21-15F7-4A0E-89F4-C5C9254C43CE}" type="datetimeFigureOut">
              <a:rPr lang="en-GB" smtClean="0"/>
              <a:t>02/10/2019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F9BC0-FB5C-4BA7-B16B-D1D4D27F5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1B565-BC9E-4102-9B4D-230D5A266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2D5A-1644-4FEE-AC93-686D5B962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081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4BCFF-CE98-4E09-BF10-7AB85100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4F8033-C292-4C6B-9AC2-C5255F08C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6E526-3135-4C43-B4EB-88A220480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AE21-15F7-4A0E-89F4-C5C9254C43CE}" type="datetimeFigureOut">
              <a:rPr lang="en-GB" smtClean="0"/>
              <a:t>02/10/2019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3744B-A8FA-4347-98BB-72A91A5B2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C77F6-D969-4610-B153-B74E1A6FA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2D5A-1644-4FEE-AC93-686D5B962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887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B8ECFD-CB1F-4E26-A584-DFD23F786C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4999D1-26FF-4C64-9730-0156CDB1A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C7C97-5033-44E3-A501-08F7629E5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AE21-15F7-4A0E-89F4-C5C9254C43CE}" type="datetimeFigureOut">
              <a:rPr lang="en-GB" smtClean="0"/>
              <a:t>02/10/2019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1C566-6439-4FF0-8192-D27EFC40E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D9155-97D4-4AC2-B7DA-430F58FD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2D5A-1644-4FEE-AC93-686D5B962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620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8C6D5-E0EE-4B7B-8C4F-2D71C6E2D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D6099-E45B-4830-9045-4B301AA87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6508B-DC79-4451-A0ED-A9137FD16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AE21-15F7-4A0E-89F4-C5C9254C43CE}" type="datetimeFigureOut">
              <a:rPr lang="en-GB" smtClean="0"/>
              <a:t>02/10/2019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83695-7473-40C1-BFEB-1810423C5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492AC-0A01-4B78-85FC-2CA24F15D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2D5A-1644-4FEE-AC93-686D5B962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82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924DE-DAC6-4661-8CCB-851CAD3A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D1406-42AC-4028-8434-FC53EEC08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DEF00-DBFC-4833-924F-DF9CC4956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AE21-15F7-4A0E-89F4-C5C9254C43CE}" type="datetimeFigureOut">
              <a:rPr lang="en-GB" smtClean="0"/>
              <a:t>02/10/2019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469FF-5821-468F-AE35-87F7DD411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6AC44-C26B-4203-82FF-229760B2E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2D5A-1644-4FEE-AC93-686D5B962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461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FFB3B-7434-44F1-9231-919E4724C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6A8C3-E2EB-478F-902D-CC1D56EDCF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A0D3F7-D8C8-47AF-A487-0CC0CC440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4BC48A-1189-4934-8565-2AD9EE029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AE21-15F7-4A0E-89F4-C5C9254C43CE}" type="datetimeFigureOut">
              <a:rPr lang="en-GB" smtClean="0"/>
              <a:t>02/10/2019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0A417-9950-4997-828C-1FF5E51AD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AA5B1-2E27-4DE7-BDE0-5ADEABA73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2D5A-1644-4FEE-AC93-686D5B962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66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86491-39AF-4E1A-A33A-8DEC40BB4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A0F47-887A-4984-A2F9-0C010EC3B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0244D-14E0-43FC-A29E-BADF24EA1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100A00-6B78-4573-8C22-6453521CC6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3BC2EE-EAA0-4EC9-8D03-0857E744F4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A8940E-98A6-4D07-A476-9061E5AD2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AE21-15F7-4A0E-89F4-C5C9254C43CE}" type="datetimeFigureOut">
              <a:rPr lang="en-GB" smtClean="0"/>
              <a:t>02/10/2019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5769D3-1154-411F-ACAB-B02C96478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BDAB42-9FC4-41F4-82C2-29E16FA03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2D5A-1644-4FEE-AC93-686D5B962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675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E9212-D723-466C-950D-03711296E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359D5F-F5D5-49EF-AE6B-DE6D12F0F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AE21-15F7-4A0E-89F4-C5C9254C43CE}" type="datetimeFigureOut">
              <a:rPr lang="en-GB" smtClean="0"/>
              <a:t>02/10/2019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A71187-7545-46FC-B8D4-E2631E03C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D0DF8C-9C5C-49F3-9FF1-67B5C17CA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2D5A-1644-4FEE-AC93-686D5B962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746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3CC3D1-1C86-4ECC-8FC7-968DAD41F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AE21-15F7-4A0E-89F4-C5C9254C43CE}" type="datetimeFigureOut">
              <a:rPr lang="en-GB" smtClean="0"/>
              <a:t>02/10/2019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B3D418-2498-4013-ABA0-CD28E6F91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1E59E6-50AF-42C7-8888-E4EBC7C2F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2D5A-1644-4FEE-AC93-686D5B962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931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8A264-98DC-457B-B2F5-7EBE7AA8C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43209-D1B3-4A1E-8C1F-34A0BA270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B80CD0-CBB2-43B5-AEB5-68C7C0C8B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C04F47-AF6A-4199-ADA3-BB648F807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AE21-15F7-4A0E-89F4-C5C9254C43CE}" type="datetimeFigureOut">
              <a:rPr lang="en-GB" smtClean="0"/>
              <a:t>02/10/2019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3DA269-5C8A-4246-9954-F07D6A909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CB3607-D640-43BD-954D-055886668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2D5A-1644-4FEE-AC93-686D5B962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096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5E22D-5BFD-4BB6-9DC0-B55799B59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20315B-AB53-4B09-872B-07F115BEAB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C8C9E2-0AD4-4C42-B8B9-8AE7B45AEA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1A7DF4-98D8-44A8-A243-268F896C7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AE21-15F7-4A0E-89F4-C5C9254C43CE}" type="datetimeFigureOut">
              <a:rPr lang="en-GB" smtClean="0"/>
              <a:t>02/10/2019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16D8B-C3D9-4B45-AC92-2CB29071D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8651E-3AF1-4C30-B80E-4CF2BDD29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2D5A-1644-4FEE-AC93-686D5B962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866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69D638-0682-4699-BB9B-F5F65BF2B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B96ECF-2494-4B62-A53A-AFE6D3EC1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9893B-A5F7-422C-A26F-4AFAEA837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9AE21-15F7-4A0E-89F4-C5C9254C43CE}" type="datetimeFigureOut">
              <a:rPr lang="en-GB" smtClean="0"/>
              <a:t>02/10/2019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E99DD-4473-4BAC-BD24-E8905C307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0C70D-F047-47FD-A5E5-7FEB74F5C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22D5A-1644-4FEE-AC93-686D5B962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270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s://orcid.org/0000-0001-7794-0218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brembs/status/1100713883373838337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zenodo.org/record/3417484#.XYYuoGaxXZs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d41586-018-06945-6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osc.universityofcalifornia.edu/2015/12/a-social-networking-site-is-not-an-open-access-repository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discovermagazine.com/crux/2017/02/01/who-isnt-profiting-off-the-backs-of-researchers/#.XZTF2GaxXZs" TargetMode="External"/><Relationship Id="rId2" Type="http://schemas.openxmlformats.org/officeDocument/2006/relationships/hyperlink" Target="https://www.youtube.com/watch?v=CNKt8B07Kw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prints.lse.ac.uk/7092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orcid.org/0000-0001-7794-021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osf.io/59jh6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open.com/user/jon_tennant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ons.com/researcher/193456/jonathan-p-tennant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owkudos.com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bit.ly/2PPjwRK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21EFE-A1EF-4FF8-A93E-606313D5A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97181"/>
            <a:ext cx="9144000" cy="2387600"/>
          </a:xfrm>
        </p:spPr>
        <p:txBody>
          <a:bodyPr/>
          <a:lstStyle/>
          <a:p>
            <a:r>
              <a:rPr lang="de-DE" b="1" dirty="0"/>
              <a:t>Developing your digital researcher profile</a:t>
            </a:r>
            <a:endParaRPr lang="en-GB" b="1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35203DE-2D51-49C4-B9D2-3996768C6150}"/>
              </a:ext>
            </a:extLst>
          </p:cNvPr>
          <p:cNvSpPr txBox="1">
            <a:spLocks/>
          </p:cNvSpPr>
          <p:nvPr/>
        </p:nvSpPr>
        <p:spPr>
          <a:xfrm>
            <a:off x="0" y="5411588"/>
            <a:ext cx="2770766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Dr. Jon Tennant</a:t>
            </a:r>
          </a:p>
          <a:p>
            <a:r>
              <a:rPr lang="en-GB"/>
              <a:t>    @protohedgehog</a:t>
            </a:r>
            <a:endParaRPr lang="en-GB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6C47B77-6F5D-4C2B-94A3-DEA91D5457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549043"/>
              </p:ext>
            </p:extLst>
          </p:nvPr>
        </p:nvGraphicFramePr>
        <p:xfrm>
          <a:off x="9883311" y="6154056"/>
          <a:ext cx="2157511" cy="548640"/>
        </p:xfrm>
        <a:graphic>
          <a:graphicData uri="http://schemas.openxmlformats.org/drawingml/2006/table">
            <a:tbl>
              <a:tblPr/>
              <a:tblGrid>
                <a:gridCol w="2157511">
                  <a:extLst>
                    <a:ext uri="{9D8B030D-6E8A-4147-A177-3AD203B41FA5}">
                      <a16:colId xmlns:a16="http://schemas.microsoft.com/office/drawing/2014/main" val="7721531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Odense, Denmark</a:t>
                      </a:r>
                    </a:p>
                    <a:p>
                      <a:r>
                        <a:rPr lang="en-GB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Oct 3</a:t>
                      </a:r>
                      <a:r>
                        <a:rPr lang="en-GB" sz="1800" b="1" i="0" u="none" strike="noStrike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rd</a:t>
                      </a:r>
                      <a:r>
                        <a:rPr lang="en-GB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2019</a:t>
                      </a:r>
                      <a:endParaRPr lang="en-GB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571162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D0FE8B85-51CA-42FC-8519-87A35C66871C}"/>
              </a:ext>
            </a:extLst>
          </p:cNvPr>
          <p:cNvSpPr/>
          <p:nvPr/>
        </p:nvSpPr>
        <p:spPr>
          <a:xfrm>
            <a:off x="387617" y="6333364"/>
            <a:ext cx="4439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>
                <a:solidFill>
                  <a:srgbClr val="494A4C"/>
                </a:solidFill>
                <a:effectLst/>
                <a:latin typeface="noto sans" panose="020B0502040504020204" pitchFamily="34"/>
                <a:hlinkClick r:id="rId2"/>
              </a:rPr>
              <a:t>https://orcid.org/0000-0001-7794-0218</a:t>
            </a:r>
            <a:r>
              <a:rPr lang="en-GB" b="0" i="0" dirty="0">
                <a:solidFill>
                  <a:srgbClr val="494A4C"/>
                </a:solidFill>
                <a:effectLst/>
                <a:latin typeface="noto sans" panose="020B0502040504020204" pitchFamily="34"/>
              </a:rPr>
              <a:t> 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A0F412-6243-4730-8A2C-2A56837A183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9249" y="221641"/>
            <a:ext cx="2458025" cy="1531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BFF621-4427-46E3-B3A7-6C7F268C88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28849" r="6258" b="26061"/>
          <a:stretch/>
        </p:blipFill>
        <p:spPr>
          <a:xfrm>
            <a:off x="7381744" y="123838"/>
            <a:ext cx="4707692" cy="15404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90B37C-B673-4D7F-BDCE-A1E509E30C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942" y="123838"/>
            <a:ext cx="1958023" cy="18452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2C42D8-6653-42C0-886F-9D8E2A22A1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281" y="6239469"/>
            <a:ext cx="1227411" cy="4294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2E0614-627B-46DD-BC78-A5F97BFC67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34" y="379894"/>
            <a:ext cx="2505110" cy="133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44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C7A077-0B3F-4AE5-8C06-9E88C6CF1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9C1A59-C019-43B4-81BF-D2F996E70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8" y="0"/>
            <a:ext cx="12129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77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2BDFA8-9BAA-411E-A282-E71478BC6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4312"/>
            <a:ext cx="11430000" cy="64293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78D36CC-981C-41E6-8D33-868D408B44AA}"/>
              </a:ext>
            </a:extLst>
          </p:cNvPr>
          <p:cNvSpPr/>
          <p:nvPr/>
        </p:nvSpPr>
        <p:spPr>
          <a:xfrm>
            <a:off x="283560" y="6368534"/>
            <a:ext cx="5738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https://twitter.com/brembs/status/1100713883373838337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6151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086A8B-7C10-4AD1-A72C-8353AFB0FA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3" t="15346" r="5667" b="7253"/>
          <a:stretch/>
        </p:blipFill>
        <p:spPr>
          <a:xfrm>
            <a:off x="715993" y="73270"/>
            <a:ext cx="11358112" cy="63421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7D89D0-D515-420A-9839-8B18150157B8}"/>
              </a:ext>
            </a:extLst>
          </p:cNvPr>
          <p:cNvSpPr/>
          <p:nvPr/>
        </p:nvSpPr>
        <p:spPr>
          <a:xfrm>
            <a:off x="461788" y="6372847"/>
            <a:ext cx="6572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https://zenodo.org/record/3417484#.XYYuoGaxXZs</a:t>
            </a:r>
            <a:r>
              <a:rPr lang="en-GB" dirty="0"/>
              <a:t> via Peter </a:t>
            </a:r>
            <a:r>
              <a:rPr lang="en-GB" dirty="0" err="1"/>
              <a:t>Kraker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5780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F96CD-C689-45F5-9C08-63E3DB199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ResearchGate</a:t>
            </a: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EA54B0A-514A-437E-86A5-4F38B21DB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076" t="35254" r="8654" b="9613"/>
          <a:stretch/>
        </p:blipFill>
        <p:spPr>
          <a:xfrm>
            <a:off x="1196938" y="1459519"/>
            <a:ext cx="10053264" cy="44374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9803F6-FB7D-44EF-AF11-BF4AC7977C6B}"/>
              </a:ext>
            </a:extLst>
          </p:cNvPr>
          <p:cNvSpPr/>
          <p:nvPr/>
        </p:nvSpPr>
        <p:spPr>
          <a:xfrm>
            <a:off x="6620154" y="6352267"/>
            <a:ext cx="5405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https://www.nature.com/articles/d41586-018-06945-6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1445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17866-B798-4E8E-BE73-9EA746B56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Academia.edu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1A8DD3-F731-42A7-94AF-02434B2A9C3A}"/>
              </a:ext>
            </a:extLst>
          </p:cNvPr>
          <p:cNvSpPr/>
          <p:nvPr/>
        </p:nvSpPr>
        <p:spPr>
          <a:xfrm>
            <a:off x="78769" y="6311900"/>
            <a:ext cx="1051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https://osc.universityofcalifornia.edu/2015/12/a-social-networking-site-is-not-an-open-access-repository/</a:t>
            </a:r>
            <a:r>
              <a:rPr lang="en-GB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8B0EC-429A-4DF3-BDAA-A4DA83ADD3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67" t="11835" r="11032" b="25993"/>
          <a:stretch/>
        </p:blipFill>
        <p:spPr>
          <a:xfrm>
            <a:off x="2306549" y="1869406"/>
            <a:ext cx="8106310" cy="426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15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84DA76-0EF2-41D4-91B9-F46F79678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862"/>
            <a:ext cx="11887200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21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948511" y="5798364"/>
            <a:ext cx="10814435" cy="877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>
                <a:latin typeface="Open Sans"/>
                <a:ea typeface="Lato" panose="020F0502020204030203" pitchFamily="34" charset="0"/>
                <a:cs typeface="Lato" panose="020F0502020204030203" pitchFamily="34" charset="0"/>
              </a:rPr>
              <a:t>It’s your work. Publish where you want. But don’t lock it up.</a:t>
            </a:r>
          </a:p>
          <a:p>
            <a:pPr algn="ctr" defTabSz="914126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altLang="en-US" sz="1799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F3F481-78E9-43E9-ADA3-7C202119BD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39" t="31690" r="14076" b="9710"/>
          <a:stretch/>
        </p:blipFill>
        <p:spPr>
          <a:xfrm>
            <a:off x="89452" y="222110"/>
            <a:ext cx="12102548" cy="53774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C604B1-B7D3-4A28-877D-A35BAE67F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31" y="3846240"/>
            <a:ext cx="1465720" cy="146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3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Picture 2"/>
          <p:cNvPicPr/>
          <p:nvPr/>
        </p:nvPicPr>
        <p:blipFill>
          <a:blip r:embed="rId3"/>
          <a:stretch/>
        </p:blipFill>
        <p:spPr>
          <a:xfrm>
            <a:off x="0" y="0"/>
            <a:ext cx="12191760" cy="6856200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0F60EC-4259-4CF5-A9D4-16E9A38031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41" y="1300716"/>
            <a:ext cx="1049079" cy="1049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156C8B-7AEC-41C0-8FA6-5E13251836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44" y="1300716"/>
            <a:ext cx="1049079" cy="104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56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76533-31A3-4F2D-A554-F484249D5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Pro-tips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77C6E-7B8F-4E90-BDDA-6D4D13856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dirty="0"/>
              <a:t>Get a personal website</a:t>
            </a:r>
          </a:p>
          <a:p>
            <a:pPr marL="0" indent="0" algn="ctr">
              <a:buNone/>
            </a:pPr>
            <a:r>
              <a:rPr lang="de-DE" dirty="0"/>
              <a:t>Avoid ‚platform fatigue‘</a:t>
            </a:r>
          </a:p>
          <a:p>
            <a:pPr marL="0" indent="0" algn="ctr">
              <a:buNone/>
            </a:pPr>
            <a:r>
              <a:rPr lang="de-DE" dirty="0"/>
              <a:t>Think sustainably and strategically</a:t>
            </a:r>
          </a:p>
          <a:p>
            <a:pPr marL="0" indent="0" algn="ctr">
              <a:buNone/>
            </a:pPr>
            <a:r>
              <a:rPr lang="de-DE" dirty="0"/>
              <a:t>Beware of vendor/user lock in</a:t>
            </a:r>
          </a:p>
          <a:p>
            <a:pPr marL="0" indent="0" algn="ctr">
              <a:buNone/>
            </a:pPr>
            <a:r>
              <a:rPr lang="de-DE" dirty="0"/>
              <a:t>Find a way to be unique</a:t>
            </a:r>
          </a:p>
          <a:p>
            <a:pPr marL="0" indent="0" algn="ctr">
              <a:buNone/>
            </a:pPr>
            <a:r>
              <a:rPr lang="de-DE" dirty="0"/>
              <a:t>Leader or sheep?</a:t>
            </a:r>
          </a:p>
          <a:p>
            <a:pPr marL="0" indent="0" algn="ctr">
              <a:buNone/>
            </a:pPr>
            <a:r>
              <a:rPr lang="de-DE" dirty="0"/>
              <a:t>Love your librarian</a:t>
            </a:r>
          </a:p>
        </p:txBody>
      </p:sp>
    </p:spTree>
    <p:extLst>
      <p:ext uri="{BB962C8B-B14F-4D97-AF65-F5344CB8AC3E}">
        <p14:creationId xmlns:p14="http://schemas.microsoft.com/office/powerpoint/2010/main" val="1755039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2C21D-3C13-4C1A-ADD8-C6E465648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Further reading and resources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C7B38-5BE7-4E99-8E5A-A2584644D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Task 2, Module 1</a:t>
            </a:r>
            <a:r>
              <a:rPr lang="de-DE" dirty="0"/>
              <a:t>, of the Open Science MOOC</a:t>
            </a:r>
          </a:p>
          <a:p>
            <a:r>
              <a:rPr lang="de-DE" dirty="0">
                <a:hlinkClick r:id="rId3"/>
              </a:rPr>
              <a:t>Who isn‘t profiting off the backs of researchers</a:t>
            </a:r>
            <a:r>
              <a:rPr lang="de-DE" dirty="0"/>
              <a:t>, Discover Magazine</a:t>
            </a:r>
          </a:p>
          <a:p>
            <a:r>
              <a:rPr lang="de-DE" dirty="0">
                <a:hlinkClick r:id="rId3"/>
              </a:rPr>
              <a:t>Dear scholars, delete your account at Academia.edu</a:t>
            </a:r>
            <a:r>
              <a:rPr lang="de-DE" dirty="0"/>
              <a:t>, Forbes</a:t>
            </a:r>
          </a:p>
          <a:p>
            <a:r>
              <a:rPr lang="en-GB" dirty="0">
                <a:hlinkClick r:id="rId4"/>
              </a:rPr>
              <a:t>101 Innovations in Scholarly Communication: How researchers are getting to grip with the myriad of new tools</a:t>
            </a:r>
            <a:r>
              <a:rPr lang="en-GB" dirty="0"/>
              <a:t>, by Bianca Kramer and Jeroen Bosman</a:t>
            </a:r>
          </a:p>
        </p:txBody>
      </p:sp>
    </p:spTree>
    <p:extLst>
      <p:ext uri="{BB962C8B-B14F-4D97-AF65-F5344CB8AC3E}">
        <p14:creationId xmlns:p14="http://schemas.microsoft.com/office/powerpoint/2010/main" val="4131253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EBC41-FE68-4271-A6A8-932FE151B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ORCID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B3CFB-5DD9-47D1-B294-7D9209E5D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04174" cy="4351338"/>
          </a:xfrm>
        </p:spPr>
        <p:txBody>
          <a:bodyPr/>
          <a:lstStyle/>
          <a:p>
            <a:r>
              <a:rPr lang="de-DE" dirty="0"/>
              <a:t>Unique identifier</a:t>
            </a:r>
          </a:p>
          <a:p>
            <a:r>
              <a:rPr lang="de-DE" dirty="0"/>
              <a:t>Like an academic CV</a:t>
            </a:r>
          </a:p>
          <a:p>
            <a:r>
              <a:rPr lang="de-DE" dirty="0"/>
              <a:t>Integrated</a:t>
            </a:r>
          </a:p>
          <a:p>
            <a:r>
              <a:rPr lang="de-DE" dirty="0"/>
              <a:t>Free</a:t>
            </a:r>
          </a:p>
          <a:p>
            <a:r>
              <a:rPr lang="de-DE" dirty="0"/>
              <a:t>Useful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C070C5-2CF0-4A39-AF5B-1E8489C7B5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68" t="30936" r="9235" b="9363"/>
          <a:stretch/>
        </p:blipFill>
        <p:spPr>
          <a:xfrm>
            <a:off x="4942374" y="1825625"/>
            <a:ext cx="6970512" cy="33833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AFBAC8-794B-4F6A-9BC5-8FB181D8BFB1}"/>
              </a:ext>
            </a:extLst>
          </p:cNvPr>
          <p:cNvSpPr/>
          <p:nvPr/>
        </p:nvSpPr>
        <p:spPr>
          <a:xfrm>
            <a:off x="7473850" y="6389872"/>
            <a:ext cx="4439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>
                <a:solidFill>
                  <a:srgbClr val="494A4C"/>
                </a:solidFill>
                <a:effectLst/>
                <a:latin typeface="noto sans" panose="020B0502040504020204" pitchFamily="34"/>
                <a:hlinkClick r:id="rId3"/>
              </a:rPr>
              <a:t>https://orcid.org/0000-0001-7794-0218</a:t>
            </a:r>
            <a:r>
              <a:rPr lang="en-GB" b="0" i="0" dirty="0">
                <a:solidFill>
                  <a:srgbClr val="494A4C"/>
                </a:solidFill>
                <a:effectLst/>
                <a:latin typeface="noto sans" panose="020B0502040504020204" pitchFamily="34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3490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265E4-A871-4EA0-9C38-B78CBD210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Open Science Framework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316F1-90F6-4623-8C98-EA07B9258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72847" cy="4351338"/>
          </a:xfrm>
        </p:spPr>
        <p:txBody>
          <a:bodyPr/>
          <a:lstStyle/>
          <a:p>
            <a:r>
              <a:rPr lang="de-DE" dirty="0"/>
              <a:t>Does a bit of everything</a:t>
            </a:r>
          </a:p>
          <a:p>
            <a:r>
              <a:rPr lang="de-DE" dirty="0"/>
              <a:t>Open Source</a:t>
            </a:r>
          </a:p>
          <a:p>
            <a:r>
              <a:rPr lang="de-DE" dirty="0"/>
              <a:t>Preprint servers</a:t>
            </a:r>
          </a:p>
          <a:p>
            <a:r>
              <a:rPr lang="de-DE" dirty="0"/>
              <a:t>Integrated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A9E6CC-D7CC-4DB3-AD09-28A288AB8F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66" t="21723" r="11232" b="22172"/>
          <a:stretch/>
        </p:blipFill>
        <p:spPr>
          <a:xfrm>
            <a:off x="5013789" y="1782566"/>
            <a:ext cx="6867100" cy="32928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68C800E-D6DA-4678-A310-A391F3CD4ADA}"/>
              </a:ext>
            </a:extLst>
          </p:cNvPr>
          <p:cNvSpPr/>
          <p:nvPr/>
        </p:nvSpPr>
        <p:spPr>
          <a:xfrm>
            <a:off x="9809426" y="6176963"/>
            <a:ext cx="2160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https://osf.io/59jh6/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4310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3AFD8-C715-448A-8B2E-7F3ACA79F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ImpactStory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CB516-4E10-47B0-BEEE-D6E79DF4F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95126" cy="4351338"/>
          </a:xfrm>
        </p:spPr>
        <p:txBody>
          <a:bodyPr/>
          <a:lstStyle/>
          <a:p>
            <a:r>
              <a:rPr lang="de-DE" dirty="0"/>
              <a:t>Combines ORCID with Altmetric</a:t>
            </a:r>
          </a:p>
          <a:p>
            <a:r>
              <a:rPr lang="de-DE" dirty="0"/>
              <a:t>Fun and useful</a:t>
            </a:r>
          </a:p>
          <a:p>
            <a:r>
              <a:rPr lang="de-DE" dirty="0"/>
              <a:t>Badges/achievements</a:t>
            </a:r>
          </a:p>
          <a:p>
            <a:r>
              <a:rPr lang="de-DE" dirty="0"/>
              <a:t>Open Source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82B187-5167-4265-A386-5075CA46E1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09" t="17454" r="17474" b="7864"/>
          <a:stretch/>
        </p:blipFill>
        <p:spPr>
          <a:xfrm>
            <a:off x="6140561" y="1690688"/>
            <a:ext cx="5813422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03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3D1D9-F0CD-4A0D-90B7-8F738080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GitHub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D4319-DA28-4BF5-9A18-1396C8EED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08807" cy="4351338"/>
          </a:xfrm>
        </p:spPr>
        <p:txBody>
          <a:bodyPr/>
          <a:lstStyle/>
          <a:p>
            <a:r>
              <a:rPr lang="de-DE" dirty="0"/>
              <a:t>Not just for coders</a:t>
            </a:r>
          </a:p>
          <a:p>
            <a:r>
              <a:rPr lang="de-DE" dirty="0"/>
              <a:t>Large community</a:t>
            </a:r>
          </a:p>
          <a:p>
            <a:r>
              <a:rPr lang="de-DE" dirty="0"/>
              <a:t>Project management</a:t>
            </a:r>
          </a:p>
          <a:p>
            <a:r>
              <a:rPr lang="de-DE" dirty="0"/>
              <a:t>Website deployment</a:t>
            </a:r>
          </a:p>
          <a:p>
            <a:r>
              <a:rPr lang="de-DE" dirty="0"/>
              <a:t>Owned by Microsoft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859980-F7DC-4E17-A9C8-7E83B83FF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2" t="17228" r="7787" b="7715"/>
          <a:stretch/>
        </p:blipFill>
        <p:spPr>
          <a:xfrm>
            <a:off x="5090846" y="1825625"/>
            <a:ext cx="6882963" cy="401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49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265E4-A871-4EA0-9C38-B78CBD210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ScienceOpen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316F1-90F6-4623-8C98-EA07B9258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08461" cy="4351338"/>
          </a:xfrm>
        </p:spPr>
        <p:txBody>
          <a:bodyPr/>
          <a:lstStyle/>
          <a:p>
            <a:r>
              <a:rPr lang="de-DE" dirty="0"/>
              <a:t>Integrated with ORCID</a:t>
            </a:r>
          </a:p>
          <a:p>
            <a:r>
              <a:rPr lang="de-DE" dirty="0"/>
              <a:t>Collections</a:t>
            </a:r>
          </a:p>
          <a:p>
            <a:r>
              <a:rPr lang="de-DE" dirty="0"/>
              <a:t>Peer review</a:t>
            </a:r>
          </a:p>
          <a:p>
            <a:r>
              <a:rPr lang="de-DE" dirty="0"/>
              <a:t>User dashboard</a:t>
            </a:r>
          </a:p>
          <a:p>
            <a:r>
              <a:rPr lang="de-DE" dirty="0"/>
              <a:t>Not Open Source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47DC2E-5992-4618-88C1-8998371A0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70" t="9931" r="7936" b="27415"/>
          <a:stretch/>
        </p:blipFill>
        <p:spPr>
          <a:xfrm>
            <a:off x="4998377" y="1719334"/>
            <a:ext cx="6941460" cy="34193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F592E0-A52E-4526-BF33-2761EA1C4D08}"/>
              </a:ext>
            </a:extLst>
          </p:cNvPr>
          <p:cNvSpPr/>
          <p:nvPr/>
        </p:nvSpPr>
        <p:spPr>
          <a:xfrm>
            <a:off x="7318935" y="6367678"/>
            <a:ext cx="4873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https://www.scienceopen.com/user/jon_tennant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0149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265E4-A871-4EA0-9C38-B78CBD210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Publons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316F1-90F6-4623-8C98-EA07B9258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57436" cy="4351338"/>
          </a:xfrm>
        </p:spPr>
        <p:txBody>
          <a:bodyPr/>
          <a:lstStyle/>
          <a:p>
            <a:r>
              <a:rPr lang="de-DE" dirty="0"/>
              <a:t>Peer review record</a:t>
            </a:r>
          </a:p>
          <a:p>
            <a:r>
              <a:rPr lang="de-DE" dirty="0"/>
              <a:t>Editorial record</a:t>
            </a:r>
          </a:p>
          <a:p>
            <a:r>
              <a:rPr lang="de-DE" dirty="0"/>
              <a:t>Integrated with ORCID</a:t>
            </a:r>
          </a:p>
          <a:p>
            <a:r>
              <a:rPr lang="de-DE" dirty="0"/>
              <a:t>Integrated with WoS</a:t>
            </a:r>
          </a:p>
          <a:p>
            <a:r>
              <a:rPr lang="de-DE" dirty="0"/>
              <a:t>Owned by Clarivate Analytics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69660-3D42-4270-B772-7C3A4CB271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60" t="21873" r="16725" b="12659"/>
          <a:stretch/>
        </p:blipFill>
        <p:spPr>
          <a:xfrm>
            <a:off x="4982965" y="1420027"/>
            <a:ext cx="7027525" cy="44898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457074-683D-46AF-AC10-24AA9738078E}"/>
              </a:ext>
            </a:extLst>
          </p:cNvPr>
          <p:cNvSpPr/>
          <p:nvPr/>
        </p:nvSpPr>
        <p:spPr>
          <a:xfrm>
            <a:off x="5905239" y="6357403"/>
            <a:ext cx="6022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https://publons.com/researcher/193456/jonathan-p-tennant/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8504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E3F73-1549-4291-85CF-C953E4014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Kudos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503C4-3609-4DC2-9B27-3CECA75BC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32443" cy="4351338"/>
          </a:xfrm>
        </p:spPr>
        <p:txBody>
          <a:bodyPr/>
          <a:lstStyle/>
          <a:p>
            <a:r>
              <a:rPr lang="de-DE" dirty="0"/>
              <a:t>Free</a:t>
            </a:r>
          </a:p>
          <a:p>
            <a:r>
              <a:rPr lang="de-DE" dirty="0"/>
              <a:t>Impact grower</a:t>
            </a:r>
          </a:p>
          <a:p>
            <a:r>
              <a:rPr lang="de-DE" dirty="0"/>
              <a:t>Simple</a:t>
            </a:r>
          </a:p>
          <a:p>
            <a:r>
              <a:rPr lang="de-DE" dirty="0"/>
              <a:t>Integrated-ish</a:t>
            </a:r>
          </a:p>
          <a:p>
            <a:r>
              <a:rPr lang="de-DE" dirty="0"/>
              <a:t>Not Open Source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95CD7E-0B2D-4533-A11A-AA9EECCAD6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57" t="16704" r="18173" b="39850"/>
          <a:stretch/>
        </p:blipFill>
        <p:spPr>
          <a:xfrm>
            <a:off x="5460715" y="1690688"/>
            <a:ext cx="6539501" cy="29795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87D606-090D-4316-A5DE-B4ABF0D4E507}"/>
              </a:ext>
            </a:extLst>
          </p:cNvPr>
          <p:cNvSpPr/>
          <p:nvPr/>
        </p:nvSpPr>
        <p:spPr>
          <a:xfrm>
            <a:off x="8919757" y="6367678"/>
            <a:ext cx="3080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https://www.growkudos.com/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3373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E3F73-1549-4291-85CF-C953E4014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Mendeley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503C4-3609-4DC2-9B27-3CECA75BC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0308" cy="4351338"/>
          </a:xfrm>
        </p:spPr>
        <p:txBody>
          <a:bodyPr/>
          <a:lstStyle/>
          <a:p>
            <a:r>
              <a:rPr lang="de-DE" dirty="0"/>
              <a:t>Owned by Elsevier</a:t>
            </a:r>
          </a:p>
          <a:p>
            <a:r>
              <a:rPr lang="de-DE" dirty="0"/>
              <a:t>Use Zotero instead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A4BC2A-3CC2-480F-8E23-F20C497E3FF6}"/>
              </a:ext>
            </a:extLst>
          </p:cNvPr>
          <p:cNvSpPr/>
          <p:nvPr/>
        </p:nvSpPr>
        <p:spPr>
          <a:xfrm>
            <a:off x="182219" y="6311900"/>
            <a:ext cx="8588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https://bit.ly/2PPjwRK</a:t>
            </a:r>
            <a:r>
              <a:rPr lang="en-GB" dirty="0"/>
              <a:t> - Democratising knowledge: A report on scholarly publisher Elsevier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013482-3DD2-4C57-9B7E-41F5B5A87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734" y="828394"/>
            <a:ext cx="3610692" cy="361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64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352</Words>
  <Application>Microsoft Office PowerPoint</Application>
  <PresentationFormat>Widescreen</PresentationFormat>
  <Paragraphs>77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Lato</vt:lpstr>
      <vt:lpstr>noto sans</vt:lpstr>
      <vt:lpstr>Open Sans</vt:lpstr>
      <vt:lpstr>Times New Roman</vt:lpstr>
      <vt:lpstr>Office Theme</vt:lpstr>
      <vt:lpstr>Developing your digital researcher profile</vt:lpstr>
      <vt:lpstr>ORCID</vt:lpstr>
      <vt:lpstr>Open Science Framework</vt:lpstr>
      <vt:lpstr>ImpactStory</vt:lpstr>
      <vt:lpstr>GitHub</vt:lpstr>
      <vt:lpstr>ScienceOpen</vt:lpstr>
      <vt:lpstr>Publons</vt:lpstr>
      <vt:lpstr>Kudos</vt:lpstr>
      <vt:lpstr>Mendeley</vt:lpstr>
      <vt:lpstr>PowerPoint Presentation</vt:lpstr>
      <vt:lpstr>PowerPoint Presentation</vt:lpstr>
      <vt:lpstr>PowerPoint Presentation</vt:lpstr>
      <vt:lpstr>ResearchGate</vt:lpstr>
      <vt:lpstr>Academia.edu</vt:lpstr>
      <vt:lpstr>PowerPoint Presentation</vt:lpstr>
      <vt:lpstr>PowerPoint Presentation</vt:lpstr>
      <vt:lpstr>PowerPoint Presentation</vt:lpstr>
      <vt:lpstr>Pro-tips</vt:lpstr>
      <vt:lpstr>Further reading and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social media like a pro</dc:title>
  <dc:creator>jon tennant</dc:creator>
  <cp:lastModifiedBy>jon tennant</cp:lastModifiedBy>
  <cp:revision>51</cp:revision>
  <dcterms:created xsi:type="dcterms:W3CDTF">2019-09-30T13:40:24Z</dcterms:created>
  <dcterms:modified xsi:type="dcterms:W3CDTF">2019-10-02T15:58:32Z</dcterms:modified>
</cp:coreProperties>
</file>