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70" r:id="rId4"/>
    <p:sldId id="271" r:id="rId5"/>
    <p:sldId id="272" r:id="rId6"/>
    <p:sldId id="264" r:id="rId7"/>
    <p:sldId id="273" r:id="rId8"/>
    <p:sldId id="263" r:id="rId9"/>
    <p:sldId id="276" r:id="rId10"/>
    <p:sldId id="277" r:id="rId11"/>
    <p:sldId id="267" r:id="rId12"/>
    <p:sldId id="268" r:id="rId13"/>
    <p:sldId id="269" r:id="rId14"/>
    <p:sldId id="260" r:id="rId15"/>
    <p:sldId id="259" r:id="rId16"/>
    <p:sldId id="257" r:id="rId17"/>
    <p:sldId id="266" r:id="rId18"/>
    <p:sldId id="261" r:id="rId19"/>
    <p:sldId id="262" r:id="rId20"/>
    <p:sldId id="258" r:id="rId21"/>
    <p:sldId id="278" r:id="rId22"/>
    <p:sldId id="274" r:id="rId23"/>
    <p:sldId id="2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97" d="100"/>
          <a:sy n="97" d="100"/>
        </p:scale>
        <p:origin x="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8A141-3865-448E-B8A9-3923E2BB10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A1C1E1-FD10-486D-8417-58F736EDC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9D7B5-018C-43FE-A74C-AAB1CB26C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F9BC0-FB5C-4BA7-B16B-D1D4D27F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1B565-BC9E-4102-9B4D-230D5A266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081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BCFF-CE98-4E09-BF10-7AB85100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4F8033-C292-4C6B-9AC2-C5255F08C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6E526-3135-4C43-B4EB-88A220480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3744B-A8FA-4347-98BB-72A91A5B2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C77F6-D969-4610-B153-B74E1A6F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887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B8ECFD-CB1F-4E26-A584-DFD23F786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4999D1-26FF-4C64-9730-0156CDB1A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C7C97-5033-44E3-A501-08F7629E5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C566-6439-4FF0-8192-D27EFC40E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D9155-97D4-4AC2-B7DA-430F58FD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620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C6D5-E0EE-4B7B-8C4F-2D71C6E2D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D6099-E45B-4830-9045-4B301AA87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6508B-DC79-4451-A0ED-A9137FD16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83695-7473-40C1-BFEB-1810423C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492AC-0A01-4B78-85FC-2CA24F15D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82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924DE-DAC6-4661-8CCB-851CAD3A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D1406-42AC-4028-8434-FC53EEC08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DEF00-DBFC-4833-924F-DF9CC4956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469FF-5821-468F-AE35-87F7DD411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6AC44-C26B-4203-82FF-229760B2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461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FFB3B-7434-44F1-9231-919E4724C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A8C3-E2EB-478F-902D-CC1D56EDC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0D3F7-D8C8-47AF-A487-0CC0CC440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4BC48A-1189-4934-8565-2AD9EE029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0A417-9950-4997-828C-1FF5E51AD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AA5B1-2E27-4DE7-BDE0-5ADEABA7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66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86491-39AF-4E1A-A33A-8DEC40BB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A0F47-887A-4984-A2F9-0C010EC3B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0244D-14E0-43FC-A29E-BADF24EA1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100A00-6B78-4573-8C22-6453521CC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3BC2EE-EAA0-4EC9-8D03-0857E744F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A8940E-98A6-4D07-A476-9061E5AD2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5769D3-1154-411F-ACAB-B02C96478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BDAB42-9FC4-41F4-82C2-29E16FA03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67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9212-D723-466C-950D-03711296E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359D5F-F5D5-49EF-AE6B-DE6D12F0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71187-7545-46FC-B8D4-E2631E03C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0DF8C-9C5C-49F3-9FF1-67B5C17C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74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CC3D1-1C86-4ECC-8FC7-968DAD41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B3D418-2498-4013-ABA0-CD28E6F91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E59E6-50AF-42C7-8888-E4EBC7C2F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931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8A264-98DC-457B-B2F5-7EBE7AA8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43209-D1B3-4A1E-8C1F-34A0BA270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80CD0-CBB2-43B5-AEB5-68C7C0C8B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04F47-AF6A-4199-ADA3-BB648F807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DA269-5C8A-4246-9954-F07D6A909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B3607-D640-43BD-954D-05588666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09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5E22D-5BFD-4BB6-9DC0-B55799B59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20315B-AB53-4B09-872B-07F115BEA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8C9E2-0AD4-4C42-B8B9-8AE7B45AE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A7DF4-98D8-44A8-A243-268F896C7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AE21-15F7-4A0E-89F4-C5C9254C43CE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16D8B-C3D9-4B45-AC92-2CB29071D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8651E-3AF1-4C30-B80E-4CF2BDD2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866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69D638-0682-4699-BB9B-F5F65BF2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96ECF-2494-4B62-A53A-AFE6D3EC1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9893B-A5F7-422C-A26F-4AFAEA837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9AE21-15F7-4A0E-89F4-C5C9254C43CE}" type="datetimeFigureOut">
              <a:rPr lang="en-GB" smtClean="0"/>
              <a:t>03/10/2019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E99DD-4473-4BAC-BD24-E8905C307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0C70D-F047-47FD-A5E5-7FEB74F5C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22D5A-1644-4FEE-AC93-686D5B962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27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orcid.org/0000-0001-7794-021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Protohedgehog/status/1178684430933733377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facebook.com/OpenScienceMOOC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uRYnv28aGLz6iyxduJhf9g?view_as=subscriber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oundcloud.com/open-science-mooc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instagram.com/igdoreinstitute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smooc.herokuapp.com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nature.com/soapboxscience/2013/05/15/science-communication-at-a-tipping-point" TargetMode="External"/><Relationship Id="rId2" Type="http://schemas.openxmlformats.org/officeDocument/2006/relationships/hyperlink" Target="https://twitter.com/LizNeeley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plos.org/ploscompbiol/article?id=10.1371/journal.pcbi.1003789" TargetMode="External"/><Relationship Id="rId3" Type="http://schemas.openxmlformats.org/officeDocument/2006/relationships/hyperlink" Target="https://uk.sagepub.com/en-gb/eur/social-media-for-academics/book261904" TargetMode="External"/><Relationship Id="rId7" Type="http://schemas.openxmlformats.org/officeDocument/2006/relationships/hyperlink" Target="http://blogs.nature.com/naturejobs/2017/08/23/social-media-as-a-scientist-a-very-quick-guide/" TargetMode="External"/><Relationship Id="rId2" Type="http://schemas.openxmlformats.org/officeDocument/2006/relationships/hyperlink" Target="https://ecologyisnotadirtyword.com/2015/06/25/why-i-twe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tsjournal.com/doi/10.1139/facets-2018-0002" TargetMode="External"/><Relationship Id="rId5" Type="http://schemas.openxmlformats.org/officeDocument/2006/relationships/hyperlink" Target="https://journals.plos.org/plosone/article?id=10.1371/journal.pone.0216625" TargetMode="External"/><Relationship Id="rId10" Type="http://schemas.openxmlformats.org/officeDocument/2006/relationships/hyperlink" Target="https://journals.plos.org/ploscompbiol/article?id=10.1371/journal.pcbi.1002108" TargetMode="External"/><Relationship Id="rId4" Type="http://schemas.openxmlformats.org/officeDocument/2006/relationships/hyperlink" Target="https://journals.plos.org/plosbiology/article?id=10.1371/journal.pbio.1001535" TargetMode="External"/><Relationship Id="rId9" Type="http://schemas.openxmlformats.org/officeDocument/2006/relationships/hyperlink" Target="https://journals.plos.org/ploscompbiol/article?id=10.1371/journal.pcbi.100390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egu.eu/network/palaeoblog/" TargetMode="External"/><Relationship Id="rId2" Type="http://schemas.openxmlformats.org/officeDocument/2006/relationships/hyperlink" Target="https://www.nature.com/scitable/blog/earthbound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hyperlink" Target="http://www.palaeocast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Protohedgeho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ossilsandshit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DaniRabaiotti" TargetMode="External"/><Relationship Id="rId2" Type="http://schemas.openxmlformats.org/officeDocument/2006/relationships/hyperlink" Target="https://twitter.com/WhySharksMatte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hyperlink" Target="https://twitter.com/DrShaena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1EFE-A1EF-4FF8-A93E-606313D5A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6227" y="2388382"/>
            <a:ext cx="7565923" cy="2387600"/>
          </a:xfrm>
        </p:spPr>
        <p:txBody>
          <a:bodyPr/>
          <a:lstStyle/>
          <a:p>
            <a:r>
              <a:rPr lang="de-DE" b="1" dirty="0"/>
              <a:t>How to social media like a pro</a:t>
            </a:r>
            <a:endParaRPr lang="en-GB" b="1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35203DE-2D51-49C4-B9D2-3996768C6150}"/>
              </a:ext>
            </a:extLst>
          </p:cNvPr>
          <p:cNvSpPr txBox="1">
            <a:spLocks/>
          </p:cNvSpPr>
          <p:nvPr/>
        </p:nvSpPr>
        <p:spPr>
          <a:xfrm>
            <a:off x="0" y="5411588"/>
            <a:ext cx="277076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Dr. Jon Tennant</a:t>
            </a:r>
          </a:p>
          <a:p>
            <a:r>
              <a:rPr lang="en-GB"/>
              <a:t>    @protohedgehog</a:t>
            </a:r>
            <a:endParaRPr lang="en-GB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6C47B77-6F5D-4C2B-94A3-DEA91D5457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549043"/>
              </p:ext>
            </p:extLst>
          </p:nvPr>
        </p:nvGraphicFramePr>
        <p:xfrm>
          <a:off x="9883311" y="6154056"/>
          <a:ext cx="2157511" cy="548640"/>
        </p:xfrm>
        <a:graphic>
          <a:graphicData uri="http://schemas.openxmlformats.org/drawingml/2006/table">
            <a:tbl>
              <a:tblPr/>
              <a:tblGrid>
                <a:gridCol w="2157511">
                  <a:extLst>
                    <a:ext uri="{9D8B030D-6E8A-4147-A177-3AD203B41FA5}">
                      <a16:colId xmlns:a16="http://schemas.microsoft.com/office/drawing/2014/main" val="7721531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Odense, Denmark</a:t>
                      </a:r>
                    </a:p>
                    <a:p>
                      <a:r>
                        <a:rPr lang="en-GB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 3</a:t>
                      </a:r>
                      <a:r>
                        <a:rPr lang="en-GB" sz="1800" b="1" i="0" u="none" strike="noStrike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GB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2019</a:t>
                      </a:r>
                      <a:endParaRPr lang="en-GB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71162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D0FE8B85-51CA-42FC-8519-87A35C66871C}"/>
              </a:ext>
            </a:extLst>
          </p:cNvPr>
          <p:cNvSpPr/>
          <p:nvPr/>
        </p:nvSpPr>
        <p:spPr>
          <a:xfrm>
            <a:off x="387617" y="6333364"/>
            <a:ext cx="4439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494A4C"/>
                </a:solidFill>
                <a:effectLst/>
                <a:latin typeface="noto sans" panose="020B0502040504020204" pitchFamily="34"/>
                <a:hlinkClick r:id="rId2"/>
              </a:rPr>
              <a:t>https://orcid.org/0000-0001-7794-0218</a:t>
            </a:r>
            <a:r>
              <a:rPr lang="en-GB" b="0" i="0" dirty="0">
                <a:solidFill>
                  <a:srgbClr val="494A4C"/>
                </a:solidFill>
                <a:effectLst/>
                <a:latin typeface="noto sans" panose="020B0502040504020204" pitchFamily="34"/>
              </a:rPr>
              <a:t> 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A0F412-6243-4730-8A2C-2A56837A183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9249" y="221641"/>
            <a:ext cx="2458025" cy="153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BFF621-4427-46E3-B3A7-6C7F268C88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28849" r="6258" b="26061"/>
          <a:stretch/>
        </p:blipFill>
        <p:spPr>
          <a:xfrm>
            <a:off x="7381744" y="123838"/>
            <a:ext cx="4707692" cy="15404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90B37C-B673-4D7F-BDCE-A1E509E30C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42" y="123838"/>
            <a:ext cx="1958023" cy="1845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2C42D8-6653-42C0-886F-9D8E2A22A1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281" y="6239469"/>
            <a:ext cx="1227411" cy="4294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2E0614-627B-46DD-BC78-A5F97BFC67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34" y="379894"/>
            <a:ext cx="2505110" cy="133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44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B04C52-F191-4BF8-9FF8-E31BD79F5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5" r="4266"/>
          <a:stretch/>
        </p:blipFill>
        <p:spPr>
          <a:xfrm>
            <a:off x="1233948" y="0"/>
            <a:ext cx="9566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46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FF98A-01F6-4668-A616-D7F584E39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Twitter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5998B4-A823-42BB-8F4A-078BB5644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13" t="14349" r="35127" b="52531"/>
          <a:stretch/>
        </p:blipFill>
        <p:spPr>
          <a:xfrm>
            <a:off x="2345635" y="1426266"/>
            <a:ext cx="7384773" cy="41746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7CD9B7-89B9-48A8-9818-6FEEF923D01A}"/>
              </a:ext>
            </a:extLst>
          </p:cNvPr>
          <p:cNvSpPr/>
          <p:nvPr/>
        </p:nvSpPr>
        <p:spPr>
          <a:xfrm>
            <a:off x="255103" y="6308209"/>
            <a:ext cx="8779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https://twitter.com/Protohedgehog/status/1178684430933733377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0859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192880C-E956-452E-8804-A2FAC8343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04" t="15290" r="34589" b="31739"/>
          <a:stretch/>
        </p:blipFill>
        <p:spPr>
          <a:xfrm>
            <a:off x="21535" y="1666048"/>
            <a:ext cx="4094924" cy="36327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26E5B2-3791-4411-89FF-4470C118E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82" t="32101" r="34912" b="43986"/>
          <a:stretch/>
        </p:blipFill>
        <p:spPr>
          <a:xfrm>
            <a:off x="1244" y="26090"/>
            <a:ext cx="4094923" cy="1639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4617F1-50C2-40EB-9A8F-0D8E7EB0CC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17" t="32681" r="36699" b="44276"/>
          <a:stretch/>
        </p:blipFill>
        <p:spPr>
          <a:xfrm>
            <a:off x="4025557" y="2225745"/>
            <a:ext cx="3866323" cy="1580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363E1B-0FEE-40CD-BBC9-AFF9D30AF0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68" t="15290" r="36747" b="55507"/>
          <a:stretch/>
        </p:blipFill>
        <p:spPr>
          <a:xfrm>
            <a:off x="4087465" y="26090"/>
            <a:ext cx="3866323" cy="2002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FFC27-6BFF-4BB6-93BA-D09C234C10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68" t="14855" r="35878" b="61232"/>
          <a:stretch/>
        </p:blipFill>
        <p:spPr>
          <a:xfrm>
            <a:off x="8115299" y="5001868"/>
            <a:ext cx="3955774" cy="1639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277504-2159-4E65-8E3F-05DB6550E4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55" t="25942" r="34138" b="29927"/>
          <a:stretch/>
        </p:blipFill>
        <p:spPr>
          <a:xfrm>
            <a:off x="77441" y="3709781"/>
            <a:ext cx="4094923" cy="30264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A9F09C-E26B-4B82-9113-484BBCAF87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717" t="14710" r="35443" b="49529"/>
          <a:stretch/>
        </p:blipFill>
        <p:spPr>
          <a:xfrm>
            <a:off x="8075542" y="-628"/>
            <a:ext cx="3995531" cy="2452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92F3E5-7044-4FB0-919E-0222952E92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572" t="15073" r="34622" b="51739"/>
          <a:stretch/>
        </p:blipFill>
        <p:spPr>
          <a:xfrm>
            <a:off x="8025845" y="2543170"/>
            <a:ext cx="4094923" cy="2276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31FAAA-2047-4CF6-887D-3C33B464028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475" t="15073" r="36940" b="45725"/>
          <a:stretch/>
        </p:blipFill>
        <p:spPr>
          <a:xfrm>
            <a:off x="3990558" y="4002987"/>
            <a:ext cx="3866324" cy="268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85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BA220F-1D2F-4F44-A406-3FA270D36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61" t="15362" r="34139" b="44276"/>
          <a:stretch/>
        </p:blipFill>
        <p:spPr>
          <a:xfrm>
            <a:off x="318051" y="372718"/>
            <a:ext cx="5521187" cy="3714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D66F7D-5F2D-4264-9EA4-0DE68078F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55" t="14565" r="34573" b="57899"/>
          <a:stretch/>
        </p:blipFill>
        <p:spPr>
          <a:xfrm>
            <a:off x="4722155" y="3245125"/>
            <a:ext cx="7151794" cy="333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16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5696-3921-4C43-A227-B76F2E3C9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Facebook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F32CE-48E1-4F04-8419-C3F61C8E7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35" y="1690688"/>
            <a:ext cx="5526741" cy="4351338"/>
          </a:xfrm>
        </p:spPr>
        <p:txBody>
          <a:bodyPr/>
          <a:lstStyle/>
          <a:p>
            <a:r>
              <a:rPr lang="de-DE" dirty="0"/>
              <a:t>Good for: Maintaining friendships online, stalking</a:t>
            </a:r>
          </a:p>
          <a:p>
            <a:r>
              <a:rPr lang="de-DE" dirty="0"/>
              <a:t>How to use: Sharing papers, groups and pages</a:t>
            </a:r>
          </a:p>
          <a:p>
            <a:r>
              <a:rPr lang="de-DE" dirty="0"/>
              <a:t>How I use: Small groups</a:t>
            </a:r>
            <a:r>
              <a:rPr lang="en-GB" dirty="0"/>
              <a:t>, posting updates, messenger function</a:t>
            </a:r>
          </a:p>
          <a:p>
            <a:r>
              <a:rPr lang="en-GB" dirty="0"/>
              <a:t>Cons: It’s Facebook</a:t>
            </a:r>
            <a:endParaRPr lang="de-D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922CBE-216C-4FC3-B86E-330DFF23E12E}"/>
              </a:ext>
            </a:extLst>
          </p:cNvPr>
          <p:cNvSpPr/>
          <p:nvPr/>
        </p:nvSpPr>
        <p:spPr>
          <a:xfrm>
            <a:off x="7262603" y="6308209"/>
            <a:ext cx="4838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https://www.facebook.com/OpenScienceMOOC/</a:t>
            </a: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F3D72C-AEB4-4C95-AD4C-097417F7E9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12" t="27240" r="17120" b="13118"/>
          <a:stretch/>
        </p:blipFill>
        <p:spPr>
          <a:xfrm>
            <a:off x="6210080" y="599307"/>
            <a:ext cx="5633885" cy="40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92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742B6-D718-4C15-B4D8-45999532F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LinkedIn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7A397-7861-4414-8400-00C098810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94835" cy="4351338"/>
          </a:xfrm>
        </p:spPr>
        <p:txBody>
          <a:bodyPr/>
          <a:lstStyle/>
          <a:p>
            <a:r>
              <a:rPr lang="de-DE" dirty="0"/>
              <a:t>Good for: Digital CV for your academic and non-academic work</a:t>
            </a:r>
          </a:p>
          <a:p>
            <a:r>
              <a:rPr lang="de-DE" dirty="0"/>
              <a:t>How to use: Join relevant groups, follow people</a:t>
            </a:r>
          </a:p>
          <a:p>
            <a:r>
              <a:rPr lang="de-DE" dirty="0"/>
              <a:t>How I use: Post updates or articles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81EED-9955-428F-AE1A-4EB5A768E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16" t="22580" r="35471" b="6021"/>
          <a:stretch/>
        </p:blipFill>
        <p:spPr>
          <a:xfrm>
            <a:off x="6096000" y="909483"/>
            <a:ext cx="5422491" cy="48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63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96580-4B39-4CDC-9AED-D44193C67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YouTube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6E99A-4B5F-493A-9DBA-D7B99CA4C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51" y="1823779"/>
            <a:ext cx="5424577" cy="4351338"/>
          </a:xfrm>
        </p:spPr>
        <p:txBody>
          <a:bodyPr/>
          <a:lstStyle/>
          <a:p>
            <a:r>
              <a:rPr lang="de-DE" dirty="0"/>
              <a:t>Good for: Videos</a:t>
            </a:r>
          </a:p>
          <a:p>
            <a:r>
              <a:rPr lang="de-DE" dirty="0"/>
              <a:t>How to use: Creating channels</a:t>
            </a:r>
          </a:p>
          <a:p>
            <a:r>
              <a:rPr lang="de-DE" dirty="0"/>
              <a:t>How I use: Playlists for the Open Science MOOC</a:t>
            </a:r>
          </a:p>
          <a:p>
            <a:r>
              <a:rPr lang="de-DE" dirty="0"/>
              <a:t>Downsides: Takes a lot of time, effort, and often money</a:t>
            </a:r>
          </a:p>
          <a:p>
            <a:r>
              <a:rPr lang="de-DE" dirty="0"/>
              <a:t>Takes sustained commitment to build a following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CA2C4-86D6-44BC-B0CC-C78AA0C6C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57" t="16559" r="20705" b="41362"/>
          <a:stretch/>
        </p:blipFill>
        <p:spPr>
          <a:xfrm>
            <a:off x="5978013" y="2103642"/>
            <a:ext cx="6032090" cy="28857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69F5D4-BAE1-41DE-80D6-642A48365FE3}"/>
              </a:ext>
            </a:extLst>
          </p:cNvPr>
          <p:cNvSpPr/>
          <p:nvPr/>
        </p:nvSpPr>
        <p:spPr>
          <a:xfrm>
            <a:off x="161860" y="6308209"/>
            <a:ext cx="8987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https://www.youtube.com/channel/UCuRYnv28aGLz6iyxduJhf9g?view_as=subscriber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5791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8051D-42AA-438A-8E73-C3747C4F1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Soundcloud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F114F-F90E-4E33-BC48-F98400070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1098" cy="4351338"/>
          </a:xfrm>
        </p:spPr>
        <p:txBody>
          <a:bodyPr/>
          <a:lstStyle/>
          <a:p>
            <a:r>
              <a:rPr lang="de-DE" dirty="0"/>
              <a:t>Good for: Audio</a:t>
            </a:r>
          </a:p>
          <a:p>
            <a:r>
              <a:rPr lang="de-DE" dirty="0"/>
              <a:t>How to use: Podcasts</a:t>
            </a:r>
          </a:p>
          <a:p>
            <a:r>
              <a:rPr lang="de-DE" dirty="0"/>
              <a:t>How I use: Podcasts for the OS MOOC</a:t>
            </a:r>
          </a:p>
          <a:p>
            <a:r>
              <a:rPr lang="de-DE" dirty="0"/>
              <a:t>Cons: Time, effort, money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CAF82F-7692-477D-86AC-92A0F71BD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97" t="14767" r="10334" b="17060"/>
          <a:stretch/>
        </p:blipFill>
        <p:spPr>
          <a:xfrm>
            <a:off x="6282812" y="1690688"/>
            <a:ext cx="5551098" cy="31274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D0B7A9-9548-4764-91AC-0AA08537AB90}"/>
              </a:ext>
            </a:extLst>
          </p:cNvPr>
          <p:cNvSpPr/>
          <p:nvPr/>
        </p:nvSpPr>
        <p:spPr>
          <a:xfrm>
            <a:off x="6319572" y="6326571"/>
            <a:ext cx="4433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https://soundcloud.com/open-science-mooc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1516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4E7F3-1ABF-4898-B84A-7DAD9685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Instagram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B2AFA-23EF-4ED0-95F9-814058F33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68" y="1756799"/>
            <a:ext cx="4554794" cy="4351338"/>
          </a:xfrm>
        </p:spPr>
        <p:txBody>
          <a:bodyPr/>
          <a:lstStyle/>
          <a:p>
            <a:r>
              <a:rPr lang="de-DE" dirty="0"/>
              <a:t>Good for: Pictures</a:t>
            </a:r>
          </a:p>
          <a:p>
            <a:r>
              <a:rPr lang="de-DE" dirty="0"/>
              <a:t>How to use: Pretty pictures of science, projecting a false image of reality, turning your lack of meaningful talent into being an ‚influencer‘....</a:t>
            </a:r>
          </a:p>
          <a:p>
            <a:r>
              <a:rPr lang="de-DE" dirty="0"/>
              <a:t>How I use: NA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E7653F-6979-4668-8464-4A486A975E0D}"/>
              </a:ext>
            </a:extLst>
          </p:cNvPr>
          <p:cNvSpPr/>
          <p:nvPr/>
        </p:nvSpPr>
        <p:spPr>
          <a:xfrm>
            <a:off x="7711360" y="6351327"/>
            <a:ext cx="444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https://www.instagram.com/igdoreinstitute/</a:t>
            </a: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32D66-C571-49DE-BA98-FCB14BF929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77" t="18136" r="18507" b="11398"/>
          <a:stretch/>
        </p:blipFill>
        <p:spPr>
          <a:xfrm>
            <a:off x="5176684" y="474253"/>
            <a:ext cx="6749845" cy="483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45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CAB9-4F83-4F1C-80EC-D5E2333E5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WhatsApp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54B39-E317-40F2-A5D4-D8B644A75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53232" cy="4351338"/>
          </a:xfrm>
        </p:spPr>
        <p:txBody>
          <a:bodyPr/>
          <a:lstStyle/>
          <a:p>
            <a:r>
              <a:rPr lang="de-DE" dirty="0"/>
              <a:t>Good for: Instant messaging</a:t>
            </a:r>
          </a:p>
          <a:p>
            <a:r>
              <a:rPr lang="de-DE" dirty="0"/>
              <a:t>How to use: Message instantly, group functions</a:t>
            </a:r>
          </a:p>
          <a:p>
            <a:r>
              <a:rPr lang="de-DE" dirty="0"/>
              <a:t>How I use: Combined professional/personal relationships</a:t>
            </a:r>
          </a:p>
          <a:p>
            <a:r>
              <a:rPr lang="de-DE" dirty="0"/>
              <a:t>Alternatives: Signal, Telegram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389C98-CF54-496F-9F60-90260A095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51" y="1825625"/>
            <a:ext cx="6858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B01134-4026-48C7-90F8-784061182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6" r="4452" b="5446"/>
          <a:stretch/>
        </p:blipFill>
        <p:spPr>
          <a:xfrm>
            <a:off x="1434352" y="186764"/>
            <a:ext cx="9323295" cy="648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74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324C5-00C7-4B15-9FBD-AD6660CF5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Slack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CBF16-AD43-480A-AE02-AB1E927DF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303" y="1442884"/>
            <a:ext cx="4884174" cy="4351338"/>
          </a:xfrm>
        </p:spPr>
        <p:txBody>
          <a:bodyPr/>
          <a:lstStyle/>
          <a:p>
            <a:r>
              <a:rPr lang="de-DE" dirty="0"/>
              <a:t>Good for: Large communities, instant messaging</a:t>
            </a:r>
          </a:p>
          <a:p>
            <a:r>
              <a:rPr lang="de-DE" dirty="0"/>
              <a:t>How to use: Community management</a:t>
            </a:r>
          </a:p>
          <a:p>
            <a:r>
              <a:rPr lang="de-DE" dirty="0"/>
              <a:t>How I use: Multiple community communications</a:t>
            </a:r>
          </a:p>
          <a:p>
            <a:r>
              <a:rPr lang="de-DE" dirty="0"/>
              <a:t>Good examples: Lecturers Without Borders, ASAPbio</a:t>
            </a:r>
          </a:p>
          <a:p>
            <a:r>
              <a:rPr lang="de-DE" dirty="0"/>
              <a:t>Cons: Size goes up, costs go up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278D0-992A-46E5-B745-0FE5E8F7FB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2" b="5017"/>
          <a:stretch/>
        </p:blipFill>
        <p:spPr>
          <a:xfrm>
            <a:off x="5642487" y="1442884"/>
            <a:ext cx="6423412" cy="39722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FA70CE-5453-41C6-947D-D3295AA4FCC9}"/>
              </a:ext>
            </a:extLst>
          </p:cNvPr>
          <p:cNvSpPr/>
          <p:nvPr/>
        </p:nvSpPr>
        <p:spPr>
          <a:xfrm>
            <a:off x="8854193" y="6366076"/>
            <a:ext cx="3313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https://osmooc.herokuapp.com/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2218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A757F-0E13-4E32-A744-90E06A607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Token inspirational quote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509C1-CE84-4193-B219-F1EAC899C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/>
              <a:t>"</a:t>
            </a:r>
            <a:r>
              <a:rPr lang="en-GB" sz="3600" b="1" dirty="0"/>
              <a:t>As the open science movement is demonstrating, the solitary genius of individuals is rarely superior to the speed and power of expert networks. We are stronger, wiser, and more creative as a community. And we are going to need all of that</a:t>
            </a:r>
            <a:r>
              <a:rPr lang="en-GB" sz="3600" dirty="0"/>
              <a:t>." - </a:t>
            </a:r>
            <a:r>
              <a:rPr lang="en-GB" sz="3600" dirty="0">
                <a:hlinkClick r:id="rId2"/>
              </a:rPr>
              <a:t>@</a:t>
            </a:r>
            <a:r>
              <a:rPr lang="en-GB" sz="3600" dirty="0" err="1">
                <a:hlinkClick r:id="rId2"/>
              </a:rPr>
              <a:t>LizNeeley</a:t>
            </a:r>
            <a:r>
              <a:rPr lang="en-GB" sz="3600" dirty="0"/>
              <a:t>, 2013.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954830-5908-431A-97A3-9CF095549031}"/>
              </a:ext>
            </a:extLst>
          </p:cNvPr>
          <p:cNvSpPr/>
          <p:nvPr/>
        </p:nvSpPr>
        <p:spPr>
          <a:xfrm>
            <a:off x="274917" y="60343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3"/>
              </a:rPr>
              <a:t>http://blogs.nature.com/soapboxscience/2013/05/15/science-communication-at-a-tipping-point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0018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CBF00-8413-4C35-8556-A3B68248B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Final pro-tips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BAFCF-4D70-4BEB-8D53-FC5BC0817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Be brave. Be honest</a:t>
            </a:r>
          </a:p>
          <a:p>
            <a:pPr marL="0" indent="0" algn="ctr">
              <a:buNone/>
            </a:pPr>
            <a:r>
              <a:rPr lang="en-GB" dirty="0"/>
              <a:t>Find your voice and radiate your personality</a:t>
            </a:r>
          </a:p>
          <a:p>
            <a:pPr marL="0" indent="0" algn="ctr">
              <a:buNone/>
            </a:pPr>
            <a:r>
              <a:rPr lang="en-GB" dirty="0"/>
              <a:t>Find a strategy for what works best for you</a:t>
            </a:r>
          </a:p>
          <a:p>
            <a:pPr marL="0" indent="0" algn="ctr">
              <a:buNone/>
            </a:pPr>
            <a:r>
              <a:rPr lang="en-GB" dirty="0"/>
              <a:t>You will not become a social media pro overnight</a:t>
            </a:r>
          </a:p>
          <a:p>
            <a:pPr marL="0" indent="0" algn="ctr">
              <a:buNone/>
            </a:pPr>
            <a:r>
              <a:rPr lang="en-GB" dirty="0"/>
              <a:t>Do not purely self-promote</a:t>
            </a:r>
          </a:p>
          <a:p>
            <a:pPr marL="0" indent="0" algn="ctr">
              <a:buNone/>
            </a:pPr>
            <a:r>
              <a:rPr lang="en-GB" dirty="0"/>
              <a:t>Amplify others, not just yourself</a:t>
            </a:r>
          </a:p>
          <a:p>
            <a:pPr marL="0" indent="0" algn="ctr">
              <a:buNone/>
            </a:pPr>
            <a:r>
              <a:rPr lang="en-GB" dirty="0"/>
              <a:t>Find a community</a:t>
            </a:r>
          </a:p>
          <a:p>
            <a:pPr marL="0" indent="0" algn="ctr">
              <a:buNone/>
            </a:pPr>
            <a:r>
              <a:rPr lang="en-GB" dirty="0"/>
              <a:t>Don’t pressurise yourself</a:t>
            </a:r>
          </a:p>
        </p:txBody>
      </p:sp>
    </p:spTree>
    <p:extLst>
      <p:ext uri="{BB962C8B-B14F-4D97-AF65-F5344CB8AC3E}">
        <p14:creationId xmlns:p14="http://schemas.microsoft.com/office/powerpoint/2010/main" val="1327735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3B006-7BE9-495A-8B8F-6402C6A99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Further reading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B42F5-9259-4BF7-A30B-E6D94C209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5730"/>
          </a:xfrm>
        </p:spPr>
        <p:txBody>
          <a:bodyPr>
            <a:normAutofit fontScale="92500" lnSpcReduction="10000"/>
          </a:bodyPr>
          <a:lstStyle/>
          <a:p>
            <a:r>
              <a:rPr lang="de-DE" dirty="0">
                <a:hlinkClick r:id="rId2"/>
              </a:rPr>
              <a:t>Why I tweet</a:t>
            </a:r>
            <a:r>
              <a:rPr lang="de-DE" dirty="0"/>
              <a:t>, by Manu Saunders</a:t>
            </a:r>
          </a:p>
          <a:p>
            <a:r>
              <a:rPr lang="de-DE" dirty="0">
                <a:hlinkClick r:id="rId3"/>
              </a:rPr>
              <a:t>Social media for academics</a:t>
            </a:r>
            <a:r>
              <a:rPr lang="de-DE" dirty="0"/>
              <a:t>, by Mark Carrigan</a:t>
            </a:r>
          </a:p>
          <a:p>
            <a:r>
              <a:rPr lang="de-DE" dirty="0">
                <a:hlinkClick r:id="rId4"/>
              </a:rPr>
              <a:t>An introduction to social media for scientists</a:t>
            </a:r>
            <a:r>
              <a:rPr lang="de-DE" dirty="0"/>
              <a:t>, by Bik and Goldstein</a:t>
            </a:r>
          </a:p>
          <a:p>
            <a:r>
              <a:rPr lang="en-GB" dirty="0">
                <a:hlinkClick r:id="rId5"/>
              </a:rPr>
              <a:t>Using selfies to challenge public stereotypes of scientists</a:t>
            </a:r>
            <a:r>
              <a:rPr lang="en-GB" dirty="0"/>
              <a:t>, by </a:t>
            </a:r>
            <a:r>
              <a:rPr lang="en-GB" dirty="0" err="1"/>
              <a:t>Jarreau</a:t>
            </a:r>
            <a:r>
              <a:rPr lang="en-GB" dirty="0"/>
              <a:t> </a:t>
            </a:r>
            <a:r>
              <a:rPr lang="en-GB" i="1" dirty="0"/>
              <a:t>et al</a:t>
            </a:r>
            <a:r>
              <a:rPr lang="en-GB" dirty="0"/>
              <a:t>.</a:t>
            </a:r>
            <a:endParaRPr lang="en-GB" dirty="0">
              <a:hlinkClick r:id="rId6"/>
            </a:endParaRPr>
          </a:p>
          <a:p>
            <a:r>
              <a:rPr lang="en-GB" dirty="0">
                <a:hlinkClick r:id="rId6"/>
              </a:rPr>
              <a:t>Scientists on Twitter: Preaching to the choir or singing from the rooftops?</a:t>
            </a:r>
            <a:r>
              <a:rPr lang="en-GB" dirty="0"/>
              <a:t>, by </a:t>
            </a:r>
            <a:r>
              <a:rPr lang="en-GB" dirty="0" err="1"/>
              <a:t>Côté</a:t>
            </a:r>
            <a:r>
              <a:rPr lang="en-GB" dirty="0"/>
              <a:t> and Darling</a:t>
            </a:r>
          </a:p>
          <a:p>
            <a:r>
              <a:rPr lang="en-GB" dirty="0">
                <a:hlinkClick r:id="rId7"/>
              </a:rPr>
              <a:t>Social media as a scientist: a very quick guide</a:t>
            </a:r>
            <a:r>
              <a:rPr lang="en-GB" dirty="0"/>
              <a:t>, by Jack </a:t>
            </a:r>
            <a:r>
              <a:rPr lang="en-GB" dirty="0" err="1"/>
              <a:t>Leening</a:t>
            </a:r>
            <a:endParaRPr lang="en-GB" dirty="0"/>
          </a:p>
          <a:p>
            <a:r>
              <a:rPr lang="en-GB" dirty="0">
                <a:hlinkClick r:id="rId8"/>
              </a:rPr>
              <a:t>Ten simple rules for live tweeting at conferences</a:t>
            </a:r>
            <a:r>
              <a:rPr lang="en-GB" dirty="0"/>
              <a:t>, by Ekins and Perlstein</a:t>
            </a:r>
          </a:p>
          <a:p>
            <a:r>
              <a:rPr lang="en-GB" dirty="0">
                <a:hlinkClick r:id="rId9"/>
              </a:rPr>
              <a:t>Ten simple rules for effective online outreach</a:t>
            </a:r>
            <a:r>
              <a:rPr lang="en-GB" dirty="0"/>
              <a:t>, by Bik </a:t>
            </a:r>
            <a:r>
              <a:rPr lang="en-GB" i="1" dirty="0"/>
              <a:t>et al</a:t>
            </a:r>
            <a:r>
              <a:rPr lang="en-GB" dirty="0"/>
              <a:t>.</a:t>
            </a:r>
          </a:p>
          <a:p>
            <a:r>
              <a:rPr lang="en-GB" dirty="0">
                <a:hlinkClick r:id="rId10"/>
              </a:rPr>
              <a:t>Ten simple rules for building and maintaining a scientific reputation</a:t>
            </a:r>
            <a:r>
              <a:rPr lang="en-GB" dirty="0"/>
              <a:t>, by Bourne and Barbour</a:t>
            </a:r>
          </a:p>
        </p:txBody>
      </p:sp>
    </p:spTree>
    <p:extLst>
      <p:ext uri="{BB962C8B-B14F-4D97-AF65-F5344CB8AC3E}">
        <p14:creationId xmlns:p14="http://schemas.microsoft.com/office/powerpoint/2010/main" val="1485177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256D2-1023-4EC6-BF7B-4C946CAFC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credentials – back in the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CFC4C-2AAC-42B3-815A-D76876A1C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45245" cy="4351338"/>
          </a:xfrm>
        </p:spPr>
        <p:txBody>
          <a:bodyPr>
            <a:normAutofit/>
          </a:bodyPr>
          <a:lstStyle/>
          <a:p>
            <a:r>
              <a:rPr lang="en-GB" dirty="0">
                <a:hlinkClick r:id="rId2"/>
              </a:rPr>
              <a:t>https://www.nature.com/scitable/blog/earthbound/</a:t>
            </a:r>
            <a:r>
              <a:rPr lang="en-GB" dirty="0"/>
              <a:t> </a:t>
            </a:r>
          </a:p>
          <a:p>
            <a:r>
              <a:rPr lang="en-GB" dirty="0">
                <a:hlinkClick r:id="rId3"/>
              </a:rPr>
              <a:t>https://blogs.egu.eu/network/palaeoblog/</a:t>
            </a:r>
            <a:r>
              <a:rPr lang="en-GB" dirty="0"/>
              <a:t> </a:t>
            </a:r>
          </a:p>
          <a:p>
            <a:r>
              <a:rPr lang="en-GB" dirty="0">
                <a:hlinkClick r:id="rId4"/>
              </a:rPr>
              <a:t>http://www.palaeocast.com/</a:t>
            </a:r>
            <a:r>
              <a:rPr lang="en-GB" dirty="0"/>
              <a:t> </a:t>
            </a:r>
          </a:p>
          <a:p>
            <a:r>
              <a:rPr lang="en-GB" dirty="0"/>
              <a:t>Used to give these talks/workshops during my PhD via the Science Communication Forum</a:t>
            </a:r>
          </a:p>
          <a:p>
            <a:r>
              <a:rPr lang="en-GB" dirty="0"/>
              <a:t>Freelancer writer: The Conversation, Discover Magazine, BBC Wildlife, </a:t>
            </a:r>
            <a:r>
              <a:rPr lang="en-GB" dirty="0" err="1"/>
              <a:t>Earthtouch</a:t>
            </a:r>
            <a:r>
              <a:rPr lang="en-GB" dirty="0"/>
              <a:t>, Nature Earthbound</a:t>
            </a:r>
          </a:p>
          <a:p>
            <a:r>
              <a:rPr lang="en-GB" dirty="0"/>
              <a:t>Experience working in science policy in the UK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E4EE1-AC31-46D2-8F66-E093F23B9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34" y="2716161"/>
            <a:ext cx="3239576" cy="323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3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0ED1E-EED8-4369-990F-9ED6E4457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“credentials” - 2019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8F3609-0C6E-4856-BC57-EAFF42F8F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446" t="9789" r="33128" b="36884"/>
          <a:stretch/>
        </p:blipFill>
        <p:spPr>
          <a:xfrm>
            <a:off x="6596232" y="878495"/>
            <a:ext cx="5595768" cy="4802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9B39DB-64A4-48DF-92B9-7E5AFDC0D571}"/>
              </a:ext>
            </a:extLst>
          </p:cNvPr>
          <p:cNvSpPr/>
          <p:nvPr/>
        </p:nvSpPr>
        <p:spPr>
          <a:xfrm>
            <a:off x="6539168" y="5730547"/>
            <a:ext cx="3572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https://twitter.com/Protohedgehog</a:t>
            </a:r>
            <a:r>
              <a:rPr lang="en-GB" dirty="0"/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A3B2BC-4CAF-415F-9CC0-8B959F728FF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4131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http://fossilsandshit.com/</a:t>
            </a:r>
            <a:endParaRPr lang="en-GB" dirty="0"/>
          </a:p>
          <a:p>
            <a:r>
              <a:rPr lang="en-GB" dirty="0"/>
              <a:t>Community Editor, PLOS Paleo</a:t>
            </a:r>
          </a:p>
          <a:p>
            <a:r>
              <a:rPr lang="en-GB" dirty="0"/>
              <a:t>Freelance science and science communication consultant</a:t>
            </a:r>
          </a:p>
          <a:p>
            <a:r>
              <a:rPr lang="en-GB" dirty="0"/>
              <a:t>Work appears pretty much all over</a:t>
            </a:r>
          </a:p>
          <a:p>
            <a:r>
              <a:rPr lang="en-GB" dirty="0"/>
              <a:t>Mostly now focussed on open scholarly communication </a:t>
            </a:r>
          </a:p>
          <a:p>
            <a:r>
              <a:rPr lang="en-GB" dirty="0"/>
              <a:t>Still not really sure what I’m doing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2930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37DE1C-3CC7-4AB2-BDE6-8AED98FD8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532" y="0"/>
            <a:ext cx="676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9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276EA-D9C0-4CCF-B8A9-379947414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So, for scientists, what‘s all the fuss about?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B1E7D-7041-4C68-AC8B-A4F8509E3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11" y="1825625"/>
            <a:ext cx="5390535" cy="466725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Broadcasting your work</a:t>
            </a:r>
          </a:p>
          <a:p>
            <a:r>
              <a:rPr lang="en-GB" dirty="0"/>
              <a:t>Conversations and networking</a:t>
            </a:r>
          </a:p>
          <a:p>
            <a:r>
              <a:rPr lang="en-GB" dirty="0"/>
              <a:t>Jobs! Grants! Events! Opportunities</a:t>
            </a:r>
          </a:p>
          <a:p>
            <a:r>
              <a:rPr lang="en-GB" dirty="0"/>
              <a:t>Advice and support</a:t>
            </a:r>
          </a:p>
          <a:p>
            <a:r>
              <a:rPr lang="en-GB" dirty="0"/>
              <a:t>#</a:t>
            </a:r>
            <a:r>
              <a:rPr lang="en-GB" dirty="0" err="1"/>
              <a:t>openscience</a:t>
            </a:r>
            <a:r>
              <a:rPr lang="en-GB" dirty="0"/>
              <a:t> #</a:t>
            </a:r>
            <a:r>
              <a:rPr lang="en-GB" dirty="0" err="1"/>
              <a:t>openaccess</a:t>
            </a:r>
            <a:r>
              <a:rPr lang="en-GB" dirty="0"/>
              <a:t> #</a:t>
            </a:r>
            <a:r>
              <a:rPr lang="en-GB" dirty="0" err="1"/>
              <a:t>opendata</a:t>
            </a:r>
            <a:r>
              <a:rPr lang="en-GB" dirty="0"/>
              <a:t> #</a:t>
            </a:r>
            <a:r>
              <a:rPr lang="en-GB" dirty="0" err="1"/>
              <a:t>PhDchat</a:t>
            </a:r>
            <a:endParaRPr lang="en-GB" dirty="0"/>
          </a:p>
          <a:p>
            <a:r>
              <a:rPr lang="en-GB" dirty="0"/>
              <a:t>New skills</a:t>
            </a:r>
          </a:p>
          <a:p>
            <a:r>
              <a:rPr lang="en-GB" dirty="0"/>
              <a:t>Increasing your digital impact</a:t>
            </a:r>
          </a:p>
          <a:p>
            <a:r>
              <a:rPr lang="en-GB" dirty="0"/>
              <a:t>Inspiration and creativity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BEEAE-B68E-401E-8B83-110727105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836" y="2080649"/>
            <a:ext cx="6299033" cy="399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55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E344E-870F-437C-A1AB-728B4B712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Blogging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3D3E71-1EE3-4133-9B1F-4C8ACA098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DFF167-61FC-4C1F-8687-2192CE7DB7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Opens up your research</a:t>
            </a:r>
          </a:p>
          <a:p>
            <a:r>
              <a:rPr lang="en-GB" dirty="0"/>
              <a:t>Combines access &amp; accessibility</a:t>
            </a:r>
          </a:p>
          <a:p>
            <a:r>
              <a:rPr lang="en-GB" dirty="0"/>
              <a:t>Reach new audiences</a:t>
            </a:r>
          </a:p>
          <a:p>
            <a:r>
              <a:rPr lang="en-GB" dirty="0"/>
              <a:t>Feedback about your research</a:t>
            </a:r>
          </a:p>
          <a:p>
            <a:r>
              <a:rPr lang="en-GB" dirty="0"/>
              <a:t>Natural development of your online profile</a:t>
            </a:r>
          </a:p>
          <a:p>
            <a:r>
              <a:rPr lang="en-GB" dirty="0"/>
              <a:t>A record of your research and thoughts</a:t>
            </a:r>
          </a:p>
          <a:p>
            <a:r>
              <a:rPr lang="en-GB" dirty="0"/>
              <a:t>Impact case studies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B61C75-28DB-4E32-BC09-FCDEE4127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Cons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AAE764-4B40-414D-B03C-95A56EFE11E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Time. Never enough time</a:t>
            </a:r>
          </a:p>
          <a:p>
            <a:r>
              <a:rPr lang="en-GB" dirty="0"/>
              <a:t>Privacy and over-sharing</a:t>
            </a:r>
          </a:p>
          <a:p>
            <a:r>
              <a:rPr lang="en-GB" dirty="0"/>
              <a:t>Can be seen as ‘self-promotion’</a:t>
            </a:r>
          </a:p>
          <a:p>
            <a:r>
              <a:rPr lang="en-GB" dirty="0"/>
              <a:t>Requires a strategic approach</a:t>
            </a:r>
          </a:p>
          <a:p>
            <a:r>
              <a:rPr lang="en-GB" dirty="0"/>
              <a:t>Not “peer reviewed”</a:t>
            </a:r>
          </a:p>
          <a:p>
            <a:r>
              <a:rPr lang="en-GB" dirty="0"/>
              <a:t>Can detract from research time</a:t>
            </a:r>
          </a:p>
          <a:p>
            <a:r>
              <a:rPr lang="en-GB" dirty="0"/>
              <a:t>Energy consuming</a:t>
            </a:r>
          </a:p>
          <a:p>
            <a:r>
              <a:rPr lang="en-GB" dirty="0"/>
              <a:t>Requires commitment</a:t>
            </a:r>
          </a:p>
        </p:txBody>
      </p:sp>
    </p:spTree>
    <p:extLst>
      <p:ext uri="{BB962C8B-B14F-4D97-AF65-F5344CB8AC3E}">
        <p14:creationId xmlns:p14="http://schemas.microsoft.com/office/powerpoint/2010/main" val="362810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CD503-91E3-48FC-9A7A-C9DE937F4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80587" cy="4351338"/>
          </a:xfrm>
        </p:spPr>
        <p:txBody>
          <a:bodyPr/>
          <a:lstStyle/>
          <a:p>
            <a:r>
              <a:rPr lang="de-DE" dirty="0"/>
              <a:t>Good for: Soundbiting, conversations, virtual conferences</a:t>
            </a:r>
          </a:p>
          <a:p>
            <a:r>
              <a:rPr lang="de-DE" dirty="0"/>
              <a:t>How to use: With caution</a:t>
            </a:r>
          </a:p>
          <a:p>
            <a:r>
              <a:rPr lang="de-DE" dirty="0"/>
              <a:t>How I use: Strategically</a:t>
            </a:r>
          </a:p>
          <a:p>
            <a:r>
              <a:rPr lang="de-DE" dirty="0"/>
              <a:t>Good examples: </a:t>
            </a:r>
            <a:r>
              <a:rPr lang="de-DE" dirty="0">
                <a:hlinkClick r:id="rId2"/>
              </a:rPr>
              <a:t>WhySharksMatter</a:t>
            </a:r>
            <a:r>
              <a:rPr lang="de-DE" dirty="0"/>
              <a:t>, </a:t>
            </a:r>
            <a:r>
              <a:rPr lang="de-DE" dirty="0">
                <a:hlinkClick r:id="rId3"/>
              </a:rPr>
              <a:t>DaniRabaiotti</a:t>
            </a:r>
            <a:r>
              <a:rPr lang="de-DE" dirty="0"/>
              <a:t>, </a:t>
            </a:r>
            <a:r>
              <a:rPr lang="de-DE" dirty="0">
                <a:hlinkClick r:id="rId4"/>
              </a:rPr>
              <a:t>DrShaena</a:t>
            </a:r>
            <a:endParaRPr lang="de-DE" dirty="0"/>
          </a:p>
          <a:p>
            <a:r>
              <a:rPr lang="de-DE" dirty="0"/>
              <a:t>Cons: Highly addictive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43F1F9-B0BF-477C-ABDC-D75A58664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08" y="0"/>
            <a:ext cx="5495192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8C9BCF0-2B24-4764-AC8D-EB0CAB4B6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/>
              <a:t>Twitter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033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1DE23F-6DA8-4912-A6C8-3E98CD8FC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092" y="0"/>
            <a:ext cx="6907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62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841</Words>
  <Application>Microsoft Office PowerPoint</Application>
  <PresentationFormat>Widescreen</PresentationFormat>
  <Paragraphs>118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noto sans</vt:lpstr>
      <vt:lpstr>Office Theme</vt:lpstr>
      <vt:lpstr>How to social media like a pro</vt:lpstr>
      <vt:lpstr>PowerPoint Presentation</vt:lpstr>
      <vt:lpstr>My credentials – back in the day</vt:lpstr>
      <vt:lpstr>My “credentials” - 2019</vt:lpstr>
      <vt:lpstr>PowerPoint Presentation</vt:lpstr>
      <vt:lpstr>So, for scientists, what‘s all the fuss about?</vt:lpstr>
      <vt:lpstr>Blogging</vt:lpstr>
      <vt:lpstr>Twitter</vt:lpstr>
      <vt:lpstr>PowerPoint Presentation</vt:lpstr>
      <vt:lpstr>PowerPoint Presentation</vt:lpstr>
      <vt:lpstr>Twitter</vt:lpstr>
      <vt:lpstr>PowerPoint Presentation</vt:lpstr>
      <vt:lpstr>PowerPoint Presentation</vt:lpstr>
      <vt:lpstr>Facebook</vt:lpstr>
      <vt:lpstr>LinkedIn</vt:lpstr>
      <vt:lpstr>YouTube</vt:lpstr>
      <vt:lpstr>Soundcloud</vt:lpstr>
      <vt:lpstr>Instagram</vt:lpstr>
      <vt:lpstr>WhatsApp</vt:lpstr>
      <vt:lpstr>Slack</vt:lpstr>
      <vt:lpstr>Token inspirational quote</vt:lpstr>
      <vt:lpstr>Final pro-tips</vt:lpstr>
      <vt:lpstr>Further reading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social media like a pro</dc:title>
  <dc:creator>jon tennant</dc:creator>
  <cp:lastModifiedBy>jon tennant</cp:lastModifiedBy>
  <cp:revision>92</cp:revision>
  <dcterms:created xsi:type="dcterms:W3CDTF">2019-09-30T13:40:24Z</dcterms:created>
  <dcterms:modified xsi:type="dcterms:W3CDTF">2019-10-03T06:07:49Z</dcterms:modified>
</cp:coreProperties>
</file>