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66" r:id="rId4"/>
    <p:sldId id="262" r:id="rId5"/>
    <p:sldId id="264" r:id="rId6"/>
    <p:sldId id="265" r:id="rId7"/>
    <p:sldId id="267" r:id="rId8"/>
    <p:sldId id="261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73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03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522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08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83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t.ly/LODScholarWorks201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tim_berners_lee_on_the_next_web/up-nex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d.com/talks/tim_berners_lee_the_year_open_data_went_worldwide/up-nex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zj0F_1rfW_mCFMxNyrmy0C7MAxUUb64BhWDJ_WJrVm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useumstat.org/#/" TargetMode="External"/><Relationship Id="rId3" Type="http://schemas.openxmlformats.org/officeDocument/2006/relationships/hyperlink" Target="https://www.reeep.org/LOD-the-Essentials.pdf" TargetMode="External"/><Relationship Id="rId7" Type="http://schemas.openxmlformats.org/officeDocument/2006/relationships/hyperlink" Target="http://www.ands.org.au/__data/assets/pdf_file/0010/386884/id_decision_tre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d-cloud.net/" TargetMode="External"/><Relationship Id="rId5" Type="http://schemas.openxmlformats.org/officeDocument/2006/relationships/hyperlink" Target="http://www.itu.int/en/action/gender-equality/SiteAssets/Pages/equalsGDImap/map.html" TargetMode="External"/><Relationship Id="rId10" Type="http://schemas.openxmlformats.org/officeDocument/2006/relationships/hyperlink" Target="legislation.gov.uk" TargetMode="External"/><Relationship Id="rId4" Type="http://schemas.openxmlformats.org/officeDocument/2006/relationships/hyperlink" Target="http://callimachusproject.org/" TargetMode="External"/><Relationship Id="rId9" Type="http://schemas.openxmlformats.org/officeDocument/2006/relationships/hyperlink" Target="https://www.media.mit.edu/groups/open-agriculture-openag/overvie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2286000"/>
            <a:ext cx="9144000" cy="16763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8347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F243E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rgbClr val="0F243E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Linked Open Data and CSU </a:t>
            </a:r>
            <a:r>
              <a:rPr lang="en-US" sz="2400" dirty="0" err="1">
                <a:solidFill>
                  <a:srgbClr val="0F243E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ScholarWorks</a:t>
            </a:r>
            <a:endParaRPr lang="en-US" sz="2400" dirty="0"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0F243E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</a:br>
            <a:r>
              <a:rPr lang="en-US" sz="1600" dirty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Mark Bilby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/>
            </a:r>
            <a:br>
              <a:rPr lang="en-US" sz="1600" i="0" u="none" strike="noStrike" cap="none" dirty="0">
                <a:solidFill>
                  <a:schemeClr val="dk1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</a:br>
            <a:r>
              <a:rPr lang="en-US" sz="1600" dirty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July 24, 2018</a:t>
            </a:r>
          </a:p>
          <a:p>
            <a:pPr marL="0" marR="0" lvl="0" indent="0" algn="ctr" rtl="0">
              <a:spcBef>
                <a:spcPts val="0"/>
              </a:spcBef>
              <a:buClr>
                <a:srgbClr val="0F243E"/>
              </a:buClr>
              <a:buSzPct val="25000"/>
              <a:buFont typeface="Times New Roman"/>
              <a:buNone/>
            </a:pPr>
            <a:r>
              <a:rPr lang="en-US" sz="1600" dirty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CC-BY 4.0</a:t>
            </a:r>
          </a:p>
          <a:p>
            <a:pPr marL="0" marR="0" lvl="0" indent="0" algn="ctr" rtl="0">
              <a:spcBef>
                <a:spcPts val="0"/>
              </a:spcBef>
              <a:buClr>
                <a:srgbClr val="0F243E"/>
              </a:buClr>
              <a:buSzPct val="25000"/>
              <a:buFont typeface="Times New Roman"/>
              <a:buNone/>
            </a:pPr>
            <a:r>
              <a:rPr lang="en-US" sz="1600" dirty="0"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4"/>
              </a:rPr>
              <a:t>https://bit.ly/LODScholarWorks2018</a:t>
            </a:r>
            <a:endParaRPr lang="en-US" sz="1600" dirty="0"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0F243E"/>
              </a:buClr>
              <a:buSzPct val="25000"/>
              <a:buFont typeface="Times New Roman"/>
              <a:buNone/>
            </a:pPr>
            <a:endParaRPr sz="1400" dirty="0"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Linked Open Data Philosophy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0" y="1417637"/>
            <a:ext cx="9144000" cy="41875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58800" indent="-4572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Tim Berners-Lee 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  <a:hlinkClick r:id="rId3"/>
              </a:rPr>
              <a:t>2009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and 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  <a:hlinkClick r:id="rId4"/>
              </a:rPr>
              <a:t>2010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TED Talks on Linked Data</a:t>
            </a:r>
          </a:p>
          <a:p>
            <a:pPr marL="558800" indent="-4572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Free data and metadata from silos; make machine-readable</a:t>
            </a:r>
          </a:p>
          <a:p>
            <a:pPr marL="558800" indent="-4572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Make data and metadata interconnected, interdependent</a:t>
            </a:r>
          </a:p>
          <a:p>
            <a:pPr marL="558800" indent="-4572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Make data and metadata non-proprietary and openly licensed</a:t>
            </a:r>
          </a:p>
          <a:p>
            <a:pPr marL="558800" indent="-4572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Avoid reproducing or duplicating data or metadata</a:t>
            </a:r>
          </a:p>
          <a:p>
            <a:pPr marL="558800" marR="0" lvl="0" indent="-457200" algn="l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Enable legitimate academic citation of datasets</a:t>
            </a:r>
          </a:p>
          <a:p>
            <a:pPr marL="558800" marR="0" lvl="0" indent="-457200" algn="l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Follow standard academic publishing practices</a:t>
            </a:r>
          </a:p>
          <a:p>
            <a:pPr marL="558800" marR="0" lvl="0" indent="-457200" algn="l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Comply with funder/institutional/gov mandates and policies</a:t>
            </a:r>
          </a:p>
          <a:p>
            <a:pPr marL="558800" marR="0" lvl="0" indent="-457200" algn="l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LOD isn’t a fad. It’s the rapidly emerging future of information sharing and software development for media, industry, and government.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51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Berners-Lee’s 5 Stars Model of Linked Open Data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</a:b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2010 talk at Gov 2.0 Expo in Washington, DC)*</a:t>
            </a:r>
            <a:endParaRPr lang="en-US" sz="3200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72017"/>
            <a:ext cx="7572103" cy="41875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16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1 Star. Information is available on the web (any format) under an open license</a:t>
            </a:r>
          </a:p>
          <a:p>
            <a:pPr marL="1016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2 Star. Information is available as structured data (e.g., Excel instead of an image scan of a table)</a:t>
            </a:r>
          </a:p>
          <a:p>
            <a:pPr marL="1016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3 Star. Non-proprietary formats are used (e.g., CSV instead of Excel)</a:t>
            </a:r>
          </a:p>
          <a:p>
            <a:pPr marL="1016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4 Star. URI identification is used so that people can point at individual data</a:t>
            </a:r>
          </a:p>
          <a:p>
            <a:pPr marL="1016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5 Star. Data is linked to other data to provide context</a:t>
            </a:r>
          </a:p>
          <a:p>
            <a:pPr marL="101600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10160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* Adapted by Michael </a:t>
            </a:r>
            <a:r>
              <a:rPr lang="en-US" sz="2400" dirty="0" err="1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Hausenblas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1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66255" y="274637"/>
            <a:ext cx="8752114" cy="7466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Linked Open Data Identifier Types: Authors/Names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" y="1128157"/>
            <a:ext cx="8686800" cy="4855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ISNI – International Standard Name Identifier (ISO 27729:2012)</a:t>
            </a:r>
          </a:p>
          <a:p>
            <a:pPr marL="1244600" lvl="2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Create and disseminate permanent IDs across knowledge production platforms</a:t>
            </a:r>
          </a:p>
          <a:p>
            <a:pPr marL="1244600" lvl="2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Limited member institutions through whom records are created and corrected</a:t>
            </a:r>
          </a:p>
          <a:p>
            <a:pPr marL="901700" lvl="2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ORCID – Open Researcher and Contributor ID</a:t>
            </a:r>
          </a:p>
          <a:p>
            <a:pPr marL="1244600" lvl="2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Self-created unique #/</a:t>
            </a:r>
            <a:r>
              <a:rPr lang="en-US" sz="1800" dirty="0" err="1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iD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and associated profile</a:t>
            </a:r>
          </a:p>
          <a:p>
            <a:pPr marL="1244600" lvl="2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Push/pull to/from other platforms/systems that have institutional memberships</a:t>
            </a:r>
          </a:p>
          <a:p>
            <a:pPr marL="901700" lvl="2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VIAF – Virtual International Authority File</a:t>
            </a:r>
          </a:p>
          <a:p>
            <a:pPr marL="1257300" lvl="2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International authority file tying together national/research library authorities</a:t>
            </a:r>
          </a:p>
          <a:p>
            <a:pPr marL="1257300" lvl="2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Limited member institutions through whom records are create and corrected</a:t>
            </a:r>
          </a:p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And others… (Getty Vocabularies, etc.)</a:t>
            </a:r>
          </a:p>
        </p:txBody>
      </p:sp>
    </p:spTree>
    <p:extLst>
      <p:ext uri="{BB962C8B-B14F-4D97-AF65-F5344CB8AC3E}">
        <p14:creationId xmlns:p14="http://schemas.microsoft.com/office/powerpoint/2010/main" val="30239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66255" y="274637"/>
            <a:ext cx="8752114" cy="853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Linked Open Data Identifier Types:</a:t>
            </a:r>
            <a:b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</a:b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Works, Expressions, Corporations, and Meetings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498599"/>
            <a:ext cx="8229600" cy="44851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Work, Expression, and Object Identifiers: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ARKs – Archival Resource Key – information in-progress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DOIs – Digital Object Identifiers – published information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Getty Vocabularies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VIAF – limited number of works; lots of translations as expressions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Bunch of ISOs: ISAN, ISBN, ISMN, ISWC, ISRC, ISSN, ISTC, ISWN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Corporate Identifiers: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VIAF and ISNI</a:t>
            </a:r>
          </a:p>
          <a:p>
            <a:pPr marL="5016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0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Geographic/Place Identifiers: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Getty Vocabularies and VIAF</a:t>
            </a: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endParaRPr lang="en-US" sz="2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Meeting Identifiers: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VIAF</a:t>
            </a:r>
            <a:endParaRPr lang="en-US" sz="2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85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66255" y="274637"/>
            <a:ext cx="8752114" cy="853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Handle, DOI, and ARK Generation in the CSU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128157"/>
            <a:ext cx="8229600" cy="4855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355600">
              <a:spcBef>
                <a:spcPts val="0"/>
              </a:spcBef>
              <a:buClr>
                <a:srgbClr val="000000"/>
              </a:buClr>
            </a:pPr>
            <a:r>
              <a:rPr lang="en-US" sz="2400" u="sng" dirty="0">
                <a:solidFill>
                  <a:schemeClr val="hlink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3"/>
              </a:rPr>
              <a:t>CSU Repositories Linked Data Survey: </a:t>
            </a:r>
            <a:r>
              <a:rPr lang="en-US" sz="2000" u="sng" dirty="0">
                <a:solidFill>
                  <a:schemeClr val="hlink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  <a:hlinkClick r:id="rId3"/>
              </a:rPr>
              <a:t>Handles, DOIs and ARKs (Sept 2016)</a:t>
            </a:r>
            <a:endParaRPr lang="en-US" sz="16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10160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Handles: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STIM recommended as base standard for </a:t>
            </a:r>
            <a:r>
              <a:rPr lang="en-US" sz="1800" dirty="0" err="1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ScholarWorks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deposits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10160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 dirty="0" err="1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CrossRef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Standard DOI-generation tool for most publishers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$275 membership, then per DOI fees; vary based on publication type &amp; date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Local or consortial membership, with single point of billing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Good local interim solution</a:t>
            </a:r>
          </a:p>
          <a:p>
            <a:pPr marL="101600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 dirty="0" err="1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DataCite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Standard DOI and ARK generation tool for big data projects and bulk minting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Consortial membership (Lana’s quote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  <a:sym typeface="Arial"/>
              </a:rPr>
              <a:t>): </a:t>
            </a:r>
            <a:r>
              <a:rPr lang="en-US" alt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2,000 € (split) + 500 € + 500 €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Can be integrated with </a:t>
            </a:r>
            <a:r>
              <a:rPr lang="en-US" sz="1800" dirty="0" err="1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Samvera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</a:pPr>
            <a:endParaRPr lang="en-US" sz="1800" u="sng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Arial"/>
              <a:sym typeface="Arial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66021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ORCID and IRs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708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What ORCID is and isn’t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 non-profit international registry (like ISBN), rather than a profit-driven software company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 cooperative, open API, not a sales-driven software solution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An interdependent, global crowd-sourced hub for academic profile management, not an institutional faculty profile management system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An LOD hub that academic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Librarians can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guide/join/promote/utilize on behalf of </a:t>
            </a:r>
            <a:r>
              <a:rPr lang="en-US" sz="180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our faculty,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but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not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ultimately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something we can control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10160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Uses as Author/Contributor/Editor/Depositor Name LOD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Reliable means of identifying and disambiguating persons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Push/Pull publications to/from ORCID profiles</a:t>
            </a:r>
          </a:p>
          <a:p>
            <a:pPr marL="857250" lvl="1" indent="-3556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Helpful tags to direct users out to a person’s full academic profile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7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/>
                <a:cs typeface="Times New Roman"/>
                <a:sym typeface="Times New Roman"/>
              </a:rPr>
              <a:t>For Further Browsing/Reading</a:t>
            </a:r>
            <a:endParaRPr lang="en-US" sz="3200" b="0" i="0" u="none" strike="noStrike" cap="none" dirty="0">
              <a:solidFill>
                <a:srgbClr val="000000"/>
              </a:solidFill>
              <a:latin typeface="Garamond" panose="020204040303010108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Bauer and </a:t>
            </a:r>
            <a:r>
              <a:rPr lang="en-US" sz="2000" dirty="0" err="1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Kaltenbock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  <a:hlinkClick r:id="rId3"/>
              </a:rPr>
              <a:t>Linked Open Data: The Essentials</a:t>
            </a:r>
            <a:endParaRPr lang="en-US" sz="2000" i="1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342900" marR="0" lvl="0" indent="-34290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2000" i="1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342900" marR="0" lvl="0" indent="-34290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  <a:hlinkClick r:id="rId4"/>
              </a:rPr>
              <a:t>Callimachus Project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(LOD application development)</a:t>
            </a:r>
          </a:p>
          <a:p>
            <a:pPr marL="342900" marR="0" lvl="0" indent="-34290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20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342900" marR="0" lvl="0" indent="-34290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  <a:hlinkClick r:id="rId5"/>
              </a:rPr>
              <a:t>Gender Digital Inclusion Map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342900" marR="0" lvl="0" indent="-34290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20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indent="-342900">
              <a:spcBef>
                <a:spcPts val="0"/>
              </a:spcBef>
              <a:buNone/>
            </a:pPr>
            <a:r>
              <a:rPr lang="en-US" sz="2000" u="sng" dirty="0">
                <a:solidFill>
                  <a:schemeClr val="hlink"/>
                </a:solidFill>
                <a:latin typeface="Garamond" panose="02020404030301010803" pitchFamily="18" charset="0"/>
                <a:ea typeface="Arial"/>
                <a:cs typeface="Arial"/>
                <a:sym typeface="Arial"/>
                <a:hlinkClick r:id="rId6"/>
              </a:rPr>
              <a:t>Linked Open Data Cloud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(1,146 linked datasets and counting)</a:t>
            </a:r>
          </a:p>
          <a:p>
            <a:pPr indent="-342900">
              <a:spcBef>
                <a:spcPts val="0"/>
              </a:spcBef>
              <a:buNone/>
            </a:pPr>
            <a:endParaRPr lang="en-US" sz="2000" u="sng" dirty="0">
              <a:solidFill>
                <a:schemeClr val="hlink"/>
              </a:solidFill>
              <a:latin typeface="Garamond" panose="02020404030301010803" pitchFamily="18" charset="0"/>
              <a:ea typeface="Arial"/>
              <a:cs typeface="Arial"/>
              <a:sym typeface="Arial"/>
              <a:hlinkClick r:id="rId7"/>
            </a:endParaRPr>
          </a:p>
          <a:p>
            <a:pPr marL="342900" marR="0" lvl="0" indent="-34290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  <a:hlinkClick r:id="rId8"/>
              </a:rPr>
              <a:t>Museum Stat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(IMLS and Drexel)</a:t>
            </a:r>
          </a:p>
          <a:p>
            <a:pPr marL="342900" marR="0" lvl="0" indent="-34290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20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342900" marR="0" lvl="0" indent="-34290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  <a:hlinkClick r:id="rId9"/>
              </a:rPr>
              <a:t>Open Agriculture Initiative (</a:t>
            </a:r>
            <a:r>
              <a:rPr lang="en-US" sz="2000" dirty="0" err="1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  <a:hlinkClick r:id="rId9"/>
              </a:rPr>
              <a:t>OpenAg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  <a:hlinkClick r:id="rId9"/>
              </a:rPr>
              <a:t>)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342900" marR="0" lvl="0" indent="-34290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20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342900" marR="0" lvl="0" indent="-34290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UK Office of Public Sector Information,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  <a:hlinkClick r:id="rId10" action="ppaction://hlinkfile"/>
              </a:rPr>
              <a:t>legislation.gov.uk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622</Words>
  <Application>Microsoft Office PowerPoint</Application>
  <PresentationFormat>On-screen Show (4:3)</PresentationFormat>
  <Paragraphs>89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Wingdings</vt:lpstr>
      <vt:lpstr>Office Theme</vt:lpstr>
      <vt:lpstr>Linked Open Data and CSU ScholarWorks  Mark Bilby July 24, 2018 CC-BY 4.0 https://bit.ly/LODScholarWorks2018 </vt:lpstr>
      <vt:lpstr>Linked Open Data Philosophy</vt:lpstr>
      <vt:lpstr>Berners-Lee’s 5 Stars Model of Linked Open Data (2010 talk at Gov 2.0 Expo in Washington, DC)*</vt:lpstr>
      <vt:lpstr>Linked Open Data Identifier Types: Authors/Names</vt:lpstr>
      <vt:lpstr>Linked Open Data Identifier Types: Works, Expressions, Corporations, and Meetings</vt:lpstr>
      <vt:lpstr>Handle, DOI, and ARK Generation in the CSU</vt:lpstr>
      <vt:lpstr>ORCID and IRs</vt:lpstr>
      <vt:lpstr>For Further Browsing/Reading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Open Data and the CSU  Mark Bilby July 24, 2018 CC-BY 4.0 https://tinyurl.com/ya56pa6y</dc:title>
  <dc:creator>mgb</dc:creator>
  <cp:lastModifiedBy>Bilby, Mark</cp:lastModifiedBy>
  <cp:revision>25</cp:revision>
  <dcterms:modified xsi:type="dcterms:W3CDTF">2018-07-24T18:08:14Z</dcterms:modified>
</cp:coreProperties>
</file>