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276" r:id="rId2"/>
    <p:sldId id="256" r:id="rId3"/>
    <p:sldId id="278" r:id="rId4"/>
    <p:sldId id="279" r:id="rId5"/>
    <p:sldId id="277" r:id="rId6"/>
    <p:sldId id="284" r:id="rId7"/>
    <p:sldId id="294" r:id="rId8"/>
    <p:sldId id="280" r:id="rId9"/>
    <p:sldId id="281" r:id="rId10"/>
    <p:sldId id="282" r:id="rId11"/>
    <p:sldId id="285" r:id="rId12"/>
    <p:sldId id="286" r:id="rId13"/>
    <p:sldId id="287" r:id="rId14"/>
    <p:sldId id="292" r:id="rId15"/>
    <p:sldId id="291" r:id="rId16"/>
    <p:sldId id="293" r:id="rId17"/>
    <p:sldId id="290" r:id="rId18"/>
    <p:sldId id="289" r:id="rId19"/>
    <p:sldId id="295" r:id="rId20"/>
    <p:sldId id="27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8797"/>
    <a:srgbClr val="4B731F"/>
    <a:srgbClr val="679E2A"/>
    <a:srgbClr val="FFFF99"/>
    <a:srgbClr val="22303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974" autoAdjust="0"/>
  </p:normalViewPr>
  <p:slideViewPr>
    <p:cSldViewPr>
      <p:cViewPr varScale="1">
        <p:scale>
          <a:sx n="28" d="100"/>
          <a:sy n="28" d="100"/>
        </p:scale>
        <p:origin x="-1716" y="-8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CC9204-19C4-4E6C-8186-DD874AF3BBF0}" type="datetimeFigureOut">
              <a:rPr lang="en-US" smtClean="0"/>
              <a:pPr/>
              <a:t>4/22/2010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0CD89F-9D48-4AF4-B0BD-D92BB0E5AE7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VIVO</a:t>
            </a:r>
            <a:r>
              <a:rPr lang="en-US" baseline="0" dirty="0" smtClean="0"/>
              <a:t> is an effort funded by the National Institutes of Health, to create a national network of </a:t>
            </a:r>
            <a:r>
              <a:rPr lang="en-US" baseline="0" dirty="0" smtClean="0"/>
              <a:t>scientists.  The network is data and tools which fit together to enable a broad collection of scientific activities.</a:t>
            </a:r>
            <a:endParaRPr lang="en-US" dirty="0"/>
          </a:p>
        </p:txBody>
      </p:sp>
      <p:sp>
        <p:nvSpPr>
          <p:cNvPr id="4" name="Slide Number Placeholder 3"/>
          <p:cNvSpPr>
            <a:spLocks noGrp="1"/>
          </p:cNvSpPr>
          <p:nvPr>
            <p:ph type="sldNum" sz="quarter" idx="10"/>
          </p:nvPr>
        </p:nvSpPr>
        <p:spPr/>
        <p:txBody>
          <a:bodyPr/>
          <a:lstStyle/>
          <a:p>
            <a:fld id="{840CD89F-9D48-4AF4-B0BD-D92BB0E5AE7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collection of VIVO systems at institutions provide data to a national collection of applications.  Applications take many forms and will</a:t>
            </a:r>
            <a:r>
              <a:rPr lang="en-US" baseline="0" dirty="0" smtClean="0"/>
              <a:t> come from many sources.  Applications rely on </a:t>
            </a:r>
            <a:r>
              <a:rPr lang="en-US" baseline="0" dirty="0" smtClean="0"/>
              <a:t>VIVO and compatible systems </a:t>
            </a:r>
            <a:r>
              <a:rPr lang="en-US" baseline="0" dirty="0" smtClean="0"/>
              <a:t>to provide data about scientists’ interests, activities and accomplishments.  Scientists use these applications to find scientists, participate in teams, get current information about science, study science and simplify science.</a:t>
            </a:r>
            <a:endParaRPr lang="en-US" dirty="0"/>
          </a:p>
        </p:txBody>
      </p:sp>
      <p:sp>
        <p:nvSpPr>
          <p:cNvPr id="4" name="Slide Number Placeholder 3"/>
          <p:cNvSpPr>
            <a:spLocks noGrp="1"/>
          </p:cNvSpPr>
          <p:nvPr>
            <p:ph type="sldNum" sz="quarter" idx="10"/>
          </p:nvPr>
        </p:nvSpPr>
        <p:spPr/>
        <p:txBody>
          <a:bodyPr/>
          <a:lstStyle/>
          <a:p>
            <a:fld id="{840CD89F-9D48-4AF4-B0BD-D92BB0E5AE7C}"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end, it’s about people.  </a:t>
            </a:r>
            <a:r>
              <a:rPr lang="en-US" baseline="0" dirty="0" smtClean="0"/>
              <a:t>People </a:t>
            </a:r>
            <a:r>
              <a:rPr lang="en-US" baseline="0" dirty="0" smtClean="0"/>
              <a:t>who do science.  People who support science.  </a:t>
            </a:r>
            <a:r>
              <a:rPr lang="en-US" baseline="0" dirty="0" smtClean="0"/>
              <a:t>People who study science.  VIVO </a:t>
            </a:r>
            <a:r>
              <a:rPr lang="en-US" baseline="0" dirty="0" smtClean="0"/>
              <a:t>provides a social fabric for science.  For who we are.  For what we learn.  For what we build.  For what we discover.</a:t>
            </a:r>
            <a:endParaRPr lang="en-US" dirty="0" smtClean="0"/>
          </a:p>
        </p:txBody>
      </p:sp>
      <p:sp>
        <p:nvSpPr>
          <p:cNvPr id="4" name="Slide Number Placeholder 3"/>
          <p:cNvSpPr>
            <a:spLocks noGrp="1"/>
          </p:cNvSpPr>
          <p:nvPr>
            <p:ph type="sldNum" sz="quarter" idx="10"/>
          </p:nvPr>
        </p:nvSpPr>
        <p:spPr/>
        <p:txBody>
          <a:bodyPr/>
          <a:lstStyle/>
          <a:p>
            <a:fld id="{840CD89F-9D48-4AF4-B0BD-D92BB0E5AE7C}" type="slidenum">
              <a:rPr lang="en-US" smtClean="0"/>
              <a:pPr/>
              <a:t>18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Conference postcard</a:t>
            </a:r>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4644E9-69CF-4D9A-977B-698E9238FBDD}" type="slidenum">
              <a:rPr lang="en-US"/>
              <a:pPr fontAlgn="base">
                <a:spcBef>
                  <a:spcPct val="0"/>
                </a:spcBef>
                <a:spcAft>
                  <a:spcPct val="0"/>
                </a:spcAft>
              </a:pPr>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VIVO is</a:t>
            </a:r>
            <a:r>
              <a:rPr lang="en-US" baseline="0" dirty="0" smtClean="0"/>
              <a:t> looking for collaborators.  Schools to adopt VIVO for their scientists.  Data providers – publishers, agencies, aggregators.  Developers building tools.  Visit our web site to learn more.</a:t>
            </a:r>
            <a:endParaRPr lang="en-US" dirty="0"/>
          </a:p>
        </p:txBody>
      </p:sp>
      <p:sp>
        <p:nvSpPr>
          <p:cNvPr id="4" name="Slide Number Placeholder 3"/>
          <p:cNvSpPr>
            <a:spLocks noGrp="1"/>
          </p:cNvSpPr>
          <p:nvPr>
            <p:ph type="sldNum" sz="quarter" idx="10"/>
          </p:nvPr>
        </p:nvSpPr>
        <p:spPr/>
        <p:txBody>
          <a:bodyPr/>
          <a:lstStyle/>
          <a:p>
            <a:fld id="{840CD89F-9D48-4AF4-B0BD-D92BB0E5AE7C}"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VIVO will provide data</a:t>
            </a:r>
            <a:r>
              <a:rPr lang="en-US" baseline="0" dirty="0" smtClean="0"/>
              <a:t> about an institution’s scientists, as </a:t>
            </a:r>
            <a:r>
              <a:rPr lang="en-US" baseline="0" dirty="0" smtClean="0"/>
              <a:t>many faculty </a:t>
            </a:r>
            <a:r>
              <a:rPr lang="en-US" baseline="0" dirty="0" smtClean="0"/>
              <a:t>profiling systems </a:t>
            </a:r>
            <a:r>
              <a:rPr lang="en-US" baseline="0" dirty="0" smtClean="0"/>
              <a:t>and web sites do </a:t>
            </a:r>
            <a:r>
              <a:rPr lang="en-US" baseline="0" dirty="0" smtClean="0"/>
              <a:t>now.  </a:t>
            </a:r>
            <a:r>
              <a:rPr lang="en-US" baseline="0" dirty="0" smtClean="0"/>
              <a:t>At each school, VIVO enables research discovery – providing information about research and researchers.  Across institutions VIVO </a:t>
            </a:r>
            <a:r>
              <a:rPr lang="en-US" baseline="0" dirty="0" smtClean="0"/>
              <a:t>provides a uniform semantic structure </a:t>
            </a:r>
            <a:r>
              <a:rPr lang="en-US" baseline="0" dirty="0" smtClean="0"/>
              <a:t>to </a:t>
            </a:r>
            <a:r>
              <a:rPr lang="en-US" baseline="0" dirty="0" smtClean="0"/>
              <a:t>enable a new class of tools using the data to advance science.  Each institution provides its own VIVO system and data.  Local governance determines data to be provided.</a:t>
            </a:r>
          </a:p>
          <a:p>
            <a:endParaRPr lang="en-US" dirty="0"/>
          </a:p>
        </p:txBody>
      </p:sp>
      <p:sp>
        <p:nvSpPr>
          <p:cNvPr id="4" name="Slide Number Placeholder 3"/>
          <p:cNvSpPr>
            <a:spLocks noGrp="1"/>
          </p:cNvSpPr>
          <p:nvPr>
            <p:ph type="sldNum" sz="quarter" idx="10"/>
          </p:nvPr>
        </p:nvSpPr>
        <p:spPr/>
        <p:txBody>
          <a:bodyPr/>
          <a:lstStyle/>
          <a:p>
            <a:fld id="{840CD89F-9D48-4AF4-B0BD-D92BB0E5AE7C}"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More tools</a:t>
            </a:r>
            <a:r>
              <a:rPr lang="en-US" baseline="0" dirty="0" smtClean="0"/>
              <a:t> -&gt; more scientists; more scientists -&gt; more tools.  Biochemistry department at Stanford</a:t>
            </a:r>
            <a:endParaRPr lang="en-US" dirty="0"/>
          </a:p>
        </p:txBody>
      </p:sp>
      <p:sp>
        <p:nvSpPr>
          <p:cNvPr id="4" name="Slide Number Placeholder 3"/>
          <p:cNvSpPr>
            <a:spLocks noGrp="1"/>
          </p:cNvSpPr>
          <p:nvPr>
            <p:ph type="sldNum" sz="quarter" idx="10"/>
          </p:nvPr>
        </p:nvSpPr>
        <p:spPr/>
        <p:txBody>
          <a:bodyPr/>
          <a:lstStyle/>
          <a:p>
            <a:fld id="{840CD89F-9D48-4AF4-B0BD-D92BB0E5AE7C}"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b="1" dirty="0" smtClean="0"/>
              <a:t>:</a:t>
            </a:r>
            <a:r>
              <a:rPr lang="en-US" dirty="0" smtClean="0"/>
              <a:t> Ribbon schematic (hand drawn &amp; colored, in 1981) of the 3D structure of the protein triose phosphate isomerase. The barrel of 8 beta-strands is shown by green arrows and the 8 alpha-helices as brown spirals. By Jane Richardson</a:t>
            </a:r>
          </a:p>
          <a:p>
            <a:endParaRPr lang="en-US" dirty="0" smtClean="0"/>
          </a:p>
          <a:p>
            <a:r>
              <a:rPr lang="en-US" dirty="0" smtClean="0"/>
              <a:t>Today’s science is team science – proteomics, the study of protein distributions in cells, requires specialists</a:t>
            </a:r>
            <a:r>
              <a:rPr lang="en-US" baseline="0" dirty="0" smtClean="0"/>
              <a:t> in computer science, mathematics, imaging, visualization, statistics, stochastic modeling</a:t>
            </a:r>
            <a:endParaRPr lang="en-US" dirty="0" smtClean="0"/>
          </a:p>
        </p:txBody>
      </p:sp>
      <p:sp>
        <p:nvSpPr>
          <p:cNvPr id="4" name="Slide Number Placeholder 3"/>
          <p:cNvSpPr>
            <a:spLocks noGrp="1"/>
          </p:cNvSpPr>
          <p:nvPr>
            <p:ph type="sldNum" sz="quarter" idx="10"/>
          </p:nvPr>
        </p:nvSpPr>
        <p:spPr/>
        <p:txBody>
          <a:bodyPr/>
          <a:lstStyle/>
          <a:p>
            <a:fld id="{840CD89F-9D48-4AF4-B0BD-D92BB0E5AE7C}"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national network is </a:t>
            </a:r>
            <a:r>
              <a:rPr lang="en-US" dirty="0" smtClean="0"/>
              <a:t>people,</a:t>
            </a:r>
            <a:r>
              <a:rPr lang="en-US" baseline="0" dirty="0" smtClean="0"/>
              <a:t> data and </a:t>
            </a:r>
            <a:r>
              <a:rPr lang="en-US" dirty="0" smtClean="0"/>
              <a:t>tools </a:t>
            </a:r>
            <a:r>
              <a:rPr lang="en-US" dirty="0" smtClean="0"/>
              <a:t>for science.</a:t>
            </a:r>
            <a:r>
              <a:rPr lang="en-US" baseline="0" dirty="0" smtClean="0"/>
              <a:t>  VIVO will collaborate with tool builders to provide data about scientists to tools.  In this way, data is not replicated into the tools, but rather stays with the institution and the scientist.</a:t>
            </a:r>
          </a:p>
          <a:p>
            <a:endParaRPr lang="en-US" dirty="0"/>
          </a:p>
        </p:txBody>
      </p:sp>
      <p:sp>
        <p:nvSpPr>
          <p:cNvPr id="4" name="Slide Number Placeholder 3"/>
          <p:cNvSpPr>
            <a:spLocks noGrp="1"/>
          </p:cNvSpPr>
          <p:nvPr>
            <p:ph type="sldNum" sz="quarter" idx="10"/>
          </p:nvPr>
        </p:nvSpPr>
        <p:spPr/>
        <p:txBody>
          <a:bodyPr/>
          <a:lstStyle/>
          <a:p>
            <a:fld id="{840CD89F-9D48-4AF4-B0BD-D92BB0E5AE7C}"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VIVO uses linked open data concepts to provide data as RDF at URIs</a:t>
            </a:r>
            <a:r>
              <a:rPr lang="en-US" baseline="0" dirty="0" smtClean="0"/>
              <a:t> for </a:t>
            </a:r>
            <a:r>
              <a:rPr lang="en-US" baseline="0" smtClean="0"/>
              <a:t>each scientist.</a:t>
            </a:r>
            <a:endParaRPr lang="en-US"/>
          </a:p>
        </p:txBody>
      </p:sp>
      <p:sp>
        <p:nvSpPr>
          <p:cNvPr id="4" name="Slide Number Placeholder 3"/>
          <p:cNvSpPr>
            <a:spLocks noGrp="1"/>
          </p:cNvSpPr>
          <p:nvPr>
            <p:ph type="sldNum" sz="quarter" idx="10"/>
          </p:nvPr>
        </p:nvSpPr>
        <p:spPr/>
        <p:txBody>
          <a:bodyPr/>
          <a:lstStyle/>
          <a:p>
            <a:fld id="{840CD89F-9D48-4AF4-B0BD-D92BB0E5AE7C}"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Controlled vocabularies,</a:t>
            </a:r>
            <a:r>
              <a:rPr lang="en-US" baseline="0" dirty="0" smtClean="0"/>
              <a:t> represented in Ontologies are used to express faculty research interests, providing precision and hierarchy of concepts.  </a:t>
            </a:r>
            <a:endParaRPr lang="en-US" dirty="0"/>
          </a:p>
        </p:txBody>
      </p:sp>
      <p:sp>
        <p:nvSpPr>
          <p:cNvPr id="4" name="Slide Number Placeholder 3"/>
          <p:cNvSpPr>
            <a:spLocks noGrp="1"/>
          </p:cNvSpPr>
          <p:nvPr>
            <p:ph type="sldNum" sz="quarter" idx="10"/>
          </p:nvPr>
        </p:nvSpPr>
        <p:spPr/>
        <p:txBody>
          <a:bodyPr/>
          <a:lstStyle/>
          <a:p>
            <a:fld id="{840CD89F-9D48-4AF4-B0BD-D92BB0E5AE7C}"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Additional</a:t>
            </a:r>
            <a:r>
              <a:rPr lang="en-US" baseline="0" dirty="0" smtClean="0"/>
              <a:t> data for VIVO comes from existing institutional sources, such as Human Resources systems and faculty activity systems. </a:t>
            </a:r>
            <a:endParaRPr lang="en-US" dirty="0"/>
          </a:p>
        </p:txBody>
      </p:sp>
      <p:sp>
        <p:nvSpPr>
          <p:cNvPr id="4" name="Slide Number Placeholder 3"/>
          <p:cNvSpPr>
            <a:spLocks noGrp="1"/>
          </p:cNvSpPr>
          <p:nvPr>
            <p:ph type="sldNum" sz="quarter" idx="10"/>
          </p:nvPr>
        </p:nvSpPr>
        <p:spPr/>
        <p:txBody>
          <a:bodyPr/>
          <a:lstStyle/>
          <a:p>
            <a:fld id="{840CD89F-9D48-4AF4-B0BD-D92BB0E5AE7C}"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Archives </a:t>
            </a:r>
            <a:endParaRPr lang="en-US" dirty="0"/>
          </a:p>
        </p:txBody>
      </p:sp>
      <p:sp>
        <p:nvSpPr>
          <p:cNvPr id="4" name="Slide Number Placeholder 3"/>
          <p:cNvSpPr>
            <a:spLocks noGrp="1"/>
          </p:cNvSpPr>
          <p:nvPr>
            <p:ph type="sldNum" sz="quarter" idx="10"/>
          </p:nvPr>
        </p:nvSpPr>
        <p:spPr/>
        <p:txBody>
          <a:bodyPr/>
          <a:lstStyle/>
          <a:p>
            <a:fld id="{840CD89F-9D48-4AF4-B0BD-D92BB0E5AE7C}"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04F3A2-17D9-423A-9073-5A99B18E2893}" type="datetimeFigureOut">
              <a:rPr lang="en-US" smtClean="0"/>
              <a:pPr/>
              <a:t>4/22/2010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0895B-97AE-4846-8790-7CB8E5B193D7}" type="slidenum">
              <a:rPr lang="en-US" smtClean="0"/>
              <a:pPr/>
              <a:t>‹#›</a:t>
            </a:fld>
            <a:endParaRPr lang="en-US"/>
          </a:p>
        </p:txBody>
      </p:sp>
    </p:spTree>
  </p:cSld>
  <p:clrMapOvr>
    <a:masterClrMapping/>
  </p:clrMapOvr>
  <p:transition advClick="0" advTm="2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04F3A2-17D9-423A-9073-5A99B18E2893}" type="datetimeFigureOut">
              <a:rPr lang="en-US" smtClean="0"/>
              <a:pPr/>
              <a:t>4/22/2010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0895B-97AE-4846-8790-7CB8E5B193D7}" type="slidenum">
              <a:rPr lang="en-US" smtClean="0"/>
              <a:pPr/>
              <a:t>‹#›</a:t>
            </a:fld>
            <a:endParaRPr lang="en-US"/>
          </a:p>
        </p:txBody>
      </p:sp>
    </p:spTree>
  </p:cSld>
  <p:clrMapOvr>
    <a:masterClrMapping/>
  </p:clrMapOvr>
  <p:transition advClick="0" advTm="2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04F3A2-17D9-423A-9073-5A99B18E2893}" type="datetimeFigureOut">
              <a:rPr lang="en-US" smtClean="0"/>
              <a:pPr/>
              <a:t>4/22/2010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0895B-97AE-4846-8790-7CB8E5B193D7}" type="slidenum">
              <a:rPr lang="en-US" smtClean="0"/>
              <a:pPr/>
              <a:t>‹#›</a:t>
            </a:fld>
            <a:endParaRPr lang="en-US"/>
          </a:p>
        </p:txBody>
      </p:sp>
    </p:spTree>
  </p:cSld>
  <p:clrMapOvr>
    <a:masterClrMapping/>
  </p:clrMapOvr>
  <p:transition advClick="0" advTm="2000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791F77-20FA-4CF5-8246-49D381EF3392}" type="datetimeFigureOut">
              <a:rPr lang="en-US" smtClean="0"/>
              <a:pPr/>
              <a:t>4/22/2010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8C0358-C865-4785-BAB4-B8E3463A6F7E}" type="slidenum">
              <a:rPr lang="en-US" smtClean="0"/>
              <a:pPr/>
              <a:t>‹#›</a:t>
            </a:fld>
            <a:endParaRPr lang="en-US"/>
          </a:p>
        </p:txBody>
      </p:sp>
      <p:grpSp>
        <p:nvGrpSpPr>
          <p:cNvPr id="2" name="Group 6"/>
          <p:cNvGrpSpPr/>
          <p:nvPr userDrawn="1"/>
        </p:nvGrpSpPr>
        <p:grpSpPr>
          <a:xfrm>
            <a:off x="0" y="914400"/>
            <a:ext cx="9144001" cy="438081"/>
            <a:chOff x="0" y="914400"/>
            <a:chExt cx="9144001" cy="438081"/>
          </a:xfrm>
        </p:grpSpPr>
        <p:sp>
          <p:nvSpPr>
            <p:cNvPr id="8" name="Rectangle 7"/>
            <p:cNvSpPr/>
            <p:nvPr userDrawn="1"/>
          </p:nvSpPr>
          <p:spPr>
            <a:xfrm>
              <a:off x="1" y="923544"/>
              <a:ext cx="9144000" cy="244170"/>
            </a:xfrm>
            <a:prstGeom prst="rect">
              <a:avLst/>
            </a:prstGeom>
            <a:solidFill>
              <a:srgbClr val="9AD7F0">
                <a:alpha val="49804"/>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userDrawn="1"/>
          </p:nvSpPr>
          <p:spPr>
            <a:xfrm>
              <a:off x="0" y="914400"/>
              <a:ext cx="9144001" cy="140677"/>
            </a:xfrm>
            <a:prstGeom prst="rect">
              <a:avLst/>
            </a:prstGeom>
            <a:solidFill>
              <a:srgbClr val="27AAE1"/>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userDrawn="1"/>
          </p:nvSpPr>
          <p:spPr>
            <a:xfrm flipV="1">
              <a:off x="5410200" y="1066800"/>
              <a:ext cx="3733801" cy="192024"/>
            </a:xfrm>
            <a:prstGeom prst="rect">
              <a:avLst/>
            </a:prstGeom>
            <a:solidFill>
              <a:srgbClr val="9AD7F0">
                <a:alpha val="49804"/>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userDrawn="1"/>
          </p:nvSpPr>
          <p:spPr>
            <a:xfrm flipV="1">
              <a:off x="5410200" y="1284957"/>
              <a:ext cx="3733801" cy="9144"/>
            </a:xfrm>
            <a:prstGeom prst="rect">
              <a:avLst/>
            </a:prstGeom>
            <a:solidFill>
              <a:srgbClr val="9AD7F0">
                <a:alpha val="65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userDrawn="1"/>
          </p:nvSpPr>
          <p:spPr>
            <a:xfrm flipV="1">
              <a:off x="5410200" y="1334193"/>
              <a:ext cx="1965960" cy="18288"/>
            </a:xfrm>
            <a:prstGeom prst="rect">
              <a:avLst/>
            </a:prstGeom>
            <a:solidFill>
              <a:srgbClr val="CDE1F7">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13" name="Rounded Rectangle 12"/>
            <p:cNvSpPr/>
            <p:nvPr userDrawn="1"/>
          </p:nvSpPr>
          <p:spPr bwMode="white">
            <a:xfrm>
              <a:off x="5410200" y="11430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14" name="Rounded Rectangle 13"/>
            <p:cNvSpPr/>
            <p:nvPr userDrawn="1"/>
          </p:nvSpPr>
          <p:spPr bwMode="white">
            <a:xfrm>
              <a:off x="7541099" y="1036320"/>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grpSp>
      <p:pic>
        <p:nvPicPr>
          <p:cNvPr id="15" name="Picture 2"/>
          <p:cNvPicPr>
            <a:picLocks noChangeAspect="1" noChangeArrowheads="1"/>
          </p:cNvPicPr>
          <p:nvPr userDrawn="1"/>
        </p:nvPicPr>
        <p:blipFill>
          <a:blip r:embed="rId2" cstate="print"/>
          <a:srcRect/>
          <a:stretch>
            <a:fillRect/>
          </a:stretch>
        </p:blipFill>
        <p:spPr bwMode="auto">
          <a:xfrm>
            <a:off x="76200" y="60960"/>
            <a:ext cx="5071923" cy="822960"/>
          </a:xfrm>
          <a:prstGeom prst="rect">
            <a:avLst/>
          </a:prstGeom>
          <a:noFill/>
          <a:ln w="9525">
            <a:noFill/>
            <a:miter lim="800000"/>
            <a:headEnd/>
            <a:tailEnd/>
          </a:ln>
          <a:effectLst/>
        </p:spPr>
      </p:pic>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04F3A2-17D9-423A-9073-5A99B18E2893}" type="datetimeFigureOut">
              <a:rPr lang="en-US" smtClean="0"/>
              <a:pPr/>
              <a:t>4/22/2010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0895B-97AE-4846-8790-7CB8E5B193D7}" type="slidenum">
              <a:rPr lang="en-US" smtClean="0"/>
              <a:pPr/>
              <a:t>‹#›</a:t>
            </a:fld>
            <a:endParaRPr lang="en-US"/>
          </a:p>
        </p:txBody>
      </p:sp>
    </p:spTree>
  </p:cSld>
  <p:clrMapOvr>
    <a:masterClrMapping/>
  </p:clrMapOvr>
  <p:transition advClick="0" advTm="2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04F3A2-17D9-423A-9073-5A99B18E2893}" type="datetimeFigureOut">
              <a:rPr lang="en-US" smtClean="0"/>
              <a:pPr/>
              <a:t>4/22/2010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0895B-97AE-4846-8790-7CB8E5B193D7}" type="slidenum">
              <a:rPr lang="en-US" smtClean="0"/>
              <a:pPr/>
              <a:t>‹#›</a:t>
            </a:fld>
            <a:endParaRPr lang="en-US"/>
          </a:p>
        </p:txBody>
      </p:sp>
    </p:spTree>
  </p:cSld>
  <p:clrMapOvr>
    <a:masterClrMapping/>
  </p:clrMapOvr>
  <p:transition advClick="0" advTm="2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04F3A2-17D9-423A-9073-5A99B18E2893}" type="datetimeFigureOut">
              <a:rPr lang="en-US" smtClean="0"/>
              <a:pPr/>
              <a:t>4/22/2010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0895B-97AE-4846-8790-7CB8E5B193D7}" type="slidenum">
              <a:rPr lang="en-US" smtClean="0"/>
              <a:pPr/>
              <a:t>‹#›</a:t>
            </a:fld>
            <a:endParaRPr lang="en-US"/>
          </a:p>
        </p:txBody>
      </p:sp>
    </p:spTree>
  </p:cSld>
  <p:clrMapOvr>
    <a:masterClrMapping/>
  </p:clrMapOvr>
  <p:transition advClick="0" advTm="2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04F3A2-17D9-423A-9073-5A99B18E2893}" type="datetimeFigureOut">
              <a:rPr lang="en-US" smtClean="0"/>
              <a:pPr/>
              <a:t>4/22/2010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40895B-97AE-4846-8790-7CB8E5B193D7}" type="slidenum">
              <a:rPr lang="en-US" smtClean="0"/>
              <a:pPr/>
              <a:t>‹#›</a:t>
            </a:fld>
            <a:endParaRPr lang="en-US"/>
          </a:p>
        </p:txBody>
      </p:sp>
    </p:spTree>
  </p:cSld>
  <p:clrMapOvr>
    <a:masterClrMapping/>
  </p:clrMapOvr>
  <p:transition advClick="0" advTm="2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04F3A2-17D9-423A-9073-5A99B18E2893}" type="datetimeFigureOut">
              <a:rPr lang="en-US" smtClean="0"/>
              <a:pPr/>
              <a:t>4/22/2010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40895B-97AE-4846-8790-7CB8E5B193D7}" type="slidenum">
              <a:rPr lang="en-US" smtClean="0"/>
              <a:pPr/>
              <a:t>‹#›</a:t>
            </a:fld>
            <a:endParaRPr lang="en-US"/>
          </a:p>
        </p:txBody>
      </p:sp>
    </p:spTree>
  </p:cSld>
  <p:clrMapOvr>
    <a:masterClrMapping/>
  </p:clrMapOvr>
  <p:transition advClick="0" advTm="2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4F3A2-17D9-423A-9073-5A99B18E2893}" type="datetimeFigureOut">
              <a:rPr lang="en-US" smtClean="0"/>
              <a:pPr/>
              <a:t>4/22/2010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40895B-97AE-4846-8790-7CB8E5B193D7}" type="slidenum">
              <a:rPr lang="en-US" smtClean="0"/>
              <a:pPr/>
              <a:t>‹#›</a:t>
            </a:fld>
            <a:endParaRPr lang="en-US"/>
          </a:p>
        </p:txBody>
      </p:sp>
    </p:spTree>
  </p:cSld>
  <p:clrMapOvr>
    <a:masterClrMapping/>
  </p:clrMapOvr>
  <p:transition advClick="0" advTm="2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04F3A2-17D9-423A-9073-5A99B18E2893}" type="datetimeFigureOut">
              <a:rPr lang="en-US" smtClean="0"/>
              <a:pPr/>
              <a:t>4/22/2010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0895B-97AE-4846-8790-7CB8E5B193D7}" type="slidenum">
              <a:rPr lang="en-US" smtClean="0"/>
              <a:pPr/>
              <a:t>‹#›</a:t>
            </a:fld>
            <a:endParaRPr lang="en-US"/>
          </a:p>
        </p:txBody>
      </p:sp>
    </p:spTree>
  </p:cSld>
  <p:clrMapOvr>
    <a:masterClrMapping/>
  </p:clrMapOvr>
  <p:transition advClick="0" advTm="2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04F3A2-17D9-423A-9073-5A99B18E2893}" type="datetimeFigureOut">
              <a:rPr lang="en-US" smtClean="0"/>
              <a:pPr/>
              <a:t>4/22/2010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0895B-97AE-4846-8790-7CB8E5B193D7}" type="slidenum">
              <a:rPr lang="en-US" smtClean="0"/>
              <a:pPr/>
              <a:t>‹#›</a:t>
            </a:fld>
            <a:endParaRPr lang="en-US"/>
          </a:p>
        </p:txBody>
      </p:sp>
    </p:spTree>
  </p:cSld>
  <p:clrMapOvr>
    <a:masterClrMapping/>
  </p:clrMapOvr>
  <p:transition advClick="0" advTm="2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23034">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4F3A2-17D9-423A-9073-5A99B18E2893}" type="datetimeFigureOut">
              <a:rPr lang="en-US" smtClean="0"/>
              <a:pPr/>
              <a:t>4/22/2010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40895B-97AE-4846-8790-7CB8E5B193D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advClick="0" advTm="20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23034"/>
        </a:solidFill>
        <a:effectLst/>
      </p:bgPr>
    </p:bg>
    <p:spTree>
      <p:nvGrpSpPr>
        <p:cNvPr id="1" name=""/>
        <p:cNvGrpSpPr/>
        <p:nvPr/>
      </p:nvGrpSpPr>
      <p:grpSpPr>
        <a:xfrm>
          <a:off x="0" y="0"/>
          <a:ext cx="0" cy="0"/>
          <a:chOff x="0" y="0"/>
          <a:chExt cx="0" cy="0"/>
        </a:xfrm>
      </p:grpSpPr>
      <p:sp>
        <p:nvSpPr>
          <p:cNvPr id="4" name="TextBox 3"/>
          <p:cNvSpPr txBox="1"/>
          <p:nvPr/>
        </p:nvSpPr>
        <p:spPr>
          <a:xfrm>
            <a:off x="0" y="1114485"/>
            <a:ext cx="9144000" cy="4524315"/>
          </a:xfrm>
          <a:prstGeom prst="rect">
            <a:avLst/>
          </a:prstGeom>
          <a:noFill/>
        </p:spPr>
        <p:txBody>
          <a:bodyPr wrap="square" rtlCol="0">
            <a:spAutoFit/>
          </a:bodyPr>
          <a:lstStyle/>
          <a:p>
            <a:pPr algn="ctr"/>
            <a:r>
              <a:rPr lang="en-US" sz="9600" dirty="0" smtClean="0">
                <a:solidFill>
                  <a:srgbClr val="4A8797"/>
                </a:solidFill>
                <a:latin typeface="Tw Cen MT" pitchFamily="34" charset="0"/>
              </a:rPr>
              <a:t>Create a National Network of Scientists</a:t>
            </a:r>
            <a:endParaRPr lang="en-US" sz="9600" dirty="0">
              <a:solidFill>
                <a:srgbClr val="4A8797"/>
              </a:solidFill>
              <a:latin typeface="Tw Cen MT" pitchFamily="34" charset="0"/>
            </a:endParaRPr>
          </a:p>
        </p:txBody>
      </p:sp>
    </p:spTree>
  </p:cSld>
  <p:clrMapOvr>
    <a:masterClrMapping/>
  </p:clrMapOvr>
  <p:transition advClick="0" advTm="2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371600" y="5059740"/>
            <a:ext cx="7772400" cy="1569660"/>
          </a:xfrm>
          <a:prstGeom prst="rect">
            <a:avLst/>
          </a:prstGeom>
          <a:noFill/>
        </p:spPr>
        <p:txBody>
          <a:bodyPr wrap="square" rtlCol="0">
            <a:spAutoFit/>
          </a:bodyPr>
          <a:lstStyle/>
          <a:p>
            <a:pPr algn="r"/>
            <a:r>
              <a:rPr lang="en-US" sz="4800" dirty="0" smtClean="0">
                <a:solidFill>
                  <a:schemeClr val="bg1"/>
                </a:solidFill>
                <a:effectLst>
                  <a:outerShdw blurRad="38100" dist="38100" dir="2700000" algn="tl">
                    <a:srgbClr val="000000">
                      <a:alpha val="43137"/>
                    </a:srgbClr>
                  </a:outerShdw>
                </a:effectLst>
                <a:latin typeface="Tw Cen MT" pitchFamily="34" charset="0"/>
              </a:rPr>
              <a:t>Archives record accomplishments</a:t>
            </a:r>
            <a:endParaRPr lang="en-US" sz="4800" dirty="0">
              <a:solidFill>
                <a:schemeClr val="bg1"/>
              </a:solidFill>
              <a:effectLst>
                <a:outerShdw blurRad="38100" dist="38100" dir="2700000" algn="tl">
                  <a:srgbClr val="000000">
                    <a:alpha val="43137"/>
                  </a:srgbClr>
                </a:outerShdw>
              </a:effectLst>
              <a:latin typeface="Tw Cen MT" pitchFamily="34" charset="0"/>
            </a:endParaRPr>
          </a:p>
        </p:txBody>
      </p:sp>
    </p:spTree>
  </p:cSld>
  <p:clrMapOvr>
    <a:masterClrMapping/>
  </p:clrMapOvr>
  <p:transition advClick="0" advTm="20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447804"/>
            <a:ext cx="7772400" cy="1323439"/>
          </a:xfrm>
          <a:prstGeom prst="rect">
            <a:avLst/>
          </a:prstGeom>
          <a:noFill/>
        </p:spPr>
        <p:txBody>
          <a:bodyPr wrap="square" rtlCol="0">
            <a:spAutoFit/>
          </a:bodyPr>
          <a:lstStyle/>
          <a:p>
            <a:r>
              <a:rPr lang="en-US" sz="8000" dirty="0" smtClean="0"/>
              <a:t>Search for Science</a:t>
            </a:r>
            <a:endParaRPr lang="en-US" sz="8000" dirty="0"/>
          </a:p>
        </p:txBody>
      </p:sp>
      <p:pic>
        <p:nvPicPr>
          <p:cNvPr id="3" name="Content Placeholder 6" descr="Co-pi network.png"/>
          <p:cNvPicPr>
            <a:picLocks noChangeAspect="1"/>
          </p:cNvPicPr>
          <p:nvPr/>
        </p:nvPicPr>
        <p:blipFill>
          <a:blip r:embed="rId2" cstate="print"/>
          <a:stretch>
            <a:fillRect/>
          </a:stretch>
        </p:blipFill>
        <p:spPr>
          <a:xfrm>
            <a:off x="228600" y="1455778"/>
            <a:ext cx="8635842" cy="4792625"/>
          </a:xfrm>
          <a:prstGeom prst="rect">
            <a:avLst/>
          </a:prstGeom>
        </p:spPr>
      </p:pic>
      <p:sp>
        <p:nvSpPr>
          <p:cNvPr id="5" name="Rectangle 4"/>
          <p:cNvSpPr/>
          <p:nvPr/>
        </p:nvSpPr>
        <p:spPr>
          <a:xfrm>
            <a:off x="0" y="152400"/>
            <a:ext cx="9144000" cy="1323439"/>
          </a:xfrm>
          <a:prstGeom prst="rect">
            <a:avLst/>
          </a:prstGeom>
        </p:spPr>
        <p:txBody>
          <a:bodyPr wrap="square">
            <a:spAutoFit/>
          </a:bodyPr>
          <a:lstStyle/>
          <a:p>
            <a:pPr algn="ctr"/>
            <a:r>
              <a:rPr lang="en-US" sz="8000" dirty="0" smtClean="0">
                <a:latin typeface="Tw Cen MT" pitchFamily="34" charset="0"/>
              </a:rPr>
              <a:t>Find Scientists</a:t>
            </a:r>
            <a:endParaRPr lang="en-US" sz="8000" dirty="0">
              <a:latin typeface="Tw Cen MT" pitchFamily="34" charset="0"/>
            </a:endParaRPr>
          </a:p>
        </p:txBody>
      </p:sp>
    </p:spTree>
  </p:cSld>
  <p:clrMapOvr>
    <a:masterClrMapping/>
  </p:clrMapOvr>
  <p:transition advClick="0" advTm="20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1.jpg"/>
          <p:cNvPicPr>
            <a:picLocks noChangeAspect="1"/>
          </p:cNvPicPr>
          <p:nvPr/>
        </p:nvPicPr>
        <p:blipFill>
          <a:blip r:embed="rId2" cstate="print"/>
          <a:stretch>
            <a:fillRect/>
          </a:stretch>
        </p:blipFill>
        <p:spPr>
          <a:xfrm>
            <a:off x="664464" y="509016"/>
            <a:ext cx="7869936" cy="5880966"/>
          </a:xfrm>
          <a:prstGeom prst="rect">
            <a:avLst/>
          </a:prstGeom>
        </p:spPr>
      </p:pic>
      <p:sp>
        <p:nvSpPr>
          <p:cNvPr id="4" name="TextBox 3"/>
          <p:cNvSpPr txBox="1"/>
          <p:nvPr/>
        </p:nvSpPr>
        <p:spPr>
          <a:xfrm>
            <a:off x="5943600" y="4876800"/>
            <a:ext cx="3048000" cy="1754326"/>
          </a:xfrm>
          <a:prstGeom prst="rect">
            <a:avLst/>
          </a:prstGeom>
          <a:noFill/>
        </p:spPr>
        <p:txBody>
          <a:bodyPr wrap="square" rtlCol="0">
            <a:spAutoFit/>
          </a:bodyPr>
          <a:lstStyle/>
          <a:p>
            <a:pPr algn="r"/>
            <a:r>
              <a:rPr lang="en-US" sz="5400" dirty="0" smtClean="0">
                <a:latin typeface="Tw Cen MT" pitchFamily="34" charset="0"/>
              </a:rPr>
              <a:t>Study </a:t>
            </a:r>
          </a:p>
          <a:p>
            <a:pPr algn="r"/>
            <a:r>
              <a:rPr lang="en-US" sz="5400" dirty="0" smtClean="0">
                <a:latin typeface="Tw Cen MT" pitchFamily="34" charset="0"/>
              </a:rPr>
              <a:t>Science</a:t>
            </a:r>
            <a:endParaRPr lang="en-US" sz="5400" dirty="0">
              <a:latin typeface="Tw Cen MT" pitchFamily="34" charset="0"/>
            </a:endParaRPr>
          </a:p>
        </p:txBody>
      </p:sp>
    </p:spTree>
  </p:cSld>
  <p:clrMapOvr>
    <a:masterClrMapping/>
  </p:clrMapOvr>
  <p:transition advClick="0" advTm="20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Mike\Pictures\telephone.jpg"/>
          <p:cNvPicPr>
            <a:picLocks noChangeAspect="1" noChangeArrowheads="1"/>
          </p:cNvPicPr>
          <p:nvPr/>
        </p:nvPicPr>
        <p:blipFill>
          <a:blip r:embed="rId2" cstate="print"/>
          <a:srcRect/>
          <a:stretch>
            <a:fillRect/>
          </a:stretch>
        </p:blipFill>
        <p:spPr bwMode="auto">
          <a:xfrm>
            <a:off x="457200" y="242890"/>
            <a:ext cx="7303108" cy="4862513"/>
          </a:xfrm>
          <a:prstGeom prst="rect">
            <a:avLst/>
          </a:prstGeom>
          <a:noFill/>
        </p:spPr>
      </p:pic>
      <p:sp>
        <p:nvSpPr>
          <p:cNvPr id="4" name="TextBox 3"/>
          <p:cNvSpPr txBox="1"/>
          <p:nvPr/>
        </p:nvSpPr>
        <p:spPr>
          <a:xfrm>
            <a:off x="0" y="5144871"/>
            <a:ext cx="9144000" cy="646331"/>
          </a:xfrm>
          <a:prstGeom prst="rect">
            <a:avLst/>
          </a:prstGeom>
          <a:noFill/>
        </p:spPr>
        <p:txBody>
          <a:bodyPr wrap="square" rtlCol="0">
            <a:spAutoFit/>
          </a:bodyPr>
          <a:lstStyle/>
          <a:p>
            <a:pPr algn="ctr"/>
            <a:r>
              <a:rPr lang="en-US" sz="3600" dirty="0" smtClean="0">
                <a:latin typeface="Tw Cen MT" pitchFamily="34" charset="0"/>
              </a:rPr>
              <a:t>Information about Science</a:t>
            </a:r>
            <a:endParaRPr lang="en-US" sz="3600" dirty="0">
              <a:latin typeface="Tw Cen MT" pitchFamily="34" charset="0"/>
            </a:endParaRPr>
          </a:p>
        </p:txBody>
      </p:sp>
    </p:spTree>
  </p:cSld>
  <p:clrMapOvr>
    <a:masterClrMapping/>
  </p:clrMapOvr>
  <p:transition advClick="0" advTm="20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47000"/>
          </a:stretch>
        </a:blipFill>
        <a:effectLst/>
      </p:bgPr>
    </p:bg>
    <p:spTree>
      <p:nvGrpSpPr>
        <p:cNvPr id="1" name=""/>
        <p:cNvGrpSpPr/>
        <p:nvPr/>
      </p:nvGrpSpPr>
      <p:grpSpPr>
        <a:xfrm>
          <a:off x="0" y="0"/>
          <a:ext cx="0" cy="0"/>
          <a:chOff x="0" y="0"/>
          <a:chExt cx="0" cy="0"/>
        </a:xfrm>
      </p:grpSpPr>
      <p:sp>
        <p:nvSpPr>
          <p:cNvPr id="4" name="TextBox 3"/>
          <p:cNvSpPr txBox="1"/>
          <p:nvPr/>
        </p:nvSpPr>
        <p:spPr>
          <a:xfrm>
            <a:off x="4648200" y="1143003"/>
            <a:ext cx="4343400" cy="3046988"/>
          </a:xfrm>
          <a:prstGeom prst="rect">
            <a:avLst/>
          </a:prstGeom>
          <a:noFill/>
        </p:spPr>
        <p:txBody>
          <a:bodyPr wrap="square" rtlCol="0">
            <a:spAutoFit/>
          </a:bodyPr>
          <a:lstStyle/>
          <a:p>
            <a:pPr algn="r"/>
            <a:r>
              <a:rPr lang="en-US" sz="9600" dirty="0" smtClean="0">
                <a:latin typeface="Tw Cen MT" pitchFamily="34" charset="0"/>
              </a:rPr>
              <a:t>Teaming Tools</a:t>
            </a:r>
            <a:endParaRPr lang="en-US" sz="9600" dirty="0">
              <a:latin typeface="Tw Cen MT" pitchFamily="34" charset="0"/>
            </a:endParaRPr>
          </a:p>
        </p:txBody>
      </p:sp>
    </p:spTree>
  </p:cSld>
  <p:clrMapOvr>
    <a:masterClrMapping/>
  </p:clrMapOvr>
  <p:transition advClick="0" advTm="20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ational Network.png"/>
          <p:cNvPicPr>
            <a:picLocks noChangeAspect="1"/>
          </p:cNvPicPr>
          <p:nvPr/>
        </p:nvPicPr>
        <p:blipFill>
          <a:blip r:embed="rId3" cstate="print"/>
          <a:stretch>
            <a:fillRect/>
          </a:stretch>
        </p:blipFill>
        <p:spPr>
          <a:xfrm>
            <a:off x="925552" y="2286002"/>
            <a:ext cx="6999248" cy="3931084"/>
          </a:xfrm>
          <a:prstGeom prst="rect">
            <a:avLst/>
          </a:prstGeom>
        </p:spPr>
      </p:pic>
      <p:sp>
        <p:nvSpPr>
          <p:cNvPr id="6" name="TextBox 5"/>
          <p:cNvSpPr txBox="1"/>
          <p:nvPr/>
        </p:nvSpPr>
        <p:spPr>
          <a:xfrm>
            <a:off x="0" y="990600"/>
            <a:ext cx="9144000" cy="923330"/>
          </a:xfrm>
          <a:prstGeom prst="rect">
            <a:avLst/>
          </a:prstGeom>
          <a:noFill/>
        </p:spPr>
        <p:txBody>
          <a:bodyPr wrap="square" rtlCol="0">
            <a:spAutoFit/>
          </a:bodyPr>
          <a:lstStyle/>
          <a:p>
            <a:pPr algn="ctr"/>
            <a:r>
              <a:rPr lang="en-US" sz="5400" dirty="0" smtClean="0">
                <a:latin typeface="Tw Cen MT" pitchFamily="34" charset="0"/>
              </a:rPr>
              <a:t>Data, Tools, Scientists</a:t>
            </a:r>
            <a:endParaRPr lang="en-US" sz="5400" dirty="0">
              <a:latin typeface="Tw Cen MT" pitchFamily="34" charset="0"/>
            </a:endParaRPr>
          </a:p>
        </p:txBody>
      </p:sp>
    </p:spTree>
  </p:cSld>
  <p:clrMapOvr>
    <a:masterClrMapping/>
  </p:clrMapOvr>
  <p:transition advClick="0" advTm="20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
        <p:nvSpPr>
          <p:cNvPr id="4" name="TextBox 3"/>
          <p:cNvSpPr txBox="1"/>
          <p:nvPr/>
        </p:nvSpPr>
        <p:spPr>
          <a:xfrm>
            <a:off x="304800" y="4572000"/>
            <a:ext cx="4114800" cy="523220"/>
          </a:xfrm>
          <a:prstGeom prst="rect">
            <a:avLst/>
          </a:prstGeom>
          <a:noFill/>
        </p:spPr>
        <p:txBody>
          <a:bodyPr wrap="square" rtlCol="0">
            <a:spAutoFit/>
          </a:bodyPr>
          <a:lstStyle/>
          <a:p>
            <a:r>
              <a:rPr lang="en-US" sz="2800" dirty="0" smtClean="0">
                <a:latin typeface="Tw Cen MT" pitchFamily="34" charset="0"/>
              </a:rPr>
              <a:t>Collaborate with everyone</a:t>
            </a:r>
            <a:endParaRPr lang="en-US" sz="2800" dirty="0">
              <a:latin typeface="Tw Cen MT" pitchFamily="34" charset="0"/>
            </a:endParaRPr>
          </a:p>
        </p:txBody>
      </p:sp>
    </p:spTree>
  </p:cSld>
  <p:clrMapOvr>
    <a:masterClrMapping/>
  </p:clrMapOvr>
  <p:transition advClick="0" advTm="20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TextBox 3"/>
          <p:cNvSpPr txBox="1"/>
          <p:nvPr/>
        </p:nvSpPr>
        <p:spPr>
          <a:xfrm>
            <a:off x="0" y="1447802"/>
            <a:ext cx="9144000" cy="584775"/>
          </a:xfrm>
          <a:prstGeom prst="rect">
            <a:avLst/>
          </a:prstGeom>
          <a:noFill/>
        </p:spPr>
        <p:txBody>
          <a:bodyPr wrap="square" rtlCol="0">
            <a:spAutoFit/>
          </a:bodyPr>
          <a:lstStyle/>
          <a:p>
            <a:pPr algn="ctr"/>
            <a:r>
              <a:rPr lang="en-US" sz="3200" dirty="0" smtClean="0">
                <a:solidFill>
                  <a:schemeClr val="bg1"/>
                </a:solidFill>
                <a:latin typeface="Tw Cen MT" pitchFamily="34" charset="0"/>
              </a:rPr>
              <a:t>Open software, open ontology, open process</a:t>
            </a:r>
            <a:endParaRPr lang="en-US" sz="3200" dirty="0">
              <a:solidFill>
                <a:schemeClr val="bg1"/>
              </a:solidFill>
              <a:latin typeface="Tw Cen MT" pitchFamily="34" charset="0"/>
            </a:endParaRPr>
          </a:p>
        </p:txBody>
      </p:sp>
    </p:spTree>
  </p:cSld>
  <p:clrMapOvr>
    <a:masterClrMapping/>
  </p:clrMapOvr>
  <p:transition advClick="0" advTm="20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Tree>
  </p:cSld>
  <p:clrMapOvr>
    <a:masterClrMapping/>
  </p:clrMapOvr>
  <p:transition advClick="0" advTm="20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5"/>
          <p:cNvSpPr>
            <a:spLocks noGrp="1"/>
          </p:cNvSpPr>
          <p:nvPr>
            <p:ph idx="1"/>
          </p:nvPr>
        </p:nvSpPr>
        <p:spPr/>
        <p:txBody>
          <a:bodyPr/>
          <a:lstStyle/>
          <a:p>
            <a:endParaRPr lang="en-US" smtClean="0"/>
          </a:p>
        </p:txBody>
      </p:sp>
      <p:sp>
        <p:nvSpPr>
          <p:cNvPr id="9" name="Rectangle 8"/>
          <p:cNvSpPr/>
          <p:nvPr/>
        </p:nvSpPr>
        <p:spPr>
          <a:xfrm>
            <a:off x="0"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124" name="Picture 2"/>
          <p:cNvPicPr>
            <a:picLocks noChangeAspect="1" noChangeArrowheads="1"/>
          </p:cNvPicPr>
          <p:nvPr/>
        </p:nvPicPr>
        <p:blipFill>
          <a:blip r:embed="rId3" cstate="print"/>
          <a:srcRect/>
          <a:stretch>
            <a:fillRect/>
          </a:stretch>
        </p:blipFill>
        <p:spPr bwMode="auto">
          <a:xfrm>
            <a:off x="0" y="533400"/>
            <a:ext cx="9144000" cy="6070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descr="http://www.capitol-college.edu/files/image/profiles/faculty/john-ryan-image.jpg"/>
          <p:cNvPicPr>
            <a:picLocks noChangeAspect="1" noChangeArrowheads="1"/>
          </p:cNvPicPr>
          <p:nvPr/>
        </p:nvPicPr>
        <p:blipFill>
          <a:blip r:embed="rId3" cstate="print"/>
          <a:srcRect/>
          <a:stretch>
            <a:fillRect/>
          </a:stretch>
        </p:blipFill>
        <p:spPr bwMode="auto">
          <a:xfrm>
            <a:off x="3757448" y="699653"/>
            <a:ext cx="4704830" cy="3413227"/>
          </a:xfrm>
          <a:prstGeom prst="rect">
            <a:avLst/>
          </a:prstGeom>
          <a:noFill/>
          <a:ln>
            <a:solidFill>
              <a:schemeClr val="accent1"/>
            </a:solidFill>
          </a:ln>
        </p:spPr>
      </p:pic>
      <p:sp>
        <p:nvSpPr>
          <p:cNvPr id="4" name="TextBox 3"/>
          <p:cNvSpPr txBox="1"/>
          <p:nvPr/>
        </p:nvSpPr>
        <p:spPr>
          <a:xfrm>
            <a:off x="152400" y="457200"/>
            <a:ext cx="2743200" cy="2246769"/>
          </a:xfrm>
          <a:prstGeom prst="rect">
            <a:avLst/>
          </a:prstGeom>
          <a:noFill/>
        </p:spPr>
        <p:txBody>
          <a:bodyPr wrap="square" rtlCol="0">
            <a:spAutoFit/>
          </a:bodyPr>
          <a:lstStyle/>
          <a:p>
            <a:r>
              <a:rPr lang="en-US" sz="2800" dirty="0" smtClean="0">
                <a:latin typeface="Tw Cen MT" pitchFamily="34" charset="0"/>
              </a:rPr>
              <a:t>Public data about scientists’ interests, activities and  accomplishments</a:t>
            </a:r>
            <a:endParaRPr lang="en-US" sz="2800" dirty="0">
              <a:latin typeface="Tw Cen MT" pitchFamily="34" charset="0"/>
            </a:endParaRPr>
          </a:p>
        </p:txBody>
      </p:sp>
      <p:pic>
        <p:nvPicPr>
          <p:cNvPr id="21505" name="Picture 1" descr="C:\Users\Mike\Pictures\Cornell Faculty.jpg"/>
          <p:cNvPicPr>
            <a:picLocks noChangeAspect="1" noChangeArrowheads="1"/>
          </p:cNvPicPr>
          <p:nvPr/>
        </p:nvPicPr>
        <p:blipFill>
          <a:blip r:embed="rId4" cstate="print"/>
          <a:srcRect/>
          <a:stretch>
            <a:fillRect/>
          </a:stretch>
        </p:blipFill>
        <p:spPr bwMode="auto">
          <a:xfrm>
            <a:off x="2957348" y="1766453"/>
            <a:ext cx="4533900" cy="3491103"/>
          </a:xfrm>
          <a:prstGeom prst="rect">
            <a:avLst/>
          </a:prstGeom>
          <a:noFill/>
          <a:ln>
            <a:solidFill>
              <a:schemeClr val="accent1"/>
            </a:solidFill>
          </a:ln>
        </p:spPr>
      </p:pic>
      <p:pic>
        <p:nvPicPr>
          <p:cNvPr id="5" name="Picture 4" descr="James Booth.PNG"/>
          <p:cNvPicPr>
            <a:picLocks noChangeAspect="1"/>
          </p:cNvPicPr>
          <p:nvPr/>
        </p:nvPicPr>
        <p:blipFill>
          <a:blip r:embed="rId5" cstate="print"/>
          <a:stretch>
            <a:fillRect/>
          </a:stretch>
        </p:blipFill>
        <p:spPr>
          <a:xfrm>
            <a:off x="1752600" y="2833253"/>
            <a:ext cx="4900448" cy="3415147"/>
          </a:xfrm>
          <a:prstGeom prst="rect">
            <a:avLst/>
          </a:prstGeom>
          <a:ln>
            <a:solidFill>
              <a:schemeClr val="accent1"/>
            </a:solidFill>
          </a:ln>
        </p:spPr>
      </p:pic>
    </p:spTree>
  </p:cSld>
  <p:clrMapOvr>
    <a:masterClrMapping/>
  </p:clrMapOvr>
  <p:transition advClick="0" advTm="2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23034"/>
        </a:solidFill>
        <a:effectLst/>
      </p:bgPr>
    </p:bg>
    <p:spTree>
      <p:nvGrpSpPr>
        <p:cNvPr id="1" name=""/>
        <p:cNvGrpSpPr/>
        <p:nvPr/>
      </p:nvGrpSpPr>
      <p:grpSpPr>
        <a:xfrm>
          <a:off x="0" y="0"/>
          <a:ext cx="0" cy="0"/>
          <a:chOff x="0" y="0"/>
          <a:chExt cx="0" cy="0"/>
        </a:xfrm>
      </p:grpSpPr>
      <p:sp>
        <p:nvSpPr>
          <p:cNvPr id="4" name="TextBox 3"/>
          <p:cNvSpPr txBox="1"/>
          <p:nvPr/>
        </p:nvSpPr>
        <p:spPr>
          <a:xfrm>
            <a:off x="0" y="533400"/>
            <a:ext cx="9144000" cy="4708981"/>
          </a:xfrm>
          <a:prstGeom prst="rect">
            <a:avLst/>
          </a:prstGeom>
          <a:noFill/>
        </p:spPr>
        <p:txBody>
          <a:bodyPr wrap="square" rtlCol="0">
            <a:spAutoFit/>
          </a:bodyPr>
          <a:lstStyle/>
          <a:p>
            <a:pPr algn="ctr"/>
            <a:r>
              <a:rPr lang="en-US" sz="30000" dirty="0" smtClean="0">
                <a:solidFill>
                  <a:srgbClr val="4A8797"/>
                </a:solidFill>
                <a:latin typeface="Tw Cen MT" pitchFamily="34" charset="0"/>
                <a:cs typeface="Arial" pitchFamily="34" charset="0"/>
              </a:rPr>
              <a:t>VIVO</a:t>
            </a:r>
            <a:endParaRPr lang="en-US" sz="30000" dirty="0">
              <a:solidFill>
                <a:srgbClr val="4A8797"/>
              </a:solidFill>
              <a:latin typeface="Tw Cen MT" pitchFamily="34" charset="0"/>
              <a:cs typeface="Arial" pitchFamily="34" charset="0"/>
            </a:endParaRPr>
          </a:p>
        </p:txBody>
      </p:sp>
      <p:sp>
        <p:nvSpPr>
          <p:cNvPr id="5" name="TextBox 4"/>
          <p:cNvSpPr txBox="1"/>
          <p:nvPr/>
        </p:nvSpPr>
        <p:spPr>
          <a:xfrm>
            <a:off x="4" y="5486400"/>
            <a:ext cx="9143999" cy="707886"/>
          </a:xfrm>
          <a:prstGeom prst="rect">
            <a:avLst/>
          </a:prstGeom>
          <a:noFill/>
        </p:spPr>
        <p:txBody>
          <a:bodyPr wrap="square" rtlCol="0">
            <a:spAutoFit/>
          </a:bodyPr>
          <a:lstStyle/>
          <a:p>
            <a:pPr algn="ctr"/>
            <a:r>
              <a:rPr lang="en-US" sz="4000" b="1" dirty="0" smtClean="0">
                <a:solidFill>
                  <a:srgbClr val="FF0000"/>
                </a:solidFill>
                <a:latin typeface="Courier New" pitchFamily="49" charset="0"/>
                <a:cs typeface="Courier New" pitchFamily="49" charset="0"/>
              </a:rPr>
              <a:t>www.vivoweb.org</a:t>
            </a:r>
            <a:endParaRPr lang="en-US" sz="4000" b="1" dirty="0">
              <a:solidFill>
                <a:srgbClr val="FF0000"/>
              </a:solidFill>
              <a:latin typeface="Courier New" pitchFamily="49" charset="0"/>
              <a:cs typeface="Courier New" pitchFamily="49" charset="0"/>
            </a:endParaRPr>
          </a:p>
        </p:txBody>
      </p:sp>
    </p:spTree>
  </p:cSld>
  <p:clrMapOvr>
    <a:masterClrMapping/>
  </p:clrMapOvr>
  <p:transition advClick="0" advTm="20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spTree>
  </p:cSld>
  <p:clrMapOvr>
    <a:masterClrMapping/>
  </p:clrMapOvr>
  <p:transition advClick="0" advTm="20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28600" y="5934669"/>
            <a:ext cx="4572000" cy="923330"/>
          </a:xfrm>
          <a:prstGeom prst="rect">
            <a:avLst/>
          </a:prstGeom>
        </p:spPr>
        <p:txBody>
          <a:bodyPr>
            <a:spAutoFit/>
          </a:bodyPr>
          <a:lstStyle/>
          <a:p>
            <a:r>
              <a:rPr lang="en-US" i="1" dirty="0" smtClean="0">
                <a:latin typeface="Tw Cen MT" pitchFamily="34" charset="0"/>
              </a:rPr>
              <a:t>Ribbon schematic (hand drawn &amp; colored, in 1981) of the 3D structure of the protein triose phosphate isomerase</a:t>
            </a:r>
            <a:endParaRPr lang="en-US" i="1" dirty="0">
              <a:latin typeface="Tw Cen MT" pitchFamily="34" charset="0"/>
            </a:endParaRPr>
          </a:p>
        </p:txBody>
      </p:sp>
    </p:spTree>
  </p:cSld>
  <p:clrMapOvr>
    <a:masterClrMapping/>
  </p:clrMapOvr>
  <p:transition advClick="0" advTm="20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86400" y="848380"/>
            <a:ext cx="3657600" cy="523220"/>
          </a:xfrm>
          <a:prstGeom prst="rect">
            <a:avLst/>
          </a:prstGeom>
          <a:noFill/>
        </p:spPr>
        <p:txBody>
          <a:bodyPr wrap="square" rtlCol="0">
            <a:spAutoFit/>
          </a:bodyPr>
          <a:lstStyle/>
          <a:p>
            <a:pPr algn="ctr"/>
            <a:r>
              <a:rPr lang="en-US" sz="2800" dirty="0" smtClean="0">
                <a:solidFill>
                  <a:schemeClr val="bg1"/>
                </a:solidFill>
                <a:latin typeface="Tw Cen MT" pitchFamily="34" charset="0"/>
              </a:rPr>
              <a:t>Tools for science</a:t>
            </a:r>
            <a:endParaRPr lang="en-US" sz="2800" dirty="0">
              <a:solidFill>
                <a:schemeClr val="bg1"/>
              </a:solidFill>
              <a:latin typeface="Tw Cen MT" pitchFamily="34" charset="0"/>
            </a:endParaRPr>
          </a:p>
        </p:txBody>
      </p:sp>
    </p:spTree>
  </p:cSld>
  <p:clrMapOvr>
    <a:masterClrMapping/>
  </p:clrMapOvr>
  <p:transition advClick="0" advTm="20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52400"/>
            <a:ext cx="7772400" cy="1754326"/>
          </a:xfrm>
          <a:prstGeom prst="rect">
            <a:avLst/>
          </a:prstGeom>
          <a:noFill/>
        </p:spPr>
        <p:txBody>
          <a:bodyPr wrap="square" rtlCol="0">
            <a:spAutoFit/>
          </a:bodyPr>
          <a:lstStyle/>
          <a:p>
            <a:r>
              <a:rPr lang="en-US" sz="5400" dirty="0" smtClean="0">
                <a:latin typeface="Tw Cen MT" pitchFamily="34" charset="0"/>
              </a:rPr>
              <a:t>Record data as triples: </a:t>
            </a:r>
          </a:p>
          <a:p>
            <a:r>
              <a:rPr lang="en-US" sz="5400" dirty="0" smtClean="0">
                <a:latin typeface="Tw Cen MT" pitchFamily="34" charset="0"/>
              </a:rPr>
              <a:t>subject, predicate, object</a:t>
            </a:r>
            <a:endParaRPr lang="en-US" sz="5400" dirty="0">
              <a:latin typeface="Tw Cen MT" pitchFamily="34" charset="0"/>
            </a:endParaRPr>
          </a:p>
        </p:txBody>
      </p:sp>
      <p:pic>
        <p:nvPicPr>
          <p:cNvPr id="16388" name="Picture 4"/>
          <p:cNvPicPr>
            <a:picLocks noChangeAspect="1" noChangeArrowheads="1"/>
          </p:cNvPicPr>
          <p:nvPr/>
        </p:nvPicPr>
        <p:blipFill>
          <a:blip r:embed="rId2" cstate="print"/>
          <a:srcRect/>
          <a:stretch>
            <a:fillRect/>
          </a:stretch>
        </p:blipFill>
        <p:spPr bwMode="auto">
          <a:xfrm>
            <a:off x="533400" y="1905000"/>
            <a:ext cx="8110558" cy="4724400"/>
          </a:xfrm>
          <a:prstGeom prst="rect">
            <a:avLst/>
          </a:prstGeom>
          <a:noFill/>
          <a:ln w="9525">
            <a:solidFill>
              <a:schemeClr val="accent1"/>
            </a:solidFill>
            <a:miter lim="800000"/>
            <a:headEnd/>
            <a:tailEnd/>
          </a:ln>
        </p:spPr>
      </p:pic>
    </p:spTree>
  </p:cSld>
  <p:clrMapOvr>
    <a:masterClrMapping/>
  </p:clrMapOvr>
  <p:transition advClick="0" advTm="20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2000" r="-12000"/>
          </a:stretch>
        </a:blipFill>
        <a:effectLst/>
      </p:bgPr>
    </p:bg>
    <p:spTree>
      <p:nvGrpSpPr>
        <p:cNvPr id="1" name=""/>
        <p:cNvGrpSpPr/>
        <p:nvPr/>
      </p:nvGrpSpPr>
      <p:grpSpPr>
        <a:xfrm>
          <a:off x="0" y="0"/>
          <a:ext cx="0" cy="0"/>
          <a:chOff x="0" y="0"/>
          <a:chExt cx="0" cy="0"/>
        </a:xfrm>
      </p:grpSpPr>
      <p:sp>
        <p:nvSpPr>
          <p:cNvPr id="4" name="TextBox 3"/>
          <p:cNvSpPr txBox="1"/>
          <p:nvPr/>
        </p:nvSpPr>
        <p:spPr>
          <a:xfrm>
            <a:off x="-76200" y="685802"/>
            <a:ext cx="9144000" cy="769441"/>
          </a:xfrm>
          <a:prstGeom prst="rect">
            <a:avLst/>
          </a:prstGeom>
          <a:noFill/>
        </p:spPr>
        <p:txBody>
          <a:bodyPr wrap="square" rtlCol="0">
            <a:spAutoFit/>
          </a:bodyPr>
          <a:lstStyle/>
          <a:p>
            <a:pPr algn="r"/>
            <a:r>
              <a:rPr lang="en-US" sz="4400" b="1" i="1" dirty="0" smtClean="0">
                <a:solidFill>
                  <a:schemeClr val="bg1"/>
                </a:solidFill>
                <a:effectLst>
                  <a:outerShdw blurRad="38100" dist="38100" dir="2700000" algn="tl">
                    <a:srgbClr val="000000">
                      <a:alpha val="43137"/>
                    </a:srgbClr>
                  </a:outerShdw>
                </a:effectLst>
                <a:latin typeface="Tw Cen MT" pitchFamily="34" charset="0"/>
              </a:rPr>
              <a:t>Every piece of data has an address</a:t>
            </a:r>
            <a:endParaRPr lang="en-US" sz="4400" b="1" i="1" dirty="0">
              <a:solidFill>
                <a:schemeClr val="bg1"/>
              </a:solidFill>
              <a:effectLst>
                <a:outerShdw blurRad="38100" dist="38100" dir="2700000" algn="tl">
                  <a:srgbClr val="000000">
                    <a:alpha val="43137"/>
                  </a:srgbClr>
                </a:outerShdw>
              </a:effectLst>
              <a:latin typeface="Tw Cen MT" pitchFamily="34" charset="0"/>
            </a:endParaRPr>
          </a:p>
        </p:txBody>
      </p:sp>
    </p:spTree>
  </p:cSld>
  <p:clrMapOvr>
    <a:masterClrMapping/>
  </p:clrMapOvr>
  <p:transition advClick="0" advTm="20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43000" b="-43000"/>
          </a:stretch>
        </a:blipFill>
        <a:effectLst/>
      </p:bgPr>
    </p:bg>
    <p:spTree>
      <p:nvGrpSpPr>
        <p:cNvPr id="1" name=""/>
        <p:cNvGrpSpPr/>
        <p:nvPr/>
      </p:nvGrpSpPr>
      <p:grpSpPr>
        <a:xfrm>
          <a:off x="0" y="0"/>
          <a:ext cx="0" cy="0"/>
          <a:chOff x="0" y="0"/>
          <a:chExt cx="0" cy="0"/>
        </a:xfrm>
      </p:grpSpPr>
      <p:sp>
        <p:nvSpPr>
          <p:cNvPr id="4" name="TextBox 3"/>
          <p:cNvSpPr txBox="1"/>
          <p:nvPr/>
        </p:nvSpPr>
        <p:spPr>
          <a:xfrm>
            <a:off x="533400" y="152403"/>
            <a:ext cx="2971800" cy="2062103"/>
          </a:xfrm>
          <a:prstGeom prst="rect">
            <a:avLst/>
          </a:prstGeom>
          <a:noFill/>
        </p:spPr>
        <p:txBody>
          <a:bodyPr wrap="square" rtlCol="0">
            <a:spAutoFit/>
          </a:bodyPr>
          <a:lstStyle/>
          <a:p>
            <a:r>
              <a:rPr lang="en-US" sz="3200" i="1" dirty="0" smtClean="0">
                <a:latin typeface="Tw Cen MT" pitchFamily="34" charset="0"/>
              </a:rPr>
              <a:t>Faculty express interests using Controlled Vocabularies</a:t>
            </a:r>
            <a:endParaRPr lang="en-US" sz="3200" i="1" dirty="0">
              <a:latin typeface="Tw Cen MT" pitchFamily="34" charset="0"/>
            </a:endParaRPr>
          </a:p>
        </p:txBody>
      </p:sp>
    </p:spTree>
  </p:cSld>
  <p:clrMapOvr>
    <a:masterClrMapping/>
  </p:clrMapOvr>
  <p:transition advClick="0" advTm="20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4" name="TextBox 3"/>
          <p:cNvSpPr txBox="1"/>
          <p:nvPr/>
        </p:nvSpPr>
        <p:spPr>
          <a:xfrm>
            <a:off x="2590800" y="1371600"/>
            <a:ext cx="6553200" cy="646331"/>
          </a:xfrm>
          <a:prstGeom prst="rect">
            <a:avLst/>
          </a:prstGeom>
          <a:noFill/>
        </p:spPr>
        <p:txBody>
          <a:bodyPr wrap="square" rtlCol="0">
            <a:spAutoFit/>
          </a:bodyPr>
          <a:lstStyle/>
          <a:p>
            <a:pPr algn="r"/>
            <a:r>
              <a:rPr lang="en-US" sz="3600" b="1" i="1" dirty="0" smtClean="0">
                <a:solidFill>
                  <a:schemeClr val="accent2">
                    <a:lumMod val="50000"/>
                  </a:schemeClr>
                </a:solidFill>
                <a:effectLst>
                  <a:outerShdw blurRad="38100" dist="38100" dir="2700000" algn="tl">
                    <a:srgbClr val="000000">
                      <a:alpha val="43137"/>
                    </a:srgbClr>
                  </a:outerShdw>
                </a:effectLst>
                <a:latin typeface="Tw Cen MT" pitchFamily="34" charset="0"/>
              </a:rPr>
              <a:t>Institutions record activities</a:t>
            </a:r>
            <a:endParaRPr lang="en-US" sz="3600" b="1" i="1" dirty="0">
              <a:solidFill>
                <a:schemeClr val="accent2">
                  <a:lumMod val="50000"/>
                </a:schemeClr>
              </a:solidFill>
              <a:effectLst>
                <a:outerShdw blurRad="38100" dist="38100" dir="2700000" algn="tl">
                  <a:srgbClr val="000000">
                    <a:alpha val="43137"/>
                  </a:srgbClr>
                </a:outerShdw>
              </a:effectLst>
              <a:latin typeface="Tw Cen MT" pitchFamily="34" charset="0"/>
            </a:endParaRPr>
          </a:p>
        </p:txBody>
      </p:sp>
    </p:spTree>
  </p:cSld>
  <p:clrMapOvr>
    <a:masterClrMapping/>
  </p:clrMapOvr>
  <p:transition advClick="0" advTm="20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945</TotalTime>
  <Words>583</Words>
  <Application>Microsoft Office PowerPoint</Application>
  <PresentationFormat>On-screen Show (4:3)</PresentationFormat>
  <Paragraphs>49</Paragraphs>
  <Slides>20</Slides>
  <Notes>13</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Mike</dc:creator>
  <cp:lastModifiedBy>mconlon</cp:lastModifiedBy>
  <cp:revision>110</cp:revision>
  <dcterms:created xsi:type="dcterms:W3CDTF">2010-02-16T00:58:00Z</dcterms:created>
  <dcterms:modified xsi:type="dcterms:W3CDTF">2010-04-23T02:52:43Z</dcterms:modified>
</cp:coreProperties>
</file>