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  <p:sldMasterId id="2147483694" r:id="rId2"/>
    <p:sldMasterId id="2147483695" r:id="rId3"/>
    <p:sldMasterId id="2147483696" r:id="rId4"/>
    <p:sldMasterId id="2147483697" r:id="rId5"/>
    <p:sldMasterId id="2147483709" r:id="rId6"/>
    <p:sldMasterId id="2147483722" r:id="rId7"/>
  </p:sldMasterIdLst>
  <p:notesMasterIdLst>
    <p:notesMasterId r:id="rId31"/>
  </p:notesMasterIdLst>
  <p:sldIdLst>
    <p:sldId id="256" r:id="rId8"/>
    <p:sldId id="257" r:id="rId9"/>
    <p:sldId id="258" r:id="rId10"/>
    <p:sldId id="300" r:id="rId11"/>
    <p:sldId id="301" r:id="rId12"/>
    <p:sldId id="270" r:id="rId13"/>
    <p:sldId id="269" r:id="rId14"/>
    <p:sldId id="271" r:id="rId15"/>
    <p:sldId id="272" r:id="rId16"/>
    <p:sldId id="294" r:id="rId17"/>
    <p:sldId id="295" r:id="rId18"/>
    <p:sldId id="296" r:id="rId19"/>
    <p:sldId id="297" r:id="rId20"/>
    <p:sldId id="298" r:id="rId21"/>
    <p:sldId id="278" r:id="rId22"/>
    <p:sldId id="279" r:id="rId23"/>
    <p:sldId id="280" r:id="rId24"/>
    <p:sldId id="281" r:id="rId25"/>
    <p:sldId id="299" r:id="rId26"/>
    <p:sldId id="286" r:id="rId27"/>
    <p:sldId id="287" r:id="rId28"/>
    <p:sldId id="288" r:id="rId29"/>
    <p:sldId id="293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3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364c26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364c26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466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1b364c26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1b364c26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456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1b364c26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1b364c26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667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1b364c2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1b364c26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151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1b364c26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1b364c26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84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05a432fa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05a432fa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05a432fa1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05a432fa1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19f95a73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19f95a73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19f95a7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19f95a7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1b364c260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1b364c260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0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05a432fa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05a432fa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1b364c26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1b364c26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1b364c2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1b364c2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1b364c2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1b364c2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19f95a730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19f95a730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19f95a730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419f95a730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040106ee_0_4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Kuji port, north end of the main island. North of Sendai</a:t>
            </a:r>
            <a:endParaRPr/>
          </a:p>
        </p:txBody>
      </p:sp>
      <p:sp>
        <p:nvSpPr>
          <p:cNvPr id="296" name="Google Shape;296;g34040106e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69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05a432fa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2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05a432fa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9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19f95a730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19f95a730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05a432fa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05a432fa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05a432fa1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05a432fa1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1b364c2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1b364c2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banner and text">
  <p:cSld name="With banner and 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ctrTitle"/>
          </p:nvPr>
        </p:nvSpPr>
        <p:spPr>
          <a:xfrm>
            <a:off x="251520" y="627539"/>
            <a:ext cx="7772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251520" y="1221600"/>
            <a:ext cx="6400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250826" y="1869672"/>
            <a:ext cx="64089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rgbClr val="A2347A"/>
              </a:buClr>
              <a:buSzPts val="2900"/>
              <a:buFont typeface="Noto Sans Symbols"/>
              <a:buChar char="▪"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2"/>
          </p:nvPr>
        </p:nvSpPr>
        <p:spPr>
          <a:xfrm>
            <a:off x="4648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900"/>
              <a:buFont typeface="Arial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722313" y="3305178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722313" y="2180038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457200" y="1151336"/>
            <a:ext cx="4040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4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3"/>
          </p:nvPr>
        </p:nvSpPr>
        <p:spPr>
          <a:xfrm>
            <a:off x="4645025" y="1151336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3575054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3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7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>
            <a:spLocks noGrp="1"/>
          </p:cNvSpPr>
          <p:nvPr>
            <p:ph type="title"/>
          </p:nvPr>
        </p:nvSpPr>
        <p:spPr>
          <a:xfrm rot="5400000">
            <a:off x="5463751" y="1371632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8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6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4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455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280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45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64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622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831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27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74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798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440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5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banner and text">
  <p:cSld name="With banner and 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ctrTitle"/>
          </p:nvPr>
        </p:nvSpPr>
        <p:spPr>
          <a:xfrm>
            <a:off x="251520" y="627539"/>
            <a:ext cx="7772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251520" y="1221600"/>
            <a:ext cx="6400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250826" y="1869672"/>
            <a:ext cx="64089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rgbClr val="A2347A"/>
              </a:buClr>
              <a:buSzPts val="2900"/>
              <a:buFont typeface="Noto Sans Symbols"/>
              <a:buChar char="▪"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595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2"/>
          </p:nvPr>
        </p:nvSpPr>
        <p:spPr>
          <a:xfrm>
            <a:off x="4648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0" name="Google Shape;110;p2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8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4" name="Google Shape;114;p28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33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0" name="Google Shape;120;p29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093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276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900"/>
              <a:buFont typeface="Arial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1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467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722313" y="3305178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722313" y="2180038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2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38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457200" y="1151336"/>
            <a:ext cx="4040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4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3"/>
          </p:nvPr>
        </p:nvSpPr>
        <p:spPr>
          <a:xfrm>
            <a:off x="4645025" y="1151336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713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3575054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514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3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0" name="Google Shape;160;p3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1" name="Google Shape;161;p3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282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7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6" name="Google Shape;166;p36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7" name="Google Shape;167;p36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108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>
            <a:spLocks noGrp="1"/>
          </p:cNvSpPr>
          <p:nvPr>
            <p:ph type="title"/>
          </p:nvPr>
        </p:nvSpPr>
        <p:spPr>
          <a:xfrm rot="5400000">
            <a:off x="5463751" y="1371632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8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075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192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508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420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712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72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212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864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339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225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46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5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497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685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592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fluidityproject.github.io/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fluidityproject.github.io/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0"/>
          <p:cNvPicPr preferRelativeResize="0"/>
          <p:nvPr/>
        </p:nvPicPr>
        <p:blipFill rotWithShape="1">
          <a:blip r:embed="rId3">
            <a:alphaModFix amt="43000"/>
          </a:blip>
          <a:srcRect t="1447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Resolving the tsunami wave: interpreting palaeotsunami deposits by integrating numerical modelling and sedimentology</a:t>
            </a:r>
            <a:endParaRPr sz="3600"/>
          </a:p>
        </p:txBody>
      </p:sp>
      <p:sp>
        <p:nvSpPr>
          <p:cNvPr id="255" name="Google Shape;255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Jon Hill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Graham Rush, Luke Hodson, Jeff Peakall, Natasha Barlow, Roland Gehrels, Dave Hodgson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99" name="Google Shape;399;p67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67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01" name="Google Shape;401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67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67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4" name="Google Shape;40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9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411" name="Google Shape;411;p68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68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13" name="Google Shape;413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p68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68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16" name="Google Shape;4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68"/>
          <p:cNvCxnSpPr/>
          <p:nvPr/>
        </p:nvCxnSpPr>
        <p:spPr>
          <a:xfrm rot="5400000">
            <a:off x="2484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68"/>
          <p:cNvCxnSpPr/>
          <p:nvPr/>
        </p:nvCxnSpPr>
        <p:spPr>
          <a:xfrm rot="5400000">
            <a:off x="50880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109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25" name="Google Shape;425;p69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26" name="Google Shape;426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7" name="Google Shape;427;p69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69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29" name="Google Shape;42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1550" y="0"/>
            <a:ext cx="62320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725" y="3424401"/>
            <a:ext cx="3157076" cy="17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9"/>
          <p:cNvPicPr preferRelativeResize="0"/>
          <p:nvPr/>
        </p:nvPicPr>
        <p:blipFill rotWithShape="1">
          <a:blip r:embed="rId6">
            <a:alphaModFix/>
          </a:blip>
          <a:srcRect l="16843" r="11451"/>
          <a:stretch/>
        </p:blipFill>
        <p:spPr>
          <a:xfrm>
            <a:off x="3387186" y="862975"/>
            <a:ext cx="2774150" cy="1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9"/>
          <p:cNvPicPr preferRelativeResize="0"/>
          <p:nvPr/>
        </p:nvPicPr>
        <p:blipFill rotWithShape="1">
          <a:blip r:embed="rId7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38" name="Google Shape;438;p70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39" name="Google Shape;439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0" name="Google Shape;440;p70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70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42" name="Google Shape;442;p70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50" name="Google Shape;450;p71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51" name="Google Shape;451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2" name="Google Shape;452;p71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71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54" name="Google Shape;454;p71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20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71"/>
          <p:cNvCxnSpPr/>
          <p:nvPr/>
        </p:nvCxnSpPr>
        <p:spPr>
          <a:xfrm rot="5400000">
            <a:off x="2638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8" name="Google Shape;458;p71"/>
          <p:cNvCxnSpPr/>
          <p:nvPr/>
        </p:nvCxnSpPr>
        <p:spPr>
          <a:xfrm rot="5400000">
            <a:off x="49614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1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egga_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60" name="Google Shape;460;p72"/>
          <p:cNvSpPr txBox="1"/>
          <p:nvPr/>
        </p:nvSpPr>
        <p:spPr>
          <a:xfrm>
            <a:off x="0" y="46422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Hill, J., et al.2014. </a:t>
            </a:r>
            <a:r>
              <a:rPr lang="en-GB" sz="1500" i="1"/>
              <a:t>Ocean Modelling</a:t>
            </a:r>
            <a:r>
              <a:rPr lang="en-GB" sz="1500"/>
              <a:t> 83 (0): 11–25.</a:t>
            </a:r>
            <a:endParaRPr sz="1500"/>
          </a:p>
        </p:txBody>
      </p:sp>
      <p:pic>
        <p:nvPicPr>
          <p:cNvPr id="461" name="Google Shape;46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2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7"/>
              </a:rPr>
              <a:t>https://fluidityproject.github.io/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73"/>
          <p:cNvPicPr preferRelativeResize="0"/>
          <p:nvPr/>
        </p:nvPicPr>
        <p:blipFill rotWithShape="1">
          <a:blip r:embed="rId3">
            <a:alphaModFix/>
          </a:blip>
          <a:srcRect l="6270"/>
          <a:stretch/>
        </p:blipFill>
        <p:spPr>
          <a:xfrm>
            <a:off x="0" y="0"/>
            <a:ext cx="681734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3"/>
          <p:cNvPicPr preferRelativeResize="0"/>
          <p:nvPr/>
        </p:nvPicPr>
        <p:blipFill rotWithShape="1">
          <a:blip r:embed="rId4">
            <a:alphaModFix/>
          </a:blip>
          <a:srcRect r="55894"/>
          <a:stretch/>
        </p:blipFill>
        <p:spPr>
          <a:xfrm>
            <a:off x="6795937" y="607925"/>
            <a:ext cx="2070225" cy="9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3"/>
          <p:cNvSpPr txBox="1"/>
          <p:nvPr/>
        </p:nvSpPr>
        <p:spPr>
          <a:xfrm>
            <a:off x="6819850" y="1481550"/>
            <a:ext cx="20463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https://thetisproject.org/</a:t>
            </a:r>
            <a:endParaRPr/>
          </a:p>
        </p:txBody>
      </p:sp>
      <p:pic>
        <p:nvPicPr>
          <p:cNvPr id="470" name="Google Shape;47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4600" y="3203134"/>
            <a:ext cx="1062575" cy="9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3"/>
          <p:cNvSpPr txBox="1"/>
          <p:nvPr/>
        </p:nvSpPr>
        <p:spPr>
          <a:xfrm>
            <a:off x="5950575" y="4169550"/>
            <a:ext cx="30666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github.com/EnvModellingGroup/hrds</a:t>
            </a:r>
            <a:endParaRPr/>
          </a:p>
        </p:txBody>
      </p:sp>
      <p:sp>
        <p:nvSpPr>
          <p:cNvPr id="472" name="Google Shape;472;p73"/>
          <p:cNvSpPr txBox="1"/>
          <p:nvPr/>
        </p:nvSpPr>
        <p:spPr>
          <a:xfrm>
            <a:off x="6291600" y="4583300"/>
            <a:ext cx="27048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Hill, 2019. 10.21105/joss.01112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_palaeo_slon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5425"/>
            <a:ext cx="9144000" cy="469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 txBox="1">
            <a:spLocks noGrp="1"/>
          </p:cNvSpPr>
          <p:nvPr>
            <p:ph type="title"/>
          </p:nvPr>
        </p:nvSpPr>
        <p:spPr>
          <a:xfrm>
            <a:off x="166200" y="103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Palaeo-geomorphological reconstruction </a:t>
            </a:r>
            <a:endParaRPr/>
          </a:p>
        </p:txBody>
      </p:sp>
      <p:pic>
        <p:nvPicPr>
          <p:cNvPr id="483" name="Google Shape;48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7625"/>
            <a:ext cx="9144000" cy="45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502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9"/>
          <p:cNvSpPr txBox="1">
            <a:spLocks noGrp="1"/>
          </p:cNvSpPr>
          <p:nvPr>
            <p:ph type="body" idx="2"/>
          </p:nvPr>
        </p:nvSpPr>
        <p:spPr>
          <a:xfrm>
            <a:off x="4364975" y="1152475"/>
            <a:ext cx="446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Remove river aggradation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Remove spit and sand dunes</a:t>
            </a:r>
            <a:endParaRPr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</p:spPr>
        <p:txBody>
          <a:bodyPr spcFirstLastPara="1" wrap="square" lIns="83775" tIns="41900" rIns="83775" bIns="41900" anchor="t" anchorCtr="0">
            <a:noAutofit/>
          </a:bodyPr>
          <a:lstStyle/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Sue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Matt Piggott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Alistair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Frances Taylor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Charlotte Desmond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Ashley Elliot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Jenna Mohan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Lis Bowman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Georges Kesserwani</a:t>
            </a:r>
            <a:endParaRPr sz="1800"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3">
            <a:alphaModFix/>
          </a:blip>
          <a:srcRect t="25418" b="18715"/>
          <a:stretch/>
        </p:blipFill>
        <p:spPr>
          <a:xfrm>
            <a:off x="6181475" y="2688100"/>
            <a:ext cx="1803750" cy="10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368" y="3057126"/>
            <a:ext cx="2147182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298" y="1422099"/>
            <a:ext cx="1996975" cy="76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9128" y="4075975"/>
            <a:ext cx="2228419" cy="6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1"/>
          <p:cNvPicPr preferRelativeResize="0"/>
          <p:nvPr/>
        </p:nvPicPr>
        <p:blipFill rotWithShape="1">
          <a:blip r:embed="rId7">
            <a:alphaModFix/>
          </a:blip>
          <a:srcRect t="30994" r="11292" b="24117"/>
          <a:stretch/>
        </p:blipFill>
        <p:spPr>
          <a:xfrm>
            <a:off x="6619900" y="3695750"/>
            <a:ext cx="239395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1466" y="1697501"/>
            <a:ext cx="2325159" cy="7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fs_bathy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4150"/>
            <a:ext cx="9144000" cy="4773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81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23" name="Google Shape;523;p81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4" name="Google Shape;524;p81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5" name="Google Shape;525;p81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26" name="Google Shape;526;p81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82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33" name="Google Shape;533;p82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4" name="Google Shape;534;p82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5" name="Google Shape;535;p82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36" name="Google Shape;536;p82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37" name="Google Shape;537;p82"/>
          <p:cNvGrpSpPr/>
          <p:nvPr/>
        </p:nvGrpSpPr>
        <p:grpSpPr>
          <a:xfrm>
            <a:off x="215075" y="970550"/>
            <a:ext cx="4404325" cy="3521655"/>
            <a:chOff x="74925" y="1100325"/>
            <a:chExt cx="4404325" cy="3521655"/>
          </a:xfrm>
        </p:grpSpPr>
        <p:sp>
          <p:nvSpPr>
            <p:cNvPr id="538" name="Google Shape;538;p82"/>
            <p:cNvSpPr/>
            <p:nvPr/>
          </p:nvSpPr>
          <p:spPr>
            <a:xfrm>
              <a:off x="83050" y="1100325"/>
              <a:ext cx="4396200" cy="3519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9" name="Google Shape;539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925" y="1105500"/>
              <a:ext cx="4395600" cy="3516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633" name="Google Shape;633;p8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The </a:t>
            </a:r>
            <a:r>
              <a:rPr lang="en-GB" dirty="0" err="1"/>
              <a:t>sedimentological</a:t>
            </a:r>
            <a:r>
              <a:rPr lang="en-GB" dirty="0"/>
              <a:t> record is crucial to capture the extreme events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smtClean="0"/>
              <a:t>Combining numerical </a:t>
            </a:r>
            <a:r>
              <a:rPr lang="en-GB" dirty="0"/>
              <a:t>modelling </a:t>
            </a:r>
            <a:r>
              <a:rPr lang="en-GB" dirty="0" smtClean="0"/>
              <a:t>&amp; </a:t>
            </a:r>
            <a:r>
              <a:rPr lang="en-GB" dirty="0"/>
              <a:t>sedimentology </a:t>
            </a:r>
            <a:r>
              <a:rPr lang="en-GB" dirty="0" smtClean="0"/>
              <a:t>gives insight </a:t>
            </a:r>
            <a:r>
              <a:rPr lang="en-GB" dirty="0"/>
              <a:t>into </a:t>
            </a:r>
            <a:r>
              <a:rPr lang="en-GB" dirty="0" err="1"/>
              <a:t>palaeo</a:t>
            </a:r>
            <a:r>
              <a:rPr lang="en-GB" dirty="0"/>
              <a:t>-extreme events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smtClean="0"/>
              <a:t>We show that </a:t>
            </a:r>
            <a:r>
              <a:rPr lang="en-GB" dirty="0" err="1" smtClean="0"/>
              <a:t>Ythan</a:t>
            </a:r>
            <a:r>
              <a:rPr lang="en-GB" dirty="0" smtClean="0"/>
              <a:t> </a:t>
            </a:r>
            <a:r>
              <a:rPr lang="en-GB" dirty="0"/>
              <a:t>valley </a:t>
            </a:r>
            <a:r>
              <a:rPr lang="en-GB" dirty="0" smtClean="0"/>
              <a:t>experiences </a:t>
            </a:r>
            <a:r>
              <a:rPr lang="en-GB" dirty="0"/>
              <a:t>one large wave </a:t>
            </a:r>
            <a:r>
              <a:rPr lang="en-GB" dirty="0" smtClean="0"/>
              <a:t>with three pulses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smtClean="0"/>
              <a:t>Future work will use an </a:t>
            </a:r>
            <a:r>
              <a:rPr lang="en-GB" dirty="0" err="1" smtClean="0"/>
              <a:t>adjoint</a:t>
            </a:r>
            <a:r>
              <a:rPr lang="en-GB" dirty="0" smtClean="0"/>
              <a:t> to explore sensitivity to </a:t>
            </a:r>
            <a:r>
              <a:rPr lang="en-GB" dirty="0" err="1" smtClean="0"/>
              <a:t>palaeobathymatric</a:t>
            </a:r>
            <a:r>
              <a:rPr lang="en-GB" dirty="0" smtClean="0"/>
              <a:t> reconstruction</a:t>
            </a:r>
            <a:endParaRPr dirty="0"/>
          </a:p>
        </p:txBody>
      </p:sp>
      <p:pic>
        <p:nvPicPr>
          <p:cNvPr id="4" name="Google Shape;274;p52" descr="Twitter_logo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207" y="4505563"/>
            <a:ext cx="419820" cy="3417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9;p52"/>
          <p:cNvSpPr txBox="1"/>
          <p:nvPr/>
        </p:nvSpPr>
        <p:spPr>
          <a:xfrm>
            <a:off x="1146534" y="4354043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Tweet (@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jonxhill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7;p52"/>
          <p:cNvSpPr/>
          <p:nvPr/>
        </p:nvSpPr>
        <p:spPr>
          <a:xfrm>
            <a:off x="1146534" y="3819082"/>
            <a:ext cx="60561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10.6084/m9.figshare.9861263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78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207" y="3868327"/>
            <a:ext cx="484366" cy="4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0;p52"/>
          <p:cNvSpPr/>
          <p:nvPr/>
        </p:nvSpPr>
        <p:spPr>
          <a:xfrm>
            <a:off x="1146534" y="3190648"/>
            <a:ext cx="7504200" cy="52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https://envmodellinggroup.github.io/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8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207" y="3158373"/>
            <a:ext cx="575807" cy="575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2"/>
          <p:cNvSpPr txBox="1"/>
          <p:nvPr/>
        </p:nvSpPr>
        <p:spPr>
          <a:xfrm>
            <a:off x="457200" y="8335"/>
            <a:ext cx="8229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Feel free to…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2"/>
          <p:cNvSpPr txBox="1"/>
          <p:nvPr/>
        </p:nvSpPr>
        <p:spPr>
          <a:xfrm>
            <a:off x="1273275" y="1499538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picture/videos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52" descr="Twitter_logo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77" y="801611"/>
            <a:ext cx="659600" cy="5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2" descr="yckbprXc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663" y="1499594"/>
            <a:ext cx="762000" cy="58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2" descr="b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638" y="4822029"/>
            <a:ext cx="920353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/>
          <p:nvPr/>
        </p:nvSpPr>
        <p:spPr>
          <a:xfrm>
            <a:off x="1230150" y="3102350"/>
            <a:ext cx="60561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10.6084/m9.figshare.9861263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540" y="3000107"/>
            <a:ext cx="842005" cy="8401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2"/>
          <p:cNvSpPr txBox="1"/>
          <p:nvPr/>
        </p:nvSpPr>
        <p:spPr>
          <a:xfrm>
            <a:off x="1273275" y="777150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 (@jonxhill)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230150" y="4064450"/>
            <a:ext cx="75042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https://envmodellinggroup.github.io/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375" y="3942587"/>
            <a:ext cx="880349" cy="87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2"/>
          <p:cNvSpPr txBox="1"/>
          <p:nvPr/>
        </p:nvSpPr>
        <p:spPr>
          <a:xfrm>
            <a:off x="271875" y="2308550"/>
            <a:ext cx="2989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More info: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sunami at Kuji port, Iwate Prefecture, helicopter 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0" y="-1"/>
            <a:ext cx="9144000" cy="5139485"/>
          </a:xfrm>
          <a:prstGeom prst="rect">
            <a:avLst/>
          </a:prstGeom>
        </p:spPr>
      </p:pic>
      <p:sp>
        <p:nvSpPr>
          <p:cNvPr id="299" name="Google Shape;299;p55"/>
          <p:cNvSpPr txBox="1">
            <a:spLocks noGrp="1"/>
          </p:cNvSpPr>
          <p:nvPr>
            <p:ph type="title" idx="4294967295"/>
          </p:nvPr>
        </p:nvSpPr>
        <p:spPr>
          <a:xfrm>
            <a:off x="410638" y="2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alibri"/>
              <a:buNone/>
            </a:pPr>
            <a:r>
              <a:rPr lang="en-GB" dirty="0">
                <a:solidFill>
                  <a:schemeClr val="tx1"/>
                </a:solidFill>
              </a:rPr>
              <a:t>Japan, 2011</a:t>
            </a:r>
            <a:endParaRPr sz="4100" b="0" i="0" u="none" strike="noStrike" cap="none" dirty="0">
              <a:solidFill>
                <a:schemeClr val="tx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66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1"/>
          <p:cNvSpPr txBox="1">
            <a:spLocks noGrp="1"/>
          </p:cNvSpPr>
          <p:nvPr>
            <p:ph type="title"/>
          </p:nvPr>
        </p:nvSpPr>
        <p:spPr>
          <a:xfrm>
            <a:off x="416550" y="180272"/>
            <a:ext cx="8415600" cy="721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Storegga: largest tsunamigenic submarine slide</a:t>
            </a:r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body" idx="2"/>
          </p:nvPr>
        </p:nvSpPr>
        <p:spPr>
          <a:xfrm>
            <a:off x="4832073" y="1164652"/>
            <a:ext cx="3999900" cy="3209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3000km</a:t>
            </a:r>
            <a:r>
              <a:rPr lang="en-GB" sz="2400" baseline="30000">
                <a:solidFill>
                  <a:srgbClr val="000000"/>
                </a:solidFill>
              </a:rPr>
              <a:t>3</a:t>
            </a:r>
            <a:r>
              <a:rPr lang="en-GB" sz="2400">
                <a:solidFill>
                  <a:srgbClr val="000000"/>
                </a:solidFill>
              </a:rPr>
              <a:t> of sediment.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1-2 degree slope.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Estimated run-ups of 20m in Norway, Faroes and Shetlands.</a:t>
            </a:r>
            <a:endParaRPr sz="2400">
              <a:solidFill>
                <a:srgbClr val="000000"/>
              </a:solidFill>
            </a:endParaRPr>
          </a:p>
          <a:p>
            <a:pPr marL="4699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GB" sz="2400">
                <a:solidFill>
                  <a:srgbClr val="000000"/>
                </a:solidFill>
              </a:rPr>
              <a:t>8150 yr (autumn)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700"/>
              </a:spcBef>
              <a:spcAft>
                <a:spcPts val="1700"/>
              </a:spcAft>
              <a:buNone/>
            </a:pPr>
            <a:r>
              <a:rPr lang="en-GB">
                <a:solidFill>
                  <a:srgbClr val="000000"/>
                </a:solidFill>
              </a:rPr>
              <a:t>Bondevik </a:t>
            </a:r>
            <a:r>
              <a:rPr lang="en-GB" i="1">
                <a:solidFill>
                  <a:srgbClr val="000000"/>
                </a:solidFill>
              </a:rPr>
              <a:t>et al.</a:t>
            </a:r>
            <a:r>
              <a:rPr lang="en-GB">
                <a:solidFill>
                  <a:srgbClr val="000000"/>
                </a:solidFill>
              </a:rPr>
              <a:t> (2005)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39" name="Google Shape;33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25" y="837900"/>
            <a:ext cx="4401451" cy="421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5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 deposits</a:t>
            </a:r>
            <a:endParaRPr/>
          </a:p>
        </p:txBody>
      </p:sp>
      <p:pic>
        <p:nvPicPr>
          <p:cNvPr id="362" name="Google Shape;3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395" y="0"/>
            <a:ext cx="31544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4"/>
          <p:cNvSpPr txBox="1"/>
          <p:nvPr/>
        </p:nvSpPr>
        <p:spPr>
          <a:xfrm>
            <a:off x="1473800" y="4401625"/>
            <a:ext cx="37338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Long, D., 2018. Geological Society, London, Special Publications 456, 143–165.</a:t>
            </a:r>
            <a:endParaRPr/>
          </a:p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4">
            <a:alphaModFix/>
          </a:blip>
          <a:srcRect l="7183" t="6869" r="5426" b="6068"/>
          <a:stretch/>
        </p:blipFill>
        <p:spPr>
          <a:xfrm>
            <a:off x="332452" y="2020600"/>
            <a:ext cx="4233500" cy="163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64"/>
          <p:cNvCxnSpPr/>
          <p:nvPr/>
        </p:nvCxnSpPr>
        <p:spPr>
          <a:xfrm rot="10800000" flipH="1">
            <a:off x="4565952" y="2334488"/>
            <a:ext cx="1893000" cy="50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" name="Google Shape;366;p64"/>
          <p:cNvSpPr txBox="1"/>
          <p:nvPr/>
        </p:nvSpPr>
        <p:spPr>
          <a:xfrm>
            <a:off x="1891500" y="2020600"/>
            <a:ext cx="26805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Long, A. J, et al. 2016. </a:t>
            </a:r>
            <a:r>
              <a:rPr lang="en-GB" sz="1000" i="1">
                <a:solidFill>
                  <a:srgbClr val="FFFFFF"/>
                </a:solidFill>
              </a:rPr>
              <a:t>Journal of Quaternary Science</a:t>
            </a:r>
            <a:r>
              <a:rPr lang="en-GB" sz="1000">
                <a:solidFill>
                  <a:srgbClr val="FFFFFF"/>
                </a:solidFill>
              </a:rPr>
              <a:t> 31 (3): 239–55.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/>
          <p:nvPr/>
        </p:nvSpPr>
        <p:spPr>
          <a:xfrm>
            <a:off x="0" y="46058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chemeClr val="tx1"/>
                </a:solidFill>
              </a:rPr>
              <a:t>Hill, J., et al.2014. </a:t>
            </a:r>
            <a:r>
              <a:rPr lang="en-GB" sz="1500" i="1" dirty="0">
                <a:solidFill>
                  <a:schemeClr val="tx1"/>
                </a:solidFill>
              </a:rPr>
              <a:t>Ocean Modelling</a:t>
            </a:r>
            <a:r>
              <a:rPr lang="en-GB" sz="1500" dirty="0">
                <a:solidFill>
                  <a:schemeClr val="tx1"/>
                </a:solidFill>
              </a:rPr>
              <a:t> 83 (0): 11–25.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55" name="Google Shape;35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3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https://fluidityproject.github.io/</a:t>
            </a:r>
            <a:endParaRPr/>
          </a:p>
        </p:txBody>
      </p:sp>
      <p:pic>
        <p:nvPicPr>
          <p:cNvPr id="2" name="uk_centric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9687"/>
            <a:ext cx="6810589" cy="402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>
            <a:spLocks noGrp="1"/>
          </p:cNvSpPr>
          <p:nvPr>
            <p:ph type="title"/>
          </p:nvPr>
        </p:nvSpPr>
        <p:spPr>
          <a:xfrm>
            <a:off x="138450" y="117775"/>
            <a:ext cx="1805400" cy="16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Ythan valley</a:t>
            </a:r>
            <a:endParaRPr/>
          </a:p>
        </p:txBody>
      </p:sp>
      <p:pic>
        <p:nvPicPr>
          <p:cNvPr id="372" name="Google Shape;3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983" y="0"/>
            <a:ext cx="365701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5"/>
          <p:cNvPicPr preferRelativeResize="0"/>
          <p:nvPr/>
        </p:nvPicPr>
        <p:blipFill rotWithShape="1">
          <a:blip r:embed="rId4">
            <a:alphaModFix/>
          </a:blip>
          <a:srcRect l="6896" t="6345" r="6245" b="10383"/>
          <a:stretch/>
        </p:blipFill>
        <p:spPr>
          <a:xfrm>
            <a:off x="1681237" y="0"/>
            <a:ext cx="38057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5"/>
          <p:cNvSpPr/>
          <p:nvPr/>
        </p:nvSpPr>
        <p:spPr>
          <a:xfrm>
            <a:off x="2194550" y="1020275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65"/>
          <p:cNvPicPr preferRelativeResize="0"/>
          <p:nvPr/>
        </p:nvPicPr>
        <p:blipFill rotWithShape="1">
          <a:blip r:embed="rId5">
            <a:alphaModFix/>
          </a:blip>
          <a:srcRect l="34109" r="21713"/>
          <a:stretch/>
        </p:blipFill>
        <p:spPr>
          <a:xfrm>
            <a:off x="0" y="2656200"/>
            <a:ext cx="1681226" cy="24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5"/>
          <p:cNvSpPr/>
          <p:nvPr/>
        </p:nvSpPr>
        <p:spPr>
          <a:xfrm>
            <a:off x="1049150" y="3513225"/>
            <a:ext cx="105900" cy="96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5"/>
          <p:cNvSpPr/>
          <p:nvPr/>
        </p:nvSpPr>
        <p:spPr>
          <a:xfrm>
            <a:off x="6420050" y="1540050"/>
            <a:ext cx="497400" cy="490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5"/>
          <p:cNvSpPr/>
          <p:nvPr/>
        </p:nvSpPr>
        <p:spPr>
          <a:xfrm>
            <a:off x="6014175" y="1711700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65"/>
          <p:cNvGrpSpPr/>
          <p:nvPr/>
        </p:nvGrpSpPr>
        <p:grpSpPr>
          <a:xfrm>
            <a:off x="7275100" y="0"/>
            <a:ext cx="1868894" cy="1689000"/>
            <a:chOff x="6168200" y="-1183900"/>
            <a:chExt cx="1868894" cy="1689000"/>
          </a:xfrm>
        </p:grpSpPr>
        <p:pic>
          <p:nvPicPr>
            <p:cNvPr id="380" name="Google Shape;380;p65"/>
            <p:cNvPicPr preferRelativeResize="0"/>
            <p:nvPr/>
          </p:nvPicPr>
          <p:blipFill rotWithShape="1">
            <a:blip r:embed="rId6">
              <a:alphaModFix/>
            </a:blip>
            <a:srcRect l="22930" t="29009" r="10296" b="21214"/>
            <a:stretch/>
          </p:blipFill>
          <p:spPr>
            <a:xfrm>
              <a:off x="6168275" y="-1174300"/>
              <a:ext cx="1868819" cy="167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65"/>
            <p:cNvSpPr/>
            <p:nvPr/>
          </p:nvSpPr>
          <p:spPr>
            <a:xfrm>
              <a:off x="6168200" y="-1183900"/>
              <a:ext cx="1868700" cy="16794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87" name="Google Shape;387;p66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66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389" name="Google Shape;389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0" name="Google Shape;390;p66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66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2" name="Google Shape;39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1681" y="0"/>
            <a:ext cx="6429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4465" y="703575"/>
            <a:ext cx="2912425" cy="37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294</Words>
  <Application>Microsoft Office PowerPoint</Application>
  <PresentationFormat>On-screen Show (16:9)</PresentationFormat>
  <Paragraphs>56</Paragraphs>
  <Slides>23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Noto Sans Symbols</vt:lpstr>
      <vt:lpstr>Times New Roman</vt:lpstr>
      <vt:lpstr>Simple Light</vt:lpstr>
      <vt:lpstr>Simple Light</vt:lpstr>
      <vt:lpstr>Office Theme</vt:lpstr>
      <vt:lpstr>Office Theme</vt:lpstr>
      <vt:lpstr>1_Simple Light</vt:lpstr>
      <vt:lpstr>1_Office Theme</vt:lpstr>
      <vt:lpstr>2_Simple Light</vt:lpstr>
      <vt:lpstr>Resolving the tsunami wave: interpreting palaeotsunami deposits by integrating numerical modelling and sedimentology</vt:lpstr>
      <vt:lpstr>Acknowledgements</vt:lpstr>
      <vt:lpstr>PowerPoint Presentation</vt:lpstr>
      <vt:lpstr>Japan, 2011</vt:lpstr>
      <vt:lpstr>Storegga: largest tsunamigenic submarine slide</vt:lpstr>
      <vt:lpstr>Storegga deposits</vt:lpstr>
      <vt:lpstr>PowerPoint Presentation</vt:lpstr>
      <vt:lpstr>Ythan valley</vt:lpstr>
      <vt:lpstr>Core A004</vt:lpstr>
      <vt:lpstr>Core A004</vt:lpstr>
      <vt:lpstr>Core A004</vt:lpstr>
      <vt:lpstr>Core B003</vt:lpstr>
      <vt:lpstr>Core B003</vt:lpstr>
      <vt:lpstr>Core B003</vt:lpstr>
      <vt:lpstr>PowerPoint Presentation</vt:lpstr>
      <vt:lpstr>PowerPoint Presentation</vt:lpstr>
      <vt:lpstr>PowerPoint Presentation</vt:lpstr>
      <vt:lpstr>Palaeo-geomorphological reconstruction 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Resolving the tsunami wave: interpreting palaeotsunami deposits by integrating numerical modelling and sedimentology</dc:title>
  <dc:creator>Jon Hill</dc:creator>
  <cp:lastModifiedBy>Administrator</cp:lastModifiedBy>
  <cp:revision>10</cp:revision>
  <dcterms:modified xsi:type="dcterms:W3CDTF">2019-09-24T17:22:21Z</dcterms:modified>
</cp:coreProperties>
</file>