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T Sans Narrow" panose="020B0506020203020204" pitchFamily="34" charset="77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A2ADC-ED44-4E35-85F1-43FCEF1F96D4}">
  <a:tblStyle styleId="{0DCA2ADC-ED44-4E35-85F1-43FCEF1F96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5"/>
  </p:normalViewPr>
  <p:slideViewPr>
    <p:cSldViewPr snapToGrid="0">
      <p:cViewPr varScale="1">
        <p:scale>
          <a:sx n="125" d="100"/>
          <a:sy n="125" d="100"/>
        </p:scale>
        <p:origin x="7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9KVnNG6F3dFFhexe2TuVgkLw_bHXOdu3OsY2bU4Wb3Y/edit#gid=0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9KVnNG6F3dFFhexe2TuVgkLw_bHXOdu3OsY2bU4Wb3Y/edit#gid=0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fg.alaska.gov/index.cfm?adfg=tannercrab.ma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minute talk, 3 minutes questions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IMAGE CITATIONS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2a617547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2a617547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cooked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cd75ab8b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1cd75ab8b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34b9de0f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34b9de0f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2f86f5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132f86f5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34b9de0f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34b9de0f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Unbiased: either genes are present or not; the ones that are present will tell us what biological processes are taking 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 many unknowns - helps us unbiased understand (bring back temperature picture) maybe if we have a better idea - better idea of what to predict for fisheries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will I find the genes??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34b9de0f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34b9de0f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34b9de0f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34b9de0f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next: experimental design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2f86f5d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132f86f5d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Immature males because thought that intermediate age are most susceptible - especially during molting when they are most vulnerable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Mature determined by some ratio of carapace to cheliped length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32f86f5d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32f86f5d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34b9de0f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34b9de0f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2b2c1ec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2b2c1ec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132f86f5d_0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132f86f5d_0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Sampled hemolymph at day 9, 12, and 26 for RNA extraction (transcriptome, annotation)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32f86f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132f86f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libraries made - but don’t have data - here’s what’s coming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34b9de0f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34b9de0f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had anticipated having data back to share results, but since I haven’t received it, I’ll share first transcriptome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4b9de0f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4b9de0f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- developing pipeline; identifying genes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132f86f5d_0_1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132f86f5d_0_1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Assembled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of sequences (contigs)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545454"/>
                </a:solidFill>
                <a:highlight>
                  <a:srgbClr val="FFFFFF"/>
                </a:highlight>
              </a:rPr>
              <a:t>A </a:t>
            </a:r>
            <a:r>
              <a:rPr lang="en" sz="1050" b="1">
                <a:solidFill>
                  <a:srgbClr val="6A6A6A"/>
                </a:solidFill>
              </a:rPr>
              <a:t>contig</a:t>
            </a:r>
            <a:r>
              <a:rPr lang="en" sz="1050">
                <a:solidFill>
                  <a:srgbClr val="545454"/>
                </a:solidFill>
                <a:highlight>
                  <a:srgbClr val="FFFFFF"/>
                </a:highlight>
              </a:rPr>
              <a:t> (from contiguous) is a set of overlapping RNA segments that together represent a consensus region of RNA.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34b9de0f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34b9de0f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Dinophyceae is the dinoflagellate class (</a:t>
            </a:r>
            <a:r>
              <a:rPr lang="en" i="1"/>
              <a:t>Hematodinium</a:t>
            </a:r>
            <a:r>
              <a:rPr lang="en"/>
              <a:t> is a dinoflagellate)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contigs - % that are putative crab and % that putative </a:t>
            </a:r>
            <a:r>
              <a:rPr lang="en" i="1"/>
              <a:t>hematodnium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Dinoflagellates (background) - share that those are putative Hematodinium, rest are crab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34b9de0fc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34b9de0fc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2b2c1ec8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2b2c1ec8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https://docs.google.com/spreadsheets/d/1lNeKlqT5q57WgtVkARp-Afhr9FAchR7OsH9lzNBx6TU/edit#gid=0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2b2c1ec8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2b2c1ec8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https://docs.google.com/spreadsheets/d/19KVnNG6F3dFFhexe2TuVgkLw_bHXOdu3OsY2bU4Wb3Y/edit#gid=0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34b9de0f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34b9de0f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https://docs.google.com/spreadsheets/d/19KVnNG6F3dFFhexe2TuVgkLw_bHXOdu3OsY2bU4Wb3Y/edit#gid=0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Stress: immune and temperature stress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32f86f5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32f86f5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https://www.adfg.alaska.gov/index.cfm?adfg=tannercrab.main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AK-OR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34b9de0fc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34b9de0fc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132f86f5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132f86f5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Waiting on data for step number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pipeline that will help with processing new data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allow us to predict whether it will be what in future with increasing temperatures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help with disease death, transmission? Unknowns? When look at parasite and crab genes together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132f86f5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132f86f5d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involved for upcoming results by following the project website, my online notebook, and tuning into our podcast “DecaPod”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32f86f5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32f86f5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https://www.fisheries.noaa.gov/feature-story/new-marine-heatwave-emerges-west-coast-resembles-blob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b2c1ec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2b2c1ec8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Transmission: recently molted, ingestion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a617547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2a617547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a617547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a617547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a617547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2a617547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2a617547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2a617547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Effects of Bitter Crab Disease on the gene expression of Alaskan Tanner Crabs</a:t>
            </a:r>
            <a:endParaRPr sz="370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4294967295"/>
          </p:nvPr>
        </p:nvSpPr>
        <p:spPr>
          <a:xfrm>
            <a:off x="2137225" y="2850059"/>
            <a:ext cx="4870500" cy="14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Grace Crandall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Roberts Lab, UW SAFS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NSA/PCS PCSGA 2019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0" y="2850050"/>
            <a:ext cx="1832426" cy="183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850" y="2850054"/>
            <a:ext cx="1046150" cy="172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9075" y="3186953"/>
            <a:ext cx="1319101" cy="115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0600" y="2880638"/>
            <a:ext cx="1667125" cy="1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11700" y="4417050"/>
            <a:ext cx="85206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Bitter, chalky meat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188" y="1141450"/>
            <a:ext cx="4513625" cy="29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					         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1899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Gross signs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PCR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Hemolymph smears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Histology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					         Prognosis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1899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Gross signs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PCR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Hemolymph smears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Histology</a:t>
            </a:r>
            <a:endParaRPr sz="1800"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2"/>
          </p:nvPr>
        </p:nvSpPr>
        <p:spPr>
          <a:xfrm>
            <a:off x="4832400" y="115242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Death…?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Chronic…?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Death from secondary factors…?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	Suffocation; starvation; etc. 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project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311700" y="1439525"/>
            <a:ext cx="85206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ID genes in </a:t>
            </a:r>
            <a:r>
              <a:rPr lang="en" sz="2400" b="1"/>
              <a:t>crab</a:t>
            </a:r>
            <a:r>
              <a:rPr lang="en" sz="2400"/>
              <a:t> that are involved in </a:t>
            </a:r>
            <a:r>
              <a:rPr lang="en" sz="2400" b="1"/>
              <a:t>immune</a:t>
            </a:r>
            <a:r>
              <a:rPr lang="en" sz="2400"/>
              <a:t> and </a:t>
            </a:r>
            <a:r>
              <a:rPr lang="en" sz="2400" b="1"/>
              <a:t>temperature</a:t>
            </a:r>
            <a:r>
              <a:rPr lang="en" sz="2400"/>
              <a:t> response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ID genes in </a:t>
            </a:r>
            <a:r>
              <a:rPr lang="en" sz="2400" b="1"/>
              <a:t>parasite</a:t>
            </a:r>
            <a:r>
              <a:rPr lang="en" sz="2400"/>
              <a:t> that are involved in </a:t>
            </a:r>
            <a:r>
              <a:rPr lang="en" sz="2400" b="1"/>
              <a:t>virulence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care about genes?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Unbiased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functionality in organism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Differential abundance → how conditions affect organism 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unknowns: mortality; transmission; ocean warming</a:t>
            </a:r>
            <a:endParaRPr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Fishery management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920400"/>
            <a:ext cx="8520600" cy="33027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/>
              <a:t>Transcriptomics</a:t>
            </a:r>
            <a:endParaRPr sz="36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Transcriptomics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311700" y="13783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DNA  → RNA → Protein</a:t>
            </a:r>
            <a:endParaRPr sz="2400"/>
          </a:p>
        </p:txBody>
      </p:sp>
      <p:sp>
        <p:nvSpPr>
          <p:cNvPr id="178" name="Google Shape;178;p28"/>
          <p:cNvSpPr/>
          <p:nvPr/>
        </p:nvSpPr>
        <p:spPr>
          <a:xfrm>
            <a:off x="3409575" y="1897550"/>
            <a:ext cx="1005300" cy="320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/>
          <p:nvPr/>
        </p:nvSpPr>
        <p:spPr>
          <a:xfrm>
            <a:off x="4648200" y="1897550"/>
            <a:ext cx="1005300" cy="320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3205575" y="2385075"/>
            <a:ext cx="11073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transcribe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4673400" y="2403750"/>
            <a:ext cx="11073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translate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4036125" y="1233975"/>
            <a:ext cx="772200" cy="1996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2520750" y="3482425"/>
            <a:ext cx="41091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RNA sequence = transcriptome</a:t>
            </a:r>
            <a:endParaRPr sz="18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and acclimation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311700" y="7329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~400 immature, male crabs sampled from Juneau by ADF&amp;G fall 2017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cPCR at NOAA lab for initial infection status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-"/>
            </a:pPr>
            <a:r>
              <a:rPr lang="en"/>
              <a:t>Crabs acclimate for 9 days to tanks</a:t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153" y="2287325"/>
            <a:ext cx="3541700" cy="26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Treatments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311700" y="732925"/>
            <a:ext cx="8520600" cy="1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180 crabs chosen to continue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Hemolymph sampled: RNA extraction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-"/>
            </a:pPr>
            <a:r>
              <a:rPr lang="en"/>
              <a:t>Separated into 3 temps → 10 infected, 10 uninfected per tank</a:t>
            </a: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714" y="2351625"/>
            <a:ext cx="5594575" cy="24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2284750" y="2452850"/>
            <a:ext cx="896700" cy="9816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4˚C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“cold”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4050313" y="2452850"/>
            <a:ext cx="1043400" cy="9816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10˚C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“warm”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1"/>
          </p:nvPr>
        </p:nvSpPr>
        <p:spPr>
          <a:xfrm>
            <a:off x="5798763" y="2452850"/>
            <a:ext cx="1176900" cy="9816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6˚C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“ambient”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Hemolymph sampling timeline</a:t>
            </a:r>
            <a:endParaRPr/>
          </a:p>
        </p:txBody>
      </p:sp>
      <p:cxnSp>
        <p:nvCxnSpPr>
          <p:cNvPr id="206" name="Google Shape;206;p31"/>
          <p:cNvCxnSpPr/>
          <p:nvPr/>
        </p:nvCxnSpPr>
        <p:spPr>
          <a:xfrm>
            <a:off x="547050" y="1650000"/>
            <a:ext cx="7755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31"/>
          <p:cNvCxnSpPr/>
          <p:nvPr/>
        </p:nvCxnSpPr>
        <p:spPr>
          <a:xfrm>
            <a:off x="579475" y="1650075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31"/>
          <p:cNvCxnSpPr/>
          <p:nvPr/>
        </p:nvCxnSpPr>
        <p:spPr>
          <a:xfrm>
            <a:off x="3602325" y="16500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31"/>
          <p:cNvCxnSpPr/>
          <p:nvPr/>
        </p:nvCxnSpPr>
        <p:spPr>
          <a:xfrm>
            <a:off x="6129750" y="16500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31"/>
          <p:cNvCxnSpPr/>
          <p:nvPr/>
        </p:nvCxnSpPr>
        <p:spPr>
          <a:xfrm>
            <a:off x="8302050" y="1650000"/>
            <a:ext cx="0" cy="422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31"/>
          <p:cNvSpPr txBox="1"/>
          <p:nvPr/>
        </p:nvSpPr>
        <p:spPr>
          <a:xfrm>
            <a:off x="244350" y="2145475"/>
            <a:ext cx="1253100" cy="1049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0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Crabs brought to lab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2842275" y="2145475"/>
            <a:ext cx="1520100" cy="1544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9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Crab hemolymph sampled, then split into temp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treatments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5427000" y="2145475"/>
            <a:ext cx="1396500" cy="1049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12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Crab hemolymph sampled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7503000" y="2145475"/>
            <a:ext cx="1396500" cy="1442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26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crab hemolymph sampled, experiment breakdown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Tanner Crab (</a:t>
            </a:r>
            <a:r>
              <a:rPr lang="en" i="1"/>
              <a:t>Chionoecetes bairdi </a:t>
            </a:r>
            <a:r>
              <a:rPr lang="en"/>
              <a:t>)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862" y="695225"/>
            <a:ext cx="6366275" cy="42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sample hemolymph?</a:t>
            </a:r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5019300" y="857400"/>
            <a:ext cx="3813000" cy="23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Stored in RNAlater for RNA extraction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27450"/>
            <a:ext cx="4581897" cy="3989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samples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311700" y="11901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RNA extraction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RNeasy Plus Micro Kit (Qiagen)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NWGC: library prep and sequencing</a:t>
            </a:r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120" y="1804250"/>
            <a:ext cx="3676449" cy="20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/>
          <p:nvPr/>
        </p:nvSpPr>
        <p:spPr>
          <a:xfrm>
            <a:off x="1850500" y="2098200"/>
            <a:ext cx="262200" cy="1821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2185625" y="2739300"/>
            <a:ext cx="15300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Pooled samples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Transcriptomes in the works</a:t>
            </a:r>
            <a:endParaRPr/>
          </a:p>
        </p:txBody>
      </p:sp>
      <p:graphicFrame>
        <p:nvGraphicFramePr>
          <p:cNvPr id="236" name="Google Shape;236;p34"/>
          <p:cNvGraphicFramePr/>
          <p:nvPr/>
        </p:nvGraphicFramePr>
        <p:xfrm>
          <a:off x="952500" y="1238250"/>
          <a:ext cx="7239000" cy="2773470"/>
        </p:xfrm>
        <a:graphic>
          <a:graphicData uri="http://schemas.openxmlformats.org/drawingml/2006/table">
            <a:tbl>
              <a:tblPr>
                <a:noFill/>
                <a:tableStyleId>{0DCA2ADC-ED44-4E35-85F1-43FCEF1F96D4}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Infection status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Sampling day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infected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6B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Uninfected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Infected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Uninfected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Infected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Uninfected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transcriptome</a:t>
            </a:r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Pooled sample:    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Day 26, infected and uninfected, cold and ambient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Transcriptome assembly</a:t>
            </a:r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311700" y="3454225"/>
            <a:ext cx="8520600" cy="14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Transcriptome</a:t>
            </a:r>
            <a:endParaRPr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highlight>
                  <a:srgbClr val="FFFFFF"/>
                </a:highlight>
              </a:rPr>
              <a:t>143,172 contigs</a:t>
            </a:r>
            <a:endParaRPr/>
          </a:p>
        </p:txBody>
      </p:sp>
      <p:pic>
        <p:nvPicPr>
          <p:cNvPr id="249" name="Google Shape;2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545" y="988750"/>
            <a:ext cx="2266900" cy="1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/>
          <p:nvPr/>
        </p:nvSpPr>
        <p:spPr>
          <a:xfrm>
            <a:off x="4368000" y="2758788"/>
            <a:ext cx="408000" cy="573600"/>
          </a:xfrm>
          <a:prstGeom prst="down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/>
          <p:nvPr/>
        </p:nvSpPr>
        <p:spPr>
          <a:xfrm>
            <a:off x="2622750" y="285900"/>
            <a:ext cx="3846600" cy="81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4985700" y="1773200"/>
            <a:ext cx="3846600" cy="81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7"/>
          <p:cNvSpPr/>
          <p:nvPr/>
        </p:nvSpPr>
        <p:spPr>
          <a:xfrm>
            <a:off x="311700" y="1773200"/>
            <a:ext cx="3846600" cy="81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7"/>
          <p:cNvSpPr txBox="1"/>
          <p:nvPr/>
        </p:nvSpPr>
        <p:spPr>
          <a:xfrm>
            <a:off x="2739325" y="801400"/>
            <a:ext cx="29724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2622750" y="326525"/>
            <a:ext cx="38466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Compared transcriptome to known Dinophyceae proteins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311700" y="1773200"/>
            <a:ext cx="3846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Matched: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latin typeface="Open Sans"/>
                <a:ea typeface="Open Sans"/>
                <a:cs typeface="Open Sans"/>
                <a:sym typeface="Open Sans"/>
              </a:rPr>
              <a:t>Hematodinium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4985700" y="1773200"/>
            <a:ext cx="3846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Did not match: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Open Sans"/>
                <a:ea typeface="Open Sans"/>
                <a:cs typeface="Open Sans"/>
                <a:sym typeface="Open Sans"/>
              </a:rPr>
              <a:t>Crab</a:t>
            </a:r>
            <a:endParaRPr sz="1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2957875" y="1298000"/>
            <a:ext cx="393300" cy="33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/>
          <p:nvPr/>
        </p:nvSpPr>
        <p:spPr>
          <a:xfrm>
            <a:off x="5711725" y="1306750"/>
            <a:ext cx="393300" cy="33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311700" y="3260500"/>
            <a:ext cx="3846600" cy="81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7"/>
          <p:cNvSpPr/>
          <p:nvPr/>
        </p:nvSpPr>
        <p:spPr>
          <a:xfrm>
            <a:off x="4985700" y="3260500"/>
            <a:ext cx="3846600" cy="81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7"/>
          <p:cNvSpPr txBox="1"/>
          <p:nvPr/>
        </p:nvSpPr>
        <p:spPr>
          <a:xfrm>
            <a:off x="311700" y="3260500"/>
            <a:ext cx="3846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26.3%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985700" y="3260500"/>
            <a:ext cx="3846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73.7%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37"/>
          <p:cNvSpPr/>
          <p:nvPr/>
        </p:nvSpPr>
        <p:spPr>
          <a:xfrm>
            <a:off x="2038350" y="2755950"/>
            <a:ext cx="393300" cy="33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6712350" y="2755950"/>
            <a:ext cx="393300" cy="337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Annotation</a:t>
            </a:r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311700" y="9615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Gene ontology (GO) terms for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/>
              <a:t> crab and </a:t>
            </a:r>
            <a:r>
              <a:rPr lang="en" sz="2400" b="1" i="1"/>
              <a:t>Hematodinium</a:t>
            </a:r>
            <a:r>
              <a:rPr lang="en" sz="2400" b="1"/>
              <a:t> protein lists</a:t>
            </a:r>
            <a:endParaRPr sz="24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Hematodinium</a:t>
            </a:r>
            <a:r>
              <a:rPr lang="en"/>
              <a:t> biological processes</a:t>
            </a:r>
            <a:endParaRPr/>
          </a:p>
        </p:txBody>
      </p:sp>
      <p:pic>
        <p:nvPicPr>
          <p:cNvPr id="281" name="Google Shape;281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950" y="695225"/>
            <a:ext cx="6700089" cy="414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Crab biological processes</a:t>
            </a:r>
            <a:endParaRPr/>
          </a:p>
        </p:txBody>
      </p:sp>
      <p:pic>
        <p:nvPicPr>
          <p:cNvPr id="287" name="Google Shape;287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00" y="695225"/>
            <a:ext cx="6706812" cy="414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Crab biological processes</a:t>
            </a:r>
            <a:endParaRPr/>
          </a:p>
        </p:txBody>
      </p:sp>
      <p:pic>
        <p:nvPicPr>
          <p:cNvPr id="293" name="Google Shape;293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00" y="695225"/>
            <a:ext cx="6706812" cy="4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/>
          <p:nvPr/>
        </p:nvSpPr>
        <p:spPr>
          <a:xfrm>
            <a:off x="1151100" y="1311375"/>
            <a:ext cx="3424150" cy="1442500"/>
          </a:xfrm>
          <a:custGeom>
            <a:avLst/>
            <a:gdLst/>
            <a:ahLst/>
            <a:cxnLst/>
            <a:rect l="l" t="t" r="r" b="b"/>
            <a:pathLst>
              <a:path w="136966" h="57700" extrusionOk="0">
                <a:moveTo>
                  <a:pt x="91505" y="583"/>
                </a:moveTo>
                <a:lnTo>
                  <a:pt x="136966" y="57700"/>
                </a:lnTo>
                <a:lnTo>
                  <a:pt x="68774" y="31473"/>
                </a:lnTo>
                <a:lnTo>
                  <a:pt x="0" y="30307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Range and economic importance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235500" y="885175"/>
            <a:ext cx="3648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 population: $21million fishery (2014)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Often marketed under “snow crab”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Market sized males: 7-9 years old, 2-4 lbs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538" y="864725"/>
            <a:ext cx="5118262" cy="38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3875125" y="4761900"/>
            <a:ext cx="15750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Image: ADF&amp;G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Crab response genes</a:t>
            </a:r>
            <a:endParaRPr/>
          </a:p>
        </p:txBody>
      </p:sp>
      <p:sp>
        <p:nvSpPr>
          <p:cNvPr id="300" name="Google Shape;300;p42"/>
          <p:cNvSpPr/>
          <p:nvPr/>
        </p:nvSpPr>
        <p:spPr>
          <a:xfrm>
            <a:off x="397500" y="815975"/>
            <a:ext cx="8349000" cy="859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2"/>
          <p:cNvSpPr/>
          <p:nvPr/>
        </p:nvSpPr>
        <p:spPr>
          <a:xfrm>
            <a:off x="397500" y="1871775"/>
            <a:ext cx="8349000" cy="859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2"/>
          <p:cNvSpPr/>
          <p:nvPr/>
        </p:nvSpPr>
        <p:spPr>
          <a:xfrm>
            <a:off x="397500" y="2927575"/>
            <a:ext cx="8349000" cy="8598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2"/>
          <p:cNvSpPr/>
          <p:nvPr/>
        </p:nvSpPr>
        <p:spPr>
          <a:xfrm>
            <a:off x="397500" y="3997900"/>
            <a:ext cx="8349000" cy="859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2"/>
          <p:cNvSpPr txBox="1"/>
          <p:nvPr/>
        </p:nvSpPr>
        <p:spPr>
          <a:xfrm>
            <a:off x="579600" y="929800"/>
            <a:ext cx="79848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Recognize protein patterns produced by pathogens → activate innate immune response 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42"/>
          <p:cNvSpPr txBox="1"/>
          <p:nvPr/>
        </p:nvSpPr>
        <p:spPr>
          <a:xfrm>
            <a:off x="579600" y="1947975"/>
            <a:ext cx="79848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Keeps immune response going → inhibits breakdown of proteins that initiate innate immune response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42"/>
          <p:cNvSpPr txBox="1"/>
          <p:nvPr/>
        </p:nvSpPr>
        <p:spPr>
          <a:xfrm>
            <a:off x="579600" y="3011038"/>
            <a:ext cx="79848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Attracts T cells in response to inflammatory stimulus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579600" y="4059575"/>
            <a:ext cx="79848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Open Sans"/>
                <a:ea typeface="Open Sans"/>
                <a:cs typeface="Open Sans"/>
                <a:sym typeface="Open Sans"/>
              </a:rPr>
              <a:t>Heat shock protein → produced in response to stressful conditions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Transcriptomes accounting for sampling day and infection status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Transcriptomes accounting for temperature and infection status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Compare across transcriptomes for differential gene expression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"/>
          </p:nvPr>
        </p:nvSpPr>
        <p:spPr>
          <a:xfrm>
            <a:off x="311700" y="771425"/>
            <a:ext cx="2831700" cy="4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P.I.s: 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Steven Roberts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Pam Jensen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Roberts Lab: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 Dimond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 Spencer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Shelly Trigg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Brent Vadopalas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Yaamini Venkataraman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White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UW NWGC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0" name="Google Shape;3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925" y="216427"/>
            <a:ext cx="1938075" cy="19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100" y="216427"/>
            <a:ext cx="1938075" cy="193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2175" y="2492831"/>
            <a:ext cx="1502525" cy="15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4"/>
          <p:cNvSpPr txBox="1">
            <a:spLocks noGrp="1"/>
          </p:cNvSpPr>
          <p:nvPr>
            <p:ph type="body" idx="1"/>
          </p:nvPr>
        </p:nvSpPr>
        <p:spPr>
          <a:xfrm>
            <a:off x="3479450" y="4191000"/>
            <a:ext cx="18000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bittercrab.science</a:t>
            </a:r>
            <a:endParaRPr sz="1400"/>
          </a:p>
        </p:txBody>
      </p:sp>
      <p:pic>
        <p:nvPicPr>
          <p:cNvPr id="324" name="Google Shape;32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0400" y="2492831"/>
            <a:ext cx="1502525" cy="15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5275" y="2568725"/>
            <a:ext cx="1502525" cy="15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5441663" y="4191000"/>
            <a:ext cx="18000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grace-ac.github.io</a:t>
            </a:r>
            <a:endParaRPr sz="1400"/>
          </a:p>
        </p:txBody>
      </p:sp>
      <p:sp>
        <p:nvSpPr>
          <p:cNvPr id="327" name="Google Shape;327;p44"/>
          <p:cNvSpPr txBox="1">
            <a:spLocks noGrp="1"/>
          </p:cNvSpPr>
          <p:nvPr>
            <p:ph type="body" idx="1"/>
          </p:nvPr>
        </p:nvSpPr>
        <p:spPr>
          <a:xfrm>
            <a:off x="7420200" y="4191000"/>
            <a:ext cx="18000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Podcast: DecaPod</a:t>
            </a:r>
            <a:endParaRPr sz="1400"/>
          </a:p>
        </p:txBody>
      </p:sp>
      <p:pic>
        <p:nvPicPr>
          <p:cNvPr id="328" name="Google Shape;32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6500" y="626100"/>
            <a:ext cx="1353100" cy="11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Threats to fishery</a:t>
            </a:r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235500" y="11139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Bitter Crab Disease (</a:t>
            </a:r>
            <a:r>
              <a:rPr lang="en" dirty="0"/>
              <a:t>“Principle Threat” - ADF&amp;G)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    		Prevalence (     SE Alaska vs.      Bering Sea)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2.    Warming oceans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Increase BCD prevalence?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2" name="Google Shape;92;p16"/>
          <p:cNvSpPr/>
          <p:nvPr/>
        </p:nvSpPr>
        <p:spPr>
          <a:xfrm>
            <a:off x="3495065" y="1515825"/>
            <a:ext cx="204000" cy="35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 rot="10800000">
            <a:off x="5115165" y="1515825"/>
            <a:ext cx="204000" cy="35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4725" y="2070900"/>
            <a:ext cx="4264475" cy="28000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750100" y="4746750"/>
            <a:ext cx="18795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NOAA Fisheries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bitter crab disease?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6900" y="1266325"/>
            <a:ext cx="5631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Parasitic dinoflagellate </a:t>
            </a:r>
            <a:r>
              <a:rPr lang="en" i="1"/>
              <a:t>Hematodinium spp.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Takes over hemol spaces in crab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Outcompetes host for nutrients + oxygen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Transmission: unknown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Molting?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Ingestion? (water column; cannibalism)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1320099"/>
            <a:ext cx="3410875" cy="254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5536850" y="4022050"/>
            <a:ext cx="3645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Hemolymph smear: </a:t>
            </a:r>
            <a:r>
              <a:rPr lang="en" i="1"/>
              <a:t>Hematodinium</a:t>
            </a:r>
            <a:r>
              <a:rPr lang="en"/>
              <a:t> → purple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77475" y="4554275"/>
            <a:ext cx="8520600" cy="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red/cooked-looking carapace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600" y="695225"/>
            <a:ext cx="6980338" cy="39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4011825" y="695225"/>
            <a:ext cx="3485700" cy="3858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4564200"/>
            <a:ext cx="85206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Milky hemolymph</a:t>
            </a:r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599" y="759224"/>
            <a:ext cx="5080808" cy="38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2035800" y="771425"/>
            <a:ext cx="5080800" cy="201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11700" y="4525200"/>
            <a:ext cx="8520600" cy="5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Mottled legs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938" y="798900"/>
            <a:ext cx="5520119" cy="37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1825050" y="847625"/>
            <a:ext cx="5520000" cy="2026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Bitter Crab Disease signs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4485775"/>
            <a:ext cx="8520600" cy="4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Lethargy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125" y="1061300"/>
            <a:ext cx="5905750" cy="3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984</Words>
  <Application>Microsoft Macintosh PowerPoint</Application>
  <PresentationFormat>On-screen Show (16:9)</PresentationFormat>
  <Paragraphs>206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PT Sans Narrow</vt:lpstr>
      <vt:lpstr>Arial</vt:lpstr>
      <vt:lpstr>Open Sans</vt:lpstr>
      <vt:lpstr>Tropic</vt:lpstr>
      <vt:lpstr>Effects of Bitter Crab Disease on the gene expression of Alaskan Tanner Crabs</vt:lpstr>
      <vt:lpstr>Tanner Crab (Chionoecetes bairdi )</vt:lpstr>
      <vt:lpstr>Range and economic importance</vt:lpstr>
      <vt:lpstr>Threats to fishery</vt:lpstr>
      <vt:lpstr>What is bitter crab disease? </vt:lpstr>
      <vt:lpstr>Bitter Crab Disease signs </vt:lpstr>
      <vt:lpstr>Bitter Crab Disease signs </vt:lpstr>
      <vt:lpstr>Bitter Crab Disease signs </vt:lpstr>
      <vt:lpstr>Bitter Crab Disease signs </vt:lpstr>
      <vt:lpstr>Bitter Crab Disease signs </vt:lpstr>
      <vt:lpstr>Diagnosis              </vt:lpstr>
      <vt:lpstr>Diagnosis              Prognosis</vt:lpstr>
      <vt:lpstr>Goals of project</vt:lpstr>
      <vt:lpstr>Why care about genes?</vt:lpstr>
      <vt:lpstr>PowerPoint Presentation</vt:lpstr>
      <vt:lpstr>Transcriptomics</vt:lpstr>
      <vt:lpstr>Sampling and acclimation</vt:lpstr>
      <vt:lpstr>Treatments</vt:lpstr>
      <vt:lpstr>Hemolymph sampling timeline</vt:lpstr>
      <vt:lpstr>How did we sample hemolymph?</vt:lpstr>
      <vt:lpstr>Processing samples</vt:lpstr>
      <vt:lpstr>Transcriptomes in the works</vt:lpstr>
      <vt:lpstr>First transcriptome</vt:lpstr>
      <vt:lpstr>Transcriptome assembly</vt:lpstr>
      <vt:lpstr>PowerPoint Presentation</vt:lpstr>
      <vt:lpstr>Annotation</vt:lpstr>
      <vt:lpstr>Hematodinium biological processes</vt:lpstr>
      <vt:lpstr>Crab biological processes</vt:lpstr>
      <vt:lpstr>Crab biological processes</vt:lpstr>
      <vt:lpstr>Crab response genes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Bitter Crab Disease on the gene expression of Alaskan Tanner Crabs</dc:title>
  <cp:lastModifiedBy>Microsoft Office User</cp:lastModifiedBy>
  <cp:revision>1</cp:revision>
  <dcterms:modified xsi:type="dcterms:W3CDTF">2019-09-24T17:47:15Z</dcterms:modified>
</cp:coreProperties>
</file>