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60" r:id="rId2"/>
    <p:sldId id="263" r:id="rId3"/>
    <p:sldId id="266" r:id="rId4"/>
    <p:sldId id="269" r:id="rId5"/>
    <p:sldId id="265" r:id="rId6"/>
    <p:sldId id="267" r:id="rId7"/>
    <p:sldId id="268" r:id="rId8"/>
    <p:sldId id="270" r:id="rId9"/>
    <p:sldId id="271" r:id="rId10"/>
    <p:sldId id="261" r:id="rId11"/>
    <p:sldId id="264" r:id="rId12"/>
    <p:sldId id="272" r:id="rId13"/>
    <p:sldId id="282" r:id="rId14"/>
    <p:sldId id="273" r:id="rId15"/>
    <p:sldId id="289" r:id="rId16"/>
    <p:sldId id="283" r:id="rId17"/>
    <p:sldId id="285" r:id="rId18"/>
    <p:sldId id="284" r:id="rId19"/>
    <p:sldId id="306" r:id="rId20"/>
    <p:sldId id="307" r:id="rId21"/>
    <p:sldId id="308" r:id="rId22"/>
    <p:sldId id="315" r:id="rId23"/>
    <p:sldId id="317" r:id="rId24"/>
    <p:sldId id="345" r:id="rId25"/>
    <p:sldId id="309" r:id="rId26"/>
    <p:sldId id="318" r:id="rId27"/>
    <p:sldId id="311" r:id="rId28"/>
    <p:sldId id="312" r:id="rId29"/>
    <p:sldId id="313" r:id="rId30"/>
    <p:sldId id="274" r:id="rId31"/>
    <p:sldId id="298" r:id="rId32"/>
    <p:sldId id="329" r:id="rId33"/>
    <p:sldId id="327" r:id="rId34"/>
    <p:sldId id="328" r:id="rId35"/>
    <p:sldId id="323" r:id="rId36"/>
    <p:sldId id="330" r:id="rId37"/>
    <p:sldId id="331" r:id="rId38"/>
    <p:sldId id="335" r:id="rId39"/>
    <p:sldId id="333" r:id="rId40"/>
    <p:sldId id="334" r:id="rId41"/>
    <p:sldId id="275" r:id="rId42"/>
    <p:sldId id="302" r:id="rId43"/>
    <p:sldId id="336" r:id="rId44"/>
    <p:sldId id="344" r:id="rId45"/>
    <p:sldId id="343" r:id="rId46"/>
    <p:sldId id="341" r:id="rId47"/>
    <p:sldId id="339" r:id="rId48"/>
    <p:sldId id="340" r:id="rId49"/>
    <p:sldId id="338" r:id="rId50"/>
    <p:sldId id="276" r:id="rId51"/>
    <p:sldId id="303" r:id="rId52"/>
    <p:sldId id="277" r:id="rId53"/>
    <p:sldId id="279" r:id="rId54"/>
    <p:sldId id="281" r:id="rId55"/>
    <p:sldId id="280" r:id="rId56"/>
  </p:sldIdLst>
  <p:sldSz cx="9144000" cy="5143500" type="screen16x9"/>
  <p:notesSz cx="6858000" cy="9144000"/>
  <p:defaultTextStyle>
    <a:defPPr>
      <a:defRPr lang="en-US"/>
    </a:defPPr>
    <a:lvl1pPr algn="l" defTabSz="3429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1pPr>
    <a:lvl2pPr marL="342900" indent="114300" algn="l" defTabSz="3429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2pPr>
    <a:lvl3pPr marL="685800" indent="228600" algn="l" defTabSz="3429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3pPr>
    <a:lvl4pPr marL="1028700" indent="342900" algn="l" defTabSz="3429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4pPr>
    <a:lvl5pPr marL="1371600" indent="457200" algn="l" defTabSz="3429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CC"/>
    <a:srgbClr val="2E9230"/>
    <a:srgbClr val="CC1300"/>
    <a:srgbClr val="000000"/>
    <a:srgbClr val="05A6FF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7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B6C35-4B28-4738-991B-AC9EABB2101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F6E3D-D29C-47D8-A94F-E020BCB490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6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5301"/>
            <a:ext cx="6665540" cy="1102519"/>
          </a:xfrm>
          <a:prstGeom prst="rect">
            <a:avLst/>
          </a:prstGeom>
        </p:spPr>
        <p:txBody>
          <a:bodyPr lIns="68589" tIns="34295" rIns="68589" bIns="34295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12132"/>
            <a:ext cx="6400800" cy="1010464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9BEB64-1FD1-C043-96A6-5B70CEDCE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275138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6EDFBFC-5A93-1F48-9AF6-6368618E1C3C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626047-2991-3641-B6EC-5A9F1C8D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275138"/>
            <a:ext cx="2895600" cy="273050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2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1228725"/>
            <a:ext cx="6793213" cy="2737446"/>
          </a:xfrm>
          <a:prstGeom prst="rect">
            <a:avLst/>
          </a:prstGeom>
        </p:spPr>
        <p:txBody>
          <a:bodyPr lIns="68589" tIns="34295" rIns="68589" bIns="34295"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793213" cy="857250"/>
          </a:xfrm>
          <a:prstGeom prst="rect">
            <a:avLst/>
          </a:prstGeom>
        </p:spPr>
        <p:txBody>
          <a:bodyPr lIns="68589" tIns="34295" rIns="68589" bIns="34295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F1CF46-74F3-554B-A3EC-15434469A3F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2989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35C190F-A9CB-CF43-BC1E-7603B7011011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44C5BF-18A0-A940-8FB4-0342294834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298950"/>
            <a:ext cx="2895600" cy="274638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A6F6EA-81DA-4044-AFD9-2C7B0848C1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2989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B623CA4-2BD5-FB4A-9FE8-070FD9616D0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9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793213" cy="857250"/>
          </a:xfrm>
          <a:prstGeom prst="rect">
            <a:avLst/>
          </a:prstGeom>
        </p:spPr>
        <p:txBody>
          <a:bodyPr lIns="68589" tIns="34295" rIns="68589" bIns="34295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57319" y="1323975"/>
            <a:ext cx="6793094" cy="2863908"/>
          </a:xfrm>
          <a:prstGeom prst="rect">
            <a:avLst/>
          </a:prstGeom>
        </p:spPr>
        <p:txBody>
          <a:bodyPr lIns="68589" tIns="34295" rIns="68589" bIns="34295"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119A5AC8-81F3-8B44-9F41-34B94ADA353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332288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218827E-22C6-7D42-A506-231CA127EC06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444A657D-916E-D049-AC85-22604AC750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332288"/>
            <a:ext cx="2895600" cy="273050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6397992E-A488-A140-8E37-5DCA6A7BAA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332288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FA39F76-DBDB-A440-8086-4F9374282D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7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069510" cy="2990849"/>
          </a:xfrm>
          <a:prstGeom prst="rect">
            <a:avLst/>
          </a:prstGeom>
        </p:spPr>
        <p:txBody>
          <a:bodyPr lIns="68589" tIns="34295" rIns="68589" bIns="3429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7069510" cy="857250"/>
          </a:xfrm>
          <a:prstGeom prst="rect">
            <a:avLst/>
          </a:prstGeom>
        </p:spPr>
        <p:txBody>
          <a:bodyPr lIns="68589" tIns="34295" rIns="68589" bIns="34295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xmlns="" id="{EE257850-A4E4-F34A-90DA-EBEE27F6A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322763"/>
            <a:ext cx="2133600" cy="274637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B43A036-CA9B-0D4A-8C9F-B5BA7F8F2235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xmlns="" id="{873325E4-592C-4D4B-9187-B4CCBDF5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322763"/>
            <a:ext cx="2895600" cy="274637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xmlns="" id="{40A2841F-4BFA-F04C-8BED-025A8ED7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322763"/>
            <a:ext cx="2133600" cy="274637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F038DCF-7B17-A94A-848A-FBBFC80FF4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5902"/>
            <a:ext cx="7099486" cy="1452696"/>
          </a:xfrm>
          <a:prstGeom prst="rect">
            <a:avLst/>
          </a:prstGeom>
        </p:spPr>
        <p:txBody>
          <a:bodyPr lIns="68589" tIns="34295" rIns="68589" bIns="34295" anchor="t"/>
          <a:lstStyle>
            <a:lvl1pPr algn="l">
              <a:defRPr sz="3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3766"/>
            <a:ext cx="7099486" cy="932137"/>
          </a:xfrm>
          <a:prstGeom prst="rect">
            <a:avLst/>
          </a:prstGeom>
        </p:spPr>
        <p:txBody>
          <a:bodyPr lIns="68589" tIns="34295" rIns="68589" bIns="34295"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589D3A-A80B-0044-8032-D2F2D57F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332288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0E25606-8F8F-2148-AF1C-1386CC00B1FA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ED4DCE-B5DC-1041-9E21-07CA493D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332288"/>
            <a:ext cx="2895600" cy="273050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8ECDA3-D761-AC43-9658-BBA569EB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332288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A672582-57FC-8145-A4A0-BA06B9FEE0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993290" cy="857250"/>
          </a:xfrm>
          <a:prstGeom prst="rect">
            <a:avLst/>
          </a:prstGeom>
        </p:spPr>
        <p:txBody>
          <a:bodyPr lIns="68589" tIns="34295" rIns="68589" bIns="34295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200152"/>
            <a:ext cx="3429893" cy="2954886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020596" y="1200152"/>
            <a:ext cx="3429893" cy="2954886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64B0D2-900C-6747-ACFE-DD0357A5C81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3243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330FF88D-B85F-1747-9787-11D99786C86E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114C84-D6FD-C849-8D49-5BB8B80C35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324350"/>
            <a:ext cx="2895600" cy="274638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27A547-A593-1343-96E4-743A73A89D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3243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3C37B027-5350-EE4E-A206-2E0468137E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046070" cy="857250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429893" cy="479822"/>
          </a:xfrm>
          <a:prstGeom prst="rect">
            <a:avLst/>
          </a:prstGeom>
        </p:spPr>
        <p:txBody>
          <a:bodyPr lIns="68589" tIns="34295" rIns="68589" bIns="34295"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429893" cy="2523881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73376" y="1151335"/>
            <a:ext cx="3429893" cy="479822"/>
          </a:xfrm>
          <a:prstGeom prst="rect">
            <a:avLst/>
          </a:prstGeom>
        </p:spPr>
        <p:txBody>
          <a:bodyPr lIns="68589" tIns="34295" rIns="68589" bIns="34295"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73376" y="1631156"/>
            <a:ext cx="3429893" cy="2523881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EA9987-B7D8-8343-9770-5D923E94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316413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FCF1B89-2CE5-A94F-B91C-BB3E6BA2E3A8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5D2778-14C0-7B41-8335-1EEAECA14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316413"/>
            <a:ext cx="2895600" cy="273050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1E9FD3-4448-C14A-9C4B-3AFD81FC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316413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87F4418-B582-3C49-8FF6-EF8CD245F9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4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A1970-D623-A546-9D46-D154CFE3DE52}"/>
              </a:ext>
            </a:extLst>
          </p:cNvPr>
          <p:cNvSpPr txBox="1">
            <a:spLocks/>
          </p:cNvSpPr>
          <p:nvPr/>
        </p:nvSpPr>
        <p:spPr>
          <a:xfrm>
            <a:off x="457200" y="206375"/>
            <a:ext cx="6792913" cy="857250"/>
          </a:xfrm>
          <a:prstGeom prst="rect">
            <a:avLst/>
          </a:prstGeom>
        </p:spPr>
        <p:txBody>
          <a:bodyPr lIns="68589" tIns="34295" rIns="68589" bIns="34295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B2F8BF-99AF-F64F-A5B4-51D7BDCD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3243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3DFA78A-FE52-8B43-B2D3-2AA5B228AFAD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AD9231-C98C-C142-BD9B-1ADC762F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324350"/>
            <a:ext cx="2895600" cy="274638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5A7A3C-F3B4-A543-ABE1-3B91632C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3243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6F66737-8740-3543-BC3C-7A3C0D38E37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6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121A6A-B207-0D48-A505-5AB97F1C0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340225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CF04386-4EEC-554B-8651-6A8DFCAD230A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E4A612-0D19-1F4F-AA46-1B587CBA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340225"/>
            <a:ext cx="2895600" cy="273050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D92E03-2367-5344-A48A-67378B78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340225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FB22002-BE5B-6440-8D45-30819A3B8C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lIns="68589" tIns="34295" rIns="68589" bIns="34295"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4094572" cy="3966671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095133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5D089F-AAB1-4547-A438-EC8AC335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340225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609A17F-071C-0946-88D7-0CAEAAE10601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2AC55-62CD-BF46-96D8-65944B07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340225"/>
            <a:ext cx="2895600" cy="273050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DD876C-F562-6A4B-87DB-245A9A34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340225"/>
            <a:ext cx="2133600" cy="273050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C622D36-64BB-3C4B-A5A1-A5EA46924EB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5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0123"/>
            <a:ext cx="5869774" cy="425054"/>
          </a:xfrm>
          <a:prstGeom prst="rect">
            <a:avLst/>
          </a:prstGeom>
        </p:spPr>
        <p:txBody>
          <a:bodyPr lIns="68589" tIns="34295" rIns="68589" bIns="34295" anchor="b">
            <a:normAutofit/>
          </a:bodyPr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369254"/>
            <a:ext cx="5869774" cy="3086100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xmlns="" id="{DE591122-755B-AD48-B87C-E0595CDE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3243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C99DB3F-C017-4141-9A08-2B459015E4CC}" type="datetimeFigureOut">
              <a:rPr lang="en-US"/>
              <a:pPr>
                <a:defRPr/>
              </a:pPr>
              <a:t>9/13/2019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9CF83F14-6A72-FC4B-BE06-C2C4FF18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324350"/>
            <a:ext cx="2895600" cy="274638"/>
          </a:xfrm>
          <a:prstGeom prst="rect">
            <a:avLst/>
          </a:prstGeom>
        </p:spPr>
        <p:txBody>
          <a:bodyPr lIns="68589" tIns="34295" rIns="68589" bIns="34295"/>
          <a:lstStyle>
            <a:lvl1pPr defTabSz="342946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0D3BFACA-4BEE-8348-A1F3-559180A7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324350"/>
            <a:ext cx="2133600" cy="274638"/>
          </a:xfrm>
          <a:prstGeom prst="rect">
            <a:avLst/>
          </a:prstGeom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defTabSz="342946" eaLnBrk="1" hangingPunct="1">
              <a:defRPr>
                <a:latin typeface="Helvetic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0B97EF7-D3A0-E744-84FB-8399DAF57C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6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EB3C3617-53E4-674E-8F10-FC0859B2B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-17418" y="5015818"/>
            <a:ext cx="9189238" cy="2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03F849-EEFD-AD40-A56C-F1DEC65146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30886" y="4219122"/>
            <a:ext cx="1371600" cy="711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MS PGothic" panose="020B0600070205080204" pitchFamily="34" charset="-128"/>
          <a:cs typeface="MS PGothic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MS PGothic" panose="020B0600070205080204" pitchFamily="34" charset="-128"/>
          <a:cs typeface="MS PGothic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MS PGothic" panose="020B0600070205080204" pitchFamily="34" charset="-128"/>
          <a:cs typeface="MS PGothic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MS PGothic" panose="020B0600070205080204" pitchFamily="34" charset="-128"/>
          <a:cs typeface="MS PGothic" charset="0"/>
        </a:defRPr>
      </a:lvl5pPr>
      <a:lvl6pPr marL="342946" algn="ctr" defTabSz="342946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ＭＳ Ｐゴシック" charset="0"/>
          <a:cs typeface="ＭＳ Ｐゴシック" charset="0"/>
        </a:defRPr>
      </a:lvl6pPr>
      <a:lvl7pPr marL="685891" algn="ctr" defTabSz="342946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ＭＳ Ｐゴシック" charset="0"/>
          <a:cs typeface="ＭＳ Ｐゴシック" charset="0"/>
        </a:defRPr>
      </a:lvl7pPr>
      <a:lvl8pPr marL="1028837" algn="ctr" defTabSz="342946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ＭＳ Ｐゴシック" charset="0"/>
          <a:cs typeface="ＭＳ Ｐゴシック" charset="0"/>
        </a:defRPr>
      </a:lvl8pPr>
      <a:lvl9pPr marL="1371783" algn="ctr" defTabSz="342946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6201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7" Type="http://schemas.openxmlformats.org/officeDocument/2006/relationships/image" Target="../media/image200.png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18.png"/><Relationship Id="rId10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8" Type="http://schemas.openxmlformats.org/officeDocument/2006/relationships/image" Target="../media/image2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7" Type="http://schemas.openxmlformats.org/officeDocument/2006/relationships/image" Target="../media/image20.png"/><Relationship Id="rId2" Type="http://schemas.openxmlformats.org/officeDocument/2006/relationships/image" Target="../media/image3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5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Relationship Id="rId9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xmlns="" id="{9EDEAC7E-EA82-8542-A4FE-F1EB7DD69C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900113"/>
            <a:ext cx="7815263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b="1" dirty="0"/>
              <a:t>Amplitude of the magnetic anomaly vector for interpretation at low latitudes</a:t>
            </a:r>
            <a:endParaRPr lang="en-US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B2B7B6-3789-9642-AB7E-BAA761AD3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566863"/>
            <a:ext cx="7815263" cy="2447925"/>
          </a:xfrm>
        </p:spPr>
        <p:txBody>
          <a:bodyPr/>
          <a:lstStyle/>
          <a:p>
            <a:pPr algn="l" defTabSz="342946" fontAlgn="auto">
              <a:spcAft>
                <a:spcPts val="0"/>
              </a:spcAft>
              <a:defRPr/>
            </a:pPr>
            <a:endParaRPr lang="en-US" i="1" dirty="0"/>
          </a:p>
          <a:p>
            <a:pPr algn="l" defTabSz="342946" fontAlgn="auto">
              <a:spcAft>
                <a:spcPts val="0"/>
              </a:spcAft>
              <a:defRPr/>
            </a:pPr>
            <a:endParaRPr lang="en-US" i="1" dirty="0"/>
          </a:p>
          <a:p>
            <a:pPr algn="l" defTabSz="342946" fontAlgn="auto">
              <a:spcAft>
                <a:spcPts val="0"/>
              </a:spcAft>
              <a:defRPr/>
            </a:pPr>
            <a:endParaRPr lang="en-US" i="1" dirty="0"/>
          </a:p>
          <a:p>
            <a:pPr algn="l" defTabSz="342946" fontAlgn="auto">
              <a:spcAft>
                <a:spcPts val="0"/>
              </a:spcAft>
              <a:defRPr/>
            </a:pPr>
            <a:r>
              <a:rPr lang="en-US" i="1" dirty="0"/>
              <a:t>Felipe F. Melo, </a:t>
            </a:r>
            <a:r>
              <a:rPr lang="en-US" i="1" dirty="0" err="1"/>
              <a:t>Shayane</a:t>
            </a:r>
            <a:r>
              <a:rPr lang="en-US" i="1" dirty="0"/>
              <a:t> P. Gonzalez, 					   Valeria </a:t>
            </a:r>
            <a:r>
              <a:rPr lang="en-US" i="1" dirty="0" smtClean="0"/>
              <a:t>C.F</a:t>
            </a:r>
            <a:r>
              <a:rPr lang="en-US" i="1" dirty="0"/>
              <a:t>. Barbosa and </a:t>
            </a:r>
            <a:r>
              <a:rPr lang="en-US" i="1" dirty="0" err="1"/>
              <a:t>Vanderlei</a:t>
            </a:r>
            <a:r>
              <a:rPr lang="en-US" i="1" dirty="0"/>
              <a:t> C. Oliveira Jr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12383" y="3987745"/>
            <a:ext cx="2675520" cy="102208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pt-BR" dirty="0"/>
              <a:t>Use </a:t>
            </a:r>
            <a:r>
              <a:rPr lang="pt-BR" dirty="0" err="1"/>
              <a:t>the</a:t>
            </a:r>
            <a:r>
              <a:rPr lang="pt-BR" dirty="0"/>
              <a:t> a</a:t>
            </a:r>
            <a:r>
              <a:rPr lang="en-US" dirty="0" err="1"/>
              <a:t>mplitude</a:t>
            </a:r>
            <a:r>
              <a:rPr lang="en-US" dirty="0"/>
              <a:t> of the magnetic </a:t>
            </a:r>
            <a:r>
              <a:rPr lang="en-US" dirty="0" smtClean="0"/>
              <a:t>anomaly </a:t>
            </a:r>
            <a:r>
              <a:rPr lang="en-US" dirty="0"/>
              <a:t>vector for interpretation at low </a:t>
            </a:r>
            <a:r>
              <a:rPr lang="en-US" dirty="0" smtClean="0"/>
              <a:t>latitudes;</a:t>
            </a:r>
            <a:r>
              <a:rPr lang="pt-BR" dirty="0" smtClean="0"/>
              <a:t> </a:t>
            </a:r>
            <a:endParaRPr lang="pt-BR" dirty="0"/>
          </a:p>
          <a:p>
            <a:pPr>
              <a:spcAft>
                <a:spcPts val="1800"/>
              </a:spcAft>
            </a:pPr>
            <a:r>
              <a:rPr lang="pt-BR" dirty="0"/>
              <a:t>Compare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Total </a:t>
            </a:r>
            <a:r>
              <a:rPr lang="pt-BR" dirty="0" err="1"/>
              <a:t>gradient</a:t>
            </a:r>
            <a:r>
              <a:rPr lang="pt-BR" dirty="0"/>
              <a:t> amplitude (TGA)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gravity</a:t>
            </a:r>
            <a:r>
              <a:rPr lang="pt-BR" dirty="0"/>
              <a:t> </a:t>
            </a:r>
            <a:r>
              <a:rPr lang="pt-BR" dirty="0" smtClean="0"/>
              <a:t>data;</a:t>
            </a:r>
            <a:endParaRPr lang="pt-BR" dirty="0"/>
          </a:p>
          <a:p>
            <a:pPr>
              <a:spcAft>
                <a:spcPts val="1800"/>
              </a:spcAft>
            </a:pPr>
            <a:r>
              <a:rPr lang="pt-BR" dirty="0" err="1"/>
              <a:t>Perform</a:t>
            </a:r>
            <a:r>
              <a:rPr lang="pt-BR" dirty="0"/>
              <a:t> </a:t>
            </a:r>
            <a:r>
              <a:rPr lang="pt-BR" dirty="0" err="1"/>
              <a:t>interpretation</a:t>
            </a:r>
            <a:r>
              <a:rPr lang="pt-BR" dirty="0"/>
              <a:t> in a </a:t>
            </a:r>
            <a:r>
              <a:rPr lang="pt-BR" dirty="0" err="1"/>
              <a:t>region</a:t>
            </a:r>
            <a:r>
              <a:rPr lang="pt-BR" dirty="0"/>
              <a:t> close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magnetic</a:t>
            </a:r>
            <a:r>
              <a:rPr lang="pt-BR" dirty="0"/>
              <a:t> </a:t>
            </a:r>
            <a:r>
              <a:rPr lang="pt-BR" dirty="0" err="1"/>
              <a:t>equator</a:t>
            </a:r>
            <a:r>
              <a:rPr lang="pt-BR" dirty="0"/>
              <a:t> (</a:t>
            </a:r>
            <a:r>
              <a:rPr lang="pt-BR" dirty="0" err="1"/>
              <a:t>north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Brazil</a:t>
            </a:r>
            <a:r>
              <a:rPr lang="pt-BR" dirty="0" smtClean="0"/>
              <a:t>).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Objective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Content</a:t>
            </a:r>
            <a:endParaRPr lang="en-US" altLang="en-US" dirty="0"/>
          </a:p>
        </p:txBody>
      </p:sp>
      <p:sp>
        <p:nvSpPr>
          <p:cNvPr id="5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200151"/>
            <a:ext cx="7069510" cy="29908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b="1" dirty="0" err="1"/>
              <a:t>Introduction</a:t>
            </a:r>
            <a:endParaRPr lang="pt-BR" b="1" dirty="0"/>
          </a:p>
          <a:p>
            <a:pPr marL="457200" indent="-457200">
              <a:buFont typeface="+mj-lt"/>
              <a:buAutoNum type="arabicPeriod"/>
            </a:pPr>
            <a:r>
              <a:rPr lang="pt-BR" b="1" dirty="0" err="1"/>
              <a:t>Methodology</a:t>
            </a:r>
            <a:endParaRPr lang="pt-BR" b="1" dirty="0"/>
          </a:p>
          <a:p>
            <a:pPr marL="457200" indent="-457200">
              <a:buFont typeface="+mj-lt"/>
              <a:buAutoNum type="arabicPeriod"/>
            </a:pPr>
            <a:r>
              <a:rPr lang="pt-BR" b="1" dirty="0" err="1"/>
              <a:t>Synthetic</a:t>
            </a:r>
            <a:r>
              <a:rPr lang="pt-BR" b="1" dirty="0"/>
              <a:t> </a:t>
            </a:r>
            <a:r>
              <a:rPr lang="pt-BR" b="1" dirty="0" err="1"/>
              <a:t>Tests</a:t>
            </a:r>
            <a:endParaRPr lang="pt-BR" b="1" dirty="0"/>
          </a:p>
          <a:p>
            <a:pPr marL="457200" indent="-457200">
              <a:buFont typeface="+mj-lt"/>
              <a:buAutoNum type="arabicPeriod"/>
            </a:pPr>
            <a:r>
              <a:rPr lang="pt-BR" b="1" dirty="0"/>
              <a:t>Real data </a:t>
            </a:r>
            <a:r>
              <a:rPr lang="pt-BR" b="1" dirty="0" err="1"/>
              <a:t>application</a:t>
            </a:r>
            <a:endParaRPr lang="pt-BR" b="1" dirty="0"/>
          </a:p>
          <a:p>
            <a:pPr marL="457200" indent="-457200">
              <a:buFont typeface="+mj-lt"/>
              <a:buAutoNum type="arabicPeriod"/>
            </a:pPr>
            <a:r>
              <a:rPr lang="pt-BR" b="1" dirty="0" err="1"/>
              <a:t>Conclusions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44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Content</a:t>
            </a:r>
            <a:endParaRPr lang="en-US" altLang="en-US" dirty="0"/>
          </a:p>
        </p:txBody>
      </p:sp>
      <p:sp>
        <p:nvSpPr>
          <p:cNvPr id="5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200151"/>
            <a:ext cx="7069510" cy="29908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b="1" dirty="0" err="1"/>
              <a:t>Introduction</a:t>
            </a:r>
            <a:endParaRPr lang="pt-BR" b="1" dirty="0"/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Methodology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Synthetic</a:t>
            </a: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Tests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Real data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application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4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Introduction</a:t>
            </a:r>
            <a:endParaRPr lang="en-US" altLang="en-US" dirty="0"/>
          </a:p>
        </p:txBody>
      </p:sp>
      <p:sp>
        <p:nvSpPr>
          <p:cNvPr id="5" name="Espaço Reservado para Conteúdo 6"/>
          <p:cNvSpPr>
            <a:spLocks noGrp="1"/>
          </p:cNvSpPr>
          <p:nvPr>
            <p:ph idx="1"/>
          </p:nvPr>
        </p:nvSpPr>
        <p:spPr>
          <a:xfrm>
            <a:off x="69578" y="911916"/>
            <a:ext cx="8756371" cy="3855459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 smtClean="0"/>
              <a:t>For magnetic interpretation at low latitudes, the reduction to the pole is </a:t>
            </a:r>
            <a:r>
              <a:rPr lang="en-US" sz="1800" b="1" dirty="0"/>
              <a:t>unstable </a:t>
            </a:r>
            <a:r>
              <a:rPr lang="en-US" sz="1800" b="1" dirty="0" smtClean="0"/>
              <a:t>and </a:t>
            </a:r>
            <a:r>
              <a:rPr lang="en-US" sz="1800" b="1" dirty="0"/>
              <a:t>some authors worked on this issue on space and Fourier domains (Silva, </a:t>
            </a:r>
            <a:r>
              <a:rPr lang="en-US" sz="1800" b="1" dirty="0" smtClean="0"/>
              <a:t>1986; </a:t>
            </a:r>
            <a:r>
              <a:rPr lang="en-US" sz="1800" b="1" dirty="0"/>
              <a:t>Swain, 2000; Li and Oldenburg, 2001; Li et al., </a:t>
            </a:r>
            <a:r>
              <a:rPr lang="en-US" sz="1800" b="1" dirty="0" smtClean="0"/>
              <a:t>2014);</a:t>
            </a:r>
            <a:endParaRPr lang="en-US" sz="1800" b="1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 smtClean="0"/>
              <a:t>From a practical point of view, McLeod </a:t>
            </a:r>
            <a:r>
              <a:rPr lang="en-US" sz="1800" b="1" dirty="0"/>
              <a:t>et al. (1993) used the 3D AS (</a:t>
            </a:r>
            <a:r>
              <a:rPr lang="en-US" sz="1800" b="1" dirty="0" err="1"/>
              <a:t>Roest</a:t>
            </a:r>
            <a:r>
              <a:rPr lang="en-US" sz="1800" b="1" dirty="0"/>
              <a:t> et al., 1992) for interpretation at low latitudes;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/>
              <a:t>Li (2006) demonstrated that the 3D AS (or TGA) is dependent of the magnetization direction and the </a:t>
            </a:r>
            <a:r>
              <a:rPr lang="en-US" sz="1800" b="1" dirty="0" smtClean="0"/>
              <a:t>source’s </a:t>
            </a:r>
            <a:r>
              <a:rPr lang="en-US" sz="1800" b="1" dirty="0"/>
              <a:t>geometry;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 err="1"/>
              <a:t>Stavrev</a:t>
            </a:r>
            <a:r>
              <a:rPr lang="en-US" sz="1800" b="1" dirty="0"/>
              <a:t> and </a:t>
            </a:r>
            <a:r>
              <a:rPr lang="en-US" sz="1800" b="1" dirty="0" err="1" smtClean="0"/>
              <a:t>Gerovska</a:t>
            </a:r>
            <a:r>
              <a:rPr lang="en-US" sz="1800" b="1" dirty="0" smtClean="0"/>
              <a:t> </a:t>
            </a:r>
            <a:r>
              <a:rPr lang="en-US" sz="1800" b="1" dirty="0"/>
              <a:t>(2000) show that the amplitude of the magnetic anomaly vector is weakly dependent </a:t>
            </a:r>
            <a:r>
              <a:rPr lang="en-US" sz="1800" b="1" dirty="0" smtClean="0"/>
              <a:t>on </a:t>
            </a:r>
            <a:r>
              <a:rPr lang="en-US" sz="1800" b="1" dirty="0"/>
              <a:t>the magnetization direction;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/>
              <a:t>Some authors took advantage of this </a:t>
            </a:r>
            <a:r>
              <a:rPr lang="en-US" sz="1800" b="1" dirty="0" smtClean="0"/>
              <a:t>behavior and </a:t>
            </a:r>
            <a:r>
              <a:rPr lang="en-US" sz="1800" b="1" dirty="0"/>
              <a:t>performed </a:t>
            </a:r>
            <a:r>
              <a:rPr lang="en-US" sz="1800" b="1" dirty="0" smtClean="0"/>
              <a:t>inversions (Li </a:t>
            </a:r>
            <a:r>
              <a:rPr lang="en-US" sz="1800" b="1" dirty="0"/>
              <a:t>et al</a:t>
            </a:r>
            <a:r>
              <a:rPr lang="en-US" sz="1800" b="1" dirty="0" smtClean="0"/>
              <a:t>., 2010; </a:t>
            </a:r>
            <a:r>
              <a:rPr lang="en-US" sz="1800" b="1" dirty="0"/>
              <a:t>Liu et al</a:t>
            </a:r>
            <a:r>
              <a:rPr lang="en-US" sz="1800" b="1" dirty="0" smtClean="0"/>
              <a:t>., 2013</a:t>
            </a:r>
            <a:r>
              <a:rPr lang="en-US" sz="1800" b="1" dirty="0"/>
              <a:t>, 2015, </a:t>
            </a:r>
            <a:r>
              <a:rPr lang="en-US" sz="1800" b="1" dirty="0" smtClean="0"/>
              <a:t>2017; Li </a:t>
            </a:r>
            <a:r>
              <a:rPr lang="en-US" sz="1800" b="1" dirty="0"/>
              <a:t>and </a:t>
            </a:r>
            <a:r>
              <a:rPr lang="en-US" sz="1800" b="1" dirty="0" smtClean="0"/>
              <a:t>Li, 2014;					 </a:t>
            </a:r>
            <a:r>
              <a:rPr lang="en-US" sz="1800" b="1" dirty="0" err="1"/>
              <a:t>Leão</a:t>
            </a:r>
            <a:r>
              <a:rPr lang="en-US" sz="1800" b="1" dirty="0"/>
              <a:t>-Santos et al</a:t>
            </a:r>
            <a:r>
              <a:rPr lang="en-US" sz="1800" b="1" dirty="0" smtClean="0"/>
              <a:t>., 2015; </a:t>
            </a:r>
            <a:r>
              <a:rPr lang="en-US" sz="1800" b="1" dirty="0" err="1"/>
              <a:t>Krahenbuhl</a:t>
            </a:r>
            <a:r>
              <a:rPr lang="en-US" sz="1800" b="1" dirty="0"/>
              <a:t> </a:t>
            </a:r>
            <a:r>
              <a:rPr lang="en-US" sz="1800" b="1" dirty="0" smtClean="0"/>
              <a:t>and Li, 2017</a:t>
            </a:r>
            <a:r>
              <a:rPr lang="en-US" sz="18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85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Content</a:t>
            </a:r>
            <a:endParaRPr lang="en-US" altLang="en-US" dirty="0"/>
          </a:p>
        </p:txBody>
      </p:sp>
      <p:sp>
        <p:nvSpPr>
          <p:cNvPr id="5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200151"/>
            <a:ext cx="7069510" cy="29908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Methodology</a:t>
            </a:r>
            <a:endParaRPr lang="pt-BR" b="1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Synthetic</a:t>
            </a: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Tests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Real data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application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Methodology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xmlns="" id="{B8F5BC36-53BC-42F4-AB68-A2CCEAB5D829}"/>
                  </a:ext>
                </a:extLst>
              </p:cNvPr>
              <p:cNvSpPr txBox="1"/>
              <p:nvPr/>
            </p:nvSpPr>
            <p:spPr>
              <a:xfrm>
                <a:off x="1365314" y="1048530"/>
                <a:ext cx="6551551" cy="10275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200" b="1" dirty="0"/>
                  <a:t>Amplitude of the magnetic anomaly vector </a:t>
                </a:r>
                <a:endParaRPr lang="en-US" sz="2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B8F5BC36-53BC-42F4-AB68-A2CCEAB5D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314" y="1048530"/>
                <a:ext cx="6551551" cy="1027525"/>
              </a:xfrm>
              <a:prstGeom prst="rect">
                <a:avLst/>
              </a:prstGeom>
              <a:blipFill>
                <a:blip r:embed="rId2"/>
                <a:stretch>
                  <a:fillRect t="-76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xmlns="" id="{7DD55403-C879-4B29-9F30-B812884C6AD0}"/>
                  </a:ext>
                </a:extLst>
              </p:cNvPr>
              <p:cNvSpPr txBox="1"/>
              <p:nvPr/>
            </p:nvSpPr>
            <p:spPr>
              <a:xfrm>
                <a:off x="1313687" y="2371806"/>
                <a:ext cx="6551551" cy="12171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dirty="0"/>
                  <a:t>Total gradient amplitude (TGA or 3D-AS)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𝑇𝐺𝐴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7DD55403-C879-4B29-9F30-B812884C6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87" y="2371806"/>
                <a:ext cx="6551551" cy="1217128"/>
              </a:xfrm>
              <a:prstGeom prst="rect">
                <a:avLst/>
              </a:prstGeom>
              <a:blipFill>
                <a:blip r:embed="rId3"/>
                <a:stretch>
                  <a:fillRect t="-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xmlns="" id="{0525D6FA-989E-456B-908D-CB88F34AC744}"/>
                  </a:ext>
                </a:extLst>
              </p:cNvPr>
              <p:cNvSpPr/>
              <p:nvPr/>
            </p:nvSpPr>
            <p:spPr>
              <a:xfrm>
                <a:off x="1308648" y="3761430"/>
                <a:ext cx="72581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Synthetic test - The vertical component of the gravity data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endParaRPr lang="pt-BR" sz="2000" dirty="0"/>
              </a:p>
              <a:p>
                <a:r>
                  <a:rPr lang="pt-BR" sz="2000" dirty="0"/>
                  <a:t>Real data – </a:t>
                </a:r>
                <a:r>
                  <a:rPr lang="pt-BR" sz="2000" dirty="0" err="1"/>
                  <a:t>Bouguer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anomaly</a:t>
                </a:r>
                <a:endParaRPr lang="pt-BR" sz="2000" dirty="0"/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0525D6FA-989E-456B-908D-CB88F34AC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648" y="3761430"/>
                <a:ext cx="7258141" cy="707886"/>
              </a:xfrm>
              <a:prstGeom prst="rect">
                <a:avLst/>
              </a:prstGeom>
              <a:blipFill>
                <a:blip r:embed="rId4"/>
                <a:stretch>
                  <a:fillRect l="-924" t="-3448" b="-155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A347715C-D9F8-435E-9C8A-7C33658E36F2}"/>
              </a:ext>
            </a:extLst>
          </p:cNvPr>
          <p:cNvCxnSpPr/>
          <p:nvPr/>
        </p:nvCxnSpPr>
        <p:spPr>
          <a:xfrm>
            <a:off x="825500" y="2203055"/>
            <a:ext cx="76454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FE45580D-254C-4D80-B922-6AA523E510B9}"/>
              </a:ext>
            </a:extLst>
          </p:cNvPr>
          <p:cNvCxnSpPr/>
          <p:nvPr/>
        </p:nvCxnSpPr>
        <p:spPr>
          <a:xfrm>
            <a:off x="824400" y="3727055"/>
            <a:ext cx="7645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" y="1551600"/>
            <a:ext cx="3080658" cy="2990850"/>
          </a:xfr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457200" y="1239894"/>
            <a:ext cx="235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Total-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anomaly</a:t>
            </a:r>
            <a:endParaRPr lang="en-US" dirty="0"/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3148822" y="1031132"/>
            <a:ext cx="722787" cy="768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3148822" y="2665379"/>
            <a:ext cx="25722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2991960" y="3978165"/>
            <a:ext cx="972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4061271" y="2246991"/>
                <a:ext cx="884585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271" y="2246991"/>
                <a:ext cx="884585" cy="391261"/>
              </a:xfrm>
              <a:prstGeom prst="rect">
                <a:avLst/>
              </a:prstGeom>
              <a:blipFill rotWithShape="0"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2908574" y="1019182"/>
                <a:ext cx="884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574" y="1019182"/>
                <a:ext cx="884585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2995988" y="3560195"/>
                <a:ext cx="884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988" y="3560195"/>
                <a:ext cx="88458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00" y="0"/>
            <a:ext cx="1946753" cy="1890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0" y="1609200"/>
            <a:ext cx="1946753" cy="1890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00" y="3096000"/>
            <a:ext cx="1932235" cy="189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xmlns="" id="{8639DE37-BE7F-4365-956C-B037D3B3490D}"/>
                  </a:ext>
                </a:extLst>
              </p:cNvPr>
              <p:cNvSpPr txBox="1"/>
              <p:nvPr/>
            </p:nvSpPr>
            <p:spPr>
              <a:xfrm>
                <a:off x="353870" y="4487214"/>
                <a:ext cx="2891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=0°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39DE37-BE7F-4365-956C-B037D3B34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70" y="4487214"/>
                <a:ext cx="2891132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1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88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4487" y="1200597"/>
            <a:ext cx="2354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Total-</a:t>
            </a:r>
            <a:r>
              <a:rPr lang="pt-BR" sz="1400" dirty="0" err="1"/>
              <a:t>field</a:t>
            </a:r>
            <a:r>
              <a:rPr lang="pt-BR" sz="1400" dirty="0"/>
              <a:t> </a:t>
            </a:r>
            <a:r>
              <a:rPr lang="pt-BR" sz="1400" dirty="0" err="1"/>
              <a:t>anomaly</a:t>
            </a:r>
            <a:endParaRPr lang="en-US" sz="1400" dirty="0"/>
          </a:p>
        </p:txBody>
      </p:sp>
      <p:cxnSp>
        <p:nvCxnSpPr>
          <p:cNvPr id="12" name="Conector de seta reta 11"/>
          <p:cNvCxnSpPr/>
          <p:nvPr/>
        </p:nvCxnSpPr>
        <p:spPr>
          <a:xfrm>
            <a:off x="1868164" y="2414952"/>
            <a:ext cx="7477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1231973" y="3384931"/>
            <a:ext cx="1380788" cy="841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1731325" y="1924907"/>
                <a:ext cx="884585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325" y="1924907"/>
                <a:ext cx="884585" cy="391261"/>
              </a:xfrm>
              <a:prstGeom prst="rect">
                <a:avLst/>
              </a:prstGeom>
              <a:blipFill rotWithShape="0"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1907565" y="857298"/>
                <a:ext cx="884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565" y="857298"/>
                <a:ext cx="884585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661331" y="3369998"/>
                <a:ext cx="884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331" y="3369998"/>
                <a:ext cx="88458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ector reto 27"/>
          <p:cNvCxnSpPr/>
          <p:nvPr/>
        </p:nvCxnSpPr>
        <p:spPr>
          <a:xfrm>
            <a:off x="4481470" y="868940"/>
            <a:ext cx="716796" cy="1625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4550551" y="2494009"/>
            <a:ext cx="6562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V="1">
            <a:off x="4481470" y="2494009"/>
            <a:ext cx="716796" cy="1501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5529073" y="2118233"/>
                <a:ext cx="2717026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073" y="2118233"/>
                <a:ext cx="2717026" cy="75155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FA775B95-F185-45C6-B1C9-D52908A62C05}"/>
              </a:ext>
            </a:extLst>
          </p:cNvPr>
          <p:cNvSpPr/>
          <p:nvPr/>
        </p:nvSpPr>
        <p:spPr>
          <a:xfrm>
            <a:off x="5197874" y="1157313"/>
            <a:ext cx="3527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Amplitude of the magnetic anomaly vector </a:t>
            </a:r>
            <a:endParaRPr lang="en-US" dirty="0"/>
          </a:p>
        </p:txBody>
      </p:sp>
      <p:pic>
        <p:nvPicPr>
          <p:cNvPr id="20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" y="1551600"/>
            <a:ext cx="1798428" cy="1746000"/>
          </a:xfr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00" y="-3600"/>
            <a:ext cx="1798429" cy="1746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00" y="1620000"/>
            <a:ext cx="1798429" cy="1746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99" y="3250800"/>
            <a:ext cx="1785017" cy="1746000"/>
          </a:xfrm>
          <a:prstGeom prst="rect">
            <a:avLst/>
          </a:prstGeom>
        </p:spPr>
      </p:pic>
      <p:cxnSp>
        <p:nvCxnSpPr>
          <p:cNvPr id="10" name="Conector de seta reta 9"/>
          <p:cNvCxnSpPr/>
          <p:nvPr/>
        </p:nvCxnSpPr>
        <p:spPr>
          <a:xfrm flipV="1">
            <a:off x="1945448" y="1136753"/>
            <a:ext cx="779624" cy="597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5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6780861" y="4080669"/>
            <a:ext cx="2288715" cy="889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37" y="1882800"/>
            <a:ext cx="3069492" cy="3002400"/>
          </a:xfr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88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cxnSp>
        <p:nvCxnSpPr>
          <p:cNvPr id="15" name="Conector de seta reta 14"/>
          <p:cNvCxnSpPr/>
          <p:nvPr/>
        </p:nvCxnSpPr>
        <p:spPr>
          <a:xfrm>
            <a:off x="1231973" y="3384931"/>
            <a:ext cx="1380788" cy="841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1731325" y="1924907"/>
                <a:ext cx="884585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325" y="1924907"/>
                <a:ext cx="884585" cy="391261"/>
              </a:xfrm>
              <a:prstGeom prst="rect">
                <a:avLst/>
              </a:prstGeom>
              <a:blipFill rotWithShape="0"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1907565" y="857298"/>
                <a:ext cx="884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565" y="857298"/>
                <a:ext cx="884585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661331" y="3369998"/>
                <a:ext cx="884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331" y="3369998"/>
                <a:ext cx="88458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ector de seta reta 25"/>
          <p:cNvCxnSpPr/>
          <p:nvPr/>
        </p:nvCxnSpPr>
        <p:spPr>
          <a:xfrm>
            <a:off x="5198266" y="2494009"/>
            <a:ext cx="7745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4481470" y="868940"/>
            <a:ext cx="716796" cy="1625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4550551" y="2494009"/>
            <a:ext cx="6562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V="1">
            <a:off x="4481470" y="2494009"/>
            <a:ext cx="716796" cy="1501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6389350" y="295406"/>
                <a:ext cx="2115579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350" y="295406"/>
                <a:ext cx="2115579" cy="56368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/>
          <p:cNvSpPr/>
          <p:nvPr/>
        </p:nvSpPr>
        <p:spPr>
          <a:xfrm>
            <a:off x="5616974" y="1157313"/>
            <a:ext cx="3527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Amplitude of the magnetic anomaly vector </a:t>
            </a:r>
            <a:endParaRPr lang="en-US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124487" y="1200597"/>
            <a:ext cx="2354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Total-</a:t>
            </a:r>
            <a:r>
              <a:rPr lang="pt-BR" sz="1400" dirty="0" err="1"/>
              <a:t>field</a:t>
            </a:r>
            <a:r>
              <a:rPr lang="pt-BR" sz="1400" dirty="0"/>
              <a:t> </a:t>
            </a:r>
            <a:r>
              <a:rPr lang="pt-BR" sz="1400" dirty="0" err="1"/>
              <a:t>anomaly</a:t>
            </a:r>
            <a:endParaRPr lang="en-US" sz="1400" dirty="0"/>
          </a:p>
        </p:txBody>
      </p:sp>
      <p:pic>
        <p:nvPicPr>
          <p:cNvPr id="22" name="Espaço Reservado para Conteúdo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" y="1551600"/>
            <a:ext cx="1798428" cy="1746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00" y="-3600"/>
            <a:ext cx="1798429" cy="1746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00" y="1620000"/>
            <a:ext cx="1798429" cy="1746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99" y="3250800"/>
            <a:ext cx="1785017" cy="1746000"/>
          </a:xfrm>
          <a:prstGeom prst="rect">
            <a:avLst/>
          </a:prstGeom>
        </p:spPr>
      </p:pic>
      <p:cxnSp>
        <p:nvCxnSpPr>
          <p:cNvPr id="27" name="Conector de seta reta 26"/>
          <p:cNvCxnSpPr/>
          <p:nvPr/>
        </p:nvCxnSpPr>
        <p:spPr>
          <a:xfrm>
            <a:off x="1868164" y="2414952"/>
            <a:ext cx="7477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1945448" y="1136753"/>
            <a:ext cx="779624" cy="597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91A040FF-75B6-44F7-8488-DA17CA5D7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100" y="1481762"/>
            <a:ext cx="7251700" cy="2990849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None/>
            </a:pPr>
            <a:r>
              <a:rPr lang="pt-BR" dirty="0" err="1"/>
              <a:t>We</a:t>
            </a:r>
            <a:r>
              <a:rPr lang="pt-BR" dirty="0"/>
              <a:t> compute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en-US" b="1" dirty="0"/>
              <a:t>Amplitude of the magnetic anomaly vector</a:t>
            </a:r>
            <a:r>
              <a:rPr lang="pt-BR" dirty="0"/>
              <a:t> via </a:t>
            </a:r>
            <a:r>
              <a:rPr lang="pt-BR" dirty="0" err="1"/>
              <a:t>the</a:t>
            </a:r>
            <a:r>
              <a:rPr lang="pt-BR" dirty="0"/>
              <a:t> equivalente </a:t>
            </a:r>
            <a:r>
              <a:rPr lang="pt-BR" dirty="0" err="1"/>
              <a:t>layer</a:t>
            </a:r>
            <a:r>
              <a:rPr lang="pt-BR" dirty="0"/>
              <a:t> </a:t>
            </a:r>
            <a:r>
              <a:rPr lang="pt-BR" dirty="0" err="1"/>
              <a:t>principle</a:t>
            </a:r>
            <a:r>
              <a:rPr lang="pt-BR" dirty="0"/>
              <a:t> (</a:t>
            </a:r>
            <a:r>
              <a:rPr lang="pt-BR" dirty="0" err="1"/>
              <a:t>Dampney</a:t>
            </a:r>
            <a:r>
              <a:rPr lang="pt-BR" dirty="0"/>
              <a:t>, 1969). 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en-US" dirty="0"/>
              <a:t>L</a:t>
            </a:r>
            <a:r>
              <a:rPr lang="pt-BR" dirty="0"/>
              <a:t>i </a:t>
            </a:r>
            <a:r>
              <a:rPr lang="pt-BR" dirty="0" err="1"/>
              <a:t>and</a:t>
            </a:r>
            <a:r>
              <a:rPr lang="pt-BR" dirty="0"/>
              <a:t> Li (2014) </a:t>
            </a:r>
            <a:r>
              <a:rPr lang="pt-BR" dirty="0" err="1"/>
              <a:t>showed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computation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en-US" b="1" dirty="0"/>
              <a:t>Amplitude of the magnetic anomaly vector</a:t>
            </a:r>
            <a:r>
              <a:rPr lang="pt-BR" dirty="0"/>
              <a:t> via Fourier </a:t>
            </a:r>
            <a:r>
              <a:rPr lang="pt-BR" dirty="0" smtClean="0"/>
              <a:t>leads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wrong</a:t>
            </a:r>
            <a:r>
              <a:rPr lang="pt-BR" dirty="0"/>
              <a:t> amplitude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shape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uneven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rugged</a:t>
            </a:r>
            <a:r>
              <a:rPr lang="pt-BR" dirty="0"/>
              <a:t> </a:t>
            </a:r>
            <a:r>
              <a:rPr lang="pt-BR" dirty="0" err="1"/>
              <a:t>surfaces</a:t>
            </a:r>
            <a:r>
              <a:rPr lang="pt-BR" dirty="0"/>
              <a:t>. 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endParaRPr lang="pt-BR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xmlns="" id="{C92265BD-3155-423A-94D2-28372106A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Methodology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64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6413406" y="743619"/>
            <a:ext cx="2294388" cy="1754326"/>
          </a:xfrm>
          <a:prstGeom prst="rect">
            <a:avLst/>
          </a:prstGeom>
          <a:noFill/>
          <a:ln w="38100">
            <a:solidFill>
              <a:srgbClr val="2E923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83CC"/>
                </a:solidFill>
              </a:rPr>
              <a:t>Top = 0.1 km</a:t>
            </a:r>
          </a:p>
          <a:p>
            <a:r>
              <a:rPr lang="pt-BR" b="1" dirty="0">
                <a:solidFill>
                  <a:srgbClr val="0083CC"/>
                </a:solidFill>
              </a:rPr>
              <a:t>Base = 2.1 km</a:t>
            </a:r>
          </a:p>
          <a:p>
            <a:r>
              <a:rPr lang="pt-BR" b="1" dirty="0" err="1">
                <a:solidFill>
                  <a:srgbClr val="0083CC"/>
                </a:solidFill>
              </a:rPr>
              <a:t>Thickness</a:t>
            </a:r>
            <a:r>
              <a:rPr lang="pt-BR" b="1" dirty="0">
                <a:solidFill>
                  <a:srgbClr val="0083CC"/>
                </a:solidFill>
              </a:rPr>
              <a:t> = 0.1 km</a:t>
            </a:r>
            <a:endParaRPr lang="en-US" b="1" dirty="0">
              <a:solidFill>
                <a:srgbClr val="0083CC"/>
              </a:solidFill>
            </a:endParaRPr>
          </a:p>
          <a:p>
            <a:r>
              <a:rPr lang="pt-BR" b="1" dirty="0" err="1">
                <a:solidFill>
                  <a:srgbClr val="0083CC"/>
                </a:solidFill>
              </a:rPr>
              <a:t>Width</a:t>
            </a:r>
            <a:r>
              <a:rPr lang="pt-BR" b="1" dirty="0">
                <a:solidFill>
                  <a:srgbClr val="0083CC"/>
                </a:solidFill>
              </a:rPr>
              <a:t> = 2 km</a:t>
            </a:r>
          </a:p>
          <a:p>
            <a:r>
              <a:rPr lang="pt-BR" b="1" dirty="0" err="1">
                <a:solidFill>
                  <a:srgbClr val="0083CC"/>
                </a:solidFill>
              </a:rPr>
              <a:t>Length</a:t>
            </a:r>
            <a:r>
              <a:rPr lang="pt-BR" b="1" dirty="0">
                <a:solidFill>
                  <a:srgbClr val="0083CC"/>
                </a:solidFill>
              </a:rPr>
              <a:t> = 2 km</a:t>
            </a:r>
          </a:p>
          <a:p>
            <a:r>
              <a:rPr lang="pt-BR" b="1" dirty="0" err="1">
                <a:solidFill>
                  <a:srgbClr val="0083CC"/>
                </a:solidFill>
              </a:rPr>
              <a:t>Mag</a:t>
            </a:r>
            <a:r>
              <a:rPr lang="pt-BR" b="1" dirty="0">
                <a:solidFill>
                  <a:srgbClr val="0083CC"/>
                </a:solidFill>
              </a:rPr>
              <a:t> = 2 A/m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413406" y="2620272"/>
            <a:ext cx="1921091" cy="1477328"/>
          </a:xfrm>
          <a:prstGeom prst="rect">
            <a:avLst/>
          </a:prstGeom>
          <a:noFill/>
          <a:ln w="38100">
            <a:solidFill>
              <a:srgbClr val="D5D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83CC"/>
                </a:solidFill>
              </a:rPr>
              <a:t>Top = 0.8 km</a:t>
            </a:r>
          </a:p>
          <a:p>
            <a:r>
              <a:rPr lang="pt-BR" b="1" dirty="0">
                <a:solidFill>
                  <a:srgbClr val="0083CC"/>
                </a:solidFill>
              </a:rPr>
              <a:t>Base = 7 km</a:t>
            </a:r>
          </a:p>
          <a:p>
            <a:r>
              <a:rPr lang="pt-BR" b="1" dirty="0" err="1">
                <a:solidFill>
                  <a:srgbClr val="0083CC"/>
                </a:solidFill>
              </a:rPr>
              <a:t>Width</a:t>
            </a:r>
            <a:r>
              <a:rPr lang="pt-BR" b="1" dirty="0">
                <a:solidFill>
                  <a:srgbClr val="0083CC"/>
                </a:solidFill>
              </a:rPr>
              <a:t> = 0.5 km</a:t>
            </a:r>
          </a:p>
          <a:p>
            <a:r>
              <a:rPr lang="pt-BR" b="1" dirty="0" err="1">
                <a:solidFill>
                  <a:srgbClr val="0083CC"/>
                </a:solidFill>
              </a:rPr>
              <a:t>Length</a:t>
            </a:r>
            <a:r>
              <a:rPr lang="pt-BR" b="1" dirty="0">
                <a:solidFill>
                  <a:srgbClr val="0083CC"/>
                </a:solidFill>
              </a:rPr>
              <a:t> = 1.5 km</a:t>
            </a:r>
          </a:p>
          <a:p>
            <a:r>
              <a:rPr lang="pt-BR" b="1" dirty="0" err="1">
                <a:solidFill>
                  <a:srgbClr val="0083CC"/>
                </a:solidFill>
              </a:rPr>
              <a:t>Mag</a:t>
            </a:r>
            <a:r>
              <a:rPr lang="pt-BR" b="1" dirty="0">
                <a:solidFill>
                  <a:srgbClr val="0083CC"/>
                </a:solidFill>
              </a:rPr>
              <a:t> = 1.5 A/m</a:t>
            </a:r>
            <a:endParaRPr lang="en-US" b="1" dirty="0">
              <a:solidFill>
                <a:srgbClr val="0083CC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675973" y="756082"/>
            <a:ext cx="5285097" cy="4230787"/>
            <a:chOff x="1755740" y="658575"/>
            <a:chExt cx="5285097" cy="4230787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4" r="19574" b="3765"/>
            <a:stretch/>
          </p:blipFill>
          <p:spPr>
            <a:xfrm>
              <a:off x="1974715" y="715960"/>
              <a:ext cx="5066122" cy="3924000"/>
            </a:xfrm>
            <a:prstGeom prst="rect">
              <a:avLst/>
            </a:prstGeom>
          </p:spPr>
        </p:pic>
        <p:cxnSp>
          <p:nvCxnSpPr>
            <p:cNvPr id="6" name="Conector de seta reta 5"/>
            <p:cNvCxnSpPr/>
            <p:nvPr/>
          </p:nvCxnSpPr>
          <p:spPr>
            <a:xfrm>
              <a:off x="2412091" y="4539624"/>
              <a:ext cx="446536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3860948" y="4551746"/>
              <a:ext cx="1800200" cy="33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/>
                <a:t>Easting</a:t>
              </a:r>
              <a:r>
                <a:rPr lang="pt-BR" sz="1600" dirty="0"/>
                <a:t> (km)</a:t>
              </a:r>
            </a:p>
          </p:txBody>
        </p:sp>
        <p:cxnSp>
          <p:nvCxnSpPr>
            <p:cNvPr id="10" name="Conector de seta reta 9"/>
            <p:cNvCxnSpPr/>
            <p:nvPr/>
          </p:nvCxnSpPr>
          <p:spPr>
            <a:xfrm flipV="1">
              <a:off x="2086839" y="658575"/>
              <a:ext cx="1230290" cy="10456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 rot="19246233">
              <a:off x="1755740" y="763930"/>
              <a:ext cx="1795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/>
                <a:t>Northing</a:t>
              </a:r>
              <a:r>
                <a:rPr lang="pt-BR" sz="1600" dirty="0"/>
                <a:t> (km)</a:t>
              </a:r>
            </a:p>
          </p:txBody>
        </p:sp>
        <p:cxnSp>
          <p:nvCxnSpPr>
            <p:cNvPr id="12" name="Conector de seta reta 11"/>
            <p:cNvCxnSpPr/>
            <p:nvPr/>
          </p:nvCxnSpPr>
          <p:spPr>
            <a:xfrm>
              <a:off x="2086839" y="1704269"/>
              <a:ext cx="372155" cy="31109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 rot="15751714">
              <a:off x="1125872" y="2880237"/>
              <a:ext cx="1795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/>
                <a:t>Downward</a:t>
              </a:r>
              <a:r>
                <a:rPr lang="pt-BR" sz="1600" dirty="0"/>
                <a:t> (km)</a:t>
              </a:r>
            </a:p>
          </p:txBody>
        </p: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xmlns="" id="{C92265BD-3155-423A-94D2-28372106A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D4378A7-C6FC-4695-A50B-DC38D48B8745}"/>
              </a:ext>
            </a:extLst>
          </p:cNvPr>
          <p:cNvSpPr txBox="1"/>
          <p:nvPr/>
        </p:nvSpPr>
        <p:spPr>
          <a:xfrm>
            <a:off x="298800" y="26575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xmlns="" id="{C92265BD-3155-423A-94D2-28372106A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8800" y="26575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8800" y="26575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D5D0029-84AA-4F13-ABC7-D140C007A6F3}"/>
              </a:ext>
            </a:extLst>
          </p:cNvPr>
          <p:cNvSpPr/>
          <p:nvPr/>
        </p:nvSpPr>
        <p:spPr>
          <a:xfrm>
            <a:off x="3657600" y="96125"/>
            <a:ext cx="5321300" cy="120032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Potential-field observations produced by a </a:t>
            </a:r>
          </a:p>
          <a:p>
            <a:pPr algn="ctr"/>
            <a:r>
              <a:rPr lang="en-US" dirty="0"/>
              <a:t>3D physical-property distribution </a:t>
            </a:r>
            <a:r>
              <a:rPr lang="en-US" altLang="pt-BR" dirty="0"/>
              <a:t>can be exactly reproduced by a continuous and infinite </a:t>
            </a:r>
          </a:p>
          <a:p>
            <a:pPr algn="ctr"/>
            <a:r>
              <a:rPr lang="en-US" altLang="pt-BR" dirty="0"/>
              <a:t>2D physical-property distribution.</a:t>
            </a:r>
            <a:endParaRPr lang="pt-BR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90851ED3-9137-45AB-93B1-2C26A125C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3538537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22FE1872-55B4-409E-993D-DD7CB6E8AC63}"/>
              </a:ext>
            </a:extLst>
          </p:cNvPr>
          <p:cNvSpPr/>
          <p:nvPr/>
        </p:nvSpPr>
        <p:spPr>
          <a:xfrm>
            <a:off x="2540000" y="17907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3530A43D-B0B9-4223-8B87-E4C8375D48CF}"/>
              </a:ext>
            </a:extLst>
          </p:cNvPr>
          <p:cNvSpPr/>
          <p:nvPr/>
        </p:nvSpPr>
        <p:spPr>
          <a:xfrm>
            <a:off x="2641600" y="2019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CBFCABA9-FAC2-4BEE-AE9B-B380BA1A253C}"/>
              </a:ext>
            </a:extLst>
          </p:cNvPr>
          <p:cNvSpPr/>
          <p:nvPr/>
        </p:nvSpPr>
        <p:spPr>
          <a:xfrm>
            <a:off x="2755900" y="2273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82AECA1D-27C3-487A-9EC8-88B7E9C095B7}"/>
              </a:ext>
            </a:extLst>
          </p:cNvPr>
          <p:cNvSpPr/>
          <p:nvPr/>
        </p:nvSpPr>
        <p:spPr>
          <a:xfrm>
            <a:off x="3200400" y="2286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BBA30476-F21F-4E05-8863-83BD7EFF8B86}"/>
              </a:ext>
            </a:extLst>
          </p:cNvPr>
          <p:cNvSpPr/>
          <p:nvPr/>
        </p:nvSpPr>
        <p:spPr>
          <a:xfrm>
            <a:off x="3060700" y="1993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D7DE6CA4-BCE7-4C00-84C9-1EFE12867CBF}"/>
              </a:ext>
            </a:extLst>
          </p:cNvPr>
          <p:cNvSpPr/>
          <p:nvPr/>
        </p:nvSpPr>
        <p:spPr>
          <a:xfrm>
            <a:off x="2959100" y="1739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1E17BC6-EC8D-4316-BE15-F2F40DA1E5BA}"/>
              </a:ext>
            </a:extLst>
          </p:cNvPr>
          <p:cNvSpPr/>
          <p:nvPr/>
        </p:nvSpPr>
        <p:spPr>
          <a:xfrm>
            <a:off x="3429000" y="1752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912FF368-BFB3-48A7-82DF-39140DDC3B27}"/>
              </a:ext>
            </a:extLst>
          </p:cNvPr>
          <p:cNvSpPr/>
          <p:nvPr/>
        </p:nvSpPr>
        <p:spPr>
          <a:xfrm>
            <a:off x="3530600" y="1981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344596E-051C-4F23-A755-F010D6192BC7}"/>
              </a:ext>
            </a:extLst>
          </p:cNvPr>
          <p:cNvSpPr/>
          <p:nvPr/>
        </p:nvSpPr>
        <p:spPr>
          <a:xfrm>
            <a:off x="3644900" y="2235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D1012CD-4448-4C0D-BF9B-F8E41F3D1489}"/>
              </a:ext>
            </a:extLst>
          </p:cNvPr>
          <p:cNvSpPr/>
          <p:nvPr/>
        </p:nvSpPr>
        <p:spPr>
          <a:xfrm>
            <a:off x="4089400" y="2247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CCE39D70-EAA0-4B4F-9FF9-BAFCB69185A6}"/>
              </a:ext>
            </a:extLst>
          </p:cNvPr>
          <p:cNvSpPr/>
          <p:nvPr/>
        </p:nvSpPr>
        <p:spPr>
          <a:xfrm>
            <a:off x="3949700" y="1955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2F22E65B-DC60-4708-816F-D06B04939021}"/>
              </a:ext>
            </a:extLst>
          </p:cNvPr>
          <p:cNvSpPr/>
          <p:nvPr/>
        </p:nvSpPr>
        <p:spPr>
          <a:xfrm>
            <a:off x="3848100" y="1701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2EE9C3A0-C8F8-4F25-834E-A2A7FBECD595}"/>
              </a:ext>
            </a:extLst>
          </p:cNvPr>
          <p:cNvSpPr/>
          <p:nvPr/>
        </p:nvSpPr>
        <p:spPr>
          <a:xfrm>
            <a:off x="4305300" y="1651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3B289EA3-F765-4277-9B4D-123F28FCADCF}"/>
              </a:ext>
            </a:extLst>
          </p:cNvPr>
          <p:cNvSpPr/>
          <p:nvPr/>
        </p:nvSpPr>
        <p:spPr>
          <a:xfrm>
            <a:off x="4406900" y="1879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4E5DA5A5-E1DA-4BCF-A6F3-DF7518C4D0E3}"/>
              </a:ext>
            </a:extLst>
          </p:cNvPr>
          <p:cNvSpPr/>
          <p:nvPr/>
        </p:nvSpPr>
        <p:spPr>
          <a:xfrm>
            <a:off x="4521200" y="2133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52FCD8AF-3A8F-4A19-BA80-E33D3D784CAA}"/>
              </a:ext>
            </a:extLst>
          </p:cNvPr>
          <p:cNvSpPr/>
          <p:nvPr/>
        </p:nvSpPr>
        <p:spPr>
          <a:xfrm>
            <a:off x="4965700" y="2146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82E13280-888B-47C5-9982-299483635798}"/>
              </a:ext>
            </a:extLst>
          </p:cNvPr>
          <p:cNvSpPr/>
          <p:nvPr/>
        </p:nvSpPr>
        <p:spPr>
          <a:xfrm>
            <a:off x="4826000" y="1854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4D62A073-8B06-4161-9614-6E4B00E85C57}"/>
              </a:ext>
            </a:extLst>
          </p:cNvPr>
          <p:cNvSpPr/>
          <p:nvPr/>
        </p:nvSpPr>
        <p:spPr>
          <a:xfrm>
            <a:off x="4724400" y="1600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FF14A2AE-BCAE-479E-87A4-4D3F4315E57A}"/>
              </a:ext>
            </a:extLst>
          </p:cNvPr>
          <p:cNvSpPr/>
          <p:nvPr/>
        </p:nvSpPr>
        <p:spPr>
          <a:xfrm>
            <a:off x="5257800" y="15494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6957472A-52A6-4B1D-A042-E81686BC40CD}"/>
              </a:ext>
            </a:extLst>
          </p:cNvPr>
          <p:cNvSpPr/>
          <p:nvPr/>
        </p:nvSpPr>
        <p:spPr>
          <a:xfrm>
            <a:off x="5359400" y="1778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49C5A142-E1DC-4816-A8C4-1C243F46B602}"/>
              </a:ext>
            </a:extLst>
          </p:cNvPr>
          <p:cNvSpPr/>
          <p:nvPr/>
        </p:nvSpPr>
        <p:spPr>
          <a:xfrm>
            <a:off x="5473700" y="2032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153CF73-CB19-4BEE-94DD-F1911C1DD9C4}"/>
              </a:ext>
            </a:extLst>
          </p:cNvPr>
          <p:cNvSpPr txBox="1"/>
          <p:nvPr/>
        </p:nvSpPr>
        <p:spPr>
          <a:xfrm>
            <a:off x="1416050" y="694204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Potential-field</a:t>
            </a:r>
            <a:r>
              <a:rPr lang="pt-BR" sz="1600" dirty="0"/>
              <a:t> </a:t>
            </a:r>
            <a:r>
              <a:rPr lang="pt-BR" sz="1600" dirty="0" err="1"/>
              <a:t>observations</a:t>
            </a:r>
            <a:endParaRPr lang="pt-BR" sz="1600" dirty="0"/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xmlns="" id="{558B11E0-B3F1-4AC4-B28A-6B72CE8B9F3D}"/>
              </a:ext>
            </a:extLst>
          </p:cNvPr>
          <p:cNvCxnSpPr>
            <a:cxnSpLocks/>
          </p:cNvCxnSpPr>
          <p:nvPr/>
        </p:nvCxnSpPr>
        <p:spPr>
          <a:xfrm>
            <a:off x="2539825" y="1296454"/>
            <a:ext cx="410648" cy="3545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1C7592C0-FFC3-4740-807D-2293D9068C54}"/>
              </a:ext>
            </a:extLst>
          </p:cNvPr>
          <p:cNvCxnSpPr/>
          <p:nvPr/>
        </p:nvCxnSpPr>
        <p:spPr>
          <a:xfrm>
            <a:off x="4191000" y="419100"/>
            <a:ext cx="2772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xmlns="" id="{AD48507B-9973-4314-B3CD-4B419342D47F}"/>
              </a:ext>
            </a:extLst>
          </p:cNvPr>
          <p:cNvSpPr txBox="1"/>
          <p:nvPr/>
        </p:nvSpPr>
        <p:spPr>
          <a:xfrm>
            <a:off x="-10319" y="442817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physical-property distribution</a:t>
            </a:r>
            <a:endParaRPr lang="pt-BR" sz="1600" dirty="0"/>
          </a:p>
        </p:txBody>
      </p: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xmlns="" id="{068594EC-C675-4613-9BCC-2DBFA8871E89}"/>
              </a:ext>
            </a:extLst>
          </p:cNvPr>
          <p:cNvCxnSpPr>
            <a:cxnSpLocks/>
          </p:cNvCxnSpPr>
          <p:nvPr/>
        </p:nvCxnSpPr>
        <p:spPr>
          <a:xfrm flipV="1">
            <a:off x="1416050" y="3187701"/>
            <a:ext cx="1847850" cy="1227597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xmlns="" id="{0DB799CB-8F67-4870-9F08-D889EA2215BA}"/>
              </a:ext>
            </a:extLst>
          </p:cNvPr>
          <p:cNvCxnSpPr/>
          <p:nvPr/>
        </p:nvCxnSpPr>
        <p:spPr>
          <a:xfrm>
            <a:off x="3911600" y="694204"/>
            <a:ext cx="33147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69ACF508-E3FA-4C9A-996D-99387508874E}"/>
              </a:ext>
            </a:extLst>
          </p:cNvPr>
          <p:cNvSpPr txBox="1"/>
          <p:nvPr/>
        </p:nvSpPr>
        <p:spPr>
          <a:xfrm>
            <a:off x="7697145" y="1292423"/>
            <a:ext cx="140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Dampney</a:t>
            </a:r>
            <a:r>
              <a:rPr lang="en-US" sz="1200" dirty="0" smtClean="0"/>
              <a:t> </a:t>
            </a:r>
            <a:r>
              <a:rPr lang="en-US" sz="1200" dirty="0"/>
              <a:t>(1969)</a:t>
            </a:r>
            <a:endParaRPr lang="pt-BR" sz="1200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5722620" y="1329928"/>
            <a:ext cx="215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In </a:t>
            </a:r>
            <a:r>
              <a:rPr lang="pt-BR" dirty="0" err="1" smtClean="0">
                <a:solidFill>
                  <a:srgbClr val="0070C0"/>
                </a:solidFill>
              </a:rPr>
              <a:t>theory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2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5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B438301A-E93A-43AC-9E9F-00FFED286CDE}"/>
              </a:ext>
            </a:extLst>
          </p:cNvPr>
          <p:cNvSpPr/>
          <p:nvPr/>
        </p:nvSpPr>
        <p:spPr>
          <a:xfrm>
            <a:off x="3657600" y="96125"/>
            <a:ext cx="5321300" cy="120032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Potential-field observations produced by a </a:t>
            </a:r>
          </a:p>
          <a:p>
            <a:pPr algn="ctr"/>
            <a:r>
              <a:rPr lang="en-US" dirty="0"/>
              <a:t>3D physical-property distribution </a:t>
            </a:r>
            <a:r>
              <a:rPr lang="en-US" altLang="pt-BR" dirty="0"/>
              <a:t>can be exactly reproduced by a continuous and infinite </a:t>
            </a:r>
          </a:p>
          <a:p>
            <a:pPr algn="ctr"/>
            <a:r>
              <a:rPr lang="en-US" altLang="pt-BR" dirty="0"/>
              <a:t>2D physical-property distribution.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8800" y="26575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22FE1872-55B4-409E-993D-DD7CB6E8AC63}"/>
              </a:ext>
            </a:extLst>
          </p:cNvPr>
          <p:cNvSpPr/>
          <p:nvPr/>
        </p:nvSpPr>
        <p:spPr>
          <a:xfrm>
            <a:off x="2540000" y="17907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3530A43D-B0B9-4223-8B87-E4C8375D48CF}"/>
              </a:ext>
            </a:extLst>
          </p:cNvPr>
          <p:cNvSpPr/>
          <p:nvPr/>
        </p:nvSpPr>
        <p:spPr>
          <a:xfrm>
            <a:off x="2641600" y="2019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CBFCABA9-FAC2-4BEE-AE9B-B380BA1A253C}"/>
              </a:ext>
            </a:extLst>
          </p:cNvPr>
          <p:cNvSpPr/>
          <p:nvPr/>
        </p:nvSpPr>
        <p:spPr>
          <a:xfrm>
            <a:off x="2755900" y="2273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82AECA1D-27C3-487A-9EC8-88B7E9C095B7}"/>
              </a:ext>
            </a:extLst>
          </p:cNvPr>
          <p:cNvSpPr/>
          <p:nvPr/>
        </p:nvSpPr>
        <p:spPr>
          <a:xfrm>
            <a:off x="3200400" y="2286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BBA30476-F21F-4E05-8863-83BD7EFF8B86}"/>
              </a:ext>
            </a:extLst>
          </p:cNvPr>
          <p:cNvSpPr/>
          <p:nvPr/>
        </p:nvSpPr>
        <p:spPr>
          <a:xfrm>
            <a:off x="3060700" y="1993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D7DE6CA4-BCE7-4C00-84C9-1EFE12867CBF}"/>
              </a:ext>
            </a:extLst>
          </p:cNvPr>
          <p:cNvSpPr/>
          <p:nvPr/>
        </p:nvSpPr>
        <p:spPr>
          <a:xfrm>
            <a:off x="2959100" y="1739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1E17BC6-EC8D-4316-BE15-F2F40DA1E5BA}"/>
              </a:ext>
            </a:extLst>
          </p:cNvPr>
          <p:cNvSpPr/>
          <p:nvPr/>
        </p:nvSpPr>
        <p:spPr>
          <a:xfrm>
            <a:off x="3429000" y="1752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912FF368-BFB3-48A7-82DF-39140DDC3B27}"/>
              </a:ext>
            </a:extLst>
          </p:cNvPr>
          <p:cNvSpPr/>
          <p:nvPr/>
        </p:nvSpPr>
        <p:spPr>
          <a:xfrm>
            <a:off x="3530600" y="1981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344596E-051C-4F23-A755-F010D6192BC7}"/>
              </a:ext>
            </a:extLst>
          </p:cNvPr>
          <p:cNvSpPr/>
          <p:nvPr/>
        </p:nvSpPr>
        <p:spPr>
          <a:xfrm>
            <a:off x="3644900" y="2235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D1012CD-4448-4C0D-BF9B-F8E41F3D1489}"/>
              </a:ext>
            </a:extLst>
          </p:cNvPr>
          <p:cNvSpPr/>
          <p:nvPr/>
        </p:nvSpPr>
        <p:spPr>
          <a:xfrm>
            <a:off x="4089400" y="2247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CCE39D70-EAA0-4B4F-9FF9-BAFCB69185A6}"/>
              </a:ext>
            </a:extLst>
          </p:cNvPr>
          <p:cNvSpPr/>
          <p:nvPr/>
        </p:nvSpPr>
        <p:spPr>
          <a:xfrm>
            <a:off x="3949700" y="1955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2F22E65B-DC60-4708-816F-D06B04939021}"/>
              </a:ext>
            </a:extLst>
          </p:cNvPr>
          <p:cNvSpPr/>
          <p:nvPr/>
        </p:nvSpPr>
        <p:spPr>
          <a:xfrm>
            <a:off x="3848100" y="1701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2EE9C3A0-C8F8-4F25-834E-A2A7FBECD595}"/>
              </a:ext>
            </a:extLst>
          </p:cNvPr>
          <p:cNvSpPr/>
          <p:nvPr/>
        </p:nvSpPr>
        <p:spPr>
          <a:xfrm>
            <a:off x="4305300" y="1651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3B289EA3-F765-4277-9B4D-123F28FCADCF}"/>
              </a:ext>
            </a:extLst>
          </p:cNvPr>
          <p:cNvSpPr/>
          <p:nvPr/>
        </p:nvSpPr>
        <p:spPr>
          <a:xfrm>
            <a:off x="4406900" y="1879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4E5DA5A5-E1DA-4BCF-A6F3-DF7518C4D0E3}"/>
              </a:ext>
            </a:extLst>
          </p:cNvPr>
          <p:cNvSpPr/>
          <p:nvPr/>
        </p:nvSpPr>
        <p:spPr>
          <a:xfrm>
            <a:off x="4521200" y="2133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52FCD8AF-3A8F-4A19-BA80-E33D3D784CAA}"/>
              </a:ext>
            </a:extLst>
          </p:cNvPr>
          <p:cNvSpPr/>
          <p:nvPr/>
        </p:nvSpPr>
        <p:spPr>
          <a:xfrm>
            <a:off x="4965700" y="2146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82E13280-888B-47C5-9982-299483635798}"/>
              </a:ext>
            </a:extLst>
          </p:cNvPr>
          <p:cNvSpPr/>
          <p:nvPr/>
        </p:nvSpPr>
        <p:spPr>
          <a:xfrm>
            <a:off x="4826000" y="1854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4D62A073-8B06-4161-9614-6E4B00E85C57}"/>
              </a:ext>
            </a:extLst>
          </p:cNvPr>
          <p:cNvSpPr/>
          <p:nvPr/>
        </p:nvSpPr>
        <p:spPr>
          <a:xfrm>
            <a:off x="4724400" y="1600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FF14A2AE-BCAE-479E-87A4-4D3F4315E57A}"/>
              </a:ext>
            </a:extLst>
          </p:cNvPr>
          <p:cNvSpPr/>
          <p:nvPr/>
        </p:nvSpPr>
        <p:spPr>
          <a:xfrm>
            <a:off x="5257800" y="15494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6957472A-52A6-4B1D-A042-E81686BC40CD}"/>
              </a:ext>
            </a:extLst>
          </p:cNvPr>
          <p:cNvSpPr/>
          <p:nvPr/>
        </p:nvSpPr>
        <p:spPr>
          <a:xfrm>
            <a:off x="5359400" y="1778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49C5A142-E1DC-4816-A8C4-1C243F46B602}"/>
              </a:ext>
            </a:extLst>
          </p:cNvPr>
          <p:cNvSpPr/>
          <p:nvPr/>
        </p:nvSpPr>
        <p:spPr>
          <a:xfrm>
            <a:off x="5473700" y="2032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153CF73-CB19-4BEE-94DD-F1911C1DD9C4}"/>
              </a:ext>
            </a:extLst>
          </p:cNvPr>
          <p:cNvSpPr txBox="1"/>
          <p:nvPr/>
        </p:nvSpPr>
        <p:spPr>
          <a:xfrm>
            <a:off x="1416050" y="694204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Potential-field</a:t>
            </a:r>
            <a:r>
              <a:rPr lang="pt-BR" sz="1600" dirty="0"/>
              <a:t> </a:t>
            </a:r>
            <a:r>
              <a:rPr lang="pt-BR" sz="1600" dirty="0" err="1"/>
              <a:t>observations</a:t>
            </a:r>
            <a:endParaRPr lang="pt-BR" sz="1600" dirty="0"/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xmlns="" id="{558B11E0-B3F1-4AC4-B28A-6B72CE8B9F3D}"/>
              </a:ext>
            </a:extLst>
          </p:cNvPr>
          <p:cNvCxnSpPr>
            <a:cxnSpLocks/>
          </p:cNvCxnSpPr>
          <p:nvPr/>
        </p:nvCxnSpPr>
        <p:spPr>
          <a:xfrm>
            <a:off x="2539825" y="1296454"/>
            <a:ext cx="410648" cy="3545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xmlns="" id="{F8CEEED3-19F9-41E5-98F1-B2CD3D429202}"/>
              </a:ext>
            </a:extLst>
          </p:cNvPr>
          <p:cNvSpPr txBox="1"/>
          <p:nvPr/>
        </p:nvSpPr>
        <p:spPr>
          <a:xfrm>
            <a:off x="6692900" y="210683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pt-BR" dirty="0"/>
              <a:t>2D physical-property distribution</a:t>
            </a:r>
            <a:endParaRPr lang="pt-BR" dirty="0"/>
          </a:p>
        </p:txBody>
      </p: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xmlns="" id="{D26AD005-C84C-4A98-87BD-C00CDD986D7B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6451600" y="2429997"/>
            <a:ext cx="241300" cy="14175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16814A3-6B14-4379-81F8-26AF92E7CC3D}"/>
              </a:ext>
            </a:extLst>
          </p:cNvPr>
          <p:cNvCxnSpPr/>
          <p:nvPr/>
        </p:nvCxnSpPr>
        <p:spPr>
          <a:xfrm>
            <a:off x="4191000" y="419100"/>
            <a:ext cx="2772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EA2A011C-9B9A-4566-BF8C-508FAFBBAD30}"/>
              </a:ext>
            </a:extLst>
          </p:cNvPr>
          <p:cNvSpPr txBox="1"/>
          <p:nvPr/>
        </p:nvSpPr>
        <p:spPr>
          <a:xfrm>
            <a:off x="-10319" y="442817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physical-property distribution</a:t>
            </a:r>
            <a:endParaRPr lang="pt-BR" sz="1600" dirty="0"/>
          </a:p>
        </p:txBody>
      </p: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xmlns="" id="{297B7B1A-B2BC-4DFB-8D02-2D5749569936}"/>
              </a:ext>
            </a:extLst>
          </p:cNvPr>
          <p:cNvCxnSpPr>
            <a:cxnSpLocks/>
          </p:cNvCxnSpPr>
          <p:nvPr/>
        </p:nvCxnSpPr>
        <p:spPr>
          <a:xfrm flipV="1">
            <a:off x="1416050" y="3187701"/>
            <a:ext cx="1847850" cy="1227597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xmlns="" id="{DCBF38E9-A89D-4FBD-B29E-0DF41D342010}"/>
              </a:ext>
            </a:extLst>
          </p:cNvPr>
          <p:cNvCxnSpPr/>
          <p:nvPr/>
        </p:nvCxnSpPr>
        <p:spPr>
          <a:xfrm>
            <a:off x="3911600" y="694204"/>
            <a:ext cx="33147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itle 2">
            <a:extLst>
              <a:ext uri="{FF2B5EF4-FFF2-40B4-BE49-F238E27FC236}">
                <a16:creationId xmlns:a16="http://schemas.microsoft.com/office/drawing/2014/main" xmlns="" id="{BE7FB775-BC66-43BB-A47E-46C4B4ADA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3538537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D5AA4FB7-7D23-4DB2-B23C-78F2C5FBE3FD}"/>
              </a:ext>
            </a:extLst>
          </p:cNvPr>
          <p:cNvSpPr txBox="1"/>
          <p:nvPr/>
        </p:nvSpPr>
        <p:spPr>
          <a:xfrm>
            <a:off x="7697145" y="1292423"/>
            <a:ext cx="140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Dampney</a:t>
            </a:r>
            <a:r>
              <a:rPr lang="en-US" sz="1200" dirty="0" smtClean="0"/>
              <a:t> </a:t>
            </a:r>
            <a:r>
              <a:rPr lang="en-US" sz="1200" dirty="0"/>
              <a:t>(1969)</a:t>
            </a:r>
            <a:endParaRPr lang="pt-BR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722620" y="1329928"/>
            <a:ext cx="215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In </a:t>
            </a:r>
            <a:r>
              <a:rPr lang="pt-BR" dirty="0" err="1" smtClean="0">
                <a:solidFill>
                  <a:srgbClr val="0070C0"/>
                </a:solidFill>
              </a:rPr>
              <a:t>theory</a:t>
            </a:r>
            <a:endParaRPr lang="pt-BR" dirty="0">
              <a:solidFill>
                <a:srgbClr val="0070C0"/>
              </a:solidFill>
            </a:endParaRP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xmlns="" id="{A3BA82D5-7671-46FF-A0A1-FEDF84EF4057}"/>
              </a:ext>
            </a:extLst>
          </p:cNvPr>
          <p:cNvCxnSpPr/>
          <p:nvPr/>
        </p:nvCxnSpPr>
        <p:spPr>
          <a:xfrm>
            <a:off x="4648200" y="1220254"/>
            <a:ext cx="33401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44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8800" y="26575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90851ED3-9137-45AB-93B1-2C26A125C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3538537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22FE1872-55B4-409E-993D-DD7CB6E8AC63}"/>
              </a:ext>
            </a:extLst>
          </p:cNvPr>
          <p:cNvSpPr/>
          <p:nvPr/>
        </p:nvSpPr>
        <p:spPr>
          <a:xfrm>
            <a:off x="2540000" y="17907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3530A43D-B0B9-4223-8B87-E4C8375D48CF}"/>
              </a:ext>
            </a:extLst>
          </p:cNvPr>
          <p:cNvSpPr/>
          <p:nvPr/>
        </p:nvSpPr>
        <p:spPr>
          <a:xfrm>
            <a:off x="2641600" y="2019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CBFCABA9-FAC2-4BEE-AE9B-B380BA1A253C}"/>
              </a:ext>
            </a:extLst>
          </p:cNvPr>
          <p:cNvSpPr/>
          <p:nvPr/>
        </p:nvSpPr>
        <p:spPr>
          <a:xfrm>
            <a:off x="2755900" y="2273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82AECA1D-27C3-487A-9EC8-88B7E9C095B7}"/>
              </a:ext>
            </a:extLst>
          </p:cNvPr>
          <p:cNvSpPr/>
          <p:nvPr/>
        </p:nvSpPr>
        <p:spPr>
          <a:xfrm>
            <a:off x="3200400" y="2286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BBA30476-F21F-4E05-8863-83BD7EFF8B86}"/>
              </a:ext>
            </a:extLst>
          </p:cNvPr>
          <p:cNvSpPr/>
          <p:nvPr/>
        </p:nvSpPr>
        <p:spPr>
          <a:xfrm>
            <a:off x="3060700" y="1993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D7DE6CA4-BCE7-4C00-84C9-1EFE12867CBF}"/>
              </a:ext>
            </a:extLst>
          </p:cNvPr>
          <p:cNvSpPr/>
          <p:nvPr/>
        </p:nvSpPr>
        <p:spPr>
          <a:xfrm>
            <a:off x="2959100" y="1739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1E17BC6-EC8D-4316-BE15-F2F40DA1E5BA}"/>
              </a:ext>
            </a:extLst>
          </p:cNvPr>
          <p:cNvSpPr/>
          <p:nvPr/>
        </p:nvSpPr>
        <p:spPr>
          <a:xfrm>
            <a:off x="3429000" y="1752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912FF368-BFB3-48A7-82DF-39140DDC3B27}"/>
              </a:ext>
            </a:extLst>
          </p:cNvPr>
          <p:cNvSpPr/>
          <p:nvPr/>
        </p:nvSpPr>
        <p:spPr>
          <a:xfrm>
            <a:off x="3530600" y="1981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344596E-051C-4F23-A755-F010D6192BC7}"/>
              </a:ext>
            </a:extLst>
          </p:cNvPr>
          <p:cNvSpPr/>
          <p:nvPr/>
        </p:nvSpPr>
        <p:spPr>
          <a:xfrm>
            <a:off x="3644900" y="2235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D1012CD-4448-4C0D-BF9B-F8E41F3D1489}"/>
              </a:ext>
            </a:extLst>
          </p:cNvPr>
          <p:cNvSpPr/>
          <p:nvPr/>
        </p:nvSpPr>
        <p:spPr>
          <a:xfrm>
            <a:off x="4089400" y="2247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CCE39D70-EAA0-4B4F-9FF9-BAFCB69185A6}"/>
              </a:ext>
            </a:extLst>
          </p:cNvPr>
          <p:cNvSpPr/>
          <p:nvPr/>
        </p:nvSpPr>
        <p:spPr>
          <a:xfrm>
            <a:off x="3949700" y="1955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2F22E65B-DC60-4708-816F-D06B04939021}"/>
              </a:ext>
            </a:extLst>
          </p:cNvPr>
          <p:cNvSpPr/>
          <p:nvPr/>
        </p:nvSpPr>
        <p:spPr>
          <a:xfrm>
            <a:off x="3848100" y="1701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2EE9C3A0-C8F8-4F25-834E-A2A7FBECD595}"/>
              </a:ext>
            </a:extLst>
          </p:cNvPr>
          <p:cNvSpPr/>
          <p:nvPr/>
        </p:nvSpPr>
        <p:spPr>
          <a:xfrm>
            <a:off x="4305300" y="1651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3B289EA3-F765-4277-9B4D-123F28FCADCF}"/>
              </a:ext>
            </a:extLst>
          </p:cNvPr>
          <p:cNvSpPr/>
          <p:nvPr/>
        </p:nvSpPr>
        <p:spPr>
          <a:xfrm>
            <a:off x="4406900" y="1879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4E5DA5A5-E1DA-4BCF-A6F3-DF7518C4D0E3}"/>
              </a:ext>
            </a:extLst>
          </p:cNvPr>
          <p:cNvSpPr/>
          <p:nvPr/>
        </p:nvSpPr>
        <p:spPr>
          <a:xfrm>
            <a:off x="4521200" y="2133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52FCD8AF-3A8F-4A19-BA80-E33D3D784CAA}"/>
              </a:ext>
            </a:extLst>
          </p:cNvPr>
          <p:cNvSpPr/>
          <p:nvPr/>
        </p:nvSpPr>
        <p:spPr>
          <a:xfrm>
            <a:off x="4965700" y="2146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82E13280-888B-47C5-9982-299483635798}"/>
              </a:ext>
            </a:extLst>
          </p:cNvPr>
          <p:cNvSpPr/>
          <p:nvPr/>
        </p:nvSpPr>
        <p:spPr>
          <a:xfrm>
            <a:off x="4826000" y="1854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4D62A073-8B06-4161-9614-6E4B00E85C57}"/>
              </a:ext>
            </a:extLst>
          </p:cNvPr>
          <p:cNvSpPr/>
          <p:nvPr/>
        </p:nvSpPr>
        <p:spPr>
          <a:xfrm>
            <a:off x="4724400" y="1600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FF14A2AE-BCAE-479E-87A4-4D3F4315E57A}"/>
              </a:ext>
            </a:extLst>
          </p:cNvPr>
          <p:cNvSpPr/>
          <p:nvPr/>
        </p:nvSpPr>
        <p:spPr>
          <a:xfrm>
            <a:off x="5257800" y="15494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6957472A-52A6-4B1D-A042-E81686BC40CD}"/>
              </a:ext>
            </a:extLst>
          </p:cNvPr>
          <p:cNvSpPr/>
          <p:nvPr/>
        </p:nvSpPr>
        <p:spPr>
          <a:xfrm>
            <a:off x="5359400" y="1778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49C5A142-E1DC-4816-A8C4-1C243F46B602}"/>
              </a:ext>
            </a:extLst>
          </p:cNvPr>
          <p:cNvSpPr/>
          <p:nvPr/>
        </p:nvSpPr>
        <p:spPr>
          <a:xfrm>
            <a:off x="5473700" y="2032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153CF73-CB19-4BEE-94DD-F1911C1DD9C4}"/>
              </a:ext>
            </a:extLst>
          </p:cNvPr>
          <p:cNvSpPr txBox="1"/>
          <p:nvPr/>
        </p:nvSpPr>
        <p:spPr>
          <a:xfrm>
            <a:off x="1416050" y="694204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Potential-field</a:t>
            </a:r>
            <a:r>
              <a:rPr lang="pt-BR" sz="1600" dirty="0"/>
              <a:t> </a:t>
            </a:r>
            <a:r>
              <a:rPr lang="pt-BR" sz="1600" dirty="0" err="1"/>
              <a:t>observations</a:t>
            </a:r>
            <a:endParaRPr lang="pt-BR" sz="1600" dirty="0"/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xmlns="" id="{558B11E0-B3F1-4AC4-B28A-6B72CE8B9F3D}"/>
              </a:ext>
            </a:extLst>
          </p:cNvPr>
          <p:cNvCxnSpPr>
            <a:cxnSpLocks/>
          </p:cNvCxnSpPr>
          <p:nvPr/>
        </p:nvCxnSpPr>
        <p:spPr>
          <a:xfrm>
            <a:off x="2539825" y="1296454"/>
            <a:ext cx="410648" cy="3545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xmlns="" id="{AD48507B-9973-4314-B3CD-4B419342D47F}"/>
              </a:ext>
            </a:extLst>
          </p:cNvPr>
          <p:cNvSpPr txBox="1"/>
          <p:nvPr/>
        </p:nvSpPr>
        <p:spPr>
          <a:xfrm>
            <a:off x="-10319" y="442817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physical-property distribution</a:t>
            </a:r>
            <a:endParaRPr lang="pt-BR" sz="1600" dirty="0"/>
          </a:p>
        </p:txBody>
      </p: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xmlns="" id="{068594EC-C675-4613-9BCC-2DBFA8871E89}"/>
              </a:ext>
            </a:extLst>
          </p:cNvPr>
          <p:cNvCxnSpPr>
            <a:cxnSpLocks/>
          </p:cNvCxnSpPr>
          <p:nvPr/>
        </p:nvCxnSpPr>
        <p:spPr>
          <a:xfrm flipV="1">
            <a:off x="1416050" y="3187701"/>
            <a:ext cx="1847850" cy="1227597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AF47C0D5-AE94-4AE9-9106-840995664637}"/>
              </a:ext>
            </a:extLst>
          </p:cNvPr>
          <p:cNvSpPr/>
          <p:nvPr/>
        </p:nvSpPr>
        <p:spPr>
          <a:xfrm>
            <a:off x="3657600" y="32625"/>
            <a:ext cx="5321300" cy="128753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pt-BR" dirty="0"/>
              <a:t>The 2D physical-property distribution is approximated by a finite set of equivalent sources arrayed in a layer with finite horizontal dimensions and located below the observation surface.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4D949740-AFDB-4163-AEC0-F8EBC50788B0}"/>
              </a:ext>
            </a:extLst>
          </p:cNvPr>
          <p:cNvSpPr txBox="1"/>
          <p:nvPr/>
        </p:nvSpPr>
        <p:spPr>
          <a:xfrm>
            <a:off x="7697145" y="1332179"/>
            <a:ext cx="140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Dampney</a:t>
            </a:r>
            <a:r>
              <a:rPr lang="en-US" sz="1200" dirty="0" smtClean="0"/>
              <a:t> </a:t>
            </a:r>
            <a:r>
              <a:rPr lang="en-US" sz="1200" dirty="0"/>
              <a:t>(1969)</a:t>
            </a:r>
            <a:endParaRPr lang="pt-BR" sz="1200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5722620" y="1329928"/>
            <a:ext cx="215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In </a:t>
            </a:r>
            <a:r>
              <a:rPr lang="pt-BR" dirty="0" err="1" smtClean="0">
                <a:solidFill>
                  <a:srgbClr val="0070C0"/>
                </a:solidFill>
              </a:rPr>
              <a:t>practice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8800" y="26575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C8C6F3E-0DE7-4ADF-8650-DF3D8A657B2E}"/>
              </a:ext>
            </a:extLst>
          </p:cNvPr>
          <p:cNvSpPr txBox="1"/>
          <p:nvPr/>
        </p:nvSpPr>
        <p:spPr>
          <a:xfrm>
            <a:off x="6997700" y="2106831"/>
            <a:ext cx="219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sources</a:t>
            </a:r>
            <a:r>
              <a:rPr lang="pt-BR" dirty="0"/>
              <a:t> (</a:t>
            </a:r>
            <a:r>
              <a:rPr lang="pt-BR" dirty="0" err="1"/>
              <a:t>dipoles</a:t>
            </a:r>
            <a:r>
              <a:rPr lang="pt-BR" dirty="0"/>
              <a:t>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AF47C0D5-AE94-4AE9-9106-840995664637}"/>
              </a:ext>
            </a:extLst>
          </p:cNvPr>
          <p:cNvSpPr/>
          <p:nvPr/>
        </p:nvSpPr>
        <p:spPr>
          <a:xfrm>
            <a:off x="3657600" y="32625"/>
            <a:ext cx="5321300" cy="128753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pt-BR" dirty="0"/>
              <a:t>The 2D physical-property distribution is approximated by a finite set of equivalent sources arrayed in a layer with finite horizontal dimensions and located below the observation surface.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82F4D2EE-97AA-46F0-9DF9-202296D3D765}"/>
              </a:ext>
            </a:extLst>
          </p:cNvPr>
          <p:cNvSpPr/>
          <p:nvPr/>
        </p:nvSpPr>
        <p:spPr>
          <a:xfrm>
            <a:off x="2540000" y="17907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2C3A47D9-1CB6-457A-81F6-3E8991FB19D0}"/>
              </a:ext>
            </a:extLst>
          </p:cNvPr>
          <p:cNvSpPr/>
          <p:nvPr/>
        </p:nvSpPr>
        <p:spPr>
          <a:xfrm>
            <a:off x="2641600" y="2019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B159E36-E656-456F-9204-B47D2EDC64D8}"/>
              </a:ext>
            </a:extLst>
          </p:cNvPr>
          <p:cNvSpPr/>
          <p:nvPr/>
        </p:nvSpPr>
        <p:spPr>
          <a:xfrm>
            <a:off x="2755900" y="2273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192D573A-E669-485D-A9E1-C4C078D36B2E}"/>
              </a:ext>
            </a:extLst>
          </p:cNvPr>
          <p:cNvSpPr/>
          <p:nvPr/>
        </p:nvSpPr>
        <p:spPr>
          <a:xfrm>
            <a:off x="3200400" y="2286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24870908-AF43-4B6C-8EE5-40846B9310BD}"/>
              </a:ext>
            </a:extLst>
          </p:cNvPr>
          <p:cNvSpPr/>
          <p:nvPr/>
        </p:nvSpPr>
        <p:spPr>
          <a:xfrm>
            <a:off x="3060700" y="1993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730F2AA2-B792-46D8-8939-9F74A66057CB}"/>
              </a:ext>
            </a:extLst>
          </p:cNvPr>
          <p:cNvSpPr/>
          <p:nvPr/>
        </p:nvSpPr>
        <p:spPr>
          <a:xfrm>
            <a:off x="2959100" y="1739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996DC300-E6C4-48BB-BC66-941967049D01}"/>
              </a:ext>
            </a:extLst>
          </p:cNvPr>
          <p:cNvSpPr/>
          <p:nvPr/>
        </p:nvSpPr>
        <p:spPr>
          <a:xfrm>
            <a:off x="3429000" y="1752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6C7F924E-A58A-43B9-A390-911E5760BACC}"/>
              </a:ext>
            </a:extLst>
          </p:cNvPr>
          <p:cNvSpPr/>
          <p:nvPr/>
        </p:nvSpPr>
        <p:spPr>
          <a:xfrm>
            <a:off x="3530600" y="1981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DF4E45ED-8E5F-4CF1-BA50-05CE4D99EDD0}"/>
              </a:ext>
            </a:extLst>
          </p:cNvPr>
          <p:cNvSpPr/>
          <p:nvPr/>
        </p:nvSpPr>
        <p:spPr>
          <a:xfrm>
            <a:off x="3644900" y="2235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61CD83B6-653D-4943-92A3-FF5327EE6B61}"/>
              </a:ext>
            </a:extLst>
          </p:cNvPr>
          <p:cNvSpPr/>
          <p:nvPr/>
        </p:nvSpPr>
        <p:spPr>
          <a:xfrm>
            <a:off x="4089400" y="2247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68C05672-2B2F-4F07-970B-E7AF25896A9B}"/>
              </a:ext>
            </a:extLst>
          </p:cNvPr>
          <p:cNvSpPr/>
          <p:nvPr/>
        </p:nvSpPr>
        <p:spPr>
          <a:xfrm>
            <a:off x="3949700" y="1955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8490BDD5-821D-4B48-9A47-67B1E81B7EC6}"/>
              </a:ext>
            </a:extLst>
          </p:cNvPr>
          <p:cNvSpPr/>
          <p:nvPr/>
        </p:nvSpPr>
        <p:spPr>
          <a:xfrm>
            <a:off x="3848100" y="1701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520AA13-914D-4EA4-AC86-4ADAC4CE905B}"/>
              </a:ext>
            </a:extLst>
          </p:cNvPr>
          <p:cNvSpPr/>
          <p:nvPr/>
        </p:nvSpPr>
        <p:spPr>
          <a:xfrm>
            <a:off x="4305300" y="1651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91E787D0-9F86-4BB2-96D6-40DBB09AF107}"/>
              </a:ext>
            </a:extLst>
          </p:cNvPr>
          <p:cNvSpPr/>
          <p:nvPr/>
        </p:nvSpPr>
        <p:spPr>
          <a:xfrm>
            <a:off x="4406900" y="1879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B4B6F16D-C00E-41A7-A499-BE557722408E}"/>
              </a:ext>
            </a:extLst>
          </p:cNvPr>
          <p:cNvSpPr/>
          <p:nvPr/>
        </p:nvSpPr>
        <p:spPr>
          <a:xfrm>
            <a:off x="4521200" y="2133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BADFFCDC-EF38-4EE4-B10E-FA30D9C0C5E4}"/>
              </a:ext>
            </a:extLst>
          </p:cNvPr>
          <p:cNvSpPr/>
          <p:nvPr/>
        </p:nvSpPr>
        <p:spPr>
          <a:xfrm>
            <a:off x="4965700" y="2146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AD688B3D-F9CE-4B60-8E77-074CE1142EC0}"/>
              </a:ext>
            </a:extLst>
          </p:cNvPr>
          <p:cNvSpPr/>
          <p:nvPr/>
        </p:nvSpPr>
        <p:spPr>
          <a:xfrm>
            <a:off x="4826000" y="1854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652290D1-FF48-4246-B3B3-4199BA4A4C94}"/>
              </a:ext>
            </a:extLst>
          </p:cNvPr>
          <p:cNvSpPr/>
          <p:nvPr/>
        </p:nvSpPr>
        <p:spPr>
          <a:xfrm>
            <a:off x="4724400" y="1600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5F0FD8D6-A0D1-4184-97D3-22D37C60A973}"/>
              </a:ext>
            </a:extLst>
          </p:cNvPr>
          <p:cNvSpPr/>
          <p:nvPr/>
        </p:nvSpPr>
        <p:spPr>
          <a:xfrm>
            <a:off x="5257800" y="15494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1F43E8E1-84FD-4BB9-8FC1-F6C2CBF878C4}"/>
              </a:ext>
            </a:extLst>
          </p:cNvPr>
          <p:cNvSpPr/>
          <p:nvPr/>
        </p:nvSpPr>
        <p:spPr>
          <a:xfrm>
            <a:off x="5359400" y="1778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B6A450C6-4F2E-4851-A0F8-6BCE26063EBE}"/>
              </a:ext>
            </a:extLst>
          </p:cNvPr>
          <p:cNvSpPr/>
          <p:nvPr/>
        </p:nvSpPr>
        <p:spPr>
          <a:xfrm>
            <a:off x="5473700" y="2032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179CF52E-5F60-44DE-8481-5C2C9CB10B96}"/>
              </a:ext>
            </a:extLst>
          </p:cNvPr>
          <p:cNvSpPr txBox="1"/>
          <p:nvPr/>
        </p:nvSpPr>
        <p:spPr>
          <a:xfrm>
            <a:off x="1416050" y="694204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Potential-field</a:t>
            </a:r>
            <a:r>
              <a:rPr lang="pt-BR" sz="1600" dirty="0"/>
              <a:t> </a:t>
            </a:r>
            <a:r>
              <a:rPr lang="pt-BR" sz="1600" dirty="0" err="1"/>
              <a:t>observations</a:t>
            </a:r>
            <a:endParaRPr lang="pt-BR" sz="1600" dirty="0"/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xmlns="" id="{0F107240-2DB3-4390-8B47-56D33D489DEB}"/>
              </a:ext>
            </a:extLst>
          </p:cNvPr>
          <p:cNvCxnSpPr>
            <a:cxnSpLocks/>
          </p:cNvCxnSpPr>
          <p:nvPr/>
        </p:nvCxnSpPr>
        <p:spPr>
          <a:xfrm>
            <a:off x="2539825" y="1296454"/>
            <a:ext cx="410648" cy="3545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itle 2">
            <a:extLst>
              <a:ext uri="{FF2B5EF4-FFF2-40B4-BE49-F238E27FC236}">
                <a16:creationId xmlns:a16="http://schemas.microsoft.com/office/drawing/2014/main" xmlns="" id="{49207F82-FF9D-4FCB-8F32-6C5E9D57A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3538537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2A00B408-FE13-4429-9EF3-E318743CB991}"/>
              </a:ext>
            </a:extLst>
          </p:cNvPr>
          <p:cNvSpPr txBox="1"/>
          <p:nvPr/>
        </p:nvSpPr>
        <p:spPr>
          <a:xfrm>
            <a:off x="-10319" y="442817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physical-property distribution</a:t>
            </a:r>
            <a:endParaRPr lang="pt-BR" sz="1600" dirty="0"/>
          </a:p>
        </p:txBody>
      </p: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xmlns="" id="{4661C40F-4950-4892-B245-5F2E6A1E2D51}"/>
              </a:ext>
            </a:extLst>
          </p:cNvPr>
          <p:cNvCxnSpPr>
            <a:cxnSpLocks/>
          </p:cNvCxnSpPr>
          <p:nvPr/>
        </p:nvCxnSpPr>
        <p:spPr>
          <a:xfrm flipV="1">
            <a:off x="1416050" y="3187701"/>
            <a:ext cx="1847850" cy="1227597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CD9EAE92-8F88-4721-B7A3-7C426E71789F}"/>
              </a:ext>
            </a:extLst>
          </p:cNvPr>
          <p:cNvCxnSpPr/>
          <p:nvPr/>
        </p:nvCxnSpPr>
        <p:spPr>
          <a:xfrm>
            <a:off x="6959600" y="668804"/>
            <a:ext cx="1885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xmlns="" id="{8D83AFBF-97F8-4780-9087-76BAF97078C0}"/>
              </a:ext>
            </a:extLst>
          </p:cNvPr>
          <p:cNvCxnSpPr>
            <a:stCxn id="6" idx="1"/>
          </p:cNvCxnSpPr>
          <p:nvPr/>
        </p:nvCxnSpPr>
        <p:spPr>
          <a:xfrm flipH="1">
            <a:off x="6451600" y="2429997"/>
            <a:ext cx="546100" cy="141753"/>
          </a:xfrm>
          <a:prstGeom prst="straightConnector1">
            <a:avLst/>
          </a:prstGeom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4D949740-AFDB-4163-AEC0-F8EBC50788B0}"/>
              </a:ext>
            </a:extLst>
          </p:cNvPr>
          <p:cNvSpPr txBox="1"/>
          <p:nvPr/>
        </p:nvSpPr>
        <p:spPr>
          <a:xfrm>
            <a:off x="7697145" y="1332179"/>
            <a:ext cx="140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Dampney</a:t>
            </a:r>
            <a:r>
              <a:rPr lang="en-US" sz="1200" dirty="0" smtClean="0"/>
              <a:t> </a:t>
            </a:r>
            <a:r>
              <a:rPr lang="en-US" sz="1200" dirty="0"/>
              <a:t>(1969)</a:t>
            </a:r>
            <a:endParaRPr lang="pt-BR" sz="1200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5722620" y="1329928"/>
            <a:ext cx="215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In </a:t>
            </a:r>
            <a:r>
              <a:rPr lang="pt-BR" dirty="0" err="1" smtClean="0">
                <a:solidFill>
                  <a:srgbClr val="0070C0"/>
                </a:solidFill>
              </a:rPr>
              <a:t>practice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8800" y="26575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C8C6F3E-0DE7-4ADF-8650-DF3D8A657B2E}"/>
              </a:ext>
            </a:extLst>
          </p:cNvPr>
          <p:cNvSpPr txBox="1"/>
          <p:nvPr/>
        </p:nvSpPr>
        <p:spPr>
          <a:xfrm>
            <a:off x="6997700" y="2106831"/>
            <a:ext cx="219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sources</a:t>
            </a:r>
            <a:r>
              <a:rPr lang="pt-BR" dirty="0"/>
              <a:t> (</a:t>
            </a:r>
            <a:r>
              <a:rPr lang="pt-BR" dirty="0" err="1"/>
              <a:t>dipoles</a:t>
            </a:r>
            <a:r>
              <a:rPr lang="pt-BR" dirty="0"/>
              <a:t>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AF47C0D5-AE94-4AE9-9106-840995664637}"/>
              </a:ext>
            </a:extLst>
          </p:cNvPr>
          <p:cNvSpPr/>
          <p:nvPr/>
        </p:nvSpPr>
        <p:spPr>
          <a:xfrm>
            <a:off x="3657600" y="32625"/>
            <a:ext cx="5321300" cy="128753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pt-BR" dirty="0"/>
              <a:t>The 2D physical-property distribution is approximated by a finite set of equivalent sources arrayed in a layer with finite horizontal dimensions and located below the observation surface.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82F4D2EE-97AA-46F0-9DF9-202296D3D765}"/>
              </a:ext>
            </a:extLst>
          </p:cNvPr>
          <p:cNvSpPr/>
          <p:nvPr/>
        </p:nvSpPr>
        <p:spPr>
          <a:xfrm>
            <a:off x="2540000" y="17907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2C3A47D9-1CB6-457A-81F6-3E8991FB19D0}"/>
              </a:ext>
            </a:extLst>
          </p:cNvPr>
          <p:cNvSpPr/>
          <p:nvPr/>
        </p:nvSpPr>
        <p:spPr>
          <a:xfrm>
            <a:off x="2641600" y="2019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B159E36-E656-456F-9204-B47D2EDC64D8}"/>
              </a:ext>
            </a:extLst>
          </p:cNvPr>
          <p:cNvSpPr/>
          <p:nvPr/>
        </p:nvSpPr>
        <p:spPr>
          <a:xfrm>
            <a:off x="2755900" y="2273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192D573A-E669-485D-A9E1-C4C078D36B2E}"/>
              </a:ext>
            </a:extLst>
          </p:cNvPr>
          <p:cNvSpPr/>
          <p:nvPr/>
        </p:nvSpPr>
        <p:spPr>
          <a:xfrm>
            <a:off x="3200400" y="2286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24870908-AF43-4B6C-8EE5-40846B9310BD}"/>
              </a:ext>
            </a:extLst>
          </p:cNvPr>
          <p:cNvSpPr/>
          <p:nvPr/>
        </p:nvSpPr>
        <p:spPr>
          <a:xfrm>
            <a:off x="3060700" y="1993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730F2AA2-B792-46D8-8939-9F74A66057CB}"/>
              </a:ext>
            </a:extLst>
          </p:cNvPr>
          <p:cNvSpPr/>
          <p:nvPr/>
        </p:nvSpPr>
        <p:spPr>
          <a:xfrm>
            <a:off x="2959100" y="1739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996DC300-E6C4-48BB-BC66-941967049D01}"/>
              </a:ext>
            </a:extLst>
          </p:cNvPr>
          <p:cNvSpPr/>
          <p:nvPr/>
        </p:nvSpPr>
        <p:spPr>
          <a:xfrm>
            <a:off x="3429000" y="1752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6C7F924E-A58A-43B9-A390-911E5760BACC}"/>
              </a:ext>
            </a:extLst>
          </p:cNvPr>
          <p:cNvSpPr/>
          <p:nvPr/>
        </p:nvSpPr>
        <p:spPr>
          <a:xfrm>
            <a:off x="3530600" y="1981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DF4E45ED-8E5F-4CF1-BA50-05CE4D99EDD0}"/>
              </a:ext>
            </a:extLst>
          </p:cNvPr>
          <p:cNvSpPr/>
          <p:nvPr/>
        </p:nvSpPr>
        <p:spPr>
          <a:xfrm>
            <a:off x="3644900" y="2235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61CD83B6-653D-4943-92A3-FF5327EE6B61}"/>
              </a:ext>
            </a:extLst>
          </p:cNvPr>
          <p:cNvSpPr/>
          <p:nvPr/>
        </p:nvSpPr>
        <p:spPr>
          <a:xfrm>
            <a:off x="4089400" y="2247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68C05672-2B2F-4F07-970B-E7AF25896A9B}"/>
              </a:ext>
            </a:extLst>
          </p:cNvPr>
          <p:cNvSpPr/>
          <p:nvPr/>
        </p:nvSpPr>
        <p:spPr>
          <a:xfrm>
            <a:off x="3949700" y="1955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8490BDD5-821D-4B48-9A47-67B1E81B7EC6}"/>
              </a:ext>
            </a:extLst>
          </p:cNvPr>
          <p:cNvSpPr/>
          <p:nvPr/>
        </p:nvSpPr>
        <p:spPr>
          <a:xfrm>
            <a:off x="3848100" y="1701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520AA13-914D-4EA4-AC86-4ADAC4CE905B}"/>
              </a:ext>
            </a:extLst>
          </p:cNvPr>
          <p:cNvSpPr/>
          <p:nvPr/>
        </p:nvSpPr>
        <p:spPr>
          <a:xfrm>
            <a:off x="4305300" y="1651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91E787D0-9F86-4BB2-96D6-40DBB09AF107}"/>
              </a:ext>
            </a:extLst>
          </p:cNvPr>
          <p:cNvSpPr/>
          <p:nvPr/>
        </p:nvSpPr>
        <p:spPr>
          <a:xfrm>
            <a:off x="4406900" y="1879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B4B6F16D-C00E-41A7-A499-BE557722408E}"/>
              </a:ext>
            </a:extLst>
          </p:cNvPr>
          <p:cNvSpPr/>
          <p:nvPr/>
        </p:nvSpPr>
        <p:spPr>
          <a:xfrm>
            <a:off x="4521200" y="2133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BADFFCDC-EF38-4EE4-B10E-FA30D9C0C5E4}"/>
              </a:ext>
            </a:extLst>
          </p:cNvPr>
          <p:cNvSpPr/>
          <p:nvPr/>
        </p:nvSpPr>
        <p:spPr>
          <a:xfrm>
            <a:off x="4965700" y="2146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AD688B3D-F9CE-4B60-8E77-074CE1142EC0}"/>
              </a:ext>
            </a:extLst>
          </p:cNvPr>
          <p:cNvSpPr/>
          <p:nvPr/>
        </p:nvSpPr>
        <p:spPr>
          <a:xfrm>
            <a:off x="4826000" y="1854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652290D1-FF48-4246-B3B3-4199BA4A4C94}"/>
              </a:ext>
            </a:extLst>
          </p:cNvPr>
          <p:cNvSpPr/>
          <p:nvPr/>
        </p:nvSpPr>
        <p:spPr>
          <a:xfrm>
            <a:off x="4724400" y="1600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5F0FD8D6-A0D1-4184-97D3-22D37C60A973}"/>
              </a:ext>
            </a:extLst>
          </p:cNvPr>
          <p:cNvSpPr/>
          <p:nvPr/>
        </p:nvSpPr>
        <p:spPr>
          <a:xfrm>
            <a:off x="5257800" y="15494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1F43E8E1-84FD-4BB9-8FC1-F6C2CBF878C4}"/>
              </a:ext>
            </a:extLst>
          </p:cNvPr>
          <p:cNvSpPr/>
          <p:nvPr/>
        </p:nvSpPr>
        <p:spPr>
          <a:xfrm>
            <a:off x="5359400" y="1778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B6A450C6-4F2E-4851-A0F8-6BCE26063EBE}"/>
              </a:ext>
            </a:extLst>
          </p:cNvPr>
          <p:cNvSpPr/>
          <p:nvPr/>
        </p:nvSpPr>
        <p:spPr>
          <a:xfrm>
            <a:off x="5473700" y="2032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179CF52E-5F60-44DE-8481-5C2C9CB10B96}"/>
              </a:ext>
            </a:extLst>
          </p:cNvPr>
          <p:cNvSpPr txBox="1"/>
          <p:nvPr/>
        </p:nvSpPr>
        <p:spPr>
          <a:xfrm>
            <a:off x="1416050" y="694204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Potential-field</a:t>
            </a:r>
            <a:r>
              <a:rPr lang="pt-BR" sz="1600" dirty="0"/>
              <a:t> </a:t>
            </a:r>
            <a:r>
              <a:rPr lang="pt-BR" sz="1600" dirty="0" err="1"/>
              <a:t>observations</a:t>
            </a:r>
            <a:endParaRPr lang="pt-BR" sz="1600" dirty="0"/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xmlns="" id="{0F107240-2DB3-4390-8B47-56D33D489DEB}"/>
              </a:ext>
            </a:extLst>
          </p:cNvPr>
          <p:cNvCxnSpPr>
            <a:cxnSpLocks/>
          </p:cNvCxnSpPr>
          <p:nvPr/>
        </p:nvCxnSpPr>
        <p:spPr>
          <a:xfrm>
            <a:off x="2539825" y="1296454"/>
            <a:ext cx="410648" cy="3545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itle 2">
            <a:extLst>
              <a:ext uri="{FF2B5EF4-FFF2-40B4-BE49-F238E27FC236}">
                <a16:creationId xmlns:a16="http://schemas.microsoft.com/office/drawing/2014/main" xmlns="" id="{49207F82-FF9D-4FCB-8F32-6C5E9D57A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3538537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2A00B408-FE13-4429-9EF3-E318743CB991}"/>
              </a:ext>
            </a:extLst>
          </p:cNvPr>
          <p:cNvSpPr txBox="1"/>
          <p:nvPr/>
        </p:nvSpPr>
        <p:spPr>
          <a:xfrm>
            <a:off x="-10319" y="442817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physical-property distribution</a:t>
            </a:r>
            <a:endParaRPr lang="pt-BR" sz="1600" dirty="0"/>
          </a:p>
        </p:txBody>
      </p: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xmlns="" id="{4661C40F-4950-4892-B245-5F2E6A1E2D51}"/>
              </a:ext>
            </a:extLst>
          </p:cNvPr>
          <p:cNvCxnSpPr>
            <a:cxnSpLocks/>
          </p:cNvCxnSpPr>
          <p:nvPr/>
        </p:nvCxnSpPr>
        <p:spPr>
          <a:xfrm flipV="1">
            <a:off x="1416050" y="3187701"/>
            <a:ext cx="1847850" cy="1227597"/>
          </a:xfrm>
          <a:prstGeom prst="straightConnector1">
            <a:avLst/>
          </a:prstGeom>
          <a:ln w="38100" cap="flat" cmpd="sng" algn="ctr">
            <a:solidFill>
              <a:srgbClr val="CC1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CD9EAE92-8F88-4721-B7A3-7C426E71789F}"/>
              </a:ext>
            </a:extLst>
          </p:cNvPr>
          <p:cNvCxnSpPr/>
          <p:nvPr/>
        </p:nvCxnSpPr>
        <p:spPr>
          <a:xfrm>
            <a:off x="6959600" y="668804"/>
            <a:ext cx="1885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xmlns="" id="{8D83AFBF-97F8-4780-9087-76BAF97078C0}"/>
              </a:ext>
            </a:extLst>
          </p:cNvPr>
          <p:cNvCxnSpPr>
            <a:stCxn id="6" idx="1"/>
          </p:cNvCxnSpPr>
          <p:nvPr/>
        </p:nvCxnSpPr>
        <p:spPr>
          <a:xfrm flipH="1">
            <a:off x="6451600" y="2429997"/>
            <a:ext cx="546100" cy="141753"/>
          </a:xfrm>
          <a:prstGeom prst="straightConnector1">
            <a:avLst/>
          </a:prstGeom>
          <a:ln w="38100" cap="flat" cmpd="sng" algn="ctr">
            <a:solidFill>
              <a:srgbClr val="2E923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1FAE3A4B-C7F7-4E53-8D0B-2BF4D9BAFA64}"/>
              </a:ext>
            </a:extLst>
          </p:cNvPr>
          <p:cNvSpPr/>
          <p:nvPr/>
        </p:nvSpPr>
        <p:spPr>
          <a:xfrm>
            <a:off x="1536700" y="1257300"/>
            <a:ext cx="5334000" cy="16637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xmlns="" id="{94508CD0-3AA3-4937-87D5-E8A1FE81874A}"/>
              </a:ext>
            </a:extLst>
          </p:cNvPr>
          <p:cNvSpPr txBox="1"/>
          <p:nvPr/>
        </p:nvSpPr>
        <p:spPr>
          <a:xfrm>
            <a:off x="7097363" y="1322000"/>
            <a:ext cx="1747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ZOOM IN</a:t>
            </a:r>
          </a:p>
        </p:txBody>
      </p:sp>
    </p:spTree>
    <p:extLst>
      <p:ext uri="{BB962C8B-B14F-4D97-AF65-F5344CB8AC3E}">
        <p14:creationId xmlns:p14="http://schemas.microsoft.com/office/powerpoint/2010/main" val="39994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xmlns="" id="{C92265BD-3155-423A-94D2-28372106A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6863" y="36989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50BFE434-2EE6-4FAF-B128-6FCA2D070D78}"/>
              </a:ext>
            </a:extLst>
          </p:cNvPr>
          <p:cNvSpPr txBox="1"/>
          <p:nvPr/>
        </p:nvSpPr>
        <p:spPr>
          <a:xfrm>
            <a:off x="6896100" y="3135531"/>
            <a:ext cx="215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sources</a:t>
            </a:r>
            <a:r>
              <a:rPr lang="pt-BR" dirty="0"/>
              <a:t> (</a:t>
            </a:r>
            <a:r>
              <a:rPr lang="pt-BR" dirty="0" err="1"/>
              <a:t>dipoles</a:t>
            </a:r>
            <a:r>
              <a:rPr lang="pt-BR" dirty="0"/>
              <a:t>)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CA6A0BD3-F793-4C2A-97DD-764BB79CA61B}"/>
              </a:ext>
            </a:extLst>
          </p:cNvPr>
          <p:cNvSpPr/>
          <p:nvPr/>
        </p:nvSpPr>
        <p:spPr>
          <a:xfrm>
            <a:off x="2540000" y="17907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2BE79C31-83A9-4ECE-9D38-DC25EA0C5CB4}"/>
              </a:ext>
            </a:extLst>
          </p:cNvPr>
          <p:cNvSpPr/>
          <p:nvPr/>
        </p:nvSpPr>
        <p:spPr>
          <a:xfrm>
            <a:off x="2641600" y="2019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E2262169-D386-4161-B0C7-E01ADD66E2FE}"/>
              </a:ext>
            </a:extLst>
          </p:cNvPr>
          <p:cNvSpPr/>
          <p:nvPr/>
        </p:nvSpPr>
        <p:spPr>
          <a:xfrm>
            <a:off x="2755900" y="2273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4730F9B7-1171-42D5-929A-1AA813C31D30}"/>
              </a:ext>
            </a:extLst>
          </p:cNvPr>
          <p:cNvSpPr/>
          <p:nvPr/>
        </p:nvSpPr>
        <p:spPr>
          <a:xfrm>
            <a:off x="3200400" y="2286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A4254D01-0802-4D49-B912-E82E9BD1B185}"/>
              </a:ext>
            </a:extLst>
          </p:cNvPr>
          <p:cNvSpPr/>
          <p:nvPr/>
        </p:nvSpPr>
        <p:spPr>
          <a:xfrm>
            <a:off x="3060700" y="1993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21FB323E-3D47-4CAF-8718-A4FB3A2B2693}"/>
              </a:ext>
            </a:extLst>
          </p:cNvPr>
          <p:cNvSpPr/>
          <p:nvPr/>
        </p:nvSpPr>
        <p:spPr>
          <a:xfrm>
            <a:off x="2959100" y="1739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962FF8D3-5140-474D-A023-BE0949802105}"/>
              </a:ext>
            </a:extLst>
          </p:cNvPr>
          <p:cNvSpPr/>
          <p:nvPr/>
        </p:nvSpPr>
        <p:spPr>
          <a:xfrm>
            <a:off x="3429000" y="1752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A3C349E1-3F2B-448A-8635-758028A91FBD}"/>
              </a:ext>
            </a:extLst>
          </p:cNvPr>
          <p:cNvSpPr/>
          <p:nvPr/>
        </p:nvSpPr>
        <p:spPr>
          <a:xfrm>
            <a:off x="3530600" y="1981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332FF43B-FD88-4446-B4A9-7926DA39D828}"/>
              </a:ext>
            </a:extLst>
          </p:cNvPr>
          <p:cNvSpPr/>
          <p:nvPr/>
        </p:nvSpPr>
        <p:spPr>
          <a:xfrm>
            <a:off x="3644900" y="2235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962EC7CB-28C0-4452-A736-981CD041FD2C}"/>
              </a:ext>
            </a:extLst>
          </p:cNvPr>
          <p:cNvSpPr/>
          <p:nvPr/>
        </p:nvSpPr>
        <p:spPr>
          <a:xfrm>
            <a:off x="4089400" y="2247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F4E57B58-01FE-435E-A596-C8DB695D5F43}"/>
              </a:ext>
            </a:extLst>
          </p:cNvPr>
          <p:cNvSpPr/>
          <p:nvPr/>
        </p:nvSpPr>
        <p:spPr>
          <a:xfrm>
            <a:off x="3949700" y="1955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1F33576F-3D84-4F91-AE66-977E1A52798D}"/>
              </a:ext>
            </a:extLst>
          </p:cNvPr>
          <p:cNvSpPr/>
          <p:nvPr/>
        </p:nvSpPr>
        <p:spPr>
          <a:xfrm>
            <a:off x="3848100" y="1701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74900A75-F716-42E3-BE7A-4C2858B41F16}"/>
              </a:ext>
            </a:extLst>
          </p:cNvPr>
          <p:cNvSpPr/>
          <p:nvPr/>
        </p:nvSpPr>
        <p:spPr>
          <a:xfrm>
            <a:off x="4305300" y="1651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A1503CC7-E559-4A3C-A3D8-B412F1D98029}"/>
              </a:ext>
            </a:extLst>
          </p:cNvPr>
          <p:cNvSpPr/>
          <p:nvPr/>
        </p:nvSpPr>
        <p:spPr>
          <a:xfrm>
            <a:off x="4406900" y="1879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A73D0343-9F74-4AA4-ADE3-82C13E08CF3B}"/>
              </a:ext>
            </a:extLst>
          </p:cNvPr>
          <p:cNvSpPr/>
          <p:nvPr/>
        </p:nvSpPr>
        <p:spPr>
          <a:xfrm>
            <a:off x="4521200" y="2133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CDCF3F7E-758D-4325-B84A-E95A99A15A0C}"/>
              </a:ext>
            </a:extLst>
          </p:cNvPr>
          <p:cNvSpPr/>
          <p:nvPr/>
        </p:nvSpPr>
        <p:spPr>
          <a:xfrm>
            <a:off x="4965700" y="2146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63890959-5EB3-479F-94D9-5A97770B6F70}"/>
              </a:ext>
            </a:extLst>
          </p:cNvPr>
          <p:cNvSpPr/>
          <p:nvPr/>
        </p:nvSpPr>
        <p:spPr>
          <a:xfrm>
            <a:off x="4826000" y="1854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BB63F73C-7B0E-4878-BC52-8D537EF10D1F}"/>
              </a:ext>
            </a:extLst>
          </p:cNvPr>
          <p:cNvSpPr/>
          <p:nvPr/>
        </p:nvSpPr>
        <p:spPr>
          <a:xfrm>
            <a:off x="4724400" y="1600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FA22785B-3465-496E-B04E-6A4DE70EDF91}"/>
              </a:ext>
            </a:extLst>
          </p:cNvPr>
          <p:cNvSpPr/>
          <p:nvPr/>
        </p:nvSpPr>
        <p:spPr>
          <a:xfrm>
            <a:off x="5257800" y="15494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4DB96381-33E8-4361-ADC4-8E6DCF3D9FC5}"/>
              </a:ext>
            </a:extLst>
          </p:cNvPr>
          <p:cNvSpPr/>
          <p:nvPr/>
        </p:nvSpPr>
        <p:spPr>
          <a:xfrm>
            <a:off x="5359400" y="1778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909BCCC5-1950-463F-9606-B9CD879AE6B5}"/>
              </a:ext>
            </a:extLst>
          </p:cNvPr>
          <p:cNvSpPr/>
          <p:nvPr/>
        </p:nvSpPr>
        <p:spPr>
          <a:xfrm>
            <a:off x="5473700" y="2032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5FFD2379-71C2-419A-971A-E94DF4D6C65B}"/>
              </a:ext>
            </a:extLst>
          </p:cNvPr>
          <p:cNvSpPr txBox="1"/>
          <p:nvPr/>
        </p:nvSpPr>
        <p:spPr>
          <a:xfrm>
            <a:off x="1416050" y="694204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Potential-field</a:t>
            </a:r>
            <a:r>
              <a:rPr lang="pt-BR" sz="1600" dirty="0"/>
              <a:t> </a:t>
            </a:r>
            <a:r>
              <a:rPr lang="pt-BR" sz="1600" dirty="0" err="1"/>
              <a:t>observations</a:t>
            </a:r>
            <a:endParaRPr lang="pt-BR" sz="1600" dirty="0"/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xmlns="" id="{090A75C1-E425-4BB8-8417-451CFBF7726C}"/>
              </a:ext>
            </a:extLst>
          </p:cNvPr>
          <p:cNvCxnSpPr>
            <a:cxnSpLocks/>
          </p:cNvCxnSpPr>
          <p:nvPr/>
        </p:nvCxnSpPr>
        <p:spPr>
          <a:xfrm>
            <a:off x="2539825" y="1296454"/>
            <a:ext cx="410648" cy="3545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D70A97FB-FB1F-46F5-9531-A648D27F4168}"/>
              </a:ext>
            </a:extLst>
          </p:cNvPr>
          <p:cNvSpPr txBox="1"/>
          <p:nvPr/>
        </p:nvSpPr>
        <p:spPr>
          <a:xfrm>
            <a:off x="-10319" y="442817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physical-property distribution</a:t>
            </a:r>
            <a:endParaRPr lang="pt-BR" sz="1600" dirty="0"/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xmlns="" id="{88E412ED-ED64-4AE9-98DB-E221DBEC0198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2066131" y="4415300"/>
            <a:ext cx="1489869" cy="305264"/>
          </a:xfrm>
          <a:prstGeom prst="straightConnector1">
            <a:avLst/>
          </a:prstGeom>
          <a:ln w="38100" cap="flat" cmpd="sng" algn="ctr">
            <a:solidFill>
              <a:srgbClr val="CC1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xmlns="" id="{84E154AD-7424-49E3-A2E8-0F90F19CDBA8}"/>
              </a:ext>
            </a:extLst>
          </p:cNvPr>
          <p:cNvCxnSpPr>
            <a:cxnSpLocks/>
          </p:cNvCxnSpPr>
          <p:nvPr/>
        </p:nvCxnSpPr>
        <p:spPr>
          <a:xfrm flipH="1">
            <a:off x="6350000" y="3345864"/>
            <a:ext cx="546100" cy="0"/>
          </a:xfrm>
          <a:prstGeom prst="straightConnector1">
            <a:avLst/>
          </a:prstGeom>
          <a:ln w="38100" cap="flat" cmpd="sng" algn="ctr">
            <a:solidFill>
              <a:srgbClr val="2E923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5722620" y="1329928"/>
            <a:ext cx="215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In </a:t>
            </a:r>
            <a:r>
              <a:rPr lang="pt-BR" dirty="0" err="1" smtClean="0">
                <a:solidFill>
                  <a:srgbClr val="0070C0"/>
                </a:solidFill>
              </a:rPr>
              <a:t>practice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946800"/>
            <a:ext cx="7202521" cy="3790800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xmlns="" id="{C92265BD-3155-423A-94D2-28372106A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A7024B-AE16-48E3-82A4-28076EFEFF54}"/>
              </a:ext>
            </a:extLst>
          </p:cNvPr>
          <p:cNvSpPr txBox="1"/>
          <p:nvPr/>
        </p:nvSpPr>
        <p:spPr>
          <a:xfrm>
            <a:off x="296863" y="369893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</a:rPr>
              <a:t>Source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FC5BF6D-9D53-47CD-9652-03F002239E28}"/>
              </a:ext>
            </a:extLst>
          </p:cNvPr>
          <p:cNvSpPr txBox="1"/>
          <p:nvPr/>
        </p:nvSpPr>
        <p:spPr>
          <a:xfrm>
            <a:off x="139700" y="14605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Total-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C8C6F3E-0DE7-4ADF-8650-DF3D8A657B2E}"/>
              </a:ext>
            </a:extLst>
          </p:cNvPr>
          <p:cNvSpPr txBox="1"/>
          <p:nvPr/>
        </p:nvSpPr>
        <p:spPr>
          <a:xfrm>
            <a:off x="6812870" y="3076634"/>
            <a:ext cx="2318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Physical</a:t>
            </a:r>
            <a:r>
              <a:rPr lang="pt-BR" dirty="0"/>
              <a:t> </a:t>
            </a:r>
            <a:r>
              <a:rPr lang="pt-BR" dirty="0" err="1"/>
              <a:t>property</a:t>
            </a:r>
            <a:r>
              <a:rPr lang="pt-BR" dirty="0"/>
              <a:t> -  </a:t>
            </a:r>
            <a:r>
              <a:rPr lang="pt-BR" dirty="0" err="1"/>
              <a:t>magnetic</a:t>
            </a:r>
            <a:r>
              <a:rPr lang="pt-BR" dirty="0"/>
              <a:t> </a:t>
            </a:r>
            <a:r>
              <a:rPr lang="pt-BR" dirty="0" err="1"/>
              <a:t>moment</a:t>
            </a:r>
            <a:r>
              <a:rPr lang="pt-BR" dirty="0"/>
              <a:t> </a:t>
            </a:r>
            <a:r>
              <a:rPr lang="pt-BR" dirty="0" err="1"/>
              <a:t>intensity</a:t>
            </a:r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6D78A061-A65C-46E5-BA7A-A676E33CBC4B}"/>
              </a:ext>
            </a:extLst>
          </p:cNvPr>
          <p:cNvSpPr/>
          <p:nvPr/>
        </p:nvSpPr>
        <p:spPr>
          <a:xfrm>
            <a:off x="2540000" y="17907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C0B7B3DE-3B9F-450B-9187-36EEC9B4AE16}"/>
              </a:ext>
            </a:extLst>
          </p:cNvPr>
          <p:cNvSpPr/>
          <p:nvPr/>
        </p:nvSpPr>
        <p:spPr>
          <a:xfrm>
            <a:off x="2641600" y="2019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E6DAA1F0-9B21-440C-9091-4344C6024BBC}"/>
              </a:ext>
            </a:extLst>
          </p:cNvPr>
          <p:cNvSpPr/>
          <p:nvPr/>
        </p:nvSpPr>
        <p:spPr>
          <a:xfrm>
            <a:off x="2755900" y="2273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1226918B-0104-4421-96C6-2FC484B50CAF}"/>
              </a:ext>
            </a:extLst>
          </p:cNvPr>
          <p:cNvSpPr/>
          <p:nvPr/>
        </p:nvSpPr>
        <p:spPr>
          <a:xfrm>
            <a:off x="3200400" y="2286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FEE8751D-F4B4-4132-B403-F4C3AD24E4E8}"/>
              </a:ext>
            </a:extLst>
          </p:cNvPr>
          <p:cNvSpPr/>
          <p:nvPr/>
        </p:nvSpPr>
        <p:spPr>
          <a:xfrm>
            <a:off x="3060700" y="1993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CD369028-E633-43EF-BBAB-67F45979061F}"/>
              </a:ext>
            </a:extLst>
          </p:cNvPr>
          <p:cNvSpPr/>
          <p:nvPr/>
        </p:nvSpPr>
        <p:spPr>
          <a:xfrm>
            <a:off x="2959100" y="1739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163BA854-E866-49BC-9F47-B2350DCDE409}"/>
              </a:ext>
            </a:extLst>
          </p:cNvPr>
          <p:cNvSpPr/>
          <p:nvPr/>
        </p:nvSpPr>
        <p:spPr>
          <a:xfrm>
            <a:off x="3429000" y="1752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EFF9F8B3-9048-48CA-8673-F1BE7621739B}"/>
              </a:ext>
            </a:extLst>
          </p:cNvPr>
          <p:cNvSpPr/>
          <p:nvPr/>
        </p:nvSpPr>
        <p:spPr>
          <a:xfrm>
            <a:off x="3530600" y="1981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31BACD9-EA03-4476-AB0B-C984EFBEEAA2}"/>
              </a:ext>
            </a:extLst>
          </p:cNvPr>
          <p:cNvSpPr/>
          <p:nvPr/>
        </p:nvSpPr>
        <p:spPr>
          <a:xfrm>
            <a:off x="3644900" y="2235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F3C8020D-B85C-43F4-8CC0-052DD1EF4312}"/>
              </a:ext>
            </a:extLst>
          </p:cNvPr>
          <p:cNvSpPr/>
          <p:nvPr/>
        </p:nvSpPr>
        <p:spPr>
          <a:xfrm>
            <a:off x="4089400" y="22479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A669472E-66D3-4171-9DB5-CC525089B33D}"/>
              </a:ext>
            </a:extLst>
          </p:cNvPr>
          <p:cNvSpPr/>
          <p:nvPr/>
        </p:nvSpPr>
        <p:spPr>
          <a:xfrm>
            <a:off x="3949700" y="1955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D13BC350-053F-4451-AC0C-A6C6ABFEE693}"/>
              </a:ext>
            </a:extLst>
          </p:cNvPr>
          <p:cNvSpPr/>
          <p:nvPr/>
        </p:nvSpPr>
        <p:spPr>
          <a:xfrm>
            <a:off x="3848100" y="17018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25937BA9-C088-480F-9570-4019ABB5A0BE}"/>
              </a:ext>
            </a:extLst>
          </p:cNvPr>
          <p:cNvSpPr/>
          <p:nvPr/>
        </p:nvSpPr>
        <p:spPr>
          <a:xfrm>
            <a:off x="4305300" y="1651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DBA47A92-A6C5-44EB-844F-9D0193E431FE}"/>
              </a:ext>
            </a:extLst>
          </p:cNvPr>
          <p:cNvSpPr/>
          <p:nvPr/>
        </p:nvSpPr>
        <p:spPr>
          <a:xfrm>
            <a:off x="4406900" y="1879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E8C30AF8-6A83-451C-B4CB-E0DD4C4639A0}"/>
              </a:ext>
            </a:extLst>
          </p:cNvPr>
          <p:cNvSpPr/>
          <p:nvPr/>
        </p:nvSpPr>
        <p:spPr>
          <a:xfrm>
            <a:off x="4521200" y="21336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A929140A-23F1-4997-BFD1-D6DBBDF97A78}"/>
              </a:ext>
            </a:extLst>
          </p:cNvPr>
          <p:cNvSpPr/>
          <p:nvPr/>
        </p:nvSpPr>
        <p:spPr>
          <a:xfrm>
            <a:off x="4965700" y="21463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20382059-DBA5-4FB0-A95A-C3900EDF1D46}"/>
              </a:ext>
            </a:extLst>
          </p:cNvPr>
          <p:cNvSpPr/>
          <p:nvPr/>
        </p:nvSpPr>
        <p:spPr>
          <a:xfrm>
            <a:off x="4826000" y="1854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E3A48DE2-EC15-492F-A3EB-4C0C1721EBC3}"/>
              </a:ext>
            </a:extLst>
          </p:cNvPr>
          <p:cNvSpPr/>
          <p:nvPr/>
        </p:nvSpPr>
        <p:spPr>
          <a:xfrm>
            <a:off x="4724400" y="16002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C226A009-6EC7-42B2-90E4-637279738789}"/>
              </a:ext>
            </a:extLst>
          </p:cNvPr>
          <p:cNvSpPr/>
          <p:nvPr/>
        </p:nvSpPr>
        <p:spPr>
          <a:xfrm>
            <a:off x="5257800" y="15494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2780378D-FD4C-4F2C-A5F8-3511BA60FBC9}"/>
              </a:ext>
            </a:extLst>
          </p:cNvPr>
          <p:cNvSpPr/>
          <p:nvPr/>
        </p:nvSpPr>
        <p:spPr>
          <a:xfrm>
            <a:off x="5359400" y="1778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A79ED6A5-5BD3-4CFA-8428-A7CD0E3F83F7}"/>
              </a:ext>
            </a:extLst>
          </p:cNvPr>
          <p:cNvSpPr/>
          <p:nvPr/>
        </p:nvSpPr>
        <p:spPr>
          <a:xfrm>
            <a:off x="5473700" y="2032000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5F9808FD-D614-4D5A-9093-1591C4FB819D}"/>
              </a:ext>
            </a:extLst>
          </p:cNvPr>
          <p:cNvSpPr txBox="1"/>
          <p:nvPr/>
        </p:nvSpPr>
        <p:spPr>
          <a:xfrm>
            <a:off x="1416050" y="694204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Potential-field</a:t>
            </a:r>
            <a:r>
              <a:rPr lang="pt-BR" sz="1600" dirty="0"/>
              <a:t> </a:t>
            </a:r>
            <a:r>
              <a:rPr lang="pt-BR" sz="1600" dirty="0" err="1"/>
              <a:t>observations</a:t>
            </a:r>
            <a:endParaRPr lang="pt-BR" sz="1600" dirty="0"/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xmlns="" id="{B9A194AF-3843-4DD9-90B9-A341517CB5CE}"/>
              </a:ext>
            </a:extLst>
          </p:cNvPr>
          <p:cNvCxnSpPr>
            <a:cxnSpLocks/>
          </p:cNvCxnSpPr>
          <p:nvPr/>
        </p:nvCxnSpPr>
        <p:spPr>
          <a:xfrm>
            <a:off x="2539825" y="1296454"/>
            <a:ext cx="410648" cy="3545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D5F7D2D4-4876-4C56-86ED-92F5B86B5D47}"/>
              </a:ext>
            </a:extLst>
          </p:cNvPr>
          <p:cNvSpPr txBox="1"/>
          <p:nvPr/>
        </p:nvSpPr>
        <p:spPr>
          <a:xfrm>
            <a:off x="-10319" y="4428176"/>
            <a:ext cx="207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physical-property distribution</a:t>
            </a:r>
            <a:endParaRPr lang="pt-BR" sz="1600" dirty="0"/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xmlns="" id="{FD3D8B1C-503A-4963-86B0-31D4FE8903FA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2066131" y="4415300"/>
            <a:ext cx="1489869" cy="305264"/>
          </a:xfrm>
          <a:prstGeom prst="straightConnector1">
            <a:avLst/>
          </a:prstGeom>
          <a:ln w="38100" cap="flat" cmpd="sng" algn="ctr">
            <a:solidFill>
              <a:srgbClr val="CC1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ector de Seta Reta 37">
            <a:extLst>
              <a:ext uri="{FF2B5EF4-FFF2-40B4-BE49-F238E27FC236}">
                <a16:creationId xmlns:a16="http://schemas.microsoft.com/office/drawing/2014/main" xmlns="" id="{84E154AD-7424-49E3-A2E8-0F90F19CDBA8}"/>
              </a:ext>
            </a:extLst>
          </p:cNvPr>
          <p:cNvCxnSpPr>
            <a:cxnSpLocks/>
          </p:cNvCxnSpPr>
          <p:nvPr/>
        </p:nvCxnSpPr>
        <p:spPr>
          <a:xfrm flipH="1">
            <a:off x="6350000" y="3345864"/>
            <a:ext cx="546100" cy="0"/>
          </a:xfrm>
          <a:prstGeom prst="straightConnector1">
            <a:avLst/>
          </a:prstGeom>
          <a:ln w="38100" cap="flat" cmpd="sng" algn="ctr">
            <a:solidFill>
              <a:srgbClr val="2E923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5722620" y="1329928"/>
            <a:ext cx="215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In </a:t>
            </a:r>
            <a:r>
              <a:rPr lang="pt-BR" dirty="0" err="1" smtClean="0">
                <a:solidFill>
                  <a:srgbClr val="0070C0"/>
                </a:solidFill>
              </a:rPr>
              <a:t>practice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400" y="950400"/>
            <a:ext cx="4719601" cy="2484000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xmlns="" id="{C92265BD-3155-423A-94D2-28372106A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pt-BR" altLang="en-US" dirty="0" err="1"/>
              <a:t>Methodology</a:t>
            </a:r>
            <a:endParaRPr lang="en-US" alt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C8C6F3E-0DE7-4ADF-8650-DF3D8A657B2E}"/>
              </a:ext>
            </a:extLst>
          </p:cNvPr>
          <p:cNvSpPr txBox="1"/>
          <p:nvPr/>
        </p:nvSpPr>
        <p:spPr>
          <a:xfrm>
            <a:off x="1012484" y="4026250"/>
            <a:ext cx="2318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rgbClr val="C00000"/>
                </a:solidFill>
              </a:rPr>
              <a:t>Physical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property</a:t>
            </a:r>
            <a:r>
              <a:rPr lang="pt-BR" dirty="0">
                <a:solidFill>
                  <a:srgbClr val="C00000"/>
                </a:solidFill>
              </a:rPr>
              <a:t> -  </a:t>
            </a:r>
            <a:r>
              <a:rPr lang="pt-BR" dirty="0" err="1">
                <a:solidFill>
                  <a:srgbClr val="C00000"/>
                </a:solidFill>
              </a:rPr>
              <a:t>magnetic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moment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intensity</a:t>
            </a:r>
            <a:endParaRPr lang="pt-BR" dirty="0">
              <a:solidFill>
                <a:srgbClr val="C00000"/>
              </a:solidFill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2DDAF08C-EF0C-417C-84D5-C11D2B038A9A}"/>
              </a:ext>
            </a:extLst>
          </p:cNvPr>
          <p:cNvCxnSpPr>
            <a:cxnSpLocks/>
          </p:cNvCxnSpPr>
          <p:nvPr/>
        </p:nvCxnSpPr>
        <p:spPr>
          <a:xfrm>
            <a:off x="220663" y="4487915"/>
            <a:ext cx="715621" cy="0"/>
          </a:xfrm>
          <a:prstGeom prst="straightConnector1">
            <a:avLst/>
          </a:prstGeom>
          <a:ln>
            <a:solidFill>
              <a:srgbClr val="2E92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C55842F1-B0BD-4505-8584-DB3CDBA617A4}"/>
              </a:ext>
            </a:extLst>
          </p:cNvPr>
          <p:cNvCxnSpPr>
            <a:cxnSpLocks/>
          </p:cNvCxnSpPr>
          <p:nvPr/>
        </p:nvCxnSpPr>
        <p:spPr>
          <a:xfrm flipV="1">
            <a:off x="220663" y="2246527"/>
            <a:ext cx="0" cy="2241389"/>
          </a:xfrm>
          <a:prstGeom prst="line">
            <a:avLst/>
          </a:prstGeom>
          <a:ln>
            <a:solidFill>
              <a:srgbClr val="2E92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69257BB8-97F0-4FCD-A32E-BB9EF7B73F8D}"/>
              </a:ext>
            </a:extLst>
          </p:cNvPr>
          <p:cNvCxnSpPr/>
          <p:nvPr/>
        </p:nvCxnSpPr>
        <p:spPr>
          <a:xfrm>
            <a:off x="220663" y="2259227"/>
            <a:ext cx="452437" cy="0"/>
          </a:xfrm>
          <a:prstGeom prst="line">
            <a:avLst/>
          </a:prstGeom>
          <a:ln>
            <a:solidFill>
              <a:srgbClr val="2E92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xmlns="" id="{331B469C-87B1-4ECF-BAE9-A7408003263B}"/>
                  </a:ext>
                </a:extLst>
              </p:cNvPr>
              <p:cNvSpPr txBox="1"/>
              <p:nvPr/>
            </p:nvSpPr>
            <p:spPr>
              <a:xfrm>
                <a:off x="5252378" y="3749251"/>
                <a:ext cx="122232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pt-BR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331B469C-87B1-4ECF-BAE9-A74080032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378" y="3749251"/>
                <a:ext cx="122232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xmlns="" id="{F5A90678-90D6-4F2F-9E46-84B38EE91078}"/>
                  </a:ext>
                </a:extLst>
              </p:cNvPr>
              <p:cNvSpPr/>
              <p:nvPr/>
            </p:nvSpPr>
            <p:spPr>
              <a:xfrm>
                <a:off x="4968917" y="3695018"/>
                <a:ext cx="86562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6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pt-BR" sz="36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pt-BR" sz="3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F5A90678-90D6-4F2F-9E46-84B38EE910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917" y="3695018"/>
                <a:ext cx="865622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xmlns="" id="{05660515-ED52-45EF-8AEC-5E0774845D03}"/>
                  </a:ext>
                </a:extLst>
              </p:cNvPr>
              <p:cNvSpPr/>
              <p:nvPr/>
            </p:nvSpPr>
            <p:spPr>
              <a:xfrm>
                <a:off x="3886214" y="3695018"/>
                <a:ext cx="130266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pt-BR" sz="36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05660515-ED52-45EF-8AEC-5E0774845D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14" y="3695018"/>
                <a:ext cx="1302664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xmlns="" id="{31E7552E-D833-4A00-BA54-A9FE5C31787F}"/>
                  </a:ext>
                </a:extLst>
              </p:cNvPr>
              <p:cNvSpPr/>
              <p:nvPr/>
            </p:nvSpPr>
            <p:spPr>
              <a:xfrm>
                <a:off x="3886214" y="4272149"/>
                <a:ext cx="34714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80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sz="28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BR" sz="28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BR" sz="28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pt-BR" sz="28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BR" sz="28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pt-BR" sz="2800" dirty="0">
                    <a:solidFill>
                      <a:schemeClr val="accent4">
                        <a:lumMod val="50000"/>
                      </a:schemeClr>
                    </a:solidFill>
                  </a:rPr>
                  <a:t> directions </a:t>
                </a:r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31E7552E-D833-4A00-BA54-A9FE5C317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14" y="4272149"/>
                <a:ext cx="3471463" cy="523220"/>
              </a:xfrm>
              <a:prstGeom prst="rect">
                <a:avLst/>
              </a:prstGeom>
              <a:blipFill>
                <a:blip r:embed="rId6"/>
                <a:stretch>
                  <a:fillRect t="-12791" r="-2636" b="-313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xmlns="" id="{9E3E7B5E-08E6-43C2-8EAF-8E78AA3EEE08}"/>
                  </a:ext>
                </a:extLst>
              </p:cNvPr>
              <p:cNvSpPr txBox="1"/>
              <p:nvPr/>
            </p:nvSpPr>
            <p:spPr>
              <a:xfrm>
                <a:off x="6458713" y="2001107"/>
                <a:ext cx="884585" cy="490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3E7B5E-08E6-43C2-8EAF-8E78AA3EE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713" y="2001107"/>
                <a:ext cx="884585" cy="490840"/>
              </a:xfrm>
              <a:prstGeom prst="rect">
                <a:avLst/>
              </a:prstGeom>
              <a:blipFill rotWithShape="0">
                <a:blip r:embed="rId7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xmlns="" id="{48D3FEC9-E815-401A-B397-5AC6C7D019AA}"/>
                  </a:ext>
                </a:extLst>
              </p:cNvPr>
              <p:cNvSpPr txBox="1"/>
              <p:nvPr/>
            </p:nvSpPr>
            <p:spPr>
              <a:xfrm>
                <a:off x="6455659" y="768398"/>
                <a:ext cx="884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8D3FEC9-E815-401A-B397-5AC6C7D01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659" y="768398"/>
                <a:ext cx="884585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xmlns="" id="{CB2B2033-A827-423C-A893-C94F02AC3105}"/>
                  </a:ext>
                </a:extLst>
              </p:cNvPr>
              <p:cNvSpPr txBox="1"/>
              <p:nvPr/>
            </p:nvSpPr>
            <p:spPr>
              <a:xfrm>
                <a:off x="6458713" y="3537469"/>
                <a:ext cx="884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B2B2033-A827-423C-A893-C94F02AC3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713" y="3537469"/>
                <a:ext cx="884585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xmlns="" id="{50217101-FB4A-4997-9BFE-808DE3596B7A}"/>
                  </a:ext>
                </a:extLst>
              </p:cNvPr>
              <p:cNvSpPr txBox="1"/>
              <p:nvPr/>
            </p:nvSpPr>
            <p:spPr>
              <a:xfrm>
                <a:off x="4171120" y="840251"/>
                <a:ext cx="2115579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50217101-FB4A-4997-9BFE-808DE359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120" y="840251"/>
                <a:ext cx="2115579" cy="563680"/>
              </a:xfrm>
              <a:prstGeom prst="rect">
                <a:avLst/>
              </a:prstGeom>
              <a:blipFill>
                <a:blip r:embed="rId14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16B7F12D-94A9-4CD2-ABAF-02E794CFDA84}"/>
              </a:ext>
            </a:extLst>
          </p:cNvPr>
          <p:cNvSpPr/>
          <p:nvPr/>
        </p:nvSpPr>
        <p:spPr>
          <a:xfrm>
            <a:off x="3461971" y="96882"/>
            <a:ext cx="3527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Amplitude of the magnetic anomaly vector </a:t>
            </a:r>
            <a:endParaRPr lang="en-US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FA87F929-CEC7-49C4-9E81-82079184A668}"/>
              </a:ext>
            </a:extLst>
          </p:cNvPr>
          <p:cNvSpPr/>
          <p:nvPr/>
        </p:nvSpPr>
        <p:spPr>
          <a:xfrm>
            <a:off x="824005" y="15904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33A2E792-87B7-4698-9F0B-D18B6C236E39}"/>
              </a:ext>
            </a:extLst>
          </p:cNvPr>
          <p:cNvSpPr/>
          <p:nvPr/>
        </p:nvSpPr>
        <p:spPr>
          <a:xfrm>
            <a:off x="938305" y="18444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FE2AFE23-B953-4C9C-82B8-2AE89F05FCDA}"/>
              </a:ext>
            </a:extLst>
          </p:cNvPr>
          <p:cNvSpPr/>
          <p:nvPr/>
        </p:nvSpPr>
        <p:spPr>
          <a:xfrm>
            <a:off x="1382805" y="18571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xmlns="" id="{0DDD243F-FC41-4989-8A98-396EDE285791}"/>
              </a:ext>
            </a:extLst>
          </p:cNvPr>
          <p:cNvSpPr/>
          <p:nvPr/>
        </p:nvSpPr>
        <p:spPr>
          <a:xfrm>
            <a:off x="1243105" y="15650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xmlns="" id="{7A8839A8-400C-48B8-9AA3-14143D013F2E}"/>
              </a:ext>
            </a:extLst>
          </p:cNvPr>
          <p:cNvSpPr/>
          <p:nvPr/>
        </p:nvSpPr>
        <p:spPr>
          <a:xfrm>
            <a:off x="1713005" y="15523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ED271237-5DD1-4EC9-A482-9745FB711B74}"/>
              </a:ext>
            </a:extLst>
          </p:cNvPr>
          <p:cNvSpPr/>
          <p:nvPr/>
        </p:nvSpPr>
        <p:spPr>
          <a:xfrm>
            <a:off x="1827305" y="18063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C68B6885-0B39-4052-8C73-F28605FB3213}"/>
              </a:ext>
            </a:extLst>
          </p:cNvPr>
          <p:cNvSpPr/>
          <p:nvPr/>
        </p:nvSpPr>
        <p:spPr>
          <a:xfrm>
            <a:off x="2271805" y="18190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83355220-EBC5-4493-B48C-78C1A9BC4885}"/>
              </a:ext>
            </a:extLst>
          </p:cNvPr>
          <p:cNvSpPr/>
          <p:nvPr/>
        </p:nvSpPr>
        <p:spPr>
          <a:xfrm>
            <a:off x="2132105" y="15269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E3E8115A-453A-45A2-9331-7FD5850D42CF}"/>
              </a:ext>
            </a:extLst>
          </p:cNvPr>
          <p:cNvSpPr/>
          <p:nvPr/>
        </p:nvSpPr>
        <p:spPr>
          <a:xfrm>
            <a:off x="2589305" y="14507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xmlns="" id="{9BC07675-3CCF-42C4-BCA9-3878F86710FC}"/>
              </a:ext>
            </a:extLst>
          </p:cNvPr>
          <p:cNvSpPr/>
          <p:nvPr/>
        </p:nvSpPr>
        <p:spPr>
          <a:xfrm>
            <a:off x="2703605" y="17047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5B06D0DB-E1C5-42C7-86DD-B345C0A101FD}"/>
              </a:ext>
            </a:extLst>
          </p:cNvPr>
          <p:cNvSpPr/>
          <p:nvPr/>
        </p:nvSpPr>
        <p:spPr>
          <a:xfrm>
            <a:off x="3148105" y="1717498"/>
            <a:ext cx="127000" cy="76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3" y="1436400"/>
            <a:ext cx="2171463" cy="2124000"/>
          </a:xfr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75" y="-3600"/>
            <a:ext cx="1798429" cy="1746000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75" y="1620000"/>
            <a:ext cx="1798429" cy="1746000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674" y="3250800"/>
            <a:ext cx="1785017" cy="174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751729" y="0"/>
            <a:ext cx="2944906" cy="3560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7" grpId="0"/>
      <p:bldP spid="21" grpId="0"/>
      <p:bldP spid="26" grpId="0"/>
      <p:bldP spid="27" grpId="0"/>
      <p:bldP spid="28" grpId="0"/>
      <p:bldP spid="30" grpId="0"/>
      <p:bldP spid="31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vem 1"/>
          <p:cNvSpPr/>
          <p:nvPr/>
        </p:nvSpPr>
        <p:spPr>
          <a:xfrm>
            <a:off x="83355" y="29175"/>
            <a:ext cx="2640977" cy="992222"/>
          </a:xfrm>
          <a:prstGeom prst="cloud">
            <a:avLst/>
          </a:prstGeom>
          <a:noFill/>
          <a:ln w="28575">
            <a:solidFill>
              <a:srgbClr val="CC1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/>
          <p:cNvSpPr txBox="1"/>
          <p:nvPr/>
        </p:nvSpPr>
        <p:spPr>
          <a:xfrm>
            <a:off x="973035" y="4179888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anomaly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83355" y="228515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Somewhere</a:t>
            </a:r>
            <a:r>
              <a:rPr lang="pt-BR" b="1" dirty="0">
                <a:solidFill>
                  <a:srgbClr val="0083CC"/>
                </a:solidFill>
              </a:rPr>
              <a:t> in </a:t>
            </a:r>
            <a:r>
              <a:rPr lang="pt-BR" b="1" dirty="0" err="1">
                <a:solidFill>
                  <a:srgbClr val="0083CC"/>
                </a:solidFill>
              </a:rPr>
              <a:t>the</a:t>
            </a:r>
            <a:r>
              <a:rPr lang="pt-BR" b="1" dirty="0">
                <a:solidFill>
                  <a:srgbClr val="0083CC"/>
                </a:solidFill>
              </a:rPr>
              <a:t> USA ....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275050" y="228514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83CC"/>
                </a:solidFill>
              </a:rPr>
              <a:t>High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 latitude</a:t>
            </a:r>
            <a:endParaRPr lang="en-US" b="1" dirty="0">
              <a:solidFill>
                <a:srgbClr val="008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xmlns="" id="{393C2BF6-8C24-4659-A04B-E11E6C429C94}"/>
                  </a:ext>
                </a:extLst>
              </p:cNvPr>
              <p:cNvSpPr txBox="1"/>
              <p:nvPr/>
            </p:nvSpPr>
            <p:spPr>
              <a:xfrm>
                <a:off x="1099124" y="4460320"/>
                <a:ext cx="26070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=10°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93C2BF6-8C24-4659-A04B-E11E6C429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24" y="4460320"/>
                <a:ext cx="260701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1126800"/>
            <a:ext cx="3039802" cy="3103200"/>
          </a:xfrm>
        </p:spPr>
      </p:pic>
    </p:spTree>
    <p:extLst>
      <p:ext uri="{BB962C8B-B14F-4D97-AF65-F5344CB8AC3E}">
        <p14:creationId xmlns:p14="http://schemas.microsoft.com/office/powerpoint/2010/main" val="4119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Content</a:t>
            </a:r>
            <a:endParaRPr lang="en-US" altLang="en-US" dirty="0"/>
          </a:p>
        </p:txBody>
      </p:sp>
      <p:sp>
        <p:nvSpPr>
          <p:cNvPr id="5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200151"/>
            <a:ext cx="7069510" cy="29908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Methodology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Synthetic</a:t>
            </a: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Tests</a:t>
            </a:r>
            <a:endParaRPr lang="pt-BR" b="1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Real data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application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00D5BFDB-5AAC-4620-B728-2D39F748D698}"/>
              </a:ext>
            </a:extLst>
          </p:cNvPr>
          <p:cNvSpPr/>
          <p:nvPr/>
        </p:nvSpPr>
        <p:spPr>
          <a:xfrm>
            <a:off x="-397565" y="4124739"/>
            <a:ext cx="9730408" cy="1321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0" y="1646748"/>
            <a:ext cx="7704000" cy="3556016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</a:t>
            </a:r>
            <a:r>
              <a:rPr lang="pt-BR" altLang="en-US" dirty="0" err="1"/>
              <a:t>Tests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xmlns="" id="{3437CEDC-6B4A-4238-8F82-3DDB762B3738}"/>
                  </a:ext>
                </a:extLst>
              </p:cNvPr>
              <p:cNvSpPr txBox="1"/>
              <p:nvPr/>
            </p:nvSpPr>
            <p:spPr>
              <a:xfrm>
                <a:off x="-12701" y="0"/>
                <a:ext cx="347980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Grid = 116 x 97 points (N-E) </a:t>
                </a:r>
                <a:endParaRPr lang="pt-BR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pt-BR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B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pt-B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sz="2000" dirty="0"/>
                  <a:t> km</a:t>
                </a:r>
              </a:p>
              <a:p>
                <a:r>
                  <a:rPr lang="en-US" sz="2000" dirty="0"/>
                  <a:t>Flight </a:t>
                </a:r>
                <a14:m>
                  <m:oMath xmlns:m="http://schemas.openxmlformats.org/officeDocument/2006/math">
                    <m:r>
                      <a:rPr lang="pt-B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pt-B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sz="2000" dirty="0"/>
                  <a:t> km</a:t>
                </a:r>
              </a:p>
            </p:txBody>
          </p:sp>
        </mc:Choice>
        <mc:Fallback xmlns="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3437CEDC-6B4A-4238-8F82-3DDB762B3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701" y="0"/>
                <a:ext cx="3479801" cy="1015663"/>
              </a:xfrm>
              <a:prstGeom prst="rect">
                <a:avLst/>
              </a:prstGeom>
              <a:blipFill>
                <a:blip r:embed="rId3"/>
                <a:stretch>
                  <a:fillRect l="-1926" t="-2395" b="-101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194B5F0-1E7C-44EE-BFF8-A1319B0B1C36}"/>
              </a:ext>
            </a:extLst>
          </p:cNvPr>
          <p:cNvSpPr txBox="1"/>
          <p:nvPr/>
        </p:nvSpPr>
        <p:spPr>
          <a:xfrm>
            <a:off x="6602249" y="96125"/>
            <a:ext cx="1769167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Top = 0.2 km</a:t>
            </a:r>
          </a:p>
          <a:p>
            <a:r>
              <a:rPr lang="pt-BR" b="1" dirty="0"/>
              <a:t>Base = 1 km</a:t>
            </a:r>
          </a:p>
          <a:p>
            <a:r>
              <a:rPr lang="pt-BR" b="1" dirty="0" err="1"/>
              <a:t>Width</a:t>
            </a:r>
            <a:r>
              <a:rPr lang="pt-BR" b="1" dirty="0"/>
              <a:t> = 1 km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5D87311-1174-4D54-942F-4AC94370A2BD}"/>
              </a:ext>
            </a:extLst>
          </p:cNvPr>
          <p:cNvSpPr txBox="1"/>
          <p:nvPr/>
        </p:nvSpPr>
        <p:spPr>
          <a:xfrm>
            <a:off x="0" y="1004163"/>
            <a:ext cx="2288725" cy="1200329"/>
          </a:xfrm>
          <a:prstGeom prst="rect">
            <a:avLst/>
          </a:prstGeom>
          <a:noFill/>
          <a:ln w="38100">
            <a:solidFill>
              <a:srgbClr val="D5D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Top = 0.1 km</a:t>
            </a:r>
          </a:p>
          <a:p>
            <a:r>
              <a:rPr lang="pt-BR" b="1" dirty="0"/>
              <a:t>Base = 2.1 km</a:t>
            </a:r>
          </a:p>
          <a:p>
            <a:r>
              <a:rPr lang="pt-BR" b="1" dirty="0" err="1"/>
              <a:t>Width</a:t>
            </a:r>
            <a:r>
              <a:rPr lang="pt-BR" b="1" dirty="0"/>
              <a:t> = 4 km</a:t>
            </a:r>
          </a:p>
          <a:p>
            <a:r>
              <a:rPr lang="pt-BR" b="1" dirty="0" err="1"/>
              <a:t>Thickness</a:t>
            </a:r>
            <a:r>
              <a:rPr lang="pt-BR" b="1" dirty="0"/>
              <a:t> = 0.1 km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FBEF7E5-82E1-4C9F-9AF2-01BDC1B29A07}"/>
              </a:ext>
            </a:extLst>
          </p:cNvPr>
          <p:cNvSpPr txBox="1"/>
          <p:nvPr/>
        </p:nvSpPr>
        <p:spPr>
          <a:xfrm>
            <a:off x="3103675" y="736443"/>
            <a:ext cx="1826134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Top = 0.2 km</a:t>
            </a:r>
          </a:p>
          <a:p>
            <a:r>
              <a:rPr lang="pt-BR" b="1" dirty="0"/>
              <a:t>Base = 1.1 km</a:t>
            </a:r>
          </a:p>
          <a:p>
            <a:r>
              <a:rPr lang="pt-BR" b="1" dirty="0" err="1"/>
              <a:t>Width</a:t>
            </a:r>
            <a:r>
              <a:rPr lang="pt-BR" b="1" dirty="0"/>
              <a:t> = 0.5 km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AB87A15-31E4-4639-BAD2-01E8120DBBC5}"/>
              </a:ext>
            </a:extLst>
          </p:cNvPr>
          <p:cNvSpPr txBox="1"/>
          <p:nvPr/>
        </p:nvSpPr>
        <p:spPr>
          <a:xfrm>
            <a:off x="6602249" y="1026728"/>
            <a:ext cx="1769167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Top = 1 km</a:t>
            </a:r>
          </a:p>
          <a:p>
            <a:r>
              <a:rPr lang="pt-BR" b="1" dirty="0"/>
              <a:t>Base = 5 km</a:t>
            </a:r>
          </a:p>
          <a:p>
            <a:r>
              <a:rPr lang="pt-BR" b="1" dirty="0" err="1"/>
              <a:t>Width</a:t>
            </a:r>
            <a:r>
              <a:rPr lang="pt-BR" b="1" dirty="0"/>
              <a:t> = 4 km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D192E56F-F73B-4721-B16D-4D400C33AF92}"/>
              </a:ext>
            </a:extLst>
          </p:cNvPr>
          <p:cNvSpPr txBox="1"/>
          <p:nvPr/>
        </p:nvSpPr>
        <p:spPr>
          <a:xfrm>
            <a:off x="7345016" y="2146508"/>
            <a:ext cx="1769167" cy="92333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Top = 0.2 km</a:t>
            </a:r>
          </a:p>
          <a:p>
            <a:r>
              <a:rPr lang="pt-BR" b="1" dirty="0"/>
              <a:t>Base = 5 km</a:t>
            </a:r>
          </a:p>
          <a:p>
            <a:r>
              <a:rPr lang="pt-BR" b="1" dirty="0" err="1"/>
              <a:t>Width</a:t>
            </a:r>
            <a:r>
              <a:rPr lang="pt-BR" b="1" dirty="0"/>
              <a:t> = 2 km</a:t>
            </a:r>
          </a:p>
        </p:txBody>
      </p:sp>
    </p:spTree>
    <p:extLst>
      <p:ext uri="{BB962C8B-B14F-4D97-AF65-F5344CB8AC3E}">
        <p14:creationId xmlns:p14="http://schemas.microsoft.com/office/powerpoint/2010/main" val="18166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792033" cy="3600000"/>
          </a:xfr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1 – Vertical </a:t>
            </a:r>
            <a:r>
              <a:rPr lang="pt-BR" altLang="en-US" dirty="0" err="1"/>
              <a:t>incidence</a:t>
            </a:r>
            <a:r>
              <a:rPr lang="pt-BR" altLang="en-US" dirty="0"/>
              <a:t> </a:t>
            </a:r>
            <a:endParaRPr lang="en-US" alt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99774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4748743" y="978991"/>
            <a:ext cx="326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 </a:t>
            </a:r>
            <a:r>
              <a:rPr lang="pt-BR" dirty="0" err="1">
                <a:solidFill>
                  <a:schemeClr val="accent4"/>
                </a:solidFill>
              </a:rPr>
              <a:t>gradient</a:t>
            </a:r>
            <a:r>
              <a:rPr lang="pt-BR" dirty="0">
                <a:solidFill>
                  <a:schemeClr val="accent4"/>
                </a:solidFill>
              </a:rPr>
              <a:t> amplitude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2C649E5-0266-4D17-BD01-11A14A281615}"/>
              </a:ext>
            </a:extLst>
          </p:cNvPr>
          <p:cNvSpPr/>
          <p:nvPr/>
        </p:nvSpPr>
        <p:spPr>
          <a:xfrm>
            <a:off x="8398565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1AE41434-D6E7-4107-8CBA-7AFE49679D9E}"/>
              </a:ext>
            </a:extLst>
          </p:cNvPr>
          <p:cNvCxnSpPr/>
          <p:nvPr/>
        </p:nvCxnSpPr>
        <p:spPr>
          <a:xfrm flipH="1">
            <a:off x="6052930" y="3846443"/>
            <a:ext cx="4472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D05DCE18-303C-4493-9BA9-1EA9FB2F26A8}"/>
              </a:ext>
            </a:extLst>
          </p:cNvPr>
          <p:cNvCxnSpPr>
            <a:cxnSpLocks/>
          </p:cNvCxnSpPr>
          <p:nvPr/>
        </p:nvCxnSpPr>
        <p:spPr>
          <a:xfrm flipH="1" flipV="1">
            <a:off x="5843546" y="2346463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D4510F60-5A54-4D0E-898F-EA226F176660}"/>
              </a:ext>
            </a:extLst>
          </p:cNvPr>
          <p:cNvCxnSpPr>
            <a:cxnSpLocks/>
          </p:cNvCxnSpPr>
          <p:nvPr/>
        </p:nvCxnSpPr>
        <p:spPr>
          <a:xfrm flipH="1">
            <a:off x="7000129" y="1654037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10DB76-A0F9-43AA-AF98-0E7A622C2C1B}"/>
              </a:ext>
            </a:extLst>
          </p:cNvPr>
          <p:cNvCxnSpPr>
            <a:cxnSpLocks/>
          </p:cNvCxnSpPr>
          <p:nvPr/>
        </p:nvCxnSpPr>
        <p:spPr>
          <a:xfrm flipH="1" flipV="1">
            <a:off x="6852699" y="3718095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776670" cy="3600000"/>
          </a:xfr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7129402" y="517253"/>
            <a:ext cx="218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 smtClean="0">
                <a:solidFill>
                  <a:srgbClr val="C00000"/>
                </a:solidFill>
              </a:rPr>
              <a:t>Dependent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on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the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source’s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geometry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748506" cy="3600000"/>
          </a:xfr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1 – Vertical </a:t>
            </a:r>
            <a:r>
              <a:rPr lang="pt-BR" altLang="en-US" dirty="0" err="1"/>
              <a:t>incidence</a:t>
            </a:r>
            <a:r>
              <a:rPr lang="pt-BR" altLang="en-US" dirty="0"/>
              <a:t> </a:t>
            </a:r>
            <a:endParaRPr lang="en-US" altLang="en-US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4802083" y="763200"/>
            <a:ext cx="326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Amplitude of the magnetic anomaly vector 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1AE41434-D6E7-4107-8CBA-7AFE49679D9E}"/>
              </a:ext>
            </a:extLst>
          </p:cNvPr>
          <p:cNvCxnSpPr/>
          <p:nvPr/>
        </p:nvCxnSpPr>
        <p:spPr>
          <a:xfrm flipH="1">
            <a:off x="6052930" y="3896683"/>
            <a:ext cx="4472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D05DCE18-303C-4493-9BA9-1EA9FB2F26A8}"/>
              </a:ext>
            </a:extLst>
          </p:cNvPr>
          <p:cNvCxnSpPr>
            <a:cxnSpLocks/>
          </p:cNvCxnSpPr>
          <p:nvPr/>
        </p:nvCxnSpPr>
        <p:spPr>
          <a:xfrm flipH="1" flipV="1">
            <a:off x="5831741" y="2356511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D4510F60-5A54-4D0E-898F-EA226F176660}"/>
              </a:ext>
            </a:extLst>
          </p:cNvPr>
          <p:cNvCxnSpPr>
            <a:cxnSpLocks/>
          </p:cNvCxnSpPr>
          <p:nvPr/>
        </p:nvCxnSpPr>
        <p:spPr>
          <a:xfrm flipH="1">
            <a:off x="7047299" y="1654037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10DB76-A0F9-43AA-AF98-0E7A622C2C1B}"/>
              </a:ext>
            </a:extLst>
          </p:cNvPr>
          <p:cNvCxnSpPr>
            <a:cxnSpLocks/>
          </p:cNvCxnSpPr>
          <p:nvPr/>
        </p:nvCxnSpPr>
        <p:spPr>
          <a:xfrm flipH="1" flipV="1">
            <a:off x="6851611" y="3806251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Espaço Reservado para Conteúdo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776670" cy="3600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2C649E5-0266-4D17-BD01-11A14A281615}"/>
              </a:ext>
            </a:extLst>
          </p:cNvPr>
          <p:cNvSpPr/>
          <p:nvPr/>
        </p:nvSpPr>
        <p:spPr>
          <a:xfrm>
            <a:off x="8358224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99774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792033" cy="3600000"/>
          </a:xfr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1 – Vertical </a:t>
            </a:r>
            <a:r>
              <a:rPr lang="pt-BR" altLang="en-US" dirty="0" err="1"/>
              <a:t>incidence</a:t>
            </a:r>
            <a:r>
              <a:rPr lang="pt-BR" altLang="en-US" dirty="0"/>
              <a:t> 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xmlns="" id="{A6A15980-EB0F-4796-A0B9-B955BEB12AF9}"/>
                  </a:ext>
                </a:extLst>
              </p:cNvPr>
              <p:cNvSpPr txBox="1"/>
              <p:nvPr/>
            </p:nvSpPr>
            <p:spPr>
              <a:xfrm>
                <a:off x="4779223" y="764547"/>
                <a:ext cx="32650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4"/>
                    </a:solidFill>
                  </a:rPr>
                  <a:t>Vertical component of the gravity data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6A15980-EB0F-4796-A0B9-B955BEB12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223" y="764547"/>
                <a:ext cx="3265063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2C649E5-0266-4D17-BD01-11A14A281615}"/>
              </a:ext>
            </a:extLst>
          </p:cNvPr>
          <p:cNvSpPr/>
          <p:nvPr/>
        </p:nvSpPr>
        <p:spPr>
          <a:xfrm>
            <a:off x="8398565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1AE41434-D6E7-4107-8CBA-7AFE49679D9E}"/>
              </a:ext>
            </a:extLst>
          </p:cNvPr>
          <p:cNvCxnSpPr/>
          <p:nvPr/>
        </p:nvCxnSpPr>
        <p:spPr>
          <a:xfrm flipH="1">
            <a:off x="6052930" y="3846443"/>
            <a:ext cx="4472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D05DCE18-303C-4493-9BA9-1EA9FB2F26A8}"/>
              </a:ext>
            </a:extLst>
          </p:cNvPr>
          <p:cNvCxnSpPr>
            <a:cxnSpLocks/>
          </p:cNvCxnSpPr>
          <p:nvPr/>
        </p:nvCxnSpPr>
        <p:spPr>
          <a:xfrm flipH="1" flipV="1">
            <a:off x="5885676" y="2346463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D4510F60-5A54-4D0E-898F-EA226F176660}"/>
              </a:ext>
            </a:extLst>
          </p:cNvPr>
          <p:cNvCxnSpPr>
            <a:cxnSpLocks/>
          </p:cNvCxnSpPr>
          <p:nvPr/>
        </p:nvCxnSpPr>
        <p:spPr>
          <a:xfrm flipH="1">
            <a:off x="6992954" y="1593077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10DB76-A0F9-43AA-AF98-0E7A622C2C1B}"/>
              </a:ext>
            </a:extLst>
          </p:cNvPr>
          <p:cNvCxnSpPr>
            <a:cxnSpLocks/>
          </p:cNvCxnSpPr>
          <p:nvPr/>
        </p:nvCxnSpPr>
        <p:spPr>
          <a:xfrm flipH="1" flipV="1">
            <a:off x="6838189" y="3831261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Espaço Reservado para Conteúdo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776670" cy="3600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99774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A4E9892-A3E4-4718-AD40-356A5837C625}"/>
              </a:ext>
            </a:extLst>
          </p:cNvPr>
          <p:cNvSpPr/>
          <p:nvPr/>
        </p:nvSpPr>
        <p:spPr>
          <a:xfrm>
            <a:off x="-397565" y="4124739"/>
            <a:ext cx="9730408" cy="1321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2 – </a:t>
            </a:r>
            <a:r>
              <a:rPr lang="pt-BR" altLang="en-US" dirty="0" err="1"/>
              <a:t>Mid</a:t>
            </a:r>
            <a:r>
              <a:rPr lang="pt-BR" altLang="en-US" dirty="0"/>
              <a:t> latitude</a:t>
            </a:r>
            <a:endParaRPr lang="en-US" alt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899214A-2E67-4977-99FD-94BA59484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0" y="1646748"/>
            <a:ext cx="7704000" cy="3556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xmlns="" id="{7C587067-7E48-428B-8FBD-42640D9154E2}"/>
                  </a:ext>
                </a:extLst>
              </p:cNvPr>
              <p:cNvSpPr txBox="1"/>
              <p:nvPr/>
            </p:nvSpPr>
            <p:spPr>
              <a:xfrm>
                <a:off x="-547557" y="805923"/>
                <a:ext cx="3162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7C587067-7E48-428B-8FBD-42640D91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7557" y="805923"/>
                <a:ext cx="316245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xmlns="" id="{A7807C4D-7869-4144-90AD-01D45C4BF3DE}"/>
                  </a:ext>
                </a:extLst>
              </p:cNvPr>
              <p:cNvSpPr txBox="1"/>
              <p:nvPr/>
            </p:nvSpPr>
            <p:spPr>
              <a:xfrm>
                <a:off x="-853531" y="2294991"/>
                <a:ext cx="3162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A7807C4D-7869-4144-90AD-01D45C4BF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3531" y="2294991"/>
                <a:ext cx="316245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xmlns="" id="{3E141496-E571-4FB2-95E1-D441C1F7FDFC}"/>
                  </a:ext>
                </a:extLst>
              </p:cNvPr>
              <p:cNvSpPr txBox="1"/>
              <p:nvPr/>
            </p:nvSpPr>
            <p:spPr>
              <a:xfrm>
                <a:off x="2389939" y="1288759"/>
                <a:ext cx="3162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3E141496-E571-4FB2-95E1-D441C1F7F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939" y="1288759"/>
                <a:ext cx="316245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xmlns="" id="{F244D520-5D6B-45A0-AB67-A94FF2D9E152}"/>
                  </a:ext>
                </a:extLst>
              </p:cNvPr>
              <p:cNvSpPr txBox="1"/>
              <p:nvPr/>
            </p:nvSpPr>
            <p:spPr>
              <a:xfrm>
                <a:off x="5872803" y="1648201"/>
                <a:ext cx="3162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rgbClr val="2E9230"/>
                  </a:solidFill>
                </a:endParaRP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244D520-5D6B-45A0-AB67-A94FF2D9E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803" y="1648201"/>
                <a:ext cx="316245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xmlns="" id="{005FFDB2-8EE1-43C9-9D52-75898A586B9B}"/>
                  </a:ext>
                </a:extLst>
              </p:cNvPr>
              <p:cNvSpPr txBox="1"/>
              <p:nvPr/>
            </p:nvSpPr>
            <p:spPr>
              <a:xfrm>
                <a:off x="6800455" y="2895135"/>
                <a:ext cx="3162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05FFDB2-8EE1-43C9-9D52-75898A586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455" y="2895135"/>
                <a:ext cx="316245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52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792033" cy="3600000"/>
          </a:xfr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2 – </a:t>
            </a:r>
            <a:r>
              <a:rPr lang="pt-BR" altLang="en-US" dirty="0" err="1"/>
              <a:t>Mid</a:t>
            </a:r>
            <a:r>
              <a:rPr lang="pt-BR" altLang="en-US" dirty="0"/>
              <a:t> latitude</a:t>
            </a:r>
            <a:endParaRPr lang="en-US" altLang="en-US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4748743" y="978991"/>
            <a:ext cx="326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 </a:t>
            </a:r>
            <a:r>
              <a:rPr lang="pt-BR" dirty="0" err="1">
                <a:solidFill>
                  <a:schemeClr val="accent4"/>
                </a:solidFill>
              </a:rPr>
              <a:t>gradient</a:t>
            </a:r>
            <a:r>
              <a:rPr lang="pt-BR" dirty="0">
                <a:solidFill>
                  <a:schemeClr val="accent4"/>
                </a:solidFill>
              </a:rPr>
              <a:t> amplitude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2C649E5-0266-4D17-BD01-11A14A281615}"/>
              </a:ext>
            </a:extLst>
          </p:cNvPr>
          <p:cNvSpPr/>
          <p:nvPr/>
        </p:nvSpPr>
        <p:spPr>
          <a:xfrm>
            <a:off x="8299505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1AE41434-D6E7-4107-8CBA-7AFE49679D9E}"/>
              </a:ext>
            </a:extLst>
          </p:cNvPr>
          <p:cNvCxnSpPr/>
          <p:nvPr/>
        </p:nvCxnSpPr>
        <p:spPr>
          <a:xfrm flipH="1">
            <a:off x="6052930" y="3846443"/>
            <a:ext cx="4472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D05DCE18-303C-4493-9BA9-1EA9FB2F26A8}"/>
              </a:ext>
            </a:extLst>
          </p:cNvPr>
          <p:cNvCxnSpPr>
            <a:cxnSpLocks/>
          </p:cNvCxnSpPr>
          <p:nvPr/>
        </p:nvCxnSpPr>
        <p:spPr>
          <a:xfrm flipH="1" flipV="1">
            <a:off x="5851835" y="2346463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D4510F60-5A54-4D0E-898F-EA226F176660}"/>
              </a:ext>
            </a:extLst>
          </p:cNvPr>
          <p:cNvCxnSpPr>
            <a:cxnSpLocks/>
          </p:cNvCxnSpPr>
          <p:nvPr/>
        </p:nvCxnSpPr>
        <p:spPr>
          <a:xfrm flipH="1">
            <a:off x="7027203" y="1654037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10DB76-A0F9-43AA-AF98-0E7A622C2C1B}"/>
              </a:ext>
            </a:extLst>
          </p:cNvPr>
          <p:cNvCxnSpPr>
            <a:cxnSpLocks/>
          </p:cNvCxnSpPr>
          <p:nvPr/>
        </p:nvCxnSpPr>
        <p:spPr>
          <a:xfrm flipH="1" flipV="1">
            <a:off x="6841562" y="3813445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863725" cy="3600000"/>
          </a:xfr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99774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7129402" y="497157"/>
            <a:ext cx="2187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 smtClean="0">
                <a:solidFill>
                  <a:srgbClr val="C00000"/>
                </a:solidFill>
              </a:rPr>
              <a:t>Dependent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on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the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magnetization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err="1" smtClean="0">
                <a:solidFill>
                  <a:srgbClr val="C00000"/>
                </a:solidFill>
              </a:rPr>
              <a:t>direction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3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748506" cy="3600000"/>
          </a:xfr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2 – </a:t>
            </a:r>
            <a:r>
              <a:rPr lang="pt-BR" altLang="en-US" dirty="0" err="1"/>
              <a:t>Mid</a:t>
            </a:r>
            <a:r>
              <a:rPr lang="pt-BR" altLang="en-US" dirty="0"/>
              <a:t> latitude</a:t>
            </a:r>
            <a:endParaRPr lang="en-US" altLang="en-US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2C649E5-0266-4D17-BD01-11A14A281615}"/>
              </a:ext>
            </a:extLst>
          </p:cNvPr>
          <p:cNvSpPr/>
          <p:nvPr/>
        </p:nvSpPr>
        <p:spPr>
          <a:xfrm>
            <a:off x="8317883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1AE41434-D6E7-4107-8CBA-7AFE49679D9E}"/>
              </a:ext>
            </a:extLst>
          </p:cNvPr>
          <p:cNvCxnSpPr/>
          <p:nvPr/>
        </p:nvCxnSpPr>
        <p:spPr>
          <a:xfrm flipH="1">
            <a:off x="6052930" y="3846443"/>
            <a:ext cx="4472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D05DCE18-303C-4493-9BA9-1EA9FB2F26A8}"/>
              </a:ext>
            </a:extLst>
          </p:cNvPr>
          <p:cNvCxnSpPr>
            <a:cxnSpLocks/>
          </p:cNvCxnSpPr>
          <p:nvPr/>
        </p:nvCxnSpPr>
        <p:spPr>
          <a:xfrm flipH="1" flipV="1">
            <a:off x="5841790" y="2346463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D4510F60-5A54-4D0E-898F-EA226F176660}"/>
              </a:ext>
            </a:extLst>
          </p:cNvPr>
          <p:cNvCxnSpPr>
            <a:cxnSpLocks/>
          </p:cNvCxnSpPr>
          <p:nvPr/>
        </p:nvCxnSpPr>
        <p:spPr>
          <a:xfrm flipH="1">
            <a:off x="7000129" y="1524497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10DB76-A0F9-43AA-AF98-0E7A622C2C1B}"/>
              </a:ext>
            </a:extLst>
          </p:cNvPr>
          <p:cNvCxnSpPr>
            <a:cxnSpLocks/>
          </p:cNvCxnSpPr>
          <p:nvPr/>
        </p:nvCxnSpPr>
        <p:spPr>
          <a:xfrm flipH="1" flipV="1">
            <a:off x="6837795" y="3836370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863725" cy="3600000"/>
          </a:xfr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4786843" y="819967"/>
            <a:ext cx="326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Amplitude of the magnetic anomaly vector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99774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A4E9892-A3E4-4718-AD40-356A5837C625}"/>
              </a:ext>
            </a:extLst>
          </p:cNvPr>
          <p:cNvSpPr/>
          <p:nvPr/>
        </p:nvSpPr>
        <p:spPr>
          <a:xfrm>
            <a:off x="-397565" y="4124739"/>
            <a:ext cx="9730408" cy="1321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3 – </a:t>
            </a:r>
            <a:r>
              <a:rPr lang="pt-BR" altLang="en-US" dirty="0" err="1"/>
              <a:t>Low</a:t>
            </a:r>
            <a:r>
              <a:rPr lang="pt-BR" altLang="en-US" dirty="0"/>
              <a:t> latitude</a:t>
            </a:r>
            <a:endParaRPr lang="en-US" alt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899214A-2E67-4977-99FD-94BA59484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0" y="1646748"/>
            <a:ext cx="7704000" cy="3556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xmlns="" id="{7C587067-7E48-428B-8FBD-42640D9154E2}"/>
                  </a:ext>
                </a:extLst>
              </p:cNvPr>
              <p:cNvSpPr txBox="1"/>
              <p:nvPr/>
            </p:nvSpPr>
            <p:spPr>
              <a:xfrm>
                <a:off x="-547557" y="805923"/>
                <a:ext cx="31624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pt-BR" sz="2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0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pt-BR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7C587067-7E48-428B-8FBD-42640D91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7557" y="805923"/>
                <a:ext cx="3162453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xmlns="" id="{A7807C4D-7869-4144-90AD-01D45C4BF3DE}"/>
                  </a:ext>
                </a:extLst>
              </p:cNvPr>
              <p:cNvSpPr txBox="1"/>
              <p:nvPr/>
            </p:nvSpPr>
            <p:spPr>
              <a:xfrm>
                <a:off x="-853531" y="2294991"/>
                <a:ext cx="31624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pt-BR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000" b="1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pt-BR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A7807C4D-7869-4144-90AD-01D45C4BF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3531" y="2294991"/>
                <a:ext cx="3162453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xmlns="" id="{3E141496-E571-4FB2-95E1-D441C1F7FDFC}"/>
                  </a:ext>
                </a:extLst>
              </p:cNvPr>
              <p:cNvSpPr txBox="1"/>
              <p:nvPr/>
            </p:nvSpPr>
            <p:spPr>
              <a:xfrm>
                <a:off x="2710350" y="998255"/>
                <a:ext cx="31624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pt-BR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000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pt-B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3E141496-E571-4FB2-95E1-D441C1F7F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350" y="998255"/>
                <a:ext cx="316245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xmlns="" id="{F244D520-5D6B-45A0-AB67-A94FF2D9E152}"/>
                  </a:ext>
                </a:extLst>
              </p:cNvPr>
              <p:cNvSpPr txBox="1"/>
              <p:nvPr/>
            </p:nvSpPr>
            <p:spPr>
              <a:xfrm>
                <a:off x="5872803" y="1648201"/>
                <a:ext cx="3162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pt-BR" sz="2000" b="1" i="1" smtClean="0">
                          <a:solidFill>
                            <a:srgbClr val="2E923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rgbClr val="2E9230"/>
                  </a:solidFill>
                </a:endParaRP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244D520-5D6B-45A0-AB67-A94FF2D9E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803" y="1648201"/>
                <a:ext cx="316245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xmlns="" id="{005FFDB2-8EE1-43C9-9D52-75898A586B9B}"/>
                  </a:ext>
                </a:extLst>
              </p:cNvPr>
              <p:cNvSpPr txBox="1"/>
              <p:nvPr/>
            </p:nvSpPr>
            <p:spPr>
              <a:xfrm>
                <a:off x="6800455" y="2895135"/>
                <a:ext cx="3162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pt-BR" sz="20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05FFDB2-8EE1-43C9-9D52-75898A586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455" y="2895135"/>
                <a:ext cx="316245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2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723183" cy="360000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3 – </a:t>
            </a:r>
            <a:r>
              <a:rPr lang="pt-BR" altLang="en-US" dirty="0" err="1"/>
              <a:t>Low</a:t>
            </a:r>
            <a:r>
              <a:rPr lang="pt-BR" altLang="en-US" dirty="0"/>
              <a:t> latitude</a:t>
            </a:r>
            <a:endParaRPr lang="en-US" altLang="en-US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4718263" y="978991"/>
            <a:ext cx="326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 </a:t>
            </a:r>
            <a:r>
              <a:rPr lang="pt-BR" dirty="0" err="1">
                <a:solidFill>
                  <a:schemeClr val="accent4"/>
                </a:solidFill>
              </a:rPr>
              <a:t>gradient</a:t>
            </a:r>
            <a:r>
              <a:rPr lang="pt-BR" dirty="0">
                <a:solidFill>
                  <a:schemeClr val="accent4"/>
                </a:solidFill>
              </a:rPr>
              <a:t> amplitude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2C649E5-0266-4D17-BD01-11A14A281615}"/>
              </a:ext>
            </a:extLst>
          </p:cNvPr>
          <p:cNvSpPr/>
          <p:nvPr/>
        </p:nvSpPr>
        <p:spPr>
          <a:xfrm>
            <a:off x="8250648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1AE41434-D6E7-4107-8CBA-7AFE49679D9E}"/>
              </a:ext>
            </a:extLst>
          </p:cNvPr>
          <p:cNvCxnSpPr/>
          <p:nvPr/>
        </p:nvCxnSpPr>
        <p:spPr>
          <a:xfrm flipH="1">
            <a:off x="5963478" y="3866321"/>
            <a:ext cx="4472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D05DCE18-303C-4493-9BA9-1EA9FB2F26A8}"/>
              </a:ext>
            </a:extLst>
          </p:cNvPr>
          <p:cNvCxnSpPr>
            <a:cxnSpLocks/>
          </p:cNvCxnSpPr>
          <p:nvPr/>
        </p:nvCxnSpPr>
        <p:spPr>
          <a:xfrm flipH="1" flipV="1">
            <a:off x="5822674" y="2425976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D4510F60-5A54-4D0E-898F-EA226F176660}"/>
              </a:ext>
            </a:extLst>
          </p:cNvPr>
          <p:cNvCxnSpPr>
            <a:cxnSpLocks/>
          </p:cNvCxnSpPr>
          <p:nvPr/>
        </p:nvCxnSpPr>
        <p:spPr>
          <a:xfrm flipH="1">
            <a:off x="6879534" y="1654037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10DB76-A0F9-43AA-AF98-0E7A622C2C1B}"/>
              </a:ext>
            </a:extLst>
          </p:cNvPr>
          <p:cNvCxnSpPr>
            <a:cxnSpLocks/>
          </p:cNvCxnSpPr>
          <p:nvPr/>
        </p:nvCxnSpPr>
        <p:spPr>
          <a:xfrm flipH="1" flipV="1">
            <a:off x="6800022" y="3807546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793575" cy="3600000"/>
          </a:xfr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99774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 flipH="1">
            <a:off x="2079558" y="1810384"/>
            <a:ext cx="62085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1472004" y="2872376"/>
            <a:ext cx="0" cy="524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 flipV="1">
            <a:off x="3126480" y="3134737"/>
            <a:ext cx="232946" cy="428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H="1" flipV="1">
            <a:off x="2748620" y="3910415"/>
            <a:ext cx="232946" cy="428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72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00" y="1126800"/>
            <a:ext cx="3039802" cy="3103200"/>
          </a:xfrm>
          <a:prstGeom prst="rect">
            <a:avLst/>
          </a:prstGeom>
        </p:spPr>
      </p:pic>
      <p:sp>
        <p:nvSpPr>
          <p:cNvPr id="10" name="Nuvem 9"/>
          <p:cNvSpPr/>
          <p:nvPr/>
        </p:nvSpPr>
        <p:spPr>
          <a:xfrm>
            <a:off x="83355" y="29175"/>
            <a:ext cx="2640977" cy="992222"/>
          </a:xfrm>
          <a:prstGeom prst="cloud">
            <a:avLst/>
          </a:prstGeom>
          <a:noFill/>
          <a:ln w="28575">
            <a:solidFill>
              <a:srgbClr val="CC1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/>
          <p:cNvSpPr txBox="1"/>
          <p:nvPr/>
        </p:nvSpPr>
        <p:spPr>
          <a:xfrm>
            <a:off x="83355" y="228515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Somewhere</a:t>
            </a:r>
            <a:r>
              <a:rPr lang="pt-BR" b="1" dirty="0">
                <a:solidFill>
                  <a:srgbClr val="0083CC"/>
                </a:solidFill>
              </a:rPr>
              <a:t> in </a:t>
            </a:r>
            <a:r>
              <a:rPr lang="pt-BR" b="1" dirty="0" err="1">
                <a:solidFill>
                  <a:srgbClr val="0083CC"/>
                </a:solidFill>
              </a:rPr>
              <a:t>the</a:t>
            </a:r>
            <a:r>
              <a:rPr lang="pt-BR" b="1" dirty="0">
                <a:solidFill>
                  <a:srgbClr val="0083CC"/>
                </a:solidFill>
              </a:rPr>
              <a:t> USA ....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026135" y="4268788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Reduction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pole (RTP)</a:t>
            </a:r>
            <a:endParaRPr lang="en-US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275050" y="228514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83CC"/>
                </a:solidFill>
              </a:rPr>
              <a:t>High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 latitude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C7A78E78-0154-45FB-A13A-92186A624C6E}"/>
              </a:ext>
            </a:extLst>
          </p:cNvPr>
          <p:cNvSpPr txBox="1"/>
          <p:nvPr/>
        </p:nvSpPr>
        <p:spPr>
          <a:xfrm>
            <a:off x="7123189" y="1691091"/>
            <a:ext cx="2607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Standard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processing</a:t>
            </a:r>
            <a:r>
              <a:rPr lang="pt-BR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procedure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in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North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America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760EB876-EBDA-4CD5-A6ED-183C603147DB}"/>
              </a:ext>
            </a:extLst>
          </p:cNvPr>
          <p:cNvSpPr txBox="1"/>
          <p:nvPr/>
        </p:nvSpPr>
        <p:spPr>
          <a:xfrm>
            <a:off x="973035" y="4179888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anomaly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xmlns="" id="{B32CF55D-19C5-4DBE-9182-1797A3B5D601}"/>
                  </a:ext>
                </a:extLst>
              </p:cNvPr>
              <p:cNvSpPr txBox="1"/>
              <p:nvPr/>
            </p:nvSpPr>
            <p:spPr>
              <a:xfrm>
                <a:off x="1099124" y="4460320"/>
                <a:ext cx="26070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=10°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B32CF55D-19C5-4DBE-9182-1797A3B5D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24" y="4460320"/>
                <a:ext cx="260701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1126800"/>
            <a:ext cx="3039802" cy="3103200"/>
          </a:xfrm>
        </p:spPr>
      </p:pic>
      <p:cxnSp>
        <p:nvCxnSpPr>
          <p:cNvPr id="3" name="Conector de seta reta 2"/>
          <p:cNvCxnSpPr/>
          <p:nvPr/>
        </p:nvCxnSpPr>
        <p:spPr>
          <a:xfrm>
            <a:off x="5707464" y="1587640"/>
            <a:ext cx="351692" cy="2813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6367956" y="2986036"/>
            <a:ext cx="52521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1" y="1418580"/>
            <a:ext cx="3673536" cy="3528000"/>
          </a:xfr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Synthetic</a:t>
            </a:r>
            <a:r>
              <a:rPr lang="pt-BR" altLang="en-US" dirty="0"/>
              <a:t> Test 3 – </a:t>
            </a:r>
            <a:r>
              <a:rPr lang="pt-BR" altLang="en-US" dirty="0" err="1"/>
              <a:t>Low</a:t>
            </a:r>
            <a:r>
              <a:rPr lang="pt-BR" altLang="en-US" dirty="0"/>
              <a:t> latitude</a:t>
            </a:r>
            <a:endParaRPr lang="en-US" altLang="en-US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6A15980-EB0F-4796-A0B9-B955BEB12AF9}"/>
              </a:ext>
            </a:extLst>
          </p:cNvPr>
          <p:cNvSpPr txBox="1"/>
          <p:nvPr/>
        </p:nvSpPr>
        <p:spPr>
          <a:xfrm>
            <a:off x="4771603" y="819967"/>
            <a:ext cx="326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Amplitude of the magnetic anomaly vector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2C649E5-0266-4D17-BD01-11A14A281615}"/>
              </a:ext>
            </a:extLst>
          </p:cNvPr>
          <p:cNvSpPr/>
          <p:nvPr/>
        </p:nvSpPr>
        <p:spPr>
          <a:xfrm>
            <a:off x="8237201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1AE41434-D6E7-4107-8CBA-7AFE49679D9E}"/>
              </a:ext>
            </a:extLst>
          </p:cNvPr>
          <p:cNvCxnSpPr/>
          <p:nvPr/>
        </p:nvCxnSpPr>
        <p:spPr>
          <a:xfrm flipH="1">
            <a:off x="6052930" y="3869303"/>
            <a:ext cx="4472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D05DCE18-303C-4493-9BA9-1EA9FB2F26A8}"/>
              </a:ext>
            </a:extLst>
          </p:cNvPr>
          <p:cNvCxnSpPr>
            <a:cxnSpLocks/>
          </p:cNvCxnSpPr>
          <p:nvPr/>
        </p:nvCxnSpPr>
        <p:spPr>
          <a:xfrm flipH="1" flipV="1">
            <a:off x="5818367" y="2441846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D4510F60-5A54-4D0E-898F-EA226F176660}"/>
              </a:ext>
            </a:extLst>
          </p:cNvPr>
          <p:cNvCxnSpPr>
            <a:cxnSpLocks/>
          </p:cNvCxnSpPr>
          <p:nvPr/>
        </p:nvCxnSpPr>
        <p:spPr>
          <a:xfrm flipH="1">
            <a:off x="7081630" y="1813560"/>
            <a:ext cx="218330" cy="3783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10DB76-A0F9-43AA-AF98-0E7A622C2C1B}"/>
              </a:ext>
            </a:extLst>
          </p:cNvPr>
          <p:cNvCxnSpPr>
            <a:cxnSpLocks/>
          </p:cNvCxnSpPr>
          <p:nvPr/>
        </p:nvCxnSpPr>
        <p:spPr>
          <a:xfrm flipH="1" flipV="1">
            <a:off x="6810955" y="3901539"/>
            <a:ext cx="0" cy="446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793575" cy="3600000"/>
          </a:xfr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99774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2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Content</a:t>
            </a:r>
            <a:endParaRPr lang="en-US" altLang="en-US" dirty="0"/>
          </a:p>
        </p:txBody>
      </p:sp>
      <p:sp>
        <p:nvSpPr>
          <p:cNvPr id="5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200151"/>
            <a:ext cx="7069510" cy="29908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Methodology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Synthetic</a:t>
            </a: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Tests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Real data </a:t>
            </a: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application</a:t>
            </a:r>
            <a:endParaRPr lang="pt-BR" b="1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8BB44D7-422F-4674-9DDC-17ED77C6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53" y="818250"/>
            <a:ext cx="4507602" cy="417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xmlns="" id="{B1D06B91-931C-45D4-BA2F-094CE00B2E56}"/>
                  </a:ext>
                </a:extLst>
              </p:cNvPr>
              <p:cNvSpPr txBox="1"/>
              <p:nvPr/>
            </p:nvSpPr>
            <p:spPr>
              <a:xfrm>
                <a:off x="5435599" y="1003300"/>
                <a:ext cx="3446463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pt-BR" dirty="0">
                    <a:solidFill>
                      <a:schemeClr val="tx1"/>
                    </a:solidFill>
                  </a:rPr>
                  <a:t>Caraj</a:t>
                </a:r>
                <a:r>
                  <a:rPr lang="en-US" dirty="0" err="1">
                    <a:solidFill>
                      <a:schemeClr val="tx1"/>
                    </a:solidFill>
                  </a:rPr>
                  <a:t>ás</a:t>
                </a:r>
                <a:r>
                  <a:rPr lang="en-US" dirty="0">
                    <a:solidFill>
                      <a:schemeClr val="tx1"/>
                    </a:solidFill>
                  </a:rPr>
                  <a:t> Mineral Province (CPRM, 2015)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Serra </a:t>
                </a:r>
                <a:r>
                  <a:rPr lang="en-US" dirty="0" err="1">
                    <a:solidFill>
                      <a:schemeClr val="tx1"/>
                    </a:solidFill>
                  </a:rPr>
                  <a:t>Pelada</a:t>
                </a:r>
                <a:r>
                  <a:rPr lang="en-US" dirty="0">
                    <a:solidFill>
                      <a:schemeClr val="tx1"/>
                    </a:solidFill>
                  </a:rPr>
                  <a:t> mine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Flight line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km (north–south)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Tie line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km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>
                    <a:solidFill>
                      <a:schemeClr val="tx1"/>
                    </a:solidFill>
                  </a:rPr>
                  <a:t>Flight height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0.9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km</a:t>
                </a: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1D06B91-931C-45D4-BA2F-094CE00B2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599" y="1003300"/>
                <a:ext cx="3446463" cy="2185214"/>
              </a:xfrm>
              <a:prstGeom prst="rect">
                <a:avLst/>
              </a:prstGeom>
              <a:blipFill>
                <a:blip r:embed="rId3"/>
                <a:stretch>
                  <a:fillRect l="-1593" t="-1676" b="-363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trela: 5 Pontas 5">
            <a:extLst>
              <a:ext uri="{FF2B5EF4-FFF2-40B4-BE49-F238E27FC236}">
                <a16:creationId xmlns:a16="http://schemas.microsoft.com/office/drawing/2014/main" xmlns="" id="{908BBB61-40FA-483C-8125-009C7E7C4ADA}"/>
              </a:ext>
            </a:extLst>
          </p:cNvPr>
          <p:cNvSpPr/>
          <p:nvPr/>
        </p:nvSpPr>
        <p:spPr>
          <a:xfrm>
            <a:off x="5549900" y="1790700"/>
            <a:ext cx="203200" cy="2016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9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AB1CB40-C7EB-461C-A879-9B1BD556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80" y="1155701"/>
            <a:ext cx="3395840" cy="382269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DBF5AB0-CF25-4E31-8833-E103E7ACB61A}"/>
              </a:ext>
            </a:extLst>
          </p:cNvPr>
          <p:cNvSpPr txBox="1"/>
          <p:nvPr/>
        </p:nvSpPr>
        <p:spPr>
          <a:xfrm>
            <a:off x="3577520" y="78636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3CC"/>
                </a:solidFill>
              </a:rPr>
              <a:t>Geologic map</a:t>
            </a:r>
            <a:endParaRPr lang="pt-BR" dirty="0">
              <a:solidFill>
                <a:srgbClr val="0083CC"/>
              </a:solidFill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2F8F03C8-0AEB-404D-A806-CBDF7891E260}"/>
              </a:ext>
            </a:extLst>
          </p:cNvPr>
          <p:cNvCxnSpPr>
            <a:cxnSpLocks/>
          </p:cNvCxnSpPr>
          <p:nvPr/>
        </p:nvCxnSpPr>
        <p:spPr>
          <a:xfrm>
            <a:off x="5825420" y="3251200"/>
            <a:ext cx="213748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1C7E7BC-1CC7-4236-8C9A-311673248019}"/>
              </a:ext>
            </a:extLst>
          </p:cNvPr>
          <p:cNvSpPr txBox="1"/>
          <p:nvPr/>
        </p:nvSpPr>
        <p:spPr>
          <a:xfrm>
            <a:off x="5939720" y="3429000"/>
            <a:ext cx="239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Rio Maria Domain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F459EDE-83B5-4234-A3BC-687A1E6E79FA}"/>
              </a:ext>
            </a:extLst>
          </p:cNvPr>
          <p:cNvSpPr txBox="1"/>
          <p:nvPr/>
        </p:nvSpPr>
        <p:spPr>
          <a:xfrm>
            <a:off x="5939720" y="2729469"/>
            <a:ext cx="239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Iriri</a:t>
            </a:r>
            <a:r>
              <a:rPr lang="en-US" dirty="0"/>
              <a:t>-Xingu Domain</a:t>
            </a: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D03D174B-7F06-41FE-9439-6F8D8EC5AB9F}"/>
              </a:ext>
            </a:extLst>
          </p:cNvPr>
          <p:cNvSpPr/>
          <p:nvPr/>
        </p:nvSpPr>
        <p:spPr>
          <a:xfrm>
            <a:off x="-130880" y="927122"/>
            <a:ext cx="273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rgbClr val="2E9230"/>
                </a:solidFill>
              </a:rPr>
              <a:t>Intracontinental</a:t>
            </a:r>
            <a:endParaRPr lang="pt-BR" dirty="0">
              <a:solidFill>
                <a:srgbClr val="2E9230"/>
              </a:solidFill>
            </a:endParaRPr>
          </a:p>
          <a:p>
            <a:pPr algn="ctr"/>
            <a:r>
              <a:rPr lang="pt-BR" dirty="0" err="1">
                <a:solidFill>
                  <a:srgbClr val="2E9230"/>
                </a:solidFill>
              </a:rPr>
              <a:t>magmatism</a:t>
            </a:r>
            <a:endParaRPr lang="pt-BR" dirty="0">
              <a:solidFill>
                <a:srgbClr val="2E923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6552DAAE-05B5-470C-B3B6-F375A1082943}"/>
              </a:ext>
            </a:extLst>
          </p:cNvPr>
          <p:cNvSpPr/>
          <p:nvPr/>
        </p:nvSpPr>
        <p:spPr>
          <a:xfrm>
            <a:off x="80080" y="1971585"/>
            <a:ext cx="4771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/>
              <a:t>effusions of andesite</a:t>
            </a:r>
            <a:endParaRPr lang="en-US" dirty="0">
              <a:solidFill>
                <a:srgbClr val="C00000"/>
              </a:solidFill>
              <a:latin typeface="+mj-lt"/>
            </a:endParaRP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C00000"/>
                </a:solidFill>
                <a:latin typeface="+mj-lt"/>
              </a:rPr>
              <a:t>granitic intrusions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+mj-lt"/>
              </a:rPr>
              <a:t>effusions of rhyolite</a:t>
            </a:r>
            <a:endParaRPr lang="pt-BR" dirty="0">
              <a:latin typeface="+mj-lt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575EC1CA-50DB-4F16-92F8-59DBA2370DBA}"/>
              </a:ext>
            </a:extLst>
          </p:cNvPr>
          <p:cNvCxnSpPr>
            <a:cxnSpLocks/>
          </p:cNvCxnSpPr>
          <p:nvPr/>
        </p:nvCxnSpPr>
        <p:spPr>
          <a:xfrm>
            <a:off x="2108200" y="2729469"/>
            <a:ext cx="1469320" cy="89931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5DADA673-FD1B-434C-A6C4-891309610A25}"/>
              </a:ext>
            </a:extLst>
          </p:cNvPr>
          <p:cNvCxnSpPr>
            <a:cxnSpLocks/>
          </p:cNvCxnSpPr>
          <p:nvPr/>
        </p:nvCxnSpPr>
        <p:spPr>
          <a:xfrm>
            <a:off x="2359200" y="2161684"/>
            <a:ext cx="1558220" cy="9680"/>
          </a:xfrm>
          <a:prstGeom prst="straightConnector1">
            <a:avLst/>
          </a:prstGeom>
          <a:ln w="2857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xmlns="" id="{96995F1C-2C6B-401F-B95E-DA5BE74FF5A9}"/>
              </a:ext>
            </a:extLst>
          </p:cNvPr>
          <p:cNvCxnSpPr>
            <a:cxnSpLocks/>
          </p:cNvCxnSpPr>
          <p:nvPr/>
        </p:nvCxnSpPr>
        <p:spPr>
          <a:xfrm>
            <a:off x="2244900" y="3202053"/>
            <a:ext cx="1133300" cy="344626"/>
          </a:xfrm>
          <a:prstGeom prst="straightConnector1">
            <a:avLst/>
          </a:prstGeom>
          <a:ln w="2857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F0FD75D7-B1E9-4C8D-8271-7B1BD5BC776A}"/>
              </a:ext>
            </a:extLst>
          </p:cNvPr>
          <p:cNvSpPr/>
          <p:nvPr/>
        </p:nvSpPr>
        <p:spPr>
          <a:xfrm>
            <a:off x="6197600" y="1014993"/>
            <a:ext cx="273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rgbClr val="2E9230"/>
                </a:solidFill>
              </a:rPr>
              <a:t>Sedimentary</a:t>
            </a:r>
            <a:r>
              <a:rPr lang="pt-BR" dirty="0">
                <a:solidFill>
                  <a:srgbClr val="2E9230"/>
                </a:solidFill>
              </a:rPr>
              <a:t> </a:t>
            </a:r>
            <a:r>
              <a:rPr lang="pt-BR" dirty="0" err="1">
                <a:solidFill>
                  <a:srgbClr val="2E9230"/>
                </a:solidFill>
              </a:rPr>
              <a:t>formations</a:t>
            </a:r>
            <a:endParaRPr lang="pt-BR" dirty="0">
              <a:solidFill>
                <a:srgbClr val="2E923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78A581C-AD73-4935-A5B0-1474C4960B1A}"/>
              </a:ext>
            </a:extLst>
          </p:cNvPr>
          <p:cNvSpPr/>
          <p:nvPr/>
        </p:nvSpPr>
        <p:spPr>
          <a:xfrm>
            <a:off x="6245930" y="1478866"/>
            <a:ext cx="477132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Sandstones and shales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C00000"/>
                </a:solidFill>
                <a:latin typeface="+mj-lt"/>
              </a:rPr>
              <a:t>granitic intrusions</a:t>
            </a:r>
            <a:endParaRPr lang="pt-BR" dirty="0">
              <a:latin typeface="+mj-lt"/>
            </a:endParaRP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xmlns="" id="{69A3094A-E4E3-4DE7-AAAA-9C1A4D586EA4}"/>
              </a:ext>
            </a:extLst>
          </p:cNvPr>
          <p:cNvCxnSpPr>
            <a:cxnSpLocks/>
          </p:cNvCxnSpPr>
          <p:nvPr/>
        </p:nvCxnSpPr>
        <p:spPr>
          <a:xfrm flipH="1" flipV="1">
            <a:off x="4787900" y="4345462"/>
            <a:ext cx="419100" cy="543673"/>
          </a:xfrm>
          <a:prstGeom prst="straightConnector1">
            <a:avLst/>
          </a:prstGeom>
          <a:ln w="2857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xmlns="" id="{1919A5BB-4739-415F-BC84-536ACD28DF91}"/>
              </a:ext>
            </a:extLst>
          </p:cNvPr>
          <p:cNvCxnSpPr>
            <a:cxnSpLocks/>
          </p:cNvCxnSpPr>
          <p:nvPr/>
        </p:nvCxnSpPr>
        <p:spPr>
          <a:xfrm flipH="1" flipV="1">
            <a:off x="5544080" y="4329020"/>
            <a:ext cx="419100" cy="543673"/>
          </a:xfrm>
          <a:prstGeom prst="straightConnector1">
            <a:avLst/>
          </a:prstGeom>
          <a:ln w="2857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477F7168-2F51-4C16-B18C-A5ED81D5B9B4}"/>
              </a:ext>
            </a:extLst>
          </p:cNvPr>
          <p:cNvCxnSpPr/>
          <p:nvPr/>
        </p:nvCxnSpPr>
        <p:spPr>
          <a:xfrm>
            <a:off x="5207000" y="4871662"/>
            <a:ext cx="3556000" cy="17473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xmlns="" id="{02864026-9574-4C0A-84FD-7338412662C8}"/>
              </a:ext>
            </a:extLst>
          </p:cNvPr>
          <p:cNvCxnSpPr>
            <a:cxnSpLocks/>
          </p:cNvCxnSpPr>
          <p:nvPr/>
        </p:nvCxnSpPr>
        <p:spPr>
          <a:xfrm>
            <a:off x="8750300" y="1752600"/>
            <a:ext cx="0" cy="312986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xmlns="" id="{E6CB7E3B-D52B-4A92-BC3A-4B4026844DCC}"/>
              </a:ext>
            </a:extLst>
          </p:cNvPr>
          <p:cNvCxnSpPr/>
          <p:nvPr/>
        </p:nvCxnSpPr>
        <p:spPr>
          <a:xfrm flipH="1" flipV="1">
            <a:off x="5825420" y="3798332"/>
            <a:ext cx="549980" cy="4180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B693E8E3-7F4C-498D-B6D5-9F51C787C6C4}"/>
              </a:ext>
            </a:extLst>
          </p:cNvPr>
          <p:cNvCxnSpPr>
            <a:cxnSpLocks/>
          </p:cNvCxnSpPr>
          <p:nvPr/>
        </p:nvCxnSpPr>
        <p:spPr>
          <a:xfrm flipV="1">
            <a:off x="6375400" y="4210979"/>
            <a:ext cx="1832680" cy="5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05AD6EC3-0FA4-4506-8963-9D13BEB8AC2F}"/>
              </a:ext>
            </a:extLst>
          </p:cNvPr>
          <p:cNvCxnSpPr>
            <a:cxnSpLocks/>
          </p:cNvCxnSpPr>
          <p:nvPr/>
        </p:nvCxnSpPr>
        <p:spPr>
          <a:xfrm>
            <a:off x="8208080" y="2171364"/>
            <a:ext cx="0" cy="20535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5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xmlns="" id="{3B99CF8C-0874-4EAA-B4E1-61EF92DE8017}"/>
                  </a:ext>
                </a:extLst>
              </p:cNvPr>
              <p:cNvSpPr/>
              <p:nvPr/>
            </p:nvSpPr>
            <p:spPr>
              <a:xfrm>
                <a:off x="4991100" y="2401370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Grid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149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106</m:t>
                    </m:r>
                  </m:oMath>
                </a14:m>
                <a:r>
                  <a:rPr lang="pt-BR" dirty="0"/>
                  <a:t> points (N – E)</a:t>
                </a:r>
              </a:p>
              <a:p>
                <a:r>
                  <a:rPr lang="en-US" dirty="0"/>
                  <a:t>Grid </a:t>
                </a:r>
                <a14:m>
                  <m:oMath xmlns:m="http://schemas.openxmlformats.org/officeDocument/2006/math">
                    <m:r>
                      <a:rPr lang="pt-BR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∆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𝒙</m:t>
                    </m:r>
                    <m:r>
                      <a:rPr lang="pt-BR">
                        <a:latin typeface="Cambria Math" panose="02040503050406030204" pitchFamily="18" charset="0"/>
                      </a:rPr>
                      <m:t>=∆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𝟕𝟓</m:t>
                    </m:r>
                  </m:oMath>
                </a14:m>
                <a:r>
                  <a:rPr lang="en-US" dirty="0"/>
                  <a:t> km</a:t>
                </a:r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3B99CF8C-0874-4EAA-B4E1-61EF92DE8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401370"/>
                <a:ext cx="4572000" cy="646331"/>
              </a:xfrm>
              <a:prstGeom prst="rect">
                <a:avLst/>
              </a:prstGeom>
              <a:blipFill>
                <a:blip r:embed="rId3"/>
                <a:stretch>
                  <a:fillRect l="-1200" t="-5660" b="-141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967039" cy="3600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111966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168FEE7-1324-41E8-8011-619A5F85DAF3}"/>
              </a:ext>
            </a:extLst>
          </p:cNvPr>
          <p:cNvSpPr/>
          <p:nvPr/>
        </p:nvSpPr>
        <p:spPr>
          <a:xfrm>
            <a:off x="8398565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4055761" cy="360000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5EFC327-5F19-4C9F-BF04-74113BC4C1A1}"/>
              </a:ext>
            </a:extLst>
          </p:cNvPr>
          <p:cNvSpPr txBox="1"/>
          <p:nvPr/>
        </p:nvSpPr>
        <p:spPr>
          <a:xfrm>
            <a:off x="4916383" y="978991"/>
            <a:ext cx="326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 </a:t>
            </a:r>
            <a:r>
              <a:rPr lang="pt-BR" dirty="0" err="1">
                <a:solidFill>
                  <a:schemeClr val="accent4"/>
                </a:solidFill>
              </a:rPr>
              <a:t>gradient</a:t>
            </a:r>
            <a:r>
              <a:rPr lang="pt-BR" dirty="0">
                <a:solidFill>
                  <a:schemeClr val="accent4"/>
                </a:solidFill>
              </a:rPr>
              <a:t> amplitude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67C3735-DA40-4515-99E9-DA335BF9093C}"/>
              </a:ext>
            </a:extLst>
          </p:cNvPr>
          <p:cNvSpPr/>
          <p:nvPr/>
        </p:nvSpPr>
        <p:spPr>
          <a:xfrm>
            <a:off x="6083300" y="1423769"/>
            <a:ext cx="1193800" cy="646331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xmlns="" id="{6D80563D-F29E-49BE-AE48-B699404A5C2F}"/>
              </a:ext>
            </a:extLst>
          </p:cNvPr>
          <p:cNvCxnSpPr/>
          <p:nvPr/>
        </p:nvCxnSpPr>
        <p:spPr>
          <a:xfrm flipV="1">
            <a:off x="6215061" y="4056063"/>
            <a:ext cx="387350" cy="33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043EAE09-78FE-4C6D-86FC-C837C3DFA126}"/>
              </a:ext>
            </a:extLst>
          </p:cNvPr>
          <p:cNvCxnSpPr>
            <a:cxnSpLocks/>
          </p:cNvCxnSpPr>
          <p:nvPr/>
        </p:nvCxnSpPr>
        <p:spPr>
          <a:xfrm flipH="1">
            <a:off x="5881688" y="3552550"/>
            <a:ext cx="396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8B497A18-3AC6-4A63-AA77-CA032831CFDD}"/>
              </a:ext>
            </a:extLst>
          </p:cNvPr>
          <p:cNvCxnSpPr>
            <a:cxnSpLocks/>
          </p:cNvCxnSpPr>
          <p:nvPr/>
        </p:nvCxnSpPr>
        <p:spPr>
          <a:xfrm flipV="1">
            <a:off x="6780211" y="2865060"/>
            <a:ext cx="364332" cy="264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xmlns="" id="{B0373626-4944-445C-8862-8EF831554ED0}"/>
              </a:ext>
            </a:extLst>
          </p:cNvPr>
          <p:cNvCxnSpPr>
            <a:cxnSpLocks/>
          </p:cNvCxnSpPr>
          <p:nvPr/>
        </p:nvCxnSpPr>
        <p:spPr>
          <a:xfrm>
            <a:off x="5353050" y="2113463"/>
            <a:ext cx="4127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xmlns="" id="{ECA58E23-94C3-43DF-BAFB-39E5AF545507}"/>
              </a:ext>
            </a:extLst>
          </p:cNvPr>
          <p:cNvCxnSpPr>
            <a:cxnSpLocks/>
          </p:cNvCxnSpPr>
          <p:nvPr/>
        </p:nvCxnSpPr>
        <p:spPr>
          <a:xfrm flipH="1">
            <a:off x="7111365" y="1629132"/>
            <a:ext cx="408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967039" cy="3600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111966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851397" cy="360000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168FEE7-1324-41E8-8011-619A5F85DAF3}"/>
              </a:ext>
            </a:extLst>
          </p:cNvPr>
          <p:cNvSpPr/>
          <p:nvPr/>
        </p:nvSpPr>
        <p:spPr>
          <a:xfrm>
            <a:off x="8317883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xmlns="" id="{6D80563D-F29E-49BE-AE48-B699404A5C2F}"/>
              </a:ext>
            </a:extLst>
          </p:cNvPr>
          <p:cNvCxnSpPr/>
          <p:nvPr/>
        </p:nvCxnSpPr>
        <p:spPr>
          <a:xfrm flipV="1">
            <a:off x="6172200" y="4067175"/>
            <a:ext cx="387350" cy="33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043EAE09-78FE-4C6D-86FC-C837C3DFA126}"/>
              </a:ext>
            </a:extLst>
          </p:cNvPr>
          <p:cNvCxnSpPr>
            <a:cxnSpLocks/>
          </p:cNvCxnSpPr>
          <p:nvPr/>
        </p:nvCxnSpPr>
        <p:spPr>
          <a:xfrm flipH="1">
            <a:off x="5868988" y="3565250"/>
            <a:ext cx="3730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8B497A18-3AC6-4A63-AA77-CA032831CFDD}"/>
              </a:ext>
            </a:extLst>
          </p:cNvPr>
          <p:cNvCxnSpPr>
            <a:cxnSpLocks/>
          </p:cNvCxnSpPr>
          <p:nvPr/>
        </p:nvCxnSpPr>
        <p:spPr>
          <a:xfrm flipV="1">
            <a:off x="6737350" y="2897838"/>
            <a:ext cx="364332" cy="264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xmlns="" id="{B0373626-4944-445C-8862-8EF831554ED0}"/>
              </a:ext>
            </a:extLst>
          </p:cNvPr>
          <p:cNvCxnSpPr>
            <a:cxnSpLocks/>
          </p:cNvCxnSpPr>
          <p:nvPr/>
        </p:nvCxnSpPr>
        <p:spPr>
          <a:xfrm flipV="1">
            <a:off x="5376506" y="2158660"/>
            <a:ext cx="376594" cy="7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xmlns="" id="{ECA58E23-94C3-43DF-BAFB-39E5AF545507}"/>
              </a:ext>
            </a:extLst>
          </p:cNvPr>
          <p:cNvCxnSpPr>
            <a:cxnSpLocks/>
          </p:cNvCxnSpPr>
          <p:nvPr/>
        </p:nvCxnSpPr>
        <p:spPr>
          <a:xfrm flipH="1">
            <a:off x="7076440" y="1689457"/>
            <a:ext cx="3695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967039" cy="360000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F67C3735-DA40-4515-99E9-DA335BF9093C}"/>
              </a:ext>
            </a:extLst>
          </p:cNvPr>
          <p:cNvSpPr/>
          <p:nvPr/>
        </p:nvSpPr>
        <p:spPr>
          <a:xfrm>
            <a:off x="6083300" y="1423769"/>
            <a:ext cx="1193800" cy="646331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01C4A537-6971-4120-A368-B1F9F29D4DC1}"/>
              </a:ext>
            </a:extLst>
          </p:cNvPr>
          <p:cNvSpPr txBox="1"/>
          <p:nvPr/>
        </p:nvSpPr>
        <p:spPr>
          <a:xfrm>
            <a:off x="4962103" y="819967"/>
            <a:ext cx="326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Amplitude of the magnetic anomaly vector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111966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5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4E0F23B-F773-4155-89F8-029AFF76FB3B}"/>
              </a:ext>
            </a:extLst>
          </p:cNvPr>
          <p:cNvSpPr/>
          <p:nvPr/>
        </p:nvSpPr>
        <p:spPr>
          <a:xfrm>
            <a:off x="8398565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7563CC8-6234-4FE6-A09F-37734AC35566}"/>
              </a:ext>
            </a:extLst>
          </p:cNvPr>
          <p:cNvSpPr txBox="1"/>
          <p:nvPr/>
        </p:nvSpPr>
        <p:spPr>
          <a:xfrm>
            <a:off x="4863043" y="978991"/>
            <a:ext cx="326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chemeClr val="accent4"/>
                </a:solidFill>
              </a:rPr>
              <a:t>Bouguer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" y="1350000"/>
            <a:ext cx="3967039" cy="3600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879051" cy="3600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CA617E1-5714-4CCA-AD42-58853F1950D6}"/>
              </a:ext>
            </a:extLst>
          </p:cNvPr>
          <p:cNvSpPr txBox="1"/>
          <p:nvPr/>
        </p:nvSpPr>
        <p:spPr>
          <a:xfrm>
            <a:off x="111966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Total-</a:t>
            </a:r>
            <a:r>
              <a:rPr lang="pt-BR" dirty="0" err="1">
                <a:solidFill>
                  <a:schemeClr val="accent4"/>
                </a:solidFill>
              </a:rPr>
              <a:t>field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anomaly</a:t>
            </a:r>
            <a:endParaRPr lang="pt-BR" dirty="0">
              <a:solidFill>
                <a:schemeClr val="accent4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F67C3735-DA40-4515-99E9-DA335BF9093C}"/>
              </a:ext>
            </a:extLst>
          </p:cNvPr>
          <p:cNvSpPr/>
          <p:nvPr/>
        </p:nvSpPr>
        <p:spPr>
          <a:xfrm>
            <a:off x="6682153" y="2338169"/>
            <a:ext cx="1091571" cy="646331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F67C3735-DA40-4515-99E9-DA335BF9093C}"/>
              </a:ext>
            </a:extLst>
          </p:cNvPr>
          <p:cNvSpPr/>
          <p:nvPr/>
        </p:nvSpPr>
        <p:spPr>
          <a:xfrm>
            <a:off x="5742982" y="2007907"/>
            <a:ext cx="1091571" cy="646331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414698" y="351554"/>
            <a:ext cx="158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rgbClr val="C00000"/>
                </a:solidFill>
              </a:rPr>
              <a:t>Shallow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err="1" smtClean="0">
                <a:solidFill>
                  <a:srgbClr val="C00000"/>
                </a:solidFill>
              </a:rPr>
              <a:t>sources</a:t>
            </a:r>
            <a:r>
              <a:rPr lang="pt-BR" dirty="0" smtClean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00" y="1350000"/>
            <a:ext cx="3851397" cy="360000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FEB2A0F-D88A-42C5-9527-2ABAA07C7FEE}"/>
              </a:ext>
            </a:extLst>
          </p:cNvPr>
          <p:cNvSpPr/>
          <p:nvPr/>
        </p:nvSpPr>
        <p:spPr>
          <a:xfrm>
            <a:off x="8398565" y="4124739"/>
            <a:ext cx="934278" cy="824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xmlns="" id="{220A6216-9EC2-460F-ABDB-AD5C75EA422A}"/>
              </a:ext>
            </a:extLst>
          </p:cNvPr>
          <p:cNvCxnSpPr/>
          <p:nvPr/>
        </p:nvCxnSpPr>
        <p:spPr>
          <a:xfrm flipV="1">
            <a:off x="6172200" y="4067175"/>
            <a:ext cx="387350" cy="33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xmlns="" id="{5C58D044-D47A-43FD-9EC1-4B45E8BCEE72}"/>
              </a:ext>
            </a:extLst>
          </p:cNvPr>
          <p:cNvCxnSpPr>
            <a:cxnSpLocks/>
          </p:cNvCxnSpPr>
          <p:nvPr/>
        </p:nvCxnSpPr>
        <p:spPr>
          <a:xfrm flipH="1">
            <a:off x="5868988" y="3565250"/>
            <a:ext cx="3730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96FF78B8-5BD8-49FA-8F2D-09B5818B13AA}"/>
              </a:ext>
            </a:extLst>
          </p:cNvPr>
          <p:cNvCxnSpPr>
            <a:cxnSpLocks/>
          </p:cNvCxnSpPr>
          <p:nvPr/>
        </p:nvCxnSpPr>
        <p:spPr>
          <a:xfrm flipV="1">
            <a:off x="6737350" y="2897838"/>
            <a:ext cx="364332" cy="264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xmlns="" id="{E3151327-B3AE-4B43-BA6D-6E9D4D779B63}"/>
              </a:ext>
            </a:extLst>
          </p:cNvPr>
          <p:cNvCxnSpPr>
            <a:cxnSpLocks/>
          </p:cNvCxnSpPr>
          <p:nvPr/>
        </p:nvCxnSpPr>
        <p:spPr>
          <a:xfrm flipV="1">
            <a:off x="5376506" y="2158660"/>
            <a:ext cx="376594" cy="7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389E9B9D-5C10-4C6C-B64C-5B1E9DD4FB7B}"/>
              </a:ext>
            </a:extLst>
          </p:cNvPr>
          <p:cNvCxnSpPr>
            <a:cxnSpLocks/>
          </p:cNvCxnSpPr>
          <p:nvPr/>
        </p:nvCxnSpPr>
        <p:spPr>
          <a:xfrm flipH="1">
            <a:off x="7076440" y="1689457"/>
            <a:ext cx="3695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1C4A537-6971-4120-A368-B1F9F29D4DC1}"/>
              </a:ext>
            </a:extLst>
          </p:cNvPr>
          <p:cNvSpPr txBox="1"/>
          <p:nvPr/>
        </p:nvSpPr>
        <p:spPr>
          <a:xfrm>
            <a:off x="4962103" y="819967"/>
            <a:ext cx="326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Amplitude of the magnetic anomaly vector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534D6EC-7277-4F36-B4C1-06C5C1238135}"/>
              </a:ext>
            </a:extLst>
          </p:cNvPr>
          <p:cNvSpPr txBox="1"/>
          <p:nvPr/>
        </p:nvSpPr>
        <p:spPr>
          <a:xfrm>
            <a:off x="1081560" y="999421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chemeClr val="accent4"/>
                </a:solidFill>
              </a:rPr>
              <a:t>Geologic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 err="1">
                <a:solidFill>
                  <a:schemeClr val="accent4"/>
                </a:solidFill>
              </a:rPr>
              <a:t>map</a:t>
            </a:r>
            <a:endParaRPr lang="pt-BR" dirty="0">
              <a:solidFill>
                <a:schemeClr val="accent4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5636185-1A11-4B50-B466-3405ECBF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0" y="1350000"/>
            <a:ext cx="3198009" cy="36000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xmlns="" id="{0594A340-D9B6-47AF-94D2-62B67399EA6B}"/>
              </a:ext>
            </a:extLst>
          </p:cNvPr>
          <p:cNvCxnSpPr/>
          <p:nvPr/>
        </p:nvCxnSpPr>
        <p:spPr>
          <a:xfrm flipV="1">
            <a:off x="2005011" y="4087813"/>
            <a:ext cx="387350" cy="33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EC630DC2-1AED-448B-B763-245E47BD304B}"/>
              </a:ext>
            </a:extLst>
          </p:cNvPr>
          <p:cNvCxnSpPr>
            <a:cxnSpLocks/>
          </p:cNvCxnSpPr>
          <p:nvPr/>
        </p:nvCxnSpPr>
        <p:spPr>
          <a:xfrm flipH="1">
            <a:off x="1677988" y="3590650"/>
            <a:ext cx="396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FA36E96-7753-4F32-B208-50F390B36009}"/>
              </a:ext>
            </a:extLst>
          </p:cNvPr>
          <p:cNvCxnSpPr>
            <a:cxnSpLocks/>
          </p:cNvCxnSpPr>
          <p:nvPr/>
        </p:nvCxnSpPr>
        <p:spPr>
          <a:xfrm flipV="1">
            <a:off x="2576511" y="2896810"/>
            <a:ext cx="364332" cy="264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1ED91C99-DDAD-41D2-ACA0-959EB55013A5}"/>
              </a:ext>
            </a:extLst>
          </p:cNvPr>
          <p:cNvCxnSpPr>
            <a:cxnSpLocks/>
          </p:cNvCxnSpPr>
          <p:nvPr/>
        </p:nvCxnSpPr>
        <p:spPr>
          <a:xfrm>
            <a:off x="1149350" y="2158660"/>
            <a:ext cx="4127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xmlns="" id="{BF6FDF81-46B0-4987-B92C-D8BFA929FAE2}"/>
              </a:ext>
            </a:extLst>
          </p:cNvPr>
          <p:cNvCxnSpPr>
            <a:cxnSpLocks/>
          </p:cNvCxnSpPr>
          <p:nvPr/>
        </p:nvCxnSpPr>
        <p:spPr>
          <a:xfrm flipH="1">
            <a:off x="2907665" y="1667232"/>
            <a:ext cx="408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FD0F2DD-7EA9-46C3-B9B9-4B2A75C55416}"/>
              </a:ext>
            </a:extLst>
          </p:cNvPr>
          <p:cNvSpPr txBox="1"/>
          <p:nvPr/>
        </p:nvSpPr>
        <p:spPr>
          <a:xfrm>
            <a:off x="1639274" y="4150145"/>
            <a:ext cx="75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A1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DE5D4E0F-F264-486B-A6F3-37A17EBF7360}"/>
              </a:ext>
            </a:extLst>
          </p:cNvPr>
          <p:cNvSpPr txBox="1"/>
          <p:nvPr/>
        </p:nvSpPr>
        <p:spPr>
          <a:xfrm>
            <a:off x="2002170" y="3386784"/>
            <a:ext cx="75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A2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24284E3-0779-44B3-9E7A-0EBCE3D1C063}"/>
              </a:ext>
            </a:extLst>
          </p:cNvPr>
          <p:cNvSpPr txBox="1"/>
          <p:nvPr/>
        </p:nvSpPr>
        <p:spPr>
          <a:xfrm>
            <a:off x="2218393" y="2923877"/>
            <a:ext cx="75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A3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4942A281-7749-4218-A41A-79445088E5A6}"/>
              </a:ext>
            </a:extLst>
          </p:cNvPr>
          <p:cNvSpPr txBox="1"/>
          <p:nvPr/>
        </p:nvSpPr>
        <p:spPr>
          <a:xfrm>
            <a:off x="1104420" y="1810384"/>
            <a:ext cx="75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A5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CE5AD495-69C8-4BE6-AA6D-370D51801197}"/>
              </a:ext>
            </a:extLst>
          </p:cNvPr>
          <p:cNvSpPr txBox="1"/>
          <p:nvPr/>
        </p:nvSpPr>
        <p:spPr>
          <a:xfrm>
            <a:off x="3269511" y="1407687"/>
            <a:ext cx="75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A4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700813"/>
            <a:ext cx="4312557" cy="4221178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/>
              <a:t>Real data </a:t>
            </a:r>
            <a:r>
              <a:rPr lang="pt-BR" altLang="en-US" dirty="0" err="1"/>
              <a:t>application</a:t>
            </a:r>
            <a:endParaRPr lang="pt-BR" alt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8DEA4CD-FB2F-4D75-8695-9DB64B34E694}"/>
              </a:ext>
            </a:extLst>
          </p:cNvPr>
          <p:cNvSpPr txBox="1"/>
          <p:nvPr/>
        </p:nvSpPr>
        <p:spPr>
          <a:xfrm>
            <a:off x="4965882" y="1839218"/>
            <a:ext cx="3629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chemeClr val="accent4"/>
                </a:solidFill>
              </a:rPr>
              <a:t>Intrusions</a:t>
            </a:r>
            <a:r>
              <a:rPr lang="pt-BR" sz="2000" b="1" dirty="0">
                <a:solidFill>
                  <a:schemeClr val="accent4"/>
                </a:solidFill>
              </a:rPr>
              <a:t> in </a:t>
            </a:r>
            <a:r>
              <a:rPr lang="pt-BR" sz="2000" b="1" dirty="0" err="1">
                <a:solidFill>
                  <a:schemeClr val="accent4"/>
                </a:solidFill>
              </a:rPr>
              <a:t>the</a:t>
            </a:r>
            <a:r>
              <a:rPr lang="pt-BR" sz="2000" b="1" dirty="0">
                <a:solidFill>
                  <a:schemeClr val="accent4"/>
                </a:solidFill>
              </a:rPr>
              <a:t> </a:t>
            </a:r>
            <a:r>
              <a:rPr lang="pt-BR" sz="2000" b="1" dirty="0" err="1">
                <a:solidFill>
                  <a:schemeClr val="accent4"/>
                </a:solidFill>
              </a:rPr>
              <a:t>geologic</a:t>
            </a:r>
            <a:r>
              <a:rPr lang="pt-BR" sz="2000" b="1" dirty="0">
                <a:solidFill>
                  <a:schemeClr val="accent4"/>
                </a:solidFill>
              </a:rPr>
              <a:t> </a:t>
            </a:r>
            <a:r>
              <a:rPr lang="pt-BR" sz="2000" b="1" dirty="0" err="1">
                <a:solidFill>
                  <a:schemeClr val="accent4"/>
                </a:solidFill>
              </a:rPr>
              <a:t>map</a:t>
            </a:r>
            <a:r>
              <a:rPr lang="pt-BR" sz="2000" b="1" dirty="0">
                <a:solidFill>
                  <a:schemeClr val="accent4"/>
                </a:solidFill>
              </a:rPr>
              <a:t> </a:t>
            </a:r>
            <a:r>
              <a:rPr lang="en-US" sz="2000" b="1" dirty="0">
                <a:solidFill>
                  <a:schemeClr val="accent4"/>
                </a:solidFill>
              </a:rPr>
              <a:t>overlaying the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Amplitude of the magnetic anomaly vector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02EEFA6E-D9A2-4771-A807-3FD0AAE19552}"/>
              </a:ext>
            </a:extLst>
          </p:cNvPr>
          <p:cNvCxnSpPr/>
          <p:nvPr/>
        </p:nvCxnSpPr>
        <p:spPr>
          <a:xfrm flipV="1">
            <a:off x="2200795" y="3884930"/>
            <a:ext cx="349419" cy="3391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xmlns="" id="{62E0BDE5-0006-48A0-A528-76F44331D1F3}"/>
              </a:ext>
            </a:extLst>
          </p:cNvPr>
          <p:cNvCxnSpPr>
            <a:cxnSpLocks/>
          </p:cNvCxnSpPr>
          <p:nvPr/>
        </p:nvCxnSpPr>
        <p:spPr>
          <a:xfrm flipH="1">
            <a:off x="1790849" y="3309317"/>
            <a:ext cx="3730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413E375F-ECA0-4C03-BA50-7C3058D44FFD}"/>
              </a:ext>
            </a:extLst>
          </p:cNvPr>
          <p:cNvCxnSpPr>
            <a:cxnSpLocks/>
          </p:cNvCxnSpPr>
          <p:nvPr/>
        </p:nvCxnSpPr>
        <p:spPr>
          <a:xfrm flipV="1">
            <a:off x="2812085" y="2500938"/>
            <a:ext cx="364332" cy="306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880D3D4D-4B23-46E8-B514-1EDE5E065902}"/>
              </a:ext>
            </a:extLst>
          </p:cNvPr>
          <p:cNvCxnSpPr>
            <a:cxnSpLocks/>
          </p:cNvCxnSpPr>
          <p:nvPr/>
        </p:nvCxnSpPr>
        <p:spPr>
          <a:xfrm>
            <a:off x="1165860" y="1649836"/>
            <a:ext cx="52164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E1B9E9CB-5BD3-4567-B313-B1E80A1869FD}"/>
              </a:ext>
            </a:extLst>
          </p:cNvPr>
          <p:cNvCxnSpPr>
            <a:cxnSpLocks/>
          </p:cNvCxnSpPr>
          <p:nvPr/>
        </p:nvCxnSpPr>
        <p:spPr>
          <a:xfrm flipH="1">
            <a:off x="3150540" y="1097938"/>
            <a:ext cx="3695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8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00" y="1126800"/>
            <a:ext cx="3039802" cy="3103200"/>
          </a:xfrm>
        </p:spPr>
      </p:pic>
      <p:sp>
        <p:nvSpPr>
          <p:cNvPr id="10" name="Nuvem 9"/>
          <p:cNvSpPr/>
          <p:nvPr/>
        </p:nvSpPr>
        <p:spPr>
          <a:xfrm>
            <a:off x="83355" y="29175"/>
            <a:ext cx="2640977" cy="992222"/>
          </a:xfrm>
          <a:prstGeom prst="cloud">
            <a:avLst/>
          </a:prstGeom>
          <a:noFill/>
          <a:ln w="28575">
            <a:solidFill>
              <a:srgbClr val="CC1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/>
          <p:cNvSpPr txBox="1"/>
          <p:nvPr/>
        </p:nvSpPr>
        <p:spPr>
          <a:xfrm>
            <a:off x="83355" y="228515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Somewhere</a:t>
            </a:r>
            <a:r>
              <a:rPr lang="pt-BR" b="1" dirty="0">
                <a:solidFill>
                  <a:srgbClr val="0083CC"/>
                </a:solidFill>
              </a:rPr>
              <a:t> in </a:t>
            </a:r>
            <a:r>
              <a:rPr lang="pt-BR" b="1" dirty="0" err="1">
                <a:solidFill>
                  <a:srgbClr val="0083CC"/>
                </a:solidFill>
              </a:rPr>
              <a:t>the</a:t>
            </a:r>
            <a:r>
              <a:rPr lang="pt-BR" b="1" dirty="0">
                <a:solidFill>
                  <a:srgbClr val="0083CC"/>
                </a:solidFill>
              </a:rPr>
              <a:t> USA ....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026135" y="4268788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Reduction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pole (RTP)</a:t>
            </a:r>
            <a:endParaRPr lang="en-US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275050" y="228514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83CC"/>
                </a:solidFill>
              </a:rPr>
              <a:t>High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 latitude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EA4434C-E0C4-43F5-8B14-9E3B3D886679}"/>
              </a:ext>
            </a:extLst>
          </p:cNvPr>
          <p:cNvSpPr txBox="1"/>
          <p:nvPr/>
        </p:nvSpPr>
        <p:spPr>
          <a:xfrm>
            <a:off x="973035" y="4179888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anomaly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xmlns="" id="{78824C20-3F31-41B3-9569-0C704758645B}"/>
                  </a:ext>
                </a:extLst>
              </p:cNvPr>
              <p:cNvSpPr txBox="1"/>
              <p:nvPr/>
            </p:nvSpPr>
            <p:spPr>
              <a:xfrm>
                <a:off x="1099124" y="4460320"/>
                <a:ext cx="26070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=10°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8824C20-3F31-41B3-9569-0C7047586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124" y="4460320"/>
                <a:ext cx="260701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C919F0DA-DAEB-4ACB-9130-460DD420E4E0}"/>
              </a:ext>
            </a:extLst>
          </p:cNvPr>
          <p:cNvSpPr txBox="1"/>
          <p:nvPr/>
        </p:nvSpPr>
        <p:spPr>
          <a:xfrm>
            <a:off x="7123189" y="1691091"/>
            <a:ext cx="2607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Standard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processing</a:t>
            </a:r>
            <a:r>
              <a:rPr lang="pt-BR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procedure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in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North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America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5" name="Espaço Reservado para Conteúdo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1126800"/>
            <a:ext cx="3039802" cy="31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Content</a:t>
            </a:r>
            <a:endParaRPr lang="en-US" altLang="en-US" dirty="0"/>
          </a:p>
        </p:txBody>
      </p:sp>
      <p:sp>
        <p:nvSpPr>
          <p:cNvPr id="5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200151"/>
            <a:ext cx="7069510" cy="29908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Methodology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Synthetic</a:t>
            </a: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Tests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Real data </a:t>
            </a:r>
            <a:r>
              <a:rPr lang="pt-BR" b="1" dirty="0" err="1">
                <a:solidFill>
                  <a:schemeClr val="bg1">
                    <a:lumMod val="75000"/>
                  </a:schemeClr>
                </a:solidFill>
              </a:rPr>
              <a:t>application</a:t>
            </a:r>
            <a:endParaRPr lang="pt-BR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Conclusions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Conclusions</a:t>
            </a:r>
            <a:endParaRPr lang="pt-BR" alt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2A56E81-C994-4F39-A4A2-D164DF8D3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2773"/>
            <a:ext cx="7069510" cy="396819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We have illustrated the potential of the amplitude of the magnetic anomaly vector </a:t>
            </a:r>
            <a:r>
              <a:rPr lang="en-US" sz="1800" dirty="0" smtClean="0"/>
              <a:t>as </a:t>
            </a:r>
            <a:r>
              <a:rPr lang="en-US" sz="1800" dirty="0"/>
              <a:t>an alternative to locate the sources;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The amplitude of the magnetic anomaly vector has the advantage of being weakly sensitive to dipping sources, low magnetic </a:t>
            </a:r>
            <a:r>
              <a:rPr lang="pt-BR" sz="1800" dirty="0" err="1"/>
              <a:t>inclinations</a:t>
            </a:r>
            <a:r>
              <a:rPr lang="pt-BR" sz="1800" dirty="0"/>
              <a:t> </a:t>
            </a:r>
            <a:r>
              <a:rPr lang="pt-BR" sz="1800" dirty="0" err="1"/>
              <a:t>and</a:t>
            </a:r>
            <a:r>
              <a:rPr lang="pt-BR" sz="1800" dirty="0"/>
              <a:t> remanent </a:t>
            </a:r>
            <a:r>
              <a:rPr lang="pt-BR" sz="1800" dirty="0" err="1"/>
              <a:t>magnetizations</a:t>
            </a:r>
            <a:r>
              <a:rPr lang="pt-BR" sz="1800" dirty="0"/>
              <a:t>;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Application</a:t>
            </a:r>
            <a:r>
              <a:rPr lang="pt-BR" sz="1800" dirty="0"/>
              <a:t> </a:t>
            </a:r>
            <a:r>
              <a:rPr lang="pt-BR" sz="1800" dirty="0" err="1"/>
              <a:t>to</a:t>
            </a:r>
            <a:r>
              <a:rPr lang="pt-BR" sz="1800" dirty="0"/>
              <a:t> a</a:t>
            </a:r>
            <a:r>
              <a:rPr lang="en-US" sz="1800" dirty="0" err="1"/>
              <a:t>eromagnetic</a:t>
            </a:r>
            <a:r>
              <a:rPr lang="en-US" sz="1800" dirty="0"/>
              <a:t> data close to the magnetic equator showed </a:t>
            </a:r>
            <a:r>
              <a:rPr lang="en-US" sz="1800" dirty="0" smtClean="0"/>
              <a:t>its </a:t>
            </a:r>
            <a:r>
              <a:rPr lang="en-US" sz="1800" dirty="0"/>
              <a:t>good performance </a:t>
            </a:r>
            <a:r>
              <a:rPr lang="en-US" sz="1800" dirty="0" smtClean="0"/>
              <a:t>in </a:t>
            </a:r>
            <a:r>
              <a:rPr lang="en-US" sz="1800" dirty="0"/>
              <a:t>interpretation;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Anomalies were identified suggesting the continuity of outcropping intrusions in depth;</a:t>
            </a:r>
          </a:p>
          <a:p>
            <a:pPr>
              <a:spcAft>
                <a:spcPts val="1200"/>
              </a:spcAft>
            </a:pPr>
            <a:r>
              <a:rPr lang="pt-BR" sz="1800" dirty="0"/>
              <a:t>The </a:t>
            </a:r>
            <a:r>
              <a:rPr lang="en-US" sz="1800" dirty="0"/>
              <a:t>amplitude of the magnetic anomaly vector</a:t>
            </a:r>
            <a:r>
              <a:rPr lang="pt-BR" sz="1800" dirty="0" smtClean="0"/>
              <a:t> </a:t>
            </a:r>
            <a:r>
              <a:rPr lang="pt-BR" sz="1800" dirty="0" err="1"/>
              <a:t>can</a:t>
            </a:r>
            <a:r>
              <a:rPr lang="pt-BR" sz="1800" dirty="0"/>
              <a:t> </a:t>
            </a:r>
            <a:r>
              <a:rPr lang="pt-BR" sz="1800" dirty="0" err="1"/>
              <a:t>be</a:t>
            </a:r>
            <a:r>
              <a:rPr lang="pt-BR" sz="1800" dirty="0"/>
              <a:t> </a:t>
            </a:r>
            <a:r>
              <a:rPr lang="pt-BR" sz="1800" dirty="0" err="1"/>
              <a:t>used</a:t>
            </a:r>
            <a:r>
              <a:rPr lang="pt-BR" sz="1800" dirty="0"/>
              <a:t> as </a:t>
            </a:r>
            <a:r>
              <a:rPr lang="en-US" sz="1800" dirty="0"/>
              <a:t>a tool in enhancing the magnetic data at the early stages of an exploration </a:t>
            </a:r>
            <a:r>
              <a:rPr lang="en-US" sz="1800" dirty="0" smtClean="0"/>
              <a:t>program.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65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Acknowledgments</a:t>
            </a:r>
          </a:p>
        </p:txBody>
      </p:sp>
      <p:sp>
        <p:nvSpPr>
          <p:cNvPr id="6" name="Line 3"/>
          <p:cNvSpPr/>
          <p:nvPr/>
        </p:nvSpPr>
        <p:spPr>
          <a:xfrm>
            <a:off x="304445" y="644260"/>
            <a:ext cx="8497080" cy="359"/>
          </a:xfrm>
          <a:prstGeom prst="line">
            <a:avLst/>
          </a:prstGeom>
          <a:ln w="28440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3" y="2047456"/>
            <a:ext cx="2493264" cy="10060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32" y="715252"/>
            <a:ext cx="2857500" cy="126331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24" y="2144121"/>
            <a:ext cx="1935576" cy="114893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435137" y="2388454"/>
            <a:ext cx="2796903" cy="82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/>
              <a:t>Lucien</a:t>
            </a:r>
            <a:r>
              <a:rPr lang="pt-BR" sz="2400" b="1" dirty="0"/>
              <a:t> </a:t>
            </a:r>
            <a:r>
              <a:rPr lang="pt-BR" sz="2400" b="1" dirty="0" err="1"/>
              <a:t>LaCoste</a:t>
            </a:r>
            <a:r>
              <a:rPr lang="pt-BR" sz="2400" b="1" dirty="0"/>
              <a:t> </a:t>
            </a:r>
            <a:r>
              <a:rPr lang="pt-BR" sz="2400" b="1" dirty="0" err="1"/>
              <a:t>Scholarship</a:t>
            </a:r>
            <a:endParaRPr lang="pt-BR" sz="24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24" y="3480714"/>
            <a:ext cx="1775908" cy="121819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21939" y="5870491"/>
            <a:ext cx="2592288" cy="460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Datasets</a:t>
            </a:r>
            <a:r>
              <a:rPr lang="pt-BR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9" y="3550243"/>
            <a:ext cx="2591329" cy="64891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8" y="730012"/>
            <a:ext cx="3000884" cy="114522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12" y="715499"/>
            <a:ext cx="1584178" cy="157607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18" y="3441811"/>
            <a:ext cx="334451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xmlns="" id="{9EDEAC7E-EA82-8542-A4FE-F1EB7DD69C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98362"/>
            <a:ext cx="7815263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b="1" dirty="0"/>
              <a:t>Amplitude of the magnetic anomaly vector for interpretation at low latitudes</a:t>
            </a:r>
            <a:endParaRPr lang="en-US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B2B7B6-3789-9642-AB7E-BAA761AD3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865112"/>
            <a:ext cx="7815263" cy="2447925"/>
          </a:xfrm>
        </p:spPr>
        <p:txBody>
          <a:bodyPr/>
          <a:lstStyle/>
          <a:p>
            <a:pPr algn="l" defTabSz="342946" fontAlgn="auto">
              <a:spcAft>
                <a:spcPts val="0"/>
              </a:spcAft>
              <a:defRPr/>
            </a:pPr>
            <a:endParaRPr lang="en-US" i="1" dirty="0"/>
          </a:p>
          <a:p>
            <a:pPr algn="l" defTabSz="342946" fontAlgn="auto">
              <a:spcAft>
                <a:spcPts val="0"/>
              </a:spcAft>
              <a:defRPr/>
            </a:pPr>
            <a:endParaRPr lang="en-US" i="1" dirty="0"/>
          </a:p>
          <a:p>
            <a:pPr algn="l" defTabSz="342946" fontAlgn="auto">
              <a:spcAft>
                <a:spcPts val="0"/>
              </a:spcAft>
              <a:defRPr/>
            </a:pPr>
            <a:endParaRPr lang="en-US" i="1" dirty="0"/>
          </a:p>
          <a:p>
            <a:pPr algn="l" defTabSz="342946" fontAlgn="auto">
              <a:spcAft>
                <a:spcPts val="0"/>
              </a:spcAft>
              <a:defRPr/>
            </a:pPr>
            <a:r>
              <a:rPr lang="en-US" i="1" dirty="0"/>
              <a:t>Felipe F. Melo, </a:t>
            </a:r>
            <a:r>
              <a:rPr lang="en-US" i="1" dirty="0" err="1"/>
              <a:t>Shayane</a:t>
            </a:r>
            <a:r>
              <a:rPr lang="en-US" i="1" dirty="0"/>
              <a:t> P. Gonzalez, 					   Valeria C. F. Barbosa and </a:t>
            </a:r>
            <a:r>
              <a:rPr lang="en-US" i="1" dirty="0" err="1"/>
              <a:t>Vanderlei</a:t>
            </a:r>
            <a:r>
              <a:rPr lang="en-US" i="1" dirty="0"/>
              <a:t> C. Oliveira Jr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12383" y="3977806"/>
            <a:ext cx="2675520" cy="1022081"/>
          </a:xfrm>
          <a:prstGeom prst="rect">
            <a:avLst/>
          </a:prstGeom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3157863" y="3487194"/>
            <a:ext cx="331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>
                <a:solidFill>
                  <a:srgbClr val="0070C0"/>
                </a:solidFill>
              </a:rPr>
              <a:t>felipe146@hotmail.com</a:t>
            </a:r>
            <a:endParaRPr lang="en-US" sz="20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References</a:t>
            </a:r>
            <a:endParaRPr lang="en-US" alt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4427" y="669851"/>
            <a:ext cx="7708605" cy="4253023"/>
          </a:xfrm>
        </p:spPr>
        <p:txBody>
          <a:bodyPr/>
          <a:lstStyle/>
          <a:p>
            <a:r>
              <a:rPr lang="en-US" sz="1100" dirty="0"/>
              <a:t>Almeida, F.F.M., Y. </a:t>
            </a:r>
            <a:r>
              <a:rPr lang="en-US" sz="1100" dirty="0" err="1"/>
              <a:t>Hasui</a:t>
            </a:r>
            <a:r>
              <a:rPr lang="en-US" sz="1100" dirty="0"/>
              <a:t>, B.B. Brito Neves, and R.A. Fuck, 1981, Brazilian structural provinces: An introduction: Earth-Science Reviews, 17, 1–29.</a:t>
            </a:r>
          </a:p>
          <a:p>
            <a:r>
              <a:rPr lang="en-US" sz="1100" dirty="0"/>
              <a:t>Blakely, R. J., 1996, Potential theory in gravity and magnetic applications. Cambridge University Press.</a:t>
            </a:r>
          </a:p>
          <a:p>
            <a:r>
              <a:rPr lang="en-US" sz="1100" dirty="0"/>
              <a:t>CPRM, 2015, Project: </a:t>
            </a:r>
            <a:r>
              <a:rPr lang="en-US" sz="1100" dirty="0" err="1"/>
              <a:t>Aerogephysical</a:t>
            </a:r>
            <a:r>
              <a:rPr lang="en-US" sz="1100" dirty="0"/>
              <a:t> survey of </a:t>
            </a:r>
            <a:r>
              <a:rPr lang="en-US" sz="1100" dirty="0" err="1"/>
              <a:t>Carajás</a:t>
            </a:r>
            <a:r>
              <a:rPr lang="en-US" sz="1100" dirty="0"/>
              <a:t>: Survey and data processing: Final report, vol. 22, maps.</a:t>
            </a:r>
          </a:p>
          <a:p>
            <a:r>
              <a:rPr lang="en-US" sz="1100" dirty="0" err="1"/>
              <a:t>Dampney</a:t>
            </a:r>
            <a:r>
              <a:rPr lang="en-US" sz="1100" dirty="0"/>
              <a:t>, C. N. G., 1969, The equivalent source technique: Geophysics, 34, 38–53.</a:t>
            </a:r>
          </a:p>
          <a:p>
            <a:r>
              <a:rPr lang="en-US" sz="1100" dirty="0"/>
              <a:t>Davis, K., and Y. Li, 2011, Fast solution of geophysical inversion using adaptive mesh, space-filling curves and wavelet compression: Geophysical </a:t>
            </a:r>
            <a:r>
              <a:rPr lang="fr-FR" sz="1100" dirty="0"/>
              <a:t>Journal International, 185, 157–166.</a:t>
            </a:r>
          </a:p>
          <a:p>
            <a:r>
              <a:rPr lang="en-US" sz="1100" dirty="0"/>
              <a:t>Klein, E. L., J. B. Rodrigues, J. D. S. </a:t>
            </a:r>
            <a:r>
              <a:rPr lang="en-US" sz="1100" dirty="0" err="1"/>
              <a:t>Queiroz</a:t>
            </a:r>
            <a:r>
              <a:rPr lang="en-US" sz="1100" dirty="0"/>
              <a:t>, R. G. Oliveira, S. B. </a:t>
            </a:r>
            <a:r>
              <a:rPr lang="en-US" sz="1100" dirty="0" err="1"/>
              <a:t>Guimarães</a:t>
            </a:r>
            <a:r>
              <a:rPr lang="en-US" sz="1100" dirty="0"/>
              <a:t>, and C. L. Chaves, 2016, Deposition and tectonic setting of the </a:t>
            </a:r>
            <a:r>
              <a:rPr lang="en-US" sz="1100" dirty="0" err="1"/>
              <a:t>Palaeoproterozoic</a:t>
            </a:r>
            <a:r>
              <a:rPr lang="en-US" sz="1100" dirty="0"/>
              <a:t> Castelo dos </a:t>
            </a:r>
            <a:r>
              <a:rPr lang="en-US" sz="1100" dirty="0" err="1"/>
              <a:t>Sonhos</a:t>
            </a:r>
            <a:r>
              <a:rPr lang="en-US" sz="1100" dirty="0"/>
              <a:t> metasedimentary formation, </a:t>
            </a:r>
            <a:r>
              <a:rPr lang="en-US" sz="1100" dirty="0" err="1"/>
              <a:t>Tapajós</a:t>
            </a:r>
            <a:r>
              <a:rPr lang="en-US" sz="1100" dirty="0"/>
              <a:t> Gold province, Amazonian Craton, Brazil: age and isotopic constraints: International Geology Review, 59, 1–21.</a:t>
            </a:r>
          </a:p>
          <a:p>
            <a:r>
              <a:rPr lang="en-US" sz="1100" dirty="0" err="1"/>
              <a:t>Krahenbuhl</a:t>
            </a:r>
            <a:r>
              <a:rPr lang="en-US" sz="1100" dirty="0"/>
              <a:t>, R. A., and Y. Li, 2017, Investigation of magnetic inversion methods in highly magnetic environments under strong self-demagnetization effect: Geophysics, 82, no. 6, J83–J97.</a:t>
            </a:r>
          </a:p>
          <a:p>
            <a:r>
              <a:rPr lang="en-US" sz="1100" dirty="0" err="1"/>
              <a:t>Leão</a:t>
            </a:r>
            <a:r>
              <a:rPr lang="en-US" sz="1100" dirty="0"/>
              <a:t>, J.W. D., and J. B. C. Silva, 1989, Discrete linear transformations of potential field data: Geophysics, 54, 497–507.</a:t>
            </a:r>
          </a:p>
          <a:p>
            <a:r>
              <a:rPr lang="en-US" sz="1100" dirty="0" err="1"/>
              <a:t>Leão</a:t>
            </a:r>
            <a:r>
              <a:rPr lang="en-US" sz="1100" dirty="0"/>
              <a:t>-Santos, M., Y. Li, and R. </a:t>
            </a:r>
            <a:r>
              <a:rPr lang="en-US" sz="1100" dirty="0" err="1"/>
              <a:t>Moraes</a:t>
            </a:r>
            <a:r>
              <a:rPr lang="en-US" sz="1100" dirty="0"/>
              <a:t>, 2015, Application of 3D magnetic amplitude inversion to iron oxide-copper- gold deposits at low magnetic latitudes: A case study from </a:t>
            </a:r>
            <a:r>
              <a:rPr lang="en-US" sz="1100" dirty="0" err="1"/>
              <a:t>Carajás</a:t>
            </a:r>
            <a:r>
              <a:rPr lang="en-US" sz="1100" dirty="0"/>
              <a:t> Mineral Province, Brazil: Geophysics, 80, no. 2, B13–B22.</a:t>
            </a:r>
          </a:p>
          <a:p>
            <a:r>
              <a:rPr lang="en-US" sz="1100" dirty="0"/>
              <a:t>Li, X., 2006, Understanding 3D analytic signal amplitude: Geophysics, 71, no. 2, L13–L16.</a:t>
            </a:r>
          </a:p>
          <a:p>
            <a:r>
              <a:rPr lang="en-US" sz="1100" dirty="0"/>
              <a:t>Li, Y., and D. W. Oldenburg, 2001, Stable reduction to the pole at the magnetic equator: Geophysics, 66, 271–578.</a:t>
            </a:r>
          </a:p>
          <a:p>
            <a:r>
              <a:rPr lang="en-US" sz="1100" dirty="0"/>
              <a:t>Li, Y., and D. W. Oldenburg, 2010, Rapid construction of equivalent sources using wavelets: Geophysics, 75, no. 3, L51–L59.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653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References</a:t>
            </a:r>
            <a:endParaRPr lang="en-US" alt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4427" y="669851"/>
            <a:ext cx="7708605" cy="4253023"/>
          </a:xfrm>
        </p:spPr>
        <p:txBody>
          <a:bodyPr/>
          <a:lstStyle/>
          <a:p>
            <a:r>
              <a:rPr lang="en-US" sz="1100" dirty="0"/>
              <a:t>Li, Y., S. E. Shearer, M. M. Haney, and N. </a:t>
            </a:r>
            <a:r>
              <a:rPr lang="en-US" sz="1100" dirty="0" err="1"/>
              <a:t>Dannemiller</a:t>
            </a:r>
            <a:r>
              <a:rPr lang="en-US" sz="1100" dirty="0"/>
              <a:t>, 2010, Comprehensive approaches to 3D inversion of magnetic data affected by remanent magnetization: Geophysics 75, no. 1, L1–L11.</a:t>
            </a:r>
          </a:p>
          <a:p>
            <a:r>
              <a:rPr lang="en-US" sz="1100" dirty="0"/>
              <a:t>Li, Y., H. </a:t>
            </a:r>
            <a:r>
              <a:rPr lang="en-US" sz="1100" dirty="0" err="1"/>
              <a:t>Zhanxiang</a:t>
            </a:r>
            <a:r>
              <a:rPr lang="en-US" sz="1100" dirty="0"/>
              <a:t>, and L. </a:t>
            </a:r>
            <a:r>
              <a:rPr lang="en-US" sz="1100" dirty="0" err="1"/>
              <a:t>Yunxiang</a:t>
            </a:r>
            <a:r>
              <a:rPr lang="en-US" sz="1100" dirty="0"/>
              <a:t>, 2012, Application of magnetic amplitude inversion in exploration for volcanic units in a basin environment: Geophysics, 77, no. 5, B219–B225.</a:t>
            </a:r>
          </a:p>
          <a:p>
            <a:r>
              <a:rPr lang="en-US" sz="1100" dirty="0"/>
              <a:t>Liu, S., X. Hu, T. Liu, J. Feng, W. Gao, and L. </a:t>
            </a:r>
            <a:r>
              <a:rPr lang="en-US" sz="1100" dirty="0" err="1"/>
              <a:t>Qiu</a:t>
            </a:r>
            <a:r>
              <a:rPr lang="en-US" sz="1100" dirty="0"/>
              <a:t>, 2013, Magnetization vector imaging for borehole magnetic data based on magnitude magnetic anomaly: Geophysics, 78, no. , D429–D444.</a:t>
            </a:r>
          </a:p>
          <a:p>
            <a:r>
              <a:rPr lang="en-US" sz="1100" dirty="0"/>
              <a:t>Li, S., and Y. Li, 2014, Inversion of magnetic anomaly on rugged observation surface in the presence of strong remanent magnetization: Geophysics, </a:t>
            </a:r>
            <a:r>
              <a:rPr lang="pt-BR" sz="1100" dirty="0"/>
              <a:t>79, no. 2, J11–J19.</a:t>
            </a:r>
          </a:p>
          <a:p>
            <a:r>
              <a:rPr lang="en-US" sz="1100" dirty="0"/>
              <a:t>Li, Y., M. </a:t>
            </a:r>
            <a:r>
              <a:rPr lang="en-US" sz="1100" dirty="0" err="1"/>
              <a:t>Nabighian</a:t>
            </a:r>
            <a:r>
              <a:rPr lang="en-US" sz="1100" dirty="0"/>
              <a:t> and D. W. Oldenburg, 2014, Using an equivalent source with positivity for low-latitude reduction to the pole without striation: Geophysics, 79, no. 6, J81–J90.</a:t>
            </a:r>
          </a:p>
          <a:p>
            <a:r>
              <a:rPr lang="en-US" sz="1100" dirty="0"/>
              <a:t>Liu, S., X. Hu, H. Zhang, M. </a:t>
            </a:r>
            <a:r>
              <a:rPr lang="en-US" sz="1100" dirty="0" err="1"/>
              <a:t>Geng</a:t>
            </a:r>
            <a:r>
              <a:rPr lang="en-US" sz="1100" dirty="0"/>
              <a:t>, and B. </a:t>
            </a:r>
            <a:r>
              <a:rPr lang="en-US" sz="1100" dirty="0" err="1"/>
              <a:t>Zuo</a:t>
            </a:r>
            <a:r>
              <a:rPr lang="en-US" sz="1100" dirty="0"/>
              <a:t>, 2017, 3D magnetization vector inversion of magnetic data: Improving and comparing methods: Pure and Applied Geophysics, 174, no. 12, 4421–4444.</a:t>
            </a:r>
          </a:p>
          <a:p>
            <a:r>
              <a:rPr lang="en-US" sz="1100" dirty="0"/>
              <a:t>MacLeod, I. N., K. Jones, and T. F. Dai, 1993, 3-D Analytic signal in the interpretation of total magnetic field data at low magnetic latitudes: Exploration Geophysics, 24, 679–688.</a:t>
            </a:r>
          </a:p>
          <a:p>
            <a:r>
              <a:rPr lang="en-US" sz="1100" dirty="0" err="1"/>
              <a:t>Roest,W</a:t>
            </a:r>
            <a:r>
              <a:rPr lang="en-US" sz="1100" dirty="0"/>
              <a:t>. R., J. </a:t>
            </a:r>
            <a:r>
              <a:rPr lang="en-US" sz="1100" dirty="0" err="1"/>
              <a:t>Verhoef</a:t>
            </a:r>
            <a:r>
              <a:rPr lang="en-US" sz="1100" dirty="0"/>
              <a:t>, and M. Pilkington, 1992, Magnetic interpretation using 3-D analytic signal: Geophysics, 57, 116–125.</a:t>
            </a:r>
          </a:p>
          <a:p>
            <a:r>
              <a:rPr lang="en-US" sz="1100" dirty="0" err="1"/>
              <a:t>Siqueira</a:t>
            </a:r>
            <a:r>
              <a:rPr lang="en-US" sz="1100" dirty="0"/>
              <a:t>, F. C., V. C. Oliveira Jr., and V. C. Barbosa, 2017, Fast iterative equivalent-layer technique for gravity data processing: A method grounded on excess mass constraint: Geophysics, 82, no. 4, G57–G69.</a:t>
            </a:r>
          </a:p>
          <a:p>
            <a:r>
              <a:rPr lang="en-US" sz="1100" dirty="0"/>
              <a:t>Silva, J. B. C., 1986, Reduction to the pole as an inverse problem and its application to low-latitude anomalies: Geophysics, 51, 369–382.</a:t>
            </a:r>
          </a:p>
          <a:p>
            <a:r>
              <a:rPr lang="en-US" sz="1100" dirty="0"/>
              <a:t>Uieda, L., V. C. Oliveira Jr., and V. C. F. Barbosa, 2013, Modeling the Earth with </a:t>
            </a:r>
            <a:r>
              <a:rPr lang="en-US" sz="1100" dirty="0" err="1"/>
              <a:t>fatiando</a:t>
            </a:r>
            <a:r>
              <a:rPr lang="en-US" sz="1100" dirty="0"/>
              <a:t> a terra: Proceedings of the 12th Python in Science Conference (</a:t>
            </a:r>
            <a:r>
              <a:rPr lang="en-US" sz="1100" dirty="0" err="1"/>
              <a:t>SciPy</a:t>
            </a:r>
            <a:r>
              <a:rPr lang="en-US" sz="1100" dirty="0"/>
              <a:t> 2013), 96–103.</a:t>
            </a:r>
          </a:p>
        </p:txBody>
      </p:sp>
    </p:spTree>
    <p:extLst>
      <p:ext uri="{BB962C8B-B14F-4D97-AF65-F5344CB8AC3E}">
        <p14:creationId xmlns:p14="http://schemas.microsoft.com/office/powerpoint/2010/main" val="36761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vem 11"/>
          <p:cNvSpPr/>
          <p:nvPr/>
        </p:nvSpPr>
        <p:spPr>
          <a:xfrm>
            <a:off x="83355" y="29175"/>
            <a:ext cx="2640977" cy="992222"/>
          </a:xfrm>
          <a:prstGeom prst="cloud">
            <a:avLst/>
          </a:prstGeom>
          <a:noFill/>
          <a:ln w="28575">
            <a:solidFill>
              <a:srgbClr val="CC1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83355" y="228515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Somewhere</a:t>
            </a:r>
            <a:r>
              <a:rPr lang="pt-BR" b="1" dirty="0">
                <a:solidFill>
                  <a:srgbClr val="0083CC"/>
                </a:solidFill>
              </a:rPr>
              <a:t> in </a:t>
            </a:r>
            <a:r>
              <a:rPr lang="pt-BR" b="1" dirty="0" err="1">
                <a:solidFill>
                  <a:srgbClr val="0083CC"/>
                </a:solidFill>
              </a:rPr>
              <a:t>the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north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of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Brazil</a:t>
            </a:r>
            <a:r>
              <a:rPr lang="pt-BR" b="1" dirty="0">
                <a:solidFill>
                  <a:srgbClr val="0083CC"/>
                </a:solidFill>
              </a:rPr>
              <a:t> ....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275050" y="228514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Low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	 latitude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64A9D83-84FE-4043-A6F1-539338040BB8}"/>
              </a:ext>
            </a:extLst>
          </p:cNvPr>
          <p:cNvSpPr txBox="1"/>
          <p:nvPr/>
        </p:nvSpPr>
        <p:spPr>
          <a:xfrm>
            <a:off x="973035" y="4179888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anomaly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xmlns="" id="{B3E9BACB-A6A3-448C-98EF-008E9A18EBF4}"/>
                  </a:ext>
                </a:extLst>
              </p:cNvPr>
              <p:cNvSpPr txBox="1"/>
              <p:nvPr/>
            </p:nvSpPr>
            <p:spPr>
              <a:xfrm>
                <a:off x="1005506" y="4460320"/>
                <a:ext cx="2891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=−8°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=−20°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B3E9BACB-A6A3-448C-98EF-008E9A18E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06" y="4460320"/>
                <a:ext cx="289113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1126800"/>
            <a:ext cx="3151967" cy="3103200"/>
          </a:xfrm>
        </p:spPr>
      </p:pic>
    </p:spTree>
    <p:extLst>
      <p:ext uri="{BB962C8B-B14F-4D97-AF65-F5344CB8AC3E}">
        <p14:creationId xmlns:p14="http://schemas.microsoft.com/office/powerpoint/2010/main" val="9174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00" y="1126800"/>
            <a:ext cx="3052808" cy="3103200"/>
          </a:xfrm>
          <a:prstGeom prst="rect">
            <a:avLst/>
          </a:prstGeom>
        </p:spPr>
      </p:pic>
      <p:sp>
        <p:nvSpPr>
          <p:cNvPr id="12" name="Nuvem 11"/>
          <p:cNvSpPr/>
          <p:nvPr/>
        </p:nvSpPr>
        <p:spPr>
          <a:xfrm>
            <a:off x="83355" y="29175"/>
            <a:ext cx="2640977" cy="992222"/>
          </a:xfrm>
          <a:prstGeom prst="cloud">
            <a:avLst/>
          </a:prstGeom>
          <a:noFill/>
          <a:ln w="28575">
            <a:solidFill>
              <a:srgbClr val="CC1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83355" y="228515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Somewhere</a:t>
            </a:r>
            <a:r>
              <a:rPr lang="pt-BR" b="1" dirty="0">
                <a:solidFill>
                  <a:srgbClr val="0083CC"/>
                </a:solidFill>
              </a:rPr>
              <a:t> in </a:t>
            </a:r>
            <a:r>
              <a:rPr lang="pt-BR" b="1" dirty="0" err="1">
                <a:solidFill>
                  <a:srgbClr val="0083CC"/>
                </a:solidFill>
              </a:rPr>
              <a:t>the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north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of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Brazil</a:t>
            </a:r>
            <a:r>
              <a:rPr lang="pt-BR" b="1" dirty="0">
                <a:solidFill>
                  <a:srgbClr val="0083CC"/>
                </a:solidFill>
              </a:rPr>
              <a:t> ....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275050" y="228514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Low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	 latitude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68C94C1-3CD3-45A8-92EA-6910AED997A3}"/>
              </a:ext>
            </a:extLst>
          </p:cNvPr>
          <p:cNvSpPr txBox="1"/>
          <p:nvPr/>
        </p:nvSpPr>
        <p:spPr>
          <a:xfrm>
            <a:off x="7123189" y="1691091"/>
            <a:ext cx="2607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Standard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processing</a:t>
            </a:r>
            <a:r>
              <a:rPr lang="pt-BR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procedure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close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to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the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magnetic</a:t>
            </a:r>
            <a:endParaRPr lang="pt-BR" b="1" dirty="0">
              <a:solidFill>
                <a:srgbClr val="C00000"/>
              </a:solidFill>
            </a:endParaRP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equator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438B144-0BAE-4A3C-8D10-57A97007F40C}"/>
              </a:ext>
            </a:extLst>
          </p:cNvPr>
          <p:cNvSpPr txBox="1"/>
          <p:nvPr/>
        </p:nvSpPr>
        <p:spPr>
          <a:xfrm>
            <a:off x="973035" y="4179888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anomaly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xmlns="" id="{81B223FB-971E-4986-AE16-ED1F745F7E96}"/>
                  </a:ext>
                </a:extLst>
              </p:cNvPr>
              <p:cNvSpPr txBox="1"/>
              <p:nvPr/>
            </p:nvSpPr>
            <p:spPr>
              <a:xfrm>
                <a:off x="1005506" y="4460320"/>
                <a:ext cx="2891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=−8°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=−20°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1B223FB-971E-4986-AE16-ED1F745F7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06" y="4460320"/>
                <a:ext cx="289113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984DA67F-C9F2-4535-96EE-916246BF151A}"/>
              </a:ext>
            </a:extLst>
          </p:cNvPr>
          <p:cNvSpPr txBox="1"/>
          <p:nvPr/>
        </p:nvSpPr>
        <p:spPr>
          <a:xfrm>
            <a:off x="4993938" y="4268788"/>
            <a:ext cx="273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gradient</a:t>
            </a:r>
            <a:r>
              <a:rPr lang="pt-BR" dirty="0"/>
              <a:t> amplitude </a:t>
            </a:r>
            <a:r>
              <a:rPr lang="pt-BR" dirty="0" smtClean="0"/>
              <a:t>(TGA </a:t>
            </a:r>
            <a:r>
              <a:rPr lang="pt-BR" dirty="0" err="1" smtClean="0"/>
              <a:t>or</a:t>
            </a:r>
            <a:r>
              <a:rPr lang="pt-BR" dirty="0" smtClean="0"/>
              <a:t> </a:t>
            </a:r>
            <a:r>
              <a:rPr lang="pt-BR" dirty="0"/>
              <a:t>3D AS)</a:t>
            </a:r>
            <a:endParaRPr lang="en-US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1126800"/>
            <a:ext cx="3151967" cy="3103200"/>
          </a:xfrm>
          <a:prstGeom prst="rect">
            <a:avLst/>
          </a:prstGeom>
        </p:spPr>
      </p:pic>
      <p:cxnSp>
        <p:nvCxnSpPr>
          <p:cNvPr id="18" name="Conector de seta reta 17"/>
          <p:cNvCxnSpPr/>
          <p:nvPr/>
        </p:nvCxnSpPr>
        <p:spPr>
          <a:xfrm>
            <a:off x="5707464" y="1587640"/>
            <a:ext cx="351692" cy="2813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H="1">
            <a:off x="6367956" y="2986036"/>
            <a:ext cx="52521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00" y="1126800"/>
            <a:ext cx="3052808" cy="3103200"/>
          </a:xfrm>
          <a:prstGeom prst="rect">
            <a:avLst/>
          </a:prstGeom>
        </p:spPr>
      </p:pic>
      <p:sp>
        <p:nvSpPr>
          <p:cNvPr id="12" name="Nuvem 11"/>
          <p:cNvSpPr/>
          <p:nvPr/>
        </p:nvSpPr>
        <p:spPr>
          <a:xfrm>
            <a:off x="83355" y="29175"/>
            <a:ext cx="2640977" cy="992222"/>
          </a:xfrm>
          <a:prstGeom prst="cloud">
            <a:avLst/>
          </a:prstGeom>
          <a:noFill/>
          <a:ln w="28575">
            <a:solidFill>
              <a:srgbClr val="CC1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83355" y="228515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Somewhere</a:t>
            </a:r>
            <a:r>
              <a:rPr lang="pt-BR" b="1" dirty="0">
                <a:solidFill>
                  <a:srgbClr val="0083CC"/>
                </a:solidFill>
              </a:rPr>
              <a:t> in </a:t>
            </a:r>
            <a:r>
              <a:rPr lang="pt-BR" b="1" dirty="0" err="1">
                <a:solidFill>
                  <a:srgbClr val="0083CC"/>
                </a:solidFill>
              </a:rPr>
              <a:t>the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north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of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Brazil</a:t>
            </a:r>
            <a:r>
              <a:rPr lang="pt-BR" b="1" dirty="0">
                <a:solidFill>
                  <a:srgbClr val="0083CC"/>
                </a:solidFill>
              </a:rPr>
              <a:t> ....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275050" y="228514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Low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	 latitude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2EE0B55-7F35-4B91-9868-C42C0B0F9F5D}"/>
              </a:ext>
            </a:extLst>
          </p:cNvPr>
          <p:cNvSpPr txBox="1"/>
          <p:nvPr/>
        </p:nvSpPr>
        <p:spPr>
          <a:xfrm>
            <a:off x="7123189" y="1691091"/>
            <a:ext cx="2607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Standard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processing</a:t>
            </a:r>
            <a:r>
              <a:rPr lang="pt-BR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procedure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close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to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r>
              <a:rPr lang="pt-BR" b="1" dirty="0" err="1">
                <a:solidFill>
                  <a:srgbClr val="C00000"/>
                </a:solidFill>
              </a:rPr>
              <a:t>the</a:t>
            </a:r>
            <a:r>
              <a:rPr lang="pt-BR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magnetic</a:t>
            </a:r>
            <a:endParaRPr lang="pt-BR" b="1" dirty="0">
              <a:solidFill>
                <a:srgbClr val="C00000"/>
              </a:solidFill>
            </a:endParaRPr>
          </a:p>
          <a:p>
            <a:pPr algn="ctr"/>
            <a:r>
              <a:rPr lang="pt-BR" b="1" dirty="0" err="1">
                <a:solidFill>
                  <a:srgbClr val="C00000"/>
                </a:solidFill>
              </a:rPr>
              <a:t>equator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D4D3E7D-2A0F-4711-9CFC-E9EBFA1568F3}"/>
              </a:ext>
            </a:extLst>
          </p:cNvPr>
          <p:cNvSpPr txBox="1"/>
          <p:nvPr/>
        </p:nvSpPr>
        <p:spPr>
          <a:xfrm>
            <a:off x="973035" y="4179888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anomaly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xmlns="" id="{8639DE37-BE7F-4365-956C-B037D3B3490D}"/>
                  </a:ext>
                </a:extLst>
              </p:cNvPr>
              <p:cNvSpPr txBox="1"/>
              <p:nvPr/>
            </p:nvSpPr>
            <p:spPr>
              <a:xfrm>
                <a:off x="1005506" y="4460320"/>
                <a:ext cx="2891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=−8°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=−20°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639DE37-BE7F-4365-956C-B037D3B34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06" y="4460320"/>
                <a:ext cx="289113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1126800"/>
            <a:ext cx="3151967" cy="31032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984DA67F-C9F2-4535-96EE-916246BF151A}"/>
              </a:ext>
            </a:extLst>
          </p:cNvPr>
          <p:cNvSpPr txBox="1"/>
          <p:nvPr/>
        </p:nvSpPr>
        <p:spPr>
          <a:xfrm>
            <a:off x="4993938" y="4268788"/>
            <a:ext cx="273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</a:t>
            </a:r>
            <a:r>
              <a:rPr lang="pt-BR" dirty="0" err="1"/>
              <a:t>gradient</a:t>
            </a:r>
            <a:r>
              <a:rPr lang="pt-BR" dirty="0"/>
              <a:t> amplitude </a:t>
            </a:r>
            <a:r>
              <a:rPr lang="pt-BR" dirty="0" smtClean="0"/>
              <a:t>(TGA </a:t>
            </a:r>
            <a:r>
              <a:rPr lang="pt-BR" dirty="0" err="1" smtClean="0"/>
              <a:t>or</a:t>
            </a:r>
            <a:r>
              <a:rPr lang="pt-BR" dirty="0" smtClean="0"/>
              <a:t> </a:t>
            </a:r>
            <a:r>
              <a:rPr lang="pt-BR" dirty="0"/>
              <a:t>3D 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xmlns="" id="{8C535AC1-88CA-6443-9525-A48517DF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87890"/>
            <a:ext cx="8585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MS PGothic" panose="020B0600070205080204" pitchFamily="34" charset="-128"/>
                <a:cs typeface="MS PGothic" charset="0"/>
              </a:defRPr>
            </a:lvl5pPr>
            <a:lvl6pPr marL="342946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685891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028837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371783" algn="ctr" defTabSz="342946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en-US" dirty="0" err="1"/>
              <a:t>Motivation</a:t>
            </a:r>
            <a:endParaRPr lang="en-US" altLang="en-US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275050" y="228514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0083CC"/>
                </a:solidFill>
              </a:rPr>
              <a:t>Low</a:t>
            </a:r>
            <a:r>
              <a:rPr lang="pt-BR" b="1" dirty="0">
                <a:solidFill>
                  <a:srgbClr val="0083CC"/>
                </a:solidFill>
              </a:rPr>
              <a:t>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	 latitude</a:t>
            </a:r>
            <a:endParaRPr lang="en-US" b="1" dirty="0">
              <a:solidFill>
                <a:srgbClr val="0083CC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022620" y="4268788"/>
            <a:ext cx="26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RTP</a:t>
            </a:r>
            <a:endParaRPr lang="en-US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99952" y="230400"/>
            <a:ext cx="26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83CC"/>
                </a:solidFill>
              </a:rPr>
              <a:t>High </a:t>
            </a:r>
            <a:r>
              <a:rPr lang="pt-BR" b="1" dirty="0" err="1">
                <a:solidFill>
                  <a:srgbClr val="0083CC"/>
                </a:solidFill>
              </a:rPr>
              <a:t>magnetic</a:t>
            </a:r>
            <a:r>
              <a:rPr lang="pt-BR" b="1" dirty="0">
                <a:solidFill>
                  <a:srgbClr val="0083CC"/>
                </a:solidFill>
              </a:rPr>
              <a:t> latitude</a:t>
            </a:r>
            <a:endParaRPr lang="en-US" b="1" dirty="0">
              <a:solidFill>
                <a:srgbClr val="0083CC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00" y="1126800"/>
            <a:ext cx="3052808" cy="3103200"/>
          </a:xfrm>
          <a:prstGeom prst="rect">
            <a:avLst/>
          </a:prstGeom>
        </p:spPr>
      </p:pic>
      <p:pic>
        <p:nvPicPr>
          <p:cNvPr id="13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1126800"/>
            <a:ext cx="3039802" cy="3103200"/>
          </a:xfr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984DA67F-C9F2-4535-96EE-916246BF151A}"/>
              </a:ext>
            </a:extLst>
          </p:cNvPr>
          <p:cNvSpPr txBox="1"/>
          <p:nvPr/>
        </p:nvSpPr>
        <p:spPr>
          <a:xfrm>
            <a:off x="4993938" y="4268788"/>
            <a:ext cx="273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L_16_HiDef_PowerPoint Template">
  <a:themeElements>
    <a:clrScheme name="SEG_Annual">
      <a:dk1>
        <a:srgbClr val="434342"/>
      </a:dk1>
      <a:lt1>
        <a:srgbClr val="FFFFFF"/>
      </a:lt1>
      <a:dk2>
        <a:srgbClr val="434342"/>
      </a:dk2>
      <a:lt2>
        <a:srgbClr val="CDD7D9"/>
      </a:lt2>
      <a:accent1>
        <a:srgbClr val="1F355E"/>
      </a:accent1>
      <a:accent2>
        <a:srgbClr val="B67F00"/>
      </a:accent2>
      <a:accent3>
        <a:srgbClr val="999999"/>
      </a:accent3>
      <a:accent4>
        <a:srgbClr val="0066A1"/>
      </a:accent4>
      <a:accent5>
        <a:srgbClr val="D2232A"/>
      </a:accent5>
      <a:accent6>
        <a:srgbClr val="90BF00"/>
      </a:accent6>
      <a:hlink>
        <a:srgbClr val="5F5F5F"/>
      </a:hlink>
      <a:folHlink>
        <a:srgbClr val="969696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835E3F5-1C4F-8E41-89A7-19129AC61D2D}" vid="{65ED37A3-4B8D-7440-80E9-E89862F874E2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DAL_16_HiDef_PowerPoint Template</Template>
  <TotalTime>1247</TotalTime>
  <Words>2372</Words>
  <Application>Microsoft Office PowerPoint</Application>
  <PresentationFormat>Apresentação na tela (16:9)</PresentationFormat>
  <Paragraphs>379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3" baseType="lpstr">
      <vt:lpstr>ＭＳ Ｐゴシック</vt:lpstr>
      <vt:lpstr>ＭＳ Ｐゴシック</vt:lpstr>
      <vt:lpstr>Arial</vt:lpstr>
      <vt:lpstr>Calibri</vt:lpstr>
      <vt:lpstr>Cambria Math</vt:lpstr>
      <vt:lpstr>Helvetica</vt:lpstr>
      <vt:lpstr>Verdana</vt:lpstr>
      <vt:lpstr>DAL_16_HiDef_PowerPoint Template</vt:lpstr>
      <vt:lpstr>Amplitude of the magnetic anomaly vector for interpretation at low latitudes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Amplitude of the magnetic anomaly vector for interpretation at low latitudes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>AM 2016 Dallas</dc:description>
  <cp:lastModifiedBy>Felipe Melo</cp:lastModifiedBy>
  <cp:revision>92</cp:revision>
  <dcterms:created xsi:type="dcterms:W3CDTF">2019-02-05T22:31:16Z</dcterms:created>
  <dcterms:modified xsi:type="dcterms:W3CDTF">2019-09-13T15:21:25Z</dcterms:modified>
  <cp:category/>
</cp:coreProperties>
</file>