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5" r:id="rId1"/>
    <p:sldMasterId id="2147483716" r:id="rId2"/>
    <p:sldMasterId id="2147483721" r:id="rId3"/>
  </p:sldMasterIdLst>
  <p:notesMasterIdLst>
    <p:notesMasterId r:id="rId20"/>
  </p:notesMasterIdLst>
  <p:sldIdLst>
    <p:sldId id="271" r:id="rId4"/>
    <p:sldId id="272" r:id="rId5"/>
    <p:sldId id="273" r:id="rId6"/>
    <p:sldId id="274" r:id="rId7"/>
    <p:sldId id="275" r:id="rId8"/>
    <p:sldId id="276" r:id="rId9"/>
    <p:sldId id="277" r:id="rId10"/>
    <p:sldId id="280" r:id="rId11"/>
    <p:sldId id="281" r:id="rId12"/>
    <p:sldId id="282" r:id="rId13"/>
    <p:sldId id="283" r:id="rId14"/>
    <p:sldId id="284" r:id="rId15"/>
    <p:sldId id="285" r:id="rId16"/>
    <p:sldId id="286" r:id="rId17"/>
    <p:sldId id="287" r:id="rId18"/>
    <p:sldId id="293" r:id="rId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Demain" initials="" lastIdx="1" clrIdx="0"/>
  <p:cmAuthor id="1" name="Ivo Wijnberge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2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5267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08ea7efdb_0_2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608ea7efdb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39" name="Google Shape;439;g608ea7efdb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With researchers in nearly every country and member system connectors around the globe, your institution benefits from a broadly-used, reliable and mobile identifier for your faculty, staff, students and alumni</a:t>
            </a:r>
            <a:endParaRPr sz="1200" b="0" i="0" u="none" strike="noStrike" cap="none">
              <a:solidFill>
                <a:schemeClr val="dk1"/>
              </a:solidFill>
              <a:latin typeface="Calibri"/>
              <a:ea typeface="Calibri"/>
              <a:cs typeface="Calibri"/>
              <a:sym typeface="Calibri"/>
            </a:endParaRPr>
          </a:p>
        </p:txBody>
      </p:sp>
      <p:sp>
        <p:nvSpPr>
          <p:cNvPr id="551" name="Google Shape;55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Many organisations use ORCID to prepopulate forms and this is something that we have been working with our funder community on. </a:t>
            </a:r>
            <a:r>
              <a:rPr lang="en-US" sz="1200" b="0" i="0" u="none" strike="noStrike" cap="none">
                <a:solidFill>
                  <a:schemeClr val="dk1"/>
                </a:solidFill>
                <a:latin typeface="Calibri"/>
                <a:ea typeface="Calibri"/>
                <a:cs typeface="Calibri"/>
                <a:sym typeface="Calibri"/>
              </a:rPr>
              <a:t>They are also CONNECTING award information to records to increase transparency of this information, and enable others to COLLECT it from ORCID records.</a:t>
            </a:r>
            <a:endParaRPr sz="1200" b="0" i="0" u="none" strike="noStrike" cap="none">
              <a:solidFill>
                <a:schemeClr val="dk1"/>
              </a:solidFill>
              <a:latin typeface="Calibri"/>
              <a:ea typeface="Calibri"/>
              <a:cs typeface="Calibri"/>
              <a:sym typeface="Calibri"/>
            </a:endParaRPr>
          </a:p>
        </p:txBody>
      </p:sp>
      <p:sp>
        <p:nvSpPr>
          <p:cNvPr id="561" name="Google Shape;56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Permissions to COLLECT information from ORCID records persist until the researcher revokes these permissions. As a result, these permissions can last beyond your formal relationship with the individual. This means that you can gain insights about former faculty, staff and students even after they leave your campus. Your systems can automatically be notified about scholarly activities performed by both your current and future researchers</a:t>
            </a:r>
            <a:endParaRPr sz="1200" b="0" i="0" u="none" strike="noStrike" cap="none">
              <a:solidFill>
                <a:schemeClr val="dk1"/>
              </a:solidFill>
              <a:latin typeface="Calibri"/>
              <a:ea typeface="Calibri"/>
              <a:cs typeface="Calibri"/>
              <a:sym typeface="Calibri"/>
            </a:endParaRPr>
          </a:p>
        </p:txBody>
      </p:sp>
      <p:sp>
        <p:nvSpPr>
          <p:cNvPr id="572" name="Google Shape;5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Go through slide quickly</a:t>
            </a:r>
            <a:endParaRPr sz="1200" b="0" i="0" u="none" strike="noStrike" cap="none">
              <a:solidFill>
                <a:schemeClr val="dk1"/>
              </a:solidFill>
              <a:latin typeface="Calibri"/>
              <a:ea typeface="Calibri"/>
              <a:cs typeface="Calibri"/>
              <a:sym typeface="Calibri"/>
            </a:endParaRPr>
          </a:p>
        </p:txBody>
      </p:sp>
      <p:sp>
        <p:nvSpPr>
          <p:cNvPr id="581" name="Google Shape;58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Go through slide quickly</a:t>
            </a:r>
            <a:endParaRPr sz="1200" b="0" i="0" u="none" strike="noStrike" cap="none">
              <a:solidFill>
                <a:schemeClr val="dk1"/>
              </a:solidFill>
              <a:latin typeface="Calibri"/>
              <a:ea typeface="Calibri"/>
              <a:cs typeface="Calibri"/>
              <a:sym typeface="Calibri"/>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sometimes hear from institutions that they are concerned researchers will push back about the use of iDs. There are a growing number of publishers and funders who are requiring iDs. We conducted a survey of researchers – both those with and without iDs. We found strong support for them. In fact 85.9% of respondents believe that requiring the use of ORCID iDs is beneficial to the global community.</a:t>
            </a:r>
            <a:endParaRPr sz="1200" b="0" i="0" u="none" strike="noStrike" cap="none">
              <a:solidFill>
                <a:schemeClr val="dk1"/>
              </a:solidFill>
              <a:latin typeface="Calibri"/>
              <a:ea typeface="Calibri"/>
              <a:cs typeface="Calibri"/>
              <a:sym typeface="Calibri"/>
            </a:endParaRPr>
          </a:p>
        </p:txBody>
      </p:sp>
      <p:sp>
        <p:nvSpPr>
          <p:cNvPr id="599" name="Google Shape;59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608ea7efdb_0_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608ea7efdb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8" name="Google Shape;648;g608ea7efdb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0c3a6d205_0_4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30c3a6d205_0_4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0c3a6d205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0c3a6d20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ORCID is many things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We are an identifier for researchers. This 16-</a:t>
            </a:r>
            <a:r>
              <a:rPr lang="en-US"/>
              <a:t>digit unique </a:t>
            </a:r>
            <a:r>
              <a:rPr lang="en-US" sz="1200" b="0" i="0" u="none" strike="noStrike" cap="none">
                <a:solidFill>
                  <a:schemeClr val="dk1"/>
                </a:solidFill>
                <a:latin typeface="Calibri"/>
                <a:ea typeface="Calibri"/>
                <a:cs typeface="Calibri"/>
                <a:sym typeface="Calibri"/>
              </a:rPr>
              <a:t>identifier can be used by researchers with their name to uniquely identify them. It is free and easy to get, and stays with the person throughout his or her career. Throughout this presentation we will refer to the identifier as the ORCID iD, which is our preference, though occasionally you may hear people talk about the identifier as the “ORCID”</a:t>
            </a:r>
            <a:endParaRPr sz="1200" b="0" i="0" u="none" strike="noStrike" cap="none">
              <a:solidFill>
                <a:schemeClr val="dk1"/>
              </a:solidFill>
              <a:latin typeface="Calibri"/>
              <a:ea typeface="Calibri"/>
              <a:cs typeface="Calibri"/>
              <a:sym typeface="Calibri"/>
            </a:endParaRPr>
          </a:p>
          <a:p>
            <a:pPr marL="171450" marR="0" lvl="0" indent="0" algn="l" rtl="0">
              <a:spcBef>
                <a:spcPts val="0"/>
              </a:spcBef>
              <a:spcAft>
                <a:spcPts val="0"/>
              </a:spcAft>
              <a:buNone/>
            </a:pP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ORCID is a registry. We provide an online registry for researchers to obtain an ORCID iD. The registry also stores an ORCID record which includes references to activities associated with the individual’s ORCID iD, such as a grant award, a publication, a data set or a research institution affiliation. The use of the registry is also free to individuals, and there they are able to control the visibility and access to the information associated to their iD.</a:t>
            </a: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Calibri"/>
              <a:buChar char="•"/>
            </a:pP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ORCID is a set of standard procedures, or APIs) for connecting researchers to their affiliations and activities. I mentioned the ORCID record that is contained in the registry with the iD. This record is generally populated by ORCID members using these standard procedures or APIs. This approach enables automated, machine-to-machine additions and updates of important research activity and affiliation information.</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ORCID is a committed community that is building connectors. The machine-to-machine additions and updates are made possible through “connectors” that are built by member organizations and the system vendors that they use. With explicit consent from the individual researchers and scholars, the ORCID community is building a connected web of trusted information that can be reliably exchanged.</a:t>
            </a:r>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ORCID is an international-scale open research effort. We accomplish all of these things through collaboration among the international research community of individuals and organizations. Researchers enable this information flow, allowing for global exchange of information regardless of where they are and who they collaborate with.</a:t>
            </a:r>
            <a:endParaRPr sz="1200" b="0" i="0" u="none" strike="noStrike" cap="none">
              <a:solidFill>
                <a:schemeClr val="dk1"/>
              </a:solidFill>
              <a:latin typeface="Calibri"/>
              <a:ea typeface="Calibri"/>
              <a:cs typeface="Calibri"/>
              <a:sym typeface="Calibri"/>
            </a:endParaRPr>
          </a:p>
        </p:txBody>
      </p:sp>
      <p:sp>
        <p:nvSpPr>
          <p:cNvPr id="456" name="Google Shape;456;g30c3a6d20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0c3a6d205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0c3a6d205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general, ORCID’s vision is a world where all who participate in research, scholarship and innovation and uniquely identified and connected to their contributions and affiliations across time, disciplines, and borders.</a:t>
            </a:r>
            <a:endParaRPr sz="1200" b="0" i="0" u="none" strike="noStrike" cap="none">
              <a:solidFill>
                <a:schemeClr val="dk1"/>
              </a:solidFill>
              <a:latin typeface="Calibri"/>
              <a:ea typeface="Calibri"/>
              <a:cs typeface="Calibri"/>
              <a:sym typeface="Calibri"/>
            </a:endParaRPr>
          </a:p>
        </p:txBody>
      </p:sp>
      <p:sp>
        <p:nvSpPr>
          <p:cNvPr id="465" name="Google Shape;465;g30c3a6d205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0c3a6d205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30c3a6d205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And the community makes this possible.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 community consists of </a:t>
            </a:r>
            <a:r>
              <a:rPr lang="en-US" dirty="0"/>
              <a:t>1059</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members </a:t>
            </a:r>
            <a:r>
              <a:rPr lang="en-US" sz="1200" b="0" i="0" u="none" strike="noStrike" cap="none" dirty="0">
                <a:solidFill>
                  <a:schemeClr val="dk1"/>
                </a:solidFill>
                <a:latin typeface="Calibri"/>
                <a:ea typeface="Calibri"/>
                <a:cs typeface="Calibri"/>
                <a:sym typeface="Calibri"/>
              </a:rPr>
              <a:t>from 4</a:t>
            </a:r>
            <a:r>
              <a:rPr lang="en-US" dirty="0"/>
              <a:t>4</a:t>
            </a:r>
            <a:r>
              <a:rPr lang="en-US" sz="1200" b="0" i="0" u="none" strike="noStrike" cap="none" dirty="0">
                <a:solidFill>
                  <a:schemeClr val="dk1"/>
                </a:solidFill>
                <a:latin typeface="Calibri"/>
                <a:ea typeface="Calibri"/>
                <a:cs typeface="Calibri"/>
                <a:sym typeface="Calibri"/>
              </a:rPr>
              <a:t> countries, and over </a:t>
            </a:r>
            <a:r>
              <a:rPr lang="en-US" dirty="0"/>
              <a:t>660</a:t>
            </a:r>
            <a:r>
              <a:rPr lang="en-US" sz="1200" b="0" i="0" u="none" strike="noStrike" cap="none" dirty="0">
                <a:solidFill>
                  <a:schemeClr val="dk1"/>
                </a:solidFill>
                <a:latin typeface="Calibri"/>
                <a:ea typeface="Calibri"/>
                <a:cs typeface="Calibri"/>
                <a:sym typeface="Calibri"/>
              </a:rPr>
              <a:t> connectors build in all research sectors. There are </a:t>
            </a:r>
            <a:r>
              <a:rPr lang="en-US" dirty="0"/>
              <a:t>over 7 </a:t>
            </a:r>
            <a:r>
              <a:rPr lang="en-US" sz="1200" b="0" i="0" u="none" strike="noStrike" cap="none" dirty="0">
                <a:solidFill>
                  <a:schemeClr val="dk1"/>
                </a:solidFill>
                <a:latin typeface="Calibri"/>
                <a:ea typeface="Calibri"/>
                <a:cs typeface="Calibri"/>
                <a:sym typeface="Calibri"/>
              </a:rPr>
              <a:t> million researchers with ORCID </a:t>
            </a:r>
            <a:r>
              <a:rPr lang="en-US" sz="1200" b="0" i="0" u="none" strike="noStrike" cap="none" dirty="0" err="1">
                <a:solidFill>
                  <a:schemeClr val="dk1"/>
                </a:solidFill>
                <a:latin typeface="Calibri"/>
                <a:ea typeface="Calibri"/>
                <a:cs typeface="Calibri"/>
                <a:sym typeface="Calibri"/>
              </a:rPr>
              <a:t>iDs</a:t>
            </a:r>
            <a:r>
              <a:rPr lang="en-US" sz="1200" b="0" i="0" u="none" strike="noStrike" cap="none" dirty="0">
                <a:solidFill>
                  <a:schemeClr val="dk1"/>
                </a:solidFill>
                <a:latin typeface="Calibri"/>
                <a:ea typeface="Calibri"/>
                <a:cs typeface="Calibri"/>
                <a:sym typeface="Calibri"/>
              </a:rPr>
              <a:t> – an extremely impressive number when you consider that researchers register for their ORCID </a:t>
            </a:r>
            <a:r>
              <a:rPr lang="en-US" sz="1200" b="0" i="0" u="none" strike="noStrike" cap="none" dirty="0" err="1">
                <a:solidFill>
                  <a:schemeClr val="dk1"/>
                </a:solidFill>
                <a:latin typeface="Calibri"/>
                <a:ea typeface="Calibri"/>
                <a:cs typeface="Calibri"/>
                <a:sym typeface="Calibri"/>
              </a:rPr>
              <a:t>iDs</a:t>
            </a:r>
            <a:r>
              <a:rPr lang="en-US" sz="1200" b="0" i="0" u="none" strike="noStrike" cap="none" dirty="0">
                <a:solidFill>
                  <a:schemeClr val="dk1"/>
                </a:solidFill>
                <a:latin typeface="Calibri"/>
                <a:ea typeface="Calibri"/>
                <a:cs typeface="Calibri"/>
                <a:sym typeface="Calibri"/>
              </a:rPr>
              <a:t> themselves. About 2/3rds of these researchers obtain an </a:t>
            </a:r>
            <a:r>
              <a:rPr lang="en-US" sz="1200" b="0" i="0" u="none" strike="noStrike" cap="none" dirty="0" err="1">
                <a:solidFill>
                  <a:schemeClr val="dk1"/>
                </a:solidFill>
                <a:latin typeface="Calibri"/>
                <a:ea typeface="Calibri"/>
                <a:cs typeface="Calibri"/>
                <a:sym typeface="Calibri"/>
              </a:rPr>
              <a:t>iD</a:t>
            </a:r>
            <a:r>
              <a:rPr lang="en-US" sz="1200" b="0" i="0" u="none" strike="noStrike" cap="none" dirty="0">
                <a:solidFill>
                  <a:schemeClr val="dk1"/>
                </a:solidFill>
                <a:latin typeface="Calibri"/>
                <a:ea typeface="Calibri"/>
                <a:cs typeface="Calibri"/>
                <a:sym typeface="Calibri"/>
              </a:rPr>
              <a:t> in the middle of a research workflow that they care about, like submitting a manuscript for publication or applying for a grant.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1.</a:t>
            </a:r>
            <a:r>
              <a:rPr lang="en-US" dirty="0"/>
              <a:t>7</a:t>
            </a:r>
            <a:r>
              <a:rPr lang="en-US" sz="1200" b="0" i="0" u="none" strike="noStrike" cap="none" dirty="0">
                <a:solidFill>
                  <a:schemeClr val="dk1"/>
                </a:solidFill>
                <a:latin typeface="Calibri"/>
                <a:ea typeface="Calibri"/>
                <a:cs typeface="Calibri"/>
                <a:sym typeface="Calibri"/>
              </a:rPr>
              <a:t> million of the </a:t>
            </a:r>
            <a:r>
              <a:rPr lang="en-US" sz="1200" b="0" i="0" u="none" strike="noStrike" cap="none" dirty="0" err="1">
                <a:solidFill>
                  <a:schemeClr val="dk1"/>
                </a:solidFill>
                <a:latin typeface="Calibri"/>
                <a:ea typeface="Calibri"/>
                <a:cs typeface="Calibri"/>
                <a:sym typeface="Calibri"/>
              </a:rPr>
              <a:t>iDs</a:t>
            </a:r>
            <a:r>
              <a:rPr lang="en-US" sz="1200" b="0" i="0" u="none" strike="noStrike" cap="none" dirty="0">
                <a:solidFill>
                  <a:schemeClr val="dk1"/>
                </a:solidFill>
                <a:latin typeface="Calibri"/>
                <a:ea typeface="Calibri"/>
                <a:cs typeface="Calibri"/>
                <a:sym typeface="Calibri"/>
              </a:rPr>
              <a:t> have records with connected information – you can see here the numbers of items that have been attached to ORCID </a:t>
            </a:r>
            <a:r>
              <a:rPr lang="en-US" sz="1200" b="0" i="0" u="none" strike="noStrike" cap="none" dirty="0" err="1">
                <a:solidFill>
                  <a:schemeClr val="dk1"/>
                </a:solidFill>
                <a:latin typeface="Calibri"/>
                <a:ea typeface="Calibri"/>
                <a:cs typeface="Calibri"/>
                <a:sym typeface="Calibri"/>
              </a:rPr>
              <a:t>iDs</a:t>
            </a:r>
            <a:r>
              <a:rPr lang="en-US" sz="1200" b="0" i="0" u="none" strike="noStrike" cap="none" dirty="0">
                <a:solidFill>
                  <a:schemeClr val="dk1"/>
                </a:solidFill>
                <a:latin typeface="Calibri"/>
                <a:ea typeface="Calibri"/>
                <a:cs typeface="Calibri"/>
                <a:sym typeface="Calibri"/>
              </a:rPr>
              <a:t> in the ORCID registry. (remember that more than one item can be attached to any record). As more ORCID member organizations build connectors, the whole community will benefit from increasing numbers of records with connections.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Finally, </a:t>
            </a:r>
            <a:r>
              <a:rPr lang="en-US" dirty="0"/>
              <a:t> 727 </a:t>
            </a:r>
            <a:r>
              <a:rPr lang="en-US" sz="1200" b="0" i="0" u="none" strike="noStrike" cap="none" dirty="0">
                <a:solidFill>
                  <a:schemeClr val="dk1"/>
                </a:solidFill>
                <a:latin typeface="Calibri"/>
                <a:ea typeface="Calibri"/>
                <a:cs typeface="Calibri"/>
                <a:sym typeface="Calibri"/>
              </a:rPr>
              <a:t>member organizations of ORCID participate in national or regional consortia. These consortia benefit from shared approaches, synergies in messaging, and increased national or regional information sharing. Members also benefit from reduced costs for ORCID membership. In some locations consortia facilitate activities like national research outcomes reporting. In others, consortia are facilitating the use of ORCID </a:t>
            </a:r>
            <a:r>
              <a:rPr lang="en-US" sz="1200" b="0" i="0" u="none" strike="noStrike" cap="none" dirty="0" err="1">
                <a:solidFill>
                  <a:schemeClr val="dk1"/>
                </a:solidFill>
                <a:latin typeface="Calibri"/>
                <a:ea typeface="Calibri"/>
                <a:cs typeface="Calibri"/>
                <a:sym typeface="Calibri"/>
              </a:rPr>
              <a:t>iDs</a:t>
            </a:r>
            <a:r>
              <a:rPr lang="en-US" sz="1200" b="0" i="0" u="none" strike="noStrike" cap="none" dirty="0">
                <a:solidFill>
                  <a:schemeClr val="dk1"/>
                </a:solidFill>
                <a:latin typeface="Calibri"/>
                <a:ea typeface="Calibri"/>
                <a:cs typeface="Calibri"/>
                <a:sym typeface="Calibri"/>
              </a:rPr>
              <a:t> as national research identifiers for people</a:t>
            </a:r>
            <a:r>
              <a:rPr lang="en-US" dirty="0"/>
              <a:t> but we will share more on that later</a:t>
            </a:r>
            <a:endParaRPr dirty="0"/>
          </a:p>
        </p:txBody>
      </p:sp>
      <p:sp>
        <p:nvSpPr>
          <p:cNvPr id="470" name="Google Shape;470;g30c3a6d205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We’ve been talking about the community approach to building this shared web of information. ORCID rests on a simple idea: by pooling the know-how and influence of the international research community, we can deliver huge step forward for the openness and reliability of research information. This is where you can help!</a:t>
            </a:r>
            <a:endParaRPr sz="1200" b="0" i="0" u="none" strike="noStrike" cap="none">
              <a:solidFill>
                <a:schemeClr val="dk1"/>
              </a:solidFill>
              <a:latin typeface="Calibri"/>
              <a:ea typeface="Calibri"/>
              <a:cs typeface="Calibri"/>
              <a:sym typeface="Calibri"/>
            </a:endParaRPr>
          </a:p>
        </p:txBody>
      </p:sp>
      <p:sp>
        <p:nvSpPr>
          <p:cNvPr id="478" name="Google Shape;4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diagram illustrates how it works. And, please bear with me as I tell you a small story.</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 you can see, we have put the researcher at the center of this circle. This is because the researcher controls when and if information is connected to or shared from his or her ORCID record.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Let’s suppose that a new faculty member has been hired by your research institution. Like many other organizations, you ask to COLLECT her ORCID iD by having her sign into the ORCID site for ORCID to reliably provide her identifier to you. In addition to providing an error-free iD, this process also provides permission to your institution to read and write to her ORCID record. With the permission to write to her ORCID record, your institution can CONNECT affiliation information to her ORCID record. This means the addition of authoritative metadata describing the faculty member’s association to your institution is provided **by your institution**, complete with a unique identifier for your institution, the ability to precisely control how your institution’s name is expressed, and a clear articulation when faculty member’s connection to your institution began. Note that this permission to write to the record extends to the ability to update or correct the data that you have added when needed. Once this authoritative affiliation assertion is CONNECTED to the ORCID record by you, the faculty member may grant permission to others to read it.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example, let’s imagine that she is now at the start of a research project. She has decided to apply for funding, and starts the application process on the funders website or system. During this process the funder asks to COLLECT her ORCID iD so that it can be included in the application. As part of this exchange, the funder ALSO receives permissions to read and write to her ORCID record. In reading her ORCID record, information stored in her is used to facilitate or even automate the population of the grant application. Included in this information is the affiliation that your institution had CONNECTED previously. This delights the funder because of the additional confidence that they get from this authoritative piece of data – an affiliation related to the iD, provided by the institution themselves! In this story, our researcher is successful in her proposal. The grant is awarded, and metadata about the grant is CONNECTED to her ORCID record by the funder, complete with the funder’s unique identifier, a universal grant ID and high-level information about the grant.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AND... Since your institution has already COLLECTED permissions to read her record, your systems are automatically notified about this great news in near real time. Your systems can be updated to record this successful award!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research has been going on, and it is time for her to publish some results. She signs into the publisher’s manuscript submission system where the publisher asks to COLLECT her ORCID iD, again by signing into the ORCID site, and for ORCID to provide the information. Along with the iD, the publisher also COLLECTS permissions to read and write to her ORCID record. In reading the record, the publisher is also delighted to find your authoritative affiliation assertion, and offers to use it for the affiliation on this publication. In addition, the grant ID included in the award assertion CONNECTED by the funder is also available. If applicable, the publisher uses this information to include it in the metadata for the manuscript, should it be accepted. Again successful, our researcher’s paper is accepted for publication. The ORCID iD and grant ID are included in the paper’s metadata, and the publisher CONNECTS metadata about this publication to her ORCID record.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AGAIN- since your institution has already COLLECTED permissions to read her record, your systems are automatically notified about this publication, and the information can be stored in your systems. In addition, since the funder also has already COLLECTED permission to read her record, their systems are also notified about the publication. By including the publication in their records the our researcher no longer has to type in this output from the grant reducing her burden. The institution, funder and publisher have all received accurate and up-to-date information, and the researcher only needed to sign into the ORCID site as part of existing workflows to provide permission for this exchange to happen.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So, I’ll take a moment here to see if there are any questions... [</a:t>
            </a:r>
            <a:endParaRPr sz="1200" b="0" i="0" u="none" strike="noStrike" cap="none">
              <a:solidFill>
                <a:schemeClr val="dk1"/>
              </a:solidFill>
              <a:latin typeface="Calibri"/>
              <a:ea typeface="Calibri"/>
              <a:cs typeface="Calibri"/>
              <a:sym typeface="Calibri"/>
            </a:endParaRPr>
          </a:p>
        </p:txBody>
      </p:sp>
      <p:sp>
        <p:nvSpPr>
          <p:cNvPr id="484" name="Google Shape;48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Calibri"/>
                <a:ea typeface="Calibri"/>
                <a:cs typeface="Calibri"/>
                <a:sym typeface="Calibri"/>
              </a:rPr>
              <a:t>Research institutions can develop trustworthy &amp; reliable connections, which provide several benefits as describe here. In the next slides we’ll go over each.</a:t>
            </a:r>
            <a:endParaRPr/>
          </a:p>
        </p:txBody>
      </p:sp>
      <p:sp>
        <p:nvSpPr>
          <p:cNvPr id="533" name="Google Shape;53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Reliable connections to your institution</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Create unambiguous links between your institution and the people and activities associated with it. </a:t>
            </a:r>
            <a:r>
              <a:rPr lang="en-US"/>
              <a:t>Connecting an affiliation</a:t>
            </a:r>
            <a:r>
              <a:rPr lang="en-US" sz="1200" b="0" i="0" u="none" strike="noStrike" cap="none">
                <a:solidFill>
                  <a:schemeClr val="dk1"/>
                </a:solidFill>
                <a:latin typeface="Calibri"/>
                <a:ea typeface="Calibri"/>
                <a:cs typeface="Calibri"/>
                <a:sym typeface="Calibri"/>
              </a:rPr>
              <a:t> provides three key benefits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You can control how your institution’s name is expressed, and when this information is </a:t>
            </a:r>
            <a:r>
              <a:rPr lang="en-US"/>
              <a:t>read</a:t>
            </a:r>
            <a:r>
              <a:rPr lang="en-US" sz="1200" b="0" i="0" u="none" strike="noStrike" cap="none">
                <a:solidFill>
                  <a:schemeClr val="dk1"/>
                </a:solidFill>
                <a:latin typeface="Calibri"/>
                <a:ea typeface="Calibri"/>
                <a:cs typeface="Calibri"/>
                <a:sym typeface="Calibri"/>
              </a:rPr>
              <a:t> by other systems with the researcher’s permission, your preferred name is shared as well.</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You can include a unique identifier for your institution, making it easier to tie research activities and affiliations back to your institution even when the information is stored in other systems. Support R</a:t>
            </a:r>
            <a:r>
              <a:rPr lang="en-US"/>
              <a:t>inggold, LEI, GRID and Funder registry IDs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cap="none">
                <a:solidFill>
                  <a:schemeClr val="dk1"/>
                </a:solidFill>
                <a:latin typeface="Calibri"/>
                <a:ea typeface="Calibri"/>
                <a:cs typeface="Calibri"/>
                <a:sym typeface="Calibri"/>
              </a:rPr>
              <a:t>You can explicitly assert authoritative connections between your institution and the people that perform research at and are educated by your institution.</a:t>
            </a:r>
            <a:endParaRPr/>
          </a:p>
        </p:txBody>
      </p:sp>
      <p:sp>
        <p:nvSpPr>
          <p:cNvPr id="542" name="Google Shape;54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2"/>
          <p:cNvSpPr txBox="1">
            <a:spLocks noGrp="1"/>
          </p:cNvSpPr>
          <p:nvPr>
            <p:ph type="body" idx="1"/>
          </p:nvPr>
        </p:nvSpPr>
        <p:spPr>
          <a:xfrm>
            <a:off x="1820985" y="4085487"/>
            <a:ext cx="6713415" cy="509955"/>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2"/>
          </p:nvPr>
        </p:nvSpPr>
        <p:spPr>
          <a:xfrm>
            <a:off x="1820986" y="4616939"/>
            <a:ext cx="6724244" cy="509955"/>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body" idx="3"/>
          </p:nvPr>
        </p:nvSpPr>
        <p:spPr>
          <a:xfrm>
            <a:off x="1820986" y="5624145"/>
            <a:ext cx="6724244" cy="509955"/>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135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body" idx="4"/>
          </p:nvPr>
        </p:nvSpPr>
        <p:spPr>
          <a:xfrm>
            <a:off x="3735754" y="6193176"/>
            <a:ext cx="3043198" cy="283306"/>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1"/>
              </a:buClr>
              <a:buSzPts val="127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body" idx="5"/>
          </p:nvPr>
        </p:nvSpPr>
        <p:spPr>
          <a:xfrm>
            <a:off x="3735754" y="6401541"/>
            <a:ext cx="3043198" cy="269367"/>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1099"/>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txBox="1">
            <a:spLocks noGrp="1"/>
          </p:cNvSpPr>
          <p:nvPr>
            <p:ph type="body" idx="6"/>
          </p:nvPr>
        </p:nvSpPr>
        <p:spPr>
          <a:xfrm>
            <a:off x="3735754" y="6605569"/>
            <a:ext cx="3043198" cy="269367"/>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pic>
        <p:nvPicPr>
          <p:cNvPr id="55" name="Google Shape;55;p12" descr="D:\Workspace II\Brian\orcid\new project\letterhead\sources\line.png"/>
          <p:cNvPicPr preferRelativeResize="0"/>
          <p:nvPr/>
        </p:nvPicPr>
        <p:blipFill rotWithShape="1">
          <a:blip r:embed="rId2">
            <a:alphaModFix/>
          </a:blip>
          <a:srcRect/>
          <a:stretch/>
        </p:blipFill>
        <p:spPr>
          <a:xfrm>
            <a:off x="0" y="1033464"/>
            <a:ext cx="9144000" cy="46037"/>
          </a:xfrm>
          <a:prstGeom prst="rect">
            <a:avLst/>
          </a:prstGeom>
          <a:noFill/>
          <a:ln>
            <a:noFill/>
          </a:ln>
        </p:spPr>
      </p:pic>
      <p:pic>
        <p:nvPicPr>
          <p:cNvPr id="56" name="Google Shape;56;p12" descr="C:\Users\videlizard\Pictures\logo.png"/>
          <p:cNvPicPr preferRelativeResize="0"/>
          <p:nvPr/>
        </p:nvPicPr>
        <p:blipFill rotWithShape="1">
          <a:blip r:embed="rId3">
            <a:alphaModFix/>
          </a:blip>
          <a:srcRect/>
          <a:stretch/>
        </p:blipFill>
        <p:spPr>
          <a:xfrm>
            <a:off x="133352" y="260351"/>
            <a:ext cx="1990725" cy="695325"/>
          </a:xfrm>
          <a:prstGeom prst="rect">
            <a:avLst/>
          </a:prstGeom>
          <a:noFill/>
          <a:ln>
            <a:noFill/>
          </a:ln>
        </p:spPr>
      </p:pic>
      <p:sp>
        <p:nvSpPr>
          <p:cNvPr id="57" name="Google Shape;57;p12"/>
          <p:cNvSpPr txBox="1">
            <a:spLocks noGrp="1"/>
          </p:cNvSpPr>
          <p:nvPr>
            <p:ph type="body" idx="1"/>
          </p:nvPr>
        </p:nvSpPr>
        <p:spPr>
          <a:xfrm>
            <a:off x="971500" y="1268700"/>
            <a:ext cx="3566160" cy="4814044"/>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body" idx="2"/>
          </p:nvPr>
        </p:nvSpPr>
        <p:spPr>
          <a:xfrm>
            <a:off x="4716020" y="1268700"/>
            <a:ext cx="3566160" cy="4814044"/>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2"/>
          <p:cNvSpPr txBox="1">
            <a:spLocks noGrp="1"/>
          </p:cNvSpPr>
          <p:nvPr>
            <p:ph type="dt" idx="10"/>
          </p:nvPr>
        </p:nvSpPr>
        <p:spPr>
          <a:xfrm>
            <a:off x="179390" y="6356351"/>
            <a:ext cx="21336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2"/>
          <p:cNvSpPr txBox="1">
            <a:spLocks noGrp="1"/>
          </p:cNvSpPr>
          <p:nvPr>
            <p:ph type="sldNum" idx="12"/>
          </p:nvPr>
        </p:nvSpPr>
        <p:spPr>
          <a:xfrm>
            <a:off x="687632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2" name="Google Shape;62;p12"/>
          <p:cNvSpPr txBox="1">
            <a:spLocks noGrp="1"/>
          </p:cNvSpPr>
          <p:nvPr>
            <p:ph type="title"/>
          </p:nvPr>
        </p:nvSpPr>
        <p:spPr>
          <a:xfrm>
            <a:off x="1721420" y="66260"/>
            <a:ext cx="7315200" cy="9144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69"/>
        <p:cNvGrpSpPr/>
        <p:nvPr/>
      </p:nvGrpSpPr>
      <p:grpSpPr>
        <a:xfrm>
          <a:off x="0" y="0"/>
          <a:ext cx="0" cy="0"/>
          <a:chOff x="0" y="0"/>
          <a:chExt cx="0" cy="0"/>
        </a:xfrm>
      </p:grpSpPr>
      <p:sp>
        <p:nvSpPr>
          <p:cNvPr id="70" name="Google Shape;70;p14"/>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noAutofit/>
          </a:bodyPr>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2">
            <a:alphaModFix/>
          </a:blip>
          <a:srcRect/>
          <a:stretch/>
        </p:blipFill>
        <p:spPr>
          <a:xfrm>
            <a:off x="0" y="0"/>
            <a:ext cx="9144000" cy="68631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09600" y="405302"/>
            <a:ext cx="7924800" cy="984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5" name="Google Shape;75;p16"/>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6"/>
        <p:cNvGrpSpPr/>
        <p:nvPr/>
      </p:nvGrpSpPr>
      <p:grpSpPr>
        <a:xfrm>
          <a:off x="0" y="0"/>
          <a:ext cx="0" cy="0"/>
          <a:chOff x="0" y="0"/>
          <a:chExt cx="0" cy="0"/>
        </a:xfrm>
      </p:grpSpPr>
      <p:pic>
        <p:nvPicPr>
          <p:cNvPr id="77" name="Google Shape;77;p17" descr="D:\Workspace II\Brian\orcid\new project\letterhead\sources\line.png"/>
          <p:cNvPicPr preferRelativeResize="0"/>
          <p:nvPr/>
        </p:nvPicPr>
        <p:blipFill rotWithShape="1">
          <a:blip r:embed="rId2">
            <a:alphaModFix/>
          </a:blip>
          <a:srcRect/>
          <a:stretch/>
        </p:blipFill>
        <p:spPr>
          <a:xfrm>
            <a:off x="0" y="1033464"/>
            <a:ext cx="9144000" cy="45900"/>
          </a:xfrm>
          <a:prstGeom prst="rect">
            <a:avLst/>
          </a:prstGeom>
          <a:noFill/>
          <a:ln>
            <a:noFill/>
          </a:ln>
        </p:spPr>
      </p:pic>
      <p:pic>
        <p:nvPicPr>
          <p:cNvPr id="78" name="Google Shape;78;p17" descr="C:\Users\videlizard\Pictures\logo.png"/>
          <p:cNvPicPr preferRelativeResize="0"/>
          <p:nvPr/>
        </p:nvPicPr>
        <p:blipFill rotWithShape="1">
          <a:blip r:embed="rId3">
            <a:alphaModFix/>
          </a:blip>
          <a:srcRect/>
          <a:stretch/>
        </p:blipFill>
        <p:spPr>
          <a:xfrm>
            <a:off x="133352" y="260351"/>
            <a:ext cx="1990800" cy="695100"/>
          </a:xfrm>
          <a:prstGeom prst="rect">
            <a:avLst/>
          </a:prstGeom>
          <a:noFill/>
          <a:ln>
            <a:noFill/>
          </a:ln>
        </p:spPr>
      </p:pic>
      <p:sp>
        <p:nvSpPr>
          <p:cNvPr id="79" name="Google Shape;79;p17"/>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1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7"/>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1pPr>
            <a:lvl2pPr marL="0" marR="0" lvl="1"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2pPr>
            <a:lvl3pPr marL="0" marR="0" lvl="2"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3pPr>
            <a:lvl4pPr marL="0" marR="0" lvl="3"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4pPr>
            <a:lvl5pPr marL="0" marR="0" lvl="4"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5pPr>
            <a:lvl6pPr marL="0" marR="0" lvl="5"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6pPr>
            <a:lvl7pPr marL="0" marR="0" lvl="6"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7pPr>
            <a:lvl8pPr marL="0" marR="0" lvl="7"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8pPr>
            <a:lvl9pPr marL="0" marR="0" lvl="8"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7"/>
          <p:cNvSpPr txBox="1">
            <a:spLocks noGrp="1"/>
          </p:cNvSpPr>
          <p:nvPr>
            <p:ph type="title"/>
          </p:nvPr>
        </p:nvSpPr>
        <p:spPr>
          <a:xfrm>
            <a:off x="1691600" y="66260"/>
            <a:ext cx="7315200" cy="9144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A4CD39"/>
              </a:buClr>
              <a:buSzPts val="14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2"/>
              </a:buClr>
              <a:buSzPts val="14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6" name="Google Shape;86;p19"/>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9" name="Google Shape;89;p20"/>
          <p:cNvSpPr txBox="1">
            <a:spLocks noGrp="1"/>
          </p:cNvSpPr>
          <p:nvPr>
            <p:ph type="body" idx="1"/>
          </p:nvPr>
        </p:nvSpPr>
        <p:spPr>
          <a:xfrm>
            <a:off x="609600" y="1562101"/>
            <a:ext cx="7924800" cy="501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30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0"/>
          <p:cNvSpPr txBox="1">
            <a:spLocks noGrp="1"/>
          </p:cNvSpPr>
          <p:nvPr>
            <p:ph type="body" idx="2"/>
          </p:nvPr>
        </p:nvSpPr>
        <p:spPr>
          <a:xfrm>
            <a:off x="890954" y="2172678"/>
            <a:ext cx="7643400" cy="3439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30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91"/>
        <p:cNvGrpSpPr/>
        <p:nvPr/>
      </p:nvGrpSpPr>
      <p:grpSpPr>
        <a:xfrm>
          <a:off x="0" y="0"/>
          <a:ext cx="0" cy="0"/>
          <a:chOff x="0" y="0"/>
          <a:chExt cx="0" cy="0"/>
        </a:xfrm>
      </p:grpSpPr>
      <p:pic>
        <p:nvPicPr>
          <p:cNvPr id="92" name="Google Shape;92;p2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3" name="Google Shape;93;p21"/>
          <p:cNvSpPr txBox="1">
            <a:spLocks noGrp="1"/>
          </p:cNvSpPr>
          <p:nvPr>
            <p:ph type="body" idx="1"/>
          </p:nvPr>
        </p:nvSpPr>
        <p:spPr>
          <a:xfrm>
            <a:off x="1820985" y="4085487"/>
            <a:ext cx="67134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30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body" idx="2"/>
          </p:nvPr>
        </p:nvSpPr>
        <p:spPr>
          <a:xfrm>
            <a:off x="1820986" y="4616939"/>
            <a:ext cx="67242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30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Google Shape;95;p21"/>
          <p:cNvSpPr txBox="1">
            <a:spLocks noGrp="1"/>
          </p:cNvSpPr>
          <p:nvPr>
            <p:ph type="body" idx="3"/>
          </p:nvPr>
        </p:nvSpPr>
        <p:spPr>
          <a:xfrm>
            <a:off x="1820986" y="5624145"/>
            <a:ext cx="6724200" cy="5100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lt1"/>
              </a:buClr>
              <a:buSzPts val="300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body" idx="4"/>
          </p:nvPr>
        </p:nvSpPr>
        <p:spPr>
          <a:xfrm>
            <a:off x="3735754" y="6193176"/>
            <a:ext cx="3043200" cy="2832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1"/>
              </a:buClr>
              <a:buSzPts val="300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body" idx="5"/>
          </p:nvPr>
        </p:nvSpPr>
        <p:spPr>
          <a:xfrm>
            <a:off x="3735754" y="6401541"/>
            <a:ext cx="3043200" cy="2691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3000"/>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1"/>
          <p:cNvSpPr txBox="1">
            <a:spLocks noGrp="1"/>
          </p:cNvSpPr>
          <p:nvPr>
            <p:ph type="body" idx="6"/>
          </p:nvPr>
        </p:nvSpPr>
        <p:spPr>
          <a:xfrm>
            <a:off x="3735754" y="6605569"/>
            <a:ext cx="3043200" cy="2691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1000"/>
              </a:spcBef>
              <a:spcAft>
                <a:spcPts val="0"/>
              </a:spcAft>
              <a:buClr>
                <a:schemeClr val="dk2"/>
              </a:buClr>
              <a:buSzPts val="3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3122341" y="405302"/>
            <a:ext cx="5422800" cy="984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2"/>
          <p:cNvSpPr txBox="1">
            <a:spLocks noGrp="1"/>
          </p:cNvSpPr>
          <p:nvPr>
            <p:ph type="body" idx="1"/>
          </p:nvPr>
        </p:nvSpPr>
        <p:spPr>
          <a:xfrm>
            <a:off x="3122613" y="1562100"/>
            <a:ext cx="5411700" cy="4572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2"/>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noAutofit/>
          </a:bodyPr>
          <a:lstStyle>
            <a:lvl1pPr marL="228600" marR="0" lvl="0" indent="-2286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09600" y="405302"/>
            <a:ext cx="7924800" cy="984738"/>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0" y="0"/>
            <a:ext cx="9144000" cy="6863323"/>
          </a:xfrm>
          <a:prstGeom prst="rect">
            <a:avLst/>
          </a:prstGeom>
          <a:noFill/>
          <a:ln>
            <a:noFill/>
          </a:ln>
        </p:spPr>
      </p:pic>
      <p:sp>
        <p:nvSpPr>
          <p:cNvPr id="31" name="Google Shape;31;p5"/>
          <p:cNvSpPr txBox="1"/>
          <p:nvPr/>
        </p:nvSpPr>
        <p:spPr>
          <a:xfrm>
            <a:off x="468923" y="1359877"/>
            <a:ext cx="8206154" cy="4061368"/>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US" sz="2800" b="1" i="0" u="none" strike="noStrike" cap="none">
                <a:solidFill>
                  <a:schemeClr val="dk1"/>
                </a:solidFill>
                <a:latin typeface="Open Sans"/>
                <a:ea typeface="Open Sans"/>
                <a:cs typeface="Open Sans"/>
                <a:sym typeface="Open Sans"/>
              </a:rPr>
              <a:t>ORCID’S VISION</a:t>
            </a:r>
            <a:r>
              <a:rPr lang="en-US" sz="2800" b="0" i="0" u="none" strike="noStrike" cap="none">
                <a:solidFill>
                  <a:schemeClr val="lt1"/>
                </a:solidFill>
                <a:latin typeface="Open Sans"/>
                <a:ea typeface="Open Sans"/>
                <a:cs typeface="Open Sans"/>
                <a:sym typeface="Open Sans"/>
              </a:rPr>
              <a:t> </a:t>
            </a:r>
            <a:r>
              <a:rPr lang="en-US"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32"/>
        <p:cNvGrpSpPr/>
        <p:nvPr/>
      </p:nvGrpSpPr>
      <p:grpSpPr>
        <a:xfrm>
          <a:off x="0" y="0"/>
          <a:ext cx="0" cy="0"/>
          <a:chOff x="0" y="0"/>
          <a:chExt cx="0" cy="0"/>
        </a:xfrm>
      </p:grpSpPr>
      <p:sp>
        <p:nvSpPr>
          <p:cNvPr id="33" name="Google Shape;33;p6"/>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noAutofit/>
          </a:bodyPr>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a:stretch/>
        </p:blipFill>
        <p:spPr>
          <a:xfrm>
            <a:off x="0" y="0"/>
            <a:ext cx="9144000" cy="68633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3122341" y="405302"/>
            <a:ext cx="5422887" cy="984738"/>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8"/>
          <p:cNvSpPr txBox="1">
            <a:spLocks noGrp="1"/>
          </p:cNvSpPr>
          <p:nvPr>
            <p:ph type="body" idx="1"/>
          </p:nvPr>
        </p:nvSpPr>
        <p:spPr>
          <a:xfrm>
            <a:off x="3122613" y="1562100"/>
            <a:ext cx="5411787" cy="45720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8"/>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noAutofit/>
          </a:bodyPr>
          <a:lstStyle>
            <a:lvl1pPr marL="228600" marR="0" lvl="0" indent="-2286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09599" y="405302"/>
            <a:ext cx="7935629" cy="984738"/>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Google Shape;42;p9"/>
          <p:cNvSpPr txBox="1">
            <a:spLocks noGrp="1"/>
          </p:cNvSpPr>
          <p:nvPr>
            <p:ph type="body" idx="1"/>
          </p:nvPr>
        </p:nvSpPr>
        <p:spPr>
          <a:xfrm>
            <a:off x="609600" y="1562101"/>
            <a:ext cx="7924800" cy="501162"/>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9"/>
          <p:cNvSpPr txBox="1">
            <a:spLocks noGrp="1"/>
          </p:cNvSpPr>
          <p:nvPr>
            <p:ph type="body" idx="2"/>
          </p:nvPr>
        </p:nvSpPr>
        <p:spPr>
          <a:xfrm>
            <a:off x="890954" y="2172678"/>
            <a:ext cx="7643445" cy="3439136"/>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pic>
        <p:nvPicPr>
          <p:cNvPr id="45" name="Google Shape;45;p10" descr="D:\Workspace II\Brian\orcid\new project\letterhead\sources\line.png"/>
          <p:cNvPicPr preferRelativeResize="0"/>
          <p:nvPr/>
        </p:nvPicPr>
        <p:blipFill rotWithShape="1">
          <a:blip r:embed="rId2">
            <a:alphaModFix/>
          </a:blip>
          <a:srcRect/>
          <a:stretch/>
        </p:blipFill>
        <p:spPr>
          <a:xfrm>
            <a:off x="0" y="1033464"/>
            <a:ext cx="9144000" cy="46037"/>
          </a:xfrm>
          <a:prstGeom prst="rect">
            <a:avLst/>
          </a:prstGeom>
          <a:noFill/>
          <a:ln>
            <a:noFill/>
          </a:ln>
        </p:spPr>
      </p:pic>
      <p:pic>
        <p:nvPicPr>
          <p:cNvPr id="46" name="Google Shape;46;p10" descr="C:\Users\videlizard\Pictures\logo.png"/>
          <p:cNvPicPr preferRelativeResize="0"/>
          <p:nvPr/>
        </p:nvPicPr>
        <p:blipFill rotWithShape="1">
          <a:blip r:embed="rId3">
            <a:alphaModFix/>
          </a:blip>
          <a:srcRect/>
          <a:stretch/>
        </p:blipFill>
        <p:spPr>
          <a:xfrm>
            <a:off x="133352" y="260351"/>
            <a:ext cx="1990725" cy="695325"/>
          </a:xfrm>
          <a:prstGeom prst="rect">
            <a:avLst/>
          </a:prstGeom>
          <a:noFill/>
          <a:ln>
            <a:noFill/>
          </a:ln>
        </p:spPr>
      </p:pic>
      <p:sp>
        <p:nvSpPr>
          <p:cNvPr id="47" name="Google Shape;47;p10"/>
          <p:cNvSpPr txBox="1">
            <a:spLocks noGrp="1"/>
          </p:cNvSpPr>
          <p:nvPr>
            <p:ph type="dt" idx="10"/>
          </p:nvPr>
        </p:nvSpPr>
        <p:spPr>
          <a:xfrm>
            <a:off x="179390" y="6356351"/>
            <a:ext cx="21336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10"/>
          <p:cNvSpPr txBox="1">
            <a:spLocks noGrp="1"/>
          </p:cNvSpPr>
          <p:nvPr>
            <p:ph type="sldNum" idx="12"/>
          </p:nvPr>
        </p:nvSpPr>
        <p:spPr>
          <a:xfrm>
            <a:off x="6876320" y="6356351"/>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10"/>
          <p:cNvSpPr txBox="1">
            <a:spLocks noGrp="1"/>
          </p:cNvSpPr>
          <p:nvPr>
            <p:ph type="title"/>
          </p:nvPr>
        </p:nvSpPr>
        <p:spPr>
          <a:xfrm>
            <a:off x="1721420" y="66260"/>
            <a:ext cx="7315200" cy="9144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09599" y="405302"/>
            <a:ext cx="7935629" cy="984738"/>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3" name="Google Shape;53;p11"/>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theme" Target="../theme/theme2.xml"/><Relationship Id="rId11" Type="http://schemas.openxmlformats.org/officeDocument/2006/relationships/image" Target="../media/image6.jpg"/><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body" idx="1"/>
          </p:nvPr>
        </p:nvSpPr>
        <p:spPr>
          <a:xfrm>
            <a:off x="609599" y="1578708"/>
            <a:ext cx="7935629" cy="4286833"/>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title"/>
          </p:nvPr>
        </p:nvSpPr>
        <p:spPr>
          <a:xfrm>
            <a:off x="609599" y="405302"/>
            <a:ext cx="7935629" cy="984738"/>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pic>
        <p:nvPicPr>
          <p:cNvPr id="13" name="Google Shape;13;p1"/>
          <p:cNvPicPr preferRelativeResize="0"/>
          <p:nvPr/>
        </p:nvPicPr>
        <p:blipFill rotWithShape="1">
          <a:blip r:embed="rId12">
            <a:alphaModFix/>
          </a:blip>
          <a:srcRect/>
          <a:stretch/>
        </p:blipFill>
        <p:spPr>
          <a:xfrm>
            <a:off x="361950" y="6258626"/>
            <a:ext cx="495300" cy="495300"/>
          </a:xfrm>
          <a:prstGeom prst="rect">
            <a:avLst/>
          </a:prstGeom>
          <a:noFill/>
          <a:ln>
            <a:noFill/>
          </a:ln>
        </p:spPr>
      </p:pic>
      <p:cxnSp>
        <p:nvCxnSpPr>
          <p:cNvPr id="14" name="Google Shape;14;p1"/>
          <p:cNvCxnSpPr/>
          <p:nvPr/>
        </p:nvCxnSpPr>
        <p:spPr>
          <a:xfrm>
            <a:off x="-27709" y="6139182"/>
            <a:ext cx="9242961"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3"/>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Calibri"/>
              <a:ea typeface="Calibri"/>
              <a:cs typeface="Calibri"/>
              <a:sym typeface="Calibri"/>
            </a:endParaRPr>
          </a:p>
        </p:txBody>
      </p:sp>
      <p:sp>
        <p:nvSpPr>
          <p:cNvPr id="65" name="Google Shape;65;p13"/>
          <p:cNvSpPr txBox="1">
            <a:spLocks noGrp="1"/>
          </p:cNvSpPr>
          <p:nvPr>
            <p:ph type="body" idx="1"/>
          </p:nvPr>
        </p:nvSpPr>
        <p:spPr>
          <a:xfrm>
            <a:off x="609599" y="1578708"/>
            <a:ext cx="7935600" cy="42867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3"/>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pic>
        <p:nvPicPr>
          <p:cNvPr id="67" name="Google Shape;67;p13"/>
          <p:cNvPicPr preferRelativeResize="0"/>
          <p:nvPr/>
        </p:nvPicPr>
        <p:blipFill rotWithShape="1">
          <a:blip r:embed="rId11">
            <a:alphaModFix/>
          </a:blip>
          <a:srcRect/>
          <a:stretch/>
        </p:blipFill>
        <p:spPr>
          <a:xfrm>
            <a:off x="361950" y="6258626"/>
            <a:ext cx="371400" cy="371400"/>
          </a:xfrm>
          <a:prstGeom prst="rect">
            <a:avLst/>
          </a:prstGeom>
          <a:noFill/>
          <a:ln>
            <a:noFill/>
          </a:ln>
        </p:spPr>
      </p:pic>
      <p:cxnSp>
        <p:nvCxnSpPr>
          <p:cNvPr id="68" name="Google Shape;68;p13"/>
          <p:cNvCxnSpPr/>
          <p:nvPr/>
        </p:nvCxnSpPr>
        <p:spPr>
          <a:xfrm>
            <a:off x="-27709" y="6139182"/>
            <a:ext cx="9243000" cy="0"/>
          </a:xfrm>
          <a:prstGeom prst="straightConnector1">
            <a:avLst/>
          </a:prstGeom>
          <a:noFill/>
          <a:ln w="9525" cap="flat" cmpd="sng">
            <a:solidFill>
              <a:schemeClr val="dk1"/>
            </a:solidFill>
            <a:prstDash val="solid"/>
            <a:miter lim="8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xmlns:p14="http://schemas.microsoft.com/office/powerpoint/2010/main" spd="slow">
    <p:push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32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90"/>
          <p:cNvSpPr txBox="1">
            <a:spLocks noGrp="1"/>
          </p:cNvSpPr>
          <p:nvPr>
            <p:ph type="body" idx="1"/>
          </p:nvPr>
        </p:nvSpPr>
        <p:spPr>
          <a:xfrm>
            <a:off x="1483111" y="4085487"/>
            <a:ext cx="7051200" cy="51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800"/>
              <a:buFont typeface="Arial"/>
              <a:buNone/>
            </a:pPr>
            <a:r>
              <a:rPr lang="en-US"/>
              <a:t>ORCID IN RESEARCH ORGANISATIONS</a:t>
            </a:r>
            <a:endParaRPr/>
          </a:p>
          <a:p>
            <a:pPr marL="0" marR="0" lvl="0" indent="0" algn="r" rtl="0">
              <a:lnSpc>
                <a:spcPct val="100000"/>
              </a:lnSpc>
              <a:spcBef>
                <a:spcPts val="0"/>
              </a:spcBef>
              <a:spcAft>
                <a:spcPts val="0"/>
              </a:spcAft>
              <a:buClr>
                <a:schemeClr val="lt1"/>
              </a:buClr>
              <a:buSzPts val="2800"/>
              <a:buFont typeface="Arial"/>
              <a:buNone/>
            </a:pPr>
            <a:r>
              <a:rPr lang="en-US" sz="2400"/>
              <a:t>Paula Demain</a:t>
            </a:r>
            <a:endParaRPr sz="2400"/>
          </a:p>
        </p:txBody>
      </p:sp>
      <p:sp>
        <p:nvSpPr>
          <p:cNvPr id="442" name="Google Shape;442;p90"/>
          <p:cNvSpPr txBox="1">
            <a:spLocks noGrp="1"/>
          </p:cNvSpPr>
          <p:nvPr>
            <p:ph type="body" idx="3"/>
          </p:nvPr>
        </p:nvSpPr>
        <p:spPr>
          <a:xfrm>
            <a:off x="1820986" y="5014545"/>
            <a:ext cx="6724200" cy="51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350"/>
              <a:buFont typeface="Arial"/>
              <a:buNone/>
            </a:pPr>
            <a:r>
              <a:rPr lang="en-US" sz="1800"/>
              <a:t>September 13,</a:t>
            </a:r>
            <a:r>
              <a:rPr lang="en-US" sz="1800" b="0" i="0" u="none" strike="noStrike" cap="none">
                <a:solidFill>
                  <a:schemeClr val="lt1"/>
                </a:solidFill>
                <a:latin typeface="Open Sans"/>
                <a:ea typeface="Open Sans"/>
                <a:cs typeface="Open Sans"/>
                <a:sym typeface="Open Sans"/>
              </a:rPr>
              <a:t> 201</a:t>
            </a:r>
            <a:r>
              <a:rPr lang="en-US" sz="1800"/>
              <a:t>9</a:t>
            </a:r>
            <a:endParaRPr sz="1800" b="0" i="0" u="none" strike="noStrike" cap="none">
              <a:solidFill>
                <a:schemeClr val="lt1"/>
              </a:solidFill>
              <a:latin typeface="Open Sans"/>
              <a:ea typeface="Open Sans"/>
              <a:cs typeface="Open Sans"/>
              <a:sym typeface="Open Sans"/>
            </a:endParaRPr>
          </a:p>
        </p:txBody>
      </p:sp>
      <p:sp>
        <p:nvSpPr>
          <p:cNvPr id="443" name="Google Shape;443;p90"/>
          <p:cNvSpPr/>
          <p:nvPr/>
        </p:nvSpPr>
        <p:spPr>
          <a:xfrm>
            <a:off x="-84150" y="5923700"/>
            <a:ext cx="9312300" cy="269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0"/>
          <p:cNvSpPr/>
          <p:nvPr/>
        </p:nvSpPr>
        <p:spPr>
          <a:xfrm>
            <a:off x="7082400" y="5987900"/>
            <a:ext cx="2145900" cy="87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90"/>
          <p:cNvPicPr preferRelativeResize="0"/>
          <p:nvPr/>
        </p:nvPicPr>
        <p:blipFill>
          <a:blip r:embed="rId3">
            <a:alphaModFix/>
          </a:blip>
          <a:stretch>
            <a:fillRect/>
          </a:stretch>
        </p:blipFill>
        <p:spPr>
          <a:xfrm>
            <a:off x="7082400" y="6116975"/>
            <a:ext cx="590550" cy="590550"/>
          </a:xfrm>
          <a:prstGeom prst="rect">
            <a:avLst/>
          </a:prstGeom>
          <a:noFill/>
          <a:ln>
            <a:noFill/>
          </a:ln>
        </p:spPr>
      </p:pic>
      <p:sp>
        <p:nvSpPr>
          <p:cNvPr id="446" name="Google Shape;446;p90"/>
          <p:cNvSpPr txBox="1"/>
          <p:nvPr/>
        </p:nvSpPr>
        <p:spPr>
          <a:xfrm>
            <a:off x="7599502" y="6123875"/>
            <a:ext cx="1455300" cy="26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6D6E71"/>
              </a:solidFill>
              <a:latin typeface="Open Sans"/>
              <a:ea typeface="Open Sans"/>
              <a:cs typeface="Open Sans"/>
              <a:sym typeface="Open Sans"/>
            </a:endParaRPr>
          </a:p>
          <a:p>
            <a:pPr marL="0" lvl="0" indent="0" algn="l" rtl="0">
              <a:spcBef>
                <a:spcPts val="0"/>
              </a:spcBef>
              <a:spcAft>
                <a:spcPts val="0"/>
              </a:spcAft>
              <a:buNone/>
            </a:pPr>
            <a:r>
              <a:rPr lang="en-US">
                <a:solidFill>
                  <a:srgbClr val="6D6E71"/>
                </a:solidFill>
                <a:latin typeface="Open Sans"/>
                <a:ea typeface="Open Sans"/>
                <a:cs typeface="Open Sans"/>
                <a:sym typeface="Open Sans"/>
              </a:rPr>
              <a:t>@ORCID_Org</a:t>
            </a:r>
            <a:endParaRPr>
              <a:solidFill>
                <a:srgbClr val="6D6E71"/>
              </a:solidFill>
              <a:latin typeface="Open Sans"/>
              <a:ea typeface="Open Sans"/>
              <a:cs typeface="Open Sans"/>
              <a:sym typeface="Open Sans"/>
            </a:endParaRPr>
          </a:p>
        </p:txBody>
      </p:sp>
      <p:sp>
        <p:nvSpPr>
          <p:cNvPr id="447" name="Google Shape;447;p90"/>
          <p:cNvSpPr txBox="1"/>
          <p:nvPr/>
        </p:nvSpPr>
        <p:spPr>
          <a:xfrm>
            <a:off x="3443750" y="6029625"/>
            <a:ext cx="3096600" cy="6489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None/>
            </a:pPr>
            <a:r>
              <a:rPr lang="en-US" sz="1200">
                <a:solidFill>
                  <a:schemeClr val="dk2"/>
                </a:solidFill>
                <a:latin typeface="Open Sans"/>
                <a:ea typeface="Open Sans"/>
                <a:cs typeface="Open Sans"/>
                <a:sym typeface="Open Sans"/>
              </a:rPr>
              <a:t>I</a:t>
            </a:r>
            <a:endParaRPr sz="1200">
              <a:solidFill>
                <a:schemeClr val="dk2"/>
              </a:solidFill>
              <a:latin typeface="Open Sans"/>
              <a:ea typeface="Open Sans"/>
              <a:cs typeface="Open Sans"/>
              <a:sym typeface="Open Sans"/>
            </a:endParaRPr>
          </a:p>
          <a:p>
            <a:pPr marL="0" lvl="0" indent="0" algn="r" rtl="0">
              <a:lnSpc>
                <a:spcPct val="90000"/>
              </a:lnSpc>
              <a:spcBef>
                <a:spcPts val="1000"/>
              </a:spcBef>
              <a:spcAft>
                <a:spcPts val="0"/>
              </a:spcAft>
              <a:buNone/>
            </a:pPr>
            <a:endParaRPr sz="12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01"/>
          <p:cNvSpPr/>
          <p:nvPr/>
        </p:nvSpPr>
        <p:spPr>
          <a:xfrm>
            <a:off x="0" y="0"/>
            <a:ext cx="9144000" cy="6096000"/>
          </a:xfrm>
          <a:prstGeom prst="rect">
            <a:avLst/>
          </a:prstGeom>
          <a:solidFill>
            <a:srgbClr val="00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101"/>
          <p:cNvSpPr txBox="1"/>
          <p:nvPr/>
        </p:nvSpPr>
        <p:spPr>
          <a:xfrm>
            <a:off x="4769556" y="6196400"/>
            <a:ext cx="3276880"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The Making of NASA's Global Selfie: 100+ Countries, Thousands of Photos by NAS Goddard Space Flight CC 2.0 https://flic.kr/p/nqjkaJ</a:t>
            </a:r>
            <a:endParaRPr sz="1200">
              <a:solidFill>
                <a:srgbClr val="213255"/>
              </a:solidFill>
              <a:latin typeface="Calibri"/>
              <a:ea typeface="Calibri"/>
              <a:cs typeface="Calibri"/>
              <a:sym typeface="Calibri"/>
            </a:endParaRPr>
          </a:p>
        </p:txBody>
      </p:sp>
      <p:pic>
        <p:nvPicPr>
          <p:cNvPr id="555" name="Google Shape;555;p101" descr="14058664528_cb9f154b44_o.jpg"/>
          <p:cNvPicPr preferRelativeResize="0"/>
          <p:nvPr/>
        </p:nvPicPr>
        <p:blipFill rotWithShape="1">
          <a:blip r:embed="rId3">
            <a:alphaModFix/>
          </a:blip>
          <a:srcRect r="49846"/>
          <a:stretch/>
        </p:blipFill>
        <p:spPr>
          <a:xfrm>
            <a:off x="0" y="0"/>
            <a:ext cx="5435391" cy="6096000"/>
          </a:xfrm>
          <a:prstGeom prst="rect">
            <a:avLst/>
          </a:prstGeom>
          <a:noFill/>
          <a:ln>
            <a:noFill/>
          </a:ln>
        </p:spPr>
      </p:pic>
      <p:sp>
        <p:nvSpPr>
          <p:cNvPr id="556" name="Google Shape;556;p101"/>
          <p:cNvSpPr txBox="1">
            <a:spLocks noGrp="1"/>
          </p:cNvSpPr>
          <p:nvPr>
            <p:ph type="title"/>
          </p:nvPr>
        </p:nvSpPr>
        <p:spPr>
          <a:xfrm>
            <a:off x="962377" y="235968"/>
            <a:ext cx="7924800" cy="984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4000"/>
              <a:buFont typeface="Open Sans SemiBold"/>
              <a:buNone/>
            </a:pPr>
            <a:r>
              <a:rPr lang="en-US" sz="4000" b="1" i="0" u="none" strike="noStrike" cap="none">
                <a:solidFill>
                  <a:schemeClr val="dk1"/>
                </a:solidFill>
                <a:latin typeface="Open Sans SemiBold"/>
                <a:ea typeface="Open Sans SemiBold"/>
                <a:cs typeface="Open Sans SemiBold"/>
                <a:sym typeface="Open Sans SemiBold"/>
              </a:rPr>
              <a:t>INTERNATIONAL SCOPE</a:t>
            </a:r>
            <a:endParaRPr sz="4000" b="1" i="0" u="none" strike="noStrike" cap="none">
              <a:solidFill>
                <a:schemeClr val="dk1"/>
              </a:solidFill>
              <a:latin typeface="Open Sans SemiBold"/>
              <a:ea typeface="Open Sans SemiBold"/>
              <a:cs typeface="Open Sans SemiBold"/>
              <a:sym typeface="Open Sans SemiBold"/>
            </a:endParaRPr>
          </a:p>
        </p:txBody>
      </p:sp>
      <p:sp>
        <p:nvSpPr>
          <p:cNvPr id="557" name="Google Shape;557;p101"/>
          <p:cNvSpPr txBox="1">
            <a:spLocks noGrp="1"/>
          </p:cNvSpPr>
          <p:nvPr>
            <p:ph type="body" idx="1"/>
          </p:nvPr>
        </p:nvSpPr>
        <p:spPr>
          <a:xfrm>
            <a:off x="4769556" y="3316110"/>
            <a:ext cx="4117620" cy="2648655"/>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2"/>
              </a:buClr>
              <a:buSzPts val="3000"/>
              <a:buFont typeface="Arial"/>
              <a:buNone/>
            </a:pPr>
            <a:r>
              <a:rPr lang="en-US" sz="3000" b="0" i="0" u="none" strike="noStrike" cap="none">
                <a:solidFill>
                  <a:schemeClr val="dk2"/>
                </a:solidFill>
                <a:latin typeface="Open Sans"/>
                <a:ea typeface="Open Sans"/>
                <a:cs typeface="Open Sans"/>
                <a:sym typeface="Open Sans"/>
              </a:rPr>
              <a:t>Benefit from a broadly-used, reliable, and mobile identifier for your faculty, staff, students, and alumni</a:t>
            </a:r>
            <a:endParaRPr sz="3000" b="0" i="0" u="none" strike="noStrike" cap="none">
              <a:solidFill>
                <a:schemeClr val="dk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02"/>
          <p:cNvSpPr txBox="1">
            <a:spLocks noGrp="1"/>
          </p:cNvSpPr>
          <p:nvPr>
            <p:ph type="title"/>
          </p:nvPr>
        </p:nvSpPr>
        <p:spPr>
          <a:xfrm>
            <a:off x="962377" y="680373"/>
            <a:ext cx="7924800" cy="984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4000"/>
              <a:buFont typeface="Open Sans SemiBold"/>
              <a:buNone/>
            </a:pPr>
            <a:r>
              <a:rPr lang="en-US" sz="4000" b="1" i="0" u="none" strike="noStrike" cap="none">
                <a:solidFill>
                  <a:schemeClr val="dk1"/>
                </a:solidFill>
                <a:latin typeface="Open Sans SemiBold"/>
                <a:ea typeface="Open Sans SemiBold"/>
                <a:cs typeface="Open Sans SemiBold"/>
                <a:sym typeface="Open Sans SemiBold"/>
              </a:rPr>
              <a:t>PRE-POPULATE</a:t>
            </a:r>
            <a:br>
              <a:rPr lang="en-US" sz="4000" b="1" i="0" u="none" strike="noStrike" cap="none">
                <a:solidFill>
                  <a:schemeClr val="dk1"/>
                </a:solidFill>
                <a:latin typeface="Open Sans SemiBold"/>
                <a:ea typeface="Open Sans SemiBold"/>
                <a:cs typeface="Open Sans SemiBold"/>
                <a:sym typeface="Open Sans SemiBold"/>
              </a:rPr>
            </a:br>
            <a:r>
              <a:rPr lang="en-US" sz="4000" b="1" i="0" u="none" strike="noStrike" cap="none">
                <a:solidFill>
                  <a:schemeClr val="dk1"/>
                </a:solidFill>
                <a:latin typeface="Open Sans SemiBold"/>
                <a:ea typeface="Open Sans SemiBold"/>
                <a:cs typeface="Open Sans SemiBold"/>
                <a:sym typeface="Open Sans SemiBold"/>
              </a:rPr>
              <a:t>FORMS</a:t>
            </a:r>
            <a:endParaRPr sz="4000" b="1" i="0" u="none" strike="noStrike" cap="none">
              <a:solidFill>
                <a:schemeClr val="dk1"/>
              </a:solidFill>
              <a:latin typeface="Open Sans SemiBold"/>
              <a:ea typeface="Open Sans SemiBold"/>
              <a:cs typeface="Open Sans SemiBold"/>
              <a:sym typeface="Open Sans SemiBold"/>
            </a:endParaRPr>
          </a:p>
        </p:txBody>
      </p:sp>
      <p:sp>
        <p:nvSpPr>
          <p:cNvPr id="564" name="Google Shape;564;p102"/>
          <p:cNvSpPr txBox="1">
            <a:spLocks noGrp="1"/>
          </p:cNvSpPr>
          <p:nvPr>
            <p:ph type="body" idx="1"/>
          </p:nvPr>
        </p:nvSpPr>
        <p:spPr>
          <a:xfrm>
            <a:off x="4769556" y="3033888"/>
            <a:ext cx="4117620" cy="29308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2"/>
              </a:buClr>
              <a:buSzPts val="3000"/>
              <a:buFont typeface="Arial"/>
              <a:buNone/>
            </a:pPr>
            <a:r>
              <a:rPr lang="en-US" sz="3000" b="0" i="0" u="none" strike="noStrike" cap="none">
                <a:solidFill>
                  <a:schemeClr val="dk2"/>
                </a:solidFill>
                <a:latin typeface="Open Sans"/>
                <a:ea typeface="Open Sans"/>
                <a:cs typeface="Open Sans"/>
                <a:sym typeface="Open Sans"/>
              </a:rPr>
              <a:t>Receive real-time notifications about research activities, avoiding after-the-</a:t>
            </a:r>
            <a:br>
              <a:rPr lang="en-US" sz="3000" b="0" i="0" u="none" strike="noStrike" cap="none">
                <a:solidFill>
                  <a:schemeClr val="dk2"/>
                </a:solidFill>
                <a:latin typeface="Open Sans"/>
                <a:ea typeface="Open Sans"/>
                <a:cs typeface="Open Sans"/>
                <a:sym typeface="Open Sans"/>
              </a:rPr>
            </a:br>
            <a:r>
              <a:rPr lang="en-US" sz="3000" b="0" i="0" u="none" strike="noStrike" cap="none">
                <a:solidFill>
                  <a:schemeClr val="dk2"/>
                </a:solidFill>
                <a:latin typeface="Open Sans"/>
                <a:ea typeface="Open Sans"/>
                <a:cs typeface="Open Sans"/>
                <a:sym typeface="Open Sans"/>
              </a:rPr>
              <a:t>fact reporting and form-fatigue</a:t>
            </a:r>
            <a:endParaRPr sz="3000" b="0" i="0" u="none" strike="noStrike" cap="none">
              <a:solidFill>
                <a:schemeClr val="dk2"/>
              </a:solidFill>
              <a:latin typeface="Open Sans"/>
              <a:ea typeface="Open Sans"/>
              <a:cs typeface="Open Sans"/>
              <a:sym typeface="Open Sans"/>
            </a:endParaRPr>
          </a:p>
        </p:txBody>
      </p:sp>
      <p:sp>
        <p:nvSpPr>
          <p:cNvPr id="565" name="Google Shape;565;p102"/>
          <p:cNvSpPr txBox="1"/>
          <p:nvPr/>
        </p:nvSpPr>
        <p:spPr>
          <a:xfrm>
            <a:off x="4941455" y="6259810"/>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Custom form elements.by Mårten Björk</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CC BY 2.0 https://flic.kr/p/86cM6z</a:t>
            </a:r>
            <a:endParaRPr/>
          </a:p>
        </p:txBody>
      </p:sp>
      <p:pic>
        <p:nvPicPr>
          <p:cNvPr id="566" name="Google Shape;566;p102" descr="4653377791_2bc30d5b10_o.png"/>
          <p:cNvPicPr preferRelativeResize="0"/>
          <p:nvPr/>
        </p:nvPicPr>
        <p:blipFill rotWithShape="1">
          <a:blip r:embed="rId3">
            <a:alphaModFix/>
          </a:blip>
          <a:srcRect/>
          <a:stretch/>
        </p:blipFill>
        <p:spPr>
          <a:xfrm>
            <a:off x="324555" y="1425224"/>
            <a:ext cx="5080000" cy="3810000"/>
          </a:xfrm>
          <a:prstGeom prst="rect">
            <a:avLst/>
          </a:prstGeom>
          <a:noFill/>
          <a:ln>
            <a:noFill/>
          </a:ln>
        </p:spPr>
      </p:pic>
      <p:sp>
        <p:nvSpPr>
          <p:cNvPr id="567" name="Google Shape;567;p102"/>
          <p:cNvSpPr/>
          <p:nvPr/>
        </p:nvSpPr>
        <p:spPr>
          <a:xfrm>
            <a:off x="324555" y="853820"/>
            <a:ext cx="4987239" cy="4987239"/>
          </a:xfrm>
          <a:prstGeom prst="ellipse">
            <a:avLst/>
          </a:prstGeom>
          <a:noFill/>
          <a:ln w="3810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8" name="Google Shape;568;p102"/>
          <p:cNvCxnSpPr>
            <a:stCxn id="567" idx="1"/>
          </p:cNvCxnSpPr>
          <p:nvPr/>
        </p:nvCxnSpPr>
        <p:spPr>
          <a:xfrm>
            <a:off x="1054919" y="1584184"/>
            <a:ext cx="3714600" cy="3524100"/>
          </a:xfrm>
          <a:prstGeom prst="straightConnector1">
            <a:avLst/>
          </a:prstGeom>
          <a:noFill/>
          <a:ln w="381000" cap="flat" cmpd="sng">
            <a:solidFill>
              <a:schemeClr val="accent2"/>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103" descr="367967055_7d1fbca99f_o.jpg"/>
          <p:cNvPicPr preferRelativeResize="0"/>
          <p:nvPr/>
        </p:nvPicPr>
        <p:blipFill rotWithShape="1">
          <a:blip r:embed="rId3">
            <a:alphaModFix/>
          </a:blip>
          <a:srcRect b="10507"/>
          <a:stretch/>
        </p:blipFill>
        <p:spPr>
          <a:xfrm rot="10800000">
            <a:off x="0" y="-1"/>
            <a:ext cx="9144000" cy="6137389"/>
          </a:xfrm>
          <a:prstGeom prst="rect">
            <a:avLst/>
          </a:prstGeom>
          <a:noFill/>
          <a:ln>
            <a:noFill/>
          </a:ln>
        </p:spPr>
      </p:pic>
      <p:sp>
        <p:nvSpPr>
          <p:cNvPr id="575" name="Google Shape;575;p103"/>
          <p:cNvSpPr txBox="1">
            <a:spLocks noGrp="1"/>
          </p:cNvSpPr>
          <p:nvPr>
            <p:ph type="title"/>
          </p:nvPr>
        </p:nvSpPr>
        <p:spPr>
          <a:xfrm>
            <a:off x="962377" y="235968"/>
            <a:ext cx="7924800" cy="984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C8E187"/>
              </a:buClr>
              <a:buSzPts val="4000"/>
              <a:buFont typeface="Open Sans SemiBold"/>
              <a:buNone/>
            </a:pPr>
            <a:r>
              <a:rPr lang="en-US" sz="4000" b="1" i="0" u="none" strike="noStrike" cap="none">
                <a:solidFill>
                  <a:srgbClr val="C8E187"/>
                </a:solidFill>
                <a:latin typeface="Open Sans SemiBold"/>
                <a:ea typeface="Open Sans SemiBold"/>
                <a:cs typeface="Open Sans SemiBold"/>
                <a:sym typeface="Open Sans SemiBold"/>
              </a:rPr>
              <a:t>ALUMNI UPDATES</a:t>
            </a:r>
            <a:endParaRPr sz="4000" b="1" i="0" u="none" strike="noStrike" cap="none">
              <a:solidFill>
                <a:srgbClr val="C8E187"/>
              </a:solidFill>
              <a:latin typeface="Open Sans SemiBold"/>
              <a:ea typeface="Open Sans SemiBold"/>
              <a:cs typeface="Open Sans SemiBold"/>
              <a:sym typeface="Open Sans SemiBold"/>
            </a:endParaRPr>
          </a:p>
        </p:txBody>
      </p:sp>
      <p:sp>
        <p:nvSpPr>
          <p:cNvPr id="576" name="Google Shape;576;p103"/>
          <p:cNvSpPr txBox="1">
            <a:spLocks noGrp="1"/>
          </p:cNvSpPr>
          <p:nvPr>
            <p:ph type="body" idx="1"/>
          </p:nvPr>
        </p:nvSpPr>
        <p:spPr>
          <a:xfrm>
            <a:off x="3231444" y="2596444"/>
            <a:ext cx="5655732" cy="336832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3000"/>
              <a:buFont typeface="Arial"/>
              <a:buNone/>
            </a:pPr>
            <a:r>
              <a:rPr lang="en-US" sz="3000" b="0" i="0" u="none" strike="noStrike" cap="none">
                <a:solidFill>
                  <a:schemeClr val="lt1"/>
                </a:solidFill>
                <a:latin typeface="Open Sans"/>
                <a:ea typeface="Open Sans"/>
                <a:cs typeface="Open Sans"/>
                <a:sym typeface="Open Sans"/>
              </a:rPr>
              <a:t>Gain insights about former faculty, staff and students.</a:t>
            </a:r>
            <a:endParaRPr/>
          </a:p>
          <a:p>
            <a:pPr marL="0" marR="0" lvl="0" indent="0" algn="r" rtl="0">
              <a:lnSpc>
                <a:spcPct val="100000"/>
              </a:lnSpc>
              <a:spcBef>
                <a:spcPts val="1600"/>
              </a:spcBef>
              <a:spcAft>
                <a:spcPts val="0"/>
              </a:spcAft>
              <a:buClr>
                <a:schemeClr val="lt1"/>
              </a:buClr>
              <a:buSzPts val="3000"/>
              <a:buFont typeface="Arial"/>
              <a:buNone/>
            </a:pPr>
            <a:r>
              <a:rPr lang="en-US" sz="3000" b="0" i="0" u="none" strike="noStrike" cap="none">
                <a:solidFill>
                  <a:schemeClr val="lt1"/>
                </a:solidFill>
                <a:latin typeface="Open Sans"/>
                <a:ea typeface="Open Sans"/>
                <a:cs typeface="Open Sans"/>
                <a:sym typeface="Open Sans"/>
              </a:rPr>
              <a:t>Automatically be alerted to</a:t>
            </a:r>
            <a:br>
              <a:rPr lang="en-US" sz="3000" b="0" i="0" u="none" strike="noStrike" cap="none">
                <a:solidFill>
                  <a:schemeClr val="lt1"/>
                </a:solidFill>
                <a:latin typeface="Open Sans"/>
                <a:ea typeface="Open Sans"/>
                <a:cs typeface="Open Sans"/>
                <a:sym typeface="Open Sans"/>
              </a:rPr>
            </a:br>
            <a:r>
              <a:rPr lang="en-US" sz="3000" b="0" i="0" u="none" strike="noStrike" cap="none">
                <a:solidFill>
                  <a:schemeClr val="lt1"/>
                </a:solidFill>
                <a:latin typeface="Open Sans"/>
                <a:ea typeface="Open Sans"/>
                <a:cs typeface="Open Sans"/>
                <a:sym typeface="Open Sans"/>
              </a:rPr>
              <a:t>new contributions –</a:t>
            </a:r>
            <a:br>
              <a:rPr lang="en-US" sz="3000" b="0" i="0" u="none" strike="noStrike" cap="none">
                <a:solidFill>
                  <a:schemeClr val="lt1"/>
                </a:solidFill>
                <a:latin typeface="Open Sans"/>
                <a:ea typeface="Open Sans"/>
                <a:cs typeface="Open Sans"/>
                <a:sym typeface="Open Sans"/>
              </a:rPr>
            </a:br>
            <a:r>
              <a:rPr lang="en-US" sz="3000" b="0" i="0" u="none" strike="noStrike" cap="none">
                <a:solidFill>
                  <a:schemeClr val="lt1"/>
                </a:solidFill>
                <a:latin typeface="Open Sans"/>
                <a:ea typeface="Open Sans"/>
                <a:cs typeface="Open Sans"/>
                <a:sym typeface="Open Sans"/>
              </a:rPr>
              <a:t>publications, grants and </a:t>
            </a:r>
            <a:br>
              <a:rPr lang="en-US" sz="3000" b="0" i="0" u="none" strike="noStrike" cap="none">
                <a:solidFill>
                  <a:schemeClr val="lt1"/>
                </a:solidFill>
                <a:latin typeface="Open Sans"/>
                <a:ea typeface="Open Sans"/>
                <a:cs typeface="Open Sans"/>
                <a:sym typeface="Open Sans"/>
              </a:rPr>
            </a:br>
            <a:r>
              <a:rPr lang="en-US" sz="3000" b="0" i="0" u="none" strike="noStrike" cap="none">
                <a:solidFill>
                  <a:schemeClr val="lt1"/>
                </a:solidFill>
                <a:latin typeface="Open Sans"/>
                <a:ea typeface="Open Sans"/>
                <a:cs typeface="Open Sans"/>
                <a:sym typeface="Open Sans"/>
              </a:rPr>
              <a:t>awards, affiliations and more! </a:t>
            </a:r>
            <a:endParaRPr sz="3000" b="0" i="0" u="none" strike="noStrike" cap="none">
              <a:solidFill>
                <a:schemeClr val="lt1"/>
              </a:solidFill>
              <a:latin typeface="Open Sans"/>
              <a:ea typeface="Open Sans"/>
              <a:cs typeface="Open Sans"/>
              <a:sym typeface="Open Sans"/>
            </a:endParaRPr>
          </a:p>
        </p:txBody>
      </p:sp>
      <p:sp>
        <p:nvSpPr>
          <p:cNvPr id="577" name="Google Shape;577;p103"/>
          <p:cNvSpPr txBox="1"/>
          <p:nvPr/>
        </p:nvSpPr>
        <p:spPr>
          <a:xfrm>
            <a:off x="4941455" y="6259810"/>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Footprints by Holly Gramazio</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CC BY-NC 2.0 https://flic.kr/p/yvVMz</a:t>
            </a:r>
            <a:endParaRPr sz="1200">
              <a:solidFill>
                <a:srgbClr val="213255"/>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04"/>
          <p:cNvSpPr txBox="1">
            <a:spLocks noGrp="1"/>
          </p:cNvSpPr>
          <p:nvPr>
            <p:ph type="title"/>
          </p:nvPr>
        </p:nvSpPr>
        <p:spPr>
          <a:xfrm>
            <a:off x="3122341" y="405302"/>
            <a:ext cx="5422887" cy="9847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000"/>
              <a:buFont typeface="Open Sans SemiBold"/>
              <a:buNone/>
            </a:pPr>
            <a:r>
              <a:rPr lang="en-US" sz="4000" b="1" i="0" u="none" strike="noStrike" cap="none">
                <a:solidFill>
                  <a:schemeClr val="dk1"/>
                </a:solidFill>
                <a:latin typeface="Open Sans SemiBold"/>
                <a:ea typeface="Open Sans SemiBold"/>
                <a:cs typeface="Open Sans SemiBold"/>
                <a:sym typeface="Open Sans SemiBold"/>
              </a:rPr>
              <a:t>MACHINES DO THE WORK</a:t>
            </a:r>
            <a:endParaRPr sz="4000" b="1" i="0" u="none" strike="noStrike" cap="none">
              <a:solidFill>
                <a:schemeClr val="dk1"/>
              </a:solidFill>
              <a:latin typeface="Open Sans SemiBold"/>
              <a:ea typeface="Open Sans SemiBold"/>
              <a:cs typeface="Open Sans SemiBold"/>
              <a:sym typeface="Open Sans SemiBold"/>
            </a:endParaRPr>
          </a:p>
        </p:txBody>
      </p:sp>
      <p:sp>
        <p:nvSpPr>
          <p:cNvPr id="584" name="Google Shape;584;p104"/>
          <p:cNvSpPr txBox="1">
            <a:spLocks noGrp="1"/>
          </p:cNvSpPr>
          <p:nvPr>
            <p:ph type="body" idx="1"/>
          </p:nvPr>
        </p:nvSpPr>
        <p:spPr>
          <a:xfrm>
            <a:off x="3122613" y="1562100"/>
            <a:ext cx="5411787" cy="457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000"/>
              <a:buFont typeface="Arial"/>
              <a:buNone/>
            </a:pPr>
            <a:r>
              <a:rPr lang="en-US" sz="3000" b="0" i="0" u="none" strike="noStrike" cap="none">
                <a:solidFill>
                  <a:schemeClr val="dk2"/>
                </a:solidFill>
                <a:latin typeface="Open Sans"/>
                <a:ea typeface="Open Sans"/>
                <a:cs typeface="Open Sans"/>
                <a:sym typeface="Open Sans"/>
              </a:rPr>
              <a:t>Do all of these activities efficiently and at low cost through machine-to-machine communications using ORCID’s reliable platform</a:t>
            </a:r>
            <a:endParaRPr sz="3000" b="0" i="0" u="none" strike="noStrike" cap="none">
              <a:solidFill>
                <a:schemeClr val="dk2"/>
              </a:solidFill>
              <a:latin typeface="Open Sans"/>
              <a:ea typeface="Open Sans"/>
              <a:cs typeface="Open Sans"/>
              <a:sym typeface="Open Sans"/>
            </a:endParaRPr>
          </a:p>
        </p:txBody>
      </p:sp>
      <p:sp>
        <p:nvSpPr>
          <p:cNvPr id="585" name="Google Shape;585;p104"/>
          <p:cNvSpPr txBox="1"/>
          <p:nvPr/>
        </p:nvSpPr>
        <p:spPr>
          <a:xfrm>
            <a:off x="4918364" y="6259810"/>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machine by Eugen Stoll</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CC BY 2.0 https://flic.kr/p/5c8cz</a:t>
            </a:r>
            <a:endParaRPr/>
          </a:p>
        </p:txBody>
      </p:sp>
      <p:pic>
        <p:nvPicPr>
          <p:cNvPr id="586" name="Google Shape;586;p104" descr="47436435_747cb55015_o.jpg"/>
          <p:cNvPicPr preferRelativeResize="0">
            <a:picLocks noGrp="1"/>
          </p:cNvPicPr>
          <p:nvPr>
            <p:ph type="pic" idx="2"/>
          </p:nvPr>
        </p:nvPicPr>
        <p:blipFill rotWithShape="1">
          <a:blip r:embed="rId3">
            <a:alphaModFix/>
          </a:blip>
          <a:srcRect l="9121" r="54419"/>
          <a:stretch/>
        </p:blipFill>
        <p:spPr>
          <a:xfrm>
            <a:off x="0" y="0"/>
            <a:ext cx="3048000" cy="6134100"/>
          </a:xfrm>
          <a:prstGeom prst="rect">
            <a:avLst/>
          </a:prstGeom>
          <a:solidFill>
            <a:schemeClr val="lt1"/>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105" descr="privacy.jpeg"/>
          <p:cNvPicPr preferRelativeResize="0"/>
          <p:nvPr/>
        </p:nvPicPr>
        <p:blipFill rotWithShape="1">
          <a:blip r:embed="rId3">
            <a:alphaModFix amt="37000"/>
          </a:blip>
          <a:srcRect/>
          <a:stretch/>
        </p:blipFill>
        <p:spPr>
          <a:xfrm>
            <a:off x="0" y="-28222"/>
            <a:ext cx="9295828" cy="6168055"/>
          </a:xfrm>
          <a:prstGeom prst="rect">
            <a:avLst/>
          </a:prstGeom>
          <a:noFill/>
          <a:ln>
            <a:noFill/>
          </a:ln>
        </p:spPr>
      </p:pic>
      <p:sp>
        <p:nvSpPr>
          <p:cNvPr id="593" name="Google Shape;593;p105"/>
          <p:cNvSpPr txBox="1">
            <a:spLocks noGrp="1"/>
          </p:cNvSpPr>
          <p:nvPr>
            <p:ph type="title"/>
          </p:nvPr>
        </p:nvSpPr>
        <p:spPr>
          <a:xfrm>
            <a:off x="962377" y="235968"/>
            <a:ext cx="7924800" cy="984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4000"/>
              <a:buFont typeface="Open Sans SemiBold"/>
              <a:buNone/>
            </a:pPr>
            <a:r>
              <a:rPr lang="en-US" sz="4000" b="1" i="0" u="none" strike="noStrike" cap="none">
                <a:solidFill>
                  <a:schemeClr val="dk1"/>
                </a:solidFill>
                <a:latin typeface="Open Sans SemiBold"/>
                <a:ea typeface="Open Sans SemiBold"/>
                <a:cs typeface="Open Sans SemiBold"/>
                <a:sym typeface="Open Sans SemiBold"/>
              </a:rPr>
              <a:t>DATA WITH CONSENT</a:t>
            </a:r>
            <a:endParaRPr sz="4000" b="1" i="0" u="none" strike="noStrike" cap="none">
              <a:solidFill>
                <a:schemeClr val="dk1"/>
              </a:solidFill>
              <a:latin typeface="Open Sans SemiBold"/>
              <a:ea typeface="Open Sans SemiBold"/>
              <a:cs typeface="Open Sans SemiBold"/>
              <a:sym typeface="Open Sans SemiBold"/>
            </a:endParaRPr>
          </a:p>
        </p:txBody>
      </p:sp>
      <p:sp>
        <p:nvSpPr>
          <p:cNvPr id="594" name="Google Shape;594;p105"/>
          <p:cNvSpPr txBox="1">
            <a:spLocks noGrp="1"/>
          </p:cNvSpPr>
          <p:nvPr>
            <p:ph type="body" idx="1"/>
          </p:nvPr>
        </p:nvSpPr>
        <p:spPr>
          <a:xfrm>
            <a:off x="3132667" y="1392766"/>
            <a:ext cx="5754509" cy="4572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2"/>
              </a:buClr>
              <a:buSzPts val="3000"/>
              <a:buFont typeface="Arial"/>
              <a:buNone/>
            </a:pPr>
            <a:r>
              <a:rPr lang="en-US" sz="3000" b="0" i="0" u="none" strike="noStrike" cap="none">
                <a:solidFill>
                  <a:schemeClr val="dk2"/>
                </a:solidFill>
                <a:latin typeface="Open Sans"/>
                <a:ea typeface="Open Sans"/>
                <a:cs typeface="Open Sans"/>
                <a:sym typeface="Open Sans"/>
              </a:rPr>
              <a:t>Current trends and regulations are putting individuals at the center of their data use.</a:t>
            </a:r>
            <a:endParaRPr/>
          </a:p>
          <a:p>
            <a:pPr marL="0" marR="0" lvl="0" indent="0" algn="r" rtl="0">
              <a:lnSpc>
                <a:spcPct val="100000"/>
              </a:lnSpc>
              <a:spcBef>
                <a:spcPts val="2800"/>
              </a:spcBef>
              <a:spcAft>
                <a:spcPts val="0"/>
              </a:spcAft>
              <a:buClr>
                <a:schemeClr val="dk2"/>
              </a:buClr>
              <a:buSzPts val="3000"/>
              <a:buFont typeface="Arial"/>
              <a:buNone/>
            </a:pPr>
            <a:r>
              <a:rPr lang="en-US" sz="3000" b="0" i="0" u="none" strike="noStrike" cap="none">
                <a:solidFill>
                  <a:schemeClr val="dk2"/>
                </a:solidFill>
                <a:latin typeface="Open Sans"/>
                <a:ea typeface="Open Sans"/>
                <a:cs typeface="Open Sans"/>
                <a:sym typeface="Open Sans"/>
              </a:rPr>
              <a:t> Strengthen trust and confidence by sharing through ORCID’s permission model </a:t>
            </a:r>
            <a:endParaRPr sz="3000" b="0" i="0" u="none" strike="noStrike" cap="none">
              <a:solidFill>
                <a:schemeClr val="dk2"/>
              </a:solidFill>
              <a:latin typeface="Open Sans"/>
              <a:ea typeface="Open Sans"/>
              <a:cs typeface="Open Sans"/>
              <a:sym typeface="Open Sans"/>
            </a:endParaRPr>
          </a:p>
        </p:txBody>
      </p:sp>
      <p:sp>
        <p:nvSpPr>
          <p:cNvPr id="595" name="Google Shape;595;p105"/>
          <p:cNvSpPr txBox="1"/>
          <p:nvPr/>
        </p:nvSpPr>
        <p:spPr>
          <a:xfrm>
            <a:off x="4929909" y="6259810"/>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HELLO, my name is... By thomas stein </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CC BY-SA 2.0 https://flic.kr/p/4qijZc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106" descr="11429063545_41b3e580cb_o.jpg"/>
          <p:cNvPicPr preferRelativeResize="0"/>
          <p:nvPr/>
        </p:nvPicPr>
        <p:blipFill rotWithShape="1">
          <a:blip r:embed="rId3">
            <a:alphaModFix amt="40000"/>
          </a:blip>
          <a:srcRect l="22881" b="22581"/>
          <a:stretch/>
        </p:blipFill>
        <p:spPr>
          <a:xfrm>
            <a:off x="0" y="0"/>
            <a:ext cx="9144000" cy="6119091"/>
          </a:xfrm>
          <a:prstGeom prst="rect">
            <a:avLst/>
          </a:prstGeom>
          <a:noFill/>
          <a:ln>
            <a:noFill/>
          </a:ln>
        </p:spPr>
      </p:pic>
      <p:sp>
        <p:nvSpPr>
          <p:cNvPr id="602" name="Google Shape;602;p106"/>
          <p:cNvSpPr txBox="1">
            <a:spLocks noGrp="1"/>
          </p:cNvSpPr>
          <p:nvPr>
            <p:ph type="title"/>
          </p:nvPr>
        </p:nvSpPr>
        <p:spPr>
          <a:xfrm>
            <a:off x="962377" y="235968"/>
            <a:ext cx="7924800" cy="9847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58595B"/>
              </a:buClr>
              <a:buSzPts val="4000"/>
              <a:buFont typeface="Open Sans SemiBold"/>
              <a:buNone/>
            </a:pPr>
            <a:r>
              <a:rPr lang="en-US" sz="4000" b="1" i="0" u="none" strike="noStrike" cap="none">
                <a:solidFill>
                  <a:srgbClr val="58595B"/>
                </a:solidFill>
                <a:latin typeface="Open Sans SemiBold"/>
                <a:ea typeface="Open Sans SemiBold"/>
                <a:cs typeface="Open Sans SemiBold"/>
                <a:sym typeface="Open Sans SemiBold"/>
              </a:rPr>
              <a:t>RESEARCHERS SUPPORT ORCID</a:t>
            </a:r>
            <a:endParaRPr sz="4000" b="1" i="0" u="none" strike="noStrike" cap="none">
              <a:solidFill>
                <a:srgbClr val="58595B"/>
              </a:solidFill>
              <a:latin typeface="Open Sans SemiBold"/>
              <a:ea typeface="Open Sans SemiBold"/>
              <a:cs typeface="Open Sans SemiBold"/>
              <a:sym typeface="Open Sans SemiBold"/>
            </a:endParaRPr>
          </a:p>
        </p:txBody>
      </p:sp>
      <p:sp>
        <p:nvSpPr>
          <p:cNvPr id="603" name="Google Shape;603;p106"/>
          <p:cNvSpPr txBox="1">
            <a:spLocks noGrp="1"/>
          </p:cNvSpPr>
          <p:nvPr>
            <p:ph type="body" idx="1"/>
          </p:nvPr>
        </p:nvSpPr>
        <p:spPr>
          <a:xfrm>
            <a:off x="3867727" y="1392766"/>
            <a:ext cx="5019449" cy="4572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2"/>
              </a:buClr>
              <a:buSzPts val="2550"/>
              <a:buFont typeface="Arial"/>
              <a:buNone/>
            </a:pPr>
            <a:r>
              <a:rPr lang="en-US" sz="2550" b="0" i="0" u="none" strike="noStrike" cap="none">
                <a:solidFill>
                  <a:schemeClr val="dk2"/>
                </a:solidFill>
                <a:latin typeface="Open Sans"/>
                <a:ea typeface="Open Sans"/>
                <a:cs typeface="Open Sans"/>
                <a:sym typeface="Open Sans"/>
              </a:rPr>
              <a:t>Per our 2017 community survey, respondents strongly agree that an ORCID iD is essential for researchers</a:t>
            </a:r>
            <a:endParaRPr/>
          </a:p>
          <a:p>
            <a:pPr marL="0" marR="0" lvl="0" indent="0" algn="r" rtl="0">
              <a:lnSpc>
                <a:spcPct val="100000"/>
              </a:lnSpc>
              <a:spcBef>
                <a:spcPts val="1600"/>
              </a:spcBef>
              <a:spcAft>
                <a:spcPts val="0"/>
              </a:spcAft>
              <a:buClr>
                <a:schemeClr val="dk2"/>
              </a:buClr>
              <a:buSzPts val="2550"/>
              <a:buFont typeface="Arial"/>
              <a:buNone/>
            </a:pPr>
            <a:endParaRPr sz="2550" b="0" i="0" u="none" strike="noStrike" cap="none">
              <a:solidFill>
                <a:schemeClr val="dk2"/>
              </a:solidFill>
              <a:latin typeface="Open Sans"/>
              <a:ea typeface="Open Sans"/>
              <a:cs typeface="Open Sans"/>
              <a:sym typeface="Open Sans"/>
            </a:endParaRPr>
          </a:p>
          <a:p>
            <a:pPr marL="0" marR="0" lvl="0" indent="0" algn="r" rtl="0">
              <a:lnSpc>
                <a:spcPct val="100000"/>
              </a:lnSpc>
              <a:spcBef>
                <a:spcPts val="1600"/>
              </a:spcBef>
              <a:spcAft>
                <a:spcPts val="0"/>
              </a:spcAft>
              <a:buClr>
                <a:schemeClr val="dk2"/>
              </a:buClr>
              <a:buSzPts val="2550"/>
              <a:buFont typeface="Arial"/>
              <a:buNone/>
            </a:pPr>
            <a:r>
              <a:rPr lang="en-US" sz="2550" b="0" i="0" u="none" strike="noStrike" cap="none">
                <a:solidFill>
                  <a:schemeClr val="dk2"/>
                </a:solidFill>
                <a:latin typeface="Open Sans"/>
                <a:ea typeface="Open Sans"/>
                <a:cs typeface="Open Sans"/>
                <a:sym typeface="Open Sans"/>
              </a:rPr>
              <a:t>85.9% of respondents </a:t>
            </a:r>
            <a:br>
              <a:rPr lang="en-US" sz="2550" b="0" i="0" u="none" strike="noStrike" cap="none">
                <a:solidFill>
                  <a:schemeClr val="dk2"/>
                </a:solidFill>
                <a:latin typeface="Open Sans"/>
                <a:ea typeface="Open Sans"/>
                <a:cs typeface="Open Sans"/>
                <a:sym typeface="Open Sans"/>
              </a:rPr>
            </a:br>
            <a:r>
              <a:rPr lang="en-US" sz="2550" b="0" i="0" u="none" strike="noStrike" cap="none">
                <a:solidFill>
                  <a:schemeClr val="dk2"/>
                </a:solidFill>
                <a:latin typeface="Open Sans"/>
                <a:ea typeface="Open Sans"/>
                <a:cs typeface="Open Sans"/>
                <a:sym typeface="Open Sans"/>
              </a:rPr>
              <a:t>believe requiring the </a:t>
            </a:r>
            <a:br>
              <a:rPr lang="en-US" sz="2550" b="0" i="0" u="none" strike="noStrike" cap="none">
                <a:solidFill>
                  <a:schemeClr val="dk2"/>
                </a:solidFill>
                <a:latin typeface="Open Sans"/>
                <a:ea typeface="Open Sans"/>
                <a:cs typeface="Open Sans"/>
                <a:sym typeface="Open Sans"/>
              </a:rPr>
            </a:br>
            <a:r>
              <a:rPr lang="en-US" sz="2550" b="0" i="0" u="none" strike="noStrike" cap="none">
                <a:solidFill>
                  <a:schemeClr val="dk2"/>
                </a:solidFill>
                <a:latin typeface="Open Sans"/>
                <a:ea typeface="Open Sans"/>
                <a:cs typeface="Open Sans"/>
                <a:sym typeface="Open Sans"/>
              </a:rPr>
              <a:t>use of ORCID iDs is </a:t>
            </a:r>
            <a:br>
              <a:rPr lang="en-US" sz="2550" b="0" i="0" u="none" strike="noStrike" cap="none">
                <a:solidFill>
                  <a:schemeClr val="dk2"/>
                </a:solidFill>
                <a:latin typeface="Open Sans"/>
                <a:ea typeface="Open Sans"/>
                <a:cs typeface="Open Sans"/>
                <a:sym typeface="Open Sans"/>
              </a:rPr>
            </a:br>
            <a:r>
              <a:rPr lang="en-US" sz="2550" b="0" i="0" u="none" strike="noStrike" cap="none">
                <a:solidFill>
                  <a:schemeClr val="dk2"/>
                </a:solidFill>
                <a:latin typeface="Open Sans"/>
                <a:ea typeface="Open Sans"/>
                <a:cs typeface="Open Sans"/>
                <a:sym typeface="Open Sans"/>
              </a:rPr>
              <a:t>beneficial to the global </a:t>
            </a:r>
            <a:br>
              <a:rPr lang="en-US" sz="2550" b="0" i="0" u="none" strike="noStrike" cap="none">
                <a:solidFill>
                  <a:schemeClr val="dk2"/>
                </a:solidFill>
                <a:latin typeface="Open Sans"/>
                <a:ea typeface="Open Sans"/>
                <a:cs typeface="Open Sans"/>
                <a:sym typeface="Open Sans"/>
              </a:rPr>
            </a:br>
            <a:r>
              <a:rPr lang="en-US" sz="2550" b="0" i="0" u="none" strike="noStrike" cap="none">
                <a:solidFill>
                  <a:schemeClr val="dk2"/>
                </a:solidFill>
                <a:latin typeface="Open Sans"/>
                <a:ea typeface="Open Sans"/>
                <a:cs typeface="Open Sans"/>
                <a:sym typeface="Open Sans"/>
              </a:rPr>
              <a:t>research community</a:t>
            </a:r>
            <a:endParaRPr/>
          </a:p>
        </p:txBody>
      </p:sp>
      <p:sp>
        <p:nvSpPr>
          <p:cNvPr id="604" name="Google Shape;604;p106"/>
          <p:cNvSpPr txBox="1"/>
          <p:nvPr/>
        </p:nvSpPr>
        <p:spPr>
          <a:xfrm>
            <a:off x="5022273" y="6259810"/>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High Five Panda By Mark Dumont</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CC BY 2.0 https://flic.kr/p/ipWWpK</a:t>
            </a:r>
            <a:endParaRPr sz="1200">
              <a:solidFill>
                <a:srgbClr val="213255"/>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12"/>
          <p:cNvSpPr txBox="1">
            <a:spLocks noGrp="1"/>
          </p:cNvSpPr>
          <p:nvPr>
            <p:ph type="body" idx="1"/>
          </p:nvPr>
        </p:nvSpPr>
        <p:spPr>
          <a:xfrm>
            <a:off x="2023549" y="3912075"/>
            <a:ext cx="5760600" cy="26643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1000"/>
              </a:spcBef>
              <a:spcAft>
                <a:spcPts val="0"/>
              </a:spcAft>
              <a:buNone/>
            </a:pPr>
            <a:r>
              <a:rPr lang="en-US" sz="2400" b="0" i="0" u="none" strike="noStrike" cap="none">
                <a:solidFill>
                  <a:srgbClr val="58595B"/>
                </a:solidFill>
                <a:latin typeface="Open Sans"/>
                <a:ea typeface="Open Sans"/>
                <a:cs typeface="Open Sans"/>
                <a:sym typeface="Open Sans"/>
              </a:rPr>
              <a:t>Find out more at </a:t>
            </a:r>
            <a:r>
              <a:rPr lang="en-US" sz="2400" b="0" i="0" u="sng" strike="noStrike" cap="none">
                <a:solidFill>
                  <a:srgbClr val="A6CE38"/>
                </a:solidFill>
                <a:latin typeface="Open Sans"/>
                <a:ea typeface="Open Sans"/>
                <a:cs typeface="Open Sans"/>
                <a:sym typeface="Open Sans"/>
              </a:rPr>
              <a:t>https://orcid.org</a:t>
            </a:r>
            <a:endParaRPr sz="2400" b="0" i="0" u="sng" strike="noStrike" cap="none">
              <a:solidFill>
                <a:srgbClr val="A6CE38"/>
              </a:solidFill>
              <a:latin typeface="Open Sans"/>
              <a:ea typeface="Open Sans"/>
              <a:cs typeface="Open Sans"/>
              <a:sym typeface="Open Sans"/>
            </a:endParaRPr>
          </a:p>
          <a:p>
            <a:pPr marL="0" marR="0" lvl="0" indent="0" algn="l" rtl="0">
              <a:lnSpc>
                <a:spcPct val="100000"/>
              </a:lnSpc>
              <a:spcBef>
                <a:spcPts val="1000"/>
              </a:spcBef>
              <a:spcAft>
                <a:spcPts val="0"/>
              </a:spcAft>
              <a:buNone/>
            </a:pPr>
            <a:r>
              <a:rPr lang="en-US" sz="2400" b="0" i="0" u="none" strike="noStrike" cap="none">
                <a:solidFill>
                  <a:srgbClr val="58595B"/>
                </a:solidFill>
                <a:latin typeface="Open Sans"/>
                <a:ea typeface="Open Sans"/>
                <a:cs typeface="Open Sans"/>
                <a:sym typeface="Open Sans"/>
              </a:rPr>
              <a:t>Register at </a:t>
            </a:r>
            <a:r>
              <a:rPr lang="en-US" sz="2400" b="0" i="0" u="sng" strike="noStrike" cap="none">
                <a:solidFill>
                  <a:srgbClr val="A6CE38"/>
                </a:solidFill>
                <a:latin typeface="Open Sans"/>
                <a:ea typeface="Open Sans"/>
                <a:cs typeface="Open Sans"/>
                <a:sym typeface="Open Sans"/>
              </a:rPr>
              <a:t>https://orcid.org/register</a:t>
            </a:r>
            <a:endParaRPr>
              <a:solidFill>
                <a:srgbClr val="A6CE38"/>
              </a:solidFill>
            </a:endParaRPr>
          </a:p>
          <a:p>
            <a:pPr marL="0" marR="0" lvl="0" indent="0" algn="l" rtl="0">
              <a:lnSpc>
                <a:spcPct val="100000"/>
              </a:lnSpc>
              <a:spcBef>
                <a:spcPts val="1000"/>
              </a:spcBef>
              <a:spcAft>
                <a:spcPts val="0"/>
              </a:spcAft>
              <a:buNone/>
            </a:pPr>
            <a:r>
              <a:rPr lang="en-US" sz="2400">
                <a:solidFill>
                  <a:srgbClr val="58595B"/>
                </a:solidFill>
              </a:rPr>
              <a:t>Email </a:t>
            </a:r>
            <a:r>
              <a:rPr lang="en-US" sz="2400" u="sng">
                <a:solidFill>
                  <a:srgbClr val="A6CE38"/>
                </a:solidFill>
              </a:rPr>
              <a:t>support@orcid.org</a:t>
            </a:r>
            <a:endParaRPr sz="2400" u="sng">
              <a:solidFill>
                <a:srgbClr val="A6CE38"/>
              </a:solidFill>
            </a:endParaRPr>
          </a:p>
          <a:p>
            <a:pPr marL="0" marR="0" lvl="0" indent="0" algn="l" rtl="0">
              <a:lnSpc>
                <a:spcPct val="100000"/>
              </a:lnSpc>
              <a:spcBef>
                <a:spcPts val="1000"/>
              </a:spcBef>
              <a:spcAft>
                <a:spcPts val="0"/>
              </a:spcAft>
              <a:buNone/>
            </a:pPr>
            <a:r>
              <a:rPr lang="en-US" sz="2400" b="0" i="0" u="none" strike="noStrike" cap="none">
                <a:solidFill>
                  <a:srgbClr val="58595B"/>
                </a:solidFill>
                <a:latin typeface="Open Sans"/>
                <a:ea typeface="Open Sans"/>
                <a:cs typeface="Open Sans"/>
                <a:sym typeface="Open Sans"/>
              </a:rPr>
              <a:t>Twitter </a:t>
            </a:r>
            <a:r>
              <a:rPr lang="en-US" sz="2400" b="0" i="0" u="sng" strike="noStrike" cap="none">
                <a:solidFill>
                  <a:srgbClr val="A6CE38"/>
                </a:solidFill>
                <a:latin typeface="Open Sans"/>
                <a:ea typeface="Open Sans"/>
                <a:cs typeface="Open Sans"/>
                <a:sym typeface="Open Sans"/>
              </a:rPr>
              <a:t>@ORCID_Org</a:t>
            </a:r>
            <a:r>
              <a:rPr lang="en-US" sz="2400" b="0" i="0" u="none" strike="noStrike" cap="none">
                <a:solidFill>
                  <a:srgbClr val="58595B"/>
                </a:solidFill>
                <a:latin typeface="Open Sans"/>
                <a:ea typeface="Open Sans"/>
                <a:cs typeface="Open Sans"/>
                <a:sym typeface="Open Sans"/>
              </a:rPr>
              <a:t> </a:t>
            </a:r>
            <a:endParaRPr sz="2400" b="0" i="0" u="sng" strike="noStrike" cap="none">
              <a:solidFill>
                <a:srgbClr val="A6CE38"/>
              </a:solidFill>
              <a:latin typeface="Open Sans"/>
              <a:ea typeface="Open Sans"/>
              <a:cs typeface="Open Sans"/>
              <a:sym typeface="Open Sans"/>
            </a:endParaRPr>
          </a:p>
        </p:txBody>
      </p:sp>
      <p:sp>
        <p:nvSpPr>
          <p:cNvPr id="651" name="Google Shape;651;p112"/>
          <p:cNvSpPr txBox="1"/>
          <p:nvPr/>
        </p:nvSpPr>
        <p:spPr>
          <a:xfrm>
            <a:off x="2023555" y="274654"/>
            <a:ext cx="44646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Open Sans"/>
                <a:ea typeface="Open Sans"/>
                <a:cs typeface="Open Sans"/>
                <a:sym typeface="Open Sans"/>
              </a:rPr>
              <a:t>THANK YOU...</a:t>
            </a:r>
            <a:endParaRPr sz="4000" b="1" cap="none">
              <a:solidFill>
                <a:schemeClr val="dk1"/>
              </a:solidFill>
              <a:latin typeface="Open Sans"/>
              <a:ea typeface="Open Sans"/>
              <a:cs typeface="Open Sans"/>
              <a:sym typeface="Open Sans"/>
            </a:endParaRPr>
          </a:p>
        </p:txBody>
      </p:sp>
      <p:pic>
        <p:nvPicPr>
          <p:cNvPr id="652" name="Google Shape;652;p112"/>
          <p:cNvPicPr preferRelativeResize="0"/>
          <p:nvPr/>
        </p:nvPicPr>
        <p:blipFill>
          <a:blip r:embed="rId3">
            <a:alphaModFix/>
          </a:blip>
          <a:stretch>
            <a:fillRect/>
          </a:stretch>
        </p:blipFill>
        <p:spPr>
          <a:xfrm>
            <a:off x="2023550" y="1247775"/>
            <a:ext cx="2664299" cy="2664299"/>
          </a:xfrm>
          <a:prstGeom prst="rect">
            <a:avLst/>
          </a:prstGeom>
          <a:noFill/>
          <a:ln>
            <a:noFill/>
          </a:ln>
        </p:spPr>
      </p:pic>
      <p:pic>
        <p:nvPicPr>
          <p:cNvPr id="653" name="Google Shape;653;p112"/>
          <p:cNvPicPr preferRelativeResize="0"/>
          <p:nvPr/>
        </p:nvPicPr>
        <p:blipFill rotWithShape="1">
          <a:blip r:embed="rId4">
            <a:alphaModFix/>
          </a:blip>
          <a:srcRect/>
          <a:stretch/>
        </p:blipFill>
        <p:spPr>
          <a:xfrm>
            <a:off x="6712566" y="1483616"/>
            <a:ext cx="961200" cy="1326152"/>
          </a:xfrm>
          <a:prstGeom prst="rect">
            <a:avLst/>
          </a:prstGeom>
          <a:noFill/>
          <a:ln>
            <a:noFill/>
          </a:ln>
        </p:spPr>
      </p:pic>
      <p:sp>
        <p:nvSpPr>
          <p:cNvPr id="654" name="Google Shape;654;p112"/>
          <p:cNvSpPr txBox="1"/>
          <p:nvPr/>
        </p:nvSpPr>
        <p:spPr>
          <a:xfrm>
            <a:off x="6712575" y="2915875"/>
            <a:ext cx="9612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2C2C2D"/>
                </a:solidFill>
                <a:latin typeface="Calibri"/>
                <a:ea typeface="Calibri"/>
                <a:cs typeface="Calibri"/>
                <a:sym typeface="Calibri"/>
              </a:rPr>
              <a:t>Paula Demain</a:t>
            </a:r>
            <a:endParaRPr sz="1000" b="1">
              <a:solidFill>
                <a:srgbClr val="2C2C2D"/>
              </a:solidFill>
              <a:latin typeface="Calibri"/>
              <a:ea typeface="Calibri"/>
              <a:cs typeface="Calibri"/>
              <a:sym typeface="Calibri"/>
            </a:endParaRPr>
          </a:p>
          <a:p>
            <a:pPr marL="0" lvl="0" indent="0" algn="l" rtl="0">
              <a:spcBef>
                <a:spcPts val="0"/>
              </a:spcBef>
              <a:spcAft>
                <a:spcPts val="0"/>
              </a:spcAft>
              <a:buNone/>
            </a:pPr>
            <a:r>
              <a:rPr lang="en-US" sz="1000">
                <a:solidFill>
                  <a:srgbClr val="2C2C2D"/>
                </a:solidFill>
                <a:latin typeface="Calibri"/>
                <a:ea typeface="Calibri"/>
                <a:cs typeface="Calibri"/>
                <a:sym typeface="Calibri"/>
              </a:rPr>
              <a:t>Engagement Lead, UK, Italy &amp; Northern Europe</a:t>
            </a:r>
            <a:endParaRPr sz="1000">
              <a:solidFill>
                <a:srgbClr val="2C2C2D"/>
              </a:solidFill>
              <a:latin typeface="Calibri"/>
              <a:ea typeface="Calibri"/>
              <a:cs typeface="Calibri"/>
              <a:sym typeface="Calibri"/>
            </a:endParaRPr>
          </a:p>
          <a:p>
            <a:pPr marL="0" marR="0" lvl="0" indent="0" algn="l" rtl="0">
              <a:spcBef>
                <a:spcPts val="0"/>
              </a:spcBef>
              <a:spcAft>
                <a:spcPts val="0"/>
              </a:spcAft>
              <a:buNone/>
            </a:pPr>
            <a:endParaRPr sz="1000">
              <a:solidFill>
                <a:srgbClr val="2C2C2D"/>
              </a:solidFill>
              <a:latin typeface="Calibri"/>
              <a:ea typeface="Calibri"/>
              <a:cs typeface="Calibri"/>
              <a:sym typeface="Calibri"/>
            </a:endParaRPr>
          </a:p>
        </p:txBody>
      </p:sp>
      <p:pic>
        <p:nvPicPr>
          <p:cNvPr id="655" name="Google Shape;655;p112"/>
          <p:cNvPicPr preferRelativeResize="0"/>
          <p:nvPr/>
        </p:nvPicPr>
        <p:blipFill>
          <a:blip r:embed="rId5">
            <a:alphaModFix/>
          </a:blip>
          <a:stretch>
            <a:fillRect/>
          </a:stretch>
        </p:blipFill>
        <p:spPr>
          <a:xfrm>
            <a:off x="5464700" y="1476381"/>
            <a:ext cx="1023450" cy="1279281"/>
          </a:xfrm>
          <a:prstGeom prst="rect">
            <a:avLst/>
          </a:prstGeom>
          <a:noFill/>
          <a:ln>
            <a:noFill/>
          </a:ln>
        </p:spPr>
      </p:pic>
      <p:sp>
        <p:nvSpPr>
          <p:cNvPr id="656" name="Google Shape;656;p112"/>
          <p:cNvSpPr txBox="1"/>
          <p:nvPr/>
        </p:nvSpPr>
        <p:spPr>
          <a:xfrm>
            <a:off x="5421350" y="2915873"/>
            <a:ext cx="8931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2C2C2D"/>
                </a:solidFill>
                <a:latin typeface="Calibri"/>
                <a:ea typeface="Calibri"/>
                <a:cs typeface="Calibri"/>
                <a:sym typeface="Calibri"/>
              </a:rPr>
              <a:t>Ivo Wijnbergen </a:t>
            </a:r>
            <a:endParaRPr/>
          </a:p>
          <a:p>
            <a:pPr marL="0" marR="0" lvl="0" indent="0" algn="l" rtl="0">
              <a:spcBef>
                <a:spcPts val="0"/>
              </a:spcBef>
              <a:spcAft>
                <a:spcPts val="0"/>
              </a:spcAft>
              <a:buNone/>
            </a:pPr>
            <a:r>
              <a:rPr lang="en-US" sz="1000">
                <a:solidFill>
                  <a:srgbClr val="2C2C2D"/>
                </a:solidFill>
                <a:latin typeface="Calibri"/>
                <a:ea typeface="Calibri"/>
                <a:cs typeface="Calibri"/>
                <a:sym typeface="Calibri"/>
              </a:rPr>
              <a:t>Manager, EMEA Engagement </a:t>
            </a:r>
            <a:endParaRPr sz="1000">
              <a:solidFill>
                <a:srgbClr val="2C2C2D"/>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91"/>
          <p:cNvSpPr txBox="1"/>
          <p:nvPr/>
        </p:nvSpPr>
        <p:spPr>
          <a:xfrm>
            <a:off x="477055" y="284585"/>
            <a:ext cx="8185800" cy="420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28CAF"/>
              </a:buClr>
              <a:buFont typeface="Arial"/>
              <a:buNone/>
            </a:pPr>
            <a:r>
              <a:rPr lang="en-US" sz="3000" b="1" i="0" u="none" strike="noStrike" cap="none">
                <a:solidFill>
                  <a:srgbClr val="FFFFFF"/>
                </a:solidFill>
                <a:latin typeface="Open Sans"/>
                <a:ea typeface="Open Sans"/>
                <a:cs typeface="Open Sans"/>
                <a:sym typeface="Open Sans"/>
              </a:rPr>
              <a:t>Imagine a world where:</a:t>
            </a:r>
            <a:endParaRPr sz="3000">
              <a:latin typeface="Open Sans"/>
              <a:ea typeface="Open Sans"/>
              <a:cs typeface="Open Sans"/>
              <a:sym typeface="Open Sans"/>
            </a:endParaRPr>
          </a:p>
          <a:p>
            <a:pPr marL="0" marR="0" lvl="0" indent="0" algn="ctr" rtl="0">
              <a:lnSpc>
                <a:spcPct val="100000"/>
              </a:lnSpc>
              <a:spcBef>
                <a:spcPts val="1200"/>
              </a:spcBef>
              <a:spcAft>
                <a:spcPts val="0"/>
              </a:spcAft>
              <a:buClr>
                <a:srgbClr val="328CAF"/>
              </a:buClr>
              <a:buFont typeface="Arial"/>
              <a:buNone/>
            </a:pPr>
            <a:r>
              <a:rPr lang="en-US" sz="3000" i="0" u="none" strike="noStrike" cap="none">
                <a:solidFill>
                  <a:srgbClr val="FFFFFF"/>
                </a:solidFill>
                <a:latin typeface="Open Sans"/>
                <a:ea typeface="Open Sans"/>
                <a:cs typeface="Open Sans"/>
                <a:sym typeface="Open Sans"/>
              </a:rPr>
              <a:t>You could search the internet and find all of a researcher’s work with a single query – in any browser</a:t>
            </a:r>
            <a:endParaRPr sz="3000">
              <a:latin typeface="Open Sans"/>
              <a:ea typeface="Open Sans"/>
              <a:cs typeface="Open Sans"/>
              <a:sym typeface="Open Sans"/>
            </a:endParaRPr>
          </a:p>
          <a:p>
            <a:pPr marL="0" marR="0" lvl="0" indent="0" algn="ctr" rtl="0">
              <a:lnSpc>
                <a:spcPct val="100000"/>
              </a:lnSpc>
              <a:spcBef>
                <a:spcPts val="1200"/>
              </a:spcBef>
              <a:spcAft>
                <a:spcPts val="0"/>
              </a:spcAft>
              <a:buClr>
                <a:srgbClr val="328CAF"/>
              </a:buClr>
              <a:buFont typeface="Arial"/>
              <a:buNone/>
            </a:pPr>
            <a:r>
              <a:rPr lang="en-US" sz="3000">
                <a:solidFill>
                  <a:srgbClr val="FFFFFF"/>
                </a:solidFill>
                <a:latin typeface="Open Sans"/>
                <a:ea typeface="Open Sans"/>
                <a:cs typeface="Open Sans"/>
                <a:sym typeface="Open Sans"/>
              </a:rPr>
              <a:t>You </a:t>
            </a:r>
            <a:r>
              <a:rPr lang="en-US" sz="3000" i="0" u="none" strike="noStrike" cap="none">
                <a:solidFill>
                  <a:srgbClr val="FFFFFF"/>
                </a:solidFill>
                <a:latin typeface="Open Sans"/>
                <a:ea typeface="Open Sans"/>
                <a:cs typeface="Open Sans"/>
                <a:sym typeface="Open Sans"/>
              </a:rPr>
              <a:t>could auto-populate standard publication and grant forms – any platform, any country</a:t>
            </a:r>
            <a:endParaRPr sz="3000">
              <a:latin typeface="Open Sans"/>
              <a:ea typeface="Open Sans"/>
              <a:cs typeface="Open Sans"/>
              <a:sym typeface="Open Sans"/>
            </a:endParaRPr>
          </a:p>
          <a:p>
            <a:pPr marL="0" marR="0" lvl="0" indent="0" algn="ctr" rtl="0">
              <a:lnSpc>
                <a:spcPct val="100000"/>
              </a:lnSpc>
              <a:spcBef>
                <a:spcPts val="1200"/>
              </a:spcBef>
              <a:spcAft>
                <a:spcPts val="0"/>
              </a:spcAft>
              <a:buClr>
                <a:srgbClr val="328CAF"/>
              </a:buClr>
              <a:buFont typeface="Arial"/>
              <a:buNone/>
            </a:pPr>
            <a:r>
              <a:rPr lang="en-US" sz="3000" i="0" u="none" strike="noStrike" cap="none">
                <a:solidFill>
                  <a:srgbClr val="FFFFFF"/>
                </a:solidFill>
                <a:latin typeface="Open Sans"/>
                <a:ea typeface="Open Sans"/>
                <a:cs typeface="Open Sans"/>
                <a:sym typeface="Open Sans"/>
              </a:rPr>
              <a:t>You could in near real time see what your researchers or grantees are publishing – and also know their current affiliation and other funding</a:t>
            </a:r>
            <a:endParaRPr sz="3000">
              <a:latin typeface="Open Sans"/>
              <a:ea typeface="Open Sans"/>
              <a:cs typeface="Open Sans"/>
              <a:sym typeface="Open Sans"/>
            </a:endParaRPr>
          </a:p>
          <a:p>
            <a:pPr marL="0" marR="0" lvl="0" indent="0" algn="ctr" rtl="0">
              <a:lnSpc>
                <a:spcPct val="100000"/>
              </a:lnSpc>
              <a:spcBef>
                <a:spcPts val="1200"/>
              </a:spcBef>
              <a:spcAft>
                <a:spcPts val="0"/>
              </a:spcAft>
              <a:buClr>
                <a:srgbClr val="328CAF"/>
              </a:buClr>
              <a:buFont typeface="Arial"/>
              <a:buNone/>
            </a:pPr>
            <a:endParaRPr sz="2600"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92" descr="StandoutInTheCrowd-web.png"/>
          <p:cNvPicPr preferRelativeResize="0"/>
          <p:nvPr/>
        </p:nvPicPr>
        <p:blipFill rotWithShape="1">
          <a:blip r:embed="rId3">
            <a:alphaModFix amt="68000"/>
          </a:blip>
          <a:srcRect/>
          <a:stretch/>
        </p:blipFill>
        <p:spPr>
          <a:xfrm>
            <a:off x="0" y="0"/>
            <a:ext cx="9143998" cy="6096002"/>
          </a:xfrm>
          <a:prstGeom prst="rect">
            <a:avLst/>
          </a:prstGeom>
          <a:noFill/>
          <a:ln>
            <a:noFill/>
          </a:ln>
        </p:spPr>
      </p:pic>
      <p:sp>
        <p:nvSpPr>
          <p:cNvPr id="459" name="Google Shape;459;p92"/>
          <p:cNvSpPr txBox="1">
            <a:spLocks noGrp="1"/>
          </p:cNvSpPr>
          <p:nvPr>
            <p:ph type="title"/>
          </p:nvPr>
        </p:nvSpPr>
        <p:spPr>
          <a:xfrm>
            <a:off x="609600" y="297222"/>
            <a:ext cx="7924800" cy="984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000"/>
              <a:buFont typeface="Open Sans"/>
              <a:buNone/>
            </a:pPr>
            <a:r>
              <a:rPr lang="en-US" sz="4000" b="1" i="0" u="none" strike="noStrike" cap="none">
                <a:solidFill>
                  <a:schemeClr val="dk1"/>
                </a:solidFill>
                <a:latin typeface="Open Sans"/>
                <a:ea typeface="Open Sans"/>
                <a:cs typeface="Open Sans"/>
                <a:sym typeface="Open Sans"/>
              </a:rPr>
              <a:t>WHAT IS ORCID?</a:t>
            </a:r>
            <a:endParaRPr sz="4000" b="1" i="0" u="none" strike="noStrike" cap="none">
              <a:solidFill>
                <a:schemeClr val="dk1"/>
              </a:solidFill>
              <a:latin typeface="Open Sans"/>
              <a:ea typeface="Open Sans"/>
              <a:cs typeface="Open Sans"/>
              <a:sym typeface="Open Sans"/>
            </a:endParaRPr>
          </a:p>
        </p:txBody>
      </p:sp>
      <p:sp>
        <p:nvSpPr>
          <p:cNvPr id="460" name="Google Shape;460;p92"/>
          <p:cNvSpPr txBox="1">
            <a:spLocks noGrp="1"/>
          </p:cNvSpPr>
          <p:nvPr>
            <p:ph type="body" idx="1"/>
          </p:nvPr>
        </p:nvSpPr>
        <p:spPr>
          <a:xfrm>
            <a:off x="609600" y="1540098"/>
            <a:ext cx="8209800" cy="4638300"/>
          </a:xfrm>
          <a:prstGeom prst="rect">
            <a:avLst/>
          </a:prstGeom>
          <a:noFill/>
          <a:ln>
            <a:noFill/>
          </a:ln>
        </p:spPr>
        <p:txBody>
          <a:bodyPr spcFirstLastPara="1" wrap="square" lIns="91425" tIns="45700" rIns="91425" bIns="45700" anchor="t" anchorCtr="0">
            <a:noAutofit/>
          </a:bodyPr>
          <a:lstStyle/>
          <a:p>
            <a:pPr marL="228600" marR="0" lvl="0" indent="-120650" algn="l" rtl="0">
              <a:lnSpc>
                <a:spcPct val="100000"/>
              </a:lnSpc>
              <a:spcBef>
                <a:spcPts val="0"/>
              </a:spcBef>
              <a:spcAft>
                <a:spcPts val="0"/>
              </a:spcAft>
              <a:buClr>
                <a:schemeClr val="accent5"/>
              </a:buClr>
              <a:buSzPts val="2800"/>
              <a:buFont typeface="Arial"/>
              <a:buChar char="•"/>
            </a:pPr>
            <a:r>
              <a:rPr lang="en-US" sz="2800" b="0" i="0" u="none" strike="noStrike" cap="none">
                <a:solidFill>
                  <a:schemeClr val="lt1"/>
                </a:solidFill>
                <a:latin typeface="Open Sans"/>
                <a:ea typeface="Open Sans"/>
                <a:cs typeface="Open Sans"/>
                <a:sym typeface="Open Sans"/>
              </a:rPr>
              <a:t>An identifier for researchers</a:t>
            </a:r>
            <a:endParaRPr sz="2800"/>
          </a:p>
          <a:p>
            <a:pPr marL="228600" marR="0" lvl="0" indent="-120650" algn="l" rtl="0">
              <a:lnSpc>
                <a:spcPct val="100000"/>
              </a:lnSpc>
              <a:spcBef>
                <a:spcPts val="1600"/>
              </a:spcBef>
              <a:spcAft>
                <a:spcPts val="0"/>
              </a:spcAft>
              <a:buClr>
                <a:schemeClr val="accent5"/>
              </a:buClr>
              <a:buSzPts val="2800"/>
              <a:buFont typeface="Arial"/>
              <a:buChar char="•"/>
            </a:pPr>
            <a:r>
              <a:rPr lang="en-US" sz="2800" b="0" i="0" u="none" strike="noStrike" cap="none">
                <a:solidFill>
                  <a:schemeClr val="lt1"/>
                </a:solidFill>
                <a:latin typeface="Open Sans"/>
                <a:ea typeface="Open Sans"/>
                <a:cs typeface="Open Sans"/>
                <a:sym typeface="Open Sans"/>
              </a:rPr>
              <a:t>A registry</a:t>
            </a:r>
            <a:endParaRPr sz="2800"/>
          </a:p>
          <a:p>
            <a:pPr marL="228600" marR="0" lvl="0" indent="-120650" algn="l" rtl="0">
              <a:lnSpc>
                <a:spcPct val="100000"/>
              </a:lnSpc>
              <a:spcBef>
                <a:spcPts val="1600"/>
              </a:spcBef>
              <a:spcAft>
                <a:spcPts val="0"/>
              </a:spcAft>
              <a:buClr>
                <a:schemeClr val="accent5"/>
              </a:buClr>
              <a:buSzPts val="2800"/>
              <a:buFont typeface="Arial"/>
              <a:buChar char="•"/>
            </a:pPr>
            <a:r>
              <a:rPr lang="en-US" sz="2800" b="0" i="0" u="none" strike="noStrike" cap="none">
                <a:solidFill>
                  <a:schemeClr val="lt1"/>
                </a:solidFill>
                <a:latin typeface="Open Sans"/>
                <a:ea typeface="Open Sans"/>
                <a:cs typeface="Open Sans"/>
                <a:sym typeface="Open Sans"/>
              </a:rPr>
              <a:t>A set of standard procedures (APIs) for connecting researchers to their affiliations and activities</a:t>
            </a:r>
            <a:endParaRPr sz="2800"/>
          </a:p>
          <a:p>
            <a:pPr marL="228600" marR="0" lvl="0" indent="-120650" algn="l" rtl="0">
              <a:lnSpc>
                <a:spcPct val="100000"/>
              </a:lnSpc>
              <a:spcBef>
                <a:spcPts val="1600"/>
              </a:spcBef>
              <a:spcAft>
                <a:spcPts val="0"/>
              </a:spcAft>
              <a:buClr>
                <a:schemeClr val="accent5"/>
              </a:buClr>
              <a:buSzPts val="2800"/>
              <a:buFont typeface="Arial"/>
              <a:buChar char="•"/>
            </a:pPr>
            <a:r>
              <a:rPr lang="en-US" sz="2800" b="0" i="0" u="none" strike="noStrike" cap="none">
                <a:solidFill>
                  <a:schemeClr val="lt1"/>
                </a:solidFill>
                <a:latin typeface="Open Sans"/>
                <a:ea typeface="Open Sans"/>
                <a:cs typeface="Open Sans"/>
                <a:sym typeface="Open Sans"/>
              </a:rPr>
              <a:t>A committed community building connectors</a:t>
            </a:r>
            <a:endParaRPr sz="2800"/>
          </a:p>
          <a:p>
            <a:pPr marL="228600" marR="0" lvl="0" indent="-120650" algn="l" rtl="0">
              <a:lnSpc>
                <a:spcPct val="100000"/>
              </a:lnSpc>
              <a:spcBef>
                <a:spcPts val="1600"/>
              </a:spcBef>
              <a:spcAft>
                <a:spcPts val="0"/>
              </a:spcAft>
              <a:buClr>
                <a:schemeClr val="accent5"/>
              </a:buClr>
              <a:buSzPts val="2800"/>
              <a:buFont typeface="Arial"/>
              <a:buChar char="•"/>
            </a:pPr>
            <a:r>
              <a:rPr lang="en-US" sz="2800" b="0" i="0" u="none" strike="noStrike" cap="none">
                <a:solidFill>
                  <a:schemeClr val="lt1"/>
                </a:solidFill>
                <a:latin typeface="Open Sans"/>
                <a:ea typeface="Open Sans"/>
                <a:cs typeface="Open Sans"/>
                <a:sym typeface="Open Sans"/>
              </a:rPr>
              <a:t>An international-scale open research effort</a:t>
            </a:r>
            <a:endParaRPr sz="2800"/>
          </a:p>
        </p:txBody>
      </p:sp>
      <p:sp>
        <p:nvSpPr>
          <p:cNvPr id="461" name="Google Shape;461;p92"/>
          <p:cNvSpPr txBox="1"/>
          <p:nvPr/>
        </p:nvSpPr>
        <p:spPr>
          <a:xfrm>
            <a:off x="931392" y="3152277"/>
            <a:ext cx="7785000" cy="2857800"/>
          </a:xfrm>
          <a:prstGeom prst="rect">
            <a:avLst/>
          </a:prstGeom>
          <a:noFill/>
          <a:ln>
            <a:noFill/>
          </a:ln>
        </p:spPr>
        <p:txBody>
          <a:bodyPr spcFirstLastPara="1" wrap="square" lIns="91425" tIns="45700" rIns="91425" bIns="45700" anchor="t" anchorCtr="0">
            <a:noAutofit/>
          </a:bodyPr>
          <a:lstStyle/>
          <a:p>
            <a:pPr marL="342900" marR="0" lvl="0" indent="-57150" algn="l" rtl="0">
              <a:spcBef>
                <a:spcPts val="0"/>
              </a:spcBef>
              <a:spcAft>
                <a:spcPts val="0"/>
              </a:spcAft>
              <a:buClr>
                <a:schemeClr val="accent5"/>
              </a:buClr>
              <a:buSzPts val="4500"/>
              <a:buFont typeface="Arial"/>
              <a:buNone/>
            </a:pPr>
            <a:endParaRPr sz="3000" b="0" i="0" u="none" strike="noStrike" cap="none">
              <a:solidFill>
                <a:srgbClr val="58595B"/>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94"/>
          <p:cNvSpPr txBox="1"/>
          <p:nvPr/>
        </p:nvSpPr>
        <p:spPr>
          <a:xfrm>
            <a:off x="275166" y="247296"/>
            <a:ext cx="8115300" cy="81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Open Sans"/>
              <a:buNone/>
            </a:pPr>
            <a:r>
              <a:rPr lang="en-US" sz="4000" b="1" i="0" u="none" strike="noStrike" cap="none">
                <a:solidFill>
                  <a:schemeClr val="dk1"/>
                </a:solidFill>
                <a:latin typeface="Open Sans"/>
                <a:ea typeface="Open Sans"/>
                <a:cs typeface="Open Sans"/>
                <a:sym typeface="Open Sans"/>
              </a:rPr>
              <a:t>THE ORCID COMMUNITY</a:t>
            </a:r>
            <a:endParaRPr sz="4000" b="1" i="0" u="none" strike="noStrike" cap="none">
              <a:solidFill>
                <a:schemeClr val="dk1"/>
              </a:solidFill>
              <a:latin typeface="Open Sans"/>
              <a:ea typeface="Open Sans"/>
              <a:cs typeface="Open Sans"/>
              <a:sym typeface="Open Sans"/>
            </a:endParaRPr>
          </a:p>
        </p:txBody>
      </p:sp>
      <p:sp>
        <p:nvSpPr>
          <p:cNvPr id="473" name="Google Shape;473;p94"/>
          <p:cNvSpPr txBox="1"/>
          <p:nvPr/>
        </p:nvSpPr>
        <p:spPr>
          <a:xfrm>
            <a:off x="5599995" y="6279709"/>
            <a:ext cx="3471600" cy="461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0" i="0" u="none" strike="noStrike" cap="none">
                <a:solidFill>
                  <a:schemeClr val="dk1"/>
                </a:solidFill>
                <a:latin typeface="Calibri"/>
                <a:ea typeface="Calibri"/>
                <a:cs typeface="Calibri"/>
                <a:sym typeface="Calibri"/>
              </a:rPr>
              <a:t>https://orcid.org/statistics</a:t>
            </a:r>
            <a:endParaRPr/>
          </a:p>
        </p:txBody>
      </p:sp>
      <p:sp>
        <p:nvSpPr>
          <p:cNvPr id="474" name="Google Shape;474;p94"/>
          <p:cNvSpPr/>
          <p:nvPr/>
        </p:nvSpPr>
        <p:spPr>
          <a:xfrm>
            <a:off x="148166" y="1287241"/>
            <a:ext cx="8608800" cy="3785700"/>
          </a:xfrm>
          <a:prstGeom prst="rect">
            <a:avLst/>
          </a:prstGeom>
          <a:noFill/>
          <a:ln>
            <a:noFill/>
          </a:ln>
        </p:spPr>
        <p:txBody>
          <a:bodyPr spcFirstLastPara="1" wrap="square" lIns="91425" tIns="45700" rIns="91425" bIns="45700" anchor="t" anchorCtr="0">
            <a:noAutofit/>
          </a:bodyPr>
          <a:lstStyle/>
          <a:p>
            <a:pPr marL="457200" marR="0" lvl="0" indent="-444500" algn="l" rtl="0">
              <a:spcBef>
                <a:spcPts val="0"/>
              </a:spcBef>
              <a:spcAft>
                <a:spcPts val="0"/>
              </a:spcAft>
              <a:buClr>
                <a:srgbClr val="58595B"/>
              </a:buClr>
              <a:buSzPts val="2800"/>
              <a:buFont typeface="Arial"/>
              <a:buChar char="•"/>
            </a:pPr>
            <a:r>
              <a:rPr lang="en-US" sz="2800">
                <a:solidFill>
                  <a:srgbClr val="58595B"/>
                </a:solidFill>
                <a:latin typeface="Open Sans"/>
                <a:ea typeface="Open Sans"/>
                <a:cs typeface="Open Sans"/>
                <a:sym typeface="Open Sans"/>
              </a:rPr>
              <a:t>1059</a:t>
            </a:r>
            <a:r>
              <a:rPr lang="en-US" sz="2800" b="0" i="0" u="none" strike="noStrike" cap="none">
                <a:solidFill>
                  <a:srgbClr val="58595B"/>
                </a:solidFill>
                <a:latin typeface="Open Sans"/>
                <a:ea typeface="Open Sans"/>
                <a:cs typeface="Open Sans"/>
                <a:sym typeface="Open Sans"/>
              </a:rPr>
              <a:t> members from </a:t>
            </a:r>
            <a:r>
              <a:rPr lang="en-US" sz="2800">
                <a:solidFill>
                  <a:srgbClr val="58595B"/>
                </a:solidFill>
                <a:latin typeface="Open Sans"/>
                <a:ea typeface="Open Sans"/>
                <a:cs typeface="Open Sans"/>
                <a:sym typeface="Open Sans"/>
              </a:rPr>
              <a:t>44 </a:t>
            </a:r>
            <a:r>
              <a:rPr lang="en-US" sz="2800" b="0" i="0" u="none" strike="noStrike" cap="none">
                <a:solidFill>
                  <a:srgbClr val="58595B"/>
                </a:solidFill>
                <a:latin typeface="Open Sans"/>
                <a:ea typeface="Open Sans"/>
                <a:cs typeface="Open Sans"/>
                <a:sym typeface="Open Sans"/>
              </a:rPr>
              <a:t>countries</a:t>
            </a:r>
            <a:endParaRPr sz="2800"/>
          </a:p>
          <a:p>
            <a:pPr marL="457200" marR="0" lvl="0" indent="-444500" algn="l" rtl="0">
              <a:spcBef>
                <a:spcPts val="600"/>
              </a:spcBef>
              <a:spcAft>
                <a:spcPts val="0"/>
              </a:spcAft>
              <a:buClr>
                <a:srgbClr val="58595B"/>
              </a:buClr>
              <a:buSzPts val="2800"/>
              <a:buFont typeface="Arial"/>
              <a:buChar char="•"/>
            </a:pPr>
            <a:r>
              <a:rPr lang="en-US" sz="2800">
                <a:solidFill>
                  <a:srgbClr val="58595B"/>
                </a:solidFill>
                <a:latin typeface="Open Sans"/>
                <a:ea typeface="Open Sans"/>
                <a:cs typeface="Open Sans"/>
                <a:sym typeface="Open Sans"/>
              </a:rPr>
              <a:t>660</a:t>
            </a:r>
            <a:r>
              <a:rPr lang="en-US" sz="2800" b="0" i="0" u="none" strike="noStrike" cap="none">
                <a:solidFill>
                  <a:srgbClr val="58595B"/>
                </a:solidFill>
                <a:latin typeface="Open Sans"/>
                <a:ea typeface="Open Sans"/>
                <a:cs typeface="Open Sans"/>
                <a:sym typeface="Open Sans"/>
              </a:rPr>
              <a:t>+ system connectors: all research sectors</a:t>
            </a:r>
            <a:endParaRPr sz="2800"/>
          </a:p>
          <a:p>
            <a:pPr marL="457200" marR="0" lvl="0" indent="-444500" algn="l" rtl="0">
              <a:spcBef>
                <a:spcPts val="600"/>
              </a:spcBef>
              <a:spcAft>
                <a:spcPts val="0"/>
              </a:spcAft>
              <a:buClr>
                <a:srgbClr val="58595B"/>
              </a:buClr>
              <a:buSzPts val="2800"/>
              <a:buFont typeface="Arial"/>
              <a:buChar char="•"/>
            </a:pPr>
            <a:r>
              <a:rPr lang="en-US" sz="2800" b="0" i="0" u="none" strike="noStrike" cap="none">
                <a:solidFill>
                  <a:srgbClr val="58595B"/>
                </a:solidFill>
                <a:latin typeface="Open Sans"/>
                <a:ea typeface="Open Sans"/>
                <a:cs typeface="Open Sans"/>
                <a:sym typeface="Open Sans"/>
              </a:rPr>
              <a:t>Over </a:t>
            </a:r>
            <a:r>
              <a:rPr lang="en-US" sz="2800">
                <a:solidFill>
                  <a:srgbClr val="58595B"/>
                </a:solidFill>
                <a:latin typeface="Open Sans"/>
                <a:ea typeface="Open Sans"/>
                <a:cs typeface="Open Sans"/>
                <a:sym typeface="Open Sans"/>
              </a:rPr>
              <a:t>7</a:t>
            </a:r>
            <a:r>
              <a:rPr lang="en-US" sz="2800" b="0" i="0" u="none" strike="noStrike" cap="none">
                <a:solidFill>
                  <a:srgbClr val="58595B"/>
                </a:solidFill>
                <a:latin typeface="Open Sans"/>
                <a:ea typeface="Open Sans"/>
                <a:cs typeface="Open Sans"/>
                <a:sym typeface="Open Sans"/>
              </a:rPr>
              <a:t> million researchers</a:t>
            </a:r>
            <a:endParaRPr sz="2800" b="0" i="0" u="none" strike="noStrike" cap="none">
              <a:solidFill>
                <a:srgbClr val="58595B"/>
              </a:solidFill>
              <a:latin typeface="Open Sans"/>
              <a:ea typeface="Open Sans"/>
              <a:cs typeface="Open Sans"/>
              <a:sym typeface="Open Sans"/>
            </a:endParaRPr>
          </a:p>
          <a:p>
            <a:pPr marL="457200" marR="0" lvl="0" indent="-444500" algn="l" rtl="0">
              <a:spcBef>
                <a:spcPts val="600"/>
              </a:spcBef>
              <a:spcAft>
                <a:spcPts val="0"/>
              </a:spcAft>
              <a:buClr>
                <a:srgbClr val="58595B"/>
              </a:buClr>
              <a:buSzPts val="2800"/>
              <a:buFont typeface="Open Sans"/>
              <a:buChar char="•"/>
            </a:pPr>
            <a:r>
              <a:rPr lang="en-US" sz="2800">
                <a:solidFill>
                  <a:srgbClr val="58595B"/>
                </a:solidFill>
                <a:latin typeface="Open Sans"/>
                <a:ea typeface="Open Sans"/>
                <a:cs typeface="Open Sans"/>
                <a:sym typeface="Open Sans"/>
              </a:rPr>
              <a:t>Consortia in:</a:t>
            </a:r>
            <a:endParaRPr sz="2800">
              <a:solidFill>
                <a:srgbClr val="58595B"/>
              </a:solidFill>
              <a:latin typeface="Open Sans"/>
              <a:ea typeface="Open Sans"/>
              <a:cs typeface="Open Sans"/>
              <a:sym typeface="Open Sans"/>
            </a:endParaRPr>
          </a:p>
          <a:p>
            <a:pPr marL="914400" marR="0" lvl="1" indent="-342900" algn="l" rtl="0">
              <a:spcBef>
                <a:spcPts val="600"/>
              </a:spcBef>
              <a:spcAft>
                <a:spcPts val="0"/>
              </a:spcAft>
              <a:buClr>
                <a:srgbClr val="58595B"/>
              </a:buClr>
              <a:buSzPts val="1800"/>
              <a:buFont typeface="Open Sans"/>
              <a:buChar char="○"/>
            </a:pPr>
            <a:r>
              <a:rPr lang="en-US" sz="1800">
                <a:solidFill>
                  <a:srgbClr val="58595B"/>
                </a:solidFill>
                <a:latin typeface="Open Sans"/>
                <a:ea typeface="Open Sans"/>
                <a:cs typeface="Open Sans"/>
                <a:sym typeface="Open Sans"/>
              </a:rPr>
              <a:t>Americas: Brazil, Canada &amp; US</a:t>
            </a:r>
            <a:endParaRPr sz="1800">
              <a:solidFill>
                <a:srgbClr val="58595B"/>
              </a:solidFill>
              <a:latin typeface="Open Sans"/>
              <a:ea typeface="Open Sans"/>
              <a:cs typeface="Open Sans"/>
              <a:sym typeface="Open Sans"/>
            </a:endParaRPr>
          </a:p>
          <a:p>
            <a:pPr marL="914400" marR="0" lvl="1" indent="-342900" algn="l" rtl="0">
              <a:spcBef>
                <a:spcPts val="600"/>
              </a:spcBef>
              <a:spcAft>
                <a:spcPts val="0"/>
              </a:spcAft>
              <a:buClr>
                <a:srgbClr val="58595B"/>
              </a:buClr>
              <a:buSzPts val="1800"/>
              <a:buFont typeface="Open Sans"/>
              <a:buChar char="○"/>
            </a:pPr>
            <a:r>
              <a:rPr lang="en-US" sz="1800">
                <a:solidFill>
                  <a:srgbClr val="58595B"/>
                </a:solidFill>
                <a:latin typeface="Open Sans"/>
                <a:ea typeface="Open Sans"/>
                <a:cs typeface="Open Sans"/>
                <a:sym typeface="Open Sans"/>
              </a:rPr>
              <a:t>EMEA: UK, Norway, Finland, Denmark, Sweden, Netherlands, Belgium, Germany, Italy, Greece, Israel, Austria, Portugal, South Africa</a:t>
            </a:r>
            <a:endParaRPr sz="1800">
              <a:solidFill>
                <a:srgbClr val="58595B"/>
              </a:solidFill>
              <a:latin typeface="Open Sans"/>
              <a:ea typeface="Open Sans"/>
              <a:cs typeface="Open Sans"/>
              <a:sym typeface="Open Sans"/>
            </a:endParaRPr>
          </a:p>
          <a:p>
            <a:pPr marL="914400" marR="0" lvl="1" indent="-342900" algn="l" rtl="0">
              <a:spcBef>
                <a:spcPts val="600"/>
              </a:spcBef>
              <a:spcAft>
                <a:spcPts val="0"/>
              </a:spcAft>
              <a:buClr>
                <a:srgbClr val="58595B"/>
              </a:buClr>
              <a:buSzPts val="1800"/>
              <a:buFont typeface="Open Sans"/>
              <a:buChar char="○"/>
            </a:pPr>
            <a:r>
              <a:rPr lang="en-US" sz="1800">
                <a:solidFill>
                  <a:srgbClr val="58595B"/>
                </a:solidFill>
                <a:latin typeface="Open Sans"/>
                <a:ea typeface="Open Sans"/>
                <a:cs typeface="Open Sans"/>
                <a:sym typeface="Open Sans"/>
              </a:rPr>
              <a:t>APAC: Australia, New Zealand, Taiwan</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95"/>
          <p:cNvSpPr/>
          <p:nvPr/>
        </p:nvSpPr>
        <p:spPr>
          <a:xfrm>
            <a:off x="293055" y="376833"/>
            <a:ext cx="8386942" cy="38779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1"/>
                </a:solidFill>
                <a:latin typeface="Open Sans"/>
                <a:ea typeface="Open Sans"/>
                <a:cs typeface="Open Sans"/>
                <a:sym typeface="Open Sans"/>
              </a:rPr>
              <a:t>ORCID RESTS ON A SIMPLE IDEA </a:t>
            </a:r>
            <a:endParaRPr/>
          </a:p>
          <a:p>
            <a:pPr marL="0" marR="0" lvl="0" indent="0" algn="l" rtl="0">
              <a:spcBef>
                <a:spcPts val="0"/>
              </a:spcBef>
              <a:spcAft>
                <a:spcPts val="0"/>
              </a:spcAft>
              <a:buNone/>
            </a:pPr>
            <a:endParaRPr sz="4000">
              <a:solidFill>
                <a:srgbClr val="FFFFFF"/>
              </a:solidFill>
              <a:latin typeface="Open Sans"/>
              <a:ea typeface="Open Sans"/>
              <a:cs typeface="Open Sans"/>
              <a:sym typeface="Open Sans"/>
            </a:endParaRPr>
          </a:p>
          <a:p>
            <a:pPr marL="0" marR="0" lvl="0" indent="0" algn="l" rtl="0">
              <a:lnSpc>
                <a:spcPct val="140000"/>
              </a:lnSpc>
              <a:spcBef>
                <a:spcPts val="0"/>
              </a:spcBef>
              <a:spcAft>
                <a:spcPts val="0"/>
              </a:spcAft>
              <a:buNone/>
            </a:pPr>
            <a:r>
              <a:rPr lang="en-US" sz="3000">
                <a:solidFill>
                  <a:srgbClr val="FFFFFF"/>
                </a:solidFill>
                <a:latin typeface="Open Sans"/>
                <a:ea typeface="Open Sans"/>
                <a:cs typeface="Open Sans"/>
                <a:sym typeface="Open Sans"/>
              </a:rPr>
              <a:t>By pooling the know-how and influence of the international research community, we can deliver a huge step forward for the openness and reliability of research information. </a:t>
            </a:r>
            <a:endParaRPr sz="3000">
              <a:solidFill>
                <a:srgbClr val="FFFFF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96"/>
          <p:cNvPicPr preferRelativeResize="0"/>
          <p:nvPr/>
        </p:nvPicPr>
        <p:blipFill rotWithShape="1">
          <a:blip r:embed="rId3">
            <a:alphaModFix/>
          </a:blip>
          <a:srcRect/>
          <a:stretch/>
        </p:blipFill>
        <p:spPr>
          <a:xfrm>
            <a:off x="3683956" y="1431544"/>
            <a:ext cx="1828800" cy="1828800"/>
          </a:xfrm>
          <a:prstGeom prst="rect">
            <a:avLst/>
          </a:prstGeom>
          <a:noFill/>
          <a:ln>
            <a:noFill/>
          </a:ln>
        </p:spPr>
      </p:pic>
      <p:sp>
        <p:nvSpPr>
          <p:cNvPr id="487" name="Google Shape;487;p96"/>
          <p:cNvSpPr txBox="1"/>
          <p:nvPr/>
        </p:nvSpPr>
        <p:spPr>
          <a:xfrm>
            <a:off x="391395" y="1413170"/>
            <a:ext cx="1779900" cy="523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accent1"/>
                </a:solidFill>
                <a:latin typeface="Arial"/>
                <a:ea typeface="Arial"/>
                <a:cs typeface="Arial"/>
                <a:sym typeface="Arial"/>
              </a:rPr>
              <a:t>PUBLISHER</a:t>
            </a:r>
            <a:endParaRPr/>
          </a:p>
          <a:p>
            <a:pPr marL="0" marR="0" lvl="0" indent="0" algn="r" rtl="0">
              <a:spcBef>
                <a:spcPts val="0"/>
              </a:spcBef>
              <a:spcAft>
                <a:spcPts val="0"/>
              </a:spcAft>
              <a:buNone/>
            </a:pPr>
            <a:r>
              <a:rPr lang="en-US" sz="1200">
                <a:solidFill>
                  <a:schemeClr val="dk2"/>
                </a:solidFill>
                <a:latin typeface="Arial"/>
                <a:ea typeface="Arial"/>
                <a:cs typeface="Arial"/>
                <a:sym typeface="Arial"/>
              </a:rPr>
              <a:t>Assert Authorship</a:t>
            </a:r>
            <a:endParaRPr/>
          </a:p>
        </p:txBody>
      </p:sp>
      <p:sp>
        <p:nvSpPr>
          <p:cNvPr id="488" name="Google Shape;488;p96"/>
          <p:cNvSpPr txBox="1"/>
          <p:nvPr/>
        </p:nvSpPr>
        <p:spPr>
          <a:xfrm>
            <a:off x="6964252" y="1413170"/>
            <a:ext cx="1779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accent1"/>
                </a:solidFill>
                <a:latin typeface="Arial"/>
                <a:ea typeface="Arial"/>
                <a:cs typeface="Arial"/>
                <a:sym typeface="Arial"/>
              </a:rPr>
              <a:t>EMPLOYER</a:t>
            </a:r>
            <a:endParaRPr/>
          </a:p>
          <a:p>
            <a:pPr marL="0" marR="0" lvl="0" indent="0" algn="l" rtl="0">
              <a:spcBef>
                <a:spcPts val="0"/>
              </a:spcBef>
              <a:spcAft>
                <a:spcPts val="0"/>
              </a:spcAft>
              <a:buNone/>
            </a:pPr>
            <a:r>
              <a:rPr lang="en-US" sz="1200">
                <a:solidFill>
                  <a:schemeClr val="dk2"/>
                </a:solidFill>
                <a:latin typeface="Arial"/>
                <a:ea typeface="Arial"/>
                <a:cs typeface="Arial"/>
                <a:sym typeface="Arial"/>
              </a:rPr>
              <a:t>Assert Affiliation</a:t>
            </a:r>
            <a:endParaRPr/>
          </a:p>
        </p:txBody>
      </p:sp>
      <p:sp>
        <p:nvSpPr>
          <p:cNvPr id="489" name="Google Shape;489;p96"/>
          <p:cNvSpPr txBox="1"/>
          <p:nvPr/>
        </p:nvSpPr>
        <p:spPr>
          <a:xfrm>
            <a:off x="3715602" y="4975880"/>
            <a:ext cx="1779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accent1"/>
                </a:solidFill>
                <a:latin typeface="Arial"/>
                <a:ea typeface="Arial"/>
                <a:cs typeface="Arial"/>
                <a:sym typeface="Arial"/>
              </a:rPr>
              <a:t>FUNDER</a:t>
            </a:r>
            <a:endParaRPr/>
          </a:p>
          <a:p>
            <a:pPr marL="0" marR="0" lvl="0" indent="0" algn="ctr" rtl="0">
              <a:spcBef>
                <a:spcPts val="0"/>
              </a:spcBef>
              <a:spcAft>
                <a:spcPts val="0"/>
              </a:spcAft>
              <a:buNone/>
            </a:pPr>
            <a:r>
              <a:rPr lang="en-US" sz="1200">
                <a:solidFill>
                  <a:schemeClr val="dk2"/>
                </a:solidFill>
                <a:latin typeface="Arial"/>
                <a:ea typeface="Arial"/>
                <a:cs typeface="Arial"/>
                <a:sym typeface="Arial"/>
              </a:rPr>
              <a:t>Assert A</a:t>
            </a:r>
            <a:r>
              <a:rPr lang="en-US" sz="1200">
                <a:solidFill>
                  <a:schemeClr val="dk2"/>
                </a:solidFill>
              </a:rPr>
              <a:t>ward</a:t>
            </a:r>
            <a:endParaRPr/>
          </a:p>
        </p:txBody>
      </p:sp>
      <p:pic>
        <p:nvPicPr>
          <p:cNvPr id="490" name="Google Shape;490;p96"/>
          <p:cNvPicPr preferRelativeResize="0"/>
          <p:nvPr/>
        </p:nvPicPr>
        <p:blipFill rotWithShape="1">
          <a:blip r:embed="rId4">
            <a:alphaModFix/>
          </a:blip>
          <a:srcRect/>
          <a:stretch/>
        </p:blipFill>
        <p:spPr>
          <a:xfrm>
            <a:off x="2066437" y="1196679"/>
            <a:ext cx="1039368" cy="1048512"/>
          </a:xfrm>
          <a:prstGeom prst="rect">
            <a:avLst/>
          </a:prstGeom>
          <a:noFill/>
          <a:ln>
            <a:noFill/>
          </a:ln>
        </p:spPr>
      </p:pic>
      <p:pic>
        <p:nvPicPr>
          <p:cNvPr id="491" name="Google Shape;491;p96"/>
          <p:cNvPicPr preferRelativeResize="0"/>
          <p:nvPr/>
        </p:nvPicPr>
        <p:blipFill rotWithShape="1">
          <a:blip r:embed="rId5">
            <a:alphaModFix/>
          </a:blip>
          <a:srcRect/>
          <a:stretch/>
        </p:blipFill>
        <p:spPr>
          <a:xfrm>
            <a:off x="3994446" y="3902033"/>
            <a:ext cx="1222248" cy="1197864"/>
          </a:xfrm>
          <a:prstGeom prst="rect">
            <a:avLst/>
          </a:prstGeom>
          <a:noFill/>
          <a:ln>
            <a:noFill/>
          </a:ln>
        </p:spPr>
      </p:pic>
      <p:pic>
        <p:nvPicPr>
          <p:cNvPr id="492" name="Google Shape;492;p96"/>
          <p:cNvPicPr preferRelativeResize="0"/>
          <p:nvPr/>
        </p:nvPicPr>
        <p:blipFill rotWithShape="1">
          <a:blip r:embed="rId6">
            <a:alphaModFix/>
          </a:blip>
          <a:srcRect/>
          <a:stretch/>
        </p:blipFill>
        <p:spPr>
          <a:xfrm>
            <a:off x="5990874" y="1173819"/>
            <a:ext cx="1048512" cy="1094232"/>
          </a:xfrm>
          <a:prstGeom prst="rect">
            <a:avLst/>
          </a:prstGeom>
          <a:noFill/>
          <a:ln>
            <a:noFill/>
          </a:ln>
        </p:spPr>
      </p:pic>
      <p:grpSp>
        <p:nvGrpSpPr>
          <p:cNvPr id="493" name="Google Shape;493;p96"/>
          <p:cNvGrpSpPr/>
          <p:nvPr/>
        </p:nvGrpSpPr>
        <p:grpSpPr>
          <a:xfrm rot="5400000">
            <a:off x="4097383" y="3205013"/>
            <a:ext cx="951081" cy="634923"/>
            <a:chOff x="978081" y="4807116"/>
            <a:chExt cx="1019270" cy="680445"/>
          </a:xfrm>
        </p:grpSpPr>
        <p:cxnSp>
          <p:nvCxnSpPr>
            <p:cNvPr id="494" name="Google Shape;494;p96"/>
            <p:cNvCxnSpPr/>
            <p:nvPr/>
          </p:nvCxnSpPr>
          <p:spPr>
            <a:xfrm flipH="1">
              <a:off x="978081" y="5193558"/>
              <a:ext cx="822960" cy="8240"/>
            </a:xfrm>
            <a:prstGeom prst="straightConnector1">
              <a:avLst/>
            </a:prstGeom>
            <a:noFill/>
            <a:ln w="50800" cap="flat" cmpd="sng">
              <a:solidFill>
                <a:schemeClr val="dk1"/>
              </a:solidFill>
              <a:prstDash val="solid"/>
              <a:miter lim="800000"/>
              <a:headEnd type="none" w="sm" len="sm"/>
              <a:tailEnd type="triangle" w="med" len="med"/>
            </a:ln>
          </p:spPr>
        </p:cxnSp>
        <p:sp>
          <p:nvSpPr>
            <p:cNvPr id="495" name="Google Shape;495;p96"/>
            <p:cNvSpPr txBox="1"/>
            <p:nvPr/>
          </p:nvSpPr>
          <p:spPr>
            <a:xfrm>
              <a:off x="978081" y="5207195"/>
              <a:ext cx="1019269" cy="2803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COLLECT</a:t>
              </a:r>
              <a:endParaRPr/>
            </a:p>
          </p:txBody>
        </p:sp>
        <p:cxnSp>
          <p:nvCxnSpPr>
            <p:cNvPr id="496" name="Google Shape;496;p96"/>
            <p:cNvCxnSpPr/>
            <p:nvPr/>
          </p:nvCxnSpPr>
          <p:spPr>
            <a:xfrm>
              <a:off x="1177222" y="5096718"/>
              <a:ext cx="820128" cy="0"/>
            </a:xfrm>
            <a:prstGeom prst="straightConnector1">
              <a:avLst/>
            </a:prstGeom>
            <a:noFill/>
            <a:ln w="50800" cap="flat" cmpd="sng">
              <a:solidFill>
                <a:schemeClr val="dk1"/>
              </a:solidFill>
              <a:prstDash val="solid"/>
              <a:miter lim="800000"/>
              <a:headEnd type="none" w="sm" len="sm"/>
              <a:tailEnd type="triangle" w="med" len="med"/>
            </a:ln>
          </p:spPr>
        </p:cxnSp>
        <p:sp>
          <p:nvSpPr>
            <p:cNvPr id="497" name="Google Shape;497;p96"/>
            <p:cNvSpPr txBox="1"/>
            <p:nvPr/>
          </p:nvSpPr>
          <p:spPr>
            <a:xfrm>
              <a:off x="978082" y="4807116"/>
              <a:ext cx="1019269" cy="2803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CONNECT</a:t>
              </a:r>
              <a:endParaRPr/>
            </a:p>
          </p:txBody>
        </p:sp>
      </p:grpSp>
      <p:grpSp>
        <p:nvGrpSpPr>
          <p:cNvPr id="498" name="Google Shape;498;p96"/>
          <p:cNvGrpSpPr/>
          <p:nvPr/>
        </p:nvGrpSpPr>
        <p:grpSpPr>
          <a:xfrm rot="1800138">
            <a:off x="2924144" y="1940279"/>
            <a:ext cx="951116" cy="617578"/>
            <a:chOff x="978081" y="4825731"/>
            <a:chExt cx="1019269" cy="661831"/>
          </a:xfrm>
        </p:grpSpPr>
        <p:cxnSp>
          <p:nvCxnSpPr>
            <p:cNvPr id="499" name="Google Shape;499;p96"/>
            <p:cNvCxnSpPr/>
            <p:nvPr/>
          </p:nvCxnSpPr>
          <p:spPr>
            <a:xfrm flipH="1">
              <a:off x="978081" y="5193558"/>
              <a:ext cx="822960" cy="8240"/>
            </a:xfrm>
            <a:prstGeom prst="straightConnector1">
              <a:avLst/>
            </a:prstGeom>
            <a:noFill/>
            <a:ln w="50800" cap="flat" cmpd="sng">
              <a:solidFill>
                <a:schemeClr val="dk1"/>
              </a:solidFill>
              <a:prstDash val="solid"/>
              <a:miter lim="800000"/>
              <a:headEnd type="none" w="sm" len="sm"/>
              <a:tailEnd type="triangle" w="med" len="med"/>
            </a:ln>
          </p:spPr>
        </p:cxnSp>
        <p:sp>
          <p:nvSpPr>
            <p:cNvPr id="500" name="Google Shape;500;p96"/>
            <p:cNvSpPr txBox="1"/>
            <p:nvPr/>
          </p:nvSpPr>
          <p:spPr>
            <a:xfrm>
              <a:off x="978081" y="5207196"/>
              <a:ext cx="1019269" cy="2803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COLLECT</a:t>
              </a:r>
              <a:endParaRPr/>
            </a:p>
          </p:txBody>
        </p:sp>
        <p:cxnSp>
          <p:nvCxnSpPr>
            <p:cNvPr id="501" name="Google Shape;501;p96"/>
            <p:cNvCxnSpPr/>
            <p:nvPr/>
          </p:nvCxnSpPr>
          <p:spPr>
            <a:xfrm>
              <a:off x="1177222" y="5096718"/>
              <a:ext cx="820128" cy="0"/>
            </a:xfrm>
            <a:prstGeom prst="straightConnector1">
              <a:avLst/>
            </a:prstGeom>
            <a:noFill/>
            <a:ln w="50800" cap="flat" cmpd="sng">
              <a:solidFill>
                <a:schemeClr val="dk1"/>
              </a:solidFill>
              <a:prstDash val="solid"/>
              <a:miter lim="800000"/>
              <a:headEnd type="none" w="sm" len="sm"/>
              <a:tailEnd type="triangle" w="med" len="med"/>
            </a:ln>
          </p:spPr>
        </p:cxnSp>
        <p:sp>
          <p:nvSpPr>
            <p:cNvPr id="502" name="Google Shape;502;p96"/>
            <p:cNvSpPr txBox="1"/>
            <p:nvPr/>
          </p:nvSpPr>
          <p:spPr>
            <a:xfrm>
              <a:off x="978081" y="4825731"/>
              <a:ext cx="1019269" cy="2803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CONNECT</a:t>
              </a:r>
              <a:endParaRPr sz="1100" b="1">
                <a:solidFill>
                  <a:schemeClr val="dk2"/>
                </a:solidFill>
                <a:latin typeface="Arial"/>
                <a:ea typeface="Arial"/>
                <a:cs typeface="Arial"/>
                <a:sym typeface="Arial"/>
              </a:endParaRPr>
            </a:p>
          </p:txBody>
        </p:sp>
      </p:grpSp>
      <p:grpSp>
        <p:nvGrpSpPr>
          <p:cNvPr id="503" name="Google Shape;503;p96"/>
          <p:cNvGrpSpPr/>
          <p:nvPr/>
        </p:nvGrpSpPr>
        <p:grpSpPr>
          <a:xfrm rot="-1800138">
            <a:off x="5223876" y="1940133"/>
            <a:ext cx="951117" cy="617582"/>
            <a:chOff x="978080" y="4825726"/>
            <a:chExt cx="1019270" cy="661836"/>
          </a:xfrm>
        </p:grpSpPr>
        <p:cxnSp>
          <p:nvCxnSpPr>
            <p:cNvPr id="504" name="Google Shape;504;p96"/>
            <p:cNvCxnSpPr/>
            <p:nvPr/>
          </p:nvCxnSpPr>
          <p:spPr>
            <a:xfrm flipH="1">
              <a:off x="978081" y="5193558"/>
              <a:ext cx="822960" cy="8240"/>
            </a:xfrm>
            <a:prstGeom prst="straightConnector1">
              <a:avLst/>
            </a:prstGeom>
            <a:noFill/>
            <a:ln w="50800" cap="flat" cmpd="sng">
              <a:solidFill>
                <a:schemeClr val="dk1"/>
              </a:solidFill>
              <a:prstDash val="solid"/>
              <a:miter lim="800000"/>
              <a:headEnd type="none" w="sm" len="sm"/>
              <a:tailEnd type="triangle" w="med" len="med"/>
            </a:ln>
          </p:spPr>
        </p:cxnSp>
        <p:sp>
          <p:nvSpPr>
            <p:cNvPr id="505" name="Google Shape;505;p96"/>
            <p:cNvSpPr txBox="1"/>
            <p:nvPr/>
          </p:nvSpPr>
          <p:spPr>
            <a:xfrm>
              <a:off x="978080" y="5207196"/>
              <a:ext cx="1019269" cy="2803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COLLECT</a:t>
              </a:r>
              <a:endParaRPr/>
            </a:p>
          </p:txBody>
        </p:sp>
        <p:cxnSp>
          <p:nvCxnSpPr>
            <p:cNvPr id="506" name="Google Shape;506;p96"/>
            <p:cNvCxnSpPr/>
            <p:nvPr/>
          </p:nvCxnSpPr>
          <p:spPr>
            <a:xfrm>
              <a:off x="1177222" y="5096718"/>
              <a:ext cx="820128" cy="0"/>
            </a:xfrm>
            <a:prstGeom prst="straightConnector1">
              <a:avLst/>
            </a:prstGeom>
            <a:noFill/>
            <a:ln w="50800" cap="flat" cmpd="sng">
              <a:solidFill>
                <a:schemeClr val="dk1"/>
              </a:solidFill>
              <a:prstDash val="solid"/>
              <a:miter lim="800000"/>
              <a:headEnd type="none" w="sm" len="sm"/>
              <a:tailEnd type="triangle" w="med" len="med"/>
            </a:ln>
          </p:spPr>
        </p:cxnSp>
        <p:sp>
          <p:nvSpPr>
            <p:cNvPr id="507" name="Google Shape;507;p96"/>
            <p:cNvSpPr txBox="1"/>
            <p:nvPr/>
          </p:nvSpPr>
          <p:spPr>
            <a:xfrm>
              <a:off x="978080" y="4825726"/>
              <a:ext cx="1019269" cy="2803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a:solidFill>
                    <a:schemeClr val="dk2"/>
                  </a:solidFill>
                  <a:latin typeface="Arial"/>
                  <a:ea typeface="Arial"/>
                  <a:cs typeface="Arial"/>
                  <a:sym typeface="Arial"/>
                </a:rPr>
                <a:t>CONNECT</a:t>
              </a:r>
              <a:endParaRPr/>
            </a:p>
          </p:txBody>
        </p:sp>
      </p:grpSp>
      <p:sp>
        <p:nvSpPr>
          <p:cNvPr id="508" name="Google Shape;508;p96"/>
          <p:cNvSpPr/>
          <p:nvPr/>
        </p:nvSpPr>
        <p:spPr>
          <a:xfrm>
            <a:off x="2489588" y="487118"/>
            <a:ext cx="4232100" cy="4161600"/>
          </a:xfrm>
          <a:prstGeom prst="arc">
            <a:avLst>
              <a:gd name="adj1" fmla="val 6385050"/>
              <a:gd name="adj2" fmla="val 1120622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9" name="Google Shape;509;p96"/>
          <p:cNvSpPr/>
          <p:nvPr/>
        </p:nvSpPr>
        <p:spPr>
          <a:xfrm>
            <a:off x="2486343" y="487118"/>
            <a:ext cx="4232100" cy="4161600"/>
          </a:xfrm>
          <a:prstGeom prst="arc">
            <a:avLst>
              <a:gd name="adj1" fmla="val 21034409"/>
              <a:gd name="adj2" fmla="val 453621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10" name="Google Shape;510;p96"/>
          <p:cNvSpPr/>
          <p:nvPr/>
        </p:nvSpPr>
        <p:spPr>
          <a:xfrm>
            <a:off x="2482374" y="487118"/>
            <a:ext cx="4232100" cy="4161600"/>
          </a:xfrm>
          <a:prstGeom prst="arc">
            <a:avLst>
              <a:gd name="adj1" fmla="val 13038003"/>
              <a:gd name="adj2" fmla="val 19211400"/>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99"/>
          <p:cNvSpPr txBox="1">
            <a:spLocks noGrp="1"/>
          </p:cNvSpPr>
          <p:nvPr>
            <p:ph type="title"/>
          </p:nvPr>
        </p:nvSpPr>
        <p:spPr>
          <a:xfrm>
            <a:off x="3122341" y="405302"/>
            <a:ext cx="5422887" cy="9847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000"/>
              <a:buFont typeface="Open Sans SemiBold"/>
              <a:buNone/>
            </a:pPr>
            <a:r>
              <a:rPr lang="en-US" sz="4000" b="1" i="0" u="none" strike="noStrike" cap="none">
                <a:solidFill>
                  <a:schemeClr val="dk1"/>
                </a:solidFill>
                <a:latin typeface="Open Sans SemiBold"/>
                <a:ea typeface="Open Sans SemiBold"/>
                <a:cs typeface="Open Sans SemiBold"/>
                <a:sym typeface="Open Sans SemiBold"/>
              </a:rPr>
              <a:t>KEY BENEFITS</a:t>
            </a:r>
            <a:br>
              <a:rPr lang="en-US" sz="4000" b="1" i="0" u="none" strike="noStrike" cap="none">
                <a:solidFill>
                  <a:schemeClr val="dk1"/>
                </a:solidFill>
                <a:latin typeface="Open Sans SemiBold"/>
                <a:ea typeface="Open Sans SemiBold"/>
                <a:cs typeface="Open Sans SemiBold"/>
                <a:sym typeface="Open Sans SemiBold"/>
              </a:rPr>
            </a:br>
            <a:r>
              <a:rPr lang="en-US" sz="3000" b="0" i="1" u="none" strike="noStrike" cap="none">
                <a:solidFill>
                  <a:schemeClr val="accent1"/>
                </a:solidFill>
                <a:latin typeface="Open Sans SemiBold"/>
                <a:ea typeface="Open Sans SemiBold"/>
                <a:cs typeface="Open Sans SemiBold"/>
                <a:sym typeface="Open Sans SemiBold"/>
              </a:rPr>
              <a:t>for Research Institutions</a:t>
            </a:r>
            <a:endParaRPr sz="3000" b="1" i="0" u="none" strike="noStrike" cap="none">
              <a:solidFill>
                <a:schemeClr val="accent1"/>
              </a:solidFill>
              <a:latin typeface="Open Sans SemiBold"/>
              <a:ea typeface="Open Sans SemiBold"/>
              <a:cs typeface="Open Sans SemiBold"/>
              <a:sym typeface="Open Sans SemiBold"/>
            </a:endParaRPr>
          </a:p>
        </p:txBody>
      </p:sp>
      <p:sp>
        <p:nvSpPr>
          <p:cNvPr id="536" name="Google Shape;536;p99"/>
          <p:cNvSpPr txBox="1">
            <a:spLocks noGrp="1"/>
          </p:cNvSpPr>
          <p:nvPr>
            <p:ph type="body" idx="1"/>
          </p:nvPr>
        </p:nvSpPr>
        <p:spPr>
          <a:xfrm>
            <a:off x="3122613" y="1562100"/>
            <a:ext cx="5411787" cy="4572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Reliable connections</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International scope</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Pre-populate forms</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Alumni updates</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Machines do the work</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Obtain consent to use data</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Researchers support ORCID</a:t>
            </a:r>
            <a:endParaRPr sz="3000" b="0" i="0" u="none" strike="noStrike" cap="none">
              <a:solidFill>
                <a:schemeClr val="dk2"/>
              </a:solidFill>
              <a:latin typeface="Open Sans"/>
              <a:ea typeface="Open Sans"/>
              <a:cs typeface="Open Sans"/>
              <a:sym typeface="Open Sans"/>
            </a:endParaRPr>
          </a:p>
        </p:txBody>
      </p:sp>
      <p:pic>
        <p:nvPicPr>
          <p:cNvPr id="537" name="Google Shape;537;p99" descr="1128045705_4090e45762_o.jpg"/>
          <p:cNvPicPr preferRelativeResize="0">
            <a:picLocks noGrp="1"/>
          </p:cNvPicPr>
          <p:nvPr>
            <p:ph type="pic" idx="2"/>
          </p:nvPr>
        </p:nvPicPr>
        <p:blipFill rotWithShape="1">
          <a:blip r:embed="rId3">
            <a:alphaModFix/>
          </a:blip>
          <a:srcRect l="12733" r="12732"/>
          <a:stretch/>
        </p:blipFill>
        <p:spPr>
          <a:xfrm>
            <a:off x="0" y="0"/>
            <a:ext cx="3048000" cy="6134100"/>
          </a:xfrm>
          <a:prstGeom prst="rect">
            <a:avLst/>
          </a:prstGeom>
          <a:solidFill>
            <a:schemeClr val="lt1"/>
          </a:solidFill>
          <a:ln>
            <a:noFill/>
          </a:ln>
        </p:spPr>
      </p:pic>
      <p:sp>
        <p:nvSpPr>
          <p:cNvPr id="538" name="Google Shape;538;p99"/>
          <p:cNvSpPr txBox="1"/>
          <p:nvPr/>
        </p:nvSpPr>
        <p:spPr>
          <a:xfrm>
            <a:off x="4652819" y="6279238"/>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mallow sundae by jennie collbran</a:t>
            </a:r>
            <a:endParaRPr sz="1200">
              <a:solidFill>
                <a:srgbClr val="213255"/>
              </a:solidFill>
              <a:latin typeface="Calibri"/>
              <a:ea typeface="Calibri"/>
              <a:cs typeface="Calibri"/>
              <a:sym typeface="Calibri"/>
            </a:endParaRPr>
          </a:p>
          <a:p>
            <a:pPr marL="0" marR="0" lvl="0" indent="0" algn="r" rtl="0">
              <a:spcBef>
                <a:spcPts val="0"/>
              </a:spcBef>
              <a:spcAft>
                <a:spcPts val="0"/>
              </a:spcAft>
              <a:buNone/>
            </a:pPr>
            <a:r>
              <a:rPr lang="en-US" sz="1200">
                <a:solidFill>
                  <a:srgbClr val="213255"/>
                </a:solidFill>
                <a:latin typeface="Calibri"/>
                <a:ea typeface="Calibri"/>
                <a:cs typeface="Calibri"/>
                <a:sym typeface="Calibri"/>
              </a:rPr>
              <a:t>CC BY-NC-ND 2.0 https://flic.kr/p/2HFwFT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100" descr="35276352265_5029cfb238_o.jpg"/>
          <p:cNvPicPr preferRelativeResize="0"/>
          <p:nvPr/>
        </p:nvPicPr>
        <p:blipFill rotWithShape="1">
          <a:blip r:embed="rId3">
            <a:alphaModFix amt="57000"/>
          </a:blip>
          <a:srcRect t="5709" r="6383" b="10556"/>
          <a:stretch/>
        </p:blipFill>
        <p:spPr>
          <a:xfrm>
            <a:off x="-1" y="0"/>
            <a:ext cx="9144001" cy="6134100"/>
          </a:xfrm>
          <a:prstGeom prst="rect">
            <a:avLst/>
          </a:prstGeom>
          <a:gradFill>
            <a:gsLst>
              <a:gs pos="0">
                <a:srgbClr val="FFFFFF">
                  <a:alpha val="70980"/>
                </a:srgbClr>
              </a:gs>
              <a:gs pos="68000">
                <a:srgbClr val="FFFFFF">
                  <a:alpha val="70980"/>
                </a:srgbClr>
              </a:gs>
              <a:gs pos="100000">
                <a:srgbClr val="000000"/>
              </a:gs>
            </a:gsLst>
            <a:lin ang="0" scaled="0"/>
          </a:gradFill>
          <a:ln>
            <a:noFill/>
          </a:ln>
        </p:spPr>
      </p:pic>
      <p:sp>
        <p:nvSpPr>
          <p:cNvPr id="545" name="Google Shape;545;p100"/>
          <p:cNvSpPr txBox="1">
            <a:spLocks noGrp="1"/>
          </p:cNvSpPr>
          <p:nvPr>
            <p:ph type="title"/>
          </p:nvPr>
        </p:nvSpPr>
        <p:spPr>
          <a:xfrm>
            <a:off x="609600" y="405302"/>
            <a:ext cx="7924800" cy="98473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accent6"/>
              </a:buClr>
              <a:buSzPts val="4000"/>
              <a:buFont typeface="Open Sans SemiBold"/>
              <a:buNone/>
            </a:pPr>
            <a:r>
              <a:rPr lang="en-US" sz="4000" b="1" i="0" u="none" strike="noStrike" cap="none">
                <a:solidFill>
                  <a:schemeClr val="accent6"/>
                </a:solidFill>
                <a:latin typeface="Open Sans SemiBold"/>
                <a:ea typeface="Open Sans SemiBold"/>
                <a:cs typeface="Open Sans SemiBold"/>
                <a:sym typeface="Open Sans SemiBold"/>
              </a:rPr>
              <a:t>RELIABLE CONNECTIONS</a:t>
            </a:r>
            <a:endParaRPr sz="4000" b="1" i="0" u="none" strike="noStrike" cap="none">
              <a:solidFill>
                <a:schemeClr val="accent6"/>
              </a:solidFill>
              <a:latin typeface="Open Sans SemiBold"/>
              <a:ea typeface="Open Sans SemiBold"/>
              <a:cs typeface="Open Sans SemiBold"/>
              <a:sym typeface="Open Sans SemiBold"/>
            </a:endParaRPr>
          </a:p>
        </p:txBody>
      </p:sp>
      <p:sp>
        <p:nvSpPr>
          <p:cNvPr id="546" name="Google Shape;546;p100"/>
          <p:cNvSpPr txBox="1">
            <a:spLocks noGrp="1"/>
          </p:cNvSpPr>
          <p:nvPr>
            <p:ph type="body" idx="1"/>
          </p:nvPr>
        </p:nvSpPr>
        <p:spPr>
          <a:xfrm>
            <a:off x="609600" y="1562100"/>
            <a:ext cx="6537036" cy="4572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Control how your organization name is expressed in systems your researchers use</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Include unique organization identifier</a:t>
            </a:r>
            <a:endParaRPr/>
          </a:p>
          <a:p>
            <a:pPr marL="228600" marR="0" lvl="0" indent="-228600" algn="l" rtl="0">
              <a:lnSpc>
                <a:spcPct val="100000"/>
              </a:lnSpc>
              <a:spcBef>
                <a:spcPts val="1600"/>
              </a:spcBef>
              <a:spcAft>
                <a:spcPts val="0"/>
              </a:spcAft>
              <a:buClr>
                <a:schemeClr val="dk2"/>
              </a:buClr>
              <a:buSzPts val="3000"/>
              <a:buFont typeface="Arial"/>
              <a:buChar char="•"/>
            </a:pPr>
            <a:r>
              <a:rPr lang="en-US" sz="3000" b="0" i="0" u="none" strike="noStrike" cap="none">
                <a:solidFill>
                  <a:schemeClr val="dk2"/>
                </a:solidFill>
                <a:latin typeface="Open Sans"/>
                <a:ea typeface="Open Sans"/>
                <a:cs typeface="Open Sans"/>
                <a:sym typeface="Open Sans"/>
              </a:rPr>
              <a:t>CONNECT authoritative affiliation information to researcher records</a:t>
            </a:r>
            <a:endParaRPr sz="3000" b="0" i="0" u="none" strike="noStrike" cap="none">
              <a:solidFill>
                <a:schemeClr val="dk2"/>
              </a:solidFill>
              <a:latin typeface="Open Sans"/>
              <a:ea typeface="Open Sans"/>
              <a:cs typeface="Open Sans"/>
              <a:sym typeface="Open Sans"/>
            </a:endParaRPr>
          </a:p>
        </p:txBody>
      </p:sp>
      <p:sp>
        <p:nvSpPr>
          <p:cNvPr id="547" name="Google Shape;547;p100"/>
          <p:cNvSpPr txBox="1"/>
          <p:nvPr/>
        </p:nvSpPr>
        <p:spPr>
          <a:xfrm>
            <a:off x="4769556" y="6207945"/>
            <a:ext cx="3276880"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213255"/>
                </a:solidFill>
                <a:latin typeface="Calibri"/>
                <a:ea typeface="Calibri"/>
                <a:cs typeface="Calibri"/>
                <a:sym typeface="Calibri"/>
              </a:rPr>
              <a:t>PHOTO: </a:t>
            </a:r>
            <a:r>
              <a:rPr lang="en-US" sz="1200">
                <a:solidFill>
                  <a:srgbClr val="213255"/>
                </a:solidFill>
                <a:latin typeface="Calibri"/>
                <a:ea typeface="Calibri"/>
                <a:cs typeface="Calibri"/>
                <a:sym typeface="Calibri"/>
              </a:rPr>
              <a:t>Linked by NAS Alan Levine CC0</a:t>
            </a:r>
            <a:br>
              <a:rPr lang="en-US" sz="1200">
                <a:solidFill>
                  <a:srgbClr val="213255"/>
                </a:solidFill>
                <a:latin typeface="Calibri"/>
                <a:ea typeface="Calibri"/>
                <a:cs typeface="Calibri"/>
                <a:sym typeface="Calibri"/>
              </a:rPr>
            </a:br>
            <a:r>
              <a:rPr lang="en-US" sz="1200">
                <a:solidFill>
                  <a:srgbClr val="213255"/>
                </a:solidFill>
                <a:latin typeface="Calibri"/>
                <a:ea typeface="Calibri"/>
                <a:cs typeface="Calibri"/>
                <a:sym typeface="Calibri"/>
              </a:rPr>
              <a:t>https://flic.kr/p/VKfww6</a:t>
            </a:r>
            <a:endParaRPr/>
          </a:p>
        </p:txBody>
      </p:sp>
    </p:spTree>
  </p:cSld>
  <p:clrMapOvr>
    <a:masterClrMapping/>
  </p:clrMapOvr>
</p:sld>
</file>

<file path=ppt/theme/theme1.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7AA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2492</Words>
  <Application>Microsoft Macintosh PowerPoint</Application>
  <PresentationFormat>On-screen Show (4:3)</PresentationFormat>
  <Paragraphs>149</Paragraphs>
  <Slides>16</Slides>
  <Notes>16</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1_Office Theme</vt:lpstr>
      <vt:lpstr>Custom</vt:lpstr>
      <vt:lpstr>PowerPoint Presentation</vt:lpstr>
      <vt:lpstr>PowerPoint Presentation</vt:lpstr>
      <vt:lpstr>WHAT IS ORCID?</vt:lpstr>
      <vt:lpstr>PowerPoint Presentation</vt:lpstr>
      <vt:lpstr>PowerPoint Presentation</vt:lpstr>
      <vt:lpstr>PowerPoint Presentation</vt:lpstr>
      <vt:lpstr>PowerPoint Presentation</vt:lpstr>
      <vt:lpstr>KEY BENEFITS for Research Institutions</vt:lpstr>
      <vt:lpstr>RELIABLE CONNECTIONS</vt:lpstr>
      <vt:lpstr>INTERNATIONAL SCOPE</vt:lpstr>
      <vt:lpstr>PRE-POPULATE FORMS</vt:lpstr>
      <vt:lpstr>ALUMNI UPDATES</vt:lpstr>
      <vt:lpstr>MACHINES DO THE WORK</vt:lpstr>
      <vt:lpstr>DATA WITH CONSENT</vt:lpstr>
      <vt:lpstr>RESEARCHERS SUPPORT ORCID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Paula Demain</cp:lastModifiedBy>
  <cp:revision>2</cp:revision>
  <dcterms:modified xsi:type="dcterms:W3CDTF">2019-09-19T05:36:52Z</dcterms:modified>
</cp:coreProperties>
</file>