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3" r:id="rId1"/>
    <p:sldMasterId id="2147483694" r:id="rId2"/>
    <p:sldMasterId id="2147483695" r:id="rId3"/>
    <p:sldMasterId id="2147483696" r:id="rId4"/>
  </p:sldMasterIdLst>
  <p:notesMasterIdLst>
    <p:notesMasterId r:id="rId26"/>
  </p:notesMasterIdLst>
  <p:sldIdLst>
    <p:sldId id="256" r:id="rId5"/>
    <p:sldId id="257" r:id="rId6"/>
    <p:sldId id="258" r:id="rId7"/>
    <p:sldId id="268" r:id="rId8"/>
    <p:sldId id="269" r:id="rId9"/>
    <p:sldId id="270" r:id="rId10"/>
    <p:sldId id="271" r:id="rId11"/>
    <p:sldId id="272" r:id="rId12"/>
    <p:sldId id="294" r:id="rId13"/>
    <p:sldId id="295" r:id="rId14"/>
    <p:sldId id="296" r:id="rId15"/>
    <p:sldId id="297" r:id="rId16"/>
    <p:sldId id="298" r:id="rId17"/>
    <p:sldId id="278" r:id="rId18"/>
    <p:sldId id="279" r:id="rId19"/>
    <p:sldId id="280" r:id="rId20"/>
    <p:sldId id="281" r:id="rId21"/>
    <p:sldId id="286" r:id="rId22"/>
    <p:sldId id="287" r:id="rId23"/>
    <p:sldId id="288" r:id="rId24"/>
    <p:sldId id="293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41b364c26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41b364c260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2456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41b364c26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41b364c26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1667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41b364c260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41b364c260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2151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41b364c260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41b364c260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284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605a432fa1_0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605a432fa1_0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605a432fa1_0_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605a432fa1_0_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419f95a730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419f95a730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419f95a73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419f95a73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41b364c260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41b364c260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41b364c26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41b364c26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605a432fa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605a432fa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41b364c26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41b364c26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419f95a730_1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419f95a730_1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419f95a730_1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g419f95a730_1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19f95a730_1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g419f95a730_1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05a432fa1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605a432fa1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419f95a730_1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419f95a730_1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605a432fa1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605a432fa1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41b364c2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41b364c2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41b364c260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41b364c260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4466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3100" tIns="93100" rIns="93100" bIns="931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7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7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7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7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700"/>
              </a:spcBef>
              <a:spcAft>
                <a:spcPts val="17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3100" tIns="93100" rIns="93100" bIns="931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7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7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7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7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7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7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7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700"/>
              </a:spcBef>
              <a:spcAft>
                <a:spcPts val="17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3100" tIns="93100" rIns="93100" bIns="93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3100" tIns="93100" rIns="93100" bIns="931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7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7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7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7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700"/>
              </a:spcBef>
              <a:spcAft>
                <a:spcPts val="17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3100" tIns="93100" rIns="93100" bIns="931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7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7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7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7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7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700"/>
              </a:spcBef>
              <a:spcAft>
                <a:spcPts val="17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3100" tIns="93100" rIns="93100" bIns="931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th banner and text">
  <p:cSld name="With banner and text"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>
            <a:spLocks noGrp="1"/>
          </p:cNvSpPr>
          <p:nvPr>
            <p:ph type="ctrTitle"/>
          </p:nvPr>
        </p:nvSpPr>
        <p:spPr>
          <a:xfrm>
            <a:off x="251520" y="627539"/>
            <a:ext cx="77724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75" rIns="83750" bIns="418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subTitle" idx="1"/>
          </p:nvPr>
        </p:nvSpPr>
        <p:spPr>
          <a:xfrm>
            <a:off x="251520" y="1221600"/>
            <a:ext cx="64008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75" rIns="83750" bIns="41875" anchor="t" anchorCtr="0">
            <a:noAutofit/>
          </a:bodyPr>
          <a:lstStyle>
            <a:lvl1pPr marR="0" lvl="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body" idx="2"/>
          </p:nvPr>
        </p:nvSpPr>
        <p:spPr>
          <a:xfrm>
            <a:off x="250826" y="1869672"/>
            <a:ext cx="64089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75" rIns="83750" bIns="41875" anchor="t" anchorCtr="0">
            <a:noAutofit/>
          </a:bodyPr>
          <a:lstStyle>
            <a:lvl1pPr marL="457200" marR="0" lvl="0" indent="-412750" algn="l" rtl="0">
              <a:spcBef>
                <a:spcPts val="600"/>
              </a:spcBef>
              <a:spcAft>
                <a:spcPts val="0"/>
              </a:spcAft>
              <a:buClr>
                <a:srgbClr val="A2347A"/>
              </a:buClr>
              <a:buSzPts val="2900"/>
              <a:buFont typeface="Noto Sans Symbols"/>
              <a:buChar char="▪"/>
              <a:defRPr sz="2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457200" y="1200153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»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body" idx="2"/>
          </p:nvPr>
        </p:nvSpPr>
        <p:spPr>
          <a:xfrm>
            <a:off x="4648200" y="1200153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»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18" name="Google Shape;118;p29"/>
          <p:cNvSpPr txBox="1">
            <a:spLocks noGrp="1"/>
          </p:cNvSpPr>
          <p:nvPr>
            <p:ph type="body" idx="1"/>
          </p:nvPr>
        </p:nvSpPr>
        <p:spPr>
          <a:xfrm>
            <a:off x="457200" y="1200153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412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24" name="Google Shape;124;p30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30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1"/>
          <p:cNvSpPr txBox="1">
            <a:spLocks noGrp="1"/>
          </p:cNvSpPr>
          <p:nvPr>
            <p:ph type="ctrTitle"/>
          </p:nvPr>
        </p:nvSpPr>
        <p:spPr>
          <a:xfrm>
            <a:off x="685800" y="1597821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29" name="Google Shape;129;p31"/>
          <p:cNvSpPr txBox="1">
            <a:spLocks noGrp="1"/>
          </p:cNvSpPr>
          <p:nvPr>
            <p:ph type="subTitle" idx="1"/>
          </p:nvPr>
        </p:nvSpPr>
        <p:spPr>
          <a:xfrm>
            <a:off x="1371600" y="2914651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R="0" lvl="0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900"/>
              <a:buFont typeface="Arial"/>
              <a:buNone/>
              <a:defRPr sz="2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31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31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31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2"/>
          <p:cNvSpPr txBox="1">
            <a:spLocks noGrp="1"/>
          </p:cNvSpPr>
          <p:nvPr>
            <p:ph type="title"/>
          </p:nvPr>
        </p:nvSpPr>
        <p:spPr>
          <a:xfrm>
            <a:off x="722313" y="3305178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  <a:defRPr sz="3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35" name="Google Shape;135;p32"/>
          <p:cNvSpPr txBox="1">
            <a:spLocks noGrp="1"/>
          </p:cNvSpPr>
          <p:nvPr>
            <p:ph type="body" idx="1"/>
          </p:nvPr>
        </p:nvSpPr>
        <p:spPr>
          <a:xfrm>
            <a:off x="722313" y="2180038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32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p32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Google Shape;138;p32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41" name="Google Shape;141;p33"/>
          <p:cNvSpPr txBox="1">
            <a:spLocks noGrp="1"/>
          </p:cNvSpPr>
          <p:nvPr>
            <p:ph type="body" idx="1"/>
          </p:nvPr>
        </p:nvSpPr>
        <p:spPr>
          <a:xfrm>
            <a:off x="457200" y="1151336"/>
            <a:ext cx="40404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33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400" cy="29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33"/>
          <p:cNvSpPr txBox="1">
            <a:spLocks noGrp="1"/>
          </p:cNvSpPr>
          <p:nvPr>
            <p:ph type="body" idx="3"/>
          </p:nvPr>
        </p:nvSpPr>
        <p:spPr>
          <a:xfrm>
            <a:off x="4645025" y="1151336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Google Shape;144;p33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33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33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Google Shape;147;p33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4"/>
          <p:cNvSpPr txBox="1">
            <a:spLocks noGrp="1"/>
          </p:cNvSpPr>
          <p:nvPr>
            <p:ph type="title"/>
          </p:nvPr>
        </p:nvSpPr>
        <p:spPr>
          <a:xfrm>
            <a:off x="457202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50" name="Google Shape;150;p34"/>
          <p:cNvSpPr txBox="1">
            <a:spLocks noGrp="1"/>
          </p:cNvSpPr>
          <p:nvPr>
            <p:ph type="body" idx="1"/>
          </p:nvPr>
        </p:nvSpPr>
        <p:spPr>
          <a:xfrm>
            <a:off x="3575054" y="204791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412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Google Shape;151;p34"/>
          <p:cNvSpPr txBox="1">
            <a:spLocks noGrp="1"/>
          </p:cNvSpPr>
          <p:nvPr>
            <p:ph type="body" idx="2"/>
          </p:nvPr>
        </p:nvSpPr>
        <p:spPr>
          <a:xfrm>
            <a:off x="457202" y="1076328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34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Google Shape;153;p34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5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57" name="Google Shape;157;p35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R="0"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35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35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64" name="Google Shape;164;p36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397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412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36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Google Shape;166;p36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" name="Google Shape;167;p36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7"/>
          <p:cNvSpPr txBox="1">
            <a:spLocks noGrp="1"/>
          </p:cNvSpPr>
          <p:nvPr>
            <p:ph type="title"/>
          </p:nvPr>
        </p:nvSpPr>
        <p:spPr>
          <a:xfrm rot="5400000">
            <a:off x="5463751" y="1371632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70" name="Google Shape;170;p37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68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412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" name="Google Shape;171;p37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Google Shape;172;p37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Google Shape;173;p37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9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2" name="Google Shape;182;p39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Google Shape;183;p3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3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" name="Google Shape;185;p3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8" name="Google Shape;188;p4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Google Shape;189;p4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0" name="Google Shape;190;p4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Google Shape;191;p4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4" name="Google Shape;194;p4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5" name="Google Shape;195;p41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6" name="Google Shape;196;p4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7" name="Google Shape;197;p4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8" name="Google Shape;198;p4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2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1" name="Google Shape;201;p42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2" name="Google Shape;202;p4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3" name="Google Shape;203;p4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4" name="Google Shape;204;p4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7" name="Google Shape;207;p43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8" name="Google Shape;208;p43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43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43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4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4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4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6" name="Google Shape;216;p4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7" name="Google Shape;217;p4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8" name="Google Shape;218;p4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1" name="Google Shape;221;p4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" name="Google Shape;222;p4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6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5" name="Google Shape;225;p46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6" name="Google Shape;226;p46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Google Shape;227;p4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8" name="Google Shape;228;p4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9" name="Google Shape;229;p4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7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2" name="Google Shape;232;p47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3" name="Google Shape;233;p47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Google Shape;234;p4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Google Shape;235;p4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6" name="Google Shape;236;p4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9" name="Google Shape;239;p48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0" name="Google Shape;240;p4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4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4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9"/>
          <p:cNvSpPr txBox="1">
            <a:spLocks noGrp="1"/>
          </p:cNvSpPr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5" name="Google Shape;245;p49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Google Shape;246;p4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Google Shape;247;p4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8" name="Google Shape;248;p4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93100" rIns="93100" bIns="931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93100" rIns="93100" bIns="93100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700"/>
              </a:spcBef>
              <a:spcAft>
                <a:spcPts val="17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93100" rIns="93100" bIns="93100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body" idx="1"/>
          </p:nvPr>
        </p:nvSpPr>
        <p:spPr>
          <a:xfrm>
            <a:off x="457200" y="1200153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t" anchorCtr="0">
            <a:noAutofit/>
          </a:bodyPr>
          <a:lstStyle>
            <a:lvl1pPr marL="457200" marR="0" lvl="0" indent="-412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dt" idx="10"/>
          </p:nvPr>
        </p:nvSpPr>
        <p:spPr>
          <a:xfrm>
            <a:off x="457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ftr" idx="11"/>
          </p:nvPr>
        </p:nvSpPr>
        <p:spPr>
          <a:xfrm>
            <a:off x="3124200" y="4767266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sldNum" idx="12"/>
          </p:nvPr>
        </p:nvSpPr>
        <p:spPr>
          <a:xfrm>
            <a:off x="6553200" y="476726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75" tIns="41900" rIns="83775" bIns="41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6" name="Google Shape;176;p3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Google Shape;177;p3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3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3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hyperlink" Target="https://fluidityproject.github.io/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fluidityproject.github.io/" TargetMode="Externa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50"/>
          <p:cNvPicPr preferRelativeResize="0"/>
          <p:nvPr/>
        </p:nvPicPr>
        <p:blipFill rotWithShape="1">
          <a:blip r:embed="rId3">
            <a:alphaModFix amt="43000"/>
          </a:blip>
          <a:srcRect t="1447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5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/>
              <a:t>Resolving the tsunami wave: interpreting palaeotsunami deposits by integrating numerical modelling and sedimentology</a:t>
            </a:r>
            <a:endParaRPr sz="3600"/>
          </a:p>
        </p:txBody>
      </p:sp>
      <p:sp>
        <p:nvSpPr>
          <p:cNvPr id="255" name="Google Shape;255;p5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161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000000"/>
                </a:solidFill>
              </a:rPr>
              <a:t>Jon Hill</a:t>
            </a: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</a:rPr>
              <a:t>Graham Rush, Luke Hodson, Jeff Peakall, Natasha Barlow, Roland Gehrels, Dave Hodgson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57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Core A004</a:t>
            </a:r>
            <a:endParaRPr/>
          </a:p>
        </p:txBody>
      </p:sp>
      <p:pic>
        <p:nvPicPr>
          <p:cNvPr id="411" name="Google Shape;411;p68"/>
          <p:cNvPicPr preferRelativeResize="0"/>
          <p:nvPr/>
        </p:nvPicPr>
        <p:blipFill rotWithShape="1">
          <a:blip r:embed="rId3">
            <a:alphaModFix/>
          </a:blip>
          <a:srcRect l="22930" t="29009" r="10296" b="21214"/>
          <a:stretch/>
        </p:blipFill>
        <p:spPr>
          <a:xfrm>
            <a:off x="-12189" y="3088595"/>
            <a:ext cx="2282762" cy="20549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2" name="Google Shape;412;p68"/>
          <p:cNvGrpSpPr/>
          <p:nvPr/>
        </p:nvGrpSpPr>
        <p:grpSpPr>
          <a:xfrm>
            <a:off x="6766725" y="0"/>
            <a:ext cx="2377275" cy="5143499"/>
            <a:chOff x="0" y="0"/>
            <a:chExt cx="2377275" cy="5143499"/>
          </a:xfrm>
        </p:grpSpPr>
        <p:pic>
          <p:nvPicPr>
            <p:cNvPr id="413" name="Google Shape;413;p6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0" y="0"/>
              <a:ext cx="2179533" cy="51434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14" name="Google Shape;414;p68"/>
            <p:cNvCxnSpPr/>
            <p:nvPr/>
          </p:nvCxnSpPr>
          <p:spPr>
            <a:xfrm>
              <a:off x="375375" y="3647975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68"/>
            <p:cNvCxnSpPr/>
            <p:nvPr/>
          </p:nvCxnSpPr>
          <p:spPr>
            <a:xfrm>
              <a:off x="375375" y="701050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16" name="Google Shape;416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1600" y="3798750"/>
            <a:ext cx="2780799" cy="6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72400" y="0"/>
            <a:ext cx="4395600" cy="35164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8" name="Google Shape;418;p68"/>
          <p:cNvCxnSpPr/>
          <p:nvPr/>
        </p:nvCxnSpPr>
        <p:spPr>
          <a:xfrm rot="5400000">
            <a:off x="2484100" y="1662150"/>
            <a:ext cx="2001900" cy="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9" name="Google Shape;419;p68"/>
          <p:cNvCxnSpPr/>
          <p:nvPr/>
        </p:nvCxnSpPr>
        <p:spPr>
          <a:xfrm rot="5400000">
            <a:off x="5088050" y="1662150"/>
            <a:ext cx="2001900" cy="0"/>
          </a:xfrm>
          <a:prstGeom prst="straightConnector1">
            <a:avLst/>
          </a:prstGeom>
          <a:noFill/>
          <a:ln w="38100" cap="flat" cmpd="sng">
            <a:solidFill>
              <a:srgbClr val="93C47D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410948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57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Core B003</a:t>
            </a:r>
            <a:endParaRPr/>
          </a:p>
        </p:txBody>
      </p:sp>
      <p:grpSp>
        <p:nvGrpSpPr>
          <p:cNvPr id="425" name="Google Shape;425;p69"/>
          <p:cNvGrpSpPr/>
          <p:nvPr/>
        </p:nvGrpSpPr>
        <p:grpSpPr>
          <a:xfrm>
            <a:off x="6774153" y="-10075"/>
            <a:ext cx="2369847" cy="5143499"/>
            <a:chOff x="3087603" y="-57750"/>
            <a:chExt cx="2369847" cy="5143499"/>
          </a:xfrm>
        </p:grpSpPr>
        <p:pic>
          <p:nvPicPr>
            <p:cNvPr id="426" name="Google Shape;426;p6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087603" y="-57750"/>
              <a:ext cx="2179544" cy="51434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27" name="Google Shape;427;p69"/>
            <p:cNvCxnSpPr/>
            <p:nvPr/>
          </p:nvCxnSpPr>
          <p:spPr>
            <a:xfrm>
              <a:off x="3455550" y="632075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8" name="Google Shape;428;p69"/>
            <p:cNvCxnSpPr/>
            <p:nvPr/>
          </p:nvCxnSpPr>
          <p:spPr>
            <a:xfrm>
              <a:off x="3455550" y="3502000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29" name="Google Shape;429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1550" y="0"/>
            <a:ext cx="62320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5725" y="3424401"/>
            <a:ext cx="3157076" cy="170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69"/>
          <p:cNvPicPr preferRelativeResize="0"/>
          <p:nvPr/>
        </p:nvPicPr>
        <p:blipFill rotWithShape="1">
          <a:blip r:embed="rId6">
            <a:alphaModFix/>
          </a:blip>
          <a:srcRect l="16843" r="11451"/>
          <a:stretch/>
        </p:blipFill>
        <p:spPr>
          <a:xfrm>
            <a:off x="3387186" y="862975"/>
            <a:ext cx="2774150" cy="142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69"/>
          <p:cNvPicPr preferRelativeResize="0"/>
          <p:nvPr/>
        </p:nvPicPr>
        <p:blipFill rotWithShape="1">
          <a:blip r:embed="rId7">
            <a:alphaModFix/>
          </a:blip>
          <a:srcRect l="22930" t="29009" r="10296" b="21214"/>
          <a:stretch/>
        </p:blipFill>
        <p:spPr>
          <a:xfrm>
            <a:off x="-12189" y="3088595"/>
            <a:ext cx="2282762" cy="20549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8040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57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Core B003</a:t>
            </a:r>
            <a:endParaRPr/>
          </a:p>
        </p:txBody>
      </p:sp>
      <p:grpSp>
        <p:nvGrpSpPr>
          <p:cNvPr id="438" name="Google Shape;438;p70"/>
          <p:cNvGrpSpPr/>
          <p:nvPr/>
        </p:nvGrpSpPr>
        <p:grpSpPr>
          <a:xfrm>
            <a:off x="6774153" y="-10075"/>
            <a:ext cx="2369847" cy="5143499"/>
            <a:chOff x="3087603" y="-57750"/>
            <a:chExt cx="2369847" cy="5143499"/>
          </a:xfrm>
        </p:grpSpPr>
        <p:pic>
          <p:nvPicPr>
            <p:cNvPr id="439" name="Google Shape;439;p7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087603" y="-57750"/>
              <a:ext cx="2179544" cy="51434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40" name="Google Shape;440;p70"/>
            <p:cNvCxnSpPr/>
            <p:nvPr/>
          </p:nvCxnSpPr>
          <p:spPr>
            <a:xfrm>
              <a:off x="3455550" y="632075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Google Shape;441;p70"/>
            <p:cNvCxnSpPr/>
            <p:nvPr/>
          </p:nvCxnSpPr>
          <p:spPr>
            <a:xfrm>
              <a:off x="3455550" y="3502000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42" name="Google Shape;442;p70"/>
          <p:cNvPicPr preferRelativeResize="0"/>
          <p:nvPr/>
        </p:nvPicPr>
        <p:blipFill rotWithShape="1">
          <a:blip r:embed="rId4">
            <a:alphaModFix/>
          </a:blip>
          <a:srcRect l="22930" t="29009" r="10296" b="21214"/>
          <a:stretch/>
        </p:blipFill>
        <p:spPr>
          <a:xfrm>
            <a:off x="-12189" y="3088595"/>
            <a:ext cx="2282762" cy="2054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1600" y="3798750"/>
            <a:ext cx="2780799" cy="6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72400" y="0"/>
            <a:ext cx="4395600" cy="3516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2350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57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Core B003</a:t>
            </a:r>
            <a:endParaRPr/>
          </a:p>
        </p:txBody>
      </p:sp>
      <p:grpSp>
        <p:nvGrpSpPr>
          <p:cNvPr id="450" name="Google Shape;450;p71"/>
          <p:cNvGrpSpPr/>
          <p:nvPr/>
        </p:nvGrpSpPr>
        <p:grpSpPr>
          <a:xfrm>
            <a:off x="6774153" y="-10075"/>
            <a:ext cx="2369847" cy="5143499"/>
            <a:chOff x="3087603" y="-57750"/>
            <a:chExt cx="2369847" cy="5143499"/>
          </a:xfrm>
        </p:grpSpPr>
        <p:pic>
          <p:nvPicPr>
            <p:cNvPr id="451" name="Google Shape;451;p7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087603" y="-57750"/>
              <a:ext cx="2179544" cy="51434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52" name="Google Shape;452;p71"/>
            <p:cNvCxnSpPr/>
            <p:nvPr/>
          </p:nvCxnSpPr>
          <p:spPr>
            <a:xfrm>
              <a:off x="3455550" y="632075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71"/>
            <p:cNvCxnSpPr/>
            <p:nvPr/>
          </p:nvCxnSpPr>
          <p:spPr>
            <a:xfrm>
              <a:off x="3455550" y="3502000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54" name="Google Shape;454;p71"/>
          <p:cNvPicPr preferRelativeResize="0"/>
          <p:nvPr/>
        </p:nvPicPr>
        <p:blipFill rotWithShape="1">
          <a:blip r:embed="rId4">
            <a:alphaModFix/>
          </a:blip>
          <a:srcRect l="22930" t="29009" r="10296" b="21214"/>
          <a:stretch/>
        </p:blipFill>
        <p:spPr>
          <a:xfrm>
            <a:off x="-12189" y="3088595"/>
            <a:ext cx="2282762" cy="2054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1600" y="3798750"/>
            <a:ext cx="2780799" cy="6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72400" y="0"/>
            <a:ext cx="4395600" cy="35201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7" name="Google Shape;457;p71"/>
          <p:cNvCxnSpPr/>
          <p:nvPr/>
        </p:nvCxnSpPr>
        <p:spPr>
          <a:xfrm rot="5400000">
            <a:off x="2638100" y="1662150"/>
            <a:ext cx="2001900" cy="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8" name="Google Shape;458;p71"/>
          <p:cNvCxnSpPr/>
          <p:nvPr/>
        </p:nvCxnSpPr>
        <p:spPr>
          <a:xfrm rot="5400000">
            <a:off x="4961450" y="1662150"/>
            <a:ext cx="2001900" cy="0"/>
          </a:xfrm>
          <a:prstGeom prst="straightConnector1">
            <a:avLst/>
          </a:prstGeom>
          <a:noFill/>
          <a:ln w="38100" cap="flat" cmpd="sng">
            <a:solidFill>
              <a:srgbClr val="93C47D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0126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oregga_l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460" name="Google Shape;460;p72"/>
          <p:cNvSpPr txBox="1"/>
          <p:nvPr/>
        </p:nvSpPr>
        <p:spPr>
          <a:xfrm>
            <a:off x="0" y="4642250"/>
            <a:ext cx="45741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/>
              <a:t>Hill, J., et al.2014. </a:t>
            </a:r>
            <a:r>
              <a:rPr lang="en-GB" sz="1500" i="1"/>
              <a:t>Ocean Modelling</a:t>
            </a:r>
            <a:r>
              <a:rPr lang="en-GB" sz="1500"/>
              <a:t> 83 (0): 11–25.</a:t>
            </a:r>
            <a:endParaRPr sz="1500"/>
          </a:p>
        </p:txBody>
      </p:sp>
      <p:pic>
        <p:nvPicPr>
          <p:cNvPr id="461" name="Google Shape;461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58717" y="3419542"/>
            <a:ext cx="2285174" cy="130925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72"/>
          <p:cNvSpPr txBox="1"/>
          <p:nvPr/>
        </p:nvSpPr>
        <p:spPr>
          <a:xfrm>
            <a:off x="6858763" y="4751050"/>
            <a:ext cx="2285100" cy="3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u="sng">
                <a:solidFill>
                  <a:schemeClr val="hlink"/>
                </a:solidFill>
                <a:hlinkClick r:id="rId7"/>
              </a:rPr>
              <a:t>https://fluidityproject.github.io/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73"/>
          <p:cNvPicPr preferRelativeResize="0"/>
          <p:nvPr/>
        </p:nvPicPr>
        <p:blipFill rotWithShape="1">
          <a:blip r:embed="rId3">
            <a:alphaModFix/>
          </a:blip>
          <a:srcRect l="6270"/>
          <a:stretch/>
        </p:blipFill>
        <p:spPr>
          <a:xfrm>
            <a:off x="0" y="0"/>
            <a:ext cx="681734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73"/>
          <p:cNvPicPr preferRelativeResize="0"/>
          <p:nvPr/>
        </p:nvPicPr>
        <p:blipFill rotWithShape="1">
          <a:blip r:embed="rId4">
            <a:alphaModFix/>
          </a:blip>
          <a:srcRect r="55894"/>
          <a:stretch/>
        </p:blipFill>
        <p:spPr>
          <a:xfrm>
            <a:off x="6795937" y="607925"/>
            <a:ext cx="2070225" cy="93875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73"/>
          <p:cNvSpPr txBox="1"/>
          <p:nvPr/>
        </p:nvSpPr>
        <p:spPr>
          <a:xfrm>
            <a:off x="6819850" y="1481550"/>
            <a:ext cx="2046300" cy="4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https://thetisproject.org/</a:t>
            </a:r>
            <a:endParaRPr/>
          </a:p>
        </p:txBody>
      </p:sp>
      <p:pic>
        <p:nvPicPr>
          <p:cNvPr id="470" name="Google Shape;470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54600" y="3203134"/>
            <a:ext cx="1062575" cy="96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73"/>
          <p:cNvSpPr txBox="1"/>
          <p:nvPr/>
        </p:nvSpPr>
        <p:spPr>
          <a:xfrm>
            <a:off x="5950575" y="4169550"/>
            <a:ext cx="3066600" cy="4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github.com/EnvModellingGroup/hrds</a:t>
            </a:r>
            <a:endParaRPr/>
          </a:p>
        </p:txBody>
      </p:sp>
      <p:sp>
        <p:nvSpPr>
          <p:cNvPr id="472" name="Google Shape;472;p73"/>
          <p:cNvSpPr txBox="1"/>
          <p:nvPr/>
        </p:nvSpPr>
        <p:spPr>
          <a:xfrm>
            <a:off x="6291600" y="4583300"/>
            <a:ext cx="2704800" cy="4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Hill, 2019. 10.21105/joss.01112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han_palaeo_slonl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25425"/>
            <a:ext cx="9144000" cy="4692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5"/>
          <p:cNvSpPr txBox="1">
            <a:spLocks noGrp="1"/>
          </p:cNvSpPr>
          <p:nvPr>
            <p:ph type="title"/>
          </p:nvPr>
        </p:nvSpPr>
        <p:spPr>
          <a:xfrm>
            <a:off x="166200" y="1031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Palaeo-geomorphological reconstruction </a:t>
            </a:r>
            <a:endParaRPr/>
          </a:p>
        </p:txBody>
      </p:sp>
      <p:pic>
        <p:nvPicPr>
          <p:cNvPr id="483" name="Google Shape;48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27625"/>
            <a:ext cx="9144000" cy="451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hanfs_bathy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84150"/>
            <a:ext cx="9144000" cy="4773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62" y="0"/>
            <a:ext cx="7526887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2" name="Google Shape;522;p81"/>
          <p:cNvGrpSpPr/>
          <p:nvPr/>
        </p:nvGrpSpPr>
        <p:grpSpPr>
          <a:xfrm>
            <a:off x="5188025" y="279125"/>
            <a:ext cx="891900" cy="895200"/>
            <a:chOff x="5188025" y="279125"/>
            <a:chExt cx="891900" cy="895200"/>
          </a:xfrm>
        </p:grpSpPr>
        <p:cxnSp>
          <p:nvCxnSpPr>
            <p:cNvPr id="523" name="Google Shape;523;p81"/>
            <p:cNvCxnSpPr/>
            <p:nvPr/>
          </p:nvCxnSpPr>
          <p:spPr>
            <a:xfrm>
              <a:off x="5188025" y="279125"/>
              <a:ext cx="9600" cy="895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24" name="Google Shape;524;p81"/>
            <p:cNvCxnSpPr/>
            <p:nvPr/>
          </p:nvCxnSpPr>
          <p:spPr>
            <a:xfrm>
              <a:off x="5629175" y="279125"/>
              <a:ext cx="9600" cy="895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25" name="Google Shape;525;p81"/>
            <p:cNvCxnSpPr/>
            <p:nvPr/>
          </p:nvCxnSpPr>
          <p:spPr>
            <a:xfrm>
              <a:off x="6070325" y="279125"/>
              <a:ext cx="9600" cy="895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cxnSp>
        <p:nvCxnSpPr>
          <p:cNvPr id="526" name="Google Shape;526;p81"/>
          <p:cNvCxnSpPr/>
          <p:nvPr/>
        </p:nvCxnSpPr>
        <p:spPr>
          <a:xfrm>
            <a:off x="1287175" y="2989550"/>
            <a:ext cx="5963400" cy="0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83775" tIns="41900" rIns="83775" bIns="4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Acknowledgements</a:t>
            </a:r>
            <a:endParaRPr/>
          </a:p>
        </p:txBody>
      </p:sp>
      <p:sp>
        <p:nvSpPr>
          <p:cNvPr id="261" name="Google Shape;261;p51"/>
          <p:cNvSpPr txBox="1">
            <a:spLocks noGrp="1"/>
          </p:cNvSpPr>
          <p:nvPr>
            <p:ph type="body" idx="1"/>
          </p:nvPr>
        </p:nvSpPr>
        <p:spPr>
          <a:xfrm>
            <a:off x="457200" y="1200153"/>
            <a:ext cx="4038600" cy="3394500"/>
          </a:xfrm>
          <a:prstGeom prst="rect">
            <a:avLst/>
          </a:prstGeom>
        </p:spPr>
        <p:txBody>
          <a:bodyPr spcFirstLastPara="1" wrap="square" lIns="83775" tIns="41900" rIns="83775" bIns="41900" anchor="t" anchorCtr="0">
            <a:noAutofit/>
          </a:bodyPr>
          <a:lstStyle/>
          <a:p>
            <a:pPr marL="457200" lvl="0" indent="-342900" algn="l" rtl="0"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Dr Sue Dawson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Prof Matt Piggott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Prof Alistair Dawson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Frances Taylor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Charlotte Desmond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Ashley Elliot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Jenna Mohan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Dr Lis Bowman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Dr Georges Kesserwani</a:t>
            </a:r>
            <a:endParaRPr sz="1800"/>
          </a:p>
          <a:p>
            <a:pPr marL="45720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62" name="Google Shape;262;p51"/>
          <p:cNvPicPr preferRelativeResize="0"/>
          <p:nvPr/>
        </p:nvPicPr>
        <p:blipFill rotWithShape="1">
          <a:blip r:embed="rId3">
            <a:alphaModFix/>
          </a:blip>
          <a:srcRect t="25418" b="18715"/>
          <a:stretch/>
        </p:blipFill>
        <p:spPr>
          <a:xfrm>
            <a:off x="6181475" y="2688100"/>
            <a:ext cx="1803750" cy="100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1368" y="3057126"/>
            <a:ext cx="2147182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5298" y="1422099"/>
            <a:ext cx="1996975" cy="761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39128" y="4075975"/>
            <a:ext cx="2228419" cy="6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51"/>
          <p:cNvPicPr preferRelativeResize="0"/>
          <p:nvPr/>
        </p:nvPicPr>
        <p:blipFill rotWithShape="1">
          <a:blip r:embed="rId7">
            <a:alphaModFix/>
          </a:blip>
          <a:srcRect t="30994" r="11292" b="24117"/>
          <a:stretch/>
        </p:blipFill>
        <p:spPr>
          <a:xfrm>
            <a:off x="6619900" y="3695750"/>
            <a:ext cx="2393950" cy="78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41466" y="1697501"/>
            <a:ext cx="2325159" cy="78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62" y="0"/>
            <a:ext cx="7526887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2" name="Google Shape;532;p82"/>
          <p:cNvGrpSpPr/>
          <p:nvPr/>
        </p:nvGrpSpPr>
        <p:grpSpPr>
          <a:xfrm>
            <a:off x="5188025" y="279125"/>
            <a:ext cx="891900" cy="895200"/>
            <a:chOff x="5188025" y="279125"/>
            <a:chExt cx="891900" cy="895200"/>
          </a:xfrm>
        </p:grpSpPr>
        <p:cxnSp>
          <p:nvCxnSpPr>
            <p:cNvPr id="533" name="Google Shape;533;p82"/>
            <p:cNvCxnSpPr/>
            <p:nvPr/>
          </p:nvCxnSpPr>
          <p:spPr>
            <a:xfrm>
              <a:off x="5188025" y="279125"/>
              <a:ext cx="9600" cy="895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34" name="Google Shape;534;p82"/>
            <p:cNvCxnSpPr/>
            <p:nvPr/>
          </p:nvCxnSpPr>
          <p:spPr>
            <a:xfrm>
              <a:off x="5629175" y="279125"/>
              <a:ext cx="9600" cy="895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35" name="Google Shape;535;p82"/>
            <p:cNvCxnSpPr/>
            <p:nvPr/>
          </p:nvCxnSpPr>
          <p:spPr>
            <a:xfrm>
              <a:off x="6070325" y="279125"/>
              <a:ext cx="9600" cy="895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cxnSp>
        <p:nvCxnSpPr>
          <p:cNvPr id="536" name="Google Shape;536;p82"/>
          <p:cNvCxnSpPr/>
          <p:nvPr/>
        </p:nvCxnSpPr>
        <p:spPr>
          <a:xfrm>
            <a:off x="1287175" y="2989550"/>
            <a:ext cx="5963400" cy="0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537" name="Google Shape;537;p82"/>
          <p:cNvGrpSpPr/>
          <p:nvPr/>
        </p:nvGrpSpPr>
        <p:grpSpPr>
          <a:xfrm>
            <a:off x="215075" y="970550"/>
            <a:ext cx="4404325" cy="3521655"/>
            <a:chOff x="74925" y="1100325"/>
            <a:chExt cx="4404325" cy="3521655"/>
          </a:xfrm>
        </p:grpSpPr>
        <p:sp>
          <p:nvSpPr>
            <p:cNvPr id="538" name="Google Shape;538;p82"/>
            <p:cNvSpPr/>
            <p:nvPr/>
          </p:nvSpPr>
          <p:spPr>
            <a:xfrm>
              <a:off x="83050" y="1100325"/>
              <a:ext cx="4396200" cy="35190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39" name="Google Shape;539;p8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4925" y="1105500"/>
              <a:ext cx="4395600" cy="351648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Summary</a:t>
            </a:r>
            <a:endParaRPr/>
          </a:p>
        </p:txBody>
      </p:sp>
      <p:sp>
        <p:nvSpPr>
          <p:cNvPr id="633" name="Google Shape;633;p8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/>
              <a:t>The </a:t>
            </a:r>
            <a:r>
              <a:rPr lang="en-GB" dirty="0" err="1"/>
              <a:t>sedimentological</a:t>
            </a:r>
            <a:r>
              <a:rPr lang="en-GB" dirty="0"/>
              <a:t> record is crucial to capture the extreme events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/>
              <a:t>We can combine numerical modelling and sedimentology to gain insight into </a:t>
            </a:r>
            <a:r>
              <a:rPr lang="en-GB" dirty="0" err="1"/>
              <a:t>palaeo</a:t>
            </a:r>
            <a:r>
              <a:rPr lang="en-GB" dirty="0"/>
              <a:t>-extreme events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/>
              <a:t>Work in the </a:t>
            </a:r>
            <a:r>
              <a:rPr lang="en-GB" dirty="0" err="1"/>
              <a:t>Ythan</a:t>
            </a:r>
            <a:r>
              <a:rPr lang="en-GB" dirty="0"/>
              <a:t> valley shows one large wave which consists of three </a:t>
            </a:r>
            <a:r>
              <a:rPr lang="en-GB" dirty="0" smtClean="0"/>
              <a:t>pulses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2"/>
          <p:cNvSpPr txBox="1"/>
          <p:nvPr/>
        </p:nvSpPr>
        <p:spPr>
          <a:xfrm>
            <a:off x="457200" y="8335"/>
            <a:ext cx="8229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Feel free to…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52"/>
          <p:cNvSpPr txBox="1"/>
          <p:nvPr/>
        </p:nvSpPr>
        <p:spPr>
          <a:xfrm>
            <a:off x="1273275" y="1499538"/>
            <a:ext cx="35571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Take picture/videos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p52" descr="Twitter_logo_blu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877" y="801611"/>
            <a:ext cx="659600" cy="5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52" descr="yckbprXc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663" y="1499594"/>
            <a:ext cx="762000" cy="585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52" descr="by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23638" y="4822029"/>
            <a:ext cx="920353" cy="32146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52"/>
          <p:cNvSpPr/>
          <p:nvPr/>
        </p:nvSpPr>
        <p:spPr>
          <a:xfrm>
            <a:off x="1230150" y="3102350"/>
            <a:ext cx="60561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10.6084/m9.figshare.9861263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8" name="Google Shape;278;p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540" y="3000107"/>
            <a:ext cx="842005" cy="84019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52"/>
          <p:cNvSpPr txBox="1"/>
          <p:nvPr/>
        </p:nvSpPr>
        <p:spPr>
          <a:xfrm>
            <a:off x="1273275" y="777150"/>
            <a:ext cx="35571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Tweet (@jonxhill)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52"/>
          <p:cNvSpPr/>
          <p:nvPr/>
        </p:nvSpPr>
        <p:spPr>
          <a:xfrm>
            <a:off x="1230150" y="4064450"/>
            <a:ext cx="75042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https://envmodellinggroup.github.io/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8375" y="3942587"/>
            <a:ext cx="880349" cy="879427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52"/>
          <p:cNvSpPr txBox="1"/>
          <p:nvPr/>
        </p:nvSpPr>
        <p:spPr>
          <a:xfrm>
            <a:off x="271875" y="2308550"/>
            <a:ext cx="2989500" cy="7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latin typeface="Calibri"/>
                <a:ea typeface="Calibri"/>
                <a:cs typeface="Calibri"/>
                <a:sym typeface="Calibri"/>
              </a:rPr>
              <a:t>More info: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Palaeobathymetric changes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5" name="Google Shape;345;p62" descr="Screen Shot 2016-03-17 at 09.19.08.png"/>
          <p:cNvPicPr preferRelativeResize="0"/>
          <p:nvPr/>
        </p:nvPicPr>
        <p:blipFill rotWithShape="1">
          <a:blip r:embed="rId3">
            <a:alphaModFix/>
          </a:blip>
          <a:srcRect l="8809"/>
          <a:stretch/>
        </p:blipFill>
        <p:spPr>
          <a:xfrm>
            <a:off x="0" y="938388"/>
            <a:ext cx="3141292" cy="3728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62" descr="Screen Shot 2016-03-17 at 09.19.13.png"/>
          <p:cNvPicPr preferRelativeResize="0"/>
          <p:nvPr/>
        </p:nvPicPr>
        <p:blipFill rotWithShape="1">
          <a:blip r:embed="rId4">
            <a:alphaModFix/>
          </a:blip>
          <a:srcRect l="8941"/>
          <a:stretch/>
        </p:blipFill>
        <p:spPr>
          <a:xfrm>
            <a:off x="3141292" y="956635"/>
            <a:ext cx="3093639" cy="3710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62" descr="Screen Shot 2016-03-17 at 09.19.22.png"/>
          <p:cNvPicPr preferRelativeResize="0"/>
          <p:nvPr/>
        </p:nvPicPr>
        <p:blipFill rotWithShape="1">
          <a:blip r:embed="rId5">
            <a:alphaModFix/>
          </a:blip>
          <a:srcRect l="8893" r="4081"/>
          <a:stretch/>
        </p:blipFill>
        <p:spPr>
          <a:xfrm>
            <a:off x="6234931" y="956636"/>
            <a:ext cx="2940784" cy="3710586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62"/>
          <p:cNvSpPr/>
          <p:nvPr/>
        </p:nvSpPr>
        <p:spPr>
          <a:xfrm>
            <a:off x="1556875" y="4658750"/>
            <a:ext cx="7561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Sturt, F., </a:t>
            </a:r>
            <a:r>
              <a:rPr lang="en-GB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al.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2013. Journal of Archaeological Science, 40(11), pp.3963–3976.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3"/>
          <p:cNvSpPr txBox="1"/>
          <p:nvPr/>
        </p:nvSpPr>
        <p:spPr>
          <a:xfrm>
            <a:off x="0" y="4605850"/>
            <a:ext cx="45741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dirty="0">
                <a:solidFill>
                  <a:schemeClr val="tx1"/>
                </a:solidFill>
              </a:rPr>
              <a:t>Hill, J., et al.2014. </a:t>
            </a:r>
            <a:r>
              <a:rPr lang="en-GB" sz="1500" i="1" dirty="0">
                <a:solidFill>
                  <a:schemeClr val="tx1"/>
                </a:solidFill>
              </a:rPr>
              <a:t>Ocean Modelling</a:t>
            </a:r>
            <a:r>
              <a:rPr lang="en-GB" sz="1500" dirty="0">
                <a:solidFill>
                  <a:schemeClr val="tx1"/>
                </a:solidFill>
              </a:rPr>
              <a:t> 83 (0): 11–25.</a:t>
            </a:r>
            <a:endParaRPr sz="1500" dirty="0">
              <a:solidFill>
                <a:schemeClr val="tx1"/>
              </a:solidFill>
            </a:endParaRPr>
          </a:p>
        </p:txBody>
      </p:sp>
      <p:pic>
        <p:nvPicPr>
          <p:cNvPr id="355" name="Google Shape;355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8717" y="3419542"/>
            <a:ext cx="2285174" cy="130925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63"/>
          <p:cNvSpPr txBox="1"/>
          <p:nvPr/>
        </p:nvSpPr>
        <p:spPr>
          <a:xfrm>
            <a:off x="6858763" y="4751050"/>
            <a:ext cx="2285100" cy="3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u="sng">
                <a:solidFill>
                  <a:schemeClr val="hlink"/>
                </a:solidFill>
                <a:hlinkClick r:id="rId6"/>
              </a:rPr>
              <a:t>https://fluidityproject.github.io/</a:t>
            </a:r>
            <a:endParaRPr/>
          </a:p>
        </p:txBody>
      </p:sp>
      <p:pic>
        <p:nvPicPr>
          <p:cNvPr id="2" name="uk_centric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339687"/>
            <a:ext cx="6810589" cy="4024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3100" tIns="93100" rIns="93100" bIns="93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Storegga deposits</a:t>
            </a:r>
            <a:endParaRPr/>
          </a:p>
        </p:txBody>
      </p:sp>
      <p:pic>
        <p:nvPicPr>
          <p:cNvPr id="362" name="Google Shape;36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2395" y="0"/>
            <a:ext cx="31544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64"/>
          <p:cNvSpPr txBox="1"/>
          <p:nvPr/>
        </p:nvSpPr>
        <p:spPr>
          <a:xfrm>
            <a:off x="1473800" y="4401625"/>
            <a:ext cx="3733800" cy="5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Long, D., 2018. Geological Society, London, Special Publications 456, 143–165.</a:t>
            </a:r>
            <a:endParaRPr/>
          </a:p>
        </p:txBody>
      </p:sp>
      <p:pic>
        <p:nvPicPr>
          <p:cNvPr id="364" name="Google Shape;364;p64"/>
          <p:cNvPicPr preferRelativeResize="0"/>
          <p:nvPr/>
        </p:nvPicPr>
        <p:blipFill rotWithShape="1">
          <a:blip r:embed="rId4">
            <a:alphaModFix/>
          </a:blip>
          <a:srcRect l="7183" t="6869" r="5426" b="6068"/>
          <a:stretch/>
        </p:blipFill>
        <p:spPr>
          <a:xfrm>
            <a:off x="332452" y="2020600"/>
            <a:ext cx="4233500" cy="1633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5" name="Google Shape;365;p64"/>
          <p:cNvCxnSpPr/>
          <p:nvPr/>
        </p:nvCxnSpPr>
        <p:spPr>
          <a:xfrm rot="10800000" flipH="1">
            <a:off x="4565952" y="2334488"/>
            <a:ext cx="1893000" cy="503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66" name="Google Shape;366;p64"/>
          <p:cNvSpPr txBox="1"/>
          <p:nvPr/>
        </p:nvSpPr>
        <p:spPr>
          <a:xfrm>
            <a:off x="1891500" y="2020600"/>
            <a:ext cx="2680500" cy="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</a:rPr>
              <a:t>Long, A. J, et al. 2016. </a:t>
            </a:r>
            <a:r>
              <a:rPr lang="en-GB" sz="1000" i="1">
                <a:solidFill>
                  <a:srgbClr val="FFFFFF"/>
                </a:solidFill>
              </a:rPr>
              <a:t>Journal of Quaternary Science</a:t>
            </a:r>
            <a:r>
              <a:rPr lang="en-GB" sz="1000">
                <a:solidFill>
                  <a:srgbClr val="FFFFFF"/>
                </a:solidFill>
              </a:rPr>
              <a:t> 31 (3): 239–55.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5"/>
          <p:cNvSpPr txBox="1">
            <a:spLocks noGrp="1"/>
          </p:cNvSpPr>
          <p:nvPr>
            <p:ph type="title"/>
          </p:nvPr>
        </p:nvSpPr>
        <p:spPr>
          <a:xfrm>
            <a:off x="138450" y="117775"/>
            <a:ext cx="1805400" cy="16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Ythan valley</a:t>
            </a:r>
            <a:endParaRPr/>
          </a:p>
        </p:txBody>
      </p:sp>
      <p:pic>
        <p:nvPicPr>
          <p:cNvPr id="372" name="Google Shape;37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6983" y="0"/>
            <a:ext cx="365701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65"/>
          <p:cNvPicPr preferRelativeResize="0"/>
          <p:nvPr/>
        </p:nvPicPr>
        <p:blipFill rotWithShape="1">
          <a:blip r:embed="rId4">
            <a:alphaModFix/>
          </a:blip>
          <a:srcRect l="6896" t="6345" r="6245" b="10383"/>
          <a:stretch/>
        </p:blipFill>
        <p:spPr>
          <a:xfrm>
            <a:off x="1681237" y="0"/>
            <a:ext cx="380573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65"/>
          <p:cNvSpPr/>
          <p:nvPr/>
        </p:nvSpPr>
        <p:spPr>
          <a:xfrm>
            <a:off x="2194550" y="1020275"/>
            <a:ext cx="497400" cy="259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5" name="Google Shape;375;p65"/>
          <p:cNvPicPr preferRelativeResize="0"/>
          <p:nvPr/>
        </p:nvPicPr>
        <p:blipFill rotWithShape="1">
          <a:blip r:embed="rId5">
            <a:alphaModFix/>
          </a:blip>
          <a:srcRect l="34109" r="21713"/>
          <a:stretch/>
        </p:blipFill>
        <p:spPr>
          <a:xfrm>
            <a:off x="0" y="2656200"/>
            <a:ext cx="1681226" cy="244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65"/>
          <p:cNvSpPr/>
          <p:nvPr/>
        </p:nvSpPr>
        <p:spPr>
          <a:xfrm>
            <a:off x="1049150" y="3513225"/>
            <a:ext cx="105900" cy="963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65"/>
          <p:cNvSpPr/>
          <p:nvPr/>
        </p:nvSpPr>
        <p:spPr>
          <a:xfrm>
            <a:off x="6420050" y="1540050"/>
            <a:ext cx="497400" cy="490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65"/>
          <p:cNvSpPr/>
          <p:nvPr/>
        </p:nvSpPr>
        <p:spPr>
          <a:xfrm>
            <a:off x="6014175" y="1711700"/>
            <a:ext cx="497400" cy="259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9" name="Google Shape;379;p65"/>
          <p:cNvGrpSpPr/>
          <p:nvPr/>
        </p:nvGrpSpPr>
        <p:grpSpPr>
          <a:xfrm>
            <a:off x="7275100" y="0"/>
            <a:ext cx="1868894" cy="1689000"/>
            <a:chOff x="6168200" y="-1183900"/>
            <a:chExt cx="1868894" cy="1689000"/>
          </a:xfrm>
        </p:grpSpPr>
        <p:pic>
          <p:nvPicPr>
            <p:cNvPr id="380" name="Google Shape;380;p65"/>
            <p:cNvPicPr preferRelativeResize="0"/>
            <p:nvPr/>
          </p:nvPicPr>
          <p:blipFill rotWithShape="1">
            <a:blip r:embed="rId6">
              <a:alphaModFix/>
            </a:blip>
            <a:srcRect l="22930" t="29009" r="10296" b="21214"/>
            <a:stretch/>
          </p:blipFill>
          <p:spPr>
            <a:xfrm>
              <a:off x="6168275" y="-1174300"/>
              <a:ext cx="1868819" cy="1679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1" name="Google Shape;381;p65"/>
            <p:cNvSpPr/>
            <p:nvPr/>
          </p:nvSpPr>
          <p:spPr>
            <a:xfrm>
              <a:off x="6168200" y="-1183900"/>
              <a:ext cx="1868700" cy="1679400"/>
            </a:xfrm>
            <a:prstGeom prst="rect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57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Core A004</a:t>
            </a:r>
            <a:endParaRPr/>
          </a:p>
        </p:txBody>
      </p:sp>
      <p:pic>
        <p:nvPicPr>
          <p:cNvPr id="387" name="Google Shape;387;p66"/>
          <p:cNvPicPr preferRelativeResize="0"/>
          <p:nvPr/>
        </p:nvPicPr>
        <p:blipFill rotWithShape="1">
          <a:blip r:embed="rId3">
            <a:alphaModFix/>
          </a:blip>
          <a:srcRect l="22930" t="29009" r="10296" b="21214"/>
          <a:stretch/>
        </p:blipFill>
        <p:spPr>
          <a:xfrm>
            <a:off x="-12189" y="3088595"/>
            <a:ext cx="2282762" cy="20549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8" name="Google Shape;388;p66"/>
          <p:cNvGrpSpPr/>
          <p:nvPr/>
        </p:nvGrpSpPr>
        <p:grpSpPr>
          <a:xfrm>
            <a:off x="6766725" y="0"/>
            <a:ext cx="2377275" cy="5143499"/>
            <a:chOff x="0" y="0"/>
            <a:chExt cx="2377275" cy="5143499"/>
          </a:xfrm>
        </p:grpSpPr>
        <p:pic>
          <p:nvPicPr>
            <p:cNvPr id="389" name="Google Shape;389;p6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0" y="0"/>
              <a:ext cx="2179533" cy="51434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90" name="Google Shape;390;p66"/>
            <p:cNvCxnSpPr/>
            <p:nvPr/>
          </p:nvCxnSpPr>
          <p:spPr>
            <a:xfrm>
              <a:off x="375375" y="3647975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66"/>
            <p:cNvCxnSpPr/>
            <p:nvPr/>
          </p:nvCxnSpPr>
          <p:spPr>
            <a:xfrm>
              <a:off x="375375" y="701050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92" name="Google Shape;392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1681" y="0"/>
            <a:ext cx="64293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54465" y="703575"/>
            <a:ext cx="2912425" cy="373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57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Core A004</a:t>
            </a:r>
            <a:endParaRPr/>
          </a:p>
        </p:txBody>
      </p:sp>
      <p:pic>
        <p:nvPicPr>
          <p:cNvPr id="399" name="Google Shape;399;p67"/>
          <p:cNvPicPr preferRelativeResize="0"/>
          <p:nvPr/>
        </p:nvPicPr>
        <p:blipFill rotWithShape="1">
          <a:blip r:embed="rId3">
            <a:alphaModFix/>
          </a:blip>
          <a:srcRect l="22930" t="29009" r="10296" b="21214"/>
          <a:stretch/>
        </p:blipFill>
        <p:spPr>
          <a:xfrm>
            <a:off x="-12189" y="3088595"/>
            <a:ext cx="2282762" cy="20549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0" name="Google Shape;400;p67"/>
          <p:cNvGrpSpPr/>
          <p:nvPr/>
        </p:nvGrpSpPr>
        <p:grpSpPr>
          <a:xfrm>
            <a:off x="6766725" y="0"/>
            <a:ext cx="2377275" cy="5143499"/>
            <a:chOff x="0" y="0"/>
            <a:chExt cx="2377275" cy="5143499"/>
          </a:xfrm>
        </p:grpSpPr>
        <p:pic>
          <p:nvPicPr>
            <p:cNvPr id="401" name="Google Shape;401;p6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0" y="0"/>
              <a:ext cx="2179533" cy="51434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02" name="Google Shape;402;p67"/>
            <p:cNvCxnSpPr/>
            <p:nvPr/>
          </p:nvCxnSpPr>
          <p:spPr>
            <a:xfrm>
              <a:off x="375375" y="3647975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3C4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67"/>
            <p:cNvCxnSpPr/>
            <p:nvPr/>
          </p:nvCxnSpPr>
          <p:spPr>
            <a:xfrm>
              <a:off x="375375" y="701050"/>
              <a:ext cx="2001900" cy="0"/>
            </a:xfrm>
            <a:prstGeom prst="straightConnector1">
              <a:avLst/>
            </a:prstGeom>
            <a:noFill/>
            <a:ln w="38100" cap="flat" cmpd="sng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04" name="Google Shape;404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1600" y="3798750"/>
            <a:ext cx="2780799" cy="6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72400" y="0"/>
            <a:ext cx="4395600" cy="3516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390325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237</Words>
  <Application>Microsoft Office PowerPoint</Application>
  <PresentationFormat>On-screen Show (16:9)</PresentationFormat>
  <Paragraphs>43</Paragraphs>
  <Slides>21</Slides>
  <Notes>21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Noto Sans Symbols</vt:lpstr>
      <vt:lpstr>Times New Roman</vt:lpstr>
      <vt:lpstr>Simple Light</vt:lpstr>
      <vt:lpstr>Simple Light</vt:lpstr>
      <vt:lpstr>Office Theme</vt:lpstr>
      <vt:lpstr>Office Theme</vt:lpstr>
      <vt:lpstr>Resolving the tsunami wave: interpreting palaeotsunami deposits by integrating numerical modelling and sedimentology</vt:lpstr>
      <vt:lpstr>Acknowledgements</vt:lpstr>
      <vt:lpstr>PowerPoint Presentation</vt:lpstr>
      <vt:lpstr>Palaeobathymetric changes</vt:lpstr>
      <vt:lpstr>PowerPoint Presentation</vt:lpstr>
      <vt:lpstr>Storegga deposits</vt:lpstr>
      <vt:lpstr>Ythan valley</vt:lpstr>
      <vt:lpstr>Core A004</vt:lpstr>
      <vt:lpstr>Core A004</vt:lpstr>
      <vt:lpstr>Core A004</vt:lpstr>
      <vt:lpstr>Core B003</vt:lpstr>
      <vt:lpstr>Core B003</vt:lpstr>
      <vt:lpstr>Core B003</vt:lpstr>
      <vt:lpstr>PowerPoint Presentation</vt:lpstr>
      <vt:lpstr>PowerPoint Presentation</vt:lpstr>
      <vt:lpstr>PowerPoint Presentation</vt:lpstr>
      <vt:lpstr>Palaeo-geomorphological reconstruction </vt:lpstr>
      <vt:lpstr>PowerPoint Presentation</vt:lpstr>
      <vt:lpstr>PowerPoint Presentation</vt:lpstr>
      <vt:lpstr>PowerPoint Presentation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Resolving the tsunami wave: interpreting palaeotsunami deposits by integrating numerical modelling and sedimentology</dc:title>
  <dc:creator>Jon Hill</dc:creator>
  <cp:lastModifiedBy>Jon Hill</cp:lastModifiedBy>
  <cp:revision>7</cp:revision>
  <dcterms:modified xsi:type="dcterms:W3CDTF">2019-09-17T09:48:07Z</dcterms:modified>
</cp:coreProperties>
</file>