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52.webp" ContentType="image/p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54"/>
  </p:notesMasterIdLst>
  <p:sldIdLst>
    <p:sldId id="256" r:id="rId2"/>
    <p:sldId id="501" r:id="rId3"/>
    <p:sldId id="507" r:id="rId4"/>
    <p:sldId id="480" r:id="rId5"/>
    <p:sldId id="508" r:id="rId6"/>
    <p:sldId id="521" r:id="rId7"/>
    <p:sldId id="273" r:id="rId8"/>
    <p:sldId id="274" r:id="rId9"/>
    <p:sldId id="491" r:id="rId10"/>
    <p:sldId id="265" r:id="rId11"/>
    <p:sldId id="489" r:id="rId12"/>
    <p:sldId id="497" r:id="rId13"/>
    <p:sldId id="516" r:id="rId14"/>
    <p:sldId id="268" r:id="rId15"/>
    <p:sldId id="264" r:id="rId16"/>
    <p:sldId id="502" r:id="rId17"/>
    <p:sldId id="430" r:id="rId18"/>
    <p:sldId id="472" r:id="rId19"/>
    <p:sldId id="513" r:id="rId20"/>
    <p:sldId id="518" r:id="rId21"/>
    <p:sldId id="519" r:id="rId22"/>
    <p:sldId id="504" r:id="rId23"/>
    <p:sldId id="520" r:id="rId24"/>
    <p:sldId id="401" r:id="rId25"/>
    <p:sldId id="511" r:id="rId26"/>
    <p:sldId id="481" r:id="rId27"/>
    <p:sldId id="486" r:id="rId28"/>
    <p:sldId id="498" r:id="rId29"/>
    <p:sldId id="514" r:id="rId30"/>
    <p:sldId id="499" r:id="rId31"/>
    <p:sldId id="517" r:id="rId32"/>
    <p:sldId id="422" r:id="rId33"/>
    <p:sldId id="432" r:id="rId34"/>
    <p:sldId id="423" r:id="rId35"/>
    <p:sldId id="523" r:id="rId36"/>
    <p:sldId id="522" r:id="rId37"/>
    <p:sldId id="524" r:id="rId38"/>
    <p:sldId id="503" r:id="rId39"/>
    <p:sldId id="526" r:id="rId40"/>
    <p:sldId id="505" r:id="rId41"/>
    <p:sldId id="439" r:id="rId42"/>
    <p:sldId id="479" r:id="rId43"/>
    <p:sldId id="419" r:id="rId44"/>
    <p:sldId id="267" r:id="rId45"/>
    <p:sldId id="271" r:id="rId46"/>
    <p:sldId id="270" r:id="rId47"/>
    <p:sldId id="277" r:id="rId48"/>
    <p:sldId id="525" r:id="rId49"/>
    <p:sldId id="528" r:id="rId50"/>
    <p:sldId id="263" r:id="rId51"/>
    <p:sldId id="452" r:id="rId52"/>
    <p:sldId id="527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3" autoAdjust="0"/>
    <p:restoredTop sz="81420" autoAdjust="0"/>
  </p:normalViewPr>
  <p:slideViewPr>
    <p:cSldViewPr snapToGrid="0">
      <p:cViewPr varScale="1">
        <p:scale>
          <a:sx n="83" d="100"/>
          <a:sy n="83" d="100"/>
        </p:scale>
        <p:origin x="45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24C80E-E6B5-4DC1-AD68-ABFE7AF8C390}" type="datetimeFigureOut">
              <a:rPr lang="en-GB" smtClean="0"/>
              <a:t>10/09/2019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69D44-1984-4176-94E4-95E4FEB5FB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351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 don‘t want to come here like a colonialist and pretend Europe has all the answers. Didn‘t work out so well in the past.</a:t>
            </a:r>
            <a:br>
              <a:rPr lang="de-DE" dirty="0"/>
            </a:br>
            <a:r>
              <a:rPr lang="de-DE" dirty="0"/>
              <a:t>I also don‘t want to pretend everything is perfect in South and Latin America.</a:t>
            </a:r>
          </a:p>
          <a:p>
            <a:r>
              <a:rPr lang="de-DE" dirty="0"/>
              <a:t>I also want to treat you with respect, and be honest about how I feel the situation is. This is a big opportunity for co-learning, and I‘m honoured and privileged to be here with you all.</a:t>
            </a:r>
          </a:p>
          <a:p>
            <a:r>
              <a:rPr lang="de-DE" dirty="0"/>
              <a:t>I‘m also aware that Elsevier, one of the most anti-open ruthlessly capitalistic companies in the world is sponsoring this event. I am not going to go gentle on them because of this.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69D44-1984-4176-94E4-95E4FEB5FB3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4132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4994F91-A40A-4F97-BB73-DB1FC4ABF0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69D44-1984-4176-94E4-95E4FEB5FB38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6213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69D44-1984-4176-94E4-95E4FEB5FB38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3331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D9584C-6763-4F95-AC04-AE546D343EE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7204348-A266-43A7-B25E-DF8C990C0DFE}" type="slidenum">
              <a:t>50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2EDC99-E1EB-4BC7-B5AD-E5488BCB33F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19B647-3F2C-4CC7-8142-ECA933774F0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69D44-1984-4176-94E4-95E4FEB5FB38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839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BDEEB7-238C-4169-A262-8A9E2854BCA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7476AE9-8989-40CC-8961-B7240E699A89}" type="slidenum">
              <a:t>13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BA735C-354C-41FA-B415-90552FBB31D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A53107-1C36-4378-8FF7-5E7D14A5F97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8258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</p:spPr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  <p:sp>
        <p:nvSpPr>
          <p:cNvPr id="25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FFCB33B2-3C83-444D-961C-8E6966AEE709}" type="slidenum">
              <a:rPr lang="en-GB" sz="1200" b="0" strike="noStrike" spc="-1">
                <a:latin typeface="Times New Roman"/>
              </a:rPr>
              <a:t>15</a:t>
            </a:fld>
            <a:endParaRPr lang="en-GB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E9B5AD-DFEF-4671-8098-C1301B6D298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335CC7C-7138-4AD0-AD9D-3BC5A01111A7}" type="slidenum">
              <a:t>18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9050FF-9570-4D1D-A9E1-EB32C0D72EA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FAE3BC-7854-4BA9-9F1D-AE995B751AC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407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69D44-1984-4176-94E4-95E4FEB5FB38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8828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69D44-1984-4176-94E4-95E4FEB5FB38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415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69D44-1984-4176-94E4-95E4FEB5FB38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3015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69D44-1984-4176-94E4-95E4FEB5FB38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033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227414-4F3D-4728-A74C-4A5E0CEC296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D4A0013-0BD3-4717-ACCE-4273C76D06FF}" type="slidenum">
              <a:t>43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7B7014-549F-4A61-9AA7-BA04EA79748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F311E1-1965-4C51-A2FC-FA3D526D363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B7FBC-B5E3-4204-BD07-144993CDC4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4A7776-5B11-4AA1-AE11-1D3EBF0A7A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BC2B6-970E-4671-932C-CD3C3E812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587C4-43D8-454A-8CCE-8D6BB7407146}" type="datetimeFigureOut">
              <a:rPr lang="en-GB" smtClean="0"/>
              <a:t>10/09/2019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D47FCA-465E-4D70-B843-EE3EA866F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902CD-8886-47D2-A99C-FBFE92681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63E1-155B-4A88-BA46-8D9F0576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813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5E5C1-D08F-4FC8-AD69-2D7833984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9DB8CE-017E-4B6A-97EE-7BE112D7DE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92E5E6-B08B-44C1-874C-CF7EF0B38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587C4-43D8-454A-8CCE-8D6BB7407146}" type="datetimeFigureOut">
              <a:rPr lang="en-GB" smtClean="0"/>
              <a:t>10/09/2019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142C9-CD29-4492-AB56-144D968C9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8A445-70CF-4ED3-AFDB-37F81AFDD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63E1-155B-4A88-BA46-8D9F0576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442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043CF9-CBB5-44B2-85D8-937EDACE9D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2C9563-4EE0-4D8B-B989-ED6331B29A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2B1BC8-716E-46C5-8B0C-AF631EBB4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587C4-43D8-454A-8CCE-8D6BB7407146}" type="datetimeFigureOut">
              <a:rPr lang="en-GB" smtClean="0"/>
              <a:t>10/09/2019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1A93D-CD67-4ECF-B557-E5E1BD954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48D7F-000C-465E-BE9B-859AEC631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63E1-155B-4A88-BA46-8D9F0576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399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3414B-BF42-4317-8810-14C0EF8BF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86289-0946-4D71-854B-285CF5E794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4E309-ED0F-429B-9CD0-7E59FE74C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587C4-43D8-454A-8CCE-8D6BB7407146}" type="datetimeFigureOut">
              <a:rPr lang="en-GB" smtClean="0"/>
              <a:t>10/09/2019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A5F94-6797-42D4-8FD8-63F8D801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EA27B-84D8-437C-BBE6-04086BB8E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63E1-155B-4A88-BA46-8D9F0576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440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848AC-2DEE-4819-890F-27CBFC485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7D041-0D1A-4954-8D6C-152B736A2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FEC00-87DA-4AC5-9BFB-C6E356111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587C4-43D8-454A-8CCE-8D6BB7407146}" type="datetimeFigureOut">
              <a:rPr lang="en-GB" smtClean="0"/>
              <a:t>10/09/2019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4A798-448C-4B14-BF22-A04ECF80F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B57F3-629C-4A26-8A65-B29CC9670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63E1-155B-4A88-BA46-8D9F0576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098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0A98D-CD57-4526-85A3-976C089D7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887F3-F646-407C-95B7-9A70E3CD3C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761F98-41BB-45B4-93EF-DDD74FD29D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5073C0-5AB6-47E2-A836-9FFCBE1CF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587C4-43D8-454A-8CCE-8D6BB7407146}" type="datetimeFigureOut">
              <a:rPr lang="en-GB" smtClean="0"/>
              <a:t>10/09/2019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506E4-EADF-4D85-B86A-065F4EB90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7F839F-4C60-417E-9962-DECFCB00A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63E1-155B-4A88-BA46-8D9F0576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557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4F078-EAF1-44A4-9BE9-E84951E75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57F10B-ABA0-40DC-8F7E-157BAB75AC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C5AAB9-B8E9-42E9-A143-0392B9A323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43C579-0F57-436E-9EA1-7D319E337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A05CD9-EE91-4671-99ED-1EC5272A6F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263C81-0523-4B63-905E-C303813AC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587C4-43D8-454A-8CCE-8D6BB7407146}" type="datetimeFigureOut">
              <a:rPr lang="en-GB" smtClean="0"/>
              <a:t>10/09/2019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E33ABD-D127-406C-BBC8-8AECA5B19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73272C-F6A8-418A-8128-3BFA8712D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63E1-155B-4A88-BA46-8D9F0576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736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D7903-8068-4907-B1A8-581DE1774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FBB94D-5FB3-4C71-9206-E5309D1D5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587C4-43D8-454A-8CCE-8D6BB7407146}" type="datetimeFigureOut">
              <a:rPr lang="en-GB" smtClean="0"/>
              <a:t>10/09/2019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CFE9AE-FBF1-46F1-AFE8-650FC5C17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A0E86F-3B8B-43AC-86B6-C8D8F44E9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63E1-155B-4A88-BA46-8D9F0576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2487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B2CB7-09F3-4F36-9CBC-8FFE8FA6B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587C4-43D8-454A-8CCE-8D6BB7407146}" type="datetimeFigureOut">
              <a:rPr lang="en-GB" smtClean="0"/>
              <a:t>10/09/2019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F788BC-0D1A-4353-AB4A-861DAB47D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EA7B05-179F-4E7D-9451-2EDBC97EB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63E1-155B-4A88-BA46-8D9F0576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3981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85DA9-4909-4EBC-A604-71580A311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E2A9D-C628-460F-8104-85D78D7D3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11CE47-CB65-4FDC-ACB3-2751C1A959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C7020E-E51A-46FD-8A77-0D059ECCD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587C4-43D8-454A-8CCE-8D6BB7407146}" type="datetimeFigureOut">
              <a:rPr lang="en-GB" smtClean="0"/>
              <a:t>10/09/2019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7A0799-FB0B-4B81-93AD-615FC36DB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BD7F39-DEF0-41B4-82B9-86851AA30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63E1-155B-4A88-BA46-8D9F0576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618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44BCB-8ED3-425C-8577-E01F56267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CC482C-63FA-4605-B8C2-D9C1C3FA14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88ADE5-AAE2-47A0-9D92-1E1F9BDD54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261A76-63E5-495C-9C85-160FF9358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587C4-43D8-454A-8CCE-8D6BB7407146}" type="datetimeFigureOut">
              <a:rPr lang="en-GB" smtClean="0"/>
              <a:t>10/09/2019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F53DD-DD81-4894-8539-61C03C063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B2DC0C-7C90-4C6A-93F4-7ADC77EF4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63E1-155B-4A88-BA46-8D9F0576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3776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CFC187-FBE0-4506-A83D-EFA64A69B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EE200D-C7C2-4F9F-82B2-77BA6194D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93EB0-E1D6-4C4C-8521-374840289F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587C4-43D8-454A-8CCE-8D6BB7407146}" type="datetimeFigureOut">
              <a:rPr lang="en-GB" smtClean="0"/>
              <a:t>10/09/2019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D9FCD-0185-41A9-B3B0-907067D65C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AF956-41C4-4202-9900-5675B0784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963E1-155B-4A88-BA46-8D9F0576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856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https://orcid.org/0000-0001-7794-0218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abs/pii/S0148296317305441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enomebiology.biomedcentral.com/articles/10.1186/s13059-015-0669-2" TargetMode="External"/><Relationship Id="rId5" Type="http://schemas.openxmlformats.org/officeDocument/2006/relationships/image" Target="../media/image12.png"/><Relationship Id="rId4" Type="http://schemas.openxmlformats.org/officeDocument/2006/relationships/hyperlink" Target="http://twitter.com/protohedgeho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hare.net/OpenAIRE_eu/peer-review-in-the-age-of-open-science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u.edu/psychology/wp-content/uploads/sites/60/2019/08/grahe-paper.pdf" TargetMode="External"/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twitter.com/protohedgehog" TargetMode="External"/><Relationship Id="rId4" Type="http://schemas.openxmlformats.org/officeDocument/2006/relationships/hyperlink" Target="http://doi.org/10.5281/zenodo.128557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twitter.com/protohedgehog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twitter.com/protohedgehog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eerj.com/articles/4375/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twitter.com/protohedgeho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witter.com/protohedgehog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brembs/status/1100713883373838337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science/political-science/2018/jun/29/elsevier-are-corrupting-open-science-in-europe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enodo.org/record/2565052#.XXL_7GZOnZs" TargetMode="External"/><Relationship Id="rId5" Type="http://schemas.openxmlformats.org/officeDocument/2006/relationships/hyperlink" Target="https://bit.ly/2PPjwRK" TargetMode="External"/><Relationship Id="rId4" Type="http://schemas.openxmlformats.org/officeDocument/2006/relationships/hyperlink" Target="http://twitter.com/protohedgeho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alition-s.org/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witter.com/protohedgeho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news-room/detail/29-08-2019-who-joins-coalition-for-free-digital-access-to-health-research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witter.com/protohedgeho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png"/><Relationship Id="rId4" Type="http://schemas.openxmlformats.org/officeDocument/2006/relationships/hyperlink" Target="http://twitter.com/protohedgehog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hyperlink" Target="http://twitter.com/protohedgeho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twitter.com/protohedgehog" TargetMode="External"/><Relationship Id="rId2" Type="http://schemas.openxmlformats.org/officeDocument/2006/relationships/hyperlink" Target="https://www.timeshighereducation.com/blog/linking-impact-factor-open-access-charges-creates-more-inequality-academic-publishing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timeshighereducation.com/blog/springer-nature-committed-being-part-open-access-movement" TargetMode="Externa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twitter.com/protohedgehog" TargetMode="External"/><Relationship Id="rId5" Type="http://schemas.openxmlformats.org/officeDocument/2006/relationships/hyperlink" Target="https://www.timeshighereducation.com/news/springer-nature-proposes-model-open-access-transition" TargetMode="Externa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rk.de/press/press-releases/press-release/meldung/projekt-deal-and-springer-nature-reach-understanding-on-worlds-largest-transformative-open-access-a/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witter.com/protohedgeho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imeshighereducation.com/news/californias-elsevier-break-strengthens-other-campuses-hands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twitter.com/protohedgehog" TargetMode="External"/><Relationship Id="rId4" Type="http://schemas.openxmlformats.org/officeDocument/2006/relationships/hyperlink" Target="https://osc.universityofcalifornia.edu/2019/08/fact-check-uc-and-elsevier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twitter.com/protohedgehog" TargetMode="External"/><Relationship Id="rId2" Type="http://schemas.openxmlformats.org/officeDocument/2006/relationships/hyperlink" Target="https://www.un.org/en/universal-declaration-human-rights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twitter.com/protohedgehog" TargetMode="External"/><Relationship Id="rId2" Type="http://schemas.openxmlformats.org/officeDocument/2006/relationships/hyperlink" Target="https://www.timeshighereducation.com/opinion/transformative-open-access-publishing-deals-are-only-entrenching-commercial-power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twitter.com/protohedgehog" TargetMode="External"/><Relationship Id="rId2" Type="http://schemas.openxmlformats.org/officeDocument/2006/relationships/image" Target="../media/image46.webp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hal.archives-ouvertes.fr/hal-01816693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hyperlink" Target="https://www.opencon2018.org/opencon_2018_latam" TargetMode="External"/><Relationship Id="rId4" Type="http://schemas.openxmlformats.org/officeDocument/2006/relationships/hyperlink" Target="http://twitter.com/protohedgehog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twitter.com/protohedgehog" TargetMode="External"/><Relationship Id="rId2" Type="http://schemas.openxmlformats.org/officeDocument/2006/relationships/hyperlink" Target="https://www.timeshighereducation.com/blog/why-open-access-publishing-growing-latin-america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hyperlink" Target="https://publiscience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witter.com/protohedgehog" TargetMode="External"/><Relationship Id="rId5" Type="http://schemas.openxmlformats.org/officeDocument/2006/relationships/image" Target="../media/image51.png"/><Relationship Id="rId4" Type="http://schemas.openxmlformats.org/officeDocument/2006/relationships/hyperlink" Target="https://twitter.com/michael__rera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twitter.com/protohedgehog" TargetMode="External"/><Relationship Id="rId2" Type="http://schemas.openxmlformats.org/officeDocument/2006/relationships/hyperlink" Target="https://peerj.com/preprints/27834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elica.org/en/index.php/2019/01/10/amelica-vs-plan-s-mismo-objetivo-dos-estrategias-distintas-para-lograr-el-acceso-abierto/" TargetMode="External"/><Relationship Id="rId2" Type="http://schemas.openxmlformats.org/officeDocument/2006/relationships/image" Target="../media/image52.webp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witter.com/protohedgehog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poynder.blogspot.com/2019/05/the-oa-interviews-arianna-becerril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twitter.com/protohedgehog" TargetMode="External"/><Relationship Id="rId5" Type="http://schemas.openxmlformats.org/officeDocument/2006/relationships/hyperlink" Target="https://www.youtube.com/watch?v=yQDFHBJX7xI&amp;feature=youtu.be" TargetMode="Externa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witter.com/protohedgehog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letsallstandtogether.wordpress.com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twitter.com/protohedgeho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witter.com/protohedgehog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twitter.com/protohedgehog" TargetMode="External"/><Relationship Id="rId7" Type="http://schemas.openxmlformats.org/officeDocument/2006/relationships/hyperlink" Target="mailto:info@opensciencemooc.eu" TargetMode="External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witter.com/OpenScienceMOOC" TargetMode="External"/><Relationship Id="rId5" Type="http://schemas.openxmlformats.org/officeDocument/2006/relationships/hyperlink" Target="https://opensciencemooc.eu/" TargetMode="External"/><Relationship Id="rId4" Type="http://schemas.openxmlformats.org/officeDocument/2006/relationships/hyperlink" Target="https://github.com/OpenScienceMOOC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twitter.com/protohedgehog" TargetMode="External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twitter.com/protohedgehog" TargetMode="External"/><Relationship Id="rId4" Type="http://schemas.openxmlformats.org/officeDocument/2006/relationships/hyperlink" Target="https://www.dataplanes.org/osmooc-dashboard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twitter.com/protohedgehog" TargetMode="External"/><Relationship Id="rId4" Type="http://schemas.openxmlformats.org/officeDocument/2006/relationships/hyperlink" Target="https://github.com/lhehnke/opensciencemooc-followers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twitter.com/EPFLOpenScience/status/1170959367140777984?s=03" TargetMode="External"/><Relationship Id="rId4" Type="http://schemas.openxmlformats.org/officeDocument/2006/relationships/hyperlink" Target="http://twitter.com/protohedgehog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witter.com/protohedgehog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elephantinthelab.org/do-we-need-an-open-science-coalition/" TargetMode="External"/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13" Type="http://schemas.openxmlformats.org/officeDocument/2006/relationships/image" Target="../media/image71.jpg"/><Relationship Id="rId18" Type="http://schemas.openxmlformats.org/officeDocument/2006/relationships/image" Target="../media/image75.jpeg"/><Relationship Id="rId26" Type="http://schemas.openxmlformats.org/officeDocument/2006/relationships/image" Target="../media/image83.jpg"/><Relationship Id="rId3" Type="http://schemas.openxmlformats.org/officeDocument/2006/relationships/image" Target="../media/image61.jpeg"/><Relationship Id="rId21" Type="http://schemas.openxmlformats.org/officeDocument/2006/relationships/image" Target="../media/image78.jpg"/><Relationship Id="rId7" Type="http://schemas.openxmlformats.org/officeDocument/2006/relationships/image" Target="../media/image65.jpg"/><Relationship Id="rId12" Type="http://schemas.openxmlformats.org/officeDocument/2006/relationships/image" Target="../media/image70.jpg"/><Relationship Id="rId17" Type="http://schemas.openxmlformats.org/officeDocument/2006/relationships/image" Target="../media/image74.jpg"/><Relationship Id="rId25" Type="http://schemas.openxmlformats.org/officeDocument/2006/relationships/image" Target="../media/image82.jpe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4.jpg"/><Relationship Id="rId20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11" Type="http://schemas.openxmlformats.org/officeDocument/2006/relationships/image" Target="../media/image69.jpeg"/><Relationship Id="rId24" Type="http://schemas.openxmlformats.org/officeDocument/2006/relationships/image" Target="../media/image81.jpg"/><Relationship Id="rId5" Type="http://schemas.openxmlformats.org/officeDocument/2006/relationships/image" Target="../media/image63.jpg"/><Relationship Id="rId15" Type="http://schemas.openxmlformats.org/officeDocument/2006/relationships/image" Target="../media/image73.jpg"/><Relationship Id="rId23" Type="http://schemas.openxmlformats.org/officeDocument/2006/relationships/image" Target="../media/image80.jpg"/><Relationship Id="rId28" Type="http://schemas.openxmlformats.org/officeDocument/2006/relationships/image" Target="../media/image85.jpeg"/><Relationship Id="rId10" Type="http://schemas.openxmlformats.org/officeDocument/2006/relationships/image" Target="../media/image68.jpeg"/><Relationship Id="rId19" Type="http://schemas.openxmlformats.org/officeDocument/2006/relationships/image" Target="../media/image76.jpg"/><Relationship Id="rId4" Type="http://schemas.openxmlformats.org/officeDocument/2006/relationships/image" Target="../media/image62.jpg"/><Relationship Id="rId9" Type="http://schemas.openxmlformats.org/officeDocument/2006/relationships/image" Target="../media/image67.jpg"/><Relationship Id="rId14" Type="http://schemas.openxmlformats.org/officeDocument/2006/relationships/image" Target="../media/image72.jpg"/><Relationship Id="rId22" Type="http://schemas.openxmlformats.org/officeDocument/2006/relationships/image" Target="../media/image79.jpg"/><Relationship Id="rId27" Type="http://schemas.openxmlformats.org/officeDocument/2006/relationships/image" Target="../media/image8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twitter.com/protohedgeho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o.int/mediacentre/events/meetings/2015/un-sustainable-development-summit/en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witter.com/protohedgeho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steropenscience.eu/content/what-open-science-introduction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witter.com/protohedgeho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411588"/>
            <a:ext cx="2770766" cy="1655762"/>
          </a:xfrm>
        </p:spPr>
        <p:txBody>
          <a:bodyPr>
            <a:normAutofit/>
          </a:bodyPr>
          <a:lstStyle/>
          <a:p>
            <a:r>
              <a:rPr lang="en-GB" dirty="0" err="1"/>
              <a:t>Dr.</a:t>
            </a:r>
            <a:r>
              <a:rPr lang="en-GB" dirty="0"/>
              <a:t> Jon Tennant</a:t>
            </a:r>
          </a:p>
          <a:p>
            <a:r>
              <a:rPr lang="en-GB" dirty="0"/>
              <a:t>    @</a:t>
            </a:r>
            <a:r>
              <a:rPr lang="en-GB" dirty="0" err="1"/>
              <a:t>protohedgehog</a:t>
            </a:r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A11221-4659-4604-9229-F998A89118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369200"/>
              </p:ext>
            </p:extLst>
          </p:nvPr>
        </p:nvGraphicFramePr>
        <p:xfrm>
          <a:off x="9883311" y="6154056"/>
          <a:ext cx="2157511" cy="548640"/>
        </p:xfrm>
        <a:graphic>
          <a:graphicData uri="http://schemas.openxmlformats.org/drawingml/2006/table">
            <a:tbl>
              <a:tblPr/>
              <a:tblGrid>
                <a:gridCol w="2157511">
                  <a:extLst>
                    <a:ext uri="{9D8B030D-6E8A-4147-A177-3AD203B41FA5}">
                      <a16:colId xmlns:a16="http://schemas.microsoft.com/office/drawing/2014/main" val="7721531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Lima, Peru</a:t>
                      </a:r>
                    </a:p>
                    <a:p>
                      <a:r>
                        <a:rPr lang="en-GB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Sept 11th, 2019</a:t>
                      </a:r>
                      <a:endParaRPr lang="en-GB" sz="18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571162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FDF500A3-8E3C-4959-8AB1-381271BD3AB4}"/>
              </a:ext>
            </a:extLst>
          </p:cNvPr>
          <p:cNvSpPr/>
          <p:nvPr/>
        </p:nvSpPr>
        <p:spPr>
          <a:xfrm>
            <a:off x="387617" y="6333364"/>
            <a:ext cx="4439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i="0" dirty="0">
                <a:solidFill>
                  <a:srgbClr val="494A4C"/>
                </a:solidFill>
                <a:effectLst/>
                <a:latin typeface="noto sans" panose="020B0502040504020204" pitchFamily="34"/>
                <a:hlinkClick r:id="rId2"/>
              </a:rPr>
              <a:t>https://orcid.org/0000-0001-7794-0218</a:t>
            </a:r>
            <a:r>
              <a:rPr lang="en-GB" b="0" i="0" dirty="0">
                <a:solidFill>
                  <a:srgbClr val="494A4C"/>
                </a:solidFill>
                <a:effectLst/>
                <a:latin typeface="noto sans" panose="020B0502040504020204" pitchFamily="34"/>
              </a:rPr>
              <a:t> 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10F0C67-DFE8-48A0-9188-B8C8583C281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87262" y="318209"/>
            <a:ext cx="2149246" cy="1338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E4559D-92C7-41C6-9E66-F4F28BBF0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t="28849" r="6258" b="26061"/>
          <a:stretch/>
        </p:blipFill>
        <p:spPr>
          <a:xfrm>
            <a:off x="7156341" y="154659"/>
            <a:ext cx="4707692" cy="15404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55C9758-128D-40FF-BA53-58687B8E904A}"/>
              </a:ext>
            </a:extLst>
          </p:cNvPr>
          <p:cNvSpPr/>
          <p:nvPr/>
        </p:nvSpPr>
        <p:spPr>
          <a:xfrm>
            <a:off x="1823100" y="2612686"/>
            <a:ext cx="88514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b="1" dirty="0"/>
              <a:t>The global state of </a:t>
            </a:r>
          </a:p>
          <a:p>
            <a:pPr algn="ctr"/>
            <a:r>
              <a:rPr lang="en-GB" sz="6000" b="1" dirty="0"/>
              <a:t>Open Science</a:t>
            </a:r>
            <a:endParaRPr lang="en-GB" sz="6000" b="1" dirty="0">
              <a:latin typeface="Open San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4E8B33-E7AB-4F75-8D52-7B3E4B72C8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349" y="65002"/>
            <a:ext cx="1958023" cy="1845205"/>
          </a:xfrm>
          <a:prstGeom prst="rect">
            <a:avLst/>
          </a:prstGeom>
        </p:spPr>
      </p:pic>
      <p:pic>
        <p:nvPicPr>
          <p:cNvPr id="9" name="Picture 2" descr="Image result for southern denmark university logo">
            <a:extLst>
              <a:ext uri="{FF2B5EF4-FFF2-40B4-BE49-F238E27FC236}">
                <a16:creationId xmlns:a16="http://schemas.microsoft.com/office/drawing/2014/main" id="{30E362AD-AA59-455D-A019-D10E820B5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637" y="185396"/>
            <a:ext cx="1588465" cy="156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1A4CEE-42DB-47CD-B486-BDE7B44A15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281" y="6239469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29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Picture 1"/>
          <p:cNvPicPr/>
          <p:nvPr/>
        </p:nvPicPr>
        <p:blipFill>
          <a:blip r:embed="rId2"/>
          <a:stretch/>
        </p:blipFill>
        <p:spPr>
          <a:xfrm>
            <a:off x="468000" y="1736718"/>
            <a:ext cx="5123520" cy="2218680"/>
          </a:xfrm>
          <a:prstGeom prst="rect">
            <a:avLst/>
          </a:prstGeom>
          <a:ln>
            <a:noFill/>
          </a:ln>
        </p:spPr>
      </p:pic>
      <p:sp>
        <p:nvSpPr>
          <p:cNvPr id="294" name="CustomShape 1"/>
          <p:cNvSpPr/>
          <p:nvPr/>
        </p:nvSpPr>
        <p:spPr>
          <a:xfrm>
            <a:off x="606768" y="4424850"/>
            <a:ext cx="462492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Open Sans"/>
              </a:rPr>
              <a:t>“Open Science is transparent and accessible knowledge that is shared and developed through collaborative networks.”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295" name="CustomShape 2"/>
          <p:cNvSpPr/>
          <p:nvPr/>
        </p:nvSpPr>
        <p:spPr>
          <a:xfrm>
            <a:off x="309960" y="6488640"/>
            <a:ext cx="8181720" cy="28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300" b="0" u="sng" strike="noStrike" spc="-1">
                <a:solidFill>
                  <a:srgbClr val="0563C1"/>
                </a:solidFill>
                <a:uFillTx/>
                <a:latin typeface="Open Sans"/>
                <a:hlinkClick r:id="rId3"/>
              </a:rPr>
              <a:t>https://www.sciencedirect.com/science/article/abs/pii/S0148296317305441</a:t>
            </a:r>
            <a:r>
              <a:rPr lang="en-GB" sz="1300" b="0" strike="noStrike" spc="-1">
                <a:solidFill>
                  <a:srgbClr val="000000"/>
                </a:solidFill>
                <a:latin typeface="Open Sans"/>
              </a:rPr>
              <a:t> </a:t>
            </a:r>
            <a:endParaRPr lang="en-GB" sz="1300" b="0" strike="noStrike" spc="-1">
              <a:latin typeface="Arial"/>
            </a:endParaRPr>
          </a:p>
        </p:txBody>
      </p:sp>
      <p:sp>
        <p:nvSpPr>
          <p:cNvPr id="296" name="CustomShape 3"/>
          <p:cNvSpPr/>
          <p:nvPr/>
        </p:nvSpPr>
        <p:spPr>
          <a:xfrm>
            <a:off x="9465480" y="6488640"/>
            <a:ext cx="1944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800" b="0" u="sng" strike="noStrike" spc="-1" dirty="0">
                <a:solidFill>
                  <a:srgbClr val="0563C1"/>
                </a:solidFill>
                <a:uFillTx/>
                <a:latin typeface="Open Sans"/>
                <a:hlinkClick r:id="rId4"/>
              </a:rPr>
              <a:t>@protohedgehog</a:t>
            </a:r>
            <a:endParaRPr lang="en-GB" sz="1800" b="0" strike="noStrike" spc="-1" dirty="0">
              <a:latin typeface="Arial"/>
            </a:endParaRPr>
          </a:p>
        </p:txBody>
      </p:sp>
      <p:pic>
        <p:nvPicPr>
          <p:cNvPr id="298" name="Picture 6"/>
          <p:cNvPicPr/>
          <p:nvPr/>
        </p:nvPicPr>
        <p:blipFill>
          <a:blip r:embed="rId5"/>
          <a:stretch/>
        </p:blipFill>
        <p:spPr>
          <a:xfrm>
            <a:off x="5873278" y="1884399"/>
            <a:ext cx="6054120" cy="2015280"/>
          </a:xfrm>
          <a:prstGeom prst="rect">
            <a:avLst/>
          </a:prstGeom>
          <a:ln>
            <a:noFill/>
          </a:ln>
        </p:spPr>
      </p:pic>
      <p:sp>
        <p:nvSpPr>
          <p:cNvPr id="299" name="CustomShape 5"/>
          <p:cNvSpPr/>
          <p:nvPr/>
        </p:nvSpPr>
        <p:spPr>
          <a:xfrm>
            <a:off x="5830560" y="4424850"/>
            <a:ext cx="557928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Open Sans"/>
              </a:rPr>
              <a:t>“Open science describes the practice of carrying out scientific research in a completely transparent manner, and making the results of that research available to everyone. </a:t>
            </a:r>
            <a:r>
              <a:rPr lang="en-GB" sz="1800" b="1" strike="noStrike" spc="-1" dirty="0">
                <a:solidFill>
                  <a:srgbClr val="000000"/>
                </a:solidFill>
                <a:latin typeface="Open Sans"/>
              </a:rPr>
              <a:t>Isn’t that just ‘science’?”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300" name="CustomShape 6"/>
          <p:cNvSpPr/>
          <p:nvPr/>
        </p:nvSpPr>
        <p:spPr>
          <a:xfrm>
            <a:off x="2010545" y="322165"/>
            <a:ext cx="8581094" cy="11988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3600" b="0" strike="noStrike" spc="-1" dirty="0">
                <a:solidFill>
                  <a:srgbClr val="000000"/>
                </a:solidFill>
                <a:latin typeface="Open Sans"/>
              </a:rPr>
              <a:t>What is the difference between “Open Science” and good science?</a:t>
            </a:r>
            <a:endParaRPr lang="en-GB" sz="3600" b="0" strike="noStrike" spc="-1" dirty="0">
              <a:latin typeface="Arial"/>
            </a:endParaRPr>
          </a:p>
        </p:txBody>
      </p:sp>
      <p:sp>
        <p:nvSpPr>
          <p:cNvPr id="301" name="CustomShape 7"/>
          <p:cNvSpPr/>
          <p:nvPr/>
        </p:nvSpPr>
        <p:spPr>
          <a:xfrm>
            <a:off x="309960" y="6190200"/>
            <a:ext cx="6213240" cy="48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300" b="0" u="sng" strike="noStrike" spc="-1">
                <a:solidFill>
                  <a:srgbClr val="0563C1"/>
                </a:solidFill>
                <a:uFillTx/>
                <a:latin typeface="Open Sans"/>
                <a:hlinkClick r:id="rId6"/>
              </a:rPr>
              <a:t>https://genomebiology.biomedcentral.com/articles/10.1186/s13059-015-0669-2</a:t>
            </a:r>
            <a:endParaRPr lang="en-GB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3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Picture 2"/>
          <p:cNvPicPr/>
          <p:nvPr/>
        </p:nvPicPr>
        <p:blipFill>
          <a:blip r:embed="rId2"/>
          <a:stretch/>
        </p:blipFill>
        <p:spPr>
          <a:xfrm>
            <a:off x="0" y="-116280"/>
            <a:ext cx="12191760" cy="6973920"/>
          </a:xfrm>
          <a:prstGeom prst="rect">
            <a:avLst/>
          </a:prstGeom>
          <a:ln>
            <a:noFill/>
          </a:ln>
        </p:spPr>
      </p:pic>
      <p:sp>
        <p:nvSpPr>
          <p:cNvPr id="309" name="CustomShape 2"/>
          <p:cNvSpPr/>
          <p:nvPr/>
        </p:nvSpPr>
        <p:spPr>
          <a:xfrm>
            <a:off x="123840" y="6508080"/>
            <a:ext cx="7000560" cy="123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24292E"/>
                </a:solidFill>
                <a:latin typeface="-apple-system"/>
              </a:rPr>
              <a:t>Principles of Open Scholarship, by Tony Ross-</a:t>
            </a:r>
            <a:r>
              <a:rPr lang="en-GB" sz="1800" b="0" strike="noStrike" spc="-1" dirty="0" err="1">
                <a:solidFill>
                  <a:srgbClr val="24292E"/>
                </a:solidFill>
                <a:latin typeface="-apple-system"/>
              </a:rPr>
              <a:t>Hellauer</a:t>
            </a:r>
            <a:r>
              <a:rPr lang="en-GB" sz="1800" b="0" strike="noStrike" spc="-1" dirty="0">
                <a:solidFill>
                  <a:srgbClr val="24292E"/>
                </a:solidFill>
                <a:latin typeface="-apple-system"/>
              </a:rPr>
              <a:t> (</a:t>
            </a:r>
            <a:r>
              <a:rPr lang="en-GB" sz="1800" b="1" u="sng" strike="noStrike" spc="-1" dirty="0">
                <a:solidFill>
                  <a:srgbClr val="067AEF"/>
                </a:solidFill>
                <a:uFillTx/>
                <a:latin typeface="-apple-system"/>
                <a:hlinkClick r:id="rId3"/>
              </a:rPr>
              <a:t>Source</a:t>
            </a:r>
            <a:r>
              <a:rPr lang="en-GB" sz="1800" b="0" strike="noStrike" spc="-1" dirty="0">
                <a:solidFill>
                  <a:srgbClr val="24292E"/>
                </a:solidFill>
                <a:latin typeface="-apple-system"/>
              </a:rPr>
              <a:t>, CC BY).</a:t>
            </a:r>
            <a:endParaRPr lang="en-GB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br>
              <a:rPr dirty="0"/>
            </a:br>
            <a:endParaRPr lang="en-GB" sz="18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9035219" y="3964860"/>
            <a:ext cx="2247480" cy="2223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 algn="ctr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en-GB" sz="2800" b="1" strike="noStrike" spc="-1" dirty="0">
                <a:solidFill>
                  <a:srgbClr val="000000"/>
                </a:solidFill>
                <a:latin typeface="Calibri"/>
              </a:rPr>
              <a:t>Freedom</a:t>
            </a:r>
            <a:endParaRPr lang="en-GB" sz="2800" b="0" strike="noStrike" spc="-1" dirty="0">
              <a:latin typeface="Arial"/>
            </a:endParaRPr>
          </a:p>
          <a:p>
            <a:pPr marL="285840" indent="-285480" algn="ctr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en-GB" sz="2800" b="1" strike="noStrike" spc="-1" dirty="0">
                <a:solidFill>
                  <a:srgbClr val="000000"/>
                </a:solidFill>
                <a:latin typeface="Calibri"/>
              </a:rPr>
              <a:t>Fairness</a:t>
            </a:r>
            <a:endParaRPr lang="en-GB" sz="2800" b="0" strike="noStrike" spc="-1" dirty="0">
              <a:latin typeface="Arial"/>
            </a:endParaRPr>
          </a:p>
          <a:p>
            <a:pPr marL="285840" indent="-285480" algn="ctr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en-GB" sz="2800" b="1" strike="noStrike" spc="-1" dirty="0">
                <a:solidFill>
                  <a:srgbClr val="000000"/>
                </a:solidFill>
                <a:latin typeface="Calibri"/>
              </a:rPr>
              <a:t>Justice</a:t>
            </a:r>
            <a:endParaRPr lang="en-GB" sz="2800" b="0" strike="noStrike" spc="-1" dirty="0">
              <a:latin typeface="Arial"/>
            </a:endParaRPr>
          </a:p>
          <a:p>
            <a:pPr marL="285840" indent="-285480" algn="ctr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en-GB" sz="2800" b="1" strike="noStrike" spc="-1" dirty="0">
                <a:solidFill>
                  <a:srgbClr val="000000"/>
                </a:solidFill>
                <a:latin typeface="Calibri"/>
              </a:rPr>
              <a:t>Truth</a:t>
            </a:r>
            <a:endParaRPr lang="en-GB" sz="2800" b="0" strike="noStrike" spc="-1" dirty="0">
              <a:latin typeface="Arial"/>
            </a:endParaRPr>
          </a:p>
          <a:p>
            <a:pPr marL="285840" indent="-285480" algn="ctr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lang="en-GB" sz="2800" b="1" strike="noStrike" spc="-1" dirty="0">
                <a:solidFill>
                  <a:srgbClr val="000000"/>
                </a:solidFill>
                <a:latin typeface="Calibri"/>
              </a:rPr>
              <a:t>Liberty</a:t>
            </a:r>
            <a:endParaRPr lang="en-GB" sz="2800" b="0" strike="noStrike" spc="-1" dirty="0">
              <a:latin typeface="Arial"/>
            </a:endParaRPr>
          </a:p>
        </p:txBody>
      </p:sp>
      <p:sp>
        <p:nvSpPr>
          <p:cNvPr id="312" name="CustomShape 4"/>
          <p:cNvSpPr/>
          <p:nvPr/>
        </p:nvSpPr>
        <p:spPr>
          <a:xfrm>
            <a:off x="6922996" y="4210375"/>
            <a:ext cx="1730880" cy="1158480"/>
          </a:xfrm>
          <a:prstGeom prst="rect">
            <a:avLst/>
          </a:prstGeom>
          <a:noFill/>
          <a:ln w="2844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3" name="CustomShape 5"/>
          <p:cNvSpPr/>
          <p:nvPr/>
        </p:nvSpPr>
        <p:spPr>
          <a:xfrm>
            <a:off x="6905299" y="841320"/>
            <a:ext cx="1730880" cy="1158480"/>
          </a:xfrm>
          <a:prstGeom prst="rect">
            <a:avLst/>
          </a:prstGeom>
          <a:noFill/>
          <a:ln w="2844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4" name="CustomShape 6"/>
          <p:cNvSpPr/>
          <p:nvPr/>
        </p:nvSpPr>
        <p:spPr>
          <a:xfrm>
            <a:off x="5202114" y="3053880"/>
            <a:ext cx="1730880" cy="1158480"/>
          </a:xfrm>
          <a:prstGeom prst="rect">
            <a:avLst/>
          </a:prstGeom>
          <a:noFill/>
          <a:ln w="2844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962CFA-FDB8-44C2-AB57-0927E62732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97" y="2641248"/>
            <a:ext cx="2148367" cy="21483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6845CD-17E6-4435-A707-D2938DFC2C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4538" y="1229856"/>
            <a:ext cx="2485575" cy="248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7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3">
            <a:extLst>
              <a:ext uri="{FF2B5EF4-FFF2-40B4-BE49-F238E27FC236}">
                <a16:creationId xmlns:a16="http://schemas.microsoft.com/office/drawing/2014/main" id="{2467DACD-D0BD-45E3-96D0-8BA71ABEA161}"/>
              </a:ext>
            </a:extLst>
          </p:cNvPr>
          <p:cNvSpPr/>
          <p:nvPr/>
        </p:nvSpPr>
        <p:spPr>
          <a:xfrm>
            <a:off x="9465480" y="6488640"/>
            <a:ext cx="1944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800" b="0" u="sng" strike="noStrike" spc="-1" dirty="0">
                <a:solidFill>
                  <a:srgbClr val="0563C1"/>
                </a:solidFill>
                <a:uFillTx/>
                <a:latin typeface="Open Sans"/>
                <a:hlinkClick r:id="rId2"/>
              </a:rPr>
              <a:t>@protohedgehog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3C5EC4-90F4-4EE7-BC88-5CD72EA60C8A}"/>
              </a:ext>
            </a:extLst>
          </p:cNvPr>
          <p:cNvSpPr/>
          <p:nvPr/>
        </p:nvSpPr>
        <p:spPr>
          <a:xfrm>
            <a:off x="90872" y="6439550"/>
            <a:ext cx="10065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https://www.plu.edu/psychology/wp-content/uploads/sites/60/2019/08/grahe-paper.pdf</a:t>
            </a:r>
            <a:r>
              <a:rPr lang="en-GB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37FB81-4606-480B-B25B-6ABE4A319765}"/>
              </a:ext>
            </a:extLst>
          </p:cNvPr>
          <p:cNvSpPr/>
          <p:nvPr/>
        </p:nvSpPr>
        <p:spPr>
          <a:xfrm>
            <a:off x="849902" y="2698604"/>
            <a:ext cx="10337672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100" dirty="0"/>
              <a:t>“Open science initiatives also promote </a:t>
            </a:r>
            <a:r>
              <a:rPr lang="en-GB" sz="3100" b="1" dirty="0"/>
              <a:t>diversity</a:t>
            </a:r>
            <a:r>
              <a:rPr lang="en-GB" sz="3100" dirty="0"/>
              <a:t>, </a:t>
            </a:r>
            <a:r>
              <a:rPr lang="en-GB" sz="3100" b="1" dirty="0"/>
              <a:t>justice</a:t>
            </a:r>
            <a:r>
              <a:rPr lang="en-GB" sz="3100" dirty="0"/>
              <a:t>, and </a:t>
            </a:r>
            <a:r>
              <a:rPr lang="en-GB" sz="3100" b="1" dirty="0"/>
              <a:t>sustainability</a:t>
            </a:r>
            <a:r>
              <a:rPr lang="en-GB" sz="3100" dirty="0"/>
              <a:t> through increased levels of </a:t>
            </a:r>
            <a:r>
              <a:rPr lang="en-GB" sz="3100" b="1" dirty="0"/>
              <a:t>inclusion</a:t>
            </a:r>
            <a:r>
              <a:rPr lang="en-GB" sz="3100" dirty="0"/>
              <a:t> and access, </a:t>
            </a:r>
            <a:r>
              <a:rPr lang="en-GB" sz="3100" b="1" dirty="0"/>
              <a:t>equitable</a:t>
            </a:r>
            <a:r>
              <a:rPr lang="en-GB" sz="3100" dirty="0"/>
              <a:t> distribution of opportunities and dissemination of knowledge, and increased sustainability stemming from increased generalizability.”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8D6CF1-E3BA-44C0-8C95-A87C42E90B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53" t="47205" r="32737" b="43040"/>
          <a:stretch/>
        </p:blipFill>
        <p:spPr>
          <a:xfrm>
            <a:off x="367949" y="324468"/>
            <a:ext cx="11103005" cy="161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527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9E38D3-AFEA-4004-8EE9-5BF59DCCEE0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35135" y="214151"/>
            <a:ext cx="10121729" cy="570611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EA779D-E168-4109-B13F-361F8ECC4D2C}"/>
              </a:ext>
            </a:extLst>
          </p:cNvPr>
          <p:cNvSpPr txBox="1"/>
          <p:nvPr/>
        </p:nvSpPr>
        <p:spPr>
          <a:xfrm>
            <a:off x="142706" y="6248395"/>
            <a:ext cx="11688382" cy="728837"/>
          </a:xfrm>
          <a:prstGeom prst="rect">
            <a:avLst/>
          </a:prstGeom>
          <a:noFill/>
          <a:ln>
            <a:noFill/>
          </a:ln>
        </p:spPr>
        <p:txBody>
          <a:bodyPr wrap="none" lIns="108847" tIns="54423" rIns="108847" bIns="54423" anchorCtr="0" compatLnSpc="0"/>
          <a:lstStyle/>
          <a:p>
            <a:pPr hangingPunct="0"/>
            <a:r>
              <a:rPr lang="en-GB" sz="1200" dirty="0">
                <a:latin typeface="Liberation Sans" pitchFamily="18"/>
                <a:ea typeface="Microsoft YaHei" pitchFamily="2"/>
                <a:cs typeface="Lucida Sans" pitchFamily="2"/>
              </a:rPr>
              <a:t>Melanie </a:t>
            </a:r>
            <a:r>
              <a:rPr lang="en-GB" sz="1200" dirty="0" err="1">
                <a:latin typeface="Liberation Sans" pitchFamily="18"/>
                <a:ea typeface="Microsoft YaHei" pitchFamily="2"/>
                <a:cs typeface="Lucida Sans" pitchFamily="2"/>
              </a:rPr>
              <a:t>Imming</a:t>
            </a:r>
            <a:r>
              <a:rPr lang="en-GB" sz="1200" dirty="0">
                <a:latin typeface="Liberation Sans" pitchFamily="18"/>
                <a:ea typeface="Microsoft YaHei" pitchFamily="2"/>
                <a:cs typeface="Lucida Sans" pitchFamily="2"/>
              </a:rPr>
              <a:t>, &amp; Jon Tennant. (2018, June 8). Sticker open science: just science done right. </a:t>
            </a:r>
          </a:p>
          <a:p>
            <a:pPr hangingPunct="0"/>
            <a:r>
              <a:rPr lang="en-GB" sz="1200" dirty="0" err="1">
                <a:latin typeface="Liberation Sans" pitchFamily="18"/>
                <a:ea typeface="Microsoft YaHei" pitchFamily="2"/>
                <a:cs typeface="Lucida Sans" pitchFamily="2"/>
              </a:rPr>
              <a:t>Zenodo</a:t>
            </a:r>
            <a:r>
              <a:rPr lang="en-GB" sz="1200" dirty="0">
                <a:latin typeface="Liberation Sans" pitchFamily="18"/>
                <a:ea typeface="Microsoft YaHei" pitchFamily="2"/>
                <a:cs typeface="Lucida Sans" pitchFamily="2"/>
              </a:rPr>
              <a:t>. </a:t>
            </a:r>
            <a:r>
              <a:rPr lang="en-GB" sz="1200" dirty="0">
                <a:latin typeface="Liberation Sans" pitchFamily="18"/>
                <a:ea typeface="Microsoft YaHei" pitchFamily="2"/>
                <a:cs typeface="Lucida Sans" pitchFamily="2"/>
                <a:hlinkClick r:id="rId4"/>
              </a:rPr>
              <a:t>http://doi.org/10.5281/zenodo.128557</a:t>
            </a:r>
            <a:r>
              <a:rPr lang="en-GB" sz="1200" dirty="0">
                <a:latin typeface="Liberation Sans" pitchFamily="18"/>
                <a:ea typeface="Microsoft YaHei" pitchFamily="2"/>
                <a:cs typeface="Lucida Sans" pitchFamily="2"/>
              </a:rPr>
              <a:t> 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B62246CA-A92D-4C33-953A-F9DA7D06795D}"/>
              </a:ext>
            </a:extLst>
          </p:cNvPr>
          <p:cNvSpPr/>
          <p:nvPr/>
        </p:nvSpPr>
        <p:spPr>
          <a:xfrm>
            <a:off x="9010020" y="6356350"/>
            <a:ext cx="1944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800" b="0" u="sng" strike="noStrike" spc="-1" dirty="0">
                <a:solidFill>
                  <a:srgbClr val="0563C1"/>
                </a:solidFill>
                <a:uFillTx/>
                <a:latin typeface="Open Sans"/>
                <a:hlinkClick r:id="rId5"/>
              </a:rPr>
              <a:t>@protohedgehog</a:t>
            </a:r>
            <a:endParaRPr lang="en-GB" sz="1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2656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Picture 1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317" name="CustomShape 1"/>
          <p:cNvSpPr/>
          <p:nvPr/>
        </p:nvSpPr>
        <p:spPr>
          <a:xfrm>
            <a:off x="9465480" y="6488640"/>
            <a:ext cx="1944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800" b="0" u="sng" strike="noStrike" spc="-1">
                <a:solidFill>
                  <a:srgbClr val="0563C1"/>
                </a:solidFill>
                <a:uFillTx/>
                <a:latin typeface="Open Sans"/>
                <a:hlinkClick r:id="rId3"/>
              </a:rPr>
              <a:t>@protohedgehog</a:t>
            </a:r>
            <a:endParaRPr lang="en-GB" sz="1800" b="0" strike="noStrike" spc="-1">
              <a:latin typeface="Arial"/>
            </a:endParaRPr>
          </a:p>
        </p:txBody>
      </p:sp>
      <p:sp>
        <p:nvSpPr>
          <p:cNvPr id="318" name="CustomShape 2"/>
          <p:cNvSpPr/>
          <p:nvPr/>
        </p:nvSpPr>
        <p:spPr>
          <a:xfrm>
            <a:off x="9159840" y="1731240"/>
            <a:ext cx="22658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800" b="0" i="1" strike="noStrike" spc="-1">
                <a:solidFill>
                  <a:srgbClr val="000000"/>
                </a:solidFill>
                <a:latin typeface="Calibri"/>
              </a:rPr>
              <a:t>Thoughts in progress…</a:t>
            </a:r>
            <a:endParaRPr lang="en-GB" sz="1800" b="0" strike="noStrike" spc="-1">
              <a:latin typeface="Arial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62B2BD8A-1DE3-4B78-8B57-47BE2630E4C4}"/>
              </a:ext>
            </a:extLst>
          </p:cNvPr>
          <p:cNvSpPr/>
          <p:nvPr/>
        </p:nvSpPr>
        <p:spPr>
          <a:xfrm>
            <a:off x="1451114" y="1152939"/>
            <a:ext cx="899491" cy="655983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1CCD3B-7DE9-40DA-AFFE-EC50036845E0}"/>
              </a:ext>
            </a:extLst>
          </p:cNvPr>
          <p:cNvSpPr txBox="1"/>
          <p:nvPr/>
        </p:nvSpPr>
        <p:spPr>
          <a:xfrm>
            <a:off x="240526" y="1152939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/>
              <a:t>GOOD</a:t>
            </a:r>
          </a:p>
          <a:p>
            <a:pPr algn="ctr"/>
            <a:r>
              <a:rPr lang="de-DE" b="1" dirty="0"/>
              <a:t>SCIENCE</a:t>
            </a:r>
            <a:endParaRPr lang="en-GB" b="1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AD8CE60-8CF7-4249-9C9E-DD3C357CA121}"/>
              </a:ext>
            </a:extLst>
          </p:cNvPr>
          <p:cNvSpPr/>
          <p:nvPr/>
        </p:nvSpPr>
        <p:spPr>
          <a:xfrm rot="5400000">
            <a:off x="10131288" y="3989611"/>
            <a:ext cx="899491" cy="655983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6D421A-B43E-4FF8-B06C-C0D198D9704F}"/>
              </a:ext>
            </a:extLst>
          </p:cNvPr>
          <p:cNvSpPr txBox="1"/>
          <p:nvPr/>
        </p:nvSpPr>
        <p:spPr>
          <a:xfrm>
            <a:off x="10020623" y="3105654"/>
            <a:ext cx="1120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/>
              <a:t>GOOD</a:t>
            </a:r>
          </a:p>
          <a:p>
            <a:pPr algn="ctr"/>
            <a:r>
              <a:rPr lang="de-DE" b="1" dirty="0"/>
              <a:t>PEOPLE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01907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6"/>
          <p:cNvPicPr/>
          <p:nvPr/>
        </p:nvPicPr>
        <p:blipFill>
          <a:blip r:embed="rId3"/>
          <a:stretch/>
        </p:blipFill>
        <p:spPr>
          <a:xfrm>
            <a:off x="30960" y="-457200"/>
            <a:ext cx="11988360" cy="4377600"/>
          </a:xfrm>
          <a:prstGeom prst="rect">
            <a:avLst/>
          </a:prstGeom>
          <a:ln>
            <a:noFill/>
          </a:ln>
        </p:spPr>
      </p:pic>
      <p:pic>
        <p:nvPicPr>
          <p:cNvPr id="224" name="Picture 4"/>
          <p:cNvPicPr/>
          <p:nvPr/>
        </p:nvPicPr>
        <p:blipFill>
          <a:blip r:embed="rId4"/>
          <a:stretch/>
        </p:blipFill>
        <p:spPr>
          <a:xfrm>
            <a:off x="-209880" y="4377960"/>
            <a:ext cx="2851200" cy="2323800"/>
          </a:xfrm>
          <a:prstGeom prst="rect">
            <a:avLst/>
          </a:prstGeom>
          <a:ln>
            <a:noFill/>
          </a:ln>
        </p:spPr>
      </p:pic>
      <p:sp>
        <p:nvSpPr>
          <p:cNvPr id="225" name="CustomShape 1"/>
          <p:cNvSpPr/>
          <p:nvPr/>
        </p:nvSpPr>
        <p:spPr>
          <a:xfrm>
            <a:off x="2047680" y="6057360"/>
            <a:ext cx="307224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</a:rPr>
              <a:t>Paola Masuzzo, re-used with permission</a:t>
            </a:r>
            <a:endParaRPr lang="en-GB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400" b="0" strike="noStrike" spc="-1">
                <a:solidFill>
                  <a:srgbClr val="000000"/>
                </a:solidFill>
                <a:latin typeface="Calibri"/>
              </a:rPr>
              <a:t>Sticker by Melanie Imming</a:t>
            </a:r>
            <a:endParaRPr lang="en-GB" sz="1400" b="0" strike="noStrike" spc="-1">
              <a:latin typeface="Arial"/>
            </a:endParaRPr>
          </a:p>
        </p:txBody>
      </p:sp>
      <p:pic>
        <p:nvPicPr>
          <p:cNvPr id="226" name="Picture 9"/>
          <p:cNvPicPr/>
          <p:nvPr/>
        </p:nvPicPr>
        <p:blipFill>
          <a:blip r:embed="rId5"/>
          <a:stretch/>
        </p:blipFill>
        <p:spPr>
          <a:xfrm>
            <a:off x="5599440" y="3590280"/>
            <a:ext cx="6096240" cy="3111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9D296-A3F1-4033-AFA8-A0A5B4A0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651" y="386326"/>
            <a:ext cx="10515600" cy="1325563"/>
          </a:xfrm>
        </p:spPr>
        <p:txBody>
          <a:bodyPr/>
          <a:lstStyle/>
          <a:p>
            <a:r>
              <a:rPr lang="de-DE" dirty="0"/>
              <a:t>Open Science is global and affects all of us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C146F0-DAC4-488D-8F42-E836A25709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2" t="8853" r="4485" b="10954"/>
          <a:stretch/>
        </p:blipFill>
        <p:spPr>
          <a:xfrm>
            <a:off x="1612491" y="1617407"/>
            <a:ext cx="8809704" cy="46899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F39F23-DFCF-42FF-816B-69397D4F7F51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3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144371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17E4B-26B1-4738-80EC-CA8FCDDDA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610" y="92333"/>
            <a:ext cx="10515600" cy="1325563"/>
          </a:xfrm>
        </p:spPr>
        <p:txBody>
          <a:bodyPr/>
          <a:lstStyle/>
          <a:p>
            <a:r>
              <a:rPr lang="en-GB" dirty="0"/>
              <a:t>Painfully slow growth of Open Access?</a:t>
            </a:r>
          </a:p>
        </p:txBody>
      </p:sp>
      <p:pic>
        <p:nvPicPr>
          <p:cNvPr id="4098" name="Picture 2" descr="https://dfzljdn9uc3pi.cloudfront.net/2018/4375/1/fig-2-2x.jpg">
            <a:extLst>
              <a:ext uri="{FF2B5EF4-FFF2-40B4-BE49-F238E27FC236}">
                <a16:creationId xmlns:a16="http://schemas.microsoft.com/office/drawing/2014/main" id="{045A8789-2BC5-4129-93E8-54772F278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114300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FB65A9-70AC-401C-B0AE-815B89EC1C81}"/>
              </a:ext>
            </a:extLst>
          </p:cNvPr>
          <p:cNvSpPr/>
          <p:nvPr/>
        </p:nvSpPr>
        <p:spPr>
          <a:xfrm>
            <a:off x="104113" y="6488668"/>
            <a:ext cx="22729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hlinkClick r:id="rId3"/>
              </a:rPr>
              <a:t>https://peerj.com/articles/4375/</a:t>
            </a:r>
            <a:r>
              <a:rPr lang="en-GB" sz="1200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CDA055-9444-417D-A948-543D04A9D3D3}"/>
              </a:ext>
            </a:extLst>
          </p:cNvPr>
          <p:cNvSpPr/>
          <p:nvPr/>
        </p:nvSpPr>
        <p:spPr>
          <a:xfrm>
            <a:off x="838200" y="5574139"/>
            <a:ext cx="107762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0" dirty="0">
                <a:solidFill>
                  <a:srgbClr val="333333"/>
                </a:solidFill>
                <a:effectLst/>
                <a:latin typeface="Helvetica Neue"/>
              </a:rPr>
              <a:t>“We estimate that at least 28% of the scholarly literature is OA (19M in total) and that this proportion is growing, driven particularly by growth in Gold and Hybrid.” – Piwowar et al., 2018.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92FFCD-9CD1-4F30-A58F-5875230F6377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042690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A97354-0137-4345-90C8-9CBADDC8D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35" y="2212101"/>
            <a:ext cx="4905770" cy="30925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627168-6FEA-45B1-B69D-7B7122DE75E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869" y="0"/>
            <a:ext cx="10971213" cy="1512887"/>
          </a:xfrm>
        </p:spPr>
        <p:txBody>
          <a:bodyPr/>
          <a:lstStyle/>
          <a:p>
            <a:pPr lvl="0"/>
            <a:r>
              <a:rPr lang="en-GB" dirty="0"/>
              <a:t>Mega-publishers are corrupting Open Science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3DBE02-2735-4FBA-B81A-12578A6B2174}"/>
              </a:ext>
            </a:extLst>
          </p:cNvPr>
          <p:cNvSpPr txBox="1"/>
          <p:nvPr/>
        </p:nvSpPr>
        <p:spPr>
          <a:xfrm>
            <a:off x="5744639" y="1611627"/>
            <a:ext cx="6242224" cy="4925651"/>
          </a:xfrm>
          <a:prstGeom prst="rect">
            <a:avLst/>
          </a:prstGeom>
          <a:noFill/>
          <a:ln>
            <a:noFill/>
          </a:ln>
        </p:spPr>
        <p:txBody>
          <a:bodyPr wrap="square" lIns="108847" tIns="54423" rIns="108847" bIns="54423" anchorCtr="0" compatLnSpc="0">
            <a:spAutoFit/>
          </a:bodyPr>
          <a:lstStyle/>
          <a:p>
            <a:pPr algn="ctr" hangingPunct="0"/>
            <a:r>
              <a:rPr lang="en-GB" sz="2177" dirty="0">
                <a:latin typeface="Liberation Sans" pitchFamily="18"/>
                <a:ea typeface="Microsoft YaHei" pitchFamily="2"/>
                <a:cs typeface="Lucida Sans" pitchFamily="2"/>
              </a:rPr>
              <a:t>Organisations stuck in a pre-digital mindset with a key product developed in the 17</a:t>
            </a:r>
            <a:r>
              <a:rPr lang="en-GB" sz="2177" baseline="30000" dirty="0">
                <a:latin typeface="Liberation Sans" pitchFamily="18"/>
                <a:ea typeface="Microsoft YaHei" pitchFamily="2"/>
                <a:cs typeface="Lucida Sans" pitchFamily="2"/>
              </a:rPr>
              <a:t>th</a:t>
            </a:r>
            <a:r>
              <a:rPr lang="en-GB" sz="2177" dirty="0">
                <a:latin typeface="Liberation Sans" pitchFamily="18"/>
                <a:ea typeface="Microsoft YaHei" pitchFamily="2"/>
                <a:cs typeface="Lucida Sans" pitchFamily="2"/>
              </a:rPr>
              <a:t> Century.</a:t>
            </a:r>
          </a:p>
          <a:p>
            <a:pPr algn="ctr" hangingPunct="0"/>
            <a:endParaRPr lang="en-GB" sz="2177" dirty="0">
              <a:latin typeface="Liberation Sans" pitchFamily="18"/>
              <a:ea typeface="Microsoft YaHei" pitchFamily="2"/>
              <a:cs typeface="Lucida Sans" pitchFamily="2"/>
            </a:endParaRPr>
          </a:p>
          <a:p>
            <a:pPr algn="ctr" hangingPunct="0"/>
            <a:r>
              <a:rPr lang="en-GB" sz="2177" dirty="0">
                <a:latin typeface="Liberation Sans" pitchFamily="18"/>
                <a:ea typeface="Microsoft YaHei" pitchFamily="2"/>
                <a:cs typeface="Lucida Sans" pitchFamily="2"/>
              </a:rPr>
              <a:t>Basically the reason why the Open Science ‘movement’ began.</a:t>
            </a:r>
          </a:p>
          <a:p>
            <a:pPr algn="ctr" hangingPunct="0"/>
            <a:endParaRPr lang="en-GB" sz="2177" dirty="0">
              <a:latin typeface="Liberation Sans" pitchFamily="18"/>
              <a:ea typeface="Microsoft YaHei" pitchFamily="2"/>
              <a:cs typeface="Lucida Sans" pitchFamily="2"/>
            </a:endParaRPr>
          </a:p>
          <a:p>
            <a:pPr algn="ctr" hangingPunct="0"/>
            <a:r>
              <a:rPr lang="en-GB" sz="2177" dirty="0">
                <a:latin typeface="Liberation Sans" pitchFamily="18"/>
                <a:ea typeface="Microsoft YaHei" pitchFamily="2"/>
                <a:cs typeface="Lucida Sans" pitchFamily="2"/>
              </a:rPr>
              <a:t>Business models based on exclusion, exploitation of privilege, discrimination, extortion..</a:t>
            </a:r>
          </a:p>
          <a:p>
            <a:pPr algn="ctr" hangingPunct="0"/>
            <a:endParaRPr lang="en-GB" sz="2177" dirty="0">
              <a:latin typeface="Liberation Sans" pitchFamily="18"/>
              <a:ea typeface="Microsoft YaHei" pitchFamily="2"/>
              <a:cs typeface="Lucida Sans" pitchFamily="2"/>
            </a:endParaRPr>
          </a:p>
          <a:p>
            <a:pPr algn="ctr" hangingPunct="0"/>
            <a:r>
              <a:rPr lang="en-GB" sz="2177" dirty="0">
                <a:latin typeface="Liberation Sans" pitchFamily="18"/>
                <a:ea typeface="Microsoft YaHei" pitchFamily="2"/>
                <a:cs typeface="Lucida Sans" pitchFamily="2"/>
              </a:rPr>
              <a:t>Who pay lip service to Open Science, while simultaneously subverting it to meet their own intentions.</a:t>
            </a:r>
          </a:p>
          <a:p>
            <a:pPr algn="ctr" hangingPunct="0"/>
            <a:endParaRPr lang="en-GB" sz="2177" dirty="0">
              <a:latin typeface="Liberation Sans" pitchFamily="18"/>
              <a:ea typeface="Microsoft YaHei" pitchFamily="2"/>
              <a:cs typeface="Lucida Sans" pitchFamily="2"/>
            </a:endParaRPr>
          </a:p>
          <a:p>
            <a:pPr algn="ctr" hangingPunct="0"/>
            <a:r>
              <a:rPr lang="en-GB" sz="2177" dirty="0">
                <a:latin typeface="Liberation Sans" pitchFamily="18"/>
                <a:ea typeface="Microsoft YaHei" pitchFamily="2"/>
                <a:cs typeface="Lucida Sans" pitchFamily="2"/>
              </a:rPr>
              <a:t>We DO NOT share the same values and principles.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97AE9E-2499-4343-9AB1-909697DC06C7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C44C57DC-37AF-4689-9D96-C569699DCED4}"/>
              </a:ext>
            </a:extLst>
          </p:cNvPr>
          <p:cNvSpPr/>
          <p:nvPr/>
        </p:nvSpPr>
        <p:spPr>
          <a:xfrm>
            <a:off x="-113071" y="943740"/>
            <a:ext cx="5953433" cy="595343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52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AC7A077-0B3F-4AE5-8C06-9E88C6CF1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9C1A59-C019-43B4-81BF-D2F996E70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8" y="0"/>
            <a:ext cx="12129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77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6501B-FD46-48ED-8817-DD6645ED1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5715" y="331048"/>
            <a:ext cx="7760568" cy="1325563"/>
          </a:xfrm>
        </p:spPr>
        <p:txBody>
          <a:bodyPr/>
          <a:lstStyle/>
          <a:p>
            <a:r>
              <a:rPr lang="de-DE" dirty="0"/>
              <a:t>Thank you for inviting me to Peru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033855-DEF8-4CDB-AB9D-C4525F91C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361" y="1825625"/>
            <a:ext cx="4301277" cy="430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0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2BDFA8-9BAA-411E-A282-E71478BC6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4312"/>
            <a:ext cx="11430000" cy="64293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78D36CC-981C-41E6-8D33-868D408B44AA}"/>
              </a:ext>
            </a:extLst>
          </p:cNvPr>
          <p:cNvSpPr/>
          <p:nvPr/>
        </p:nvSpPr>
        <p:spPr>
          <a:xfrm>
            <a:off x="283560" y="6368534"/>
            <a:ext cx="57384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https://twitter.com/brembs/status/1100713883373838337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61514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D5DE7-6FE6-495F-A051-22037F58D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6602" y="-145386"/>
            <a:ext cx="10515600" cy="1325563"/>
          </a:xfrm>
        </p:spPr>
        <p:txBody>
          <a:bodyPr/>
          <a:lstStyle/>
          <a:p>
            <a:r>
              <a:rPr lang="de-DE" dirty="0"/>
              <a:t>Things you can‘t even make up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B194C1-7227-4578-B13D-DB0EE1779C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85" t="30278" r="33518" b="46528"/>
          <a:stretch/>
        </p:blipFill>
        <p:spPr>
          <a:xfrm>
            <a:off x="785941" y="1012636"/>
            <a:ext cx="10656310" cy="37623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C68552-89D1-4050-83AF-80061462D0D6}"/>
              </a:ext>
            </a:extLst>
          </p:cNvPr>
          <p:cNvSpPr/>
          <p:nvPr/>
        </p:nvSpPr>
        <p:spPr>
          <a:xfrm>
            <a:off x="419100" y="4775011"/>
            <a:ext cx="11925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https://www.theguardian.com/science/political-science/2018/jun/29/elsevier-are-corrupting-open-science-in-europe</a:t>
            </a:r>
            <a:r>
              <a:rPr lang="en-GB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3C7CF5-052B-4495-9890-09026F89B0AB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ED8617-5361-437B-AB1C-29BD4C4313A2}"/>
              </a:ext>
            </a:extLst>
          </p:cNvPr>
          <p:cNvSpPr/>
          <p:nvPr/>
        </p:nvSpPr>
        <p:spPr>
          <a:xfrm>
            <a:off x="419100" y="6222742"/>
            <a:ext cx="7251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5"/>
              </a:rPr>
              <a:t>https://bit.ly/2PPjwRK</a:t>
            </a:r>
            <a:r>
              <a:rPr lang="en-GB" dirty="0"/>
              <a:t> – Democratising Knowledge, Education International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80AD16-2BEC-4A6E-8CDB-46F4B272C72B}"/>
              </a:ext>
            </a:extLst>
          </p:cNvPr>
          <p:cNvSpPr/>
          <p:nvPr/>
        </p:nvSpPr>
        <p:spPr>
          <a:xfrm>
            <a:off x="419100" y="5845364"/>
            <a:ext cx="9725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6"/>
              </a:rPr>
              <a:t>https://zenodo.org/record/2565052#.XXL_7GZOnZs</a:t>
            </a:r>
            <a:r>
              <a:rPr lang="en-GB" dirty="0"/>
              <a:t> – Referring RELX to the EU Competition Authority</a:t>
            </a:r>
          </a:p>
        </p:txBody>
      </p:sp>
    </p:spTree>
    <p:extLst>
      <p:ext uri="{BB962C8B-B14F-4D97-AF65-F5344CB8AC3E}">
        <p14:creationId xmlns:p14="http://schemas.microsoft.com/office/powerpoint/2010/main" val="22654297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8BD5C-4D20-4BBE-9D14-E02A34A4A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788" y="40096"/>
            <a:ext cx="10220632" cy="1325563"/>
          </a:xfrm>
        </p:spPr>
        <p:txBody>
          <a:bodyPr>
            <a:normAutofit/>
          </a:bodyPr>
          <a:lstStyle/>
          <a:p>
            <a:r>
              <a:rPr lang="de-DE" dirty="0"/>
              <a:t>Plan S – the solution to all our problems?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059C98-DB22-46EE-83C0-6252EEC98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63" y="1149350"/>
            <a:ext cx="12026900" cy="36449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9D7A226-7658-475B-B095-7FEC86AF0FB2}"/>
              </a:ext>
            </a:extLst>
          </p:cNvPr>
          <p:cNvSpPr/>
          <p:nvPr/>
        </p:nvSpPr>
        <p:spPr>
          <a:xfrm>
            <a:off x="182826" y="6343186"/>
            <a:ext cx="2931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https://www.coalition-s.org/</a:t>
            </a:r>
            <a:r>
              <a:rPr lang="en-GB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FE4C8A-3D71-42CD-96D7-32B6F867EEF0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457AC0B-0885-425F-8D59-BDEF68EBB30B}"/>
              </a:ext>
            </a:extLst>
          </p:cNvPr>
          <p:cNvSpPr txBox="1">
            <a:spLocks/>
          </p:cNvSpPr>
          <p:nvPr/>
        </p:nvSpPr>
        <p:spPr>
          <a:xfrm>
            <a:off x="1573162" y="5017623"/>
            <a:ext cx="102206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Or a plaster for a much bigger wound?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583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86FBCC-D370-4F6A-97DA-D5BDE244EE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40" t="54404" r="38889" b="3890"/>
          <a:stretch/>
        </p:blipFill>
        <p:spPr>
          <a:xfrm>
            <a:off x="733424" y="106234"/>
            <a:ext cx="10725151" cy="56403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3BAF918-F4B5-43FE-B7F2-D4CA59867D64}"/>
              </a:ext>
            </a:extLst>
          </p:cNvPr>
          <p:cNvSpPr/>
          <p:nvPr/>
        </p:nvSpPr>
        <p:spPr>
          <a:xfrm>
            <a:off x="895349" y="5858559"/>
            <a:ext cx="11687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https://www.who.int/news-room/detail/29-08-2019-who-joins-coalition-for-free-digital-access-to-health-research</a:t>
            </a:r>
            <a:r>
              <a:rPr lang="en-GB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140A95-C9DE-4368-84CD-996DA51748CE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2829359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874D57-F50B-47CE-99BD-702C2D425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4477" y="2196929"/>
            <a:ext cx="5309141" cy="2519052"/>
          </a:xfrm>
        </p:spPr>
        <p:txBody>
          <a:bodyPr>
            <a:noAutofit/>
          </a:bodyPr>
          <a:lstStyle/>
          <a:p>
            <a:pPr algn="ctr"/>
            <a:endParaRPr lang="en-GB" sz="2100" dirty="0">
              <a:latin typeface="Open Sans"/>
            </a:endParaRPr>
          </a:p>
          <a:p>
            <a:pPr algn="ctr"/>
            <a:r>
              <a:rPr lang="en-GB" sz="2100" dirty="0">
                <a:latin typeface="Open Sans"/>
              </a:rPr>
              <a:t>“One big publisher stated: if your country stops subscribing to our journals, science in your country will be set back significantly. I responded […] it is interesting to hear such a threat from a producer of envelopes who does not have any idea of the contents.”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E848CB-D43A-44DB-9113-68FD2C0C0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78331"/>
            <a:ext cx="5937633" cy="3728720"/>
          </a:xfrm>
          <a:prstGeom prst="rect">
            <a:avLst/>
          </a:prstGeom>
        </p:spPr>
      </p:pic>
      <p:pic>
        <p:nvPicPr>
          <p:cNvPr id="6" name="Picture 2" descr="Image result for project deal elsevier">
            <a:extLst>
              <a:ext uri="{FF2B5EF4-FFF2-40B4-BE49-F238E27FC236}">
                <a16:creationId xmlns:a16="http://schemas.microsoft.com/office/drawing/2014/main" id="{6774CB14-2DC4-42CB-8C12-5F6517AE6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973" y="4522411"/>
            <a:ext cx="3711575" cy="148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0D68897-1714-4D44-8616-B6B3E56CA7C8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04FF16-7295-4216-9D06-36F8405A4382}"/>
              </a:ext>
            </a:extLst>
          </p:cNvPr>
          <p:cNvSpPr/>
          <p:nvPr/>
        </p:nvSpPr>
        <p:spPr>
          <a:xfrm>
            <a:off x="6096000" y="44423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14171A"/>
                </a:solidFill>
                <a:latin typeface="Segoe UI" panose="020B0502040204020203" pitchFamily="34" charset="0"/>
              </a:rPr>
              <a:t>Martin </a:t>
            </a:r>
            <a:r>
              <a:rPr lang="en-GB" dirty="0" err="1">
                <a:solidFill>
                  <a:srgbClr val="14171A"/>
                </a:solidFill>
                <a:latin typeface="Segoe UI" panose="020B0502040204020203" pitchFamily="34" charset="0"/>
              </a:rPr>
              <a:t>Grötschel</a:t>
            </a:r>
            <a:r>
              <a:rPr lang="en-GB" dirty="0">
                <a:solidFill>
                  <a:srgbClr val="14171A"/>
                </a:solidFill>
                <a:latin typeface="Segoe UI" panose="020B0502040204020203" pitchFamily="34" charset="0"/>
              </a:rPr>
              <a:t>, President of the Berlin-Brandenburg Academy of Sciences and Humanities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811F6B-93D0-4E54-BD3D-B523A14B4F49}"/>
              </a:ext>
            </a:extLst>
          </p:cNvPr>
          <p:cNvSpPr txBox="1"/>
          <p:nvPr/>
        </p:nvSpPr>
        <p:spPr>
          <a:xfrm>
            <a:off x="8188257" y="5224070"/>
            <a:ext cx="19114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#HERO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999CDC-DE77-4546-B41F-27629A62677E}"/>
              </a:ext>
            </a:extLst>
          </p:cNvPr>
          <p:cNvSpPr txBox="1"/>
          <p:nvPr/>
        </p:nvSpPr>
        <p:spPr>
          <a:xfrm>
            <a:off x="2857027" y="5700924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#villain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26E8EC-1B79-40E1-B96C-9084404ED5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79" t="61947" r="38093" b="14782"/>
          <a:stretch/>
        </p:blipFill>
        <p:spPr>
          <a:xfrm>
            <a:off x="604993" y="578331"/>
            <a:ext cx="5208105" cy="159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61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B8CD7C-8D30-4557-8574-87A34D390D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83" t="50000" r="35223" b="33665"/>
          <a:stretch/>
        </p:blipFill>
        <p:spPr>
          <a:xfrm>
            <a:off x="325625" y="222890"/>
            <a:ext cx="5770375" cy="11202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9AE335-8496-44BA-AC30-2EA5F05179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74" t="23188" r="33014" b="47826"/>
          <a:stretch/>
        </p:blipFill>
        <p:spPr>
          <a:xfrm>
            <a:off x="1868587" y="1227855"/>
            <a:ext cx="6008914" cy="19878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4DC474-42F1-487F-9387-BDB40A5855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79" t="25922" r="40357" b="49151"/>
          <a:stretch/>
        </p:blipFill>
        <p:spPr>
          <a:xfrm>
            <a:off x="7436361" y="616225"/>
            <a:ext cx="4430014" cy="17095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4063CA-AE6A-4941-B05F-327F526FBA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72" t="61201" r="48473" b="26708"/>
          <a:stretch/>
        </p:blipFill>
        <p:spPr>
          <a:xfrm>
            <a:off x="398809" y="3227715"/>
            <a:ext cx="4840594" cy="8292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AF4815-316A-4C61-B706-2F1442E48A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07" t="40501" r="37766" b="6667"/>
          <a:stretch/>
        </p:blipFill>
        <p:spPr>
          <a:xfrm>
            <a:off x="6479917" y="2797277"/>
            <a:ext cx="5156561" cy="36231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2DA862-35B7-4403-B67E-19DEC664F92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485" t="40788" r="37388" b="44589"/>
          <a:stretch/>
        </p:blipFill>
        <p:spPr>
          <a:xfrm>
            <a:off x="1366683" y="3955943"/>
            <a:ext cx="5156561" cy="10028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C8492E-9425-4C8C-9671-F204D3AFBC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522" y="5172427"/>
            <a:ext cx="4651339" cy="128243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89C4430-37DE-4E12-B5C2-356F381AA2A6}"/>
              </a:ext>
            </a:extLst>
          </p:cNvPr>
          <p:cNvSpPr/>
          <p:nvPr/>
        </p:nvSpPr>
        <p:spPr>
          <a:xfrm>
            <a:off x="8906244" y="6336527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9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79980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E1272C-9AD5-4252-A226-B02C25F4414F}"/>
              </a:ext>
            </a:extLst>
          </p:cNvPr>
          <p:cNvSpPr/>
          <p:nvPr/>
        </p:nvSpPr>
        <p:spPr>
          <a:xfrm>
            <a:off x="0" y="6151037"/>
            <a:ext cx="7379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https://www.timeshighereducation.com/blog/linking-impact-factor-open-access-charges-creates-more-inequality-academic-publishing</a:t>
            </a:r>
            <a:r>
              <a:rPr lang="en-GB" dirty="0"/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0AE98B-529B-499F-B79D-7D4027B2FF8D}"/>
              </a:ext>
            </a:extLst>
          </p:cNvPr>
          <p:cNvSpPr txBox="1">
            <a:spLocks/>
          </p:cNvSpPr>
          <p:nvPr/>
        </p:nvSpPr>
        <p:spPr>
          <a:xfrm>
            <a:off x="1980242" y="60632"/>
            <a:ext cx="10971213" cy="1512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FE273A-7D6E-494E-A4A0-7B3E67FDE426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3"/>
              </a:rPr>
              <a:t>@protohedgehog</a:t>
            </a:r>
            <a:endParaRPr lang="en-GB" dirty="0">
              <a:latin typeface="Open San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40421C-761F-413C-8A21-BBD7FC64E390}"/>
              </a:ext>
            </a:extLst>
          </p:cNvPr>
          <p:cNvSpPr/>
          <p:nvPr/>
        </p:nvSpPr>
        <p:spPr>
          <a:xfrm>
            <a:off x="7542684" y="6484943"/>
            <a:ext cx="1008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 Sans"/>
              </a:rPr>
              <a:t>*failed…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4C5942-4109-4713-876A-5B6BE3911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02" y="204327"/>
            <a:ext cx="11744198" cy="1044559"/>
          </a:xfrm>
        </p:spPr>
        <p:txBody>
          <a:bodyPr>
            <a:normAutofit fontScale="90000"/>
          </a:bodyPr>
          <a:lstStyle/>
          <a:p>
            <a:r>
              <a:rPr lang="en-GB" dirty="0"/>
              <a:t>Springer Nature abusing power for profits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99C398D-B208-433F-BC96-715AF7844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1382" y="1392581"/>
            <a:ext cx="11377038" cy="1500187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  <a:latin typeface="Open Sans"/>
              </a:rPr>
              <a:t>Page 99 of the Springer Nature IPO* prospectus: </a:t>
            </a:r>
          </a:p>
          <a:p>
            <a:r>
              <a:rPr lang="en-GB" i="1" dirty="0">
                <a:solidFill>
                  <a:schemeClr val="tx1"/>
                </a:solidFill>
                <a:latin typeface="Open Sans"/>
              </a:rPr>
              <a:t>“We also aim at increasing APCs by increasing the value we offer to authors through improving the impact factor and reputation of our existing journals.”</a:t>
            </a:r>
            <a:endParaRPr lang="en-GB" i="1" dirty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C4CDC7-C5B7-4C3A-B177-3E3CCCEE33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85" t="56310" r="37816" b="20259"/>
          <a:stretch/>
        </p:blipFill>
        <p:spPr>
          <a:xfrm>
            <a:off x="1463442" y="2933229"/>
            <a:ext cx="8484487" cy="21840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4A462E0-73BF-416C-8485-7B896A20D57D}"/>
              </a:ext>
            </a:extLst>
          </p:cNvPr>
          <p:cNvSpPr/>
          <p:nvPr/>
        </p:nvSpPr>
        <p:spPr>
          <a:xfrm>
            <a:off x="0" y="5504706"/>
            <a:ext cx="7542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5"/>
              </a:rPr>
              <a:t>https://www.timeshighereducation.com/blog/springer-nature-committed-being-part-open-access-movement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35976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696AFC3-BBED-41D1-9017-72A14FD0E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52141"/>
            <a:ext cx="10515600" cy="1325563"/>
          </a:xfrm>
        </p:spPr>
        <p:txBody>
          <a:bodyPr/>
          <a:lstStyle/>
          <a:p>
            <a:r>
              <a:rPr lang="de-DE" dirty="0"/>
              <a:t>We have to combat their propoganda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700902-5956-495C-A0D7-F052C6621A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80" t="32464" r="37504" b="51401"/>
          <a:stretch/>
        </p:blipFill>
        <p:spPr>
          <a:xfrm>
            <a:off x="2231333" y="4397919"/>
            <a:ext cx="9529971" cy="19745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D4B0FA-01E0-476E-B51A-FAB13D9F10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62" t="32464" r="39372" b="46859"/>
          <a:stretch/>
        </p:blipFill>
        <p:spPr>
          <a:xfrm>
            <a:off x="88222" y="1351832"/>
            <a:ext cx="6727137" cy="1801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6E8345-86AF-42F1-A5C9-C9AC239F23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93" t="44058" r="36924" b="46280"/>
          <a:stretch/>
        </p:blipFill>
        <p:spPr>
          <a:xfrm>
            <a:off x="790512" y="3169737"/>
            <a:ext cx="9950860" cy="12120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D6D9139-0054-439B-B708-BFEBAB31ACE1}"/>
              </a:ext>
            </a:extLst>
          </p:cNvPr>
          <p:cNvSpPr/>
          <p:nvPr/>
        </p:nvSpPr>
        <p:spPr>
          <a:xfrm>
            <a:off x="0" y="620900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hlinkClick r:id="rId5"/>
              </a:rPr>
              <a:t>https://www.timeshighereducation.com/news/springer-nature-proposes-model-open-access-transition</a:t>
            </a:r>
            <a:r>
              <a:rPr lang="en-GB" dirty="0"/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BC0FA8-8EE5-4732-A59C-04D5C95930F1}"/>
              </a:ext>
            </a:extLst>
          </p:cNvPr>
          <p:cNvSpPr/>
          <p:nvPr/>
        </p:nvSpPr>
        <p:spPr>
          <a:xfrm>
            <a:off x="8906244" y="6336527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6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59086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4DC50-0BB7-4C1E-86CA-F1B6BF651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7794" y="152141"/>
            <a:ext cx="6227102" cy="1325563"/>
          </a:xfrm>
        </p:spPr>
        <p:txBody>
          <a:bodyPr/>
          <a:lstStyle/>
          <a:p>
            <a:r>
              <a:rPr lang="de-DE" dirty="0"/>
              <a:t>Better or worse?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C23743-1E2E-484E-BBB0-A6F5559AD9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3"/>
          <a:stretch/>
        </p:blipFill>
        <p:spPr>
          <a:xfrm>
            <a:off x="1509425" y="1308874"/>
            <a:ext cx="8934612" cy="4240252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B7EC16C-1315-43D6-8399-F31D50BD22EE}"/>
              </a:ext>
            </a:extLst>
          </p:cNvPr>
          <p:cNvSpPr/>
          <p:nvPr/>
        </p:nvSpPr>
        <p:spPr>
          <a:xfrm>
            <a:off x="7917227" y="1351722"/>
            <a:ext cx="1282715" cy="12827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526DE0-5B9B-4607-AF35-BF505232C09A}"/>
              </a:ext>
            </a:extLst>
          </p:cNvPr>
          <p:cNvSpPr/>
          <p:nvPr/>
        </p:nvSpPr>
        <p:spPr>
          <a:xfrm>
            <a:off x="117376" y="6134306"/>
            <a:ext cx="85211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https://www.hrk.de/press/press-releases/press-release/meldung/projekt-deal-and-springer-nature-reach-understanding-on-worlds-largest-transformative-open-access-a/</a:t>
            </a:r>
            <a:r>
              <a:rPr lang="en-GB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BB50E7-060C-4F0A-9EB6-E31139857CF4}"/>
              </a:ext>
            </a:extLst>
          </p:cNvPr>
          <p:cNvSpPr/>
          <p:nvPr/>
        </p:nvSpPr>
        <p:spPr>
          <a:xfrm>
            <a:off x="8906244" y="6336527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73130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6FCAE-18CC-4B99-B0C8-F9D429F91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243" y="0"/>
            <a:ext cx="10844538" cy="1325563"/>
          </a:xfrm>
        </p:spPr>
        <p:txBody>
          <a:bodyPr/>
          <a:lstStyle/>
          <a:p>
            <a:r>
              <a:rPr lang="de-DE" dirty="0"/>
              <a:t>North America in transition?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6926AE-F436-4D87-8DA0-A183CF4B7E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59" t="35774" r="32109" b="24473"/>
          <a:stretch/>
        </p:blipFill>
        <p:spPr>
          <a:xfrm>
            <a:off x="1681133" y="1173163"/>
            <a:ext cx="8421512" cy="46660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2D7037F-46F0-4CA4-B6A7-56C13F1C7E8B}"/>
              </a:ext>
            </a:extLst>
          </p:cNvPr>
          <p:cNvSpPr/>
          <p:nvPr/>
        </p:nvSpPr>
        <p:spPr>
          <a:xfrm>
            <a:off x="106017" y="6388588"/>
            <a:ext cx="111734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https://www.timeshighereducation.com/news/californias-elsevier-break-strengthens-other-campuses-hands</a:t>
            </a:r>
            <a:r>
              <a:rPr lang="en-GB" dirty="0"/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B2FC17-3D82-4F56-94F0-96EA0F489B4E}"/>
              </a:ext>
            </a:extLst>
          </p:cNvPr>
          <p:cNvSpPr/>
          <p:nvPr/>
        </p:nvSpPr>
        <p:spPr>
          <a:xfrm>
            <a:off x="106017" y="6019256"/>
            <a:ext cx="7724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https://osc.universityofcalifornia.edu/2019/08/fact-check-uc-and-elsevier/</a:t>
            </a:r>
            <a:r>
              <a:rPr lang="en-GB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51BF27-1649-4892-82BF-EA94501A0A5E}"/>
              </a:ext>
            </a:extLst>
          </p:cNvPr>
          <p:cNvSpPr/>
          <p:nvPr/>
        </p:nvSpPr>
        <p:spPr>
          <a:xfrm>
            <a:off x="10102645" y="6019256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5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80410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128A0-569E-4F6C-BE2D-013DA401D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344" y="365125"/>
            <a:ext cx="10515600" cy="1325563"/>
          </a:xfrm>
        </p:spPr>
        <p:txBody>
          <a:bodyPr/>
          <a:lstStyle/>
          <a:p>
            <a:r>
              <a:rPr lang="de-DE" dirty="0"/>
              <a:t>[Open] Science is a Human Right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ADFBF-CFF1-4C83-9F1E-6C7A0D834A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Article 27</a:t>
            </a:r>
            <a:br>
              <a:rPr lang="en-GB" b="1" dirty="0"/>
            </a:br>
            <a:r>
              <a:rPr lang="en-GB" b="1" dirty="0"/>
              <a:t> </a:t>
            </a:r>
          </a:p>
          <a:p>
            <a:pPr marL="514350" indent="-514350">
              <a:buAutoNum type="arabicParenBoth"/>
            </a:pPr>
            <a:r>
              <a:rPr lang="en-GB" dirty="0"/>
              <a:t>Everyone has the right freely to participate in the cultural life of the community, to enjoy the arts and to share in scientific advancement and its benefits.</a:t>
            </a:r>
          </a:p>
          <a:p>
            <a:pPr marL="514350" indent="-514350">
              <a:buAutoNum type="arabicParenBoth"/>
            </a:pPr>
            <a:r>
              <a:rPr lang="en-GB" dirty="0"/>
              <a:t>Everyone has the right to the protection of the moral and material interests resulting from any scientific, literary or artistic production of which he is the author.</a:t>
            </a:r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52B2A3-4EE1-4852-98AF-0069E7B81ABF}"/>
              </a:ext>
            </a:extLst>
          </p:cNvPr>
          <p:cNvSpPr/>
          <p:nvPr/>
        </p:nvSpPr>
        <p:spPr>
          <a:xfrm>
            <a:off x="163631" y="6311900"/>
            <a:ext cx="5867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2"/>
              </a:rPr>
              <a:t>https://www.un.org/en/universal-declaration-human-rights/</a:t>
            </a:r>
            <a:r>
              <a:rPr lang="en-GB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47BE38-E562-4871-9FB3-359184ECD77D}"/>
              </a:ext>
            </a:extLst>
          </p:cNvPr>
          <p:cNvSpPr/>
          <p:nvPr/>
        </p:nvSpPr>
        <p:spPr>
          <a:xfrm>
            <a:off x="9400238" y="6311900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3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6437561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9CDBB-F6AD-4C6C-A1DC-BF0DF42E1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2253" y="340498"/>
            <a:ext cx="7698093" cy="1325563"/>
          </a:xfrm>
        </p:spPr>
        <p:txBody>
          <a:bodyPr/>
          <a:lstStyle/>
          <a:p>
            <a:r>
              <a:rPr lang="de-DE" dirty="0"/>
              <a:t>We are running out of time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BBACE-F047-4E65-9312-45D563E7C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30948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GB" b="1" dirty="0"/>
              <a:t>“The current model of scholarly publishing contains a disastrous blend of Stockholm Syndrome and cognitive dissonance. </a:t>
            </a:r>
            <a:r>
              <a:rPr lang="en-GB" dirty="0"/>
              <a:t>Researchers are helplessly locked into the system because of an over-reliance on journal brands for their evaluations.</a:t>
            </a:r>
          </a:p>
          <a:p>
            <a:pPr marL="0" indent="0" algn="ctr">
              <a:buNone/>
            </a:pPr>
            <a:r>
              <a:rPr lang="en-GB" dirty="0"/>
              <a:t>Every time we sign one of these so-called transformative contracts, which often contain multi-year lock-ins, we lose the opportunity to create something more just, sustainable, efficient and effective. We actively work against efforts to return control of publishing to the academic community. </a:t>
            </a:r>
            <a:r>
              <a:rPr lang="en-GB" b="1" dirty="0"/>
              <a:t>It is time to take a step back and to think again about what we really want.</a:t>
            </a:r>
            <a:r>
              <a:rPr lang="en-GB" dirty="0"/>
              <a:t>”</a:t>
            </a:r>
            <a:endParaRPr lang="en-GB" b="1" dirty="0"/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00926A-5F7D-451A-BDEB-DA1B6C64CFBF}"/>
              </a:ext>
            </a:extLst>
          </p:cNvPr>
          <p:cNvSpPr/>
          <p:nvPr/>
        </p:nvSpPr>
        <p:spPr>
          <a:xfrm>
            <a:off x="107673" y="6031210"/>
            <a:ext cx="7650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https://www.timeshighereducation.com/opinion/transformative-open-access-publishing-deals-are-only-entrenching-commercial-power</a:t>
            </a:r>
            <a:r>
              <a:rPr lang="en-GB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F8BA8-DFC1-4EDD-8FD8-FC92B560213F}"/>
              </a:ext>
            </a:extLst>
          </p:cNvPr>
          <p:cNvSpPr/>
          <p:nvPr/>
        </p:nvSpPr>
        <p:spPr>
          <a:xfrm>
            <a:off x="8906244" y="6336527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3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1709315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ACC32-D771-4D22-80FC-1819688AB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28813"/>
            <a:ext cx="10515600" cy="2852737"/>
          </a:xfrm>
        </p:spPr>
        <p:txBody>
          <a:bodyPr/>
          <a:lstStyle/>
          <a:p>
            <a:r>
              <a:rPr lang="de-DE" dirty="0"/>
              <a:t>Bridging the North-South divide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E25F52-0EF1-48CF-B65E-D92179FAA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808538"/>
            <a:ext cx="10515600" cy="1500187"/>
          </a:xfrm>
        </p:spPr>
        <p:txBody>
          <a:bodyPr/>
          <a:lstStyle/>
          <a:p>
            <a:r>
              <a:rPr lang="de-DE" dirty="0"/>
              <a:t>What can we learn from the successes and failures of each other?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C791F9-FE0A-4C84-9987-91ABF394B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175" y="147638"/>
            <a:ext cx="3505200" cy="3505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48F7A2-8D68-41B9-B813-F1AAA28363DD}"/>
              </a:ext>
            </a:extLst>
          </p:cNvPr>
          <p:cNvSpPr/>
          <p:nvPr/>
        </p:nvSpPr>
        <p:spPr>
          <a:xfrm>
            <a:off x="8906244" y="6336527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3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6370764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8FC93-DD62-4B77-90A3-5654198B5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SciELO</a:t>
            </a:r>
            <a:r>
              <a:rPr lang="en-GB" dirty="0"/>
              <a:t>: the hero the world needs?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3D080-736A-46D3-8649-EEFCF76F2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81850" cy="4351338"/>
          </a:xfrm>
        </p:spPr>
        <p:txBody>
          <a:bodyPr/>
          <a:lstStyle/>
          <a:p>
            <a:r>
              <a:rPr lang="en-GB" dirty="0"/>
              <a:t>Covers Latin America, Iberian Peninsula, and South Africa (13 countries)</a:t>
            </a:r>
          </a:p>
          <a:p>
            <a:r>
              <a:rPr lang="en-GB" dirty="0"/>
              <a:t>Around 750,000 published papers, 1,200 active journals – all OA!</a:t>
            </a:r>
          </a:p>
          <a:p>
            <a:r>
              <a:rPr lang="en-GB" dirty="0"/>
              <a:t>20 years of free/low cost publishing for researchers</a:t>
            </a:r>
          </a:p>
          <a:p>
            <a:r>
              <a:rPr lang="en-GB" dirty="0"/>
              <a:t>Production costs much lower than ‘western’ publishing houses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600721-65CD-4AB6-B114-F0A26B91EEB6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</p:txBody>
      </p:sp>
      <p:pic>
        <p:nvPicPr>
          <p:cNvPr id="5" name="Picture 2" descr="Image result for scielo">
            <a:extLst>
              <a:ext uri="{FF2B5EF4-FFF2-40B4-BE49-F238E27FC236}">
                <a16:creationId xmlns:a16="http://schemas.microsoft.com/office/drawing/2014/main" id="{EC1D3AB4-FBA0-44F9-BC33-7D4B6C6BA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489" y="2442248"/>
            <a:ext cx="4293787" cy="197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6523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9B3488-79FF-4364-BB51-DB4097F7C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95741"/>
            <a:ext cx="5870254" cy="29439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CD1CAB-5C31-49B3-8946-BFB64076FE52}"/>
              </a:ext>
            </a:extLst>
          </p:cNvPr>
          <p:cNvSpPr/>
          <p:nvPr/>
        </p:nvSpPr>
        <p:spPr>
          <a:xfrm>
            <a:off x="0" y="6542529"/>
            <a:ext cx="291618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>
                <a:hlinkClick r:id="rId3"/>
              </a:rPr>
              <a:t>https://hal.archives-ouvertes.fr/hal-01816693/</a:t>
            </a:r>
            <a:r>
              <a:rPr lang="en-GB" sz="1100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B14FF6-B075-4FE7-BEBE-F8D7A186B912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082C59-DD59-4CA6-8060-00C1A27D6AA2}"/>
              </a:ext>
            </a:extLst>
          </p:cNvPr>
          <p:cNvSpPr txBox="1"/>
          <p:nvPr/>
        </p:nvSpPr>
        <p:spPr>
          <a:xfrm>
            <a:off x="6573328" y="2302600"/>
            <a:ext cx="54576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3200" dirty="0"/>
              <a:t>1,260 journals from 15 </a:t>
            </a:r>
            <a:r>
              <a:rPr lang="en-GB" sz="3200" dirty="0" err="1"/>
              <a:t>Iberoamerican</a:t>
            </a:r>
            <a:r>
              <a:rPr lang="en-GB" sz="3200" dirty="0"/>
              <a:t> countries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3200" dirty="0"/>
              <a:t>622 publishers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3200" dirty="0"/>
              <a:t>Half a million full text articles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3200" dirty="0"/>
              <a:t>Generates bibliometric indicators too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F819E5-B14A-44B4-96E6-28E84166203B}"/>
              </a:ext>
            </a:extLst>
          </p:cNvPr>
          <p:cNvSpPr/>
          <p:nvPr/>
        </p:nvSpPr>
        <p:spPr>
          <a:xfrm>
            <a:off x="0" y="6317164"/>
            <a:ext cx="331693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>
                <a:hlinkClick r:id="rId5"/>
              </a:rPr>
              <a:t>https://www.opencon2018.org/opencon_2018_latam</a:t>
            </a:r>
            <a:r>
              <a:rPr lang="en-GB" sz="1100" dirty="0"/>
              <a:t> </a:t>
            </a:r>
          </a:p>
        </p:txBody>
      </p:sp>
      <p:pic>
        <p:nvPicPr>
          <p:cNvPr id="13" name="Picture 2" descr="Image result for redalyc">
            <a:extLst>
              <a:ext uri="{FF2B5EF4-FFF2-40B4-BE49-F238E27FC236}">
                <a16:creationId xmlns:a16="http://schemas.microsoft.com/office/drawing/2014/main" id="{BEB4ECB3-4FC4-4705-86BB-E5A77F01CB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8" t="23483" r="20827" b="31028"/>
          <a:stretch/>
        </p:blipFill>
        <p:spPr bwMode="auto">
          <a:xfrm>
            <a:off x="2115977" y="126505"/>
            <a:ext cx="3314700" cy="120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5127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F47B7-63EC-4889-9B86-71FE3BFA6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are </a:t>
            </a:r>
            <a:r>
              <a:rPr lang="en-GB" dirty="0" err="1"/>
              <a:t>SciELO</a:t>
            </a:r>
            <a:r>
              <a:rPr lang="en-GB" dirty="0"/>
              <a:t>/REDALYC so effective?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DCA51-021E-47EA-B597-8218DA2D0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Strong cultural commitment and sense of public mission among Latin American universities and researchers:</a:t>
            </a:r>
          </a:p>
          <a:p>
            <a:pPr lvl="1"/>
            <a:r>
              <a:rPr lang="en-GB" sz="2800" dirty="0"/>
              <a:t>“</a:t>
            </a:r>
            <a:r>
              <a:rPr lang="en-GB" sz="2800" i="1" dirty="0" err="1"/>
              <a:t>Iberoamérican</a:t>
            </a:r>
            <a:r>
              <a:rPr lang="en-GB" sz="2800" i="1" dirty="0"/>
              <a:t> scientists especially are committed to the movement as a way to ensure that society benefits from their research</a:t>
            </a:r>
            <a:r>
              <a:rPr lang="en-GB" sz="2800" dirty="0"/>
              <a:t>.” - </a:t>
            </a:r>
            <a:r>
              <a:rPr lang="en-GB" sz="2800" dirty="0" err="1"/>
              <a:t>Victoriano</a:t>
            </a:r>
            <a:r>
              <a:rPr lang="en-GB" sz="2800" dirty="0"/>
              <a:t> </a:t>
            </a:r>
            <a:r>
              <a:rPr lang="en-GB" sz="2800" dirty="0" err="1"/>
              <a:t>Colodrón</a:t>
            </a:r>
            <a:r>
              <a:rPr lang="en-GB" sz="2800" dirty="0"/>
              <a:t>.</a:t>
            </a:r>
          </a:p>
          <a:p>
            <a:r>
              <a:rPr lang="en-GB" sz="3200" dirty="0"/>
              <a:t>Have we lost this idea around much of the rest of the world?</a:t>
            </a:r>
          </a:p>
          <a:p>
            <a:r>
              <a:rPr lang="en-GB" sz="3200" dirty="0"/>
              <a:t>Or have the ‘western’ publishing houses corrupted the process?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15E989-E24C-4DB5-99C2-0F4B0FB964C3}"/>
              </a:ext>
            </a:extLst>
          </p:cNvPr>
          <p:cNvSpPr/>
          <p:nvPr/>
        </p:nvSpPr>
        <p:spPr>
          <a:xfrm>
            <a:off x="30658" y="6485105"/>
            <a:ext cx="98658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hlinkClick r:id="rId2"/>
              </a:rPr>
              <a:t>https://www.timeshighereducation.com/blog/why-open-access-publishing-growing-latin-america</a:t>
            </a:r>
            <a:r>
              <a:rPr lang="en-GB" sz="1200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9CB454-573A-417E-BB49-80A8C5B0963A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3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9357041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A7334-2598-4EBE-AC2E-6861FEA0E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Vive</a:t>
            </a:r>
            <a:r>
              <a:rPr lang="en-GB" dirty="0"/>
              <a:t> la revolution?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96225E-CCC9-42A6-BEFE-80E552ADB5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102" t="36551" r="37567" b="28366"/>
          <a:stretch/>
        </p:blipFill>
        <p:spPr>
          <a:xfrm>
            <a:off x="9126070" y="3833439"/>
            <a:ext cx="2605741" cy="240599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CFCED12-7545-41BB-AA94-1E213D99F9AA}"/>
              </a:ext>
            </a:extLst>
          </p:cNvPr>
          <p:cNvSpPr/>
          <p:nvPr/>
        </p:nvSpPr>
        <p:spPr>
          <a:xfrm>
            <a:off x="8693689" y="3304003"/>
            <a:ext cx="3470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https://twitter.com/michael__rera</a:t>
            </a:r>
            <a:r>
              <a:rPr lang="en-GB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1004B7-7E4E-400C-A1E9-64938EE0F8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36" t="10806" r="9564" b="28366"/>
          <a:stretch/>
        </p:blipFill>
        <p:spPr>
          <a:xfrm>
            <a:off x="556046" y="2010896"/>
            <a:ext cx="8229600" cy="417157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B74C01F-F7AE-4C47-9E8E-7A34FA0B81EC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6"/>
              </a:rPr>
              <a:t>@protohedgehog</a:t>
            </a:r>
            <a:endParaRPr lang="en-GB" dirty="0">
              <a:latin typeface="Open San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ABF107-8ACC-4FBD-AB6D-D167A5F1014E}"/>
              </a:ext>
            </a:extLst>
          </p:cNvPr>
          <p:cNvSpPr/>
          <p:nvPr/>
        </p:nvSpPr>
        <p:spPr>
          <a:xfrm>
            <a:off x="139647" y="6367096"/>
            <a:ext cx="26720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7"/>
              </a:rPr>
              <a:t>https://publiscience.com/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79192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679B8-4502-45C2-8A88-4957EE0C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6344" y="347872"/>
            <a:ext cx="5562599" cy="1325563"/>
          </a:xfrm>
        </p:spPr>
        <p:txBody>
          <a:bodyPr/>
          <a:lstStyle/>
          <a:p>
            <a:r>
              <a:rPr lang="de-DE" dirty="0"/>
              <a:t>Plan S has it backwards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24E2B-AA16-4FCA-AA6E-99BF8B722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600" dirty="0"/>
              <a:t>Instead of Plan S trying to impose itself on the rest of the world (</a:t>
            </a:r>
            <a:r>
              <a:rPr lang="de-DE" sz="3600" b="1" dirty="0"/>
              <a:t>cough</a:t>
            </a:r>
            <a:r>
              <a:rPr lang="de-DE" sz="3600" dirty="0"/>
              <a:t> Neocolonialism </a:t>
            </a:r>
            <a:r>
              <a:rPr lang="de-DE" sz="3600" b="1" dirty="0"/>
              <a:t>cough</a:t>
            </a:r>
            <a:r>
              <a:rPr lang="de-DE" sz="3600" dirty="0"/>
              <a:t>), we should be asking how can we co-operate and learn from the huge successes of Latin America</a:t>
            </a:r>
          </a:p>
          <a:p>
            <a:pPr algn="ctr"/>
            <a:r>
              <a:rPr lang="de-DE" sz="3600" dirty="0"/>
              <a:t>Without continuing to funnel billions of taxpayers money into a corrupt, dysfunctional, profit-driven system</a:t>
            </a:r>
            <a:endParaRPr lang="en-GB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9D5A68-2A50-4FDA-8C6A-183D9FE15956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31064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8B75E-26CB-4028-B4F4-F7D61800A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10884"/>
            <a:ext cx="10515600" cy="51643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dirty="0"/>
              <a:t>“From a geopolitical perspective, there are fundamental differences in the notion of scientific publishing and scholarly publications, which appear to be handled as a commodity prone to commercialization in Plan S guidelines.”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“We believe that the potential adhesion of Argentina and other countries from this region to Plan S ignores the reality of Latin America, and harms at a regional and global level the advancement of non-commercial Open Access initiatives.”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B4DC45-6DCA-4509-8CCC-EA304CADAC7E}"/>
              </a:ext>
            </a:extLst>
          </p:cNvPr>
          <p:cNvSpPr/>
          <p:nvPr/>
        </p:nvSpPr>
        <p:spPr>
          <a:xfrm>
            <a:off x="263874" y="6246327"/>
            <a:ext cx="744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Humberto Debat​ and Dominique Babini: </a:t>
            </a:r>
            <a:r>
              <a:rPr lang="it-IT" dirty="0">
                <a:hlinkClick r:id="rId2"/>
              </a:rPr>
              <a:t>https://peerj.com/preprints/27834/</a:t>
            </a:r>
            <a:r>
              <a:rPr lang="it-IT" dirty="0"/>
              <a:t>  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53FD6D-4AE7-4C1C-80D0-834A4A88B426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3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0162976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51EBAF-2C75-4F8C-8653-85E532ED8F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7AD1E0F-237D-4456-8020-3D86DDEE325D}"/>
              </a:ext>
            </a:extLst>
          </p:cNvPr>
          <p:cNvSpPr/>
          <p:nvPr/>
        </p:nvSpPr>
        <p:spPr>
          <a:xfrm>
            <a:off x="230966" y="4676866"/>
            <a:ext cx="221689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www.amelica.org/en/index.php/2019/01/10/amelica-vs-plan-s-mismo-objetivo-dos-estrategias-distintas-para-lograr-el-acceso-abierto/</a:t>
            </a:r>
            <a:r>
              <a:rPr lang="en-GB" dirty="0"/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51CD6A-97C6-410F-A0B0-4B8B99603FB4}"/>
              </a:ext>
            </a:extLst>
          </p:cNvPr>
          <p:cNvSpPr/>
          <p:nvPr/>
        </p:nvSpPr>
        <p:spPr>
          <a:xfrm>
            <a:off x="6213376" y="1124542"/>
            <a:ext cx="3311624" cy="4713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C38473-1B46-492C-983F-1035A504AB2B}"/>
              </a:ext>
            </a:extLst>
          </p:cNvPr>
          <p:cNvSpPr/>
          <p:nvPr/>
        </p:nvSpPr>
        <p:spPr>
          <a:xfrm>
            <a:off x="6213376" y="2321971"/>
            <a:ext cx="3311624" cy="4713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BA1961-A2DA-40B1-A1E9-B7992BF96428}"/>
              </a:ext>
            </a:extLst>
          </p:cNvPr>
          <p:cNvSpPr/>
          <p:nvPr/>
        </p:nvSpPr>
        <p:spPr>
          <a:xfrm>
            <a:off x="6213376" y="4781196"/>
            <a:ext cx="3311624" cy="4713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BB0327-8583-475F-B4DF-2DE971F15178}"/>
              </a:ext>
            </a:extLst>
          </p:cNvPr>
          <p:cNvSpPr/>
          <p:nvPr/>
        </p:nvSpPr>
        <p:spPr>
          <a:xfrm>
            <a:off x="2667000" y="3429000"/>
            <a:ext cx="3311624" cy="4713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0EC75D-A03A-46BA-845B-2868FE9EA0E0}"/>
              </a:ext>
            </a:extLst>
          </p:cNvPr>
          <p:cNvSpPr/>
          <p:nvPr/>
        </p:nvSpPr>
        <p:spPr>
          <a:xfrm>
            <a:off x="2667000" y="1835901"/>
            <a:ext cx="3311624" cy="4713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237C75-082E-4DDA-9A55-BCAB2EC89FCD}"/>
              </a:ext>
            </a:extLst>
          </p:cNvPr>
          <p:cNvSpPr/>
          <p:nvPr/>
        </p:nvSpPr>
        <p:spPr>
          <a:xfrm>
            <a:off x="2682617" y="5200779"/>
            <a:ext cx="3311624" cy="4713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F974B9-F627-4618-BCDC-6D6AB25C4517}"/>
              </a:ext>
            </a:extLst>
          </p:cNvPr>
          <p:cNvSpPr/>
          <p:nvPr/>
        </p:nvSpPr>
        <p:spPr>
          <a:xfrm>
            <a:off x="9506254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3692573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A0D27A-3B52-4FE1-8BF6-6BEAC569A21E}"/>
              </a:ext>
            </a:extLst>
          </p:cNvPr>
          <p:cNvSpPr/>
          <p:nvPr/>
        </p:nvSpPr>
        <p:spPr>
          <a:xfrm>
            <a:off x="696037" y="259772"/>
            <a:ext cx="1102056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Arial" panose="020B0604020202020204" pitchFamily="34" charset="0"/>
              </a:rPr>
              <a:t>Arianna </a:t>
            </a:r>
            <a:r>
              <a:rPr lang="en-GB" sz="2800" dirty="0" err="1">
                <a:latin typeface="Arial" panose="020B0604020202020204" pitchFamily="34" charset="0"/>
              </a:rPr>
              <a:t>Becerril</a:t>
            </a:r>
            <a:r>
              <a:rPr lang="en-GB" sz="2800" dirty="0">
                <a:latin typeface="Arial" panose="020B0604020202020204" pitchFamily="34" charset="0"/>
              </a:rPr>
              <a:t>-García, chair of </a:t>
            </a:r>
            <a:r>
              <a:rPr lang="en-GB" sz="2800" dirty="0" err="1">
                <a:latin typeface="Arial" panose="020B0604020202020204" pitchFamily="34" charset="0"/>
              </a:rPr>
              <a:t>AmeliCA</a:t>
            </a:r>
            <a:r>
              <a:rPr lang="en-GB" sz="2800" dirty="0">
                <a:latin typeface="Arial" panose="020B0604020202020204" pitchFamily="34" charset="0"/>
              </a:rPr>
              <a:t>: </a:t>
            </a:r>
          </a:p>
          <a:p>
            <a:pPr algn="ctr"/>
            <a:r>
              <a:rPr lang="en-GB" sz="2800" dirty="0">
                <a:latin typeface="Arial" panose="020B0604020202020204" pitchFamily="34" charset="0"/>
              </a:rPr>
              <a:t>“</a:t>
            </a:r>
            <a:r>
              <a:rPr lang="en-GB" sz="2800" b="1" dirty="0">
                <a:latin typeface="Arial" panose="020B0604020202020204" pitchFamily="34" charset="0"/>
              </a:rPr>
              <a:t>The commercial strategies that for-profit publishers have adopted for open access are ravenous, exclusionary and unsustainable. This is entirely contrary to the vision of open access that </a:t>
            </a:r>
            <a:r>
              <a:rPr lang="en-GB" sz="2800" b="1" dirty="0" err="1">
                <a:latin typeface="Arial" panose="020B0604020202020204" pitchFamily="34" charset="0"/>
              </a:rPr>
              <a:t>AmeliCA</a:t>
            </a:r>
            <a:r>
              <a:rPr lang="en-GB" sz="2800" b="1" dirty="0">
                <a:latin typeface="Arial" panose="020B0604020202020204" pitchFamily="34" charset="0"/>
              </a:rPr>
              <a:t> supports.” </a:t>
            </a:r>
            <a:endParaRPr lang="en-GB" sz="2800" b="1" dirty="0"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CB56D0-99DC-47B5-B311-983242D8167C}"/>
              </a:ext>
            </a:extLst>
          </p:cNvPr>
          <p:cNvSpPr/>
          <p:nvPr/>
        </p:nvSpPr>
        <p:spPr>
          <a:xfrm>
            <a:off x="222913" y="6374474"/>
            <a:ext cx="98218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https://poynder.blogspot.com/2019/05/the-oa-interviews-arianna-becerril.html</a:t>
            </a:r>
            <a:r>
              <a:rPr lang="en-GB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374872-9BF6-4B53-BDDE-CEE5706B10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747" b="9154"/>
          <a:stretch/>
        </p:blipFill>
        <p:spPr>
          <a:xfrm>
            <a:off x="3422745" y="2643646"/>
            <a:ext cx="5461948" cy="29166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1668575-5E39-4F43-B4F3-D3A1C7CFE137}"/>
              </a:ext>
            </a:extLst>
          </p:cNvPr>
          <p:cNvSpPr/>
          <p:nvPr/>
        </p:nvSpPr>
        <p:spPr>
          <a:xfrm>
            <a:off x="2761396" y="5697414"/>
            <a:ext cx="73993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5"/>
              </a:rPr>
              <a:t>https://www.youtube.com/watch?v=yQDFHBJX7xI&amp;feature=youtu.be</a:t>
            </a:r>
            <a:r>
              <a:rPr lang="en-GB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E73D88-663F-47DD-BC3E-0E111CE826E1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6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193579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Shape 1"/>
          <p:cNvSpPr txBox="1"/>
          <p:nvPr/>
        </p:nvSpPr>
        <p:spPr>
          <a:xfrm>
            <a:off x="572642" y="298402"/>
            <a:ext cx="10633320" cy="17431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6000" b="0" strike="noStrike" spc="-1" dirty="0">
                <a:solidFill>
                  <a:srgbClr val="000000"/>
                </a:solidFill>
                <a:latin typeface="Calibri Light"/>
              </a:rPr>
              <a:t>We are in the middle of a global research [r]evolution</a:t>
            </a:r>
            <a:endParaRPr lang="en-US" sz="6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3" name="TextShape 2"/>
          <p:cNvSpPr txBox="1"/>
          <p:nvPr/>
        </p:nvSpPr>
        <p:spPr>
          <a:xfrm>
            <a:off x="572642" y="2365211"/>
            <a:ext cx="11132814" cy="3617842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en-US" sz="3200" b="0" strike="noStrike" spc="-1" dirty="0">
                <a:solidFill>
                  <a:srgbClr val="000000"/>
                </a:solidFill>
                <a:latin typeface="Calibri"/>
              </a:rPr>
              <a:t>There are (at least) five major ‘crises’: </a:t>
            </a:r>
          </a:p>
          <a:p>
            <a:pPr marL="343080" indent="-34272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1" strike="noStrike" spc="-1" dirty="0">
                <a:solidFill>
                  <a:srgbClr val="000000"/>
                </a:solidFill>
                <a:latin typeface="Calibri"/>
              </a:rPr>
              <a:t>Access</a:t>
            </a:r>
            <a:r>
              <a:rPr lang="en-US" sz="3200" b="0" strike="noStrike" spc="-1" dirty="0">
                <a:solidFill>
                  <a:srgbClr val="000000"/>
                </a:solidFill>
                <a:latin typeface="Calibri"/>
              </a:rPr>
              <a:t> – Most research still </a:t>
            </a:r>
            <a:r>
              <a:rPr lang="en-US" sz="3200" b="0" strike="noStrike" spc="-1" dirty="0" err="1">
                <a:solidFill>
                  <a:srgbClr val="000000"/>
                </a:solidFill>
                <a:latin typeface="Calibri"/>
              </a:rPr>
              <a:t>paywalled</a:t>
            </a:r>
            <a:r>
              <a:rPr lang="en-US" sz="3200" b="0" strike="noStrike" spc="-1" dirty="0">
                <a:solidFill>
                  <a:srgbClr val="000000"/>
                </a:solidFill>
                <a:latin typeface="Calibri"/>
              </a:rPr>
              <a:t> to most people</a:t>
            </a:r>
          </a:p>
          <a:p>
            <a:pPr marL="343080" indent="-34272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1" strike="noStrike" spc="-1" dirty="0">
                <a:solidFill>
                  <a:srgbClr val="000000"/>
                </a:solidFill>
                <a:latin typeface="Calibri"/>
              </a:rPr>
              <a:t>Reproducibility</a:t>
            </a:r>
            <a:r>
              <a:rPr lang="en-US" sz="3200" b="0" strike="noStrike" spc="-1" dirty="0">
                <a:solidFill>
                  <a:srgbClr val="000000"/>
                </a:solidFill>
                <a:latin typeface="Calibri"/>
              </a:rPr>
              <a:t> – Much research fails basic reproducibility tests</a:t>
            </a:r>
          </a:p>
          <a:p>
            <a:pPr marL="343080" indent="-34272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1" strike="noStrike" spc="-1" dirty="0">
                <a:solidFill>
                  <a:srgbClr val="000000"/>
                </a:solidFill>
                <a:latin typeface="Calibri"/>
              </a:rPr>
              <a:t>Serials</a:t>
            </a:r>
            <a:r>
              <a:rPr lang="en-US" sz="3200" b="0" strike="noStrike" spc="-1" dirty="0">
                <a:solidFill>
                  <a:srgbClr val="000000"/>
                </a:solidFill>
                <a:latin typeface="Calibri"/>
              </a:rPr>
              <a:t> – The dramatic price increases of journals</a:t>
            </a:r>
          </a:p>
          <a:p>
            <a:pPr marL="343080" indent="-34272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1" strike="noStrike" spc="-1" dirty="0">
                <a:solidFill>
                  <a:srgbClr val="000000"/>
                </a:solidFill>
                <a:latin typeface="Calibri"/>
              </a:rPr>
              <a:t>Evaluation</a:t>
            </a:r>
            <a:r>
              <a:rPr lang="en-US" sz="3200" b="0" strike="noStrike" spc="-1" dirty="0">
                <a:solidFill>
                  <a:srgbClr val="000000"/>
                </a:solidFill>
                <a:latin typeface="Calibri"/>
              </a:rPr>
              <a:t> – The metric that shall not be named</a:t>
            </a:r>
          </a:p>
          <a:p>
            <a:pPr marL="343080" indent="-34272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1" strike="noStrike" spc="-1" dirty="0">
                <a:solidFill>
                  <a:srgbClr val="000000"/>
                </a:solidFill>
                <a:latin typeface="Calibri"/>
              </a:rPr>
              <a:t>Copyright</a:t>
            </a:r>
            <a:r>
              <a:rPr lang="en-US" sz="3200" strike="noStrike" spc="-1" dirty="0">
                <a:solidFill>
                  <a:srgbClr val="000000"/>
                </a:solidFill>
                <a:latin typeface="Calibri"/>
              </a:rPr>
              <a:t> – No longer serves researchers or creators</a:t>
            </a:r>
            <a:endParaRPr lang="en-US" sz="3200" b="1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4" name="CustomShape 3"/>
          <p:cNvSpPr/>
          <p:nvPr/>
        </p:nvSpPr>
        <p:spPr>
          <a:xfrm>
            <a:off x="9465480" y="6488640"/>
            <a:ext cx="1944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800" b="0" u="sng" strike="noStrike" spc="-1">
                <a:solidFill>
                  <a:srgbClr val="0563C1"/>
                </a:solidFill>
                <a:uFillTx/>
                <a:latin typeface="Open Sans"/>
                <a:hlinkClick r:id="rId2"/>
              </a:rPr>
              <a:t>@protohedgehog</a:t>
            </a:r>
            <a:endParaRPr lang="en-GB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7A0DC-2CEA-4241-BAA5-C2E7A4F12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GLOALL: </a:t>
            </a:r>
            <a:r>
              <a:rPr lang="en-GB" dirty="0"/>
              <a:t>Global Alliance of Open Access Scholarly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2EF6A-3D21-4E02-B072-E3BC1FBAB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325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dirty="0"/>
              <a:t>Taking back control of scientific publications by academics and institutions by investing the in development of a shared and open scholarly infrastructure.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920645-A8E8-4565-AA28-93A21929A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74" y="3082925"/>
            <a:ext cx="5577434" cy="29022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A999573-B61C-4CF8-99DF-018AB829CB6E}"/>
              </a:ext>
            </a:extLst>
          </p:cNvPr>
          <p:cNvSpPr/>
          <p:nvPr/>
        </p:nvSpPr>
        <p:spPr>
          <a:xfrm>
            <a:off x="3293166" y="6123543"/>
            <a:ext cx="5883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AmeliCA</a:t>
            </a:r>
            <a:r>
              <a:rPr lang="en-GB" dirty="0"/>
              <a:t>, AJOL, </a:t>
            </a:r>
            <a:r>
              <a:rPr lang="en-GB" dirty="0" err="1"/>
              <a:t>Érudit</a:t>
            </a:r>
            <a:r>
              <a:rPr lang="en-GB" dirty="0"/>
              <a:t>, J-STAGE, </a:t>
            </a:r>
            <a:r>
              <a:rPr lang="en-GB" dirty="0" err="1"/>
              <a:t>OpenEdition</a:t>
            </a:r>
            <a:r>
              <a:rPr lang="en-GB" dirty="0"/>
              <a:t>, and SciELO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39F7C4-4DF0-4813-B0C6-CF1E44644D3E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8154538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86CA7-9CBE-4766-B390-89AC7D4A8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can we all achieve if we stand together?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0BA3D6-8961-4FDA-964F-16A328B4D5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SzPct val="45000"/>
            </a:pPr>
            <a:r>
              <a:rPr lang="en-GB" dirty="0">
                <a:solidFill>
                  <a:schemeClr val="tx1"/>
                </a:solidFill>
              </a:rPr>
              <a:t>We need to stand together as a unified global community to make sure that we are acting in the best interests of the public, not corporate gains.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75F8AE-6043-4D65-BABB-6634C6A8FBA2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</p:txBody>
      </p:sp>
      <p:pic>
        <p:nvPicPr>
          <p:cNvPr id="16386" name="Picture 2" descr="Image result for stand together">
            <a:extLst>
              <a:ext uri="{FF2B5EF4-FFF2-40B4-BE49-F238E27FC236}">
                <a16:creationId xmlns:a16="http://schemas.microsoft.com/office/drawing/2014/main" id="{F505A13C-1C96-4EF8-806E-65E63D30D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00" y="319604"/>
            <a:ext cx="9144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63FE8E-9054-47BB-9503-009D06B5A5BB}"/>
              </a:ext>
            </a:extLst>
          </p:cNvPr>
          <p:cNvSpPr/>
          <p:nvPr/>
        </p:nvSpPr>
        <p:spPr>
          <a:xfrm>
            <a:off x="144447" y="6353730"/>
            <a:ext cx="4392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https://letsallstandtogether.wordpress.com/</a:t>
            </a:r>
            <a:r>
              <a:rPr lang="en-GB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F20020-2A8F-4520-81A8-F14141BBB4AA}"/>
              </a:ext>
            </a:extLst>
          </p:cNvPr>
          <p:cNvSpPr/>
          <p:nvPr/>
        </p:nvSpPr>
        <p:spPr>
          <a:xfrm>
            <a:off x="4087909" y="5470307"/>
            <a:ext cx="36965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SzPct val="45000"/>
            </a:pPr>
            <a:r>
              <a:rPr lang="en-GB" sz="3600" b="1" dirty="0"/>
              <a:t>#</a:t>
            </a:r>
            <a:r>
              <a:rPr lang="en-GB" sz="3600" b="1" dirty="0" err="1"/>
              <a:t>PeopleNotProfits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9140187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extShape 1"/>
          <p:cNvSpPr txBox="1"/>
          <p:nvPr/>
        </p:nvSpPr>
        <p:spPr>
          <a:xfrm>
            <a:off x="1676760" y="303625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 Light"/>
              </a:rPr>
              <a:t>What do we need to change cultures?</a:t>
            </a: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9" name="TextShape 2"/>
          <p:cNvSpPr txBox="1"/>
          <p:nvPr/>
        </p:nvSpPr>
        <p:spPr>
          <a:xfrm>
            <a:off x="484560" y="1958040"/>
            <a:ext cx="10740724" cy="44935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228600" indent="-22824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</a:pPr>
            <a:r>
              <a:rPr lang="en-US" sz="3200" b="1" spc="-1" dirty="0">
                <a:solidFill>
                  <a:srgbClr val="000000"/>
                </a:solidFill>
                <a:latin typeface="Open Sans"/>
              </a:rPr>
              <a:t>Leadership from those who are less at risk</a:t>
            </a:r>
          </a:p>
          <a:p>
            <a:pPr marL="685800" lvl="1" indent="-22824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</a:pPr>
            <a:r>
              <a:rPr lang="en-US" spc="-1" dirty="0">
                <a:solidFill>
                  <a:srgbClr val="000000"/>
                </a:solidFill>
                <a:latin typeface="Open Sans"/>
              </a:rPr>
              <a:t>They need to invest in our future</a:t>
            </a:r>
          </a:p>
          <a:p>
            <a:pPr marL="685800" lvl="1" indent="-22824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</a:pPr>
            <a:r>
              <a:rPr lang="en-US" strike="noStrike" spc="-1" dirty="0">
                <a:solidFill>
                  <a:srgbClr val="000000"/>
                </a:solidFill>
                <a:latin typeface="Open Sans"/>
              </a:rPr>
              <a:t>Make sure that the system we are creating is in the best interests of future generations</a:t>
            </a:r>
          </a:p>
          <a:p>
            <a:pPr marL="228600" indent="-22824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</a:pPr>
            <a:r>
              <a:rPr lang="en-US" sz="2800" b="1" strike="noStrike" spc="-1" dirty="0">
                <a:solidFill>
                  <a:srgbClr val="000000"/>
                </a:solidFill>
                <a:latin typeface="Open Sans"/>
              </a:rPr>
              <a:t>For each of us to take small steps where we can</a:t>
            </a:r>
          </a:p>
          <a:p>
            <a:pPr marL="685800" lvl="1" indent="-22824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</a:pPr>
            <a:r>
              <a:rPr lang="en-US" spc="-1" dirty="0">
                <a:solidFill>
                  <a:srgbClr val="000000"/>
                </a:solidFill>
                <a:latin typeface="Open Sans"/>
              </a:rPr>
              <a:t>Without putting ourselves at risk</a:t>
            </a:r>
          </a:p>
          <a:p>
            <a:pPr marL="685800" lvl="1" indent="-22824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</a:pPr>
            <a:r>
              <a:rPr lang="en-US" spc="-1" dirty="0">
                <a:solidFill>
                  <a:srgbClr val="000000"/>
                </a:solidFill>
                <a:latin typeface="Open Sans"/>
              </a:rPr>
              <a:t>Be aware of the options available to us</a:t>
            </a:r>
          </a:p>
          <a:p>
            <a:pPr marL="228600" indent="-22824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</a:pPr>
            <a:r>
              <a:rPr lang="en-US" sz="2800" b="1" strike="noStrike" spc="-1" dirty="0">
                <a:solidFill>
                  <a:srgbClr val="000000"/>
                </a:solidFill>
                <a:latin typeface="Open Sans"/>
              </a:rPr>
              <a:t>And some times to be brave</a:t>
            </a:r>
            <a:endParaRPr lang="en-US" sz="2800" strike="noStrike" spc="-1" dirty="0">
              <a:solidFill>
                <a:srgbClr val="000000"/>
              </a:solidFill>
              <a:latin typeface="Open Sans"/>
            </a:endParaRPr>
          </a:p>
          <a:p>
            <a:pPr marL="685800" lvl="1" indent="-22824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</a:pPr>
            <a:r>
              <a:rPr lang="en-US" strike="noStrike" spc="-1" dirty="0">
                <a:solidFill>
                  <a:srgbClr val="000000"/>
                </a:solidFill>
                <a:latin typeface="Open Sans"/>
              </a:rPr>
              <a:t>To stand up for what we believe in</a:t>
            </a:r>
          </a:p>
          <a:p>
            <a:pPr marL="685800" lvl="1" indent="-22824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</a:pPr>
            <a:r>
              <a:rPr lang="en-US" spc="-1" dirty="0">
                <a:solidFill>
                  <a:srgbClr val="000000"/>
                </a:solidFill>
                <a:latin typeface="Open Sans"/>
              </a:rPr>
              <a:t>To ask the challenging questions</a:t>
            </a:r>
          </a:p>
          <a:p>
            <a:pPr marL="685800" lvl="1" indent="-22824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</a:pPr>
            <a:r>
              <a:rPr lang="en-US" strike="noStrike" spc="-1" dirty="0">
                <a:solidFill>
                  <a:srgbClr val="000000"/>
                </a:solidFill>
                <a:latin typeface="Open Sans"/>
              </a:rPr>
              <a:t>To be deeply introspective of what we are doing and why</a:t>
            </a:r>
          </a:p>
        </p:txBody>
      </p:sp>
      <p:sp>
        <p:nvSpPr>
          <p:cNvPr id="241" name="CustomShape 3"/>
          <p:cNvSpPr/>
          <p:nvPr/>
        </p:nvSpPr>
        <p:spPr>
          <a:xfrm>
            <a:off x="9763080" y="6372035"/>
            <a:ext cx="1944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800" b="0" u="sng" strike="noStrike" spc="-1" dirty="0">
                <a:solidFill>
                  <a:srgbClr val="0563C1"/>
                </a:solidFill>
                <a:uFillTx/>
                <a:latin typeface="Open Sans"/>
                <a:hlinkClick r:id="rId3"/>
              </a:rPr>
              <a:t>@protohedgehog</a:t>
            </a:r>
            <a:endParaRPr lang="en-GB" sz="1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262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AAB09-C503-487E-B24E-9F599F68582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84889" y="376436"/>
            <a:ext cx="9906000" cy="1477963"/>
          </a:xfrm>
        </p:spPr>
        <p:txBody>
          <a:bodyPr/>
          <a:lstStyle/>
          <a:p>
            <a:pPr lvl="0"/>
            <a:r>
              <a:rPr lang="en-GB" dirty="0"/>
              <a:t>Welcome to the Open Science MOOC!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72FE40-2935-419B-9478-DC1050FB072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7744" y="1813411"/>
            <a:ext cx="10971213" cy="4579937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GB" sz="5079" b="1" dirty="0"/>
              <a:t>To help make ‘Open’ the default setting for all global research.</a:t>
            </a:r>
          </a:p>
          <a:p>
            <a:pPr lvl="0" algn="ctr"/>
            <a:r>
              <a:rPr lang="en-GB" sz="242" b="1" dirty="0"/>
              <a:t> </a:t>
            </a:r>
          </a:p>
          <a:p>
            <a:pPr marL="0" lvl="0" indent="0" algn="ctr">
              <a:buNone/>
            </a:pPr>
            <a:r>
              <a:rPr lang="en-GB" sz="2661" dirty="0"/>
              <a:t>We want to help create a welcoming and supporting community, with good tools, teachers, and role-models, and built upon a solid values-based foundation of freedom and equitable access to research.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02ADA3-E49C-461E-85A8-D624EDCFEBD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9625" y="5276615"/>
            <a:ext cx="2242238" cy="139671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E5CF05-DB2A-408D-AFC9-6CF0643FF24C}"/>
              </a:ext>
            </a:extLst>
          </p:cNvPr>
          <p:cNvSpPr/>
          <p:nvPr/>
        </p:nvSpPr>
        <p:spPr>
          <a:xfrm>
            <a:off x="9482006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400" b="1" strike="noStrike" spc="-1" dirty="0">
                <a:solidFill>
                  <a:srgbClr val="000000"/>
                </a:solidFill>
                <a:latin typeface="Calibri Light"/>
              </a:rPr>
              <a:t>Can we break the inertia?</a:t>
            </a:r>
            <a:endParaRPr lang="en-US" sz="4400" b="1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9" name="TextShape 2"/>
          <p:cNvSpPr txBox="1"/>
          <p:nvPr/>
        </p:nvSpPr>
        <p:spPr>
          <a:xfrm>
            <a:off x="484560" y="1958039"/>
            <a:ext cx="6863770" cy="2957761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</a:pPr>
            <a:r>
              <a:rPr lang="en-US" sz="2000" b="1" strike="noStrike" spc="-1" dirty="0">
                <a:solidFill>
                  <a:srgbClr val="000000"/>
                </a:solidFill>
                <a:latin typeface="Open Sans"/>
              </a:rPr>
              <a:t>Education</a:t>
            </a:r>
            <a:r>
              <a:rPr lang="en-US" sz="2000" b="0" strike="noStrike" spc="-1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2000" b="1" strike="noStrike" spc="-1" dirty="0">
                <a:solidFill>
                  <a:srgbClr val="000000"/>
                </a:solidFill>
                <a:latin typeface="Open Sans"/>
              </a:rPr>
              <a:t>training</a:t>
            </a:r>
            <a:r>
              <a:rPr lang="en-US" sz="2000" b="0" strike="noStrike" spc="-1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2000" b="1" strike="noStrike" spc="-1" dirty="0">
                <a:solidFill>
                  <a:srgbClr val="000000"/>
                </a:solidFill>
                <a:latin typeface="Open Sans"/>
              </a:rPr>
              <a:t>support</a:t>
            </a:r>
            <a:r>
              <a:rPr lang="en-US" sz="2000" b="0" strike="noStrike" spc="-1" dirty="0">
                <a:solidFill>
                  <a:srgbClr val="000000"/>
                </a:solidFill>
                <a:latin typeface="Open Sans"/>
              </a:rPr>
              <a:t>.</a:t>
            </a: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"/>
            </a:pPr>
            <a:r>
              <a:rPr lang="en-US" sz="1800" b="0" strike="noStrike" spc="-1" dirty="0">
                <a:solidFill>
                  <a:srgbClr val="000000"/>
                </a:solidFill>
                <a:latin typeface="Open Sans"/>
              </a:rPr>
              <a:t>Empowerment and leadership for the next generation.</a:t>
            </a:r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"/>
            </a:pPr>
            <a:r>
              <a:rPr lang="en-US" b="0" strike="noStrike" spc="-1" dirty="0">
                <a:solidFill>
                  <a:srgbClr val="000000"/>
                </a:solidFill>
                <a:latin typeface="Open Sans"/>
              </a:rPr>
              <a:t>Shifting power dynamics to reduce bias and abuse.</a:t>
            </a:r>
            <a:endParaRPr lang="en-US" b="0" strike="noStrike" spc="-1" dirty="0">
              <a:solidFill>
                <a:srgbClr val="000000"/>
              </a:solidFill>
              <a:latin typeface="Calibri"/>
            </a:endParaRP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"/>
            </a:pPr>
            <a:r>
              <a:rPr lang="en-US" b="0" strike="noStrike" spc="-1" dirty="0">
                <a:solidFill>
                  <a:srgbClr val="000000"/>
                </a:solidFill>
                <a:latin typeface="Open Sans"/>
              </a:rPr>
              <a:t>Building a global community based on strong values, sharing and collaboration.</a:t>
            </a:r>
            <a:endParaRPr lang="en-US" b="0" strike="noStrike" spc="-1" dirty="0">
              <a:solidFill>
                <a:srgbClr val="000000"/>
              </a:solidFill>
              <a:latin typeface="Calibri"/>
            </a:endParaRP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"/>
            </a:pPr>
            <a:r>
              <a:rPr lang="en-US" b="0" strike="noStrike" spc="-1" dirty="0">
                <a:solidFill>
                  <a:srgbClr val="000000"/>
                </a:solidFill>
                <a:latin typeface="Open Sans"/>
              </a:rPr>
              <a:t>Massive-scale engagement to re-align Open Science with current incentive structures.</a:t>
            </a:r>
            <a:endParaRPr lang="en-US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40" name="Picture 6"/>
          <p:cNvPicPr/>
          <p:nvPr/>
        </p:nvPicPr>
        <p:blipFill>
          <a:blip r:embed="rId2"/>
          <a:stretch/>
        </p:blipFill>
        <p:spPr>
          <a:xfrm>
            <a:off x="7080840" y="2097000"/>
            <a:ext cx="4223520" cy="3768480"/>
          </a:xfrm>
          <a:prstGeom prst="rect">
            <a:avLst/>
          </a:prstGeom>
          <a:ln>
            <a:noFill/>
          </a:ln>
        </p:spPr>
      </p:pic>
      <p:sp>
        <p:nvSpPr>
          <p:cNvPr id="241" name="CustomShape 3"/>
          <p:cNvSpPr/>
          <p:nvPr/>
        </p:nvSpPr>
        <p:spPr>
          <a:xfrm>
            <a:off x="9465480" y="6451560"/>
            <a:ext cx="1944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800" b="0" u="sng" strike="noStrike" spc="-1">
                <a:solidFill>
                  <a:srgbClr val="0563C1"/>
                </a:solidFill>
                <a:uFillTx/>
                <a:latin typeface="Open Sans"/>
                <a:hlinkClick r:id="rId3"/>
              </a:rPr>
              <a:t>@protohedgehog</a:t>
            </a:r>
            <a:endParaRPr lang="en-GB" sz="1800" b="0" strike="noStrike" spc="-1">
              <a:latin typeface="Arial"/>
            </a:endParaRPr>
          </a:p>
        </p:txBody>
      </p:sp>
      <p:sp>
        <p:nvSpPr>
          <p:cNvPr id="242" name="CustomShape 4"/>
          <p:cNvSpPr/>
          <p:nvPr/>
        </p:nvSpPr>
        <p:spPr>
          <a:xfrm>
            <a:off x="532080" y="4915800"/>
            <a:ext cx="609552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5600" indent="-345240" algn="ctr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n-GB" sz="18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GitHub</a:t>
            </a: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: </a:t>
            </a:r>
            <a:r>
              <a:rPr lang="en-GB" sz="1800" b="0" u="sng" strike="noStrike" spc="-1">
                <a:solidFill>
                  <a:srgbClr val="0563C1"/>
                </a:solidFill>
                <a:uFillTx/>
                <a:latin typeface="Arial"/>
                <a:ea typeface="Microsoft YaHei"/>
                <a:hlinkClick r:id="rId4"/>
              </a:rPr>
              <a:t>https://github.com/OpenScienceMOOC</a:t>
            </a: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en-GB" sz="1800" b="0" strike="noStrike" spc="-1">
              <a:latin typeface="Arial"/>
            </a:endParaRPr>
          </a:p>
          <a:p>
            <a:pPr marL="345600" indent="-345240" algn="ctr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n-GB" sz="18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Website</a:t>
            </a: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: </a:t>
            </a:r>
            <a:r>
              <a:rPr lang="en-GB" sz="1800" b="0" u="sng" strike="noStrike" spc="-1">
                <a:solidFill>
                  <a:srgbClr val="0563C1"/>
                </a:solidFill>
                <a:uFillTx/>
                <a:latin typeface="Arial"/>
                <a:ea typeface="Microsoft YaHei"/>
                <a:hlinkClick r:id="rId5"/>
              </a:rPr>
              <a:t>https://opensciencemooc.eu</a:t>
            </a: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 </a:t>
            </a:r>
            <a:endParaRPr lang="en-GB" sz="1800" b="0" strike="noStrike" spc="-1">
              <a:latin typeface="Arial"/>
            </a:endParaRPr>
          </a:p>
          <a:p>
            <a:pPr marL="345600" indent="-345240" algn="ctr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n-GB" sz="18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Twitter</a:t>
            </a: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: </a:t>
            </a:r>
            <a:r>
              <a:rPr lang="en-GB" sz="1800" b="0" u="sng" strike="noStrike" spc="-1">
                <a:solidFill>
                  <a:srgbClr val="0563C1"/>
                </a:solidFill>
                <a:uFillTx/>
                <a:latin typeface="Arial"/>
                <a:ea typeface="Microsoft YaHei"/>
                <a:hlinkClick r:id="rId6"/>
              </a:rPr>
              <a:t>@OpenScienceMOOC</a:t>
            </a:r>
            <a:endParaRPr lang="en-GB" sz="1800" b="0" strike="noStrike" spc="-1">
              <a:latin typeface="Arial"/>
            </a:endParaRPr>
          </a:p>
          <a:p>
            <a:pPr marL="345600" indent="-345240" algn="ctr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n-GB" sz="18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Email</a:t>
            </a: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: </a:t>
            </a:r>
            <a:r>
              <a:rPr lang="en-GB" sz="1800" b="0" u="sng" strike="noStrike" spc="-1">
                <a:solidFill>
                  <a:srgbClr val="0563C1"/>
                </a:solidFill>
                <a:uFillTx/>
                <a:latin typeface="Arial"/>
                <a:ea typeface="Microsoft YaHei"/>
                <a:hlinkClick r:id="rId7"/>
              </a:rPr>
              <a:t>info@opensciencemooc.eu</a:t>
            </a: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 </a:t>
            </a:r>
            <a:endParaRPr lang="en-GB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52C64-E930-4B20-9B80-2662BBF649E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820235" y="177908"/>
            <a:ext cx="10515600" cy="1325563"/>
          </a:xfrm>
        </p:spPr>
        <p:txBody>
          <a:bodyPr/>
          <a:lstStyle/>
          <a:p>
            <a:r>
              <a:rPr lang="en-GB" dirty="0"/>
              <a:t>Modular 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F82CD3-D129-4E13-814E-DDC835F564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1373" t="21036" r="2175" b="12974"/>
          <a:stretch/>
        </p:blipFill>
        <p:spPr>
          <a:xfrm>
            <a:off x="216515" y="1589652"/>
            <a:ext cx="11757777" cy="4524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0E61BE-864D-437A-8B70-6D474536514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839946" y="5137559"/>
            <a:ext cx="2242238" cy="139671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7C434F4-FED1-423F-ABDB-278BAC9D2A38}"/>
              </a:ext>
            </a:extLst>
          </p:cNvPr>
          <p:cNvSpPr/>
          <p:nvPr/>
        </p:nvSpPr>
        <p:spPr>
          <a:xfrm>
            <a:off x="4794984" y="6252731"/>
            <a:ext cx="3380349" cy="4273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177" dirty="0">
                <a:solidFill>
                  <a:srgbClr val="24292E"/>
                </a:solidFill>
                <a:latin typeface="-apple-system"/>
              </a:rPr>
              <a:t>Designed by: Mike Morrison</a:t>
            </a:r>
          </a:p>
        </p:txBody>
      </p:sp>
      <p:sp>
        <p:nvSpPr>
          <p:cNvPr id="8" name="CustomShape 3">
            <a:extLst>
              <a:ext uri="{FF2B5EF4-FFF2-40B4-BE49-F238E27FC236}">
                <a16:creationId xmlns:a16="http://schemas.microsoft.com/office/drawing/2014/main" id="{8761F524-90CD-4F5E-B016-DFFF3497131C}"/>
              </a:ext>
            </a:extLst>
          </p:cNvPr>
          <p:cNvSpPr/>
          <p:nvPr/>
        </p:nvSpPr>
        <p:spPr>
          <a:xfrm>
            <a:off x="336867" y="6315412"/>
            <a:ext cx="1944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800" b="0" u="sng" strike="noStrike" spc="-1">
                <a:solidFill>
                  <a:srgbClr val="0563C1"/>
                </a:solidFill>
                <a:uFillTx/>
                <a:latin typeface="Open Sans"/>
                <a:hlinkClick r:id="rId5"/>
              </a:rPr>
              <a:t>@protohedgehog</a:t>
            </a:r>
            <a:endParaRPr lang="en-GB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D26D8-5DE7-4ADE-9192-1D88E2A3B17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754861" y="92489"/>
            <a:ext cx="4682277" cy="1325563"/>
          </a:xfrm>
        </p:spPr>
        <p:txBody>
          <a:bodyPr/>
          <a:lstStyle/>
          <a:p>
            <a:r>
              <a:rPr lang="en-GB" dirty="0"/>
              <a:t>We are not alone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AA9951-B257-455F-98F4-AD8125804C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t="51404"/>
          <a:stretch/>
        </p:blipFill>
        <p:spPr>
          <a:xfrm>
            <a:off x="5675993" y="1321495"/>
            <a:ext cx="6075414" cy="5252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3E7AD6-43B5-4029-89CD-80148889AE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b="48531"/>
          <a:stretch/>
        </p:blipFill>
        <p:spPr>
          <a:xfrm>
            <a:off x="220971" y="1321494"/>
            <a:ext cx="5642700" cy="5166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706E4-3348-40F3-A2A0-36B716A74E3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 algn="ctr"/>
            <a:r>
              <a:rPr lang="en-GB" b="1" dirty="0"/>
              <a:t>Status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C3848-3447-44AE-AA52-8CCCAF744C8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4302" y="1812729"/>
            <a:ext cx="10515600" cy="4351338"/>
          </a:xfrm>
        </p:spPr>
        <p:txBody>
          <a:bodyPr>
            <a:normAutofit/>
          </a:bodyPr>
          <a:lstStyle/>
          <a:p>
            <a:pPr marL="552938" indent="-552938" algn="ctr">
              <a:buSzPct val="45000"/>
              <a:buFont typeface="Wingdings" panose="05000000000000000000" pitchFamily="2" charset="2"/>
              <a:buChar char="Ø"/>
            </a:pPr>
            <a:r>
              <a:rPr lang="en-GB" b="1" dirty="0"/>
              <a:t>In development</a:t>
            </a:r>
          </a:p>
          <a:p>
            <a:pPr marL="552938" indent="-552938" algn="ctr">
              <a:buSzPct val="45000"/>
              <a:buFont typeface="Wingdings" panose="05000000000000000000" pitchFamily="2" charset="2"/>
              <a:buChar char="Ø"/>
            </a:pPr>
            <a:r>
              <a:rPr lang="en-GB" dirty="0"/>
              <a:t>2 modules currently live, 1000 enrolled participants</a:t>
            </a:r>
          </a:p>
          <a:p>
            <a:pPr marL="552938" indent="-552938" algn="ctr">
              <a:buSzPct val="45000"/>
              <a:buFont typeface="Wingdings" panose="05000000000000000000" pitchFamily="2" charset="2"/>
              <a:buChar char="Ø"/>
            </a:pPr>
            <a:r>
              <a:rPr lang="en-GB" dirty="0"/>
              <a:t>860 Slack community members</a:t>
            </a:r>
          </a:p>
          <a:p>
            <a:pPr marL="552938" indent="-552938" algn="ctr">
              <a:buSzPct val="45000"/>
              <a:buFont typeface="Wingdings" panose="05000000000000000000" pitchFamily="2" charset="2"/>
              <a:buChar char="Ø"/>
            </a:pPr>
            <a:r>
              <a:rPr lang="en-GB" dirty="0"/>
              <a:t>7500 Twitter followers</a:t>
            </a:r>
          </a:p>
          <a:p>
            <a:pPr marL="552938" indent="-552938" algn="ctr">
              <a:buSzPct val="45000"/>
              <a:buFont typeface="Wingdings" panose="05000000000000000000" pitchFamily="2" charset="2"/>
              <a:buChar char="Ø"/>
            </a:pPr>
            <a:r>
              <a:rPr lang="en-GB" dirty="0"/>
              <a:t>150 strong GitHub development team</a:t>
            </a:r>
          </a:p>
          <a:p>
            <a:pPr marL="552938" indent="-552938" algn="ctr">
              <a:buSzPct val="45000"/>
              <a:buFont typeface="Wingdings" panose="05000000000000000000" pitchFamily="2" charset="2"/>
              <a:buChar char="Ø"/>
            </a:pPr>
            <a:r>
              <a:rPr lang="en-GB" dirty="0"/>
              <a:t>45 strategic partnerships</a:t>
            </a:r>
          </a:p>
          <a:p>
            <a:pPr marL="552938" indent="-552938" algn="ctr">
              <a:buSzPct val="45000"/>
              <a:buFont typeface="Wingdings" panose="05000000000000000000" pitchFamily="2" charset="2"/>
              <a:buChar char="Ø"/>
            </a:pPr>
            <a:r>
              <a:rPr lang="en-GB" dirty="0"/>
              <a:t>2 more modules in development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DCD99C-1912-4474-833E-EE29F7E1074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839946" y="5137559"/>
            <a:ext cx="2242238" cy="13967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BDD3FB-4DC6-4521-85DF-382450E3AA45}"/>
              </a:ext>
            </a:extLst>
          </p:cNvPr>
          <p:cNvSpPr/>
          <p:nvPr/>
        </p:nvSpPr>
        <p:spPr>
          <a:xfrm>
            <a:off x="174368" y="5794735"/>
            <a:ext cx="4882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https://www.dataplanes.org/osmooc-dashboard/</a:t>
            </a:r>
            <a:r>
              <a:rPr lang="en-GB" dirty="0"/>
              <a:t> </a:t>
            </a:r>
          </a:p>
        </p:txBody>
      </p:sp>
      <p:sp>
        <p:nvSpPr>
          <p:cNvPr id="8" name="CustomShape 3">
            <a:extLst>
              <a:ext uri="{FF2B5EF4-FFF2-40B4-BE49-F238E27FC236}">
                <a16:creationId xmlns:a16="http://schemas.microsoft.com/office/drawing/2014/main" id="{7CF48BB8-690E-4143-BF35-7264334DEC17}"/>
              </a:ext>
            </a:extLst>
          </p:cNvPr>
          <p:cNvSpPr/>
          <p:nvPr/>
        </p:nvSpPr>
        <p:spPr>
          <a:xfrm>
            <a:off x="174368" y="6286108"/>
            <a:ext cx="1944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800" b="0" u="sng" strike="noStrike" spc="-1">
                <a:solidFill>
                  <a:srgbClr val="0563C1"/>
                </a:solidFill>
                <a:uFillTx/>
                <a:latin typeface="Open Sans"/>
                <a:hlinkClick r:id="rId5"/>
              </a:rPr>
              <a:t>@protohedgehog</a:t>
            </a:r>
            <a:endParaRPr lang="en-GB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8DA3E-98AA-4E1F-BA97-F158C8286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I invite you all to join us!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243ACF-BDE4-47CA-B21A-63BCA63C46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81" t="31145" r="22161" b="30846"/>
          <a:stretch/>
        </p:blipFill>
        <p:spPr>
          <a:xfrm>
            <a:off x="1105469" y="1255593"/>
            <a:ext cx="10440538" cy="48051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60C7BA3-BE06-4D13-8D16-5EDA1B1FD65C}"/>
              </a:ext>
            </a:extLst>
          </p:cNvPr>
          <p:cNvSpPr/>
          <p:nvPr/>
        </p:nvSpPr>
        <p:spPr>
          <a:xfrm>
            <a:off x="124018" y="6308209"/>
            <a:ext cx="5515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https://github.com/lhehnke/opensciencemooc-followers</a:t>
            </a:r>
            <a:r>
              <a:rPr lang="en-GB" dirty="0"/>
              <a:t> </a:t>
            </a:r>
          </a:p>
        </p:txBody>
      </p:sp>
      <p:sp>
        <p:nvSpPr>
          <p:cNvPr id="7" name="CustomShape 3">
            <a:extLst>
              <a:ext uri="{FF2B5EF4-FFF2-40B4-BE49-F238E27FC236}">
                <a16:creationId xmlns:a16="http://schemas.microsoft.com/office/drawing/2014/main" id="{18094608-32D1-41F6-8E82-871A31C9CAAB}"/>
              </a:ext>
            </a:extLst>
          </p:cNvPr>
          <p:cNvSpPr/>
          <p:nvPr/>
        </p:nvSpPr>
        <p:spPr>
          <a:xfrm>
            <a:off x="9903948" y="6310620"/>
            <a:ext cx="1944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800" b="0" u="sng" strike="noStrike" spc="-1">
                <a:solidFill>
                  <a:srgbClr val="0563C1"/>
                </a:solidFill>
                <a:uFillTx/>
                <a:latin typeface="Open Sans"/>
                <a:hlinkClick r:id="rId5"/>
              </a:rPr>
              <a:t>@protohedgehog</a:t>
            </a:r>
            <a:endParaRPr lang="en-GB" sz="18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75960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3023FC-B298-41F1-B872-2FFC1796C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28" y="0"/>
            <a:ext cx="9976698" cy="6509795"/>
          </a:xfrm>
          <a:prstGeom prst="rect">
            <a:avLst/>
          </a:prstGeom>
        </p:spPr>
      </p:pic>
      <p:sp>
        <p:nvSpPr>
          <p:cNvPr id="3" name="CustomShape 3">
            <a:extLst>
              <a:ext uri="{FF2B5EF4-FFF2-40B4-BE49-F238E27FC236}">
                <a16:creationId xmlns:a16="http://schemas.microsoft.com/office/drawing/2014/main" id="{C919E011-6F69-4506-AED3-A301724A3565}"/>
              </a:ext>
            </a:extLst>
          </p:cNvPr>
          <p:cNvSpPr/>
          <p:nvPr/>
        </p:nvSpPr>
        <p:spPr>
          <a:xfrm>
            <a:off x="9903948" y="6310620"/>
            <a:ext cx="1944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800" b="0" u="sng" strike="noStrike" spc="-1">
                <a:solidFill>
                  <a:srgbClr val="0563C1"/>
                </a:solidFill>
                <a:uFillTx/>
                <a:latin typeface="Open Sans"/>
                <a:hlinkClick r:id="rId4"/>
              </a:rPr>
              <a:t>@protohedgehog</a:t>
            </a:r>
            <a:endParaRPr lang="en-GB" sz="1800" b="0" strike="noStrike" spc="-1">
              <a:latin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7DAEB1-60C7-4109-9552-21007B615B86}"/>
              </a:ext>
            </a:extLst>
          </p:cNvPr>
          <p:cNvSpPr/>
          <p:nvPr/>
        </p:nvSpPr>
        <p:spPr>
          <a:xfrm>
            <a:off x="11503" y="6444150"/>
            <a:ext cx="7855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5"/>
              </a:rPr>
              <a:t>https://twitter.com/EPFLOpenScience/status/1170959367140777984?s=03</a:t>
            </a:r>
            <a:r>
              <a:rPr lang="en-GB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8CF186-8450-43CD-98F7-E40ED752AABE}"/>
              </a:ext>
            </a:extLst>
          </p:cNvPr>
          <p:cNvSpPr/>
          <p:nvPr/>
        </p:nvSpPr>
        <p:spPr>
          <a:xfrm rot="21428784">
            <a:off x="2461404" y="2738367"/>
            <a:ext cx="8212347" cy="8338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46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6A7A81-9266-4AA2-BA2F-7D718653A96A}"/>
              </a:ext>
            </a:extLst>
          </p:cNvPr>
          <p:cNvSpPr txBox="1"/>
          <p:nvPr/>
        </p:nvSpPr>
        <p:spPr>
          <a:xfrm>
            <a:off x="1595941" y="988234"/>
            <a:ext cx="929166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dirty="0"/>
              <a:t>The way the current system works is a consistent violation of fundamental human rights. </a:t>
            </a:r>
          </a:p>
          <a:p>
            <a:pPr algn="ctr"/>
            <a:endParaRPr lang="de-DE" sz="4800" dirty="0"/>
          </a:p>
          <a:p>
            <a:pPr algn="ctr"/>
            <a:r>
              <a:rPr lang="de-DE" sz="4800" dirty="0"/>
              <a:t>This is why </a:t>
            </a:r>
            <a:r>
              <a:rPr lang="de-DE" sz="4800" u="sng" dirty="0"/>
              <a:t>each of us </a:t>
            </a:r>
            <a:r>
              <a:rPr lang="de-DE" sz="4800" dirty="0"/>
              <a:t>has to fight to protect them. Today.</a:t>
            </a:r>
            <a:endParaRPr lang="en-GB" sz="4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212314-A0DC-49C9-96A4-903DEB0F65D1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2154438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36268-E4AE-4A63-B3DF-E1C326816F4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76920" y="295445"/>
            <a:ext cx="10971213" cy="1144587"/>
          </a:xfrm>
        </p:spPr>
        <p:txBody>
          <a:bodyPr/>
          <a:lstStyle/>
          <a:p>
            <a:pPr lvl="0"/>
            <a:r>
              <a:rPr lang="en-GB" dirty="0"/>
              <a:t>How do we get to where we want?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3618D9-BD00-4BCE-B888-EA2E8D22127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9677" y="1681707"/>
            <a:ext cx="9929788" cy="3976688"/>
          </a:xfrm>
        </p:spPr>
        <p:txBody>
          <a:bodyPr>
            <a:normAutofit/>
          </a:bodyPr>
          <a:lstStyle/>
          <a:p>
            <a:pPr marL="0" lvl="0" indent="0" algn="ctr">
              <a:buSzPct val="45000"/>
              <a:buNone/>
            </a:pPr>
            <a:r>
              <a:rPr lang="en-GB" dirty="0"/>
              <a:t>Imagine a future defined by the </a:t>
            </a:r>
            <a:r>
              <a:rPr lang="en-GB" b="1" dirty="0"/>
              <a:t>values </a:t>
            </a:r>
            <a:r>
              <a:rPr lang="en-GB" dirty="0"/>
              <a:t>and </a:t>
            </a:r>
            <a:r>
              <a:rPr lang="en-GB" b="1" dirty="0"/>
              <a:t>principles</a:t>
            </a:r>
            <a:r>
              <a:rPr lang="en-GB" dirty="0"/>
              <a:t> of Open Science:</a:t>
            </a:r>
            <a:br>
              <a:rPr lang="en-GB" dirty="0"/>
            </a:br>
            <a:endParaRPr lang="en-GB" dirty="0"/>
          </a:p>
          <a:p>
            <a:pPr marL="3041157" lvl="4" indent="-552938" algn="just">
              <a:buSzPct val="45000"/>
              <a:buFont typeface="Wingdings" panose="05000000000000000000" pitchFamily="2" charset="2"/>
              <a:buChar char="Ø"/>
            </a:pPr>
            <a:r>
              <a:rPr lang="en-GB" sz="3386" b="1" dirty="0"/>
              <a:t>Freely available public good</a:t>
            </a:r>
          </a:p>
          <a:p>
            <a:pPr marL="3041157" lvl="4" indent="-552938" algn="just">
              <a:buSzPct val="45000"/>
              <a:buFont typeface="Wingdings" panose="05000000000000000000" pitchFamily="2" charset="2"/>
              <a:buChar char="Ø"/>
            </a:pPr>
            <a:r>
              <a:rPr lang="en-GB" sz="3386" b="1" dirty="0"/>
              <a:t>Rigorous and reproducible</a:t>
            </a:r>
          </a:p>
          <a:p>
            <a:pPr marL="3041157" lvl="4" indent="-552938" algn="just">
              <a:buSzPct val="45000"/>
              <a:buFont typeface="Wingdings" panose="05000000000000000000" pitchFamily="2" charset="2"/>
              <a:buChar char="Ø"/>
            </a:pPr>
            <a:r>
              <a:rPr lang="en-GB" sz="3386" b="1" dirty="0"/>
              <a:t>Open to ALL</a:t>
            </a:r>
          </a:p>
          <a:p>
            <a:pPr marL="3041157" lvl="4" indent="-552938" algn="just">
              <a:buSzPct val="45000"/>
              <a:buFont typeface="Wingdings" panose="05000000000000000000" pitchFamily="2" charset="2"/>
              <a:buChar char="Ø"/>
            </a:pPr>
            <a:r>
              <a:rPr lang="en-GB" sz="3386" b="1" dirty="0"/>
              <a:t>Isn’t that just GOOD science?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30A043-ABA1-4286-BF3C-E4A1155AC80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36557" y="5276615"/>
            <a:ext cx="2242238" cy="139671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3BC5806-8617-488C-BC80-F981DA032735}"/>
              </a:ext>
            </a:extLst>
          </p:cNvPr>
          <p:cNvSpPr/>
          <p:nvPr/>
        </p:nvSpPr>
        <p:spPr>
          <a:xfrm>
            <a:off x="9482006" y="635741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6E7664-A2D2-473D-8AEA-D05B1310C63C}"/>
              </a:ext>
            </a:extLst>
          </p:cNvPr>
          <p:cNvSpPr/>
          <p:nvPr/>
        </p:nvSpPr>
        <p:spPr>
          <a:xfrm>
            <a:off x="1828800" y="1484252"/>
            <a:ext cx="833660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300" b="1" dirty="0">
                <a:latin typeface="Open Sans"/>
              </a:rPr>
              <a:t>Pooling knowledge and resources to create a decentralised scholarly infrastructure, with communities as the focus.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C8D528-6DB3-47F5-AB26-A0453B04E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205" y="121656"/>
            <a:ext cx="9905998" cy="1478570"/>
          </a:xfrm>
        </p:spPr>
        <p:txBody>
          <a:bodyPr/>
          <a:lstStyle/>
          <a:p>
            <a:r>
              <a:rPr lang="en-GB" b="1" dirty="0"/>
              <a:t>The ultimate goal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C73EC63-AD69-42AF-AFA4-2362325D5EF3}"/>
              </a:ext>
            </a:extLst>
          </p:cNvPr>
          <p:cNvSpPr txBox="1">
            <a:spLocks/>
          </p:cNvSpPr>
          <p:nvPr/>
        </p:nvSpPr>
        <p:spPr>
          <a:xfrm>
            <a:off x="2354093" y="2601140"/>
            <a:ext cx="11264630" cy="2822143"/>
          </a:xfrm>
          <a:prstGeom prst="rect">
            <a:avLst/>
          </a:prstGeom>
        </p:spPr>
        <p:txBody>
          <a:bodyPr numCol="2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100" dirty="0">
                <a:latin typeface="Open Sans"/>
              </a:rPr>
              <a:t>Inclusivity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100" dirty="0">
                <a:latin typeface="Open Sans"/>
              </a:rPr>
              <a:t>Equality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100" dirty="0">
                <a:latin typeface="Open Sans"/>
              </a:rPr>
              <a:t>Accountability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100" dirty="0">
                <a:latin typeface="Open Sans"/>
              </a:rPr>
              <a:t>Freedom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100" dirty="0">
                <a:latin typeface="Open Sans"/>
              </a:rPr>
              <a:t>Fairness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GB" sz="2100" dirty="0">
              <a:latin typeface="Open Sans"/>
            </a:endParaRPr>
          </a:p>
          <a:p>
            <a:pPr marL="342900" indent="-342900">
              <a:lnSpc>
                <a:spcPct val="150000"/>
              </a:lnSpc>
            </a:pPr>
            <a:endParaRPr lang="en-GB" sz="2100" dirty="0">
              <a:latin typeface="Open Sans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100" dirty="0">
                <a:latin typeface="Open Sans"/>
              </a:rPr>
              <a:t>Justice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100" dirty="0">
                <a:latin typeface="Open Sans"/>
              </a:rPr>
              <a:t>Truth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100" dirty="0">
                <a:latin typeface="Open Sans"/>
              </a:rPr>
              <a:t>Rigour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100" dirty="0">
                <a:latin typeface="Open Sans"/>
              </a:rPr>
              <a:t>Transparency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100" dirty="0">
                <a:latin typeface="Open Sans"/>
              </a:rPr>
              <a:t>Reproducibility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2100" dirty="0">
              <a:latin typeface="Open Sans"/>
            </a:endParaRPr>
          </a:p>
          <a:p>
            <a:pPr marL="0" indent="0">
              <a:buNone/>
            </a:pPr>
            <a:endParaRPr lang="en-GB" sz="2100" dirty="0">
              <a:latin typeface="Open Sans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320361DA-C757-48ED-8C35-3BFDAD7274C1}"/>
              </a:ext>
            </a:extLst>
          </p:cNvPr>
          <p:cNvSpPr/>
          <p:nvPr/>
        </p:nvSpPr>
        <p:spPr>
          <a:xfrm>
            <a:off x="5307186" y="2601140"/>
            <a:ext cx="1577628" cy="23584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B9A05E-F391-4574-83B7-1F1998A038E2}"/>
              </a:ext>
            </a:extLst>
          </p:cNvPr>
          <p:cNvSpPr/>
          <p:nvPr/>
        </p:nvSpPr>
        <p:spPr>
          <a:xfrm>
            <a:off x="9462551" y="6438230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F2DFAD-BF02-4547-9A8F-08B12AB069F7}"/>
              </a:ext>
            </a:extLst>
          </p:cNvPr>
          <p:cNvSpPr txBox="1"/>
          <p:nvPr/>
        </p:nvSpPr>
        <p:spPr>
          <a:xfrm>
            <a:off x="761403" y="5394765"/>
            <a:ext cx="109620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u="sng" dirty="0"/>
              <a:t>SCIENCE AS A PUBLIC GOOD FOR THE BETTERMENT OF SOCIETY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25D478-941E-42DE-B376-93D8880BB441}"/>
              </a:ext>
            </a:extLst>
          </p:cNvPr>
          <p:cNvSpPr/>
          <p:nvPr/>
        </p:nvSpPr>
        <p:spPr>
          <a:xfrm>
            <a:off x="97783" y="6367012"/>
            <a:ext cx="78010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http://elephantinthelab.org/do-we-need-an-open-science-coalition/</a:t>
            </a:r>
            <a:r>
              <a:rPr lang="en-GB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AD7434-00A7-4D8E-8172-CF6AC150648F}"/>
              </a:ext>
            </a:extLst>
          </p:cNvPr>
          <p:cNvSpPr txBox="1"/>
          <p:nvPr/>
        </p:nvSpPr>
        <p:spPr>
          <a:xfrm>
            <a:off x="5294246" y="5979540"/>
            <a:ext cx="1896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#</a:t>
            </a:r>
            <a:r>
              <a:rPr lang="en-GB" dirty="0" err="1"/>
              <a:t>PeopleNotProfits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571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5076B3-0683-49EC-8067-D9CB072CF5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673" y="4261476"/>
            <a:ext cx="1231988" cy="14350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C7F833-4D36-452C-8870-00A2A6743E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674" y="1470818"/>
            <a:ext cx="1546490" cy="1325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E57377-A2DF-41CB-BA38-248AC516EC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045" y="2874040"/>
            <a:ext cx="1219200" cy="1219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266D69-E1FC-413E-8EEA-5A5E922207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524" y="1448937"/>
            <a:ext cx="1219200" cy="1219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E9E48D3-1288-480B-8458-41614486C8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989" y="1524000"/>
            <a:ext cx="1219200" cy="1219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256DE31-E47B-4F47-8C6A-C388DBC146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028" y="5269668"/>
            <a:ext cx="1325565" cy="132556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D4CF2E3-AEFE-4CBC-8FF2-E1EB5CDC24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027" y="3334105"/>
            <a:ext cx="1790619" cy="179061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34EA064-E6D7-483C-AC12-FC9C96EEFCA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713" y="4351563"/>
            <a:ext cx="1385264" cy="13852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E03AC5C-6197-418E-AFDD-D8EB4B55303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632" y="2785998"/>
            <a:ext cx="1346210" cy="154162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F7ACB87-7DB5-42CB-9D54-975BAB4B81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068" y="5322850"/>
            <a:ext cx="1219200" cy="12192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B93D716-3831-4547-A9B0-B746D74C47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929" y="4159441"/>
            <a:ext cx="1219200" cy="12192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FCC5FF7-696E-4A31-8C8C-98310551F0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632" y="5514837"/>
            <a:ext cx="1185672" cy="118567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0BA55F45-37F0-4A93-B564-3B6C2E3DCE9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094" y="5322850"/>
            <a:ext cx="1219200" cy="12192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16880AD6-FEC2-44DB-BBFE-E27A56EFCF7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003" y="3009119"/>
            <a:ext cx="1465997" cy="146599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3CA75D7-861D-46D0-9F41-5B646B3E78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991" y="2819399"/>
            <a:ext cx="1219200" cy="12192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491B99BC-5DE2-45BC-995A-7D862AEE685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701" y="1479966"/>
            <a:ext cx="1188172" cy="1188172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DB64DACE-D859-45A2-8A87-39F255048B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851" y="5422937"/>
            <a:ext cx="1325564" cy="1325564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1895894-4450-4C6B-A799-A04B29C6042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" y="5472736"/>
            <a:ext cx="1269874" cy="126987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0725D75B-6344-4F2A-A1A8-86E674DD382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094" y="1446008"/>
            <a:ext cx="1790619" cy="1790619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87A5BE1D-21F7-4753-A3AE-C9C3B0D26F3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959" y="5741395"/>
            <a:ext cx="1008797" cy="100879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9CC32138-C103-4C9E-ADC9-16170E0803E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668" y="3285334"/>
            <a:ext cx="1888159" cy="1888159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D13B2F89-5352-4E0C-A675-C633B8748C2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299" y="1411003"/>
            <a:ext cx="1789527" cy="178952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B6D0DF21-0189-475D-8484-D0774B59F66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1" y="1524000"/>
            <a:ext cx="1144137" cy="114413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28C3AD0D-2C3F-48D7-8F70-C3FF74ACC98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52" y="4172041"/>
            <a:ext cx="1269873" cy="1269873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03878EDC-9B11-456D-946A-5595BD4AE24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18" y="2819399"/>
            <a:ext cx="1219200" cy="1219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F964A87-3C2D-49D3-81B6-124F906368A9}"/>
              </a:ext>
            </a:extLst>
          </p:cNvPr>
          <p:cNvSpPr/>
          <p:nvPr/>
        </p:nvSpPr>
        <p:spPr>
          <a:xfrm>
            <a:off x="123754" y="-343562"/>
            <a:ext cx="1199816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1400" dirty="0"/>
          </a:p>
          <a:p>
            <a:pPr algn="ctr"/>
            <a:endParaRPr lang="en-GB" sz="1400" b="1" dirty="0"/>
          </a:p>
          <a:p>
            <a:pPr algn="ctr"/>
            <a:r>
              <a:rPr lang="en-GB" sz="2800" b="1" dirty="0"/>
              <a:t>Never doubt that a small group of thoughtful, committed citizens can change the world; indeed, it's the only thing that ever has.</a:t>
            </a:r>
          </a:p>
          <a:p>
            <a:pPr algn="ctr"/>
            <a:endParaRPr lang="en-GB" sz="1400" dirty="0"/>
          </a:p>
          <a:p>
            <a:pPr algn="ctr"/>
            <a:r>
              <a:rPr lang="en-GB" sz="1400" dirty="0"/>
              <a:t>Margaret Mead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A20BEE-0FAA-4F19-ADAC-C5E6AA25AA72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156" y="4751946"/>
            <a:ext cx="1547625" cy="188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259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C1B04F-64CE-4A89-9CC6-310F40501C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81" t="17232" r="28055" b="31388"/>
          <a:stretch/>
        </p:blipFill>
        <p:spPr>
          <a:xfrm>
            <a:off x="1438274" y="114300"/>
            <a:ext cx="8810625" cy="66381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2AD03AF-3C9F-4B1B-B893-DF307F6FB7BD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3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75397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658" y="97972"/>
            <a:ext cx="9078686" cy="556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003177" y="5726790"/>
            <a:ext cx="10611881" cy="6685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hangingPunct="0">
              <a:lnSpc>
                <a:spcPct val="100000"/>
              </a:lnSpc>
              <a:spcBef>
                <a:spcPts val="0"/>
              </a:spcBef>
            </a:pPr>
            <a:r>
              <a:rPr lang="en-GB" sz="2400" b="1" dirty="0">
                <a:solidFill>
                  <a:schemeClr val="tx1"/>
                </a:solidFill>
                <a:latin typeface="Liberation Sans" pitchFamily="18"/>
                <a:ea typeface="Microsoft YaHei" pitchFamily="2"/>
                <a:cs typeface="Lucida Sans" pitchFamily="2"/>
              </a:rPr>
              <a:t>We need science to help solve the problems our global society faces.</a:t>
            </a:r>
          </a:p>
        </p:txBody>
      </p:sp>
      <p:sp>
        <p:nvSpPr>
          <p:cNvPr id="7" name="Rectangle 6"/>
          <p:cNvSpPr/>
          <p:nvPr/>
        </p:nvSpPr>
        <p:spPr>
          <a:xfrm>
            <a:off x="156067" y="6462303"/>
            <a:ext cx="734395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00" dirty="0">
                <a:latin typeface="Open Sans"/>
                <a:hlinkClick r:id="rId3"/>
              </a:rPr>
              <a:t>http://www.who.int/mediacentre/events/meetings/2015/un-sustainable-development-summit/en</a:t>
            </a:r>
            <a:endParaRPr lang="en-GB" sz="1300" dirty="0">
              <a:latin typeface="Open Sans"/>
            </a:endParaRPr>
          </a:p>
          <a:p>
            <a:endParaRPr lang="en-GB" sz="1300" dirty="0">
              <a:latin typeface="Open San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60B134-63F0-4A8E-AAFF-733F09E0C078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357584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026" y="1696702"/>
            <a:ext cx="5711390" cy="40233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400" dirty="0">
                <a:latin typeface="Open Sans"/>
              </a:rPr>
              <a:t>We must acknowledge that by preventing access to research, we are acting against meeting these goals.</a:t>
            </a:r>
            <a:br>
              <a:rPr lang="en-GB" sz="2400" dirty="0">
                <a:latin typeface="Open Sans"/>
              </a:rPr>
            </a:br>
            <a:endParaRPr lang="en-GB" sz="2400" dirty="0">
              <a:latin typeface="Open Sans"/>
            </a:endParaRPr>
          </a:p>
          <a:p>
            <a:pPr marL="0" indent="0" algn="ctr">
              <a:buNone/>
            </a:pPr>
            <a:r>
              <a:rPr lang="en-GB" sz="2400" dirty="0">
                <a:latin typeface="Open Sans"/>
              </a:rPr>
              <a:t>And this is what many in the present scholarly publishing industry are doing. In exchange for vast sums of public money. </a:t>
            </a:r>
          </a:p>
          <a:p>
            <a:pPr algn="ctr"/>
            <a:endParaRPr lang="en-GB" sz="2400" dirty="0">
              <a:latin typeface="Open Sans"/>
            </a:endParaRPr>
          </a:p>
          <a:p>
            <a:pPr marL="0" indent="0" algn="ctr">
              <a:buNone/>
            </a:pPr>
            <a:r>
              <a:rPr lang="en-GB" sz="2400" b="1" dirty="0">
                <a:latin typeface="Open Sans"/>
              </a:rPr>
              <a:t>It’s not a bug. </a:t>
            </a:r>
            <a:r>
              <a:rPr lang="de-DE" sz="2400" b="1" dirty="0">
                <a:latin typeface="Open Sans"/>
              </a:rPr>
              <a:t>It‘s a feature.</a:t>
            </a:r>
            <a:endParaRPr lang="en-GB" sz="2400" b="1" dirty="0">
              <a:latin typeface="Open San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394119-1985-4F79-9192-760DACF5F055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</p:txBody>
      </p:sp>
      <p:pic>
        <p:nvPicPr>
          <p:cNvPr id="8" name="Picture 2" descr="Image result for what if its all a hoax">
            <a:extLst>
              <a:ext uri="{FF2B5EF4-FFF2-40B4-BE49-F238E27FC236}">
                <a16:creationId xmlns:a16="http://schemas.microsoft.com/office/drawing/2014/main" id="{073014D5-3EB3-4D7F-92C2-5D07AD031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96702"/>
            <a:ext cx="5897432" cy="402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208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TextShape 1"/>
          <p:cNvSpPr txBox="1"/>
          <p:nvPr/>
        </p:nvSpPr>
        <p:spPr>
          <a:xfrm>
            <a:off x="3074918" y="3227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4400" b="0" strike="noStrike" spc="-1" dirty="0">
                <a:solidFill>
                  <a:srgbClr val="000000"/>
                </a:solidFill>
                <a:latin typeface="Calibri Light"/>
              </a:rPr>
              <a:t>What is ‘Open Science’?</a:t>
            </a:r>
            <a:endParaRPr lang="en-US" sz="4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89" name="Content Placeholder 4"/>
          <p:cNvPicPr/>
          <p:nvPr/>
        </p:nvPicPr>
        <p:blipFill>
          <a:blip r:embed="rId2"/>
          <a:stretch/>
        </p:blipFill>
        <p:spPr>
          <a:xfrm>
            <a:off x="1963800" y="1460160"/>
            <a:ext cx="7881120" cy="4553640"/>
          </a:xfrm>
          <a:prstGeom prst="rect">
            <a:avLst/>
          </a:prstGeom>
          <a:ln>
            <a:noFill/>
          </a:ln>
        </p:spPr>
      </p:pic>
      <p:sp>
        <p:nvSpPr>
          <p:cNvPr id="290" name="CustomShape 2"/>
          <p:cNvSpPr/>
          <p:nvPr/>
        </p:nvSpPr>
        <p:spPr>
          <a:xfrm>
            <a:off x="155830" y="6488640"/>
            <a:ext cx="8314920" cy="28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300" b="0" u="sng" strike="noStrike" spc="-1">
                <a:solidFill>
                  <a:srgbClr val="0563C1"/>
                </a:solidFill>
                <a:uFillTx/>
                <a:latin typeface="Calibri"/>
                <a:hlinkClick r:id="rId3"/>
              </a:rPr>
              <a:t>https://www.fosteropenscience.eu/content/what-open-science-introduction</a:t>
            </a:r>
            <a:r>
              <a:rPr lang="en-GB" sz="1300" b="0" strike="noStrike" spc="-1">
                <a:solidFill>
                  <a:srgbClr val="000000"/>
                </a:solidFill>
                <a:latin typeface="Calibri"/>
              </a:rPr>
              <a:t> </a:t>
            </a:r>
            <a:endParaRPr lang="en-GB" sz="1300" b="0" strike="noStrike" spc="-1">
              <a:latin typeface="Arial"/>
            </a:endParaRPr>
          </a:p>
        </p:txBody>
      </p:sp>
      <p:sp>
        <p:nvSpPr>
          <p:cNvPr id="291" name="CustomShape 3"/>
          <p:cNvSpPr/>
          <p:nvPr/>
        </p:nvSpPr>
        <p:spPr>
          <a:xfrm>
            <a:off x="9465480" y="6488640"/>
            <a:ext cx="1944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800" b="0" u="sng" strike="noStrike" spc="-1">
                <a:solidFill>
                  <a:srgbClr val="0563C1"/>
                </a:solidFill>
                <a:uFillTx/>
                <a:latin typeface="Open Sans"/>
                <a:hlinkClick r:id="rId4"/>
              </a:rPr>
              <a:t>@protohedgehog</a:t>
            </a:r>
            <a:endParaRPr lang="en-GB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17877</TotalTime>
  <Words>2035</Words>
  <Application>Microsoft Office PowerPoint</Application>
  <PresentationFormat>Widescreen</PresentationFormat>
  <Paragraphs>268</Paragraphs>
  <Slides>52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4" baseType="lpstr">
      <vt:lpstr>-apple-system</vt:lpstr>
      <vt:lpstr>Arial</vt:lpstr>
      <vt:lpstr>Calibri</vt:lpstr>
      <vt:lpstr>Calibri Light</vt:lpstr>
      <vt:lpstr>Helvetica Neue</vt:lpstr>
      <vt:lpstr>Liberation Sans</vt:lpstr>
      <vt:lpstr>noto sans</vt:lpstr>
      <vt:lpstr>Open Sans</vt:lpstr>
      <vt:lpstr>Segoe UI</vt:lpstr>
      <vt:lpstr>Times New Roman</vt:lpstr>
      <vt:lpstr>Wingdings</vt:lpstr>
      <vt:lpstr>Office Theme</vt:lpstr>
      <vt:lpstr>PowerPoint Presentation</vt:lpstr>
      <vt:lpstr>Thank you for inviting me to Peru</vt:lpstr>
      <vt:lpstr>[Open] Science is a Human Right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Science is global and affects all of us</vt:lpstr>
      <vt:lpstr>Painfully slow growth of Open Access?</vt:lpstr>
      <vt:lpstr>Mega-publishers are corrupting Open Science</vt:lpstr>
      <vt:lpstr>PowerPoint Presentation</vt:lpstr>
      <vt:lpstr>PowerPoint Presentation</vt:lpstr>
      <vt:lpstr>Things you can‘t even make up</vt:lpstr>
      <vt:lpstr>Plan S – the solution to all our problems?</vt:lpstr>
      <vt:lpstr>PowerPoint Presentation</vt:lpstr>
      <vt:lpstr>PowerPoint Presentation</vt:lpstr>
      <vt:lpstr>PowerPoint Presentation</vt:lpstr>
      <vt:lpstr>Springer Nature abusing power for profits</vt:lpstr>
      <vt:lpstr>We have to combat their propoganda</vt:lpstr>
      <vt:lpstr>Better or worse?</vt:lpstr>
      <vt:lpstr>North America in transition?</vt:lpstr>
      <vt:lpstr>We are running out of time</vt:lpstr>
      <vt:lpstr>Bridging the North-South divide</vt:lpstr>
      <vt:lpstr>SciELO: the hero the world needs?</vt:lpstr>
      <vt:lpstr>PowerPoint Presentation</vt:lpstr>
      <vt:lpstr>Why are SciELO/REDALYC so effective?</vt:lpstr>
      <vt:lpstr>Vive la revolution?</vt:lpstr>
      <vt:lpstr>Plan S has it backwards</vt:lpstr>
      <vt:lpstr>PowerPoint Presentation</vt:lpstr>
      <vt:lpstr>PowerPoint Presentation</vt:lpstr>
      <vt:lpstr>PowerPoint Presentation</vt:lpstr>
      <vt:lpstr>GLOALL: Global Alliance of Open Access Scholarly Communication</vt:lpstr>
      <vt:lpstr>What can we all achieve if we stand together?</vt:lpstr>
      <vt:lpstr>PowerPoint Presentation</vt:lpstr>
      <vt:lpstr>Welcome to the Open Science MOOC!</vt:lpstr>
      <vt:lpstr>PowerPoint Presentation</vt:lpstr>
      <vt:lpstr>Modular learning</vt:lpstr>
      <vt:lpstr>We are not alone</vt:lpstr>
      <vt:lpstr>Status</vt:lpstr>
      <vt:lpstr>I invite you all to join us!</vt:lpstr>
      <vt:lpstr>PowerPoint Presentation</vt:lpstr>
      <vt:lpstr>How do we get to where we want?</vt:lpstr>
      <vt:lpstr>The ultimate goal</vt:lpstr>
      <vt:lpstr>PowerPoint Presentation</vt:lpstr>
    </vt:vector>
  </TitlesOfParts>
  <Company>Imperial College London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Tennant, Jon</dc:creator>
  <cp:lastModifiedBy>jon tennant</cp:lastModifiedBy>
  <cp:revision>842</cp:revision>
  <dcterms:created xsi:type="dcterms:W3CDTF">2018-02-17T12:39:38Z</dcterms:created>
  <dcterms:modified xsi:type="dcterms:W3CDTF">2019-09-10T23:41:30Z</dcterms:modified>
</cp:coreProperties>
</file>