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Roboto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90DBB0F-6420-4710-A8BD-12CD0D83C757}">
  <a:tblStyle styleId="{D90DBB0F-6420-4710-A8BD-12CD0D83C757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bold.fntdata"/><Relationship Id="rId14" Type="http://schemas.openxmlformats.org/officeDocument/2006/relationships/slide" Target="slides/slide8.xml"/><Relationship Id="rId36" Type="http://schemas.openxmlformats.org/officeDocument/2006/relationships/font" Target="fonts/Roboto-regular.fntdata"/><Relationship Id="rId17" Type="http://schemas.openxmlformats.org/officeDocument/2006/relationships/slide" Target="slides/slide11.xml"/><Relationship Id="rId39" Type="http://schemas.openxmlformats.org/officeDocument/2006/relationships/font" Target="fonts/Roboto-boldItalic.fntdata"/><Relationship Id="rId16" Type="http://schemas.openxmlformats.org/officeDocument/2006/relationships/slide" Target="slides/slide10.xml"/><Relationship Id="rId38" Type="http://schemas.openxmlformats.org/officeDocument/2006/relationships/font" Target="fonts/Roboto-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5e2392befc_2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5e2392befc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5e2392befc_2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5e2392befc_2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5e2392befc_2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5e2392befc_2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5e11c9212e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5e11c9212e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5e11c9212e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5e11c9212e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5e2392bef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5e2392bef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5e11c9212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5e11c9212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5e2392befc_2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5e2392befc_2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5e2392befc_2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5e2392befc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5e11c9212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5e11c9212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5e2392befc_2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5e2392befc_2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5e2392befc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5e2392befc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5e2392befc_2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5e2392befc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5e2392befc_2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5e2392befc_2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5e2392befc_2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5e2392befc_2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5e2392befc_2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5e2392befc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e11c9212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e11c9212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e11c9212e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5e11c9212e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5e11c9212e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5e11c9212e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e2392befc_2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e2392befc_2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5e2392befc_2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5e2392befc_2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e2392befc_2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e2392befc_2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5e2392befc_2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5e2392befc_2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5e2392befc_2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5e2392befc_2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5e2392befc_2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5e2392befc_2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5e11c9212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5e11c921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5e2392befc_2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5e2392befc_2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e2392befc_2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e2392befc_2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452675" y="1053950"/>
            <a:ext cx="10215300" cy="1775549"/>
            <a:chOff x="71675" y="977750"/>
            <a:chExt cx="10215300" cy="1775549"/>
          </a:xfrm>
        </p:grpSpPr>
        <p:pic>
          <p:nvPicPr>
            <p:cNvPr id="55" name="Google Shape;55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54925" y="977750"/>
              <a:ext cx="1775549" cy="17755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2775" y="977750"/>
              <a:ext cx="1775549" cy="177554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57;p13"/>
            <p:cNvSpPr txBox="1"/>
            <p:nvPr/>
          </p:nvSpPr>
          <p:spPr>
            <a:xfrm>
              <a:off x="71675" y="1425225"/>
              <a:ext cx="10215300" cy="129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48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Like       etlix but for       iches    </a:t>
              </a:r>
              <a:r>
                <a:rPr b="1" lang="en-GB" sz="240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      </a:t>
              </a:r>
              <a:endParaRPr b="1" sz="24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58" name="Google Shape;58;p13"/>
          <p:cNvSpPr txBox="1"/>
          <p:nvPr>
            <p:ph idx="1" type="subTitle"/>
          </p:nvPr>
        </p:nvSpPr>
        <p:spPr>
          <a:xfrm>
            <a:off x="1082850" y="2757925"/>
            <a:ext cx="69588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999999"/>
                </a:solidFill>
              </a:rPr>
              <a:t>Modelling species, genes, (and movies) in the age of Big Data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2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2"/>
          <p:cNvSpPr txBox="1"/>
          <p:nvPr>
            <p:ph type="title"/>
          </p:nvPr>
        </p:nvSpPr>
        <p:spPr>
          <a:xfrm>
            <a:off x="917875" y="2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Roboto"/>
                <a:ea typeface="Roboto"/>
                <a:cs typeface="Roboto"/>
                <a:sym typeface="Roboto"/>
              </a:rPr>
              <a:t>Netflix Data - Liked</a:t>
            </a:r>
            <a:r>
              <a:rPr lang="en-GB" sz="3600">
                <a:latin typeface="Roboto"/>
                <a:ea typeface="Roboto"/>
                <a:cs typeface="Roboto"/>
                <a:sym typeface="Roboto"/>
              </a:rPr>
              <a:t> 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188" name="Google Shape;188;p22"/>
          <p:cNvGraphicFramePr/>
          <p:nvPr/>
        </p:nvGraphicFramePr>
        <p:xfrm>
          <a:off x="912800" y="19297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{D90DBB0F-6420-4710-A8BD-12CD0D83C757}</a:tableStyleId>
              </a:tblPr>
              <a:tblGrid>
                <a:gridCol w="823100"/>
                <a:gridCol w="591625"/>
                <a:gridCol w="840275"/>
                <a:gridCol w="891725"/>
                <a:gridCol w="891725"/>
                <a:gridCol w="703075"/>
                <a:gridCol w="968875"/>
                <a:gridCol w="840275"/>
                <a:gridCol w="927875"/>
                <a:gridCol w="752675"/>
              </a:tblGrid>
              <a:tr h="593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Fist of Trouble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Troll 2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The Room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Lambast and Barter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Naked Brunch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Canteen 2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Horse Pants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Nature, Nature, Nature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Bed, Bath, and Bed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Ji Fielder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Glynis State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Maryam Cav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Brad Brown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Al Broody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Jay Henson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Seth Sethko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Shia Lebeau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Krasmer Kai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89" name="Google Shape;189;p22"/>
          <p:cNvSpPr/>
          <p:nvPr/>
        </p:nvSpPr>
        <p:spPr>
          <a:xfrm rot="5400000">
            <a:off x="4673675" y="-2572075"/>
            <a:ext cx="660900" cy="8145300"/>
          </a:xfrm>
          <a:prstGeom prst="leftBrace">
            <a:avLst>
              <a:gd fmla="val 101199" name="adj1"/>
              <a:gd fmla="val 5000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2"/>
          <p:cNvSpPr txBox="1"/>
          <p:nvPr/>
        </p:nvSpPr>
        <p:spPr>
          <a:xfrm>
            <a:off x="2666300" y="612375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Roboto"/>
                <a:ea typeface="Roboto"/>
                <a:cs typeface="Roboto"/>
                <a:sym typeface="Roboto"/>
              </a:rPr>
              <a:t>Movies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1" name="Google Shape;191;p22"/>
          <p:cNvSpPr/>
          <p:nvPr/>
        </p:nvSpPr>
        <p:spPr>
          <a:xfrm>
            <a:off x="278675" y="1929750"/>
            <a:ext cx="431100" cy="2620800"/>
          </a:xfrm>
          <a:prstGeom prst="leftBrace">
            <a:avLst>
              <a:gd fmla="val 101199" name="adj1"/>
              <a:gd fmla="val 5000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2"/>
          <p:cNvSpPr txBox="1"/>
          <p:nvPr/>
        </p:nvSpPr>
        <p:spPr>
          <a:xfrm rot="-5400000">
            <a:off x="-2205775" y="27613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EFEFEF"/>
                </a:solidFill>
                <a:latin typeface="Roboto"/>
                <a:ea typeface="Roboto"/>
                <a:cs typeface="Roboto"/>
                <a:sym typeface="Roboto"/>
              </a:rPr>
              <a:t>Users</a:t>
            </a:r>
            <a:endParaRPr sz="3000">
              <a:solidFill>
                <a:srgbClr val="EFEFE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375" y="3409350"/>
            <a:ext cx="6673252" cy="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3"/>
          <p:cNvSpPr txBox="1"/>
          <p:nvPr>
            <p:ph type="title"/>
          </p:nvPr>
        </p:nvSpPr>
        <p:spPr>
          <a:xfrm>
            <a:off x="793900" y="16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Joint Species Distribution Models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0" name="Google Shape;200;p23"/>
          <p:cNvSpPr txBox="1"/>
          <p:nvPr>
            <p:ph type="title"/>
          </p:nvPr>
        </p:nvSpPr>
        <p:spPr>
          <a:xfrm>
            <a:off x="717700" y="2149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Recommendation</a:t>
            </a: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 Models (used by Netflix, LinkedIn, etc.)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812150" y="2874150"/>
            <a:ext cx="549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From paper published by LinkedIn (Zhang et al. 2016):</a:t>
            </a:r>
            <a:endParaRPr/>
          </a:p>
        </p:txBody>
      </p:sp>
      <p:sp>
        <p:nvSpPr>
          <p:cNvPr id="202" name="Google Shape;202;p23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3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375" y="3409350"/>
            <a:ext cx="6673252" cy="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/>
          <p:nvPr/>
        </p:nvSpPr>
        <p:spPr>
          <a:xfrm>
            <a:off x="1586700" y="3904400"/>
            <a:ext cx="47751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</a:t>
            </a:r>
            <a:r>
              <a:rPr lang="en-GB"/>
              <a:t>odels interactions with job </a:t>
            </a:r>
            <a:r>
              <a:rPr i="1" lang="en-GB"/>
              <a:t>j</a:t>
            </a:r>
            <a:r>
              <a:rPr lang="en-GB"/>
              <a:t> by member </a:t>
            </a:r>
            <a:r>
              <a:rPr i="1" lang="en-GB"/>
              <a:t>m</a:t>
            </a:r>
            <a:endParaRPr i="1"/>
          </a:p>
        </p:txBody>
      </p:sp>
      <p:sp>
        <p:nvSpPr>
          <p:cNvPr id="211" name="Google Shape;211;p24"/>
          <p:cNvSpPr txBox="1"/>
          <p:nvPr>
            <p:ph type="title"/>
          </p:nvPr>
        </p:nvSpPr>
        <p:spPr>
          <a:xfrm>
            <a:off x="793900" y="16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Joint Species Distribution Models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2" name="Google Shape;212;p24"/>
          <p:cNvSpPr txBox="1"/>
          <p:nvPr/>
        </p:nvSpPr>
        <p:spPr>
          <a:xfrm>
            <a:off x="1189100" y="588925"/>
            <a:ext cx="51903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occurrence or abundance of species </a:t>
            </a:r>
            <a:r>
              <a:rPr i="1" lang="en-GB"/>
              <a:t>j</a:t>
            </a:r>
            <a:r>
              <a:rPr lang="en-GB"/>
              <a:t> in site </a:t>
            </a:r>
            <a:r>
              <a:rPr i="1" lang="en-GB"/>
              <a:t>i</a:t>
            </a:r>
            <a:r>
              <a:rPr lang="en-GB"/>
              <a:t> </a:t>
            </a:r>
            <a:endParaRPr/>
          </a:p>
        </p:txBody>
      </p:sp>
      <p:sp>
        <p:nvSpPr>
          <p:cNvPr id="213" name="Google Shape;213;p24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4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375" y="3409350"/>
            <a:ext cx="6673252" cy="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5"/>
          <p:cNvSpPr txBox="1"/>
          <p:nvPr/>
        </p:nvSpPr>
        <p:spPr>
          <a:xfrm>
            <a:off x="83725" y="1964513"/>
            <a:ext cx="33735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Mean abundance or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probability of occurrence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Mean number of clicks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or probability of viewing</a:t>
            </a:r>
            <a:endParaRPr sz="1200"/>
          </a:p>
        </p:txBody>
      </p:sp>
      <p:cxnSp>
        <p:nvCxnSpPr>
          <p:cNvPr id="222" name="Google Shape;222;p25"/>
          <p:cNvCxnSpPr>
            <a:stCxn id="221" idx="0"/>
          </p:cNvCxnSpPr>
          <p:nvPr/>
        </p:nvCxnSpPr>
        <p:spPr>
          <a:xfrm flipH="1" rot="10800000">
            <a:off x="1770475" y="1723313"/>
            <a:ext cx="575700" cy="24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3" name="Google Shape;223;p25"/>
          <p:cNvCxnSpPr>
            <a:stCxn id="221" idx="2"/>
          </p:cNvCxnSpPr>
          <p:nvPr/>
        </p:nvCxnSpPr>
        <p:spPr>
          <a:xfrm flipH="1">
            <a:off x="1666375" y="3085913"/>
            <a:ext cx="104100" cy="25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4" name="Google Shape;224;p25"/>
          <p:cNvSpPr txBox="1"/>
          <p:nvPr/>
        </p:nvSpPr>
        <p:spPr>
          <a:xfrm>
            <a:off x="2038800" y="1964525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Site-specific intercept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Member-specific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regression coefficients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(could include intercept)</a:t>
            </a:r>
            <a:endParaRPr sz="1200"/>
          </a:p>
        </p:txBody>
      </p:sp>
      <p:cxnSp>
        <p:nvCxnSpPr>
          <p:cNvPr id="225" name="Google Shape;225;p25"/>
          <p:cNvCxnSpPr>
            <a:stCxn id="224" idx="0"/>
          </p:cNvCxnSpPr>
          <p:nvPr/>
        </p:nvCxnSpPr>
        <p:spPr>
          <a:xfrm flipH="1" rot="10800000">
            <a:off x="3725550" y="1723325"/>
            <a:ext cx="5100" cy="24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6" name="Google Shape;226;p25"/>
          <p:cNvCxnSpPr>
            <a:stCxn id="224" idx="2"/>
          </p:cNvCxnSpPr>
          <p:nvPr/>
        </p:nvCxnSpPr>
        <p:spPr>
          <a:xfrm flipH="1">
            <a:off x="3722250" y="2981525"/>
            <a:ext cx="3300" cy="424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27" name="Google Shape;227;p25"/>
          <p:cNvSpPr txBox="1"/>
          <p:nvPr/>
        </p:nvSpPr>
        <p:spPr>
          <a:xfrm>
            <a:off x="4164925" y="1964513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Species-specific intercept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Job-specific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regression coefficients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(could include intercept)</a:t>
            </a:r>
            <a:endParaRPr sz="1200"/>
          </a:p>
        </p:txBody>
      </p:sp>
      <p:sp>
        <p:nvSpPr>
          <p:cNvPr id="228" name="Google Shape;228;p25"/>
          <p:cNvSpPr/>
          <p:nvPr/>
        </p:nvSpPr>
        <p:spPr>
          <a:xfrm>
            <a:off x="4742075" y="1217575"/>
            <a:ext cx="2495400" cy="59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5"/>
          <p:cNvSpPr/>
          <p:nvPr/>
        </p:nvSpPr>
        <p:spPr>
          <a:xfrm>
            <a:off x="5292400" y="3286950"/>
            <a:ext cx="2707800" cy="59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30" name="Google Shape;230;p25"/>
          <p:cNvCxnSpPr>
            <a:stCxn id="227" idx="0"/>
          </p:cNvCxnSpPr>
          <p:nvPr/>
        </p:nvCxnSpPr>
        <p:spPr>
          <a:xfrm rot="10800000">
            <a:off x="4741975" y="1748213"/>
            <a:ext cx="1109700" cy="21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31" name="Google Shape;231;p25"/>
          <p:cNvCxnSpPr>
            <a:stCxn id="227" idx="2"/>
          </p:cNvCxnSpPr>
          <p:nvPr/>
        </p:nvCxnSpPr>
        <p:spPr>
          <a:xfrm flipH="1">
            <a:off x="5222875" y="2981513"/>
            <a:ext cx="628800" cy="31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2" name="Google Shape;232;p25"/>
          <p:cNvSpPr txBox="1"/>
          <p:nvPr/>
        </p:nvSpPr>
        <p:spPr>
          <a:xfrm>
            <a:off x="1189100" y="588925"/>
            <a:ext cx="51903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occurrence or abundance of species </a:t>
            </a:r>
            <a:r>
              <a:rPr i="1" lang="en-GB"/>
              <a:t>j</a:t>
            </a:r>
            <a:r>
              <a:rPr lang="en-GB"/>
              <a:t> in site </a:t>
            </a:r>
            <a:r>
              <a:rPr i="1" lang="en-GB"/>
              <a:t>i</a:t>
            </a:r>
            <a:r>
              <a:rPr lang="en-GB"/>
              <a:t> </a:t>
            </a:r>
            <a:endParaRPr/>
          </a:p>
        </p:txBody>
      </p:sp>
      <p:sp>
        <p:nvSpPr>
          <p:cNvPr id="233" name="Google Shape;233;p25"/>
          <p:cNvSpPr txBox="1"/>
          <p:nvPr/>
        </p:nvSpPr>
        <p:spPr>
          <a:xfrm>
            <a:off x="1586700" y="3904400"/>
            <a:ext cx="47751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interactions with job </a:t>
            </a:r>
            <a:r>
              <a:rPr i="1" lang="en-GB"/>
              <a:t>j</a:t>
            </a:r>
            <a:r>
              <a:rPr lang="en-GB"/>
              <a:t> by member </a:t>
            </a:r>
            <a:r>
              <a:rPr i="1" lang="en-GB"/>
              <a:t>m</a:t>
            </a:r>
            <a:endParaRPr i="1"/>
          </a:p>
        </p:txBody>
      </p:sp>
      <p:sp>
        <p:nvSpPr>
          <p:cNvPr id="234" name="Google Shape;234;p25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5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375" y="3409350"/>
            <a:ext cx="6673252" cy="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 txBox="1"/>
          <p:nvPr/>
        </p:nvSpPr>
        <p:spPr>
          <a:xfrm>
            <a:off x="1189100" y="588925"/>
            <a:ext cx="51903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occurrence or abundance of species </a:t>
            </a:r>
            <a:r>
              <a:rPr i="1" lang="en-GB"/>
              <a:t>j</a:t>
            </a:r>
            <a:r>
              <a:rPr lang="en-GB"/>
              <a:t> in site </a:t>
            </a:r>
            <a:r>
              <a:rPr i="1" lang="en-GB"/>
              <a:t>i</a:t>
            </a:r>
            <a:r>
              <a:rPr lang="en-GB"/>
              <a:t> </a:t>
            </a:r>
            <a:endParaRPr/>
          </a:p>
        </p:txBody>
      </p:sp>
      <p:sp>
        <p:nvSpPr>
          <p:cNvPr id="243" name="Google Shape;243;p26"/>
          <p:cNvSpPr txBox="1"/>
          <p:nvPr/>
        </p:nvSpPr>
        <p:spPr>
          <a:xfrm>
            <a:off x="1586700" y="3904400"/>
            <a:ext cx="47751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interactions with job </a:t>
            </a:r>
            <a:r>
              <a:rPr i="1" lang="en-GB"/>
              <a:t>j</a:t>
            </a:r>
            <a:r>
              <a:rPr lang="en-GB"/>
              <a:t> by member </a:t>
            </a:r>
            <a:r>
              <a:rPr i="1" lang="en-GB"/>
              <a:t>m</a:t>
            </a:r>
            <a:endParaRPr i="1"/>
          </a:p>
        </p:txBody>
      </p:sp>
      <p:sp>
        <p:nvSpPr>
          <p:cNvPr id="244" name="Google Shape;244;p26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26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5375" y="3409350"/>
            <a:ext cx="6673252" cy="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7"/>
          <p:cNvSpPr txBox="1"/>
          <p:nvPr/>
        </p:nvSpPr>
        <p:spPr>
          <a:xfrm>
            <a:off x="1517200" y="588925"/>
            <a:ext cx="47751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Models occurrence or abundance of species </a:t>
            </a:r>
            <a:r>
              <a:rPr i="1" lang="en-GB"/>
              <a:t>j</a:t>
            </a:r>
            <a:r>
              <a:rPr lang="en-GB"/>
              <a:t> in site </a:t>
            </a:r>
            <a:r>
              <a:rPr i="1" lang="en-GB"/>
              <a:t>i</a:t>
            </a:r>
            <a:r>
              <a:rPr lang="en-GB"/>
              <a:t> </a:t>
            </a:r>
            <a:endParaRPr/>
          </a:p>
        </p:txBody>
      </p:sp>
      <p:sp>
        <p:nvSpPr>
          <p:cNvPr id="253" name="Google Shape;253;p27"/>
          <p:cNvSpPr/>
          <p:nvPr/>
        </p:nvSpPr>
        <p:spPr>
          <a:xfrm>
            <a:off x="3564875" y="1230175"/>
            <a:ext cx="1434300" cy="59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7"/>
          <p:cNvSpPr txBox="1"/>
          <p:nvPr/>
        </p:nvSpPr>
        <p:spPr>
          <a:xfrm>
            <a:off x="2496000" y="1964525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Observed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Data</a:t>
            </a:r>
            <a:endParaRPr sz="1200"/>
          </a:p>
        </p:txBody>
      </p:sp>
      <p:sp>
        <p:nvSpPr>
          <p:cNvPr id="255" name="Google Shape;255;p27"/>
          <p:cNvSpPr/>
          <p:nvPr/>
        </p:nvSpPr>
        <p:spPr>
          <a:xfrm>
            <a:off x="3070650" y="3286950"/>
            <a:ext cx="2500500" cy="597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7"/>
          <p:cNvSpPr txBox="1"/>
          <p:nvPr/>
        </p:nvSpPr>
        <p:spPr>
          <a:xfrm>
            <a:off x="6001200" y="1964525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Latent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Factors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(for species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or job)</a:t>
            </a:r>
            <a:endParaRPr sz="1200"/>
          </a:p>
        </p:txBody>
      </p:sp>
      <p:sp>
        <p:nvSpPr>
          <p:cNvPr id="257" name="Google Shape;257;p27"/>
          <p:cNvSpPr txBox="1"/>
          <p:nvPr/>
        </p:nvSpPr>
        <p:spPr>
          <a:xfrm>
            <a:off x="3791400" y="1964525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Fixed Effects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(a vector of regression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coefficients)</a:t>
            </a:r>
            <a:endParaRPr sz="1200"/>
          </a:p>
        </p:txBody>
      </p:sp>
      <p:sp>
        <p:nvSpPr>
          <p:cNvPr id="258" name="Google Shape;258;p27"/>
          <p:cNvSpPr txBox="1"/>
          <p:nvPr/>
        </p:nvSpPr>
        <p:spPr>
          <a:xfrm>
            <a:off x="5086800" y="1964525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Latent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Factors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(for site or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member)</a:t>
            </a:r>
            <a:endParaRPr sz="1200"/>
          </a:p>
        </p:txBody>
      </p:sp>
      <p:cxnSp>
        <p:nvCxnSpPr>
          <p:cNvPr id="259" name="Google Shape;259;p27"/>
          <p:cNvCxnSpPr/>
          <p:nvPr/>
        </p:nvCxnSpPr>
        <p:spPr>
          <a:xfrm flipH="1" rot="10800000">
            <a:off x="5432125" y="1773175"/>
            <a:ext cx="125700" cy="347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0" name="Google Shape;260;p27"/>
          <p:cNvCxnSpPr/>
          <p:nvPr/>
        </p:nvCxnSpPr>
        <p:spPr>
          <a:xfrm flipH="1" rot="10800000">
            <a:off x="4225800" y="1713900"/>
            <a:ext cx="769800" cy="444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1" name="Google Shape;261;p27"/>
          <p:cNvCxnSpPr/>
          <p:nvPr/>
        </p:nvCxnSpPr>
        <p:spPr>
          <a:xfrm rot="10800000">
            <a:off x="6520150" y="1728675"/>
            <a:ext cx="170100" cy="333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2" name="Google Shape;262;p27"/>
          <p:cNvCxnSpPr>
            <a:stCxn id="256" idx="0"/>
          </p:cNvCxnSpPr>
          <p:nvPr/>
        </p:nvCxnSpPr>
        <p:spPr>
          <a:xfrm rot="10800000">
            <a:off x="7060350" y="1721225"/>
            <a:ext cx="627600" cy="24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27"/>
          <p:cNvCxnSpPr/>
          <p:nvPr/>
        </p:nvCxnSpPr>
        <p:spPr>
          <a:xfrm>
            <a:off x="4225800" y="2809150"/>
            <a:ext cx="1280400" cy="636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4" name="Google Shape;264;p27"/>
          <p:cNvCxnSpPr/>
          <p:nvPr/>
        </p:nvCxnSpPr>
        <p:spPr>
          <a:xfrm>
            <a:off x="5506125" y="2794350"/>
            <a:ext cx="888000" cy="591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5" name="Google Shape;265;p27"/>
          <p:cNvCxnSpPr/>
          <p:nvPr/>
        </p:nvCxnSpPr>
        <p:spPr>
          <a:xfrm>
            <a:off x="6808650" y="2897950"/>
            <a:ext cx="281400" cy="488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6" name="Google Shape;266;p27"/>
          <p:cNvCxnSpPr>
            <a:stCxn id="256" idx="2"/>
          </p:cNvCxnSpPr>
          <p:nvPr/>
        </p:nvCxnSpPr>
        <p:spPr>
          <a:xfrm flipH="1">
            <a:off x="7652250" y="2981525"/>
            <a:ext cx="35700" cy="375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67" name="Google Shape;267;p27"/>
          <p:cNvSpPr txBox="1"/>
          <p:nvPr/>
        </p:nvSpPr>
        <p:spPr>
          <a:xfrm>
            <a:off x="1586700" y="3904400"/>
            <a:ext cx="47751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interactions with job </a:t>
            </a:r>
            <a:r>
              <a:rPr i="1" lang="en-GB"/>
              <a:t>j</a:t>
            </a:r>
            <a:r>
              <a:rPr lang="en-GB"/>
              <a:t> by member </a:t>
            </a:r>
            <a:r>
              <a:rPr i="1" lang="en-GB"/>
              <a:t>m</a:t>
            </a:r>
            <a:endParaRPr i="1"/>
          </a:p>
        </p:txBody>
      </p:sp>
      <p:sp>
        <p:nvSpPr>
          <p:cNvPr id="268" name="Google Shape;268;p27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7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Big Business has Big Data,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uses Big Methods</a:t>
            </a:r>
            <a:endParaRPr/>
          </a:p>
        </p:txBody>
      </p:sp>
      <p:sp>
        <p:nvSpPr>
          <p:cNvPr id="275" name="Google Shape;275;p28"/>
          <p:cNvSpPr txBox="1"/>
          <p:nvPr/>
        </p:nvSpPr>
        <p:spPr>
          <a:xfrm>
            <a:off x="565300" y="1289850"/>
            <a:ext cx="7930200" cy="3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8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28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28"/>
          <p:cNvSpPr txBox="1"/>
          <p:nvPr/>
        </p:nvSpPr>
        <p:spPr>
          <a:xfrm>
            <a:off x="1051000" y="1305775"/>
            <a:ext cx="7022700" cy="3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We can apply methods developed for recommendation engines, used on Billions of data points, to Joint Species Distribution Models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Model Hundreds of Thousands of species?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If so, what about Joint Gene Distribution Models? 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GB" sz="1800">
                <a:solidFill>
                  <a:schemeClr val="dk1"/>
                </a:solidFill>
              </a:rPr>
              <a:t>Models environmental associations of genes, while accounting for likely strong covariance between them</a:t>
            </a:r>
            <a:endParaRPr sz="1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9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Big Business has Big Data,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 uses Big Methods</a:t>
            </a:r>
            <a:endParaRPr/>
          </a:p>
        </p:txBody>
      </p:sp>
      <p:sp>
        <p:nvSpPr>
          <p:cNvPr id="284" name="Google Shape;284;p29"/>
          <p:cNvSpPr txBox="1"/>
          <p:nvPr/>
        </p:nvSpPr>
        <p:spPr>
          <a:xfrm>
            <a:off x="565300" y="1289850"/>
            <a:ext cx="7930200" cy="31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29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9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9"/>
          <p:cNvSpPr txBox="1"/>
          <p:nvPr/>
        </p:nvSpPr>
        <p:spPr>
          <a:xfrm>
            <a:off x="1051000" y="1305775"/>
            <a:ext cx="7022700" cy="35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We can apply methods developed for recommendation engines, used on Billions of data points, to Joint Species Distribution Models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Model Hundreds of Thousands of species?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If so, what about Joint Gene Distribution Models?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Models environmental associations of genes, while accounting for likely strong covariance between them</a:t>
            </a:r>
            <a:endParaRPr sz="18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We tested this out on a data set of over 12,000 genes in 375 Bradyrhizobium Genomes (in collaboration with Anna Simonsen)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0"/>
          <p:cNvSpPr txBox="1"/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Method: </a:t>
            </a:r>
            <a:r>
              <a:rPr lang="en-GB">
                <a:latin typeface="Roboto"/>
                <a:ea typeface="Roboto"/>
                <a:cs typeface="Roboto"/>
                <a:sym typeface="Roboto"/>
              </a:rPr>
              <a:t>Stochastic Gradient Descent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(with mini-batches)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93" name="Google Shape;29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130325"/>
            <a:ext cx="3810000" cy="3800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0"/>
          <p:cNvSpPr txBox="1"/>
          <p:nvPr/>
        </p:nvSpPr>
        <p:spPr>
          <a:xfrm>
            <a:off x="6557325" y="468280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Animation by Alec Radford</a:t>
            </a:r>
            <a:endParaRPr sz="1000"/>
          </a:p>
        </p:txBody>
      </p:sp>
      <p:sp>
        <p:nvSpPr>
          <p:cNvPr id="295" name="Google Shape;295;p30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0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1"/>
          <p:cNvSpPr txBox="1"/>
          <p:nvPr/>
        </p:nvSpPr>
        <p:spPr>
          <a:xfrm>
            <a:off x="931550" y="732525"/>
            <a:ext cx="7444500" cy="37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Number of Genes: 12,137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Number of Genomes: 375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Number of Data Points: 4,255,771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Number of Environmental Variables: 9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Number of Parameters Estimated: 747,354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Implemented model in Tensorflow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Ran for 300 Epochs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Final Accuracy on 200,000 held-out samples: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93%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31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1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1"/>
          <p:cNvSpPr txBox="1"/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Method: Dataset Details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 txBox="1"/>
          <p:nvPr>
            <p:ph type="title"/>
          </p:nvPr>
        </p:nvSpPr>
        <p:spPr>
          <a:xfrm>
            <a:off x="765475" y="2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>
                <a:latin typeface="Roboto"/>
                <a:ea typeface="Roboto"/>
                <a:cs typeface="Roboto"/>
                <a:sym typeface="Roboto"/>
              </a:rPr>
              <a:t>Ecological Data - Presence </a:t>
            </a:r>
            <a:endParaRPr sz="3600">
              <a:latin typeface="Roboto"/>
              <a:ea typeface="Roboto"/>
              <a:cs typeface="Roboto"/>
              <a:sym typeface="Roboto"/>
            </a:endParaRPr>
          </a:p>
        </p:txBody>
      </p:sp>
      <p:graphicFrame>
        <p:nvGraphicFramePr>
          <p:cNvPr id="66" name="Google Shape;66;p14"/>
          <p:cNvGraphicFramePr/>
          <p:nvPr/>
        </p:nvGraphicFramePr>
        <p:xfrm>
          <a:off x="912800" y="20059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{D90DBB0F-6420-4710-A8BD-12CD0D83C757}</a:tableStyleId>
              </a:tblPr>
              <a:tblGrid>
                <a:gridCol w="823100"/>
                <a:gridCol w="591625"/>
                <a:gridCol w="840275"/>
                <a:gridCol w="891725"/>
                <a:gridCol w="891725"/>
                <a:gridCol w="703075"/>
                <a:gridCol w="968875"/>
                <a:gridCol w="840275"/>
                <a:gridCol w="927875"/>
                <a:gridCol w="752675"/>
              </a:tblGrid>
              <a:tr h="5938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wearable</a:t>
                      </a:r>
                      <a:endParaRPr sz="10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springtail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self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conceited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nuthatch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stoney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freshwater eel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quasi-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economic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phoebe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pale island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canary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mega indian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ringneck parakeet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unlikely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andean cat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bibliomaniacal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egret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velveteen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rhesus monkey</a:t>
                      </a:r>
                      <a:endParaRPr sz="10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Butterland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Edgewick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Wildeland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Byrock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Dragonmere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Orholt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Lorston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Wyvernshore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2252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Sagecoast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1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000"/>
                        <a:t>0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67" name="Google Shape;67;p14"/>
          <p:cNvSpPr/>
          <p:nvPr/>
        </p:nvSpPr>
        <p:spPr>
          <a:xfrm rot="5400000">
            <a:off x="4673675" y="-2495875"/>
            <a:ext cx="660900" cy="8145300"/>
          </a:xfrm>
          <a:prstGeom prst="leftBrace">
            <a:avLst>
              <a:gd fmla="val 101199" name="adj1"/>
              <a:gd fmla="val 5000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 txBox="1"/>
          <p:nvPr/>
        </p:nvSpPr>
        <p:spPr>
          <a:xfrm>
            <a:off x="2666300" y="688575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Roboto"/>
                <a:ea typeface="Roboto"/>
                <a:cs typeface="Roboto"/>
                <a:sym typeface="Roboto"/>
              </a:rPr>
              <a:t>Species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278675" y="2005950"/>
            <a:ext cx="431100" cy="2620800"/>
          </a:xfrm>
          <a:prstGeom prst="leftBrace">
            <a:avLst>
              <a:gd fmla="val 101199" name="adj1"/>
              <a:gd fmla="val 50000" name="adj2"/>
            </a:avLst>
          </a:prstGeom>
          <a:noFill/>
          <a:ln cap="flat" cmpd="sng" w="762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/>
        </p:nvSpPr>
        <p:spPr>
          <a:xfrm rot="-5400000">
            <a:off x="-2205775" y="306615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rgbClr val="F3F3F3"/>
                </a:solidFill>
                <a:latin typeface="Roboto"/>
                <a:ea typeface="Roboto"/>
                <a:cs typeface="Roboto"/>
                <a:sym typeface="Roboto"/>
              </a:rPr>
              <a:t>Sites</a:t>
            </a:r>
            <a:endParaRPr sz="3000">
              <a:solidFill>
                <a:srgbClr val="F3F3F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Google Shape;3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500" y="152400"/>
            <a:ext cx="4282990" cy="483870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2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2"/>
          <p:cNvSpPr txBox="1"/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Residual Correlation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3" name="Google Shape;3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580" y="1003225"/>
            <a:ext cx="1455850" cy="22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500" y="152400"/>
            <a:ext cx="4282990" cy="4838708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3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33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33"/>
          <p:cNvSpPr txBox="1"/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Residual Correlation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2" name="Google Shape;3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580" y="1003225"/>
            <a:ext cx="1455850" cy="22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638" y="152400"/>
            <a:ext cx="7546727" cy="4838703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4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4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5980" y="152400"/>
            <a:ext cx="1455850" cy="22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500" y="152400"/>
            <a:ext cx="4282990" cy="483870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5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5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5"/>
          <p:cNvSpPr txBox="1"/>
          <p:nvPr>
            <p:ph type="title"/>
          </p:nvPr>
        </p:nvSpPr>
        <p:spPr>
          <a:xfrm>
            <a:off x="2355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Residual Correlation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9" name="Google Shape;3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580" y="1003225"/>
            <a:ext cx="1455850" cy="225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0500" y="152400"/>
            <a:ext cx="4282990" cy="483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0500" y="777875"/>
            <a:ext cx="448350" cy="3766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6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36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6"/>
          <p:cNvSpPr txBox="1"/>
          <p:nvPr/>
        </p:nvSpPr>
        <p:spPr>
          <a:xfrm>
            <a:off x="3503325" y="15240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Eye of Sauron?</a:t>
            </a:r>
            <a:endParaRPr/>
          </a:p>
        </p:txBody>
      </p:sp>
      <p:cxnSp>
        <p:nvCxnSpPr>
          <p:cNvPr id="349" name="Google Shape;349;p36"/>
          <p:cNvCxnSpPr>
            <a:stCxn id="348" idx="1"/>
          </p:cNvCxnSpPr>
          <p:nvPr/>
        </p:nvCxnSpPr>
        <p:spPr>
          <a:xfrm flipH="1">
            <a:off x="2945925" y="420000"/>
            <a:ext cx="557400" cy="360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7"/>
          <p:cNvSpPr txBox="1"/>
          <p:nvPr>
            <p:ph type="title"/>
          </p:nvPr>
        </p:nvSpPr>
        <p:spPr>
          <a:xfrm>
            <a:off x="9975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 there a limit?</a:t>
            </a:r>
            <a:endParaRPr/>
          </a:p>
        </p:txBody>
      </p:sp>
      <p:sp>
        <p:nvSpPr>
          <p:cNvPr id="355" name="Google Shape;355;p37"/>
          <p:cNvSpPr txBox="1"/>
          <p:nvPr>
            <p:ph idx="1" type="body"/>
          </p:nvPr>
        </p:nvSpPr>
        <p:spPr>
          <a:xfrm>
            <a:off x="311700" y="1152475"/>
            <a:ext cx="8146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It appears entirely possible computationally to jointly model every species on Earth (for which we have data)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Currently not feasible (probably) for reasons unrelated to computation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Data Quality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Missing Data 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Relevant </a:t>
            </a:r>
            <a:r>
              <a:rPr lang="en-GB"/>
              <a:t>environmental</a:t>
            </a:r>
            <a:r>
              <a:rPr lang="en-GB"/>
              <a:t> variables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Species traits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But, why not be ambitious?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Ecology is an important science, we need more large-scale global efforts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Collaborate with Big Business?</a:t>
            </a:r>
            <a:endParaRPr/>
          </a:p>
        </p:txBody>
      </p:sp>
      <p:sp>
        <p:nvSpPr>
          <p:cNvPr id="356" name="Google Shape;356;p37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7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8"/>
          <p:cNvSpPr txBox="1"/>
          <p:nvPr>
            <p:ph type="title"/>
          </p:nvPr>
        </p:nvSpPr>
        <p:spPr>
          <a:xfrm>
            <a:off x="8451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Next Steps - Deep Learning Model</a:t>
            </a:r>
            <a:endParaRPr/>
          </a:p>
        </p:txBody>
      </p:sp>
      <p:sp>
        <p:nvSpPr>
          <p:cNvPr id="363" name="Google Shape;363;p38"/>
          <p:cNvSpPr txBox="1"/>
          <p:nvPr>
            <p:ph idx="1" type="body"/>
          </p:nvPr>
        </p:nvSpPr>
        <p:spPr>
          <a:xfrm>
            <a:off x="616500" y="1152475"/>
            <a:ext cx="748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Conditional Variational Auto-encoders (CVAEs)</a:t>
            </a:r>
            <a:endParaRPr/>
          </a:p>
          <a:p>
            <a:pPr indent="-317500" lvl="2" marL="1371600" rtl="0" algn="l">
              <a:spcBef>
                <a:spcPts val="160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Find a latent representation of the data, but can include predictors (the “conditional” part)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Originally developed for image analysis, which are extremely high dimensional data, so will scale well for ecological or genomic datasets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Allow probabilistic inference, so able to measure uncertainty efficiently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-GB"/>
              <a:t>I am in the process of implementing this for Joint Species Distribution Models in Tensorflow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8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8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6600" y="0"/>
            <a:ext cx="5295288" cy="499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9"/>
          <p:cNvSpPr/>
          <p:nvPr/>
        </p:nvSpPr>
        <p:spPr>
          <a:xfrm>
            <a:off x="2822100" y="1724975"/>
            <a:ext cx="1434300" cy="21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39"/>
          <p:cNvSpPr/>
          <p:nvPr/>
        </p:nvSpPr>
        <p:spPr>
          <a:xfrm>
            <a:off x="4933025" y="1791575"/>
            <a:ext cx="1434300" cy="215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39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9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0"/>
          <p:cNvPicPr preferRelativeResize="0"/>
          <p:nvPr/>
        </p:nvPicPr>
        <p:blipFill rotWithShape="1">
          <a:blip r:embed="rId3">
            <a:alphaModFix/>
          </a:blip>
          <a:srcRect b="0" l="10894" r="46332" t="41701"/>
          <a:stretch/>
        </p:blipFill>
        <p:spPr>
          <a:xfrm>
            <a:off x="2417702" y="0"/>
            <a:ext cx="40037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0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40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41"/>
          <p:cNvPicPr preferRelativeResize="0"/>
          <p:nvPr/>
        </p:nvPicPr>
        <p:blipFill rotWithShape="1">
          <a:blip r:embed="rId3">
            <a:alphaModFix/>
          </a:blip>
          <a:srcRect b="61116" l="12583" r="46466" t="0"/>
          <a:stretch/>
        </p:blipFill>
        <p:spPr>
          <a:xfrm>
            <a:off x="1517151" y="185013"/>
            <a:ext cx="5333674" cy="4773477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1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1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650" y="1114425"/>
            <a:ext cx="2838450" cy="29146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9975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Stacked Species Distribution Models</a:t>
            </a:r>
            <a:endParaRPr/>
          </a:p>
        </p:txBody>
      </p:sp>
      <p:sp>
        <p:nvSpPr>
          <p:cNvPr id="79" name="Google Shape;79;p15"/>
          <p:cNvSpPr txBox="1"/>
          <p:nvPr/>
        </p:nvSpPr>
        <p:spPr>
          <a:xfrm>
            <a:off x="774550" y="1342225"/>
            <a:ext cx="5031900" cy="33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Does not take into account covariance between species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Inference is not valid (assumes independence)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 sz="1800"/>
              <a:t>Predictions are poor</a:t>
            </a:r>
            <a:endParaRPr sz="1800"/>
          </a:p>
        </p:txBody>
      </p:sp>
      <p:sp>
        <p:nvSpPr>
          <p:cNvPr id="80" name="Google Shape;80;p15"/>
          <p:cNvSpPr txBox="1"/>
          <p:nvPr/>
        </p:nvSpPr>
        <p:spPr>
          <a:xfrm>
            <a:off x="6427150" y="4047475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/>
              <a:t>Image from http://seamap.env.duke.edu</a:t>
            </a:r>
            <a:endParaRPr sz="8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1189100" y="588925"/>
            <a:ext cx="51903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</a:t>
            </a:r>
            <a:r>
              <a:rPr lang="en-GB"/>
              <a:t>odels occurrence or abundance of species </a:t>
            </a:r>
            <a:r>
              <a:rPr i="1" lang="en-GB"/>
              <a:t>j</a:t>
            </a:r>
            <a:r>
              <a:rPr lang="en-GB"/>
              <a:t> in site </a:t>
            </a:r>
            <a:r>
              <a:rPr i="1" lang="en-GB"/>
              <a:t>i</a:t>
            </a:r>
            <a:r>
              <a:rPr lang="en-GB"/>
              <a:t> </a:t>
            </a:r>
            <a:endParaRPr/>
          </a:p>
        </p:txBody>
      </p:sp>
      <p:sp>
        <p:nvSpPr>
          <p:cNvPr id="87" name="Google Shape;87;p16"/>
          <p:cNvSpPr/>
          <p:nvPr/>
        </p:nvSpPr>
        <p:spPr>
          <a:xfrm>
            <a:off x="6335025" y="1257475"/>
            <a:ext cx="902400" cy="55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2025" y="1412675"/>
            <a:ext cx="467375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4575" y="3214400"/>
            <a:ext cx="2600325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6"/>
          <p:cNvSpPr txBox="1"/>
          <p:nvPr/>
        </p:nvSpPr>
        <p:spPr>
          <a:xfrm>
            <a:off x="83725" y="1964513"/>
            <a:ext cx="3373500" cy="112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Mean abundance or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probability of occurrence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91" name="Google Shape;91;p16"/>
          <p:cNvCxnSpPr>
            <a:stCxn id="90" idx="0"/>
          </p:cNvCxnSpPr>
          <p:nvPr/>
        </p:nvCxnSpPr>
        <p:spPr>
          <a:xfrm flipH="1" rot="10800000">
            <a:off x="1770475" y="1723313"/>
            <a:ext cx="575700" cy="24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2" name="Google Shape;92;p16"/>
          <p:cNvSpPr txBox="1"/>
          <p:nvPr/>
        </p:nvSpPr>
        <p:spPr>
          <a:xfrm>
            <a:off x="2038800" y="1964525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Site-specific intercept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 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93" name="Google Shape;93;p16"/>
          <p:cNvCxnSpPr>
            <a:stCxn id="92" idx="0"/>
          </p:cNvCxnSpPr>
          <p:nvPr/>
        </p:nvCxnSpPr>
        <p:spPr>
          <a:xfrm flipH="1" rot="10800000">
            <a:off x="3725550" y="1723325"/>
            <a:ext cx="5100" cy="241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4" name="Google Shape;94;p16"/>
          <p:cNvSpPr txBox="1"/>
          <p:nvPr/>
        </p:nvSpPr>
        <p:spPr>
          <a:xfrm>
            <a:off x="4164925" y="1964513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Species-specific intercept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95" name="Google Shape;95;p16"/>
          <p:cNvCxnSpPr>
            <a:stCxn id="94" idx="0"/>
          </p:cNvCxnSpPr>
          <p:nvPr/>
        </p:nvCxnSpPr>
        <p:spPr>
          <a:xfrm rot="10800000">
            <a:off x="4741975" y="1748213"/>
            <a:ext cx="1109700" cy="21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6" name="Google Shape;96;p16"/>
          <p:cNvSpPr txBox="1"/>
          <p:nvPr/>
        </p:nvSpPr>
        <p:spPr>
          <a:xfrm>
            <a:off x="5705800" y="166325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Fixed Environmental Effects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(regression coefficients)</a:t>
            </a:r>
            <a:endParaRPr sz="1200"/>
          </a:p>
        </p:txBody>
      </p:sp>
      <p:cxnSp>
        <p:nvCxnSpPr>
          <p:cNvPr id="97" name="Google Shape;97;p16"/>
          <p:cNvCxnSpPr/>
          <p:nvPr/>
        </p:nvCxnSpPr>
        <p:spPr>
          <a:xfrm flipH="1">
            <a:off x="5639325" y="784475"/>
            <a:ext cx="740100" cy="518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8" name="Google Shape;98;p16"/>
          <p:cNvSpPr txBox="1"/>
          <p:nvPr/>
        </p:nvSpPr>
        <p:spPr>
          <a:xfrm>
            <a:off x="5851675" y="2061275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Residual error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</p:txBody>
      </p:sp>
      <p:cxnSp>
        <p:nvCxnSpPr>
          <p:cNvPr id="99" name="Google Shape;99;p16"/>
          <p:cNvCxnSpPr>
            <a:stCxn id="98" idx="0"/>
          </p:cNvCxnSpPr>
          <p:nvPr/>
        </p:nvCxnSpPr>
        <p:spPr>
          <a:xfrm rot="10800000">
            <a:off x="6993625" y="1654475"/>
            <a:ext cx="544800" cy="40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0" name="Google Shape;100;p16"/>
          <p:cNvSpPr txBox="1"/>
          <p:nvPr/>
        </p:nvSpPr>
        <p:spPr>
          <a:xfrm>
            <a:off x="2545375" y="3956250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Residual Species Covariance Matrix</a:t>
            </a:r>
            <a:endParaRPr sz="1200"/>
          </a:p>
        </p:txBody>
      </p:sp>
      <p:cxnSp>
        <p:nvCxnSpPr>
          <p:cNvPr id="101" name="Google Shape;101;p16"/>
          <p:cNvCxnSpPr/>
          <p:nvPr/>
        </p:nvCxnSpPr>
        <p:spPr>
          <a:xfrm flipH="1" rot="10800000">
            <a:off x="4610650" y="3586075"/>
            <a:ext cx="303300" cy="61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2" name="Google Shape;102;p16"/>
          <p:cNvSpPr txBox="1"/>
          <p:nvPr>
            <p:ph type="title"/>
          </p:nvPr>
        </p:nvSpPr>
        <p:spPr>
          <a:xfrm>
            <a:off x="793900" y="16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Joint Species Distribution Models</a:t>
            </a: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3" name="Google Shape;103;p16"/>
          <p:cNvSpPr txBox="1"/>
          <p:nvPr/>
        </p:nvSpPr>
        <p:spPr>
          <a:xfrm>
            <a:off x="6527400" y="460830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Warton et al. (2015)</a:t>
            </a:r>
            <a:endParaRPr/>
          </a:p>
        </p:txBody>
      </p:sp>
      <p:sp>
        <p:nvSpPr>
          <p:cNvPr id="104" name="Google Shape;104;p16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6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7"/>
          <p:cNvSpPr txBox="1"/>
          <p:nvPr/>
        </p:nvSpPr>
        <p:spPr>
          <a:xfrm>
            <a:off x="3848275" y="2495550"/>
            <a:ext cx="12024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8</a:t>
            </a:r>
            <a:r>
              <a:rPr lang="en-GB"/>
              <a:t>0 Species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3,160 covariances</a:t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5542900" y="858475"/>
            <a:ext cx="4026000" cy="4026000"/>
          </a:xfrm>
          <a:prstGeom prst="rtTriangle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7"/>
          <p:cNvSpPr txBox="1"/>
          <p:nvPr/>
        </p:nvSpPr>
        <p:spPr>
          <a:xfrm>
            <a:off x="2400475" y="2571750"/>
            <a:ext cx="12024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2</a:t>
            </a:r>
            <a:r>
              <a:rPr lang="en-GB"/>
              <a:t>0 Species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190 covariances</a:t>
            </a:r>
            <a:endParaRPr/>
          </a:p>
        </p:txBody>
      </p:sp>
      <p:sp>
        <p:nvSpPr>
          <p:cNvPr id="113" name="Google Shape;113;p17"/>
          <p:cNvSpPr txBox="1"/>
          <p:nvPr/>
        </p:nvSpPr>
        <p:spPr>
          <a:xfrm>
            <a:off x="1019150" y="2571750"/>
            <a:ext cx="12024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10 Species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45 covariances</a:t>
            </a:r>
            <a:endParaRPr/>
          </a:p>
        </p:txBody>
      </p:sp>
      <p:sp>
        <p:nvSpPr>
          <p:cNvPr id="114" name="Google Shape;114;p17"/>
          <p:cNvSpPr txBox="1"/>
          <p:nvPr>
            <p:ph type="title"/>
          </p:nvPr>
        </p:nvSpPr>
        <p:spPr>
          <a:xfrm>
            <a:off x="783700" y="133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Roboto"/>
                <a:ea typeface="Roboto"/>
                <a:cs typeface="Roboto"/>
                <a:sym typeface="Roboto"/>
              </a:rPr>
              <a:t>Modelling Full Covariance Matrix is Difficult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784825" y="134900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The number of covariance terms scales as:  </a:t>
            </a:r>
            <a:endParaRPr/>
          </a:p>
        </p:txBody>
      </p:sp>
      <p:pic>
        <p:nvPicPr>
          <p:cNvPr id="116" name="Google Shape;11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9600" y="1160300"/>
            <a:ext cx="1514475" cy="7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/>
          <p:nvPr/>
        </p:nvSpPr>
        <p:spPr>
          <a:xfrm>
            <a:off x="1482050" y="3370225"/>
            <a:ext cx="125700" cy="125700"/>
          </a:xfrm>
          <a:prstGeom prst="rtTriangle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7"/>
          <p:cNvSpPr/>
          <p:nvPr/>
        </p:nvSpPr>
        <p:spPr>
          <a:xfrm>
            <a:off x="2832200" y="3284275"/>
            <a:ext cx="251700" cy="251700"/>
          </a:xfrm>
          <a:prstGeom prst="rtTriangle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7"/>
          <p:cNvSpPr/>
          <p:nvPr/>
        </p:nvSpPr>
        <p:spPr>
          <a:xfrm>
            <a:off x="4007350" y="2853625"/>
            <a:ext cx="1006500" cy="1006500"/>
          </a:xfrm>
          <a:prstGeom prst="rtTriangle">
            <a:avLst/>
          </a:prstGeom>
          <a:solidFill>
            <a:srgbClr val="66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7"/>
          <p:cNvSpPr txBox="1"/>
          <p:nvPr/>
        </p:nvSpPr>
        <p:spPr>
          <a:xfrm>
            <a:off x="6763500" y="1601500"/>
            <a:ext cx="1202400" cy="21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320</a:t>
            </a:r>
            <a:r>
              <a:rPr lang="en-GB"/>
              <a:t> Species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51,040 covariances</a:t>
            </a: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7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8"/>
          <p:cNvSpPr/>
          <p:nvPr/>
        </p:nvSpPr>
        <p:spPr>
          <a:xfrm>
            <a:off x="6335025" y="1257475"/>
            <a:ext cx="902400" cy="55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2025" y="1412675"/>
            <a:ext cx="467375" cy="29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4575" y="3214400"/>
            <a:ext cx="2600325" cy="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8"/>
          <p:cNvSpPr txBox="1"/>
          <p:nvPr/>
        </p:nvSpPr>
        <p:spPr>
          <a:xfrm>
            <a:off x="1189100" y="588925"/>
            <a:ext cx="51903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occurrence or abundance of species </a:t>
            </a:r>
            <a:r>
              <a:rPr i="1" lang="en-GB"/>
              <a:t>j</a:t>
            </a:r>
            <a:r>
              <a:rPr lang="en-GB"/>
              <a:t> in site </a:t>
            </a:r>
            <a:r>
              <a:rPr i="1" lang="en-GB"/>
              <a:t>i</a:t>
            </a:r>
            <a:r>
              <a:rPr lang="en-GB"/>
              <a:t> </a:t>
            </a:r>
            <a:endParaRPr/>
          </a:p>
        </p:txBody>
      </p:sp>
      <p:sp>
        <p:nvSpPr>
          <p:cNvPr id="132" name="Google Shape;132;p18"/>
          <p:cNvSpPr txBox="1"/>
          <p:nvPr>
            <p:ph type="title"/>
          </p:nvPr>
        </p:nvSpPr>
        <p:spPr>
          <a:xfrm>
            <a:off x="793900" y="16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Joint Species Distribution Models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3" name="Google Shape;133;p18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8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238" y="3209625"/>
            <a:ext cx="2819400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9"/>
          <p:cNvSpPr txBox="1"/>
          <p:nvPr/>
        </p:nvSpPr>
        <p:spPr>
          <a:xfrm>
            <a:off x="4965725" y="2031300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Full residual covariance is replaced by lower rank approximation. E.g. Latent Variables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(or Matrix Factorization)</a:t>
            </a:r>
            <a:endParaRPr sz="1200"/>
          </a:p>
        </p:txBody>
      </p:sp>
      <p:cxnSp>
        <p:nvCxnSpPr>
          <p:cNvPr id="142" name="Google Shape;142;p19"/>
          <p:cNvCxnSpPr/>
          <p:nvPr/>
        </p:nvCxnSpPr>
        <p:spPr>
          <a:xfrm rot="10800000">
            <a:off x="6727350" y="1820600"/>
            <a:ext cx="59100" cy="35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3" name="Google Shape;143;p19"/>
          <p:cNvCxnSpPr/>
          <p:nvPr/>
        </p:nvCxnSpPr>
        <p:spPr>
          <a:xfrm flipH="1">
            <a:off x="5165725" y="2878875"/>
            <a:ext cx="288600" cy="27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4" name="Google Shape;144;p19"/>
          <p:cNvSpPr txBox="1"/>
          <p:nvPr/>
        </p:nvSpPr>
        <p:spPr>
          <a:xfrm>
            <a:off x="1189100" y="588925"/>
            <a:ext cx="51903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occurrence or abundance of species </a:t>
            </a:r>
            <a:r>
              <a:rPr i="1" lang="en-GB"/>
              <a:t>j</a:t>
            </a:r>
            <a:r>
              <a:rPr lang="en-GB"/>
              <a:t> in site </a:t>
            </a:r>
            <a:r>
              <a:rPr i="1" lang="en-GB"/>
              <a:t>i</a:t>
            </a:r>
            <a:r>
              <a:rPr lang="en-GB"/>
              <a:t> </a:t>
            </a:r>
            <a:endParaRPr/>
          </a:p>
        </p:txBody>
      </p:sp>
      <p:sp>
        <p:nvSpPr>
          <p:cNvPr id="145" name="Google Shape;145;p19"/>
          <p:cNvSpPr txBox="1"/>
          <p:nvPr>
            <p:ph type="title"/>
          </p:nvPr>
        </p:nvSpPr>
        <p:spPr>
          <a:xfrm>
            <a:off x="793900" y="16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Joint Species Distribution Models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19"/>
          <p:cNvSpPr txBox="1"/>
          <p:nvPr/>
        </p:nvSpPr>
        <p:spPr>
          <a:xfrm>
            <a:off x="1976825" y="3869575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Latent Factor need contraining, most methods used by ecologists use Bayesian priors, and full MCMC</a:t>
            </a:r>
            <a:endParaRPr/>
          </a:p>
        </p:txBody>
      </p:sp>
      <p:sp>
        <p:nvSpPr>
          <p:cNvPr id="147" name="Google Shape;147;p19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9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238" y="3209625"/>
            <a:ext cx="2819400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0"/>
          <p:cNvSpPr txBox="1"/>
          <p:nvPr/>
        </p:nvSpPr>
        <p:spPr>
          <a:xfrm>
            <a:off x="4965725" y="2031300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Full residual covariance is replaced by lower rank approximation. E.g. Latent Variables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(or Matrix Factorization)</a:t>
            </a:r>
            <a:endParaRPr sz="1200"/>
          </a:p>
        </p:txBody>
      </p:sp>
      <p:cxnSp>
        <p:nvCxnSpPr>
          <p:cNvPr id="156" name="Google Shape;156;p20"/>
          <p:cNvCxnSpPr/>
          <p:nvPr/>
        </p:nvCxnSpPr>
        <p:spPr>
          <a:xfrm rot="10800000">
            <a:off x="6727350" y="1820600"/>
            <a:ext cx="59100" cy="35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20"/>
          <p:cNvCxnSpPr/>
          <p:nvPr/>
        </p:nvCxnSpPr>
        <p:spPr>
          <a:xfrm flipH="1">
            <a:off x="5165725" y="2878875"/>
            <a:ext cx="288600" cy="27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" name="Google Shape;158;p20"/>
          <p:cNvSpPr txBox="1"/>
          <p:nvPr/>
        </p:nvSpPr>
        <p:spPr>
          <a:xfrm>
            <a:off x="1189100" y="588925"/>
            <a:ext cx="51903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occurrence or abundance of species </a:t>
            </a:r>
            <a:r>
              <a:rPr i="1" lang="en-GB"/>
              <a:t>j</a:t>
            </a:r>
            <a:r>
              <a:rPr lang="en-GB"/>
              <a:t> in site </a:t>
            </a:r>
            <a:r>
              <a:rPr i="1" lang="en-GB"/>
              <a:t>i</a:t>
            </a:r>
            <a:r>
              <a:rPr lang="en-GB"/>
              <a:t> </a:t>
            </a:r>
            <a:endParaRPr/>
          </a:p>
        </p:txBody>
      </p:sp>
      <p:sp>
        <p:nvSpPr>
          <p:cNvPr id="159" name="Google Shape;159;p20"/>
          <p:cNvSpPr txBox="1"/>
          <p:nvPr>
            <p:ph type="title"/>
          </p:nvPr>
        </p:nvSpPr>
        <p:spPr>
          <a:xfrm>
            <a:off x="793900" y="16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Joint Species Distribution Models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0" name="Google Shape;160;p20"/>
          <p:cNvSpPr txBox="1"/>
          <p:nvPr/>
        </p:nvSpPr>
        <p:spPr>
          <a:xfrm>
            <a:off x="1976825" y="3869575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Latent Factor need contraining, most methods used by ecologists use Bayesian priors, and full MCMC</a:t>
            </a:r>
            <a:endParaRPr/>
          </a:p>
        </p:txBody>
      </p:sp>
      <p:sp>
        <p:nvSpPr>
          <p:cNvPr id="161" name="Google Shape;161;p20"/>
          <p:cNvSpPr/>
          <p:nvPr/>
        </p:nvSpPr>
        <p:spPr>
          <a:xfrm>
            <a:off x="299250" y="588925"/>
            <a:ext cx="8642100" cy="4439700"/>
          </a:xfrm>
          <a:prstGeom prst="rect">
            <a:avLst/>
          </a:prstGeom>
          <a:solidFill>
            <a:srgbClr val="FFFFFF">
              <a:alpha val="664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0"/>
          <p:cNvSpPr txBox="1"/>
          <p:nvPr/>
        </p:nvSpPr>
        <p:spPr>
          <a:xfrm>
            <a:off x="827000" y="1871825"/>
            <a:ext cx="726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"/>
                <a:ea typeface="Roboto"/>
                <a:cs typeface="Roboto"/>
                <a:sym typeface="Roboto"/>
              </a:rPr>
              <a:t>This is SLOW, and 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"/>
                <a:ea typeface="Roboto"/>
                <a:cs typeface="Roboto"/>
                <a:sym typeface="Roboto"/>
              </a:rPr>
              <a:t>DOES NOT SCALE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0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6825" y="1352575"/>
            <a:ext cx="5190325" cy="35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1238" y="3209625"/>
            <a:ext cx="2819400" cy="35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1"/>
          <p:cNvSpPr txBox="1"/>
          <p:nvPr/>
        </p:nvSpPr>
        <p:spPr>
          <a:xfrm>
            <a:off x="4965725" y="2031300"/>
            <a:ext cx="3373500" cy="101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Full residual covariance is replaced by lower rank approximation. E.g. Latent Variables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/>
              <a:t>(or Matrix Factorization)</a:t>
            </a:r>
            <a:endParaRPr sz="1200"/>
          </a:p>
        </p:txBody>
      </p:sp>
      <p:cxnSp>
        <p:nvCxnSpPr>
          <p:cNvPr id="172" name="Google Shape;172;p21"/>
          <p:cNvCxnSpPr/>
          <p:nvPr/>
        </p:nvCxnSpPr>
        <p:spPr>
          <a:xfrm rot="10800000">
            <a:off x="6727350" y="1820600"/>
            <a:ext cx="59100" cy="355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3" name="Google Shape;173;p21"/>
          <p:cNvCxnSpPr/>
          <p:nvPr/>
        </p:nvCxnSpPr>
        <p:spPr>
          <a:xfrm flipH="1">
            <a:off x="5165725" y="2878875"/>
            <a:ext cx="288600" cy="273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4" name="Google Shape;174;p21"/>
          <p:cNvSpPr txBox="1"/>
          <p:nvPr/>
        </p:nvSpPr>
        <p:spPr>
          <a:xfrm>
            <a:off x="1189100" y="588925"/>
            <a:ext cx="5190300" cy="5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/>
              <a:t>Jointly</a:t>
            </a:r>
            <a:r>
              <a:rPr lang="en-GB"/>
              <a:t> models occurrence or abundance of species </a:t>
            </a:r>
            <a:r>
              <a:rPr i="1" lang="en-GB"/>
              <a:t>j</a:t>
            </a:r>
            <a:r>
              <a:rPr lang="en-GB"/>
              <a:t> in site </a:t>
            </a:r>
            <a:r>
              <a:rPr i="1" lang="en-GB"/>
              <a:t>i</a:t>
            </a:r>
            <a:r>
              <a:rPr lang="en-GB"/>
              <a:t> </a:t>
            </a:r>
            <a:endParaRPr/>
          </a:p>
        </p:txBody>
      </p:sp>
      <p:sp>
        <p:nvSpPr>
          <p:cNvPr id="175" name="Google Shape;175;p21"/>
          <p:cNvSpPr txBox="1"/>
          <p:nvPr>
            <p:ph type="title"/>
          </p:nvPr>
        </p:nvSpPr>
        <p:spPr>
          <a:xfrm>
            <a:off x="793900" y="16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Roboto"/>
                <a:ea typeface="Roboto"/>
                <a:cs typeface="Roboto"/>
                <a:sym typeface="Roboto"/>
              </a:rPr>
              <a:t>Joint Species Distribution Models 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6" name="Google Shape;176;p21"/>
          <p:cNvSpPr txBox="1"/>
          <p:nvPr/>
        </p:nvSpPr>
        <p:spPr>
          <a:xfrm>
            <a:off x="1976825" y="3869575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Latent Factor need contraining, most methods used by ecologists use Bayesian priors, and full MCMC</a:t>
            </a:r>
            <a:endParaRPr/>
          </a:p>
        </p:txBody>
      </p:sp>
      <p:sp>
        <p:nvSpPr>
          <p:cNvPr id="177" name="Google Shape;177;p21"/>
          <p:cNvSpPr/>
          <p:nvPr/>
        </p:nvSpPr>
        <p:spPr>
          <a:xfrm>
            <a:off x="299250" y="588925"/>
            <a:ext cx="8642100" cy="4439700"/>
          </a:xfrm>
          <a:prstGeom prst="rect">
            <a:avLst/>
          </a:prstGeom>
          <a:solidFill>
            <a:srgbClr val="FFFFFF">
              <a:alpha val="6648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1"/>
          <p:cNvSpPr txBox="1"/>
          <p:nvPr/>
        </p:nvSpPr>
        <p:spPr>
          <a:xfrm>
            <a:off x="827000" y="1871825"/>
            <a:ext cx="7263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"/>
                <a:ea typeface="Roboto"/>
                <a:cs typeface="Roboto"/>
                <a:sym typeface="Roboto"/>
              </a:rPr>
              <a:t>This is SLOW, and 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>
                <a:latin typeface="Roboto"/>
                <a:ea typeface="Roboto"/>
                <a:cs typeface="Roboto"/>
                <a:sym typeface="Roboto"/>
              </a:rPr>
              <a:t>DOES NOT SCALE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latin typeface="Roboto"/>
                <a:ea typeface="Roboto"/>
                <a:cs typeface="Roboto"/>
                <a:sym typeface="Roboto"/>
              </a:rPr>
              <a:t>What if we have millions of data points?</a:t>
            </a:r>
            <a:endParaRPr sz="3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1"/>
          <p:cNvSpPr/>
          <p:nvPr/>
        </p:nvSpPr>
        <p:spPr>
          <a:xfrm>
            <a:off x="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21"/>
          <p:cNvSpPr/>
          <p:nvPr/>
        </p:nvSpPr>
        <p:spPr>
          <a:xfrm>
            <a:off x="8458200" y="25"/>
            <a:ext cx="7086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