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3" r:id="rId1"/>
    <p:sldMasterId id="2147483694" r:id="rId2"/>
    <p:sldMasterId id="2147483695" r:id="rId3"/>
    <p:sldMasterId id="2147483696" r:id="rId4"/>
  </p:sldMasterIdLst>
  <p:notesMasterIdLst>
    <p:notesMasterId r:id="rId4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94" r:id="rId22"/>
    <p:sldId id="295" r:id="rId23"/>
    <p:sldId id="296" r:id="rId24"/>
    <p:sldId id="297" r:id="rId25"/>
    <p:sldId id="298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19f95a73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19f95a73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605a432fa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605a432fa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05a432fa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2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05a432fa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19f95a730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419f95a730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05a432fa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05a432fa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19f95a730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19f95a730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605a432fa1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605a432fa1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1b364c2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1b364c2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1b364c26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1b364c26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466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41b364c26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41b364c26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45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05a432fa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05a432fa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1b364c26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41b364c26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667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1b364c2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1b364c26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15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1b364c26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1b364c26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284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605a432fa1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605a432fa1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05a432fa1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05a432fa1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19f95a730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19f95a730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19f95a7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19f95a73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19f95a73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19f95a730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419f95a730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419f95a730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41b364c260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41b364c260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19f95a730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419f95a730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41b364c260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41b364c260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41b364c26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41b364c26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41b364c2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41b364c2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41b364c2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41b364c26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419f95a7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419f95a7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419f95a730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419f95a730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41b364c260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41b364c260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41b364c260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41b364c260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Needs collaboration between social scientists interested in risk, mathematicians, sedimentologists, sea level change, coastal geomorphologist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19f95a730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419f95a730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05a432fa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05a432fa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05a432fa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05a432fa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040106ee_0_4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Kuji port, north end of the main island. North of Sendai</a:t>
            </a:r>
            <a:endParaRPr/>
          </a:p>
        </p:txBody>
      </p:sp>
      <p:sp>
        <p:nvSpPr>
          <p:cNvPr id="296" name="Google Shape;296;g34040106e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19f95a730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19f95a730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Jogan 869 as a precursor for the 2011 event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19f95a73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19f95a73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Cores and numerical models, Jogan. Make point - there’s no consideration of flow dynamics - just inundation distance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4040106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4040106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333333"/>
                </a:solidFill>
                <a:highlight>
                  <a:srgbClr val="F2F2F2"/>
                </a:highlight>
              </a:rPr>
              <a:t>Rising sea levels will have overwhelmingly negative impacts on coastal communities globally. With previous research focused on how sea-level rise (SLR) affects storm-induced flooding, we show that SLR will also increase both the frequency and the intensity of tsunami-induced flooding, another significant coastal hazard associated with sea-level extremes. We developed probabilistic tsunami inundation maps for Macau, a densely populated coastal city located in the South China Sea, under current sea-level, 0.5-m SLR, and 1-m SLR conditions, using an extensive Monte Carlo tsunami inundation simulation. Our results indicate that conservative amounts of SLR of 0.5 m (by 2060) and 1 m (by 2100) would dramatically increase the frequency of tsunami-induced flooding incidences by a factor of 1.2 to 2.4 and 1.5 to 4.7, respectively.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00" tIns="93100" rIns="93100" bIns="93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 banner and text">
  <p:cSld name="With banner and text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ctrTitle"/>
          </p:nvPr>
        </p:nvSpPr>
        <p:spPr>
          <a:xfrm>
            <a:off x="251520" y="627539"/>
            <a:ext cx="7772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251520" y="1221600"/>
            <a:ext cx="6400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2"/>
          </p:nvPr>
        </p:nvSpPr>
        <p:spPr>
          <a:xfrm>
            <a:off x="250826" y="1869672"/>
            <a:ext cx="64089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rgbClr val="A2347A"/>
              </a:buClr>
              <a:buSzPts val="2900"/>
              <a:buFont typeface="Noto Sans Symbols"/>
              <a:buChar char="▪"/>
              <a:def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2"/>
          </p:nvPr>
        </p:nvSpPr>
        <p:spPr>
          <a:xfrm>
            <a:off x="4648200" y="1200153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>
            <a:spLocks noGrp="1"/>
          </p:cNvSpPr>
          <p:nvPr>
            <p:ph type="ctrTitle"/>
          </p:nvPr>
        </p:nvSpPr>
        <p:spPr>
          <a:xfrm>
            <a:off x="685800" y="159782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900"/>
              <a:buFont typeface="Arial"/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722313" y="3305178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1"/>
          </p:nvPr>
        </p:nvSpPr>
        <p:spPr>
          <a:xfrm>
            <a:off x="722313" y="2180038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body" idx="1"/>
          </p:nvPr>
        </p:nvSpPr>
        <p:spPr>
          <a:xfrm>
            <a:off x="457200" y="1151336"/>
            <a:ext cx="4040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400" cy="29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body" idx="3"/>
          </p:nvPr>
        </p:nvSpPr>
        <p:spPr>
          <a:xfrm>
            <a:off x="4645025" y="1151336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3575054" y="204791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34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34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57" name="Google Shape;157;p3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7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6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7"/>
          <p:cNvSpPr txBox="1">
            <a:spLocks noGrp="1"/>
          </p:cNvSpPr>
          <p:nvPr>
            <p:ph type="title"/>
          </p:nvPr>
        </p:nvSpPr>
        <p:spPr>
          <a:xfrm rot="5400000">
            <a:off x="5463751" y="1371632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68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4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4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6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4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46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4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4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4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4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4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6" name="Google Shape;176;p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fluidityproject.github.io/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fluidityproject.github.io/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0"/>
          <p:cNvPicPr preferRelativeResize="0"/>
          <p:nvPr/>
        </p:nvPicPr>
        <p:blipFill rotWithShape="1">
          <a:blip r:embed="rId3">
            <a:alphaModFix amt="43000"/>
          </a:blip>
          <a:srcRect t="1447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Resolving the tsunami wave: interpreting palaeotsunami deposits by integrating numerical modelling and sedimentology</a:t>
            </a:r>
            <a:endParaRPr sz="3600"/>
          </a:p>
        </p:txBody>
      </p:sp>
      <p:sp>
        <p:nvSpPr>
          <p:cNvPr id="255" name="Google Shape;255;p5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6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Jon Hill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Graham Rush, Luke Hodson, Jeff Peakall, Natasha Barlow, Roland Gehrels, Dave Hodgson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11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combine models and sedimentology?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Storegga as an example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1"/>
          <p:cNvSpPr txBox="1">
            <a:spLocks noGrp="1"/>
          </p:cNvSpPr>
          <p:nvPr>
            <p:ph type="title"/>
          </p:nvPr>
        </p:nvSpPr>
        <p:spPr>
          <a:xfrm>
            <a:off x="416550" y="180272"/>
            <a:ext cx="8415600" cy="7218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Storegga: largest tsunamigenic submarine slide</a:t>
            </a:r>
            <a:endParaRPr/>
          </a:p>
        </p:txBody>
      </p:sp>
      <p:sp>
        <p:nvSpPr>
          <p:cNvPr id="338" name="Google Shape;338;p61"/>
          <p:cNvSpPr txBox="1">
            <a:spLocks noGrp="1"/>
          </p:cNvSpPr>
          <p:nvPr>
            <p:ph type="body" idx="2"/>
          </p:nvPr>
        </p:nvSpPr>
        <p:spPr>
          <a:xfrm>
            <a:off x="4832073" y="1164652"/>
            <a:ext cx="3999900" cy="3209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4699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3000km</a:t>
            </a:r>
            <a:r>
              <a:rPr lang="en-GB" sz="2400" baseline="30000">
                <a:solidFill>
                  <a:srgbClr val="000000"/>
                </a:solidFill>
              </a:rPr>
              <a:t>3</a:t>
            </a:r>
            <a:r>
              <a:rPr lang="en-GB" sz="2400">
                <a:solidFill>
                  <a:srgbClr val="000000"/>
                </a:solidFill>
              </a:rPr>
              <a:t> of sediment.</a:t>
            </a:r>
            <a:endParaRPr sz="2400">
              <a:solidFill>
                <a:srgbClr val="000000"/>
              </a:solidFill>
            </a:endParaRPr>
          </a:p>
          <a:p>
            <a:pPr marL="4699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1-2 degree slope.</a:t>
            </a:r>
            <a:endParaRPr sz="2400">
              <a:solidFill>
                <a:srgbClr val="000000"/>
              </a:solidFill>
            </a:endParaRPr>
          </a:p>
          <a:p>
            <a:pPr marL="4699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Estimated run-ups of 20m in Norway, Faroes and Shetlands.</a:t>
            </a:r>
            <a:endParaRPr sz="2400">
              <a:solidFill>
                <a:srgbClr val="000000"/>
              </a:solidFill>
            </a:endParaRPr>
          </a:p>
          <a:p>
            <a:pPr marL="4699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8150 yr (autumn)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700"/>
              </a:spcBef>
              <a:spcAft>
                <a:spcPts val="1700"/>
              </a:spcAft>
              <a:buNone/>
            </a:pPr>
            <a:r>
              <a:rPr lang="en-GB">
                <a:solidFill>
                  <a:srgbClr val="000000"/>
                </a:solidFill>
              </a:rPr>
              <a:t>Bondevik </a:t>
            </a:r>
            <a:r>
              <a:rPr lang="en-GB" i="1">
                <a:solidFill>
                  <a:srgbClr val="000000"/>
                </a:solidFill>
              </a:rPr>
              <a:t>et al.</a:t>
            </a:r>
            <a:r>
              <a:rPr lang="en-GB">
                <a:solidFill>
                  <a:srgbClr val="000000"/>
                </a:solidFill>
              </a:rPr>
              <a:t> (2005)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39" name="Google Shape;33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25" y="837900"/>
            <a:ext cx="4401451" cy="421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Palaeobathymetric changes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62" descr="Screen Shot 2016-03-17 at 09.19.08.png"/>
          <p:cNvPicPr preferRelativeResize="0"/>
          <p:nvPr/>
        </p:nvPicPr>
        <p:blipFill rotWithShape="1">
          <a:blip r:embed="rId3">
            <a:alphaModFix/>
          </a:blip>
          <a:srcRect l="8809"/>
          <a:stretch/>
        </p:blipFill>
        <p:spPr>
          <a:xfrm>
            <a:off x="0" y="938388"/>
            <a:ext cx="3141292" cy="372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2" descr="Screen Shot 2016-03-17 at 09.19.13.png"/>
          <p:cNvPicPr preferRelativeResize="0"/>
          <p:nvPr/>
        </p:nvPicPr>
        <p:blipFill rotWithShape="1">
          <a:blip r:embed="rId4">
            <a:alphaModFix/>
          </a:blip>
          <a:srcRect l="8941"/>
          <a:stretch/>
        </p:blipFill>
        <p:spPr>
          <a:xfrm>
            <a:off x="3141292" y="956635"/>
            <a:ext cx="3093639" cy="371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2" descr="Screen Shot 2016-03-17 at 09.19.22.png"/>
          <p:cNvPicPr preferRelativeResize="0"/>
          <p:nvPr/>
        </p:nvPicPr>
        <p:blipFill rotWithShape="1">
          <a:blip r:embed="rId5">
            <a:alphaModFix/>
          </a:blip>
          <a:srcRect l="8893" r="4081"/>
          <a:stretch/>
        </p:blipFill>
        <p:spPr>
          <a:xfrm>
            <a:off x="6234931" y="956636"/>
            <a:ext cx="2940784" cy="371058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2"/>
          <p:cNvSpPr/>
          <p:nvPr/>
        </p:nvSpPr>
        <p:spPr>
          <a:xfrm>
            <a:off x="1556875" y="4658750"/>
            <a:ext cx="7561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Sturt, F., </a:t>
            </a:r>
            <a:r>
              <a:rPr lang="en-GB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2013. Journal of Archaeological Science, 40(11), pp.3963–3976.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3"/>
          <p:cNvSpPr txBox="1"/>
          <p:nvPr/>
        </p:nvSpPr>
        <p:spPr>
          <a:xfrm>
            <a:off x="0" y="4605850"/>
            <a:ext cx="45741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chemeClr val="tx1"/>
                </a:solidFill>
              </a:rPr>
              <a:t>Hill, J., et al.2014. </a:t>
            </a:r>
            <a:r>
              <a:rPr lang="en-GB" sz="1500" i="1" dirty="0">
                <a:solidFill>
                  <a:schemeClr val="tx1"/>
                </a:solidFill>
              </a:rPr>
              <a:t>Ocean Modelling</a:t>
            </a:r>
            <a:r>
              <a:rPr lang="en-GB" sz="1500" dirty="0">
                <a:solidFill>
                  <a:schemeClr val="tx1"/>
                </a:solidFill>
              </a:rPr>
              <a:t> 83 (0): 11–25.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355" name="Google Shape;355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717" y="3419542"/>
            <a:ext cx="2285174" cy="13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3"/>
          <p:cNvSpPr txBox="1"/>
          <p:nvPr/>
        </p:nvSpPr>
        <p:spPr>
          <a:xfrm>
            <a:off x="6858763" y="4751050"/>
            <a:ext cx="22851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6"/>
              </a:rPr>
              <a:t>https://fluidityproject.github.io/</a:t>
            </a:r>
            <a:endParaRPr/>
          </a:p>
        </p:txBody>
      </p:sp>
      <p:pic>
        <p:nvPicPr>
          <p:cNvPr id="2" name="uk_centric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39687"/>
            <a:ext cx="6810589" cy="402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Storegga deposits</a:t>
            </a:r>
            <a:endParaRPr/>
          </a:p>
        </p:txBody>
      </p:sp>
      <p:pic>
        <p:nvPicPr>
          <p:cNvPr id="362" name="Google Shape;3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395" y="0"/>
            <a:ext cx="31544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4"/>
          <p:cNvSpPr txBox="1"/>
          <p:nvPr/>
        </p:nvSpPr>
        <p:spPr>
          <a:xfrm>
            <a:off x="1473800" y="4401625"/>
            <a:ext cx="37338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Long, D., 2018. Geological Society, London, Special Publications 456, 143–165.</a:t>
            </a:r>
            <a:endParaRPr/>
          </a:p>
        </p:txBody>
      </p:sp>
      <p:pic>
        <p:nvPicPr>
          <p:cNvPr id="364" name="Google Shape;364;p64"/>
          <p:cNvPicPr preferRelativeResize="0"/>
          <p:nvPr/>
        </p:nvPicPr>
        <p:blipFill rotWithShape="1">
          <a:blip r:embed="rId4">
            <a:alphaModFix/>
          </a:blip>
          <a:srcRect l="7183" t="6869" r="5426" b="6068"/>
          <a:stretch/>
        </p:blipFill>
        <p:spPr>
          <a:xfrm>
            <a:off x="332452" y="2020600"/>
            <a:ext cx="4233500" cy="163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64"/>
          <p:cNvCxnSpPr/>
          <p:nvPr/>
        </p:nvCxnSpPr>
        <p:spPr>
          <a:xfrm rot="10800000" flipH="1">
            <a:off x="4565952" y="2334488"/>
            <a:ext cx="1893000" cy="50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6" name="Google Shape;366;p64"/>
          <p:cNvSpPr txBox="1"/>
          <p:nvPr/>
        </p:nvSpPr>
        <p:spPr>
          <a:xfrm>
            <a:off x="1891500" y="2020600"/>
            <a:ext cx="26805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Long, A. J, et al. 2016. </a:t>
            </a:r>
            <a:r>
              <a:rPr lang="en-GB" sz="1000" i="1">
                <a:solidFill>
                  <a:srgbClr val="FFFFFF"/>
                </a:solidFill>
              </a:rPr>
              <a:t>Journal of Quaternary Science</a:t>
            </a:r>
            <a:r>
              <a:rPr lang="en-GB" sz="1000">
                <a:solidFill>
                  <a:srgbClr val="FFFFFF"/>
                </a:solidFill>
              </a:rPr>
              <a:t> 31 (3): 239–55.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5"/>
          <p:cNvSpPr txBox="1">
            <a:spLocks noGrp="1"/>
          </p:cNvSpPr>
          <p:nvPr>
            <p:ph type="title"/>
          </p:nvPr>
        </p:nvSpPr>
        <p:spPr>
          <a:xfrm>
            <a:off x="138450" y="117775"/>
            <a:ext cx="1805400" cy="16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Ythan valley</a:t>
            </a:r>
            <a:endParaRPr/>
          </a:p>
        </p:txBody>
      </p:sp>
      <p:pic>
        <p:nvPicPr>
          <p:cNvPr id="372" name="Google Shape;37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983" y="0"/>
            <a:ext cx="365701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5"/>
          <p:cNvPicPr preferRelativeResize="0"/>
          <p:nvPr/>
        </p:nvPicPr>
        <p:blipFill rotWithShape="1">
          <a:blip r:embed="rId4">
            <a:alphaModFix/>
          </a:blip>
          <a:srcRect l="6896" t="6345" r="6245" b="10383"/>
          <a:stretch/>
        </p:blipFill>
        <p:spPr>
          <a:xfrm>
            <a:off x="1681237" y="0"/>
            <a:ext cx="38057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5"/>
          <p:cNvSpPr/>
          <p:nvPr/>
        </p:nvSpPr>
        <p:spPr>
          <a:xfrm>
            <a:off x="2194550" y="1020275"/>
            <a:ext cx="497400" cy="25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65"/>
          <p:cNvPicPr preferRelativeResize="0"/>
          <p:nvPr/>
        </p:nvPicPr>
        <p:blipFill rotWithShape="1">
          <a:blip r:embed="rId5">
            <a:alphaModFix/>
          </a:blip>
          <a:srcRect l="34109" r="21713"/>
          <a:stretch/>
        </p:blipFill>
        <p:spPr>
          <a:xfrm>
            <a:off x="0" y="2656200"/>
            <a:ext cx="1681226" cy="24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5"/>
          <p:cNvSpPr/>
          <p:nvPr/>
        </p:nvSpPr>
        <p:spPr>
          <a:xfrm>
            <a:off x="1049150" y="3513225"/>
            <a:ext cx="105900" cy="96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5"/>
          <p:cNvSpPr/>
          <p:nvPr/>
        </p:nvSpPr>
        <p:spPr>
          <a:xfrm>
            <a:off x="6420050" y="1540050"/>
            <a:ext cx="497400" cy="490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65"/>
          <p:cNvSpPr/>
          <p:nvPr/>
        </p:nvSpPr>
        <p:spPr>
          <a:xfrm>
            <a:off x="6014175" y="1711700"/>
            <a:ext cx="497400" cy="25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65"/>
          <p:cNvGrpSpPr/>
          <p:nvPr/>
        </p:nvGrpSpPr>
        <p:grpSpPr>
          <a:xfrm>
            <a:off x="7275100" y="0"/>
            <a:ext cx="1868894" cy="1689000"/>
            <a:chOff x="6168200" y="-1183900"/>
            <a:chExt cx="1868894" cy="1689000"/>
          </a:xfrm>
        </p:grpSpPr>
        <p:pic>
          <p:nvPicPr>
            <p:cNvPr id="380" name="Google Shape;380;p65"/>
            <p:cNvPicPr preferRelativeResize="0"/>
            <p:nvPr/>
          </p:nvPicPr>
          <p:blipFill rotWithShape="1">
            <a:blip r:embed="rId6">
              <a:alphaModFix/>
            </a:blip>
            <a:srcRect l="22930" t="29009" r="10296" b="21214"/>
            <a:stretch/>
          </p:blipFill>
          <p:spPr>
            <a:xfrm>
              <a:off x="6168275" y="-1174300"/>
              <a:ext cx="1868819" cy="167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65"/>
            <p:cNvSpPr/>
            <p:nvPr/>
          </p:nvSpPr>
          <p:spPr>
            <a:xfrm>
              <a:off x="6168200" y="-1183900"/>
              <a:ext cx="1868700" cy="1679400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387" name="Google Shape;387;p66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66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389" name="Google Shape;389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0" name="Google Shape;390;p66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66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92" name="Google Shape;39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1681" y="0"/>
            <a:ext cx="64293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4465" y="703575"/>
            <a:ext cx="2912425" cy="37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399" name="Google Shape;399;p67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67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401" name="Google Shape;401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2" name="Google Shape;402;p67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67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04" name="Google Shape;40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903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411" name="Google Shape;411;p68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68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413" name="Google Shape;413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4" name="Google Shape;414;p68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68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16" name="Google Shape;4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68"/>
          <p:cNvCxnSpPr/>
          <p:nvPr/>
        </p:nvCxnSpPr>
        <p:spPr>
          <a:xfrm rot="5400000">
            <a:off x="248410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68"/>
          <p:cNvCxnSpPr/>
          <p:nvPr/>
        </p:nvCxnSpPr>
        <p:spPr>
          <a:xfrm rot="5400000">
            <a:off x="508805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1094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83775" tIns="41900" rIns="83775" bIns="4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Acknowledgements</a:t>
            </a:r>
            <a:endParaRPr/>
          </a:p>
        </p:txBody>
      </p:sp>
      <p:sp>
        <p:nvSpPr>
          <p:cNvPr id="261" name="Google Shape;261;p51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4038600" cy="3394500"/>
          </a:xfrm>
          <a:prstGeom prst="rect">
            <a:avLst/>
          </a:prstGeom>
        </p:spPr>
        <p:txBody>
          <a:bodyPr spcFirstLastPara="1" wrap="square" lIns="83775" tIns="41900" rIns="83775" bIns="41900" anchor="t" anchorCtr="0">
            <a:noAutofit/>
          </a:bodyPr>
          <a:lstStyle/>
          <a:p>
            <a:pPr marL="457200" lvl="0" indent="-342900" algn="l" rtl="0"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Sue Dawson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Prof Matt Piggott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Prof Alistair Dawson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Frances Taylor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Charlotte Desmond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Ashley Elliot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Jenna Mohan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Lis Bowman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Georges Kesserwani</a:t>
            </a:r>
            <a:endParaRPr sz="1800"/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62" name="Google Shape;262;p51"/>
          <p:cNvPicPr preferRelativeResize="0"/>
          <p:nvPr/>
        </p:nvPicPr>
        <p:blipFill rotWithShape="1">
          <a:blip r:embed="rId3">
            <a:alphaModFix/>
          </a:blip>
          <a:srcRect t="25418" b="18715"/>
          <a:stretch/>
        </p:blipFill>
        <p:spPr>
          <a:xfrm>
            <a:off x="6181475" y="2688100"/>
            <a:ext cx="1803750" cy="10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368" y="3057126"/>
            <a:ext cx="2147182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5298" y="1422099"/>
            <a:ext cx="1996975" cy="76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9128" y="4075975"/>
            <a:ext cx="2228419" cy="6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1"/>
          <p:cNvPicPr preferRelativeResize="0"/>
          <p:nvPr/>
        </p:nvPicPr>
        <p:blipFill rotWithShape="1">
          <a:blip r:embed="rId7">
            <a:alphaModFix/>
          </a:blip>
          <a:srcRect t="30994" r="11292" b="24117"/>
          <a:stretch/>
        </p:blipFill>
        <p:spPr>
          <a:xfrm>
            <a:off x="6619900" y="3695750"/>
            <a:ext cx="2393950" cy="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1466" y="1697501"/>
            <a:ext cx="2325159" cy="7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25" name="Google Shape;425;p69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26" name="Google Shape;426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7" name="Google Shape;427;p69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69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29" name="Google Shape;42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1550" y="0"/>
            <a:ext cx="62320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725" y="3424401"/>
            <a:ext cx="3157076" cy="170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9"/>
          <p:cNvPicPr preferRelativeResize="0"/>
          <p:nvPr/>
        </p:nvPicPr>
        <p:blipFill rotWithShape="1">
          <a:blip r:embed="rId6">
            <a:alphaModFix/>
          </a:blip>
          <a:srcRect l="16843" r="11451"/>
          <a:stretch/>
        </p:blipFill>
        <p:spPr>
          <a:xfrm>
            <a:off x="3387186" y="862975"/>
            <a:ext cx="2774150" cy="1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9"/>
          <p:cNvPicPr preferRelativeResize="0"/>
          <p:nvPr/>
        </p:nvPicPr>
        <p:blipFill rotWithShape="1">
          <a:blip r:embed="rId7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040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38" name="Google Shape;438;p70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39" name="Google Shape;439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0" name="Google Shape;440;p70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70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42" name="Google Shape;442;p70"/>
          <p:cNvPicPr preferRelativeResize="0"/>
          <p:nvPr/>
        </p:nvPicPr>
        <p:blipFill rotWithShape="1">
          <a:blip r:embed="rId4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350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50" name="Google Shape;450;p71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51" name="Google Shape;451;p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2" name="Google Shape;452;p71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71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54" name="Google Shape;454;p71"/>
          <p:cNvPicPr preferRelativeResize="0"/>
          <p:nvPr/>
        </p:nvPicPr>
        <p:blipFill rotWithShape="1">
          <a:blip r:embed="rId4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201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71"/>
          <p:cNvCxnSpPr/>
          <p:nvPr/>
        </p:nvCxnSpPr>
        <p:spPr>
          <a:xfrm rot="5400000">
            <a:off x="263810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8" name="Google Shape;458;p71"/>
          <p:cNvCxnSpPr/>
          <p:nvPr/>
        </p:nvCxnSpPr>
        <p:spPr>
          <a:xfrm rot="5400000">
            <a:off x="496145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0126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egga_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60" name="Google Shape;460;p72"/>
          <p:cNvSpPr txBox="1"/>
          <p:nvPr/>
        </p:nvSpPr>
        <p:spPr>
          <a:xfrm>
            <a:off x="0" y="4642250"/>
            <a:ext cx="45741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Hill, J., et al.2014. </a:t>
            </a:r>
            <a:r>
              <a:rPr lang="en-GB" sz="1500" i="1"/>
              <a:t>Ocean Modelling</a:t>
            </a:r>
            <a:r>
              <a:rPr lang="en-GB" sz="1500"/>
              <a:t> 83 (0): 11–25.</a:t>
            </a:r>
            <a:endParaRPr sz="1500"/>
          </a:p>
        </p:txBody>
      </p:sp>
      <p:pic>
        <p:nvPicPr>
          <p:cNvPr id="461" name="Google Shape;461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8717" y="3419542"/>
            <a:ext cx="2285174" cy="13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2"/>
          <p:cNvSpPr txBox="1"/>
          <p:nvPr/>
        </p:nvSpPr>
        <p:spPr>
          <a:xfrm>
            <a:off x="6858763" y="4751050"/>
            <a:ext cx="22851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7"/>
              </a:rPr>
              <a:t>https://fluidityproject.github.io/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73"/>
          <p:cNvPicPr preferRelativeResize="0"/>
          <p:nvPr/>
        </p:nvPicPr>
        <p:blipFill rotWithShape="1">
          <a:blip r:embed="rId3">
            <a:alphaModFix/>
          </a:blip>
          <a:srcRect l="6270"/>
          <a:stretch/>
        </p:blipFill>
        <p:spPr>
          <a:xfrm>
            <a:off x="0" y="0"/>
            <a:ext cx="681734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3"/>
          <p:cNvPicPr preferRelativeResize="0"/>
          <p:nvPr/>
        </p:nvPicPr>
        <p:blipFill rotWithShape="1">
          <a:blip r:embed="rId4">
            <a:alphaModFix/>
          </a:blip>
          <a:srcRect r="55894"/>
          <a:stretch/>
        </p:blipFill>
        <p:spPr>
          <a:xfrm>
            <a:off x="6795937" y="607925"/>
            <a:ext cx="2070225" cy="9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3"/>
          <p:cNvSpPr txBox="1"/>
          <p:nvPr/>
        </p:nvSpPr>
        <p:spPr>
          <a:xfrm>
            <a:off x="6819850" y="1481550"/>
            <a:ext cx="20463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https://thetisproject.org/</a:t>
            </a:r>
            <a:endParaRPr/>
          </a:p>
        </p:txBody>
      </p:sp>
      <p:pic>
        <p:nvPicPr>
          <p:cNvPr id="470" name="Google Shape;470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4600" y="3203134"/>
            <a:ext cx="1062575" cy="96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3"/>
          <p:cNvSpPr txBox="1"/>
          <p:nvPr/>
        </p:nvSpPr>
        <p:spPr>
          <a:xfrm>
            <a:off x="5950575" y="4169550"/>
            <a:ext cx="30666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github.com/EnvModellingGroup/hrds</a:t>
            </a:r>
            <a:endParaRPr/>
          </a:p>
        </p:txBody>
      </p:sp>
      <p:sp>
        <p:nvSpPr>
          <p:cNvPr id="472" name="Google Shape;472;p73"/>
          <p:cNvSpPr txBox="1"/>
          <p:nvPr/>
        </p:nvSpPr>
        <p:spPr>
          <a:xfrm>
            <a:off x="6291600" y="4583300"/>
            <a:ext cx="27048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Hill, 2019. 10.21105/joss.01112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han_palaeo_slon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5425"/>
            <a:ext cx="9144000" cy="469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5"/>
          <p:cNvSpPr txBox="1">
            <a:spLocks noGrp="1"/>
          </p:cNvSpPr>
          <p:nvPr>
            <p:ph type="title"/>
          </p:nvPr>
        </p:nvSpPr>
        <p:spPr>
          <a:xfrm>
            <a:off x="166200" y="103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Palaeo-geomorphological reconstruction </a:t>
            </a:r>
            <a:endParaRPr/>
          </a:p>
        </p:txBody>
      </p:sp>
      <p:pic>
        <p:nvPicPr>
          <p:cNvPr id="483" name="Google Shape;48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7625"/>
            <a:ext cx="9144000" cy="451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Palaeo-geomorphological reconstruction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9" name="Google Shape;48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70000"/>
            <a:ext cx="5884713" cy="3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2051" y="1491570"/>
            <a:ext cx="2834075" cy="232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9480" y="4019850"/>
            <a:ext cx="2399224" cy="71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Palaeo-geomorphological reconstruction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7" name="Google Shape;49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70125"/>
            <a:ext cx="5884713" cy="3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568" y="4418396"/>
            <a:ext cx="2829158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Palaeo-geomorphological reconstruction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4" name="Google Shape;50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" y="1170125"/>
            <a:ext cx="6013336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8"/>
          <p:cNvSpPr txBox="1">
            <a:spLocks noGrp="1"/>
          </p:cNvSpPr>
          <p:nvPr>
            <p:ph type="body" idx="4294967295"/>
          </p:nvPr>
        </p:nvSpPr>
        <p:spPr>
          <a:xfrm>
            <a:off x="6358000" y="1152475"/>
            <a:ext cx="2474400" cy="3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Sands of Fovrie formed ~6 ka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Assume area was estuary 8 ka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</a:rPr>
              <a:t>Remove sands and smoothly blend to bathy/topo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2"/>
          <p:cNvSpPr txBox="1"/>
          <p:nvPr/>
        </p:nvSpPr>
        <p:spPr>
          <a:xfrm>
            <a:off x="457200" y="8335"/>
            <a:ext cx="8229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Feel free to…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2"/>
          <p:cNvSpPr txBox="1"/>
          <p:nvPr/>
        </p:nvSpPr>
        <p:spPr>
          <a:xfrm>
            <a:off x="1273275" y="1499538"/>
            <a:ext cx="3557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picture/videos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52" descr="Twitter_logo_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877" y="801611"/>
            <a:ext cx="659600" cy="5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2" descr="yckbprXc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663" y="1499594"/>
            <a:ext cx="762000" cy="58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2" descr="b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3638" y="4822029"/>
            <a:ext cx="920353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2"/>
          <p:cNvSpPr/>
          <p:nvPr/>
        </p:nvSpPr>
        <p:spPr>
          <a:xfrm>
            <a:off x="1230150" y="3102350"/>
            <a:ext cx="60561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10.6084/m9.figshare.9771917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540" y="3000107"/>
            <a:ext cx="842005" cy="84019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2"/>
          <p:cNvSpPr txBox="1"/>
          <p:nvPr/>
        </p:nvSpPr>
        <p:spPr>
          <a:xfrm>
            <a:off x="1273275" y="777150"/>
            <a:ext cx="3557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Tweet (@jonxhill)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230150" y="4064450"/>
            <a:ext cx="75042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https://envmodellinggroup.github.io/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375" y="3942587"/>
            <a:ext cx="880349" cy="87942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2"/>
          <p:cNvSpPr txBox="1"/>
          <p:nvPr/>
        </p:nvSpPr>
        <p:spPr>
          <a:xfrm>
            <a:off x="271875" y="2308550"/>
            <a:ext cx="29895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More info: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502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9"/>
          <p:cNvSpPr txBox="1">
            <a:spLocks noGrp="1"/>
          </p:cNvSpPr>
          <p:nvPr>
            <p:ph type="body" idx="2"/>
          </p:nvPr>
        </p:nvSpPr>
        <p:spPr>
          <a:xfrm>
            <a:off x="4364975" y="1152475"/>
            <a:ext cx="446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Remove river aggradation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Remove spit and sand dunes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hanfs_bathy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4150"/>
            <a:ext cx="9144000" cy="4773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62" y="0"/>
            <a:ext cx="7526887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81"/>
          <p:cNvGrpSpPr/>
          <p:nvPr/>
        </p:nvGrpSpPr>
        <p:grpSpPr>
          <a:xfrm>
            <a:off x="5188025" y="279125"/>
            <a:ext cx="891900" cy="895200"/>
            <a:chOff x="5188025" y="279125"/>
            <a:chExt cx="891900" cy="895200"/>
          </a:xfrm>
        </p:grpSpPr>
        <p:cxnSp>
          <p:nvCxnSpPr>
            <p:cNvPr id="523" name="Google Shape;523;p81"/>
            <p:cNvCxnSpPr/>
            <p:nvPr/>
          </p:nvCxnSpPr>
          <p:spPr>
            <a:xfrm>
              <a:off x="51880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4" name="Google Shape;524;p81"/>
            <p:cNvCxnSpPr/>
            <p:nvPr/>
          </p:nvCxnSpPr>
          <p:spPr>
            <a:xfrm>
              <a:off x="562917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5" name="Google Shape;525;p81"/>
            <p:cNvCxnSpPr/>
            <p:nvPr/>
          </p:nvCxnSpPr>
          <p:spPr>
            <a:xfrm>
              <a:off x="60703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526" name="Google Shape;526;p81"/>
          <p:cNvCxnSpPr/>
          <p:nvPr/>
        </p:nvCxnSpPr>
        <p:spPr>
          <a:xfrm>
            <a:off x="1287175" y="2989550"/>
            <a:ext cx="59634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62" y="0"/>
            <a:ext cx="7526887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82"/>
          <p:cNvGrpSpPr/>
          <p:nvPr/>
        </p:nvGrpSpPr>
        <p:grpSpPr>
          <a:xfrm>
            <a:off x="5188025" y="279125"/>
            <a:ext cx="891900" cy="895200"/>
            <a:chOff x="5188025" y="279125"/>
            <a:chExt cx="891900" cy="895200"/>
          </a:xfrm>
        </p:grpSpPr>
        <p:cxnSp>
          <p:nvCxnSpPr>
            <p:cNvPr id="533" name="Google Shape;533;p82"/>
            <p:cNvCxnSpPr/>
            <p:nvPr/>
          </p:nvCxnSpPr>
          <p:spPr>
            <a:xfrm>
              <a:off x="51880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4" name="Google Shape;534;p82"/>
            <p:cNvCxnSpPr/>
            <p:nvPr/>
          </p:nvCxnSpPr>
          <p:spPr>
            <a:xfrm>
              <a:off x="562917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5" name="Google Shape;535;p82"/>
            <p:cNvCxnSpPr/>
            <p:nvPr/>
          </p:nvCxnSpPr>
          <p:spPr>
            <a:xfrm>
              <a:off x="60703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536" name="Google Shape;536;p82"/>
          <p:cNvCxnSpPr/>
          <p:nvPr/>
        </p:nvCxnSpPr>
        <p:spPr>
          <a:xfrm>
            <a:off x="1287175" y="2989550"/>
            <a:ext cx="59634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37" name="Google Shape;537;p82"/>
          <p:cNvGrpSpPr/>
          <p:nvPr/>
        </p:nvGrpSpPr>
        <p:grpSpPr>
          <a:xfrm>
            <a:off x="215075" y="970550"/>
            <a:ext cx="4404325" cy="3521655"/>
            <a:chOff x="74925" y="1100325"/>
            <a:chExt cx="4404325" cy="3521655"/>
          </a:xfrm>
        </p:grpSpPr>
        <p:sp>
          <p:nvSpPr>
            <p:cNvPr id="538" name="Google Shape;538;p82"/>
            <p:cNvSpPr/>
            <p:nvPr/>
          </p:nvSpPr>
          <p:spPr>
            <a:xfrm>
              <a:off x="83050" y="1100325"/>
              <a:ext cx="4396200" cy="3519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9" name="Google Shape;539;p8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925" y="1105500"/>
              <a:ext cx="4395600" cy="35164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future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4"/>
          <p:cNvSpPr/>
          <p:nvPr/>
        </p:nvSpPr>
        <p:spPr>
          <a:xfrm>
            <a:off x="1907850" y="16743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84"/>
          <p:cNvSpPr/>
          <p:nvPr/>
        </p:nvSpPr>
        <p:spPr>
          <a:xfrm>
            <a:off x="6019800" y="239057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84"/>
          <p:cNvSpPr/>
          <p:nvPr/>
        </p:nvSpPr>
        <p:spPr>
          <a:xfrm>
            <a:off x="1907850" y="30865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84"/>
          <p:cNvSpPr/>
          <p:nvPr/>
        </p:nvSpPr>
        <p:spPr>
          <a:xfrm>
            <a:off x="3992875" y="30865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84"/>
          <p:cNvSpPr/>
          <p:nvPr/>
        </p:nvSpPr>
        <p:spPr>
          <a:xfrm>
            <a:off x="3520350" y="1988725"/>
            <a:ext cx="396300" cy="24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84"/>
          <p:cNvSpPr/>
          <p:nvPr/>
        </p:nvSpPr>
        <p:spPr>
          <a:xfrm>
            <a:off x="3520350" y="3353825"/>
            <a:ext cx="396300" cy="24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84"/>
          <p:cNvSpPr/>
          <p:nvPr/>
        </p:nvSpPr>
        <p:spPr>
          <a:xfrm rot="2700000">
            <a:off x="5595325" y="2042254"/>
            <a:ext cx="396263" cy="2439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84"/>
          <p:cNvSpPr/>
          <p:nvPr/>
        </p:nvSpPr>
        <p:spPr>
          <a:xfrm rot="-2700000">
            <a:off x="5595325" y="3273454"/>
            <a:ext cx="396263" cy="2439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84"/>
          <p:cNvSpPr/>
          <p:nvPr/>
        </p:nvSpPr>
        <p:spPr>
          <a:xfrm>
            <a:off x="3976275" y="17214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8" name="Google Shape;55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847" y="1674325"/>
            <a:ext cx="438178" cy="7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275" y="1721425"/>
            <a:ext cx="1531201" cy="3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4"/>
          <p:cNvPicPr preferRelativeResize="0"/>
          <p:nvPr/>
        </p:nvPicPr>
        <p:blipFill rotWithShape="1">
          <a:blip r:embed="rId5">
            <a:alphaModFix/>
          </a:blip>
          <a:srcRect b="23430"/>
          <a:stretch/>
        </p:blipFill>
        <p:spPr>
          <a:xfrm>
            <a:off x="6019800" y="2390575"/>
            <a:ext cx="1531200" cy="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4"/>
          <p:cNvSpPr txBox="1"/>
          <p:nvPr/>
        </p:nvSpPr>
        <p:spPr>
          <a:xfrm>
            <a:off x="4686075" y="4348625"/>
            <a:ext cx="8214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Machine learning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562" name="Google Shape;562;p84"/>
          <p:cNvPicPr preferRelativeResize="0"/>
          <p:nvPr/>
        </p:nvPicPr>
        <p:blipFill rotWithShape="1">
          <a:blip r:embed="rId6">
            <a:alphaModFix/>
          </a:blip>
          <a:srcRect l="17206" r="17791"/>
          <a:stretch/>
        </p:blipFill>
        <p:spPr>
          <a:xfrm>
            <a:off x="1907850" y="3086525"/>
            <a:ext cx="674726" cy="7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84"/>
          <p:cNvSpPr txBox="1"/>
          <p:nvPr/>
        </p:nvSpPr>
        <p:spPr>
          <a:xfrm>
            <a:off x="2408250" y="1936225"/>
            <a:ext cx="7143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Lab</a:t>
            </a:r>
            <a:endParaRPr/>
          </a:p>
        </p:txBody>
      </p:sp>
      <p:sp>
        <p:nvSpPr>
          <p:cNvPr id="564" name="Google Shape;564;p84"/>
          <p:cNvSpPr txBox="1"/>
          <p:nvPr/>
        </p:nvSpPr>
        <p:spPr>
          <a:xfrm>
            <a:off x="2628100" y="3301325"/>
            <a:ext cx="7143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Field</a:t>
            </a:r>
            <a:endParaRPr/>
          </a:p>
        </p:txBody>
      </p:sp>
      <p:sp>
        <p:nvSpPr>
          <p:cNvPr id="565" name="Google Shape;565;p84"/>
          <p:cNvSpPr txBox="1"/>
          <p:nvPr/>
        </p:nvSpPr>
        <p:spPr>
          <a:xfrm>
            <a:off x="4001175" y="2124225"/>
            <a:ext cx="146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Lab-scale models</a:t>
            </a:r>
            <a:endParaRPr/>
          </a:p>
        </p:txBody>
      </p:sp>
      <p:pic>
        <p:nvPicPr>
          <p:cNvPr id="566" name="Google Shape;566;p84"/>
          <p:cNvPicPr preferRelativeResize="0"/>
          <p:nvPr/>
        </p:nvPicPr>
        <p:blipFill rotWithShape="1">
          <a:blip r:embed="rId7">
            <a:alphaModFix/>
          </a:blip>
          <a:srcRect l="31286" t="15311" r="2259" b="20271"/>
          <a:stretch/>
        </p:blipFill>
        <p:spPr>
          <a:xfrm>
            <a:off x="3997950" y="3086525"/>
            <a:ext cx="1531202" cy="7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84"/>
          <p:cNvSpPr txBox="1"/>
          <p:nvPr/>
        </p:nvSpPr>
        <p:spPr>
          <a:xfrm>
            <a:off x="4094600" y="3417450"/>
            <a:ext cx="13500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Regional models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68" name="Google Shape;568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Joining forces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Joining forces</a:t>
            </a:r>
            <a:endParaRPr/>
          </a:p>
        </p:txBody>
      </p:sp>
      <p:sp>
        <p:nvSpPr>
          <p:cNvPr id="574" name="Google Shape;574;p85"/>
          <p:cNvSpPr/>
          <p:nvPr/>
        </p:nvSpPr>
        <p:spPr>
          <a:xfrm>
            <a:off x="1907850" y="16743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85"/>
          <p:cNvSpPr/>
          <p:nvPr/>
        </p:nvSpPr>
        <p:spPr>
          <a:xfrm>
            <a:off x="6019800" y="239057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85"/>
          <p:cNvSpPr/>
          <p:nvPr/>
        </p:nvSpPr>
        <p:spPr>
          <a:xfrm>
            <a:off x="1907850" y="30865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85"/>
          <p:cNvSpPr/>
          <p:nvPr/>
        </p:nvSpPr>
        <p:spPr>
          <a:xfrm>
            <a:off x="3992875" y="30865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85"/>
          <p:cNvSpPr/>
          <p:nvPr/>
        </p:nvSpPr>
        <p:spPr>
          <a:xfrm>
            <a:off x="3520350" y="1988725"/>
            <a:ext cx="396300" cy="24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85"/>
          <p:cNvSpPr/>
          <p:nvPr/>
        </p:nvSpPr>
        <p:spPr>
          <a:xfrm>
            <a:off x="3520350" y="3353825"/>
            <a:ext cx="396300" cy="24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85"/>
          <p:cNvSpPr/>
          <p:nvPr/>
        </p:nvSpPr>
        <p:spPr>
          <a:xfrm rot="2700000">
            <a:off x="5595325" y="2042254"/>
            <a:ext cx="396263" cy="2439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85"/>
          <p:cNvSpPr/>
          <p:nvPr/>
        </p:nvSpPr>
        <p:spPr>
          <a:xfrm rot="-2700000">
            <a:off x="5595325" y="3273454"/>
            <a:ext cx="396263" cy="2439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85"/>
          <p:cNvSpPr/>
          <p:nvPr/>
        </p:nvSpPr>
        <p:spPr>
          <a:xfrm>
            <a:off x="3976275" y="17214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3" name="Google Shape;5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847" y="1674325"/>
            <a:ext cx="438178" cy="7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275" y="1721425"/>
            <a:ext cx="1531201" cy="3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5"/>
          <p:cNvPicPr preferRelativeResize="0"/>
          <p:nvPr/>
        </p:nvPicPr>
        <p:blipFill rotWithShape="1">
          <a:blip r:embed="rId5">
            <a:alphaModFix/>
          </a:blip>
          <a:srcRect b="23430"/>
          <a:stretch/>
        </p:blipFill>
        <p:spPr>
          <a:xfrm>
            <a:off x="6019800" y="2390575"/>
            <a:ext cx="1531200" cy="7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85"/>
          <p:cNvPicPr preferRelativeResize="0"/>
          <p:nvPr/>
        </p:nvPicPr>
        <p:blipFill rotWithShape="1">
          <a:blip r:embed="rId6">
            <a:alphaModFix/>
          </a:blip>
          <a:srcRect l="17206" r="17791"/>
          <a:stretch/>
        </p:blipFill>
        <p:spPr>
          <a:xfrm>
            <a:off x="1907850" y="3086525"/>
            <a:ext cx="674726" cy="7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85"/>
          <p:cNvSpPr txBox="1"/>
          <p:nvPr/>
        </p:nvSpPr>
        <p:spPr>
          <a:xfrm>
            <a:off x="2408250" y="1936225"/>
            <a:ext cx="7143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Lab</a:t>
            </a:r>
            <a:endParaRPr/>
          </a:p>
        </p:txBody>
      </p:sp>
      <p:sp>
        <p:nvSpPr>
          <p:cNvPr id="588" name="Google Shape;588;p85"/>
          <p:cNvSpPr txBox="1"/>
          <p:nvPr/>
        </p:nvSpPr>
        <p:spPr>
          <a:xfrm>
            <a:off x="2628100" y="3301325"/>
            <a:ext cx="7143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Field</a:t>
            </a:r>
            <a:endParaRPr/>
          </a:p>
        </p:txBody>
      </p:sp>
      <p:sp>
        <p:nvSpPr>
          <p:cNvPr id="589" name="Google Shape;589;p85"/>
          <p:cNvSpPr txBox="1"/>
          <p:nvPr/>
        </p:nvSpPr>
        <p:spPr>
          <a:xfrm>
            <a:off x="4001175" y="2124225"/>
            <a:ext cx="146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Lab-scale models</a:t>
            </a:r>
            <a:endParaRPr/>
          </a:p>
        </p:txBody>
      </p:sp>
      <p:pic>
        <p:nvPicPr>
          <p:cNvPr id="590" name="Google Shape;590;p85"/>
          <p:cNvPicPr preferRelativeResize="0"/>
          <p:nvPr/>
        </p:nvPicPr>
        <p:blipFill rotWithShape="1">
          <a:blip r:embed="rId7">
            <a:alphaModFix/>
          </a:blip>
          <a:srcRect l="31286" t="15311" r="2259" b="20271"/>
          <a:stretch/>
        </p:blipFill>
        <p:spPr>
          <a:xfrm>
            <a:off x="3997950" y="3086525"/>
            <a:ext cx="1531202" cy="7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85"/>
          <p:cNvSpPr txBox="1"/>
          <p:nvPr/>
        </p:nvSpPr>
        <p:spPr>
          <a:xfrm>
            <a:off x="4094600" y="3417450"/>
            <a:ext cx="13500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Regional models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92" name="Google Shape;592;p85"/>
          <p:cNvSpPr/>
          <p:nvPr/>
        </p:nvSpPr>
        <p:spPr>
          <a:xfrm rot="-5400000">
            <a:off x="4552425" y="2657875"/>
            <a:ext cx="362400" cy="243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85"/>
          <p:cNvSpPr/>
          <p:nvPr/>
        </p:nvSpPr>
        <p:spPr>
          <a:xfrm rot="-5400000">
            <a:off x="2492250" y="2647725"/>
            <a:ext cx="362400" cy="243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Joining forces</a:t>
            </a:r>
            <a:endParaRPr/>
          </a:p>
        </p:txBody>
      </p:sp>
      <p:sp>
        <p:nvSpPr>
          <p:cNvPr id="599" name="Google Shape;599;p86"/>
          <p:cNvSpPr/>
          <p:nvPr/>
        </p:nvSpPr>
        <p:spPr>
          <a:xfrm>
            <a:off x="1907850" y="16743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86"/>
          <p:cNvSpPr/>
          <p:nvPr/>
        </p:nvSpPr>
        <p:spPr>
          <a:xfrm>
            <a:off x="3992875" y="4325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6"/>
          <p:cNvSpPr/>
          <p:nvPr/>
        </p:nvSpPr>
        <p:spPr>
          <a:xfrm>
            <a:off x="6019800" y="239057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6"/>
          <p:cNvSpPr/>
          <p:nvPr/>
        </p:nvSpPr>
        <p:spPr>
          <a:xfrm>
            <a:off x="1907850" y="30865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6"/>
          <p:cNvSpPr/>
          <p:nvPr/>
        </p:nvSpPr>
        <p:spPr>
          <a:xfrm>
            <a:off x="3992875" y="30865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6"/>
          <p:cNvSpPr/>
          <p:nvPr/>
        </p:nvSpPr>
        <p:spPr>
          <a:xfrm>
            <a:off x="3520350" y="1988725"/>
            <a:ext cx="396300" cy="24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6"/>
          <p:cNvSpPr/>
          <p:nvPr/>
        </p:nvSpPr>
        <p:spPr>
          <a:xfrm>
            <a:off x="3520350" y="3353825"/>
            <a:ext cx="396300" cy="24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6"/>
          <p:cNvSpPr/>
          <p:nvPr/>
        </p:nvSpPr>
        <p:spPr>
          <a:xfrm rot="2700000">
            <a:off x="5595325" y="2042254"/>
            <a:ext cx="396263" cy="2439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6"/>
          <p:cNvSpPr/>
          <p:nvPr/>
        </p:nvSpPr>
        <p:spPr>
          <a:xfrm rot="-2700000">
            <a:off x="5595325" y="3273454"/>
            <a:ext cx="396263" cy="2439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6"/>
          <p:cNvSpPr/>
          <p:nvPr/>
        </p:nvSpPr>
        <p:spPr>
          <a:xfrm>
            <a:off x="3976275" y="1721425"/>
            <a:ext cx="1531200" cy="778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6"/>
          <p:cNvSpPr/>
          <p:nvPr/>
        </p:nvSpPr>
        <p:spPr>
          <a:xfrm rot="5400000">
            <a:off x="4560325" y="1344263"/>
            <a:ext cx="396300" cy="24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0" name="Google Shape;61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847" y="1674325"/>
            <a:ext cx="438178" cy="7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275" y="1721425"/>
            <a:ext cx="1531201" cy="3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86"/>
          <p:cNvPicPr preferRelativeResize="0"/>
          <p:nvPr/>
        </p:nvPicPr>
        <p:blipFill rotWithShape="1">
          <a:blip r:embed="rId5">
            <a:alphaModFix/>
          </a:blip>
          <a:srcRect b="23430"/>
          <a:stretch/>
        </p:blipFill>
        <p:spPr>
          <a:xfrm>
            <a:off x="6019800" y="2390575"/>
            <a:ext cx="1531200" cy="7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86"/>
          <p:cNvPicPr preferRelativeResize="0"/>
          <p:nvPr/>
        </p:nvPicPr>
        <p:blipFill rotWithShape="1">
          <a:blip r:embed="rId6">
            <a:alphaModFix/>
          </a:blip>
          <a:srcRect r="12049"/>
          <a:stretch/>
        </p:blipFill>
        <p:spPr>
          <a:xfrm>
            <a:off x="4001175" y="432525"/>
            <a:ext cx="1514600" cy="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6"/>
          <p:cNvSpPr/>
          <p:nvPr/>
        </p:nvSpPr>
        <p:spPr>
          <a:xfrm rot="-5400000">
            <a:off x="4522213" y="3975025"/>
            <a:ext cx="396300" cy="24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5" name="Google Shape;615;p86"/>
          <p:cNvPicPr preferRelativeResize="0"/>
          <p:nvPr/>
        </p:nvPicPr>
        <p:blipFill rotWithShape="1">
          <a:blip r:embed="rId6">
            <a:alphaModFix/>
          </a:blip>
          <a:srcRect r="8583"/>
          <a:stretch/>
        </p:blipFill>
        <p:spPr>
          <a:xfrm>
            <a:off x="3954763" y="4328950"/>
            <a:ext cx="1574225" cy="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86"/>
          <p:cNvSpPr txBox="1"/>
          <p:nvPr/>
        </p:nvSpPr>
        <p:spPr>
          <a:xfrm>
            <a:off x="4707525" y="432525"/>
            <a:ext cx="8214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Machine learning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617" name="Google Shape;617;p86"/>
          <p:cNvSpPr txBox="1"/>
          <p:nvPr/>
        </p:nvSpPr>
        <p:spPr>
          <a:xfrm>
            <a:off x="4686075" y="4348625"/>
            <a:ext cx="8214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Machine learning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618" name="Google Shape;618;p86"/>
          <p:cNvPicPr preferRelativeResize="0"/>
          <p:nvPr/>
        </p:nvPicPr>
        <p:blipFill rotWithShape="1">
          <a:blip r:embed="rId7">
            <a:alphaModFix/>
          </a:blip>
          <a:srcRect l="17206" r="17791"/>
          <a:stretch/>
        </p:blipFill>
        <p:spPr>
          <a:xfrm>
            <a:off x="1907850" y="3086525"/>
            <a:ext cx="674726" cy="7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86"/>
          <p:cNvSpPr txBox="1"/>
          <p:nvPr/>
        </p:nvSpPr>
        <p:spPr>
          <a:xfrm>
            <a:off x="2408250" y="1936225"/>
            <a:ext cx="7143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Lab</a:t>
            </a:r>
            <a:endParaRPr/>
          </a:p>
        </p:txBody>
      </p:sp>
      <p:sp>
        <p:nvSpPr>
          <p:cNvPr id="620" name="Google Shape;620;p86"/>
          <p:cNvSpPr txBox="1"/>
          <p:nvPr/>
        </p:nvSpPr>
        <p:spPr>
          <a:xfrm>
            <a:off x="2628100" y="3301325"/>
            <a:ext cx="7143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Field</a:t>
            </a:r>
            <a:endParaRPr/>
          </a:p>
        </p:txBody>
      </p:sp>
      <p:sp>
        <p:nvSpPr>
          <p:cNvPr id="621" name="Google Shape;621;p86"/>
          <p:cNvSpPr txBox="1"/>
          <p:nvPr/>
        </p:nvSpPr>
        <p:spPr>
          <a:xfrm>
            <a:off x="4001175" y="2124225"/>
            <a:ext cx="146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Lab-scale models</a:t>
            </a:r>
            <a:endParaRPr/>
          </a:p>
        </p:txBody>
      </p:sp>
      <p:pic>
        <p:nvPicPr>
          <p:cNvPr id="622" name="Google Shape;622;p86"/>
          <p:cNvPicPr preferRelativeResize="0"/>
          <p:nvPr/>
        </p:nvPicPr>
        <p:blipFill rotWithShape="1">
          <a:blip r:embed="rId8">
            <a:alphaModFix/>
          </a:blip>
          <a:srcRect l="31286" t="15311" r="2259" b="20271"/>
          <a:stretch/>
        </p:blipFill>
        <p:spPr>
          <a:xfrm>
            <a:off x="3997950" y="3086525"/>
            <a:ext cx="1531202" cy="7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6"/>
          <p:cNvSpPr txBox="1"/>
          <p:nvPr/>
        </p:nvSpPr>
        <p:spPr>
          <a:xfrm>
            <a:off x="4094600" y="3417450"/>
            <a:ext cx="13500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Regional models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4" name="Google Shape;624;p86"/>
          <p:cNvSpPr/>
          <p:nvPr/>
        </p:nvSpPr>
        <p:spPr>
          <a:xfrm rot="-5400000">
            <a:off x="4552425" y="2657875"/>
            <a:ext cx="362400" cy="243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6"/>
          <p:cNvSpPr/>
          <p:nvPr/>
        </p:nvSpPr>
        <p:spPr>
          <a:xfrm rot="-5400000">
            <a:off x="2492250" y="2647725"/>
            <a:ext cx="362400" cy="243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6"/>
          <p:cNvSpPr/>
          <p:nvPr/>
        </p:nvSpPr>
        <p:spPr>
          <a:xfrm rot="2700000">
            <a:off x="3272266" y="2615988"/>
            <a:ext cx="708945" cy="3071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6"/>
          <p:cNvSpPr/>
          <p:nvPr/>
        </p:nvSpPr>
        <p:spPr>
          <a:xfrm rot="8100000">
            <a:off x="3272266" y="2613388"/>
            <a:ext cx="708945" cy="3071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633" name="Google Shape;633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sedimentological record is crucial to capture the extreme events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can combine numerical modelling and sedimentology to gain insight into palaeo-extreme events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Work in the Ythan valley shows one large wave which consists of three pulses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To move forward we need to work collaboratively, combining established methods with cutting-edge numerical technology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288" name="Google Shape;288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The sedimentary record and the extreme event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How can we combine models and sedimentology?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-GB">
                <a:solidFill>
                  <a:srgbClr val="000000"/>
                </a:solidFill>
              </a:rPr>
              <a:t>Soregga as an example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The future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4"/>
          <p:cNvSpPr txBox="1">
            <a:spLocks noGrp="1"/>
          </p:cNvSpPr>
          <p:nvPr>
            <p:ph type="title"/>
          </p:nvPr>
        </p:nvSpPr>
        <p:spPr>
          <a:xfrm>
            <a:off x="311700" y="1999500"/>
            <a:ext cx="8520600" cy="11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sedimentary record and the extreme event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sunami at Kuji port, Iwate Prefecture, helicopter 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0" y="-1"/>
            <a:ext cx="9144000" cy="5139485"/>
          </a:xfrm>
          <a:prstGeom prst="rect">
            <a:avLst/>
          </a:prstGeom>
        </p:spPr>
      </p:pic>
      <p:sp>
        <p:nvSpPr>
          <p:cNvPr id="299" name="Google Shape;299;p55"/>
          <p:cNvSpPr txBox="1">
            <a:spLocks noGrp="1"/>
          </p:cNvSpPr>
          <p:nvPr>
            <p:ph type="title" idx="4294967295"/>
          </p:nvPr>
        </p:nvSpPr>
        <p:spPr>
          <a:xfrm>
            <a:off x="410638" y="2"/>
            <a:ext cx="82296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alibri"/>
              <a:buNone/>
            </a:pPr>
            <a:r>
              <a:rPr lang="en-GB" dirty="0">
                <a:solidFill>
                  <a:schemeClr val="tx1"/>
                </a:solidFill>
              </a:rPr>
              <a:t>Japan, 2011</a:t>
            </a:r>
            <a:endParaRPr sz="4100" b="0" i="0" u="none" strike="noStrike" cap="none" dirty="0">
              <a:solidFill>
                <a:schemeClr val="tx1"/>
              </a:solidFill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6"/>
          <p:cNvSpPr txBox="1">
            <a:spLocks noGrp="1"/>
          </p:cNvSpPr>
          <p:nvPr>
            <p:ph type="title"/>
          </p:nvPr>
        </p:nvSpPr>
        <p:spPr>
          <a:xfrm>
            <a:off x="93450" y="59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Jogan 869 AD</a:t>
            </a:r>
            <a:endParaRPr/>
          </a:p>
        </p:txBody>
      </p:sp>
      <p:pic>
        <p:nvPicPr>
          <p:cNvPr id="305" name="Google Shape;30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7700" y="375225"/>
            <a:ext cx="4259099" cy="435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52" y="632150"/>
            <a:ext cx="2801297" cy="44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6"/>
          <p:cNvSpPr txBox="1"/>
          <p:nvPr/>
        </p:nvSpPr>
        <p:spPr>
          <a:xfrm>
            <a:off x="3661650" y="4733025"/>
            <a:ext cx="48963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Sugawara, D., </a:t>
            </a:r>
            <a:r>
              <a:rPr lang="en-GB" sz="1200" i="1">
                <a:solidFill>
                  <a:schemeClr val="dk1"/>
                </a:solidFill>
              </a:rPr>
              <a:t>et al.</a:t>
            </a:r>
            <a:r>
              <a:rPr lang="en-GB" sz="1200">
                <a:solidFill>
                  <a:schemeClr val="dk1"/>
                </a:solidFill>
              </a:rPr>
              <a:t> 2012. Sediment. Geol. 282, 14–26.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Jogan 869AD</a:t>
            </a:r>
            <a:endParaRPr/>
          </a:p>
        </p:txBody>
      </p:sp>
      <p:pic>
        <p:nvPicPr>
          <p:cNvPr id="313" name="Google Shape;3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25" y="1061000"/>
            <a:ext cx="495792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7"/>
          <p:cNvPicPr preferRelativeResize="0"/>
          <p:nvPr/>
        </p:nvPicPr>
        <p:blipFill rotWithShape="1">
          <a:blip r:embed="rId4">
            <a:alphaModFix/>
          </a:blip>
          <a:srcRect b="67528"/>
          <a:stretch/>
        </p:blipFill>
        <p:spPr>
          <a:xfrm>
            <a:off x="5750550" y="1091275"/>
            <a:ext cx="3393450" cy="272559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7"/>
          <p:cNvSpPr txBox="1"/>
          <p:nvPr/>
        </p:nvSpPr>
        <p:spPr>
          <a:xfrm>
            <a:off x="5750550" y="4408975"/>
            <a:ext cx="31065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Satake, K., </a:t>
            </a:r>
            <a:r>
              <a:rPr lang="en-GB" sz="1200" i="1"/>
              <a:t>et al.</a:t>
            </a:r>
            <a:r>
              <a:rPr lang="en-GB" sz="1200"/>
              <a:t>, 2008. Ann. Rep. Active Fault Paleoearthquake Res 8, 71–89.</a:t>
            </a:r>
            <a:endParaRPr sz="1200"/>
          </a:p>
        </p:txBody>
      </p:sp>
      <p:sp>
        <p:nvSpPr>
          <p:cNvPr id="316" name="Google Shape;316;p57"/>
          <p:cNvSpPr txBox="1"/>
          <p:nvPr/>
        </p:nvSpPr>
        <p:spPr>
          <a:xfrm>
            <a:off x="0" y="4754850"/>
            <a:ext cx="48963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Sugawara, D., </a:t>
            </a:r>
            <a:r>
              <a:rPr lang="en-GB" sz="1200" i="1">
                <a:solidFill>
                  <a:schemeClr val="dk1"/>
                </a:solidFill>
              </a:rPr>
              <a:t>et al.</a:t>
            </a:r>
            <a:r>
              <a:rPr lang="en-GB" sz="1200">
                <a:solidFill>
                  <a:schemeClr val="dk1"/>
                </a:solidFill>
              </a:rPr>
              <a:t> 2012. Sediment. Geol. 282, 14–26.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8"/>
          <p:cNvPicPr preferRelativeResize="0"/>
          <p:nvPr/>
        </p:nvPicPr>
        <p:blipFill rotWithShape="1">
          <a:blip r:embed="rId3">
            <a:alphaModFix/>
          </a:blip>
          <a:srcRect b="37484"/>
          <a:stretch/>
        </p:blipFill>
        <p:spPr>
          <a:xfrm>
            <a:off x="779438" y="0"/>
            <a:ext cx="7585127" cy="49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8"/>
          <p:cNvSpPr txBox="1"/>
          <p:nvPr/>
        </p:nvSpPr>
        <p:spPr>
          <a:xfrm>
            <a:off x="0" y="4841500"/>
            <a:ext cx="50052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Li, L., et. al, 2018. Sci Adv 4, eaat1180.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678</Words>
  <Application>Microsoft Office PowerPoint</Application>
  <PresentationFormat>On-screen Show (16:9)</PresentationFormat>
  <Paragraphs>98</Paragraphs>
  <Slides>38</Slides>
  <Notes>38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Noto Sans Symbols</vt:lpstr>
      <vt:lpstr>Times New Roman</vt:lpstr>
      <vt:lpstr>Simple Light</vt:lpstr>
      <vt:lpstr>Simple Light</vt:lpstr>
      <vt:lpstr>Office Theme</vt:lpstr>
      <vt:lpstr>Office Theme</vt:lpstr>
      <vt:lpstr>Resolving the tsunami wave: interpreting palaeotsunami deposits by integrating numerical modelling and sedimentology</vt:lpstr>
      <vt:lpstr>Acknowledgements</vt:lpstr>
      <vt:lpstr>PowerPoint Presentation</vt:lpstr>
      <vt:lpstr>Outline</vt:lpstr>
      <vt:lpstr>The sedimentary record and the extreme event</vt:lpstr>
      <vt:lpstr>Japan, 2011</vt:lpstr>
      <vt:lpstr>Jogan 869 AD</vt:lpstr>
      <vt:lpstr>Jogan 869AD</vt:lpstr>
      <vt:lpstr>PowerPoint Presentation</vt:lpstr>
      <vt:lpstr>How can we combine models and sedimentology?</vt:lpstr>
      <vt:lpstr>Storegga as an example</vt:lpstr>
      <vt:lpstr>Storegga: largest tsunamigenic submarine slide</vt:lpstr>
      <vt:lpstr>Palaeobathymetric changes</vt:lpstr>
      <vt:lpstr>PowerPoint Presentation</vt:lpstr>
      <vt:lpstr>Storegga deposits</vt:lpstr>
      <vt:lpstr>Ythan valley</vt:lpstr>
      <vt:lpstr>Core A004</vt:lpstr>
      <vt:lpstr>Core A004</vt:lpstr>
      <vt:lpstr>Core A004</vt:lpstr>
      <vt:lpstr>Core B003</vt:lpstr>
      <vt:lpstr>Core B003</vt:lpstr>
      <vt:lpstr>Core B003</vt:lpstr>
      <vt:lpstr>PowerPoint Presentation</vt:lpstr>
      <vt:lpstr>PowerPoint Presentation</vt:lpstr>
      <vt:lpstr>PowerPoint Presentation</vt:lpstr>
      <vt:lpstr>Palaeo-geomorphological reconstruction </vt:lpstr>
      <vt:lpstr>Palaeo-geomorphological reconstruction  </vt:lpstr>
      <vt:lpstr>Palaeo-geomorphological reconstruction  </vt:lpstr>
      <vt:lpstr>Palaeo-geomorphological reconstruction  </vt:lpstr>
      <vt:lpstr>PowerPoint Presentation</vt:lpstr>
      <vt:lpstr>PowerPoint Presentation</vt:lpstr>
      <vt:lpstr>PowerPoint Presentation</vt:lpstr>
      <vt:lpstr>PowerPoint Presentation</vt:lpstr>
      <vt:lpstr>The future</vt:lpstr>
      <vt:lpstr>Joining forces</vt:lpstr>
      <vt:lpstr>Joining forces</vt:lpstr>
      <vt:lpstr>Joining forces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Resolving the tsunami wave: interpreting palaeotsunami deposits by integrating numerical modelling and sedimentology</dc:title>
  <dc:creator>Jon Hill</dc:creator>
  <cp:lastModifiedBy>Jon Hill</cp:lastModifiedBy>
  <cp:revision>5</cp:revision>
  <dcterms:modified xsi:type="dcterms:W3CDTF">2019-09-05T10:19:58Z</dcterms:modified>
</cp:coreProperties>
</file>