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Nunito"/>
      <p:regular r:id="rId24"/>
      <p:bold r:id="rId25"/>
      <p:italic r:id="rId26"/>
      <p:boldItalic r:id="rId27"/>
    </p:embeddedFont>
    <p:embeddedFont>
      <p:font typeface="Maven Pro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Anonymous"/>
  <p:cmAuthor clrIdx="1" id="1" initials="" lastIdx="4" name="Christian Hauschk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Nunito-regular.fntdata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Nunito-italic.fntdata"/><Relationship Id="rId25" Type="http://schemas.openxmlformats.org/officeDocument/2006/relationships/font" Target="fonts/Nunito-bold.fntdata"/><Relationship Id="rId28" Type="http://schemas.openxmlformats.org/officeDocument/2006/relationships/font" Target="fonts/MavenPro-regular.fntdata"/><Relationship Id="rId27" Type="http://schemas.openxmlformats.org/officeDocument/2006/relationships/font" Target="fonts/Nuni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avenPr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08-19T10:47:39.548">
    <p:pos x="3078" y="819"/>
    <p:text>I am not clear if Ontology Interest Group has decided not to use ontologies like foaf, dc, vcard. Javed</p:text>
  </p:cm>
  <p:cm authorId="1" idx="1" dt="2019-08-19T10:46:57.541">
    <p:pos x="3078" y="819"/>
    <p:text>We have decided not to use ontologies where we would have rights issues. Some of these were included, though not DC, IIRC.</p:text>
  </p:cm>
  <p:cm authorId="1" idx="2" dt="2019-08-19T10:47:39.548">
    <p:pos x="3078" y="819"/>
    <p:text>And it should be clear in the slide and in the presentation, that this is a preliminary thought.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1" idx="3" dt="2019-08-19T10:48:55.100">
    <p:pos x="3088" y="1253"/>
    <p:text>AFAIK GRID will completely be in ROR. Maybe: "based on ROR (including GRID etc.)"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1" idx="4" dt="2019-08-19T10:49:57.054">
    <p:pos x="3088" y="1253"/>
    <p:text>I don't know if this is part of the ontology work. MeSH and hundreds of others will be ready to use, too.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5f8192331f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5f8192331f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f8192331f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5f8192331f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5f8192331f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5f8192331f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f8192331f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f8192331f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5fa213df6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5fa213df6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5f8192331f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5f8192331f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5f8192331f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5f8192331f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5f8192331f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5f8192331f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f8192331f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f8192331f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f8192331f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f8192331f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f8192331f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f8192331f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f8192331f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f8192331f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f8192331f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f8192331f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5f8192331f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5f8192331f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5f8192331f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5f8192331f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f8192331f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f8192331f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document/d/1bsCyNUPWzNjanFEdyppT_KnH_gM3hUFhN8YN4ysecL4/edit" TargetMode="External"/><Relationship Id="rId10" Type="http://schemas.openxmlformats.org/officeDocument/2006/relationships/hyperlink" Target="https://docs.google.com/document/d/12WUgUiAWV3nS3nHJPKtHdUqp6nQsvozoHpO2FQXqTYQ/edit#heading=h.c65wunw9h2ga" TargetMode="External"/><Relationship Id="rId13" Type="http://schemas.openxmlformats.org/officeDocument/2006/relationships/hyperlink" Target="https://docs.google.com/document/d/1KtoxZX6taqx6gAeIKanUKMxqaZXV5w_H9TizuN4rVrA/edit#heading=h.shz0qon29hpf" TargetMode="External"/><Relationship Id="rId12" Type="http://schemas.openxmlformats.org/officeDocument/2006/relationships/hyperlink" Target="https://docs.google.com/document/d/1wd-53Bus0974d7CvNgm8inQ5bbiw-JilbLpAvT_ydnU/edit#heading=h.t3wc3spgerha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cs.google.com/document/d/1R4wsXfGIssl9czFkwfMeZsH8uglWZhIyp0vzNcSH8_Y/edit#" TargetMode="External"/><Relationship Id="rId4" Type="http://schemas.openxmlformats.org/officeDocument/2006/relationships/hyperlink" Target="https://docs.google.com/document/d/1Y_Azk6uc6-mydahnpv-rjN5njHFD5lbW7_74KvOD8No/edit#heading=h.8uldej8ndvg1" TargetMode="External"/><Relationship Id="rId9" Type="http://schemas.openxmlformats.org/officeDocument/2006/relationships/hyperlink" Target="https://docs.google.com/document/d/1Dx6DNK7Nl4-dQ2H4Vx9R0futw9P7klf1GKpNRegbwCg/edit#heading=h.yia79nr0r2bf" TargetMode="External"/><Relationship Id="rId15" Type="http://schemas.openxmlformats.org/officeDocument/2006/relationships/hyperlink" Target="https://docs.google.com/document/d/10Y5j8K_LKa-lAU-Z_p4q1ZnpuuKXEqqTTUb9F-4cFBE/edit#heading=h.vh08fi94n9io" TargetMode="External"/><Relationship Id="rId14" Type="http://schemas.openxmlformats.org/officeDocument/2006/relationships/hyperlink" Target="https://docs.google.com/document/d/11-AlfwB3vE2ma87_BjbQiA7lTSCewzB4s4vAnXWhm9U/edit#heading=h.4v1f4yf38ngs" TargetMode="External"/><Relationship Id="rId16" Type="http://schemas.openxmlformats.org/officeDocument/2006/relationships/hyperlink" Target="http://github.com/vivo-community/ontology-dev" TargetMode="External"/><Relationship Id="rId5" Type="http://schemas.openxmlformats.org/officeDocument/2006/relationships/hyperlink" Target="https://docs.google.com/document/d/1EtiOjsHULOiSyx0Yph2xEoa46565KP0LS5l-xWv97DE/edit" TargetMode="External"/><Relationship Id="rId6" Type="http://schemas.openxmlformats.org/officeDocument/2006/relationships/hyperlink" Target="https://docs.google.com/document/d/16vVHJMPtvlSqW2gX1k3JVY7e-bau5Cy6Np84UvHL-a4/edit#heading=h.b3r3z0qzd015" TargetMode="External"/><Relationship Id="rId7" Type="http://schemas.openxmlformats.org/officeDocument/2006/relationships/hyperlink" Target="https://docs.google.com/document/d/1KfV-Z3w5k5MIvJdL4JHkBWTgaSuK-o7vnIqSPNAGyNY/edit" TargetMode="External"/><Relationship Id="rId8" Type="http://schemas.openxmlformats.org/officeDocument/2006/relationships/hyperlink" Target="https://docs.google.com/document/d/1SB_nLXStfpm6_iURa0DHrO7JPqyXrCB6FAhkQrURaxI/edit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iki.duraspace.org/display/VIVO/Ontology+Interest+Group" TargetMode="External"/><Relationship Id="rId4" Type="http://schemas.openxmlformats.org/officeDocument/2006/relationships/hyperlink" Target="http://github.com/vivo-community/ontology-dev" TargetMode="External"/><Relationship Id="rId5" Type="http://schemas.openxmlformats.org/officeDocument/2006/relationships/hyperlink" Target="http://vivoweb.org/ontology/cor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asic-formal-ontology.org/" TargetMode="External"/><Relationship Id="rId4" Type="http://schemas.openxmlformats.org/officeDocument/2006/relationships/hyperlink" Target="http://www.obofoundry.org/" TargetMode="External"/><Relationship Id="rId5" Type="http://schemas.openxmlformats.org/officeDocument/2006/relationships/hyperlink" Target="https://github.com/INCATools/ontology-development-kit" TargetMode="External"/><Relationship Id="rId6" Type="http://schemas.openxmlformats.org/officeDocument/2006/relationships/hyperlink" Target="http://robot.obolibrary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VIVO Ontology Version 2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137650"/>
            <a:ext cx="80052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Michael Conlon, University of Florida, </a:t>
            </a:r>
            <a:br>
              <a:rPr lang="en" sz="1400"/>
            </a:br>
            <a:r>
              <a:rPr lang="en" sz="1400"/>
              <a:t>Violeta Ilik, Columbia University, </a:t>
            </a:r>
            <a:br>
              <a:rPr lang="en" sz="1400"/>
            </a:br>
            <a:r>
              <a:rPr lang="en" sz="1400"/>
              <a:t>Brian Lowe, Ontocale SRL, </a:t>
            </a:r>
            <a:br>
              <a:rPr lang="en" sz="1400"/>
            </a:br>
            <a:r>
              <a:rPr lang="en" sz="1400"/>
              <a:t>Christian Hauschke, Technische Informationsbibliothek (TIB),</a:t>
            </a:r>
            <a:br>
              <a:rPr lang="en" sz="1400"/>
            </a:br>
            <a:r>
              <a:rPr lang="en" sz="1400"/>
              <a:t>Marijane White, Oregon Health Science University,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Muhammad Javed, Mastercard Inc, </a:t>
            </a:r>
            <a:br>
              <a:rPr lang="en" sz="1400"/>
            </a:br>
            <a:r>
              <a:rPr lang="en" sz="1400"/>
              <a:t>Naomi Braun, University of Florida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Scholarly Works</a:t>
            </a:r>
            <a:endParaRPr/>
          </a:p>
        </p:txBody>
      </p:sp>
      <p:sp>
        <p:nvSpPr>
          <p:cNvPr id="336" name="Google Shape;336;p22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Several types based on BIBO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Little to no coverage the arts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Authorship model with non-informative relationships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2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Many types based from many ontologies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Arts and the Humanities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Improved representation of software, databases, protocols, ontologies, and other artifacts of scholarship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Contributorship model with roles and standard BFO relationships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Simplified Representation of </a:t>
            </a:r>
            <a:br>
              <a:rPr lang="en"/>
            </a:br>
            <a:r>
              <a:rPr lang="en"/>
              <a:t>Scholarly Works</a:t>
            </a:r>
            <a:endParaRPr/>
          </a:p>
        </p:txBody>
      </p:sp>
      <p:pic>
        <p:nvPicPr>
          <p:cNvPr id="343" name="Google Shape;3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5013" y="1597875"/>
            <a:ext cx="5133978" cy="324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</a:t>
            </a:r>
            <a:r>
              <a:rPr lang="en"/>
              <a:t>Representation of </a:t>
            </a:r>
            <a:br>
              <a:rPr lang="en"/>
            </a:br>
            <a:r>
              <a:rPr lang="en"/>
              <a:t>Scholarly Works</a:t>
            </a:r>
            <a:endParaRPr/>
          </a:p>
        </p:txBody>
      </p:sp>
      <p:pic>
        <p:nvPicPr>
          <p:cNvPr id="349" name="Google Shape;3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8188" y="1668375"/>
            <a:ext cx="6687635" cy="324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Languages</a:t>
            </a:r>
            <a:endParaRPr/>
          </a:p>
        </p:txBody>
      </p:sp>
      <p:sp>
        <p:nvSpPr>
          <p:cNvPr id="355" name="Google Shape;355;p2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languages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LANG ontology based on ISO 639 and CEFR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Ability to represent language capabilities of people and organizations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Ability to represent translations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Ability to represent languages of works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Subsumption Hierarchy</a:t>
            </a:r>
            <a:endParaRPr/>
          </a:p>
        </p:txBody>
      </p:sp>
      <p:pic>
        <p:nvPicPr>
          <p:cNvPr id="362" name="Google Shape;36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50275"/>
            <a:ext cx="8839198" cy="30265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areas of representation</a:t>
            </a:r>
            <a:endParaRPr/>
          </a:p>
        </p:txBody>
      </p:sp>
      <p:sp>
        <p:nvSpPr>
          <p:cNvPr id="368" name="Google Shape;368;p27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Languages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Research Impact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Data and software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Attribution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Peer review and other services to the profession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Services beyond those to the profession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National modules</a:t>
            </a:r>
            <a:endParaRPr/>
          </a:p>
        </p:txBody>
      </p:sp>
      <p:sp>
        <p:nvSpPr>
          <p:cNvPr id="369" name="Google Shape;369;p2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Learning objects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Corporate research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Grey literature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Social media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Academic degrees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Location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Collection and curation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Non-academic expertise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to Date</a:t>
            </a:r>
            <a:endParaRPr/>
          </a:p>
        </p:txBody>
      </p:sp>
      <p:sp>
        <p:nvSpPr>
          <p:cNvPr id="375" name="Google Shape;375;p28"/>
          <p:cNvSpPr txBox="1"/>
          <p:nvPr>
            <p:ph idx="1" type="body"/>
          </p:nvPr>
        </p:nvSpPr>
        <p:spPr>
          <a:xfrm>
            <a:off x="1303800" y="1416725"/>
            <a:ext cx="7030500" cy="35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VIVO Ontology Version 2 white paper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Early Thoughts on Ontologies used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Early Thoughts on Open Ontology Issues and Version 2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Early Thoughts on Related Domains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Early Thoughts on Representing Academic Degrees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Early Thoughts on Representing Grants and Projects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Early Thoughts on Representing Identifiers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0"/>
              </a:rPr>
              <a:t>Early Thoughts on Representing Language Capabilities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1"/>
              </a:rPr>
              <a:t>Early Thoughts on Representing Organizations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2"/>
              </a:rPr>
              <a:t>Early Thoughts on Representing People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3"/>
              </a:rPr>
              <a:t>Early Thoughts on Representing Roles and Relationships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4"/>
              </a:rPr>
              <a:t>Early Thoughts on Representing Scholarly Works and Activities in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5"/>
              </a:rPr>
              <a:t>Early Thoughts on VIVO Subsumption Hierarchy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16"/>
              </a:rPr>
              <a:t>VIVO Community Ontology Development Repository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Information</a:t>
            </a:r>
            <a:endParaRPr/>
          </a:p>
        </p:txBody>
      </p:sp>
      <p:sp>
        <p:nvSpPr>
          <p:cNvPr id="381" name="Google Shape;381;p2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VIVO Ontology Interest Group meets regularly to discuss the development of ontology for VIVO. See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https://wiki.duraspace.org/display/VIVO/Ontology+Interest+Group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Development of the version 2.0 ontology happens here: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http://github.com/vivo-community/ontology-dev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current VIVO ontology can be found here: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http://vivoweb.org/ontology/core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additional references and background, see our poster.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 What? How?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592525"/>
            <a:ext cx="7030500" cy="31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Improve representation of scholarship -- breadth, depth, consistency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Address technical debt, licensing, methodology, use of other ontologies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new ontology, with related ontology modules, based on BFO and developed in accord with OBO principles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Tools, documents, and training to work with the new ontologies.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Open, multi-year effort to develop, test, and implement the new ontologies in the VIVO software, upgrade existing data, document, and train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now?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VIVO Development has a goal of “decoupling” various components of the VIVO environment. The current software is heavily dependent on the ontology.  Future interface software will operate from a decoupled index easily populated from any ontology.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The VIVO Ontology Interest Group has been meeting for more than a year to identify issues related to the ontology.  Implementing incremental changes to the ontology is difficult in the current VIVO environment.  It was last attempted in 2013 with significant difficulties.  A full scale version upgrade to the ontology  can be planned years in advance to include all the change management required.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Ontological practice has matured significantly in the 12 years since the VIVO ontology was created.  Best practices can be implemented to significantly improve the ontology and its related modules.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Adopting BFO and the OBO Foundry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Basic Formal Ontology (BFO)</a:t>
            </a:r>
            <a:r>
              <a:rPr lang="en"/>
              <a:t> is a small, upper level ontology that is designed for use in supporting information retrieval, analysis and integration in scientific and other domains.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VIVO mostly adopted BFO in 2012 and is listed as an ontology using BFO. Work remains on the subsumption hierarchy to fully adopt BFO.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VIVO is listed in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OBO Foundry</a:t>
            </a:r>
            <a:r>
              <a:rPr lang="en"/>
              <a:t>, but does not comply with OBO standards, most notably full adoption of numbered class names.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VIVO uses the </a:t>
            </a:r>
            <a:r>
              <a:rPr lang="en" u="sng">
                <a:solidFill>
                  <a:schemeClr val="hlink"/>
                </a:solidFill>
                <a:hlinkClick r:id="rId5"/>
              </a:rPr>
              <a:t>Ontology Development Kit</a:t>
            </a:r>
            <a:r>
              <a:rPr lang="en"/>
              <a:t> and most notably </a:t>
            </a:r>
            <a:r>
              <a:rPr lang="en" u="sng">
                <a:solidFill>
                  <a:schemeClr val="hlink"/>
                </a:solidFill>
                <a:hlinkClick r:id="rId6"/>
              </a:rPr>
              <a:t>robot</a:t>
            </a:r>
            <a:r>
              <a:rPr lang="en"/>
              <a:t>, an ontology tool that provides templating, reasoning, SPARQL, term extraction, and other functions helpful in building consistent ontologies at scale.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 to other ontologies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Ontologies are based on different upper ontologies, introducing inconsistencies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Ontologies are often not well-maintained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Licenses for other ontologies may not be clear, or may restrict some use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Much great work has been done across many projects.  VIVO needs a consistent, well-maintained set of ontologies to represent scholarship.  </a:t>
            </a:r>
            <a:r>
              <a:rPr lang="en"/>
              <a:t>VIVO intends to capitalize on this great work to build consistent, well-maintained ontologies to represent scholarship.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VIVO ontology 2 will contain assertions regarding the relationship between terms in the VIVO ontology and those in other ontologies.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Ontologies used, referenced, modules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3009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Used</a:t>
            </a:r>
            <a:endParaRPr/>
          </a:p>
          <a:p>
            <a:pPr indent="-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bfo, ro, iao, ero, skos, bibo, vcard, event, vitro, geo, ocre, ocresd, ocres, ocresp, fabio, c4o, cito, DC terms, vann, vocab, swo, vivo-sr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Referenced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Modules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local</a:t>
            </a:r>
            <a:endParaRPr/>
          </a:p>
        </p:txBody>
      </p:sp>
      <p:sp>
        <p:nvSpPr>
          <p:cNvPr id="309" name="Google Shape;309;p18"/>
          <p:cNvSpPr txBox="1"/>
          <p:nvPr>
            <p:ph idx="2" type="body"/>
          </p:nvPr>
        </p:nvSpPr>
        <p:spPr>
          <a:xfrm>
            <a:off x="4887275" y="1300950"/>
            <a:ext cx="38766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bfo, ro, iao, ero, obi, time, skos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Referenced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cro, swo, bibo, vivo 1, cito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Modules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local, org, lang, ado, fast, gaz, journal, rao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</a:t>
            </a:r>
            <a:endParaRPr/>
          </a:p>
        </p:txBody>
      </p:sp>
      <p:sp>
        <p:nvSpPr>
          <p:cNvPr id="315" name="Google Shape;315;p19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foaf:Person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Many types</a:t>
            </a:r>
            <a:endParaRPr/>
          </a:p>
        </p:txBody>
      </p:sp>
      <p:sp>
        <p:nvSpPr>
          <p:cNvPr id="316" name="Google Shape;316;p19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Person is a Material Entity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types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Many roles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Organizations</a:t>
            </a:r>
            <a:endParaRPr/>
          </a:p>
        </p:txBody>
      </p:sp>
      <p:sp>
        <p:nvSpPr>
          <p:cNvPr id="322" name="Google Shape;322;p20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foaf:Organization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21 types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Organization ontology in the VIVO ontology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data provided</a:t>
            </a:r>
            <a:endParaRPr/>
          </a:p>
        </p:txBody>
      </p:sp>
      <p:sp>
        <p:nvSpPr>
          <p:cNvPr id="323" name="Google Shape;323;p20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Organization is a Material Entity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Few types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Roles, dispositions, functions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 ontology module distinct from VIVO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90,000 organizations provided based on</a:t>
            </a:r>
            <a:r>
              <a:rPr lang="en"/>
              <a:t> GRID and ROR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Concepts</a:t>
            </a:r>
            <a:endParaRPr/>
          </a:p>
        </p:txBody>
      </p:sp>
      <p:sp>
        <p:nvSpPr>
          <p:cNvPr id="329" name="Google Shape;329;p21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skos:Concept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Some entities are concepts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data provided</a:t>
            </a:r>
            <a:endParaRPr/>
          </a:p>
        </p:txBody>
      </p:sp>
      <p:sp>
        <p:nvSpPr>
          <p:cNvPr id="330" name="Google Shape;330;p21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2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skos:Concept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No entities are concepts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FAST </a:t>
            </a:r>
            <a:r>
              <a:rPr lang="en"/>
              <a:t>vocabulary ready to use with VIVO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