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145d5b46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145d5b4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145d5b46e_5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145d5b46e_5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45d5b46e_5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45d5b46e_5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145d5b46e_5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145d5b46e_5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145d5b46e_5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145d5b46e_5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145d5b46e_5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145d5b46e_5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145d5b46e_5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145d5b46e_5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45d5b46e_5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145d5b46e_5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145d5b46e_5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145d5b46e_5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145d5b46e_5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145d5b46e_5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145d5b46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145d5b4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145d5b46e_5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145d5b46e_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145d5b46e_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145d5b46e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145d5b46e_5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145d5b46e_5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145d5b46e_5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145d5b46e_5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145d5b46e_5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145d5b46e_5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145d5b46e_5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145d5b46e_5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hyperlink" Target="http://google.com" TargetMode="External"/><Relationship Id="rId9" Type="http://schemas.openxmlformats.org/officeDocument/2006/relationships/hyperlink" Target="https://openknowledgemaps.org/" TargetMode="External"/><Relationship Id="rId5" Type="http://schemas.openxmlformats.org/officeDocument/2006/relationships/hyperlink" Target="http://bing.com" TargetMode="External"/><Relationship Id="rId6" Type="http://schemas.openxmlformats.org/officeDocument/2006/relationships/hyperlink" Target="https://onesearch.id/" TargetMode="External"/><Relationship Id="rId7" Type="http://schemas.openxmlformats.org/officeDocument/2006/relationships/hyperlink" Target="http://scholar.google.com" TargetMode="External"/><Relationship Id="rId8" Type="http://schemas.openxmlformats.org/officeDocument/2006/relationships/hyperlink" Target="https://academic.microsoft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riojournal.com/article/28163/list/11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orcid.org/0000-0002-1526-0863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orcid.org/0000-0003-4807-9427" TargetMode="External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hyperlink" Target="https://riojournal.com/article/28163/list/11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hyperlink" Target="http://osf.io" TargetMode="External"/><Relationship Id="rId5" Type="http://schemas.openxmlformats.org/officeDocument/2006/relationships/hyperlink" Target="http://zenodo.org" TargetMode="External"/><Relationship Id="rId6" Type="http://schemas.openxmlformats.org/officeDocument/2006/relationships/hyperlink" Target="http://figshar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478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2"/>
          <p:cNvSpPr txBox="1"/>
          <p:nvPr>
            <p:ph type="title"/>
          </p:nvPr>
        </p:nvSpPr>
        <p:spPr>
          <a:xfrm>
            <a:off x="1114200" y="1516050"/>
            <a:ext cx="3457800" cy="11748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Apapun yang anda bagikan, harus dapat diakses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475" y="151605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1114200" y="2789300"/>
            <a:ext cx="34578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Tidak perlu ada sandi (password),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Atau sediakan sandinya untuk data sensitif,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Bisa diunduh.</a:t>
            </a:r>
            <a:endParaRPr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3"/>
          <p:cNvSpPr txBox="1"/>
          <p:nvPr>
            <p:ph type="title"/>
          </p:nvPr>
        </p:nvSpPr>
        <p:spPr>
          <a:xfrm>
            <a:off x="1114200" y="1051525"/>
            <a:ext cx="3457800" cy="11748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Apapun yang anda bagikan, harus dapat dioperasikan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 b="15897" l="25036" r="21040" t="19027"/>
          <a:stretch/>
        </p:blipFill>
        <p:spPr>
          <a:xfrm>
            <a:off x="5743100" y="1051513"/>
            <a:ext cx="2300875" cy="277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1114200" y="2333100"/>
            <a:ext cx="34578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Dapat diunduh dengan mudah,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Dapat dibuka menggunakan piranti lunak dan piranti keras dengan spesifikasi umum.</a:t>
            </a:r>
            <a:endParaRPr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>
            <a:off x="5815675" y="1591525"/>
            <a:ext cx="2325900" cy="2348700"/>
          </a:xfrm>
          <a:prstGeom prst="ellipse">
            <a:avLst/>
          </a:prstGeom>
          <a:solidFill>
            <a:srgbClr val="0C343D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4"/>
          <p:cNvSpPr txBox="1"/>
          <p:nvPr>
            <p:ph type="title"/>
          </p:nvPr>
        </p:nvSpPr>
        <p:spPr>
          <a:xfrm>
            <a:off x="1114200" y="1487700"/>
            <a:ext cx="3457800" cy="11748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Apapun yang anda bagikan, harus dapat digunakan-ulang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873" y="1487696"/>
            <a:ext cx="2222100" cy="234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/>
        </p:nvSpPr>
        <p:spPr>
          <a:xfrm>
            <a:off x="1114200" y="2775325"/>
            <a:ext cx="3457800" cy="1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Format file umum (misal: txt, csv)</a:t>
            </a:r>
            <a:r>
              <a:rPr lang="en">
                <a:solidFill>
                  <a:srgbClr val="0C343D"/>
                </a:solidFill>
              </a:rPr>
              <a:t>, tidak disarankan PDF,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Struktur file tidak rumit (misal: baris dan kolom), 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Penjelasan (dokumentasi lengkap).</a:t>
            </a:r>
            <a:endParaRPr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5"/>
          <p:cNvSpPr txBox="1"/>
          <p:nvPr>
            <p:ph type="title"/>
          </p:nvPr>
        </p:nvSpPr>
        <p:spPr>
          <a:xfrm>
            <a:off x="1114200" y="1487700"/>
            <a:ext cx="3457800" cy="11748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Sekarang bagaimana cara mencari data/informasi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6"/>
          <p:cNvSpPr txBox="1"/>
          <p:nvPr>
            <p:ph type="title"/>
          </p:nvPr>
        </p:nvSpPr>
        <p:spPr>
          <a:xfrm>
            <a:off x="1114200" y="1182900"/>
            <a:ext cx="3457800" cy="5577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Gunakan mesin pencari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050" y="1182900"/>
            <a:ext cx="1430100" cy="14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1114200" y="1865550"/>
            <a:ext cx="3457800" cy="15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Google</a:t>
            </a:r>
            <a:r>
              <a:rPr lang="en">
                <a:solidFill>
                  <a:srgbClr val="0C343D"/>
                </a:solidFill>
              </a:rPr>
              <a:t> atau </a:t>
            </a:r>
            <a:r>
              <a:rPr lang="en" u="sng">
                <a:solidFill>
                  <a:schemeClr val="hlink"/>
                </a:solidFill>
                <a:hlinkClick r:id="rId5"/>
              </a:rPr>
              <a:t>Bing</a:t>
            </a:r>
            <a:r>
              <a:rPr lang="en">
                <a:solidFill>
                  <a:srgbClr val="0C343D"/>
                </a:solidFill>
              </a:rPr>
              <a:t> untuk pencarian umum (artikel ilmiah, berita, gambar, video, slide presentasi, dll), 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ONEsearch</a:t>
            </a:r>
            <a:r>
              <a:rPr lang="en">
                <a:solidFill>
                  <a:srgbClr val="0C343D"/>
                </a:solidFill>
              </a:rPr>
              <a:t>, </a:t>
            </a:r>
            <a:r>
              <a:rPr lang="en" u="sng">
                <a:solidFill>
                  <a:schemeClr val="hlink"/>
                </a:solidFill>
                <a:hlinkClick r:id="rId7"/>
              </a:rPr>
              <a:t>Google Scholar </a:t>
            </a:r>
            <a:r>
              <a:rPr lang="en">
                <a:solidFill>
                  <a:srgbClr val="0C343D"/>
                </a:solidFill>
              </a:rPr>
              <a:t>atau </a:t>
            </a:r>
            <a:r>
              <a:rPr lang="en" u="sng">
                <a:solidFill>
                  <a:schemeClr val="hlink"/>
                </a:solidFill>
                <a:hlinkClick r:id="rId8"/>
              </a:rPr>
              <a:t>Microsoft Academic</a:t>
            </a:r>
            <a:r>
              <a:rPr lang="en">
                <a:solidFill>
                  <a:srgbClr val="0C343D"/>
                </a:solidFill>
              </a:rPr>
              <a:t> untuk pencarian spesifik materi ilmiah (misal: tugas akhir, makalah).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Open Knowledge Map</a:t>
            </a:r>
            <a:r>
              <a:rPr lang="en">
                <a:solidFill>
                  <a:srgbClr val="0C343D"/>
                </a:solidFill>
              </a:rPr>
              <a:t> </a:t>
            </a:r>
            <a:endParaRPr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7"/>
          <p:cNvSpPr txBox="1"/>
          <p:nvPr>
            <p:ph type="title"/>
          </p:nvPr>
        </p:nvSpPr>
        <p:spPr>
          <a:xfrm>
            <a:off x="506550" y="313575"/>
            <a:ext cx="3457800" cy="8157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Gunakan kata kunci yang tepat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175" y="152400"/>
            <a:ext cx="307416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7252125" y="352150"/>
            <a:ext cx="1389600" cy="6486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Judul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7884600" y="2507688"/>
            <a:ext cx="920100" cy="6486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Isi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7649850" y="1301800"/>
            <a:ext cx="1389600" cy="6486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Penulis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90" name="Google Shape;190;p27"/>
          <p:cNvCxnSpPr/>
          <p:nvPr/>
        </p:nvCxnSpPr>
        <p:spPr>
          <a:xfrm>
            <a:off x="6472950" y="1129275"/>
            <a:ext cx="1174500" cy="188700"/>
          </a:xfrm>
          <a:prstGeom prst="straightConnector1">
            <a:avLst/>
          </a:prstGeom>
          <a:noFill/>
          <a:ln cap="flat" cmpd="sng" w="19050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7"/>
          <p:cNvCxnSpPr>
            <a:endCxn id="187" idx="1"/>
          </p:cNvCxnSpPr>
          <p:nvPr/>
        </p:nvCxnSpPr>
        <p:spPr>
          <a:xfrm>
            <a:off x="6687225" y="503650"/>
            <a:ext cx="564900" cy="172800"/>
          </a:xfrm>
          <a:prstGeom prst="straightConnector1">
            <a:avLst/>
          </a:prstGeom>
          <a:noFill/>
          <a:ln cap="flat" cmpd="sng" w="19050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27"/>
          <p:cNvCxnSpPr>
            <a:endCxn id="188" idx="1"/>
          </p:cNvCxnSpPr>
          <p:nvPr/>
        </p:nvCxnSpPr>
        <p:spPr>
          <a:xfrm>
            <a:off x="6678600" y="1806588"/>
            <a:ext cx="1206000" cy="1025400"/>
          </a:xfrm>
          <a:prstGeom prst="straightConnector1">
            <a:avLst/>
          </a:prstGeom>
          <a:noFill/>
          <a:ln cap="flat" cmpd="sng" w="19050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27"/>
          <p:cNvSpPr txBox="1"/>
          <p:nvPr/>
        </p:nvSpPr>
        <p:spPr>
          <a:xfrm>
            <a:off x="506550" y="1301800"/>
            <a:ext cx="34578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Kombinasi kata kunci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Kombinasi kata kunci - penulis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Kombinasi kata kunci - lembaga</a:t>
            </a:r>
            <a:endParaRPr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8"/>
          <p:cNvSpPr txBox="1"/>
          <p:nvPr>
            <p:ph type="title"/>
          </p:nvPr>
        </p:nvSpPr>
        <p:spPr>
          <a:xfrm>
            <a:off x="1114200" y="1106700"/>
            <a:ext cx="3897000" cy="5577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Pilih sumber yang kredibel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00" name="Google Shape;20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1114200" y="1789350"/>
            <a:ext cx="3897000" cy="26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Makalah </a:t>
            </a:r>
            <a:r>
              <a:rPr lang="en">
                <a:solidFill>
                  <a:srgbClr val="0C343D"/>
                </a:solidFill>
              </a:rPr>
              <a:t>dan dokumen pendukungnya </a:t>
            </a:r>
            <a:r>
              <a:rPr lang="en">
                <a:solidFill>
                  <a:srgbClr val="0C343D"/>
                </a:solidFill>
              </a:rPr>
              <a:t>yang terbit di jurnal/seminar,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Tugas akhir dan dokumen pendukungnya yang ada di repositori kampus/lembaga,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Laporan riset/proyek,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Blog lembaga atau blog pribadi yang kredibel,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Jangan lupa menyertakan tautan saat menyitir.</a:t>
            </a:r>
            <a:endParaRPr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9"/>
          <p:cNvSpPr txBox="1"/>
          <p:nvPr>
            <p:ph type="title"/>
          </p:nvPr>
        </p:nvSpPr>
        <p:spPr>
          <a:xfrm>
            <a:off x="1114200" y="1106700"/>
            <a:ext cx="3897000" cy="5577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Utamakan sumber </a:t>
            </a:r>
            <a:r>
              <a:rPr lang="en" sz="2000">
                <a:solidFill>
                  <a:srgbClr val="E06666"/>
                </a:solidFill>
              </a:rPr>
              <a:t>primer</a:t>
            </a:r>
            <a:endParaRPr sz="2000">
              <a:solidFill>
                <a:srgbClr val="E06666"/>
              </a:solidFill>
            </a:endParaRPr>
          </a:p>
        </p:txBody>
      </p:sp>
      <p:sp>
        <p:nvSpPr>
          <p:cNvPr id="208" name="Google Shape;20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1114200" y="2901200"/>
            <a:ext cx="548700" cy="5577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9"/>
          <p:cNvSpPr/>
          <p:nvPr/>
        </p:nvSpPr>
        <p:spPr>
          <a:xfrm>
            <a:off x="2467075" y="2302400"/>
            <a:ext cx="548700" cy="5577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9"/>
          <p:cNvSpPr/>
          <p:nvPr/>
        </p:nvSpPr>
        <p:spPr>
          <a:xfrm>
            <a:off x="2467075" y="3488600"/>
            <a:ext cx="548700" cy="5577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2" name="Google Shape;212;p29"/>
          <p:cNvCxnSpPr>
            <a:stCxn id="209" idx="7"/>
            <a:endCxn id="210" idx="2"/>
          </p:cNvCxnSpPr>
          <p:nvPr/>
        </p:nvCxnSpPr>
        <p:spPr>
          <a:xfrm flipH="1" rot="10800000">
            <a:off x="1582545" y="2581173"/>
            <a:ext cx="884400" cy="401700"/>
          </a:xfrm>
          <a:prstGeom prst="straightConnector1">
            <a:avLst/>
          </a:prstGeom>
          <a:noFill/>
          <a:ln cap="flat" cmpd="sng" w="38100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9"/>
          <p:cNvCxnSpPr>
            <a:stCxn id="209" idx="5"/>
            <a:endCxn id="211" idx="2"/>
          </p:cNvCxnSpPr>
          <p:nvPr/>
        </p:nvCxnSpPr>
        <p:spPr>
          <a:xfrm>
            <a:off x="1582545" y="3377227"/>
            <a:ext cx="884400" cy="390300"/>
          </a:xfrm>
          <a:prstGeom prst="straightConnector1">
            <a:avLst/>
          </a:prstGeom>
          <a:noFill/>
          <a:ln cap="flat" cmpd="sng" w="38100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9"/>
          <p:cNvSpPr/>
          <p:nvPr/>
        </p:nvSpPr>
        <p:spPr>
          <a:xfrm>
            <a:off x="4297650" y="2901200"/>
            <a:ext cx="548700" cy="5577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5" name="Google Shape;215;p29"/>
          <p:cNvCxnSpPr>
            <a:stCxn id="209" idx="6"/>
            <a:endCxn id="214" idx="2"/>
          </p:cNvCxnSpPr>
          <p:nvPr/>
        </p:nvCxnSpPr>
        <p:spPr>
          <a:xfrm>
            <a:off x="1662900" y="3180050"/>
            <a:ext cx="263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29"/>
          <p:cNvSpPr txBox="1"/>
          <p:nvPr/>
        </p:nvSpPr>
        <p:spPr>
          <a:xfrm>
            <a:off x="4268100" y="2466500"/>
            <a:ext cx="60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anda</a:t>
            </a:r>
            <a:endParaRPr sz="1200"/>
          </a:p>
        </p:txBody>
      </p:sp>
      <p:sp>
        <p:nvSpPr>
          <p:cNvPr id="217" name="Google Shape;217;p29"/>
          <p:cNvSpPr/>
          <p:nvPr/>
        </p:nvSpPr>
        <p:spPr>
          <a:xfrm>
            <a:off x="5690300" y="2308100"/>
            <a:ext cx="548700" cy="5577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9"/>
          <p:cNvSpPr/>
          <p:nvPr/>
        </p:nvSpPr>
        <p:spPr>
          <a:xfrm>
            <a:off x="5690300" y="3494300"/>
            <a:ext cx="548700" cy="5577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9" name="Google Shape;219;p29"/>
          <p:cNvCxnSpPr>
            <a:stCxn id="214" idx="7"/>
            <a:endCxn id="217" idx="2"/>
          </p:cNvCxnSpPr>
          <p:nvPr/>
        </p:nvCxnSpPr>
        <p:spPr>
          <a:xfrm flipH="1" rot="10800000">
            <a:off x="4765995" y="2586873"/>
            <a:ext cx="924300" cy="39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9"/>
          <p:cNvCxnSpPr>
            <a:stCxn id="214" idx="5"/>
            <a:endCxn id="218" idx="2"/>
          </p:cNvCxnSpPr>
          <p:nvPr/>
        </p:nvCxnSpPr>
        <p:spPr>
          <a:xfrm>
            <a:off x="4765995" y="3377227"/>
            <a:ext cx="924300" cy="39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29"/>
          <p:cNvSpPr/>
          <p:nvPr/>
        </p:nvSpPr>
        <p:spPr>
          <a:xfrm>
            <a:off x="6778750" y="1690475"/>
            <a:ext cx="548700" cy="5577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6778750" y="2415850"/>
            <a:ext cx="548700" cy="5577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3" name="Google Shape;223;p29"/>
          <p:cNvCxnSpPr>
            <a:stCxn id="217" idx="7"/>
            <a:endCxn id="221" idx="3"/>
          </p:cNvCxnSpPr>
          <p:nvPr/>
        </p:nvCxnSpPr>
        <p:spPr>
          <a:xfrm flipH="1" rot="10800000">
            <a:off x="6158645" y="2166573"/>
            <a:ext cx="700500" cy="22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9"/>
          <p:cNvCxnSpPr>
            <a:stCxn id="217" idx="6"/>
            <a:endCxn id="222" idx="2"/>
          </p:cNvCxnSpPr>
          <p:nvPr/>
        </p:nvCxnSpPr>
        <p:spPr>
          <a:xfrm>
            <a:off x="6239000" y="2586950"/>
            <a:ext cx="539700" cy="1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29"/>
          <p:cNvSpPr/>
          <p:nvPr/>
        </p:nvSpPr>
        <p:spPr>
          <a:xfrm>
            <a:off x="6859100" y="3308750"/>
            <a:ext cx="548700" cy="5577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9"/>
          <p:cNvSpPr/>
          <p:nvPr/>
        </p:nvSpPr>
        <p:spPr>
          <a:xfrm>
            <a:off x="6859100" y="4034125"/>
            <a:ext cx="548700" cy="5577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" name="Google Shape;227;p29"/>
          <p:cNvCxnSpPr>
            <a:stCxn id="218" idx="6"/>
            <a:endCxn id="225" idx="2"/>
          </p:cNvCxnSpPr>
          <p:nvPr/>
        </p:nvCxnSpPr>
        <p:spPr>
          <a:xfrm flipH="1" rot="10800000">
            <a:off x="6239000" y="3587750"/>
            <a:ext cx="620100" cy="18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9"/>
          <p:cNvCxnSpPr>
            <a:stCxn id="218" idx="5"/>
            <a:endCxn id="226" idx="2"/>
          </p:cNvCxnSpPr>
          <p:nvPr/>
        </p:nvCxnSpPr>
        <p:spPr>
          <a:xfrm>
            <a:off x="6158645" y="3970327"/>
            <a:ext cx="700500" cy="34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30"/>
          <p:cNvSpPr txBox="1"/>
          <p:nvPr>
            <p:ph type="title"/>
          </p:nvPr>
        </p:nvSpPr>
        <p:spPr>
          <a:xfrm>
            <a:off x="1114200" y="1106700"/>
            <a:ext cx="3897000" cy="5577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Terima kasih</a:t>
            </a:r>
            <a:endParaRPr sz="2000">
              <a:solidFill>
                <a:srgbClr val="990000"/>
              </a:solidFill>
            </a:endParaRPr>
          </a:p>
        </p:txBody>
      </p:sp>
      <p:sp>
        <p:nvSpPr>
          <p:cNvPr id="235" name="Google Shape;23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30"/>
          <p:cNvSpPr txBox="1"/>
          <p:nvPr>
            <p:ph type="title"/>
          </p:nvPr>
        </p:nvSpPr>
        <p:spPr>
          <a:xfrm>
            <a:off x="1114200" y="2422625"/>
            <a:ext cx="5238600" cy="5577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dasaptaerwin3 at gmail dot com</a:t>
            </a:r>
            <a:endParaRPr sz="2000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1114200" y="4663225"/>
            <a:ext cx="327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Referensi utama: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Irawan dan Rachmi (2018)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Teknik p</a:t>
            </a:r>
            <a:r>
              <a:rPr lang="en" sz="3000"/>
              <a:t>encarian data dan informasi (lingkungan)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 era internet dan akses terbuka</a:t>
            </a:r>
            <a:endParaRPr sz="3000"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3291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Dasapta Erwin Irawan (Institut Teknologi Bandung)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Ahmad Darul (Institut Teknologi Sumatera)</a:t>
            </a:r>
            <a:endParaRPr sz="1800"/>
          </a:p>
        </p:txBody>
      </p:sp>
      <p:pic>
        <p:nvPicPr>
          <p:cNvPr id="62" name="Google Shape;62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8814" y="3373214"/>
            <a:ext cx="237925" cy="2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289" y="3667014"/>
            <a:ext cx="237925" cy="2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3014" y="4083922"/>
            <a:ext cx="81797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543450"/>
            <a:ext cx="8520600" cy="5727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Ini bukan tentang ...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1488000" y="3166025"/>
            <a:ext cx="166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mesin pencari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100" y="1735925"/>
            <a:ext cx="1430100" cy="14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863825" y="3166025"/>
            <a:ext cx="134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internet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289350" y="3166025"/>
            <a:ext cx="99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wifi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3800" y="1795575"/>
            <a:ext cx="1348876" cy="13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9349" y="2121594"/>
            <a:ext cx="1222500" cy="90031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311700" y="4663225"/>
            <a:ext cx="327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Referensi utama: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Irawan dan Rachmi (2018)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5355675" y="3329250"/>
            <a:ext cx="955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Kultur</a:t>
            </a:r>
            <a:endParaRPr/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543450"/>
            <a:ext cx="8520600" cy="5727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Ini masalah … 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550" y="2076050"/>
            <a:ext cx="3105703" cy="15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2978550" y="3633800"/>
            <a:ext cx="955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Kultur</a:t>
            </a:r>
            <a:endParaRPr sz="1800"/>
          </a:p>
        </p:txBody>
      </p:sp>
      <p:sp>
        <p:nvSpPr>
          <p:cNvPr id="89" name="Google Shape;89;p16"/>
          <p:cNvSpPr txBox="1"/>
          <p:nvPr/>
        </p:nvSpPr>
        <p:spPr>
          <a:xfrm>
            <a:off x="311700" y="3633800"/>
            <a:ext cx="955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Religi</a:t>
            </a:r>
            <a:endParaRPr sz="1800"/>
          </a:p>
        </p:txBody>
      </p:sp>
      <p:sp>
        <p:nvSpPr>
          <p:cNvPr id="90" name="Google Shape;90;p16"/>
          <p:cNvSpPr txBox="1"/>
          <p:nvPr/>
        </p:nvSpPr>
        <p:spPr>
          <a:xfrm>
            <a:off x="6594300" y="3633800"/>
            <a:ext cx="147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Kesadaran</a:t>
            </a:r>
            <a:endParaRPr sz="1800"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1175" y="2076050"/>
            <a:ext cx="2042560" cy="15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076050"/>
            <a:ext cx="2340883" cy="15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7"/>
          <p:cNvSpPr txBox="1"/>
          <p:nvPr>
            <p:ph type="title"/>
          </p:nvPr>
        </p:nvSpPr>
        <p:spPr>
          <a:xfrm>
            <a:off x="1267025" y="1964400"/>
            <a:ext cx="2500800" cy="12147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Pertama bukan bagaimana cara mencari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31856" l="0" r="0" t="0"/>
          <a:stretch/>
        </p:blipFill>
        <p:spPr>
          <a:xfrm>
            <a:off x="5336925" y="1705221"/>
            <a:ext cx="1800225" cy="17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8"/>
          <p:cNvSpPr txBox="1"/>
          <p:nvPr>
            <p:ph type="title"/>
          </p:nvPr>
        </p:nvSpPr>
        <p:spPr>
          <a:xfrm>
            <a:off x="1280675" y="2125200"/>
            <a:ext cx="2500800" cy="8931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Tapi </a:t>
            </a:r>
            <a:r>
              <a:rPr lang="en" sz="2000">
                <a:solidFill>
                  <a:srgbClr val="FFFFFF"/>
                </a:solidFill>
              </a:rPr>
              <a:t>bagaimana cara berbagi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450" y="1706377"/>
            <a:ext cx="2246826" cy="1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9"/>
          <p:cNvSpPr txBox="1"/>
          <p:nvPr>
            <p:ph type="title"/>
          </p:nvPr>
        </p:nvSpPr>
        <p:spPr>
          <a:xfrm>
            <a:off x="1114200" y="1852575"/>
            <a:ext cx="3457800" cy="11748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(sebagian besar) p</a:t>
            </a:r>
            <a:r>
              <a:rPr lang="en" sz="2000">
                <a:solidFill>
                  <a:srgbClr val="FFFFFF"/>
                </a:solidFill>
              </a:rPr>
              <a:t>engetahuan adalah barang publik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925" y="1506525"/>
            <a:ext cx="244792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20"/>
          <p:cNvSpPr txBox="1"/>
          <p:nvPr>
            <p:ph type="title"/>
          </p:nvPr>
        </p:nvSpPr>
        <p:spPr>
          <a:xfrm>
            <a:off x="1114200" y="1225350"/>
            <a:ext cx="3457800" cy="12867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Pengetahuan bukan barang privat (prestise, reputasi pribadi).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1114200" y="2645550"/>
            <a:ext cx="34578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C343D"/>
                </a:solidFill>
              </a:rPr>
              <a:t>Tapi anda dapat mengambil sedikit manfaat untuk kepentingan administrasi </a:t>
            </a:r>
            <a:endParaRPr sz="1800">
              <a:solidFill>
                <a:srgbClr val="0C343D"/>
              </a:solidFill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9225" y="1225350"/>
            <a:ext cx="27241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1"/>
          <p:cNvSpPr txBox="1"/>
          <p:nvPr>
            <p:ph type="title"/>
          </p:nvPr>
        </p:nvSpPr>
        <p:spPr>
          <a:xfrm>
            <a:off x="1114200" y="1852575"/>
            <a:ext cx="3457800" cy="877200"/>
          </a:xfrm>
          <a:prstGeom prst="rect">
            <a:avLst/>
          </a:prstGeom>
          <a:solidFill>
            <a:srgbClr val="0C343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Apapun yang anda bagikan, harus dapat ditemukan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350" y="1368413"/>
            <a:ext cx="21336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1114200" y="2878575"/>
            <a:ext cx="3457800" cy="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Daring (online),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Website (personal, lembaga),</a:t>
            </a:r>
            <a:endParaRPr>
              <a:solidFill>
                <a:srgbClr val="0C343D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0C343D"/>
                </a:solidFill>
              </a:rPr>
              <a:t>Repositori (</a:t>
            </a:r>
            <a:r>
              <a:rPr lang="en" u="sng">
                <a:solidFill>
                  <a:schemeClr val="hlink"/>
                </a:solidFill>
                <a:hlinkClick r:id="rId4"/>
              </a:rPr>
              <a:t>OSF</a:t>
            </a:r>
            <a:r>
              <a:rPr lang="en">
                <a:solidFill>
                  <a:srgbClr val="0C343D"/>
                </a:solidFill>
              </a:rPr>
              <a:t>, </a:t>
            </a:r>
            <a:r>
              <a:rPr lang="en" u="sng">
                <a:solidFill>
                  <a:schemeClr val="hlink"/>
                </a:solidFill>
                <a:hlinkClick r:id="rId5"/>
              </a:rPr>
              <a:t>Zenodo</a:t>
            </a:r>
            <a:r>
              <a:rPr lang="en">
                <a:solidFill>
                  <a:srgbClr val="0C343D"/>
                </a:solidFill>
              </a:rPr>
              <a:t>, </a:t>
            </a:r>
            <a:r>
              <a:rPr lang="en" u="sng">
                <a:solidFill>
                  <a:schemeClr val="hlink"/>
                </a:solidFill>
                <a:hlinkClick r:id="rId6"/>
              </a:rPr>
              <a:t>Figshare</a:t>
            </a:r>
            <a:r>
              <a:rPr lang="en">
                <a:solidFill>
                  <a:srgbClr val="0C343D"/>
                </a:solidFill>
              </a:rPr>
              <a:t>)</a:t>
            </a:r>
            <a:endParaRPr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