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306" r:id="rId3"/>
    <p:sldId id="258" r:id="rId4"/>
    <p:sldId id="259" r:id="rId5"/>
    <p:sldId id="307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326" r:id="rId17"/>
    <p:sldId id="328" r:id="rId18"/>
    <p:sldId id="272" r:id="rId19"/>
    <p:sldId id="274" r:id="rId20"/>
    <p:sldId id="325" r:id="rId21"/>
    <p:sldId id="327" r:id="rId22"/>
    <p:sldId id="275" r:id="rId23"/>
    <p:sldId id="329" r:id="rId24"/>
    <p:sldId id="277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18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7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EED1D6-1CBA-4206-B1E6-BEC180F1D26C}" type="datetimeFigureOut">
              <a:rPr lang="en-NZ" smtClean="0"/>
              <a:t>26/08/2019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70E0EB-BC0C-489C-847D-426F53703B7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40942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4DFDE-FE5D-4D0D-8B04-EAE0834EB884}" type="slidenum">
              <a:rPr lang="en-NZ" smtClean="0"/>
              <a:pPr/>
              <a:t>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055258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4DFDE-FE5D-4D0D-8B04-EAE0834EB884}" type="slidenum">
              <a:rPr lang="en-NZ" smtClean="0"/>
              <a:pPr/>
              <a:t>12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220897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4DFDE-FE5D-4D0D-8B04-EAE0834EB884}" type="slidenum">
              <a:rPr lang="en-NZ" smtClean="0"/>
              <a:pPr/>
              <a:t>13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758614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4DFDE-FE5D-4D0D-8B04-EAE0834EB884}" type="slidenum">
              <a:rPr lang="en-NZ" smtClean="0"/>
              <a:pPr/>
              <a:t>14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14995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4DFDE-FE5D-4D0D-8B04-EAE0834EB884}" type="slidenum">
              <a:rPr lang="en-NZ" smtClean="0"/>
              <a:pPr/>
              <a:t>15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941936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4DFDE-FE5D-4D0D-8B04-EAE0834EB884}" type="slidenum">
              <a:rPr lang="en-NZ" smtClean="0"/>
              <a:pPr/>
              <a:t>18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547318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4DFDE-FE5D-4D0D-8B04-EAE0834EB884}" type="slidenum">
              <a:rPr lang="en-NZ" smtClean="0"/>
              <a:pPr/>
              <a:t>19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12153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4DFDE-FE5D-4D0D-8B04-EAE0834EB884}" type="slidenum">
              <a:rPr lang="en-NZ" smtClean="0"/>
              <a:pPr/>
              <a:t>22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878817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4DFDE-FE5D-4D0D-8B04-EAE0834EB884}" type="slidenum">
              <a:rPr lang="en-NZ" smtClean="0"/>
              <a:pPr/>
              <a:t>24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379232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4DFDE-FE5D-4D0D-8B04-EAE0834EB884}" type="slidenum">
              <a:rPr lang="en-NZ" smtClean="0"/>
              <a:pPr/>
              <a:t>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380679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4DFDE-FE5D-4D0D-8B04-EAE0834EB884}" type="slidenum">
              <a:rPr lang="en-NZ" smtClean="0"/>
              <a:pPr/>
              <a:t>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283729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4DFDE-FE5D-4D0D-8B04-EAE0834EB884}" type="slidenum">
              <a:rPr lang="en-NZ" smtClean="0"/>
              <a:pPr/>
              <a:t>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437457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4DFDE-FE5D-4D0D-8B04-EAE0834EB884}" type="slidenum">
              <a:rPr lang="en-NZ" smtClean="0"/>
              <a:pPr/>
              <a:t>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584382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4DFDE-FE5D-4D0D-8B04-EAE0834EB884}" type="slidenum">
              <a:rPr lang="en-NZ" smtClean="0"/>
              <a:pPr/>
              <a:t>8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792302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4DFDE-FE5D-4D0D-8B04-EAE0834EB884}" type="slidenum">
              <a:rPr lang="en-NZ" smtClean="0"/>
              <a:pPr/>
              <a:t>9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9447730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4DFDE-FE5D-4D0D-8B04-EAE0834EB884}" type="slidenum">
              <a:rPr lang="en-NZ" smtClean="0"/>
              <a:pPr/>
              <a:t>10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658545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4DFDE-FE5D-4D0D-8B04-EAE0834EB884}" type="slidenum">
              <a:rPr lang="en-NZ" smtClean="0"/>
              <a:pPr/>
              <a:t>11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93858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F82F713A-5EB9-4B7A-B87D-F2B7940161AF}" type="datetimeFigureOut">
              <a:rPr lang="en-NZ" smtClean="0"/>
              <a:t>26/08/2019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BF18C196-3ABE-43C0-9E5E-32D62974A7D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22079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713A-5EB9-4B7A-B87D-F2B7940161AF}" type="datetimeFigureOut">
              <a:rPr lang="en-NZ" smtClean="0"/>
              <a:t>26/08/2019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C196-3ABE-43C0-9E5E-32D62974A7D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9500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713A-5EB9-4B7A-B87D-F2B7940161AF}" type="datetimeFigureOut">
              <a:rPr lang="en-NZ" smtClean="0"/>
              <a:t>26/08/2019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C196-3ABE-43C0-9E5E-32D62974A7D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49018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713A-5EB9-4B7A-B87D-F2B7940161AF}" type="datetimeFigureOut">
              <a:rPr lang="en-NZ" smtClean="0"/>
              <a:t>26/08/2019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C196-3ABE-43C0-9E5E-32D62974A7D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96432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713A-5EB9-4B7A-B87D-F2B7940161AF}" type="datetimeFigureOut">
              <a:rPr lang="en-NZ" smtClean="0"/>
              <a:t>26/08/2019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C196-3ABE-43C0-9E5E-32D62974A7D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53208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713A-5EB9-4B7A-B87D-F2B7940161AF}" type="datetimeFigureOut">
              <a:rPr lang="en-NZ" smtClean="0"/>
              <a:t>26/08/2019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C196-3ABE-43C0-9E5E-32D62974A7D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60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713A-5EB9-4B7A-B87D-F2B7940161AF}" type="datetimeFigureOut">
              <a:rPr lang="en-NZ" smtClean="0"/>
              <a:t>26/08/2019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C196-3ABE-43C0-9E5E-32D62974A7D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915619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713A-5EB9-4B7A-B87D-F2B7940161AF}" type="datetimeFigureOut">
              <a:rPr lang="en-NZ" smtClean="0"/>
              <a:t>26/08/2019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C196-3ABE-43C0-9E5E-32D62974A7D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95784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713A-5EB9-4B7A-B87D-F2B7940161AF}" type="datetimeFigureOut">
              <a:rPr lang="en-NZ" smtClean="0"/>
              <a:t>26/08/2019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C196-3ABE-43C0-9E5E-32D62974A7D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41011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713A-5EB9-4B7A-B87D-F2B7940161AF}" type="datetimeFigureOut">
              <a:rPr lang="en-NZ" smtClean="0"/>
              <a:t>26/08/2019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BF18C196-3ABE-43C0-9E5E-32D62974A7D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71964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F82F713A-5EB9-4B7A-B87D-F2B7940161AF}" type="datetimeFigureOut">
              <a:rPr lang="en-NZ" smtClean="0"/>
              <a:t>26/08/2019</a:t>
            </a:fld>
            <a:endParaRPr lang="en-NZ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NZ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BF18C196-3ABE-43C0-9E5E-32D62974A7D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186104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F82F713A-5EB9-4B7A-B87D-F2B7940161AF}" type="datetimeFigureOut">
              <a:rPr lang="en-NZ" smtClean="0"/>
              <a:t>26/08/2019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BF18C196-3ABE-43C0-9E5E-32D62974A7D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13128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/>
              <a:t>Troubleshooting Inadmissible &amp; Problematic Solutions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HSE Psychometric School August 2019</a:t>
            </a:r>
          </a:p>
          <a:p>
            <a:r>
              <a:rPr lang="en-US" dirty="0"/>
              <a:t>Prof. dr. Gavin T. L. Brown</a:t>
            </a:r>
          </a:p>
          <a:p>
            <a:r>
              <a:rPr lang="en-US" dirty="0"/>
              <a:t>University of Auckland</a:t>
            </a:r>
          </a:p>
          <a:p>
            <a:r>
              <a:rPr lang="en-US"/>
              <a:t>Umeå </a:t>
            </a:r>
            <a:r>
              <a:rPr lang="en-US" smtClean="0"/>
              <a:t>University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253223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4905" y="318281"/>
            <a:ext cx="7772400" cy="685800"/>
          </a:xfrm>
        </p:spPr>
        <p:txBody>
          <a:bodyPr>
            <a:normAutofit fontScale="90000"/>
          </a:bodyPr>
          <a:lstStyle/>
          <a:p>
            <a:r>
              <a:rPr lang="en-NZ" dirty="0" smtClean="0"/>
              <a:t>Resolving Inadmissible Solutions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4904" y="899921"/>
            <a:ext cx="9186023" cy="1728192"/>
          </a:xfrm>
        </p:spPr>
        <p:txBody>
          <a:bodyPr>
            <a:normAutofit/>
          </a:bodyPr>
          <a:lstStyle/>
          <a:p>
            <a:r>
              <a:rPr lang="en-NZ" dirty="0" smtClean="0"/>
              <a:t>Reduce the number of factors by joining the factors which are linearly dependent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NZ" dirty="0" smtClean="0"/>
              <a:t>Remove a sub-factor and join the items to the first factor</a:t>
            </a:r>
          </a:p>
          <a:p>
            <a:pPr marL="1097280" lvl="2" indent="-457200"/>
            <a:r>
              <a:rPr lang="en-NZ" dirty="0" smtClean="0"/>
              <a:t>The meaning remains the same (just lose some precision)</a:t>
            </a:r>
          </a:p>
          <a:p>
            <a:endParaRPr lang="en-NZ" dirty="0"/>
          </a:p>
        </p:txBody>
      </p:sp>
      <p:grpSp>
        <p:nvGrpSpPr>
          <p:cNvPr id="4" name="Group 3"/>
          <p:cNvGrpSpPr/>
          <p:nvPr/>
        </p:nvGrpSpPr>
        <p:grpSpPr>
          <a:xfrm>
            <a:off x="1215807" y="2372853"/>
            <a:ext cx="7601498" cy="3933080"/>
            <a:chOff x="642910" y="3623362"/>
            <a:chExt cx="6286512" cy="3234662"/>
          </a:xfrm>
        </p:grpSpPr>
        <p:pic>
          <p:nvPicPr>
            <p:cNvPr id="5" name="Picture 2" descr="D:\My Documents\Conceptions of STUDENTS\art work Assessment Student\2009 Lrng &amp; Instructn\SCOA-V_L&amp;I_1.jpg"/>
            <p:cNvPicPr>
              <a:picLocks noChangeAspect="1" noChangeArrowheads="1"/>
            </p:cNvPicPr>
            <p:nvPr/>
          </p:nvPicPr>
          <p:blipFill>
            <a:blip r:embed="rId3" cstate="print"/>
            <a:srcRect r="41450"/>
            <a:stretch>
              <a:fillRect/>
            </a:stretch>
          </p:blipFill>
          <p:spPr bwMode="auto">
            <a:xfrm>
              <a:off x="4500562" y="3786214"/>
              <a:ext cx="2428860" cy="3071810"/>
            </a:xfrm>
            <a:prstGeom prst="rect">
              <a:avLst/>
            </a:prstGeom>
            <a:noFill/>
          </p:spPr>
        </p:pic>
        <p:pic>
          <p:nvPicPr>
            <p:cNvPr id="6" name="Picture 3" descr="D:\My Documents\Conceptions of STUDENTS\art work Assessment Student\2009 Lrng &amp; Instructn\SCoA 2006 EARLI.JPG"/>
            <p:cNvPicPr>
              <a:picLocks noChangeAspect="1" noChangeArrowheads="1"/>
            </p:cNvPicPr>
            <p:nvPr/>
          </p:nvPicPr>
          <p:blipFill>
            <a:blip r:embed="rId4" cstate="print"/>
            <a:srcRect r="24889"/>
            <a:stretch>
              <a:fillRect/>
            </a:stretch>
          </p:blipFill>
          <p:spPr bwMode="auto">
            <a:xfrm>
              <a:off x="642910" y="3623362"/>
              <a:ext cx="2286016" cy="3234638"/>
            </a:xfrm>
            <a:prstGeom prst="rect">
              <a:avLst/>
            </a:prstGeom>
            <a:noFill/>
          </p:spPr>
        </p:pic>
        <p:sp>
          <p:nvSpPr>
            <p:cNvPr id="7" name="Rounded Rectangle 6"/>
            <p:cNvSpPr/>
            <p:nvPr/>
          </p:nvSpPr>
          <p:spPr>
            <a:xfrm>
              <a:off x="1285852" y="5143512"/>
              <a:ext cx="1785950" cy="1143008"/>
            </a:xfrm>
            <a:prstGeom prst="round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572000" y="5214950"/>
              <a:ext cx="2286016" cy="1143008"/>
            </a:xfrm>
            <a:prstGeom prst="round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cxnSp>
          <p:nvCxnSpPr>
            <p:cNvPr id="9" name="Straight Arrow Connector 8"/>
            <p:cNvCxnSpPr>
              <a:stCxn id="7" idx="3"/>
              <a:endCxn id="8" idx="1"/>
            </p:cNvCxnSpPr>
            <p:nvPr/>
          </p:nvCxnSpPr>
          <p:spPr>
            <a:xfrm>
              <a:off x="3071802" y="5715016"/>
              <a:ext cx="1500198" cy="71438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600982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915199"/>
          </a:xfrm>
        </p:spPr>
        <p:txBody>
          <a:bodyPr>
            <a:normAutofit/>
          </a:bodyPr>
          <a:lstStyle/>
          <a:p>
            <a:r>
              <a:rPr lang="en-NZ" dirty="0"/>
              <a:t>Resolving Inadmissible Solutions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656" y="1552756"/>
            <a:ext cx="10753725" cy="4225110"/>
          </a:xfrm>
        </p:spPr>
        <p:txBody>
          <a:bodyPr/>
          <a:lstStyle/>
          <a:p>
            <a:pPr marL="731520" lvl="2" indent="-457200">
              <a:spcBef>
                <a:spcPts val="600"/>
              </a:spcBef>
              <a:buSzPct val="70000"/>
              <a:buFont typeface="+mj-lt"/>
              <a:buAutoNum type="arabicPeriod" startAt="2"/>
            </a:pPr>
            <a:r>
              <a:rPr lang="en-NZ" sz="2800" dirty="0" smtClean="0"/>
              <a:t>Make an over-correlated factor into a sub-factor of the other</a:t>
            </a:r>
          </a:p>
          <a:p>
            <a:endParaRPr lang="en-NZ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 l="31882" t="30455" r="17531" b="41926"/>
          <a:stretch>
            <a:fillRect/>
          </a:stretch>
        </p:blipFill>
        <p:spPr bwMode="auto">
          <a:xfrm>
            <a:off x="2381224" y="3071810"/>
            <a:ext cx="3143272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 l="25737" t="31376" r="24310" b="36243"/>
          <a:stretch>
            <a:fillRect/>
          </a:stretch>
        </p:blipFill>
        <p:spPr bwMode="auto">
          <a:xfrm>
            <a:off x="6524629" y="2857496"/>
            <a:ext cx="3235721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Straight Arrow Connector 6"/>
          <p:cNvCxnSpPr/>
          <p:nvPr/>
        </p:nvCxnSpPr>
        <p:spPr>
          <a:xfrm flipV="1">
            <a:off x="2666976" y="4500570"/>
            <a:ext cx="5572164" cy="714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666976" y="6000769"/>
            <a:ext cx="6786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u="sng" dirty="0"/>
              <a:t>Before</a:t>
            </a:r>
            <a:r>
              <a:rPr lang="en-NZ" dirty="0"/>
              <a:t>				</a:t>
            </a:r>
            <a:r>
              <a:rPr lang="en-NZ" b="1" u="sng" dirty="0"/>
              <a:t>After</a:t>
            </a:r>
          </a:p>
          <a:p>
            <a:r>
              <a:rPr lang="en-NZ" dirty="0"/>
              <a:t>very high correlation 		a dependent regression</a:t>
            </a:r>
          </a:p>
        </p:txBody>
      </p:sp>
    </p:spTree>
    <p:extLst>
      <p:ext uri="{BB962C8B-B14F-4D97-AF65-F5344CB8AC3E}">
        <p14:creationId xmlns:p14="http://schemas.microsoft.com/office/powerpoint/2010/main" val="36610865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 l="2577" r="47632"/>
          <a:stretch>
            <a:fillRect/>
          </a:stretch>
        </p:blipFill>
        <p:spPr bwMode="auto">
          <a:xfrm>
            <a:off x="3838189" y="615692"/>
            <a:ext cx="3571900" cy="600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684468" y="5618470"/>
            <a:ext cx="1714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/>
              <a:t>Inadmissible </a:t>
            </a:r>
            <a:r>
              <a:rPr lang="en-NZ" i="1" dirty="0"/>
              <a:t>N</a:t>
            </a:r>
            <a:r>
              <a:rPr lang="en-NZ" dirty="0"/>
              <a:t>=82</a:t>
            </a:r>
          </a:p>
        </p:txBody>
      </p:sp>
      <p:sp>
        <p:nvSpPr>
          <p:cNvPr id="6" name="Oval 5"/>
          <p:cNvSpPr/>
          <p:nvPr/>
        </p:nvSpPr>
        <p:spPr>
          <a:xfrm>
            <a:off x="5541856" y="1305387"/>
            <a:ext cx="714380" cy="31254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7" name="Oval 6"/>
          <p:cNvSpPr/>
          <p:nvPr/>
        </p:nvSpPr>
        <p:spPr>
          <a:xfrm>
            <a:off x="4970352" y="2930607"/>
            <a:ext cx="714380" cy="312542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8" name="Oval 7"/>
          <p:cNvSpPr/>
          <p:nvPr/>
        </p:nvSpPr>
        <p:spPr>
          <a:xfrm>
            <a:off x="5840082" y="4856671"/>
            <a:ext cx="487591" cy="19922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9" name="Oval 8"/>
          <p:cNvSpPr/>
          <p:nvPr/>
        </p:nvSpPr>
        <p:spPr>
          <a:xfrm>
            <a:off x="5756170" y="5243419"/>
            <a:ext cx="714380" cy="31254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0" name="Oval 9"/>
          <p:cNvSpPr/>
          <p:nvPr/>
        </p:nvSpPr>
        <p:spPr>
          <a:xfrm>
            <a:off x="5470418" y="5618469"/>
            <a:ext cx="714380" cy="31254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/>
          <a:srcRect r="47966"/>
          <a:stretch>
            <a:fillRect/>
          </a:stretch>
        </p:blipFill>
        <p:spPr bwMode="auto">
          <a:xfrm>
            <a:off x="8378321" y="725255"/>
            <a:ext cx="2789864" cy="607220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220379" y="1048160"/>
            <a:ext cx="32108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Small Samples problematic</a:t>
            </a:r>
            <a:endParaRPr lang="en-NZ" sz="2000" b="1" dirty="0" smtClean="0"/>
          </a:p>
          <a:p>
            <a:r>
              <a:rPr lang="en-NZ" sz="2000" b="1" dirty="0" smtClean="0"/>
              <a:t>Admissible</a:t>
            </a:r>
            <a:r>
              <a:rPr lang="en-NZ" sz="2000" dirty="0" smtClean="0"/>
              <a:t> </a:t>
            </a:r>
            <a:r>
              <a:rPr lang="en-NZ" sz="2000" dirty="0"/>
              <a:t>(</a:t>
            </a:r>
            <a:r>
              <a:rPr lang="en-NZ" sz="2000" i="1" dirty="0"/>
              <a:t>N</a:t>
            </a:r>
            <a:r>
              <a:rPr lang="en-NZ" sz="2000" dirty="0"/>
              <a:t>=82)</a:t>
            </a:r>
          </a:p>
          <a:p>
            <a:pPr>
              <a:buFont typeface="Arial" pitchFamily="34" charset="0"/>
              <a:buChar char="•"/>
            </a:pPr>
            <a:r>
              <a:rPr lang="en-NZ" sz="2000" dirty="0" smtClean="0"/>
              <a:t>Remove </a:t>
            </a:r>
            <a:r>
              <a:rPr lang="en-NZ" sz="2000" dirty="0"/>
              <a:t>sub-factors</a:t>
            </a:r>
          </a:p>
          <a:p>
            <a:pPr>
              <a:buFont typeface="Arial" pitchFamily="34" charset="0"/>
              <a:buChar char="•"/>
            </a:pPr>
            <a:r>
              <a:rPr lang="en-NZ" sz="2000" dirty="0" smtClean="0"/>
              <a:t>Join </a:t>
            </a:r>
            <a:r>
              <a:rPr lang="en-NZ" sz="2000" dirty="0"/>
              <a:t>highly correlated </a:t>
            </a:r>
            <a:r>
              <a:rPr lang="en-NZ" sz="2000" dirty="0" smtClean="0"/>
              <a:t>factors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Keeps </a:t>
            </a:r>
            <a:r>
              <a:rPr lang="en-US" sz="2000" dirty="0" err="1" smtClean="0"/>
              <a:t>i</a:t>
            </a:r>
            <a:r>
              <a:rPr lang="en-NZ" sz="2000" dirty="0" err="1" smtClean="0"/>
              <a:t>nterpretation</a:t>
            </a:r>
            <a:r>
              <a:rPr lang="en-NZ" sz="2000" dirty="0" smtClean="0"/>
              <a:t> </a:t>
            </a:r>
            <a:r>
              <a:rPr lang="en-NZ" sz="2000" dirty="0"/>
              <a:t>similar</a:t>
            </a:r>
          </a:p>
          <a:p>
            <a:endParaRPr lang="en-NZ" sz="2000" dirty="0"/>
          </a:p>
          <a:p>
            <a:r>
              <a:rPr lang="en-NZ" sz="2000" dirty="0"/>
              <a:t>This approach necessary especially when </a:t>
            </a:r>
            <a:r>
              <a:rPr lang="en-NZ" sz="2000" i="1" dirty="0"/>
              <a:t>N </a:t>
            </a:r>
            <a:r>
              <a:rPr lang="en-NZ" sz="2000" dirty="0"/>
              <a:t>is low.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78255" y="5701073"/>
            <a:ext cx="20717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/>
              <a:t>error variances &lt;0.00 + correlations &gt;1.00</a:t>
            </a:r>
          </a:p>
        </p:txBody>
      </p:sp>
      <p:cxnSp>
        <p:nvCxnSpPr>
          <p:cNvPr id="17" name="Straight Arrow Connector 16"/>
          <p:cNvCxnSpPr>
            <a:endCxn id="8" idx="6"/>
          </p:cNvCxnSpPr>
          <p:nvPr/>
        </p:nvCxnSpPr>
        <p:spPr>
          <a:xfrm flipH="1" flipV="1">
            <a:off x="6327673" y="4956282"/>
            <a:ext cx="1967088" cy="8263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9" idx="6"/>
          </p:cNvCxnSpPr>
          <p:nvPr/>
        </p:nvCxnSpPr>
        <p:spPr>
          <a:xfrm rot="10800000">
            <a:off x="6470550" y="5399692"/>
            <a:ext cx="1214446" cy="134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10" idx="6"/>
          </p:cNvCxnSpPr>
          <p:nvPr/>
        </p:nvCxnSpPr>
        <p:spPr>
          <a:xfrm flipH="1" flipV="1">
            <a:off x="6184798" y="5774740"/>
            <a:ext cx="1632229" cy="3125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6" idx="5"/>
          </p:cNvCxnSpPr>
          <p:nvPr/>
        </p:nvCxnSpPr>
        <p:spPr>
          <a:xfrm flipH="1" flipV="1">
            <a:off x="6151617" y="1572158"/>
            <a:ext cx="2033447" cy="42606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7" idx="6"/>
          </p:cNvCxnSpPr>
          <p:nvPr/>
        </p:nvCxnSpPr>
        <p:spPr>
          <a:xfrm flipH="1" flipV="1">
            <a:off x="5684732" y="3086878"/>
            <a:ext cx="2263680" cy="273706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Title 1"/>
          <p:cNvSpPr txBox="1">
            <a:spLocks/>
          </p:cNvSpPr>
          <p:nvPr/>
        </p:nvSpPr>
        <p:spPr>
          <a:xfrm>
            <a:off x="586418" y="68415"/>
            <a:ext cx="10772775" cy="91519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NZ" dirty="0" smtClean="0"/>
              <a:t>Resolving Inadmissible Solutions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1783861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2478" y="294654"/>
            <a:ext cx="7772400" cy="685800"/>
          </a:xfrm>
        </p:spPr>
        <p:txBody>
          <a:bodyPr>
            <a:normAutofit fontScale="90000"/>
          </a:bodyPr>
          <a:lstStyle/>
          <a:p>
            <a:r>
              <a:rPr lang="en-NZ" dirty="0"/>
              <a:t>Resolving Inadmissible Solutions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 r="52360"/>
          <a:stretch>
            <a:fillRect/>
          </a:stretch>
        </p:blipFill>
        <p:spPr bwMode="auto">
          <a:xfrm>
            <a:off x="1666844" y="2500306"/>
            <a:ext cx="2071670" cy="4381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666844" y="1571612"/>
            <a:ext cx="22145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b="1" dirty="0"/>
              <a:t>Base Model </a:t>
            </a:r>
          </a:p>
          <a:p>
            <a:r>
              <a:rPr lang="en-NZ" i="1" dirty="0"/>
              <a:t>(did not fit a new group)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/>
          <a:srcRect r="48290"/>
          <a:stretch>
            <a:fillRect/>
          </a:stretch>
        </p:blipFill>
        <p:spPr bwMode="auto">
          <a:xfrm>
            <a:off x="4738679" y="2500306"/>
            <a:ext cx="2228671" cy="4357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667240" y="1571612"/>
            <a:ext cx="24288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/>
              <a:t>Alternate Model 1: </a:t>
            </a:r>
            <a:r>
              <a:rPr lang="en-NZ" dirty="0"/>
              <a:t>Remove problematic item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8017580" y="1500174"/>
            <a:ext cx="2221824" cy="5357826"/>
            <a:chOff x="6493580" y="1500174"/>
            <a:chExt cx="2221824" cy="5357826"/>
          </a:xfrm>
        </p:grpSpPr>
        <p:pic>
          <p:nvPicPr>
            <p:cNvPr id="8196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 r="48463"/>
            <a:stretch>
              <a:fillRect/>
            </a:stretch>
          </p:blipFill>
          <p:spPr bwMode="auto">
            <a:xfrm>
              <a:off x="6493580" y="2500306"/>
              <a:ext cx="2221824" cy="43576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6643702" y="1500174"/>
              <a:ext cx="192882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b="1" dirty="0"/>
                <a:t>Alternative Model 2: </a:t>
              </a:r>
              <a:r>
                <a:rPr lang="en-NZ" dirty="0"/>
                <a:t>Add paths</a:t>
              </a:r>
            </a:p>
          </p:txBody>
        </p:sp>
      </p:grpSp>
      <p:sp>
        <p:nvSpPr>
          <p:cNvPr id="13" name="Right Arrow 12"/>
          <p:cNvSpPr/>
          <p:nvPr/>
        </p:nvSpPr>
        <p:spPr>
          <a:xfrm>
            <a:off x="3952860" y="6572272"/>
            <a:ext cx="1571636" cy="2857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4" name="Right Arrow 13"/>
          <p:cNvSpPr/>
          <p:nvPr/>
        </p:nvSpPr>
        <p:spPr>
          <a:xfrm>
            <a:off x="2738414" y="5357826"/>
            <a:ext cx="6429420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5" name="TextBox 14"/>
          <p:cNvSpPr txBox="1"/>
          <p:nvPr/>
        </p:nvSpPr>
        <p:spPr>
          <a:xfrm>
            <a:off x="7167570" y="5786454"/>
            <a:ext cx="15001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/>
              <a:t>PS</a:t>
            </a:r>
            <a:r>
              <a:rPr lang="en-NZ" dirty="0"/>
              <a:t>. Both revisions worked</a:t>
            </a:r>
          </a:p>
        </p:txBody>
      </p:sp>
      <p:sp>
        <p:nvSpPr>
          <p:cNvPr id="16" name="Right Arrow 15"/>
          <p:cNvSpPr/>
          <p:nvPr/>
        </p:nvSpPr>
        <p:spPr>
          <a:xfrm>
            <a:off x="2452662" y="3357562"/>
            <a:ext cx="6286544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97105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0499" y="252254"/>
            <a:ext cx="8562731" cy="634082"/>
          </a:xfrm>
        </p:spPr>
        <p:txBody>
          <a:bodyPr>
            <a:normAutofit fontScale="90000"/>
          </a:bodyPr>
          <a:lstStyle/>
          <a:p>
            <a:r>
              <a:rPr lang="en-NZ" dirty="0"/>
              <a:t>Resolving Inadmissible Solutions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147313"/>
            <a:ext cx="8534400" cy="5326639"/>
          </a:xfrm>
        </p:spPr>
        <p:txBody>
          <a:bodyPr/>
          <a:lstStyle/>
          <a:p>
            <a:r>
              <a:rPr lang="en-NZ" dirty="0" smtClean="0"/>
              <a:t>Parcel factor into a single variable and pretend that it was measured directly</a:t>
            </a:r>
            <a:endParaRPr lang="en-N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28056" y="2852937"/>
            <a:ext cx="4427984" cy="3859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 r="68177"/>
          <a:stretch>
            <a:fillRect/>
          </a:stretch>
        </p:blipFill>
        <p:spPr bwMode="auto">
          <a:xfrm>
            <a:off x="7176120" y="2736280"/>
            <a:ext cx="2429782" cy="4581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914400" y="2009456"/>
            <a:ext cx="7704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600" dirty="0"/>
              <a:t>8 items, 2 factors becomes  2 correlated variables when </a:t>
            </a:r>
            <a:r>
              <a:rPr lang="en-NZ" sz="1600" i="1" dirty="0"/>
              <a:t>n </a:t>
            </a:r>
            <a:r>
              <a:rPr lang="en-NZ" sz="1600" dirty="0"/>
              <a:t>reduces from 86 to 20. </a:t>
            </a:r>
          </a:p>
          <a:p>
            <a:r>
              <a:rPr lang="en-NZ" sz="1600" b="1" dirty="0"/>
              <a:t>Note</a:t>
            </a:r>
            <a:r>
              <a:rPr lang="en-NZ" sz="1600" dirty="0"/>
              <a:t> the similar correlation.</a:t>
            </a:r>
          </a:p>
        </p:txBody>
      </p:sp>
      <p:sp>
        <p:nvSpPr>
          <p:cNvPr id="8" name="Oval 7"/>
          <p:cNvSpPr/>
          <p:nvPr/>
        </p:nvSpPr>
        <p:spPr>
          <a:xfrm>
            <a:off x="1991544" y="4653136"/>
            <a:ext cx="323528" cy="7200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9" name="Oval 8"/>
          <p:cNvSpPr/>
          <p:nvPr/>
        </p:nvSpPr>
        <p:spPr>
          <a:xfrm>
            <a:off x="7464152" y="4653136"/>
            <a:ext cx="323528" cy="7200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170543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906573"/>
          </a:xfrm>
        </p:spPr>
        <p:txBody>
          <a:bodyPr/>
          <a:lstStyle/>
          <a:p>
            <a:r>
              <a:rPr lang="en-NZ" dirty="0" smtClean="0"/>
              <a:t>Improving Fit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9125" y="1613140"/>
            <a:ext cx="9223075" cy="4912204"/>
          </a:xfrm>
        </p:spPr>
        <p:txBody>
          <a:bodyPr>
            <a:normAutofit/>
          </a:bodyPr>
          <a:lstStyle/>
          <a:p>
            <a:r>
              <a:rPr lang="en-NZ" dirty="0" smtClean="0"/>
              <a:t>If solution is recursive and admissible, but does not fit well, what to do?</a:t>
            </a:r>
          </a:p>
          <a:p>
            <a:pPr lvl="1"/>
            <a:r>
              <a:rPr lang="en-NZ" dirty="0" smtClean="0"/>
              <a:t>Remove paths and items that are not statistically significant</a:t>
            </a:r>
          </a:p>
          <a:p>
            <a:pPr lvl="1"/>
            <a:r>
              <a:rPr lang="en-NZ" dirty="0" smtClean="0"/>
              <a:t>Remove items that have high attraction to logically inappropriate factors (use the modification indices to identify those)</a:t>
            </a:r>
          </a:p>
          <a:p>
            <a:pPr lvl="1"/>
            <a:r>
              <a:rPr lang="en-NZ" dirty="0" smtClean="0"/>
              <a:t>Remove items with weak loadings on their respective factors</a:t>
            </a:r>
          </a:p>
          <a:p>
            <a:pPr lvl="1"/>
            <a:r>
              <a:rPr lang="en-NZ" dirty="0" smtClean="0"/>
              <a:t>Correlate all the factors with each other</a:t>
            </a:r>
          </a:p>
          <a:p>
            <a:pPr lvl="1"/>
            <a:r>
              <a:rPr lang="en-NZ" dirty="0" smtClean="0"/>
              <a:t>Collapse factors</a:t>
            </a:r>
          </a:p>
          <a:p>
            <a:pPr lvl="1"/>
            <a:r>
              <a:rPr lang="en-NZ" dirty="0" smtClean="0"/>
              <a:t>Parcel factors into scale scores</a:t>
            </a:r>
          </a:p>
        </p:txBody>
      </p:sp>
    </p:spTree>
    <p:extLst>
      <p:ext uri="{BB962C8B-B14F-4D97-AF65-F5344CB8AC3E}">
        <p14:creationId xmlns:p14="http://schemas.microsoft.com/office/powerpoint/2010/main" val="29688553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75129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Modification index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656" y="1397480"/>
            <a:ext cx="10753725" cy="4380386"/>
          </a:xfrm>
        </p:spPr>
        <p:txBody>
          <a:bodyPr>
            <a:normAutofit/>
          </a:bodyPr>
          <a:lstStyle/>
          <a:p>
            <a:r>
              <a:rPr lang="en-US" dirty="0" smtClean="0"/>
              <a:t>Also known as Lagrange multiplier</a:t>
            </a:r>
          </a:p>
          <a:p>
            <a:pPr lvl="1"/>
            <a:r>
              <a:rPr lang="en-US" dirty="0"/>
              <a:t>an estimated value in which the </a:t>
            </a:r>
            <a:r>
              <a:rPr lang="en-US" dirty="0" smtClean="0"/>
              <a:t>model’s χ</a:t>
            </a:r>
            <a:r>
              <a:rPr lang="en-US" baseline="30000" dirty="0" smtClean="0"/>
              <a:t>2</a:t>
            </a:r>
            <a:r>
              <a:rPr lang="en-US" dirty="0" smtClean="0"/>
              <a:t> </a:t>
            </a:r>
            <a:r>
              <a:rPr lang="en-US" dirty="0"/>
              <a:t>test statistic would decrease if a fixed parameter were added to the model </a:t>
            </a:r>
            <a:r>
              <a:rPr lang="en-US" dirty="0" smtClean="0"/>
              <a:t>and </a:t>
            </a:r>
            <a:r>
              <a:rPr lang="en-NZ" dirty="0" smtClean="0"/>
              <a:t>freely estimated</a:t>
            </a:r>
          </a:p>
          <a:p>
            <a:pPr lvl="1"/>
            <a:r>
              <a:rPr lang="en-US" dirty="0" smtClean="0"/>
              <a:t>Statistically significant at value </a:t>
            </a:r>
            <a:r>
              <a:rPr lang="en-US" dirty="0"/>
              <a:t>of </a:t>
            </a:r>
            <a:r>
              <a:rPr lang="en-US" dirty="0" smtClean="0"/>
              <a:t>3.84 which corresponds </a:t>
            </a:r>
            <a:r>
              <a:rPr lang="en-US" dirty="0"/>
              <a:t>with 1 </a:t>
            </a:r>
            <a:r>
              <a:rPr lang="en-US" i="1" dirty="0" smtClean="0"/>
              <a:t>df </a:t>
            </a:r>
            <a:r>
              <a:rPr lang="en-US" dirty="0" smtClean="0"/>
              <a:t>at alpha=.05</a:t>
            </a:r>
          </a:p>
          <a:p>
            <a:pPr lvl="1"/>
            <a:r>
              <a:rPr lang="en-US" dirty="0" smtClean="0"/>
              <a:t>But generally values under 20 make almost no difference to fit indices</a:t>
            </a:r>
          </a:p>
          <a:p>
            <a:pPr lvl="1"/>
            <a:r>
              <a:rPr lang="en-US" dirty="0" smtClean="0"/>
              <a:t>Use the values to identify paths that could be added to make the fit better</a:t>
            </a:r>
          </a:p>
          <a:p>
            <a:pPr lvl="2"/>
            <a:r>
              <a:rPr lang="en-US" dirty="0" smtClean="0"/>
              <a:t>Alternately use the MI to identify paths or items that could be removed.</a:t>
            </a:r>
          </a:p>
          <a:p>
            <a:pPr lvl="2"/>
            <a:r>
              <a:rPr lang="en-US" dirty="0" smtClean="0"/>
              <a:t>Items with large attraction to factors that violate simple structure are candidates for removal</a:t>
            </a:r>
          </a:p>
          <a:p>
            <a:pPr lvl="2"/>
            <a:r>
              <a:rPr lang="en-US" dirty="0" smtClean="0"/>
              <a:t>Items with large attraction to other items within their own set are candidates for deletion</a:t>
            </a:r>
          </a:p>
          <a:p>
            <a:pPr lvl="1"/>
            <a:r>
              <a:rPr lang="en-US" dirty="0" smtClean="0"/>
              <a:t>Highly subjective in decision making: I tend to sum the MI for an item to see which are most problematic. Removing a few items in light of theoretical considerations is the goal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3601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932452"/>
          </a:xfrm>
        </p:spPr>
        <p:txBody>
          <a:bodyPr/>
          <a:lstStyle/>
          <a:p>
            <a:r>
              <a:rPr lang="en-US" dirty="0" smtClean="0"/>
              <a:t>Expected parameter change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EPC indicates </a:t>
            </a:r>
            <a:r>
              <a:rPr lang="en-US" dirty="0"/>
              <a:t>the estimated value of a </a:t>
            </a:r>
            <a:r>
              <a:rPr lang="en-US" dirty="0" smtClean="0"/>
              <a:t>fixed parameter </a:t>
            </a:r>
            <a:r>
              <a:rPr lang="en-US" dirty="0"/>
              <a:t>if it were added to a model and freely </a:t>
            </a:r>
            <a:r>
              <a:rPr lang="en-US" dirty="0" smtClean="0"/>
              <a:t>estimated</a:t>
            </a:r>
          </a:p>
          <a:p>
            <a:pPr lvl="1"/>
            <a:r>
              <a:rPr lang="en-US" dirty="0"/>
              <a:t>“a direct estimate of the size </a:t>
            </a:r>
            <a:r>
              <a:rPr lang="en-US" dirty="0" smtClean="0"/>
              <a:t>of the </a:t>
            </a:r>
            <a:r>
              <a:rPr lang="en-US" dirty="0"/>
              <a:t>misspecification for the restricted parameters”</a:t>
            </a:r>
            <a:endParaRPr lang="en-US" dirty="0" smtClean="0"/>
          </a:p>
          <a:p>
            <a:pPr lvl="1"/>
            <a:r>
              <a:rPr lang="en-US" dirty="0"/>
              <a:t>fixed parameters associated with the largest EPC </a:t>
            </a:r>
            <a:r>
              <a:rPr lang="en-US" dirty="0" smtClean="0"/>
              <a:t>value indicate the most </a:t>
            </a:r>
            <a:r>
              <a:rPr lang="en-US" dirty="0"/>
              <a:t>model </a:t>
            </a:r>
            <a:r>
              <a:rPr lang="en-US" dirty="0" smtClean="0"/>
              <a:t>misspecification</a:t>
            </a:r>
          </a:p>
          <a:p>
            <a:pPr lvl="2"/>
            <a:r>
              <a:rPr lang="en-US" dirty="0" smtClean="0"/>
              <a:t>Must be </a:t>
            </a:r>
            <a:r>
              <a:rPr lang="en-US" dirty="0"/>
              <a:t>evaluated in terms of theoretical plausibility and could </a:t>
            </a:r>
            <a:r>
              <a:rPr lang="en-US" dirty="0" smtClean="0"/>
              <a:t>be freely </a:t>
            </a:r>
            <a:r>
              <a:rPr lang="en-US" dirty="0"/>
              <a:t>estimated in the model</a:t>
            </a:r>
            <a:r>
              <a:rPr lang="en-US" dirty="0" smtClean="0"/>
              <a:t>.</a:t>
            </a:r>
          </a:p>
          <a:p>
            <a:r>
              <a:rPr lang="en-US" dirty="0"/>
              <a:t>standardized </a:t>
            </a:r>
            <a:r>
              <a:rPr lang="en-US" dirty="0" smtClean="0"/>
              <a:t>EPC</a:t>
            </a:r>
          </a:p>
          <a:p>
            <a:pPr lvl="1"/>
            <a:r>
              <a:rPr lang="en-US" dirty="0"/>
              <a:t>invariant to the rescaling of observed and latent </a:t>
            </a:r>
            <a:r>
              <a:rPr lang="en-US" dirty="0" smtClean="0"/>
              <a:t>variables</a:t>
            </a:r>
          </a:p>
          <a:p>
            <a:pPr lvl="1"/>
            <a:r>
              <a:rPr lang="en-US" dirty="0"/>
              <a:t>SEPC values for residual </a:t>
            </a:r>
            <a:r>
              <a:rPr lang="en-US" dirty="0" err="1"/>
              <a:t>covariances</a:t>
            </a:r>
            <a:r>
              <a:rPr lang="en-US" dirty="0"/>
              <a:t> between latent variables and between </a:t>
            </a:r>
            <a:r>
              <a:rPr lang="en-US" dirty="0" smtClean="0"/>
              <a:t>observed variables </a:t>
            </a:r>
            <a:r>
              <a:rPr lang="en-US" dirty="0"/>
              <a:t>are standardized using their respective residual variances instead of their </a:t>
            </a:r>
            <a:r>
              <a:rPr lang="en-US" dirty="0" smtClean="0"/>
              <a:t>variances</a:t>
            </a:r>
          </a:p>
          <a:p>
            <a:pPr lvl="1"/>
            <a:r>
              <a:rPr lang="en-US" dirty="0"/>
              <a:t>the SEPC </a:t>
            </a:r>
            <a:r>
              <a:rPr lang="en-US" dirty="0" smtClean="0"/>
              <a:t>tends </a:t>
            </a:r>
            <a:r>
              <a:rPr lang="en-US" dirty="0"/>
              <a:t>to outperform the MI when </a:t>
            </a:r>
            <a:r>
              <a:rPr lang="en-US" dirty="0" smtClean="0"/>
              <a:t>arriving at </a:t>
            </a:r>
            <a:r>
              <a:rPr lang="en-US" dirty="0"/>
              <a:t>the correct confirmatory model.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931562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Tweaking models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6543" y="1729596"/>
            <a:ext cx="8964283" cy="4323928"/>
          </a:xfrm>
        </p:spPr>
        <p:txBody>
          <a:bodyPr>
            <a:normAutofit fontScale="92500" lnSpcReduction="10000"/>
          </a:bodyPr>
          <a:lstStyle/>
          <a:p>
            <a:r>
              <a:rPr lang="en-NZ" dirty="0" smtClean="0"/>
              <a:t>What to look for?</a:t>
            </a:r>
          </a:p>
          <a:p>
            <a:pPr lvl="1"/>
            <a:r>
              <a:rPr lang="en-NZ" dirty="0" smtClean="0"/>
              <a:t>Items that have strong sum of MI/SEPC</a:t>
            </a:r>
          </a:p>
          <a:p>
            <a:pPr lvl="2"/>
            <a:r>
              <a:rPr lang="en-NZ" dirty="0" smtClean="0"/>
              <a:t>These are items that are most mis-specified</a:t>
            </a:r>
          </a:p>
          <a:p>
            <a:pPr lvl="2"/>
            <a:r>
              <a:rPr lang="en-NZ" dirty="0" smtClean="0"/>
              <a:t>Your theory does not match participant responses</a:t>
            </a:r>
          </a:p>
          <a:p>
            <a:pPr lvl="1"/>
            <a:r>
              <a:rPr lang="en-NZ" dirty="0" smtClean="0"/>
              <a:t>Items that are highly attracted to multiple factors</a:t>
            </a:r>
          </a:p>
          <a:p>
            <a:pPr lvl="2"/>
            <a:r>
              <a:rPr lang="en-NZ" dirty="0" smtClean="0"/>
              <a:t>These violate simple structure; Remove these IF and ONLY IF there are sufficient items in a factor to keep a valid factor</a:t>
            </a:r>
          </a:p>
          <a:p>
            <a:pPr lvl="1"/>
            <a:r>
              <a:rPr lang="en-NZ" dirty="0" smtClean="0"/>
              <a:t>Factors that want to be joined to other factors</a:t>
            </a:r>
          </a:p>
          <a:p>
            <a:pPr lvl="2"/>
            <a:r>
              <a:rPr lang="en-NZ" dirty="0" smtClean="0"/>
              <a:t>Consider this IF and ONLY IF the path makes some sort of theoretical sense—can you explain it? Make it dependent or correlated</a:t>
            </a:r>
          </a:p>
          <a:p>
            <a:r>
              <a:rPr lang="en-NZ" dirty="0" smtClean="0"/>
              <a:t>Remember</a:t>
            </a:r>
          </a:p>
          <a:p>
            <a:pPr lvl="1"/>
            <a:r>
              <a:rPr lang="en-NZ" dirty="0" smtClean="0"/>
              <a:t>Change only if you can explain it with your theory</a:t>
            </a:r>
          </a:p>
          <a:p>
            <a:pPr lvl="1"/>
            <a:r>
              <a:rPr lang="en-NZ" dirty="0" smtClean="0"/>
              <a:t>Don’t delete items that would destroy a factor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05594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 l="18853" t="9375" r="17005" b="4166"/>
          <a:stretch>
            <a:fillRect/>
          </a:stretch>
        </p:blipFill>
        <p:spPr bwMode="auto">
          <a:xfrm>
            <a:off x="7024694" y="785794"/>
            <a:ext cx="3071834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5305430"/>
              </p:ext>
            </p:extLst>
          </p:nvPr>
        </p:nvGraphicFramePr>
        <p:xfrm>
          <a:off x="1164567" y="1417638"/>
          <a:ext cx="5074310" cy="2357453"/>
        </p:xfrm>
        <a:graphic>
          <a:graphicData uri="http://schemas.openxmlformats.org/drawingml/2006/table">
            <a:tbl>
              <a:tblPr/>
              <a:tblGrid>
                <a:gridCol w="14845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01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74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23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498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82627">
                <a:tc>
                  <a:txBody>
                    <a:bodyPr/>
                    <a:lstStyle/>
                    <a:p>
                      <a:pPr algn="l" fontAlgn="b"/>
                      <a:r>
                        <a:rPr lang="en-NZ" sz="1600" b="1" i="0" u="none" strike="noStrike" dirty="0" smtClean="0">
                          <a:latin typeface="Arial"/>
                        </a:rPr>
                        <a:t>Model</a:t>
                      </a:r>
                      <a:endParaRPr lang="en-NZ" sz="16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600" b="1" i="0" u="none" strike="noStrike" dirty="0" smtClean="0">
                          <a:latin typeface="Arial"/>
                        </a:rPr>
                        <a:t>#</a:t>
                      </a:r>
                      <a:r>
                        <a:rPr lang="en-NZ" sz="1600" b="1" i="0" u="none" strike="noStrike" baseline="0" dirty="0" smtClean="0">
                          <a:latin typeface="Arial"/>
                        </a:rPr>
                        <a:t>  manifest variables</a:t>
                      </a:r>
                      <a:endParaRPr lang="en-NZ" sz="16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600" b="1" i="1" u="none" strike="noStrike" dirty="0" smtClean="0">
                          <a:latin typeface="Arial"/>
                        </a:rPr>
                        <a:t>df</a:t>
                      </a:r>
                      <a:endParaRPr lang="en-NZ" sz="1600" b="1" i="1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600" b="1" i="0" u="none" strike="noStrike" dirty="0" smtClean="0">
                          <a:latin typeface="Arial"/>
                        </a:rPr>
                        <a:t>RMSEA</a:t>
                      </a:r>
                      <a:endParaRPr lang="en-NZ" sz="16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600" b="1" i="0" u="none" strike="noStrike" dirty="0" smtClean="0">
                          <a:latin typeface="Arial"/>
                        </a:rPr>
                        <a:t>Gamma hat</a:t>
                      </a:r>
                      <a:endParaRPr lang="en-NZ" sz="16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2199">
                <a:tc>
                  <a:txBody>
                    <a:bodyPr/>
                    <a:lstStyle/>
                    <a:p>
                      <a:pPr algn="l" fontAlgn="b"/>
                      <a:r>
                        <a:rPr lang="en-NZ" sz="1600" b="0" i="0" u="none" strike="noStrike" dirty="0" smtClean="0">
                          <a:latin typeface="Arial"/>
                        </a:rPr>
                        <a:t>Before 3 items removed</a:t>
                      </a:r>
                      <a:endParaRPr lang="en-NZ" sz="16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600" b="1" i="0" u="none" strike="noStrike" dirty="0">
                          <a:latin typeface="Arial"/>
                        </a:rPr>
                        <a:t>33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600" b="1" i="0" u="none" strike="noStrike" dirty="0">
                          <a:latin typeface="Arial"/>
                        </a:rPr>
                        <a:t>474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600" b="1" i="0" u="none" strike="noStrike" dirty="0">
                          <a:latin typeface="Arial"/>
                        </a:rPr>
                        <a:t>0.066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600" b="1" i="0" u="none" strike="noStrike" dirty="0">
                          <a:latin typeface="Arial"/>
                        </a:rPr>
                        <a:t>0.889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2627">
                <a:tc>
                  <a:txBody>
                    <a:bodyPr/>
                    <a:lstStyle/>
                    <a:p>
                      <a:pPr algn="l" fontAlgn="b"/>
                      <a:r>
                        <a:rPr lang="en-NZ" sz="1600" b="0" i="0" u="none" strike="noStrike" dirty="0" smtClean="0">
                          <a:latin typeface="Arial"/>
                        </a:rPr>
                        <a:t>After 3 items removed </a:t>
                      </a:r>
                      <a:endParaRPr lang="en-NZ" sz="16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600" b="0" i="0" u="none" strike="noStrike" dirty="0">
                          <a:latin typeface="Arial"/>
                        </a:rPr>
                        <a:t>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600" b="0" i="0" u="none" strike="noStrike" dirty="0">
                          <a:latin typeface="Arial"/>
                        </a:rPr>
                        <a:t>384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600" b="0" i="0" u="none" strike="noStrike" dirty="0">
                          <a:latin typeface="Arial"/>
                        </a:rPr>
                        <a:t>0.061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600" b="0" i="0" u="none" strike="noStrike" dirty="0">
                          <a:latin typeface="Arial"/>
                        </a:rPr>
                        <a:t>0.913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04181" y="4143380"/>
            <a:ext cx="513469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/>
              <a:t>This change reduced the df considerably while increasing the RMSEA somewhat. Consequence is that the model fit for gamma hat is clearly acceptable. Fit is improved.</a:t>
            </a:r>
          </a:p>
          <a:p>
            <a:endParaRPr lang="en-NZ" dirty="0"/>
          </a:p>
          <a:p>
            <a:r>
              <a:rPr lang="en-NZ" i="1" dirty="0"/>
              <a:t>But does it still mean the same? What did I lose in gaining better fit?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22719" y="258783"/>
            <a:ext cx="10772775" cy="97479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NZ" dirty="0" smtClean="0"/>
              <a:t>Tweaking models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720598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93361"/>
            <a:ext cx="10972800" cy="887188"/>
          </a:xfrm>
        </p:spPr>
        <p:txBody>
          <a:bodyPr>
            <a:normAutofit/>
          </a:bodyPr>
          <a:lstStyle/>
          <a:p>
            <a:r>
              <a:rPr lang="en-NZ" dirty="0" smtClean="0"/>
              <a:t>Trouble-Shooting Summary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8424"/>
            <a:ext cx="10972800" cy="5295331"/>
          </a:xfrm>
        </p:spPr>
        <p:txBody>
          <a:bodyPr>
            <a:normAutofit/>
          </a:bodyPr>
          <a:lstStyle/>
          <a:p>
            <a:r>
              <a:rPr lang="en-NZ" dirty="0" smtClean="0"/>
              <a:t>Estimation problems are quite common</a:t>
            </a:r>
          </a:p>
          <a:p>
            <a:pPr lvl="1"/>
            <a:r>
              <a:rPr lang="en-NZ" dirty="0" smtClean="0"/>
              <a:t>Small sample size</a:t>
            </a:r>
          </a:p>
          <a:p>
            <a:pPr lvl="1"/>
            <a:r>
              <a:rPr lang="en-NZ" dirty="0" smtClean="0"/>
              <a:t>Poor model specification</a:t>
            </a:r>
          </a:p>
          <a:p>
            <a:pPr lvl="1"/>
            <a:r>
              <a:rPr lang="en-NZ" dirty="0" smtClean="0"/>
              <a:t>Over-factored constructs</a:t>
            </a:r>
          </a:p>
          <a:p>
            <a:r>
              <a:rPr lang="en-NZ" dirty="0" smtClean="0"/>
              <a:t>Solutions must fit and be theoretically sound</a:t>
            </a:r>
          </a:p>
          <a:p>
            <a:pPr lvl="1"/>
            <a:r>
              <a:rPr lang="en-NZ" dirty="0" smtClean="0"/>
              <a:t>Remove factors, items</a:t>
            </a:r>
          </a:p>
          <a:p>
            <a:pPr lvl="1"/>
            <a:r>
              <a:rPr lang="en-NZ" dirty="0" smtClean="0"/>
              <a:t>Use modification indices</a:t>
            </a:r>
          </a:p>
          <a:p>
            <a:r>
              <a:rPr lang="en-NZ" dirty="0" smtClean="0"/>
              <a:t>Solutions need to be tested</a:t>
            </a:r>
          </a:p>
          <a:p>
            <a:pPr lvl="1"/>
            <a:r>
              <a:rPr lang="en-NZ" dirty="0" smtClean="0"/>
              <a:t>Alternative structures</a:t>
            </a:r>
          </a:p>
          <a:p>
            <a:pPr lvl="1"/>
            <a:r>
              <a:rPr lang="en-NZ" dirty="0" smtClean="0"/>
              <a:t>Invariance to other groups</a:t>
            </a:r>
          </a:p>
          <a:p>
            <a:r>
              <a:rPr lang="en-NZ" dirty="0" smtClean="0"/>
              <a:t>And then we can address the substantive “</a:t>
            </a:r>
            <a:r>
              <a:rPr lang="en-NZ" i="1" dirty="0" smtClean="0"/>
              <a:t>So What</a:t>
            </a:r>
            <a:r>
              <a:rPr lang="en-NZ" dirty="0" smtClean="0"/>
              <a:t>?” question, with good measurements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9398908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224" y="257828"/>
            <a:ext cx="10772775" cy="1658198"/>
          </a:xfrm>
        </p:spPr>
        <p:txBody>
          <a:bodyPr>
            <a:normAutofit/>
          </a:bodyPr>
          <a:lstStyle/>
          <a:p>
            <a:r>
              <a:rPr lang="en-US" sz="4800" dirty="0" smtClean="0"/>
              <a:t>Jamovi: SCoA6 </a:t>
            </a:r>
            <a:br>
              <a:rPr lang="en-US" sz="4800" dirty="0" smtClean="0"/>
            </a:br>
            <a:r>
              <a:rPr lang="en-US" sz="4800" dirty="0" smtClean="0"/>
              <a:t>Modification Indices</a:t>
            </a:r>
            <a:endParaRPr lang="en-NZ" sz="4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5971" y="86264"/>
            <a:ext cx="5306749" cy="6588496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76656" y="2011680"/>
            <a:ext cx="5529315" cy="3766185"/>
          </a:xfrm>
        </p:spPr>
        <p:txBody>
          <a:bodyPr/>
          <a:lstStyle/>
          <a:p>
            <a:r>
              <a:rPr lang="en-US" dirty="0" smtClean="0"/>
              <a:t>Default display &gt;10; change to &gt;20 and you will more easily focus on items with big problems</a:t>
            </a:r>
          </a:p>
          <a:p>
            <a:pPr lvl="1"/>
            <a:r>
              <a:rPr lang="en-US" dirty="0" smtClean="0"/>
              <a:t>Examples: </a:t>
            </a:r>
          </a:p>
          <a:p>
            <a:pPr lvl="2"/>
            <a:r>
              <a:rPr lang="en-US" dirty="0" smtClean="0"/>
              <a:t>sq1, sq2 both want to go on lots of factors. It was designed to go with SF, but strongest on TI. So test the alternative models?</a:t>
            </a:r>
          </a:p>
          <a:p>
            <a:pPr lvl="2"/>
            <a:r>
              <a:rPr lang="en-US" dirty="0" smtClean="0"/>
              <a:t>ce5 wants to go with 5 other factors. There are 6 items in the set. Delete ce5? If so, what impact on fit AND meaning?</a:t>
            </a:r>
          </a:p>
          <a:p>
            <a:pPr lvl="2"/>
            <a:r>
              <a:rPr lang="en-US" dirty="0" smtClean="0"/>
              <a:t>sf2 also behaves like ce5. test?</a:t>
            </a:r>
          </a:p>
          <a:p>
            <a:pPr lvl="1"/>
            <a:endParaRPr lang="en-NZ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5971" y="86264"/>
            <a:ext cx="5224028" cy="6590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730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820309"/>
          </a:xfrm>
        </p:spPr>
        <p:txBody>
          <a:bodyPr/>
          <a:lstStyle/>
          <a:p>
            <a:r>
              <a:rPr lang="en-US" dirty="0" smtClean="0"/>
              <a:t>Lavaan MI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0393" y="1416457"/>
            <a:ext cx="6889100" cy="4770405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Syntax</a:t>
            </a:r>
          </a:p>
          <a:p>
            <a:r>
              <a:rPr lang="en-US" dirty="0" smtClean="0"/>
              <a:t>#displays </a:t>
            </a:r>
            <a:r>
              <a:rPr lang="en-US" dirty="0"/>
              <a:t>MI in decreasing order, and print only those that would substantially improve model fit i.e., changes in x2 square  greater than 20.00  with df = 1)</a:t>
            </a:r>
          </a:p>
          <a:p>
            <a:pPr lvl="1"/>
            <a:r>
              <a:rPr lang="en-US" dirty="0" err="1"/>
              <a:t>modind_scoawls</a:t>
            </a:r>
            <a:r>
              <a:rPr lang="en-US" dirty="0"/>
              <a:t> &lt;- </a:t>
            </a:r>
            <a:r>
              <a:rPr lang="en-US" dirty="0" err="1"/>
              <a:t>modindices</a:t>
            </a:r>
            <a:r>
              <a:rPr lang="en-US" dirty="0"/>
              <a:t>(</a:t>
            </a:r>
            <a:r>
              <a:rPr lang="en-US" dirty="0" err="1"/>
              <a:t>SCoAwls_fit</a:t>
            </a:r>
            <a:r>
              <a:rPr lang="en-US" dirty="0"/>
              <a:t>, sort. = TRUE)</a:t>
            </a:r>
          </a:p>
          <a:p>
            <a:pPr lvl="1"/>
            <a:r>
              <a:rPr lang="en-US" dirty="0" err="1"/>
              <a:t>modind_scoawls</a:t>
            </a:r>
            <a:r>
              <a:rPr lang="en-US" dirty="0"/>
              <a:t>[</a:t>
            </a:r>
            <a:r>
              <a:rPr lang="en-US" dirty="0" err="1"/>
              <a:t>modind_scoawls$mi</a:t>
            </a:r>
            <a:r>
              <a:rPr lang="en-US" dirty="0"/>
              <a:t> &gt; 20.00 , </a:t>
            </a:r>
            <a:r>
              <a:rPr lang="en-US" dirty="0" smtClean="0"/>
              <a:t>]</a:t>
            </a:r>
          </a:p>
          <a:p>
            <a:pPr marL="4572" lvl="1" indent="0">
              <a:buNone/>
            </a:pPr>
            <a:r>
              <a:rPr lang="en-US" b="1" dirty="0" smtClean="0"/>
              <a:t>NB</a:t>
            </a:r>
            <a:r>
              <a:rPr lang="en-US" dirty="0" smtClean="0"/>
              <a:t>: the sort is MI not SEPC, change $mi to $</a:t>
            </a:r>
            <a:r>
              <a:rPr lang="en-US" dirty="0" err="1" smtClean="0"/>
              <a:t>sepc.all</a:t>
            </a:r>
            <a:endParaRPr lang="en-US" dirty="0" smtClean="0"/>
          </a:p>
          <a:p>
            <a:pPr marL="4572" lvl="1" indent="0">
              <a:buNone/>
            </a:pPr>
            <a:r>
              <a:rPr lang="en-US" dirty="0" smtClean="0"/>
              <a:t>I transferred data to Excel, highlighted MI down to 100, re-sorted on </a:t>
            </a:r>
            <a:r>
              <a:rPr lang="en-US" dirty="0" err="1" smtClean="0"/>
              <a:t>SEPC.all</a:t>
            </a:r>
            <a:r>
              <a:rPr lang="en-US" dirty="0" smtClean="0"/>
              <a:t> and highlighted down to .40</a:t>
            </a:r>
          </a:p>
          <a:p>
            <a:pPr lvl="1"/>
            <a:r>
              <a:rPr lang="en-US" dirty="0" smtClean="0"/>
              <a:t>Top problems: </a:t>
            </a:r>
          </a:p>
          <a:p>
            <a:pPr lvl="2"/>
            <a:r>
              <a:rPr lang="en-US" dirty="0" smtClean="0"/>
              <a:t>IG predicts bd1; bd1 </a:t>
            </a:r>
            <a:r>
              <a:rPr lang="en-US" dirty="0"/>
              <a:t>violates simple </a:t>
            </a:r>
            <a:r>
              <a:rPr lang="en-US" dirty="0" smtClean="0"/>
              <a:t>structure</a:t>
            </a:r>
          </a:p>
          <a:p>
            <a:pPr lvl="2"/>
            <a:r>
              <a:rPr lang="en-US" dirty="0"/>
              <a:t>ti4 correlates with </a:t>
            </a:r>
            <a:r>
              <a:rPr lang="en-US" dirty="0" smtClean="0"/>
              <a:t>ti5; ti4-5 one is redundant?</a:t>
            </a:r>
          </a:p>
          <a:p>
            <a:pPr lvl="2"/>
            <a:r>
              <a:rPr lang="en-US" dirty="0" smtClean="0"/>
              <a:t>pe1-2 want regress onto ce1-2; subordinate factor?</a:t>
            </a:r>
          </a:p>
          <a:p>
            <a:pPr lvl="1"/>
            <a:r>
              <a:rPr lang="en-US" smtClean="0"/>
              <a:t>Do </a:t>
            </a:r>
            <a:r>
              <a:rPr lang="en-US" dirty="0" smtClean="0"/>
              <a:t>1 at a time; inspect impact</a:t>
            </a:r>
            <a:endParaRPr lang="en-NZ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9865" y="1416457"/>
            <a:ext cx="4217987" cy="4673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1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7717" y="425641"/>
            <a:ext cx="7916416" cy="685799"/>
          </a:xfrm>
        </p:spPr>
        <p:txBody>
          <a:bodyPr>
            <a:normAutofit fontScale="90000"/>
          </a:bodyPr>
          <a:lstStyle/>
          <a:p>
            <a:r>
              <a:rPr lang="en-NZ" dirty="0" smtClean="0"/>
              <a:t>Improving Fit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2257" y="1466491"/>
            <a:ext cx="7958039" cy="5007461"/>
          </a:xfrm>
        </p:spPr>
        <p:txBody>
          <a:bodyPr>
            <a:normAutofit/>
          </a:bodyPr>
          <a:lstStyle/>
          <a:p>
            <a:r>
              <a:rPr lang="en-NZ" dirty="0" smtClean="0"/>
              <a:t>What </a:t>
            </a:r>
            <a:r>
              <a:rPr lang="en-NZ" b="1" dirty="0" smtClean="0"/>
              <a:t>NOT</a:t>
            </a:r>
            <a:r>
              <a:rPr lang="en-NZ" dirty="0" smtClean="0"/>
              <a:t> to do</a:t>
            </a:r>
          </a:p>
          <a:p>
            <a:pPr lvl="1"/>
            <a:r>
              <a:rPr lang="en-NZ" dirty="0" smtClean="0"/>
              <a:t>Correlate residuals</a:t>
            </a:r>
          </a:p>
          <a:p>
            <a:pPr lvl="2"/>
            <a:r>
              <a:rPr lang="en-NZ" dirty="0" smtClean="0"/>
              <a:t>It will improve fit but what does it mean?</a:t>
            </a:r>
          </a:p>
          <a:p>
            <a:pPr lvl="2"/>
            <a:r>
              <a:rPr lang="en-NZ" dirty="0" smtClean="0"/>
              <a:t>Residuals are meant to be random in their patterns but when correlated…</a:t>
            </a:r>
          </a:p>
          <a:p>
            <a:pPr lvl="2"/>
            <a:r>
              <a:rPr lang="en-NZ" i="1" dirty="0" smtClean="0"/>
              <a:t>Everything I can’t explain is systematically related to everything I can’t explain and I can’t explain how or why it is related</a:t>
            </a:r>
            <a:r>
              <a:rPr lang="en-NZ" dirty="0" smtClean="0"/>
              <a:t>….</a:t>
            </a:r>
          </a:p>
          <a:p>
            <a:pPr lvl="2"/>
            <a:r>
              <a:rPr lang="en-NZ" dirty="0" smtClean="0"/>
              <a:t>Do you believe this?—if not don’t do it!</a:t>
            </a:r>
          </a:p>
          <a:p>
            <a:pPr lvl="2"/>
            <a:r>
              <a:rPr lang="en-NZ" dirty="0" smtClean="0"/>
              <a:t>Plausible in longitudinal studies though</a:t>
            </a:r>
          </a:p>
          <a:p>
            <a:r>
              <a:rPr lang="en-NZ" dirty="0" smtClean="0"/>
              <a:t>If these do not produce acceptable fit, rethink your model and theory</a:t>
            </a:r>
          </a:p>
          <a:p>
            <a:pPr lvl="1"/>
            <a:r>
              <a:rPr lang="en-NZ" dirty="0" smtClean="0"/>
              <a:t>Use EFA to see how the items in this sample really do aggregate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54133" y="1233804"/>
            <a:ext cx="2500308" cy="3932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8" name="Picture 2" descr="C:\Users\gbro008\AppData\Local\Microsoft\Windows\Temporary Internet Files\Content.IE5\LNTBXBKE\X-marks-the-spot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0346" y="3199955"/>
            <a:ext cx="322979" cy="327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047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079101"/>
          </a:xfrm>
        </p:spPr>
        <p:txBody>
          <a:bodyPr/>
          <a:lstStyle/>
          <a:p>
            <a:r>
              <a:rPr lang="en-US" dirty="0" smtClean="0"/>
              <a:t>Jamovi: SCoA Residual MI</a:t>
            </a:r>
            <a:endParaRPr lang="en-N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53" y="1397479"/>
            <a:ext cx="11952159" cy="50982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1871" y="3207919"/>
            <a:ext cx="471865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Yes, the info is here but if you cannot give a clear rationale for correlating residuals, please don’t do it.</a:t>
            </a:r>
          </a:p>
          <a:p>
            <a:r>
              <a:rPr lang="en-US" dirty="0" smtClean="0"/>
              <a:t>It will inflate fit but it violates the assumptions we work with.</a:t>
            </a:r>
          </a:p>
          <a:p>
            <a:r>
              <a:rPr lang="en-US" dirty="0" smtClean="0"/>
              <a:t>If items are within a factor, give serious consideration to deleting 1</a:t>
            </a:r>
            <a:endParaRPr lang="en-NZ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502989" y="4804914"/>
            <a:ext cx="6392173" cy="6038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4502989" y="4580626"/>
            <a:ext cx="5374256" cy="22428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421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070475"/>
          </a:xfrm>
        </p:spPr>
        <p:txBody>
          <a:bodyPr/>
          <a:lstStyle/>
          <a:p>
            <a:r>
              <a:rPr lang="en-NZ" dirty="0" smtClean="0"/>
              <a:t>Summary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1872" y="1682151"/>
            <a:ext cx="9240328" cy="4699177"/>
          </a:xfrm>
        </p:spPr>
        <p:txBody>
          <a:bodyPr>
            <a:normAutofit lnSpcReduction="10000"/>
          </a:bodyPr>
          <a:lstStyle/>
          <a:p>
            <a:r>
              <a:rPr lang="en-NZ" dirty="0" smtClean="0"/>
              <a:t>Estimation problems are quite common</a:t>
            </a:r>
          </a:p>
          <a:p>
            <a:pPr lvl="1"/>
            <a:r>
              <a:rPr lang="en-NZ" dirty="0" smtClean="0"/>
              <a:t>Small sample size</a:t>
            </a:r>
          </a:p>
          <a:p>
            <a:pPr lvl="1"/>
            <a:r>
              <a:rPr lang="en-NZ" dirty="0" smtClean="0"/>
              <a:t>Poor model specification</a:t>
            </a:r>
          </a:p>
          <a:p>
            <a:pPr lvl="1"/>
            <a:r>
              <a:rPr lang="en-NZ" dirty="0" smtClean="0"/>
              <a:t>Over-factored constructs</a:t>
            </a:r>
          </a:p>
          <a:p>
            <a:r>
              <a:rPr lang="en-NZ" dirty="0" smtClean="0"/>
              <a:t>Solutions must fit and be theoretically sound</a:t>
            </a:r>
          </a:p>
          <a:p>
            <a:pPr lvl="1"/>
            <a:r>
              <a:rPr lang="en-NZ" dirty="0" smtClean="0"/>
              <a:t>Remove factors, items</a:t>
            </a:r>
          </a:p>
          <a:p>
            <a:pPr lvl="1"/>
            <a:r>
              <a:rPr lang="en-NZ" dirty="0" smtClean="0"/>
              <a:t>Use modification indices and SEPC</a:t>
            </a:r>
          </a:p>
          <a:p>
            <a:r>
              <a:rPr lang="en-NZ" dirty="0" smtClean="0"/>
              <a:t>Solutions need to be tested</a:t>
            </a:r>
          </a:p>
          <a:p>
            <a:pPr lvl="1"/>
            <a:r>
              <a:rPr lang="en-NZ" dirty="0" smtClean="0"/>
              <a:t>Alternative structures</a:t>
            </a:r>
          </a:p>
          <a:p>
            <a:pPr lvl="1"/>
            <a:r>
              <a:rPr lang="en-NZ" dirty="0" smtClean="0"/>
              <a:t>Invariance to other groups</a:t>
            </a:r>
          </a:p>
          <a:p>
            <a:r>
              <a:rPr lang="en-NZ" dirty="0" smtClean="0"/>
              <a:t>And then we can address the substantive “</a:t>
            </a:r>
            <a:r>
              <a:rPr lang="en-NZ" i="1" dirty="0" smtClean="0"/>
              <a:t>So What</a:t>
            </a:r>
            <a:r>
              <a:rPr lang="en-NZ" dirty="0" smtClean="0"/>
              <a:t>?” question, with good measurements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9340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820309"/>
          </a:xfrm>
        </p:spPr>
        <p:txBody>
          <a:bodyPr/>
          <a:lstStyle/>
          <a:p>
            <a:r>
              <a:rPr lang="en-NZ" dirty="0"/>
              <a:t>Inadmissible </a:t>
            </a:r>
            <a:r>
              <a:rPr lang="en-NZ" dirty="0" smtClean="0"/>
              <a:t>solutions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3245" y="1699404"/>
            <a:ext cx="9248955" cy="4897948"/>
          </a:xfrm>
        </p:spPr>
        <p:txBody>
          <a:bodyPr>
            <a:normAutofit/>
          </a:bodyPr>
          <a:lstStyle/>
          <a:p>
            <a:r>
              <a:rPr lang="en-GB" dirty="0" smtClean="0"/>
              <a:t>Multiple causes of inadmissibility </a:t>
            </a:r>
          </a:p>
          <a:p>
            <a:pPr lvl="1"/>
            <a:r>
              <a:rPr lang="en-US" sz="1600" dirty="0"/>
              <a:t>Gerbing, D. W., &amp; Anderson, J. C. (1987). Improper solutions in the analysis of covariance structures: Their interpretability and a comparison of alternate </a:t>
            </a:r>
            <a:r>
              <a:rPr lang="en-US" sz="1600" dirty="0" err="1"/>
              <a:t>respecifications</a:t>
            </a:r>
            <a:r>
              <a:rPr lang="en-US" sz="1600" dirty="0"/>
              <a:t>. </a:t>
            </a:r>
            <a:r>
              <a:rPr lang="en-US" sz="1600" i="1" dirty="0"/>
              <a:t>Psychometrika, 52</a:t>
            </a:r>
            <a:r>
              <a:rPr lang="en-US" sz="1600" dirty="0"/>
              <a:t>(1), 99-111.</a:t>
            </a:r>
          </a:p>
          <a:p>
            <a:r>
              <a:rPr lang="en-NZ" dirty="0" smtClean="0"/>
              <a:t>Causes:</a:t>
            </a:r>
          </a:p>
          <a:p>
            <a:pPr lvl="1"/>
            <a:r>
              <a:rPr lang="en-GB" dirty="0" smtClean="0"/>
              <a:t>Specifying a sub-factor of items when participants do not actually make such fine-grained distinctions </a:t>
            </a:r>
          </a:p>
          <a:p>
            <a:pPr lvl="2"/>
            <a:r>
              <a:rPr lang="en-US" sz="1400" i="0" dirty="0"/>
              <a:t>Chen, F., Bollen, K. A., Paxton, P., Curran, P. J., &amp; Kirby, J. B. (2001). Improper solutions in structural equation models: Causes, consequences, and strategies. </a:t>
            </a:r>
            <a:r>
              <a:rPr lang="en-US" sz="1400" dirty="0"/>
              <a:t>Sociological Methods &amp; Research, 29</a:t>
            </a:r>
            <a:r>
              <a:rPr lang="en-US" sz="1400" i="0" dirty="0"/>
              <a:t>(4), 468-508. doi:10.1177/0049124101029004003</a:t>
            </a:r>
          </a:p>
          <a:p>
            <a:pPr lvl="1"/>
            <a:r>
              <a:rPr lang="en-GB" dirty="0" smtClean="0"/>
              <a:t>Not having enough items for the factor </a:t>
            </a:r>
          </a:p>
          <a:p>
            <a:pPr lvl="2"/>
            <a:r>
              <a:rPr lang="en-US" sz="1400" i="0" dirty="0"/>
              <a:t>Marsh, H. W., Hau, K.-T., </a:t>
            </a:r>
            <a:r>
              <a:rPr lang="en-US" sz="1400" i="0" dirty="0" err="1"/>
              <a:t>Balla</a:t>
            </a:r>
            <a:r>
              <a:rPr lang="en-US" sz="1400" i="0" dirty="0"/>
              <a:t>, J. R., &amp; Grayson, D. (1998). Is more ever too much? The number of indicators per factor in confirmatory factor analysis. </a:t>
            </a:r>
            <a:r>
              <a:rPr lang="en-US" sz="1400" dirty="0"/>
              <a:t>Multivariate Behavioral Research, 33</a:t>
            </a:r>
            <a:r>
              <a:rPr lang="en-US" sz="1400" i="0" dirty="0"/>
              <a:t>(2), 181-220. 10.1207/s15327906mbr3302_1</a:t>
            </a:r>
          </a:p>
          <a:p>
            <a:pPr lvl="1"/>
            <a:r>
              <a:rPr lang="en-GB" dirty="0" smtClean="0"/>
              <a:t>Not having enough people to generate stable estimates (ideally </a:t>
            </a:r>
            <a:r>
              <a:rPr lang="en-GB" i="1" dirty="0" smtClean="0"/>
              <a:t>n</a:t>
            </a:r>
            <a:r>
              <a:rPr lang="en-GB" dirty="0" smtClean="0"/>
              <a:t>&gt;400)</a:t>
            </a:r>
          </a:p>
          <a:p>
            <a:pPr lvl="1"/>
            <a:r>
              <a:rPr lang="en-GB" dirty="0" smtClean="0"/>
              <a:t>Too much missing data that has been imputed</a:t>
            </a:r>
          </a:p>
          <a:p>
            <a:pPr lvl="1"/>
            <a:r>
              <a:rPr lang="en-GB" dirty="0" smtClean="0"/>
              <a:t>Factors that are too highly inter-correlated</a:t>
            </a:r>
            <a:endParaRPr lang="en-NZ" dirty="0" smtClean="0"/>
          </a:p>
          <a:p>
            <a:pPr lvl="3"/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723454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188982"/>
            <a:ext cx="11184663" cy="1191244"/>
          </a:xfrm>
        </p:spPr>
        <p:txBody>
          <a:bodyPr>
            <a:normAutofit/>
          </a:bodyPr>
          <a:lstStyle/>
          <a:p>
            <a:pPr lvl="1" algn="l" rtl="0">
              <a:lnSpc>
                <a:spcPct val="85000"/>
              </a:lnSpc>
              <a:spcBef>
                <a:spcPct val="0"/>
              </a:spcBef>
            </a:pPr>
            <a:r>
              <a:rPr lang="en-NZ" sz="5400" kern="1200" spc="-12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Negative Error Variance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656" y="1518250"/>
            <a:ext cx="10753725" cy="4259616"/>
          </a:xfrm>
        </p:spPr>
        <p:txBody>
          <a:bodyPr>
            <a:normAutofit/>
          </a:bodyPr>
          <a:lstStyle/>
          <a:p>
            <a:r>
              <a:rPr lang="en-NZ" dirty="0" smtClean="0"/>
              <a:t>Also known as a Heywood case</a:t>
            </a:r>
          </a:p>
          <a:p>
            <a:pPr lvl="1"/>
            <a:r>
              <a:rPr lang="en-US" dirty="0" smtClean="0"/>
              <a:t>When the minimum </a:t>
            </a:r>
            <a:r>
              <a:rPr lang="en-US" dirty="0"/>
              <a:t>of the discrepancy function is obtained with one or more negative values as estimates for the variance of the unique variables. </a:t>
            </a:r>
            <a:endParaRPr lang="en-NZ" dirty="0" smtClean="0"/>
          </a:p>
          <a:p>
            <a:r>
              <a:rPr lang="en-NZ" dirty="0" smtClean="0"/>
              <a:t>Explaining more than 100% of variance causes the error to be less than zero (negative). NOT logical or acceptable.</a:t>
            </a:r>
          </a:p>
          <a:p>
            <a:r>
              <a:rPr lang="en-GB" dirty="0" smtClean="0"/>
              <a:t>Solutions: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dirty="0" smtClean="0"/>
              <a:t>Remove offending factor and have items predicted by higher-order factor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dirty="0" smtClean="0"/>
              <a:t>Subordinate the factor to the other factor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dirty="0" smtClean="0"/>
              <a:t>Fix value to small value &gt;0.00 (e.g., .005) if 2*</a:t>
            </a:r>
            <a:r>
              <a:rPr lang="en-GB" i="1" dirty="0" smtClean="0"/>
              <a:t>se </a:t>
            </a:r>
            <a:r>
              <a:rPr lang="en-GB" dirty="0" smtClean="0"/>
              <a:t>includes 0.00</a:t>
            </a:r>
          </a:p>
        </p:txBody>
      </p:sp>
    </p:spTree>
    <p:extLst>
      <p:ext uri="{BB962C8B-B14F-4D97-AF65-F5344CB8AC3E}">
        <p14:creationId xmlns:p14="http://schemas.microsoft.com/office/powerpoint/2010/main" val="2098302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1073546"/>
            <a:ext cx="10972800" cy="887188"/>
          </a:xfrm>
        </p:spPr>
        <p:txBody>
          <a:bodyPr>
            <a:normAutofit fontScale="90000"/>
          </a:bodyPr>
          <a:lstStyle/>
          <a:p>
            <a:r>
              <a:rPr lang="en-NZ" dirty="0" smtClean="0"/>
              <a:t>A Useful Application of CI logic: Negative error variance</a:t>
            </a:r>
            <a:endParaRPr lang="en-NZ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2060848"/>
            <a:ext cx="10972800" cy="4558893"/>
          </a:xfrm>
        </p:spPr>
        <p:txBody>
          <a:bodyPr>
            <a:normAutofit/>
          </a:bodyPr>
          <a:lstStyle/>
          <a:p>
            <a:r>
              <a:rPr lang="en-US" dirty="0" smtClean="0"/>
              <a:t>What if </a:t>
            </a:r>
            <a:r>
              <a:rPr lang="en-US" dirty="0"/>
              <a:t>a point estimate </a:t>
            </a:r>
            <a:r>
              <a:rPr lang="en-US" dirty="0" smtClean="0"/>
              <a:t>is negative </a:t>
            </a:r>
            <a:r>
              <a:rPr lang="en-US" dirty="0"/>
              <a:t>when in reality it should be </a:t>
            </a:r>
            <a:r>
              <a:rPr lang="en-US" dirty="0" smtClean="0"/>
              <a:t>positive?</a:t>
            </a:r>
          </a:p>
          <a:p>
            <a:pPr lvl="1"/>
            <a:r>
              <a:rPr lang="en-US" dirty="0" smtClean="0"/>
              <a:t>If the residual is estimated to be -0.10 this is a violation of reality because we cannot explain more than 100% of variance</a:t>
            </a:r>
          </a:p>
          <a:p>
            <a:pPr lvl="1"/>
            <a:r>
              <a:rPr lang="en-US" dirty="0" smtClean="0"/>
              <a:t>But if the se is 0.06, then it is possible the TRUE value of the residual is NOT negative </a:t>
            </a:r>
          </a:p>
          <a:p>
            <a:pPr lvl="2"/>
            <a:r>
              <a:rPr lang="en-US" dirty="0" smtClean="0"/>
              <a:t>-.10 + (2*.06)=.02</a:t>
            </a:r>
          </a:p>
          <a:p>
            <a:pPr lvl="2"/>
            <a:r>
              <a:rPr lang="en-US" dirty="0" smtClean="0"/>
              <a:t>Hence, it is possible to overcome this problem by fixing the residual to a small positive value (e.g., .005)</a:t>
            </a:r>
          </a:p>
          <a:p>
            <a:pPr lvl="2"/>
            <a:r>
              <a:rPr lang="en-US" dirty="0" smtClean="0"/>
              <a:t>But do this only if other studies clearly indicate the value is not reported as negative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6074532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1268" y="348356"/>
            <a:ext cx="8229599" cy="893847"/>
          </a:xfrm>
        </p:spPr>
        <p:txBody>
          <a:bodyPr>
            <a:normAutofit fontScale="90000"/>
          </a:bodyPr>
          <a:lstStyle/>
          <a:p>
            <a:r>
              <a:rPr lang="en-NZ" dirty="0" smtClean="0"/>
              <a:t>Fixing a negative error variance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7001" y="1128104"/>
            <a:ext cx="9349876" cy="2020537"/>
          </a:xfrm>
        </p:spPr>
        <p:txBody>
          <a:bodyPr>
            <a:normAutofit/>
          </a:bodyPr>
          <a:lstStyle/>
          <a:p>
            <a:pPr marL="4572" lvl="1" indent="0">
              <a:buNone/>
            </a:pPr>
            <a:r>
              <a:rPr lang="en-NZ" dirty="0" smtClean="0"/>
              <a:t>If 2 standard errors (se) are greater than observed value, it is highly likely (95% CI) that the TRUE value is not negative. Hence, it can be fixed to .005. </a:t>
            </a:r>
            <a:r>
              <a:rPr lang="en-NZ" dirty="0"/>
              <a:t>If previous studies have shown that the value is normally &gt;0.00</a:t>
            </a:r>
          </a:p>
          <a:p>
            <a:pPr marL="4572" lvl="1" indent="0">
              <a:buNone/>
            </a:pPr>
            <a:r>
              <a:rPr lang="en-NZ" dirty="0" smtClean="0"/>
              <a:t>Do structural </a:t>
            </a:r>
            <a:r>
              <a:rPr lang="en-NZ" dirty="0"/>
              <a:t>causes </a:t>
            </a:r>
            <a:r>
              <a:rPr lang="en-NZ" dirty="0" smtClean="0"/>
              <a:t>explain </a:t>
            </a:r>
            <a:r>
              <a:rPr lang="en-NZ" dirty="0"/>
              <a:t>why variance </a:t>
            </a:r>
            <a:r>
              <a:rPr lang="en-NZ" dirty="0" smtClean="0"/>
              <a:t>might be negative? Was it negative in other study conditions?</a:t>
            </a:r>
            <a:endParaRPr lang="en-NZ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63306" y="2981367"/>
            <a:ext cx="6248400" cy="3807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 r="28879" b="-8646"/>
          <a:stretch>
            <a:fillRect/>
          </a:stretch>
        </p:blipFill>
        <p:spPr bwMode="auto">
          <a:xfrm>
            <a:off x="7731247" y="4390845"/>
            <a:ext cx="392909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ounded Rectangle 6"/>
          <p:cNvSpPr/>
          <p:nvPr/>
        </p:nvSpPr>
        <p:spPr>
          <a:xfrm>
            <a:off x="3236053" y="5914504"/>
            <a:ext cx="4605357" cy="42862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6359786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2641" y="267419"/>
            <a:ext cx="10420709" cy="1313590"/>
          </a:xfrm>
        </p:spPr>
        <p:txBody>
          <a:bodyPr>
            <a:normAutofit fontScale="90000"/>
          </a:bodyPr>
          <a:lstStyle/>
          <a:p>
            <a:r>
              <a:rPr lang="en-NZ" dirty="0" smtClean="0"/>
              <a:t>Error Variances Fixed @.005 </a:t>
            </a:r>
            <a:r>
              <a:rPr lang="en-NZ" dirty="0" smtClean="0">
                <a:sym typeface="Wingdings" pitchFamily="2" charset="2"/>
              </a:rPr>
              <a:t> Admissible Solution</a:t>
            </a:r>
            <a:endParaRPr lang="en-N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15393" t="6972" r="17434" b="3549"/>
          <a:stretch>
            <a:fillRect/>
          </a:stretch>
        </p:blipFill>
        <p:spPr bwMode="auto">
          <a:xfrm>
            <a:off x="1800457" y="1571612"/>
            <a:ext cx="3295411" cy="52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 l="16358" t="4107" r="16575"/>
          <a:stretch>
            <a:fillRect/>
          </a:stretch>
        </p:blipFill>
        <p:spPr bwMode="auto">
          <a:xfrm>
            <a:off x="6244097" y="1568750"/>
            <a:ext cx="3138051" cy="536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Oval 5"/>
          <p:cNvSpPr/>
          <p:nvPr/>
        </p:nvSpPr>
        <p:spPr>
          <a:xfrm>
            <a:off x="4238612" y="3571876"/>
            <a:ext cx="1000132" cy="428628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7" name="Oval 6"/>
          <p:cNvSpPr/>
          <p:nvPr/>
        </p:nvSpPr>
        <p:spPr>
          <a:xfrm>
            <a:off x="1881158" y="3857628"/>
            <a:ext cx="1000132" cy="428628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0" name="Oval 9"/>
          <p:cNvSpPr/>
          <p:nvPr/>
        </p:nvSpPr>
        <p:spPr>
          <a:xfrm>
            <a:off x="6238876" y="3643314"/>
            <a:ext cx="1000132" cy="50006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cxnSp>
        <p:nvCxnSpPr>
          <p:cNvPr id="12" name="Straight Arrow Connector 11"/>
          <p:cNvCxnSpPr>
            <a:stCxn id="7" idx="6"/>
            <a:endCxn id="10" idx="4"/>
          </p:cNvCxnSpPr>
          <p:nvPr/>
        </p:nvCxnSpPr>
        <p:spPr>
          <a:xfrm>
            <a:off x="2881290" y="4071942"/>
            <a:ext cx="3857652" cy="7143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079776" y="5602015"/>
            <a:ext cx="2216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/>
              <a:t>NB</a:t>
            </a:r>
            <a:r>
              <a:rPr lang="en-NZ" dirty="0"/>
              <a:t>. When only 1 predictor explained will be .995 (≈1.00)</a:t>
            </a:r>
          </a:p>
        </p:txBody>
      </p:sp>
    </p:spTree>
    <p:extLst>
      <p:ext uri="{BB962C8B-B14F-4D97-AF65-F5344CB8AC3E}">
        <p14:creationId xmlns:p14="http://schemas.microsoft.com/office/powerpoint/2010/main" val="21340358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762" y="146649"/>
            <a:ext cx="8888234" cy="1303855"/>
          </a:xfrm>
        </p:spPr>
        <p:txBody>
          <a:bodyPr>
            <a:normAutofit/>
          </a:bodyPr>
          <a:lstStyle/>
          <a:p>
            <a:r>
              <a:rPr lang="en-NZ" dirty="0" smtClean="0"/>
              <a:t>Not Positive Definite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12776"/>
            <a:ext cx="9296400" cy="1800200"/>
          </a:xfrm>
        </p:spPr>
        <p:txBody>
          <a:bodyPr>
            <a:normAutofit lnSpcReduction="10000"/>
          </a:bodyPr>
          <a:lstStyle/>
          <a:p>
            <a:r>
              <a:rPr lang="en-NZ" dirty="0" smtClean="0"/>
              <a:t>When ALL </a:t>
            </a:r>
            <a:r>
              <a:rPr lang="en-NZ" dirty="0" err="1" smtClean="0"/>
              <a:t>eigenvalues</a:t>
            </a:r>
            <a:r>
              <a:rPr lang="en-NZ" dirty="0" smtClean="0"/>
              <a:t> (the diagonals) in a matrix are NOT &gt;0</a:t>
            </a:r>
          </a:p>
          <a:p>
            <a:pPr lvl="1"/>
            <a:r>
              <a:rPr lang="en-NZ" dirty="0" smtClean="0"/>
              <a:t>At least 1 factor is linearly dependent on another (collinearity)</a:t>
            </a:r>
          </a:p>
          <a:p>
            <a:pPr lvl="1"/>
            <a:r>
              <a:rPr lang="en-US" dirty="0" smtClean="0"/>
              <a:t>This can be extremely difficult to identify and solve</a:t>
            </a:r>
          </a:p>
          <a:p>
            <a:pPr lvl="1"/>
            <a:r>
              <a:rPr lang="en-US" dirty="0" smtClean="0"/>
              <a:t>Here at least 2 causes exist: over-correlation of factors + negative error variance</a:t>
            </a:r>
            <a:endParaRPr lang="en-N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52597" y="3276600"/>
            <a:ext cx="7648575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 r="38792" b="53989"/>
          <a:stretch>
            <a:fillRect/>
          </a:stretch>
        </p:blipFill>
        <p:spPr bwMode="auto">
          <a:xfrm>
            <a:off x="5524497" y="3214686"/>
            <a:ext cx="4681543" cy="1647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ounded Rectangle 5"/>
          <p:cNvSpPr/>
          <p:nvPr/>
        </p:nvSpPr>
        <p:spPr>
          <a:xfrm>
            <a:off x="7167570" y="4286256"/>
            <a:ext cx="3000396" cy="500066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7" name="Rounded Rectangle 6"/>
          <p:cNvSpPr/>
          <p:nvPr/>
        </p:nvSpPr>
        <p:spPr>
          <a:xfrm>
            <a:off x="3595670" y="5857892"/>
            <a:ext cx="3643338" cy="428628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4" name="Oval 3"/>
          <p:cNvSpPr/>
          <p:nvPr/>
        </p:nvSpPr>
        <p:spPr>
          <a:xfrm>
            <a:off x="3605842" y="4149306"/>
            <a:ext cx="948905" cy="637016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41476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dirty="0" smtClean="0"/>
              <a:t>Fixes for </a:t>
            </a:r>
            <a:r>
              <a:rPr lang="en-NZ" dirty="0" err="1" smtClean="0"/>
              <a:t>Nonpositive</a:t>
            </a:r>
            <a:r>
              <a:rPr lang="en-NZ" dirty="0" smtClean="0"/>
              <a:t> Definite Covariance Matrices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656" y="2639683"/>
            <a:ext cx="10753725" cy="3138182"/>
          </a:xfrm>
        </p:spPr>
        <p:txBody>
          <a:bodyPr/>
          <a:lstStyle/>
          <a:p>
            <a:r>
              <a:rPr lang="en-NZ" dirty="0" smtClean="0"/>
              <a:t>Goal: </a:t>
            </a:r>
          </a:p>
          <a:p>
            <a:pPr lvl="1"/>
            <a:r>
              <a:rPr lang="en-NZ" dirty="0" smtClean="0"/>
              <a:t>Keep the same theoretical framework so that the analysis tests your theory</a:t>
            </a:r>
          </a:p>
          <a:p>
            <a:pPr lvl="1"/>
            <a:r>
              <a:rPr lang="en-NZ" dirty="0" smtClean="0"/>
              <a:t>Not just dredging through data to discover fixes</a:t>
            </a:r>
          </a:p>
          <a:p>
            <a:pPr lvl="2"/>
            <a:r>
              <a:rPr lang="en-NZ" dirty="0" smtClean="0"/>
              <a:t>Too much chance in that process</a:t>
            </a:r>
          </a:p>
        </p:txBody>
      </p:sp>
    </p:spTree>
    <p:extLst>
      <p:ext uri="{BB962C8B-B14F-4D97-AF65-F5344CB8AC3E}">
        <p14:creationId xmlns:p14="http://schemas.microsoft.com/office/powerpoint/2010/main" val="403102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Metropolitan</Template>
  <TotalTime>271</TotalTime>
  <Words>1737</Words>
  <Application>Microsoft Office PowerPoint</Application>
  <PresentationFormat>Widescreen</PresentationFormat>
  <Paragraphs>205</Paragraphs>
  <Slides>24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Wingdings</vt:lpstr>
      <vt:lpstr>Metropolitan</vt:lpstr>
      <vt:lpstr>Troubleshooting Inadmissible &amp; Problematic Solutions</vt:lpstr>
      <vt:lpstr>Trouble-Shooting Summary</vt:lpstr>
      <vt:lpstr>Inadmissible solutions</vt:lpstr>
      <vt:lpstr>Negative Error Variance</vt:lpstr>
      <vt:lpstr>A Useful Application of CI logic: Negative error variance</vt:lpstr>
      <vt:lpstr>Fixing a negative error variance</vt:lpstr>
      <vt:lpstr>Error Variances Fixed @.005  Admissible Solution</vt:lpstr>
      <vt:lpstr>Not Positive Definite</vt:lpstr>
      <vt:lpstr>Fixes for Nonpositive Definite Covariance Matrices</vt:lpstr>
      <vt:lpstr>Resolving Inadmissible Solutions</vt:lpstr>
      <vt:lpstr>Resolving Inadmissible Solutions</vt:lpstr>
      <vt:lpstr>PowerPoint Presentation</vt:lpstr>
      <vt:lpstr>Resolving Inadmissible Solutions</vt:lpstr>
      <vt:lpstr>Resolving Inadmissible Solutions</vt:lpstr>
      <vt:lpstr>Improving Fit</vt:lpstr>
      <vt:lpstr>Modification index</vt:lpstr>
      <vt:lpstr>Expected parameter change</vt:lpstr>
      <vt:lpstr>Tweaking models</vt:lpstr>
      <vt:lpstr>PowerPoint Presentation</vt:lpstr>
      <vt:lpstr>Jamovi: SCoA6  Modification Indices</vt:lpstr>
      <vt:lpstr>Lavaan MI</vt:lpstr>
      <vt:lpstr>Improving Fit</vt:lpstr>
      <vt:lpstr>Jamovi: SCoA Residual MI</vt:lpstr>
      <vt:lpstr>Summary</vt:lpstr>
    </vt:vector>
  </TitlesOfParts>
  <Company>The University of Auckland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Troubleshooting Inadmissible &amp; Problematic Solutions</dc:title>
  <dc:creator>Gavin Brown</dc:creator>
  <cp:lastModifiedBy>Gavin Brown</cp:lastModifiedBy>
  <cp:revision>22</cp:revision>
  <dcterms:created xsi:type="dcterms:W3CDTF">2019-07-14T21:53:51Z</dcterms:created>
  <dcterms:modified xsi:type="dcterms:W3CDTF">2019-08-25T22:39:35Z</dcterms:modified>
</cp:coreProperties>
</file>