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6"/>
    <p:restoredTop sz="93740"/>
  </p:normalViewPr>
  <p:slideViewPr>
    <p:cSldViewPr snapToGrid="0" snapToObjects="1">
      <p:cViewPr varScale="1">
        <p:scale>
          <a:sx n="93" d="100"/>
          <a:sy n="93" d="100"/>
        </p:scale>
        <p:origin x="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BE04-663B-D143-ADD7-B5C55AF246D4}" type="datetimeFigureOut">
              <a:rPr lang="en-US" smtClean="0"/>
              <a:t>8/19/19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3B22-8CA0-6243-9859-FD6152577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2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6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3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2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06F2-B411-444B-94D0-930D62ECA535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4B4D-3DF6-8349-A153-9C3813DA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4.googleusercontent.com/vTGtnOCaTNM8JtnHOcvsUzg1PxU26SLDtk8MZftZBYJ5CmjBGnK4AlpWc-E4mYNuLbm_wBUkMsHyRK81FphDJryI0xZuapD4DM0DS8bEn-pZG2lc3_30_kpcmUUGPPYgEnZtvI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6270"/>
          <a:stretch/>
        </p:blipFill>
        <p:spPr bwMode="auto">
          <a:xfrm>
            <a:off x="1027999" y="129234"/>
            <a:ext cx="10085480" cy="67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00572" y="5747434"/>
            <a:ext cx="3338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NewRomanPSMT" charset="0"/>
              </a:rPr>
              <a:t>Fig. 1 The keywords connection from 218 papers taken from Scopus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8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zTq-5fZcBa_AAZTPFThjSl1zzeZGP7ehSNj_BK_pIxDbAbxtaw5Apu8mNVJ6eTKrKytUGAV5UAnxX0QhV867jwzUMXXCzD327TrfuVTBgfHxFZ5zeTm418J1pQmrtTPr_2W40i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1418606"/>
            <a:ext cx="9323614" cy="50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2857" y="1049274"/>
            <a:ext cx="5949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Fig. 10 Sample of PCA analysis to show grouping of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5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H6fFfU0p_rm-4cI9_YlVmZH-4_iknKFe0OpIiY8Ox52S6JK5JVBrPhM5qJXcZIagVaqtVha5iKfcnPBqIUiAoDbmW29mLpyQIrEWWYNevymypc0WhnnrR9j2ptpaCW14T7CirE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47876"/>
            <a:ext cx="10905066" cy="37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467" y="1455638"/>
            <a:ext cx="519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Fig. 2 The basic setup of data driven R Shiny app[12]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314" y="5114221"/>
            <a:ext cx="7503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NewRomanPSMT" charset="0"/>
              </a:rPr>
              <a:t>[12]"Creating a Business Intelligence Dashboard with R and ASP.NET MVC." 8 Jul. 2013, https://</a:t>
            </a:r>
            <a:r>
              <a:rPr lang="en-US" dirty="0" err="1" smtClean="0">
                <a:effectLst/>
                <a:latin typeface="TimesNewRomanPSMT" charset="0"/>
              </a:rPr>
              <a:t>www.red-gate.com</a:t>
            </a:r>
            <a:r>
              <a:rPr lang="en-US" dirty="0" smtClean="0">
                <a:effectLst/>
                <a:latin typeface="TimesNewRomanPSMT" charset="0"/>
              </a:rPr>
              <a:t>/simple- talk/</a:t>
            </a:r>
            <a:r>
              <a:rPr lang="en-US" dirty="0" err="1" smtClean="0">
                <a:effectLst/>
                <a:latin typeface="TimesNewRomanPSMT" charset="0"/>
              </a:rPr>
              <a:t>dotnet</a:t>
            </a:r>
            <a:r>
              <a:rPr lang="en-US" dirty="0" smtClean="0">
                <a:effectLst/>
                <a:latin typeface="TimesNewRomanPSMT" charset="0"/>
              </a:rPr>
              <a:t>/asp-net/creating-a-business-intelligence-dashboard-with- r-and-asp-net-mvc-part-1/. Accessed 16 Aug.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9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2" y="643466"/>
            <a:ext cx="8603956" cy="5571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9171" y="2594429"/>
            <a:ext cx="20361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ndale Mono" charset="0"/>
                <a:ea typeface="Andale Mono" charset="0"/>
                <a:cs typeface="Andale Mono" charset="0"/>
              </a:rPr>
              <a:t>Open repository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855599">
            <a:off x="1208728" y="3461167"/>
            <a:ext cx="24064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ndale Mono" charset="0"/>
                <a:ea typeface="Andale Mono" charset="0"/>
                <a:cs typeface="Andale Mono" charset="0"/>
              </a:rPr>
              <a:t>Data + source code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1248" y="5932134"/>
            <a:ext cx="14189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ndale Mono" charset="0"/>
                <a:ea typeface="Andale Mono" charset="0"/>
                <a:cs typeface="Andale Mono" charset="0"/>
              </a:rPr>
              <a:t>Developers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25" y="9269839"/>
            <a:ext cx="14189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ndale Mono" charset="0"/>
                <a:ea typeface="Andale Mono" charset="0"/>
                <a:cs typeface="Andale Mono" charset="0"/>
              </a:rPr>
              <a:t>Developers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3373" y="5932134"/>
            <a:ext cx="9252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ndale Mono" charset="0"/>
                <a:ea typeface="Andale Mono" charset="0"/>
                <a:cs typeface="Andale Mono" charset="0"/>
              </a:rPr>
              <a:t>Server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1327" y="5932134"/>
            <a:ext cx="10486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ndale Mono" charset="0"/>
                <a:ea typeface="Andale Mono" charset="0"/>
                <a:cs typeface="Andale Mono" charset="0"/>
              </a:rPr>
              <a:t> Users 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8626" y="2949446"/>
            <a:ext cx="408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NewRomanPSMT" charset="0"/>
              </a:rPr>
              <a:t>Fig. 3 The setup of Thermostat Shiny app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4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62" y="556380"/>
            <a:ext cx="6573530" cy="557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1508" y="5481116"/>
            <a:ext cx="291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NewRomanPSMT" charset="0"/>
              </a:rPr>
              <a:t>Fig. 4 The setup of Thermostat Shiny app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2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lh6.googleusercontent.com/IWF9UeHGvxFO-11X1v4ej-fF_V0nRHh5iJjE-lqygxIZYdYxkFzXbCd2Ez54o3DRCDJmkz3tmhC605yh4o5tv65flk2NRcrZl1JzkJqgpDjpN8iU0YuF-_-GaVO5S4hGHnmfM1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6" y="1485900"/>
            <a:ext cx="10522989" cy="44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786" y="944480"/>
            <a:ext cx="408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Fig. 5  The setup of Thermostat Shiny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2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dS9JE0lGB2ElTdmO_e93dwLHaytFUBoSossbwtTOc25X8hT8AzCDQGynQm00Itak9V7-JYyref-oiEDODBMqltCK7NGmjHXdvWxYRKqQEO8F1rz2psYVPRj7BttBWiLqPUrUJz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1779515"/>
            <a:ext cx="10805786" cy="41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0486" y="1013752"/>
            <a:ext cx="558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smtClean="0">
                <a:solidFill>
                  <a:srgbClr val="000000"/>
                </a:solidFill>
                <a:effectLst/>
                <a:latin typeface="Times New Roman" charset="0"/>
              </a:rPr>
              <a:t>Fig. 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6 Sample of scatter plot of EC and Ca for all province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tFWxfNkTeYas_bmEd1sgGSdfyRgGBhZD-kE6r4Qenf_dbHyCMkek6eLm0gsgj2R9qbDWNQo4PX62JEw17V5FfN5_mkNKJE_FsTfNPtqcrsp4-qDt4YBIbsd5S3WJpHSTZfe-hr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599709"/>
            <a:ext cx="10261155" cy="4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8700" y="8475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Fig. 7 Sample of correlation plot between variables and all province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7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XDsLGOShlakb7RH2i26DIOnmFzKqs46lR8B3NJdeSkAlVDHYk89mb09rBs6f-rBVfdUTyEbPD6T47kBsP8j_FuttKSBtxPAv-0fbA9GtfI_rnRg_zGGbB96nJJrEmNP8A7fte2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045029"/>
            <a:ext cx="8082643" cy="53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9429" y="3986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Fig. 8 Sample of descriptive statistic analysis from several major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OY-qicDajMJBJle0X_2yqjaiEa6Z6D4lrEehn9lHN9sGkr04bqrNnaKmavnJ4SGb2dghA3GjNZnloy5nHoH-O5dDkt6MF4cGwb04w3Lll416JUcmoXyCnkrxg7cnD7Lmf0dL6i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9" y="1338943"/>
            <a:ext cx="8605157" cy="52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0829" y="969611"/>
            <a:ext cx="601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Fig. 9 Sample of PCA analysis to show grouping of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9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149</Words>
  <Application>Microsoft Macintosh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Andale Mono</vt:lpstr>
      <vt:lpstr>Calibri</vt:lpstr>
      <vt:lpstr>Calibri Light</vt:lpstr>
      <vt:lpstr>Times New Roman</vt:lpstr>
      <vt:lpstr>TimesNewRomanPSMT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Dasapta Erwin Irawan, ST,MT</dc:creator>
  <cp:lastModifiedBy>Dr. Dasapta Erwin Irawan, ST,MT</cp:lastModifiedBy>
  <cp:revision>4</cp:revision>
  <dcterms:created xsi:type="dcterms:W3CDTF">2019-08-18T21:34:01Z</dcterms:created>
  <dcterms:modified xsi:type="dcterms:W3CDTF">2019-08-18T22:09:44Z</dcterms:modified>
</cp:coreProperties>
</file>