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60" r:id="rId3"/>
    <p:sldId id="299" r:id="rId4"/>
    <p:sldId id="364" r:id="rId5"/>
    <p:sldId id="300" r:id="rId6"/>
    <p:sldId id="341" r:id="rId7"/>
    <p:sldId id="370" r:id="rId8"/>
    <p:sldId id="367" r:id="rId9"/>
    <p:sldId id="371" r:id="rId10"/>
    <p:sldId id="261" r:id="rId11"/>
    <p:sldId id="372" r:id="rId12"/>
    <p:sldId id="258" r:id="rId13"/>
    <p:sldId id="391" r:id="rId14"/>
    <p:sldId id="396" r:id="rId15"/>
    <p:sldId id="398" r:id="rId16"/>
    <p:sldId id="400" r:id="rId17"/>
    <p:sldId id="399" r:id="rId18"/>
    <p:sldId id="390" r:id="rId19"/>
    <p:sldId id="373" r:id="rId20"/>
    <p:sldId id="262" r:id="rId21"/>
    <p:sldId id="388" r:id="rId22"/>
    <p:sldId id="394" r:id="rId23"/>
    <p:sldId id="395" r:id="rId24"/>
    <p:sldId id="393" r:id="rId25"/>
    <p:sldId id="402" r:id="rId26"/>
    <p:sldId id="401" r:id="rId27"/>
    <p:sldId id="392" r:id="rId28"/>
  </p:sldIdLst>
  <p:sldSz cx="9144000" cy="5143500" type="screen16x9"/>
  <p:notesSz cx="6858000" cy="9144000"/>
  <p:embeddedFontLs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Lora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2F1"/>
    <a:srgbClr val="263238"/>
    <a:srgbClr val="FDD835"/>
    <a:srgbClr val="009688"/>
    <a:srgbClr val="B2DFDB"/>
    <a:srgbClr val="FFFFFF"/>
    <a:srgbClr val="4DB6AC"/>
    <a:srgbClr val="80CBC4"/>
    <a:srgbClr val="26A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0CC0D-F972-477D-BD9A-186F9B7FD58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CDD089F-E9AC-4AF8-AC98-338DC004399C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Generate and specify hypothesis</a:t>
          </a:r>
        </a:p>
      </dgm:t>
    </dgm:pt>
    <dgm:pt modelId="{D91C213F-588B-406A-AA53-6157B7972A00}" type="parTrans" cxnId="{7B52E69E-D04F-4828-8F6A-E1ADAF03C567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DD12E755-4270-43B1-94E3-C781C664A075}" type="sibTrans" cxnId="{7B52E69E-D04F-4828-8F6A-E1ADAF03C567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0A35838F-863B-4A84-928E-86C2933B0E02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Design study</a:t>
          </a:r>
        </a:p>
      </dgm:t>
    </dgm:pt>
    <dgm:pt modelId="{31C6CB41-990E-442C-B900-3370ABF4D1EE}" type="parTrans" cxnId="{9DFAB231-435B-44C6-891A-EE4B99BBCA3E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92A82D46-ED6C-4F01-97EE-58DC163FB265}" type="sibTrans" cxnId="{9DFAB231-435B-44C6-891A-EE4B99BBCA3E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08493786-4E78-49A3-9B67-D1746E458E98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Conduct study and collect data</a:t>
          </a:r>
        </a:p>
      </dgm:t>
    </dgm:pt>
    <dgm:pt modelId="{A8B7104A-D397-4AF7-A458-CC8472F8BF2D}" type="parTrans" cxnId="{EEFE2594-0FEF-431E-9CB9-F0C01E625512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B5C73599-0FEC-48C3-B0B9-76D4CFCCECCA}" type="sibTrans" cxnId="{EEFE2594-0FEF-431E-9CB9-F0C01E625512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EA27AEA3-C916-4229-943E-540E9DF5849D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Analyze data and test hypothesis</a:t>
          </a:r>
        </a:p>
      </dgm:t>
    </dgm:pt>
    <dgm:pt modelId="{EFED2246-90AB-49F3-9279-BBBA08CC5CFD}" type="parTrans" cxnId="{213EA8F8-514A-425E-966D-5C0396996CC1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F3414DEE-5CD1-4380-A0B4-C55348916991}" type="sibTrans" cxnId="{213EA8F8-514A-425E-966D-5C0396996CC1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E83D0E83-647B-4AB9-AA28-A38F2EBA1365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Publish and/or conduct next experiment</a:t>
          </a:r>
        </a:p>
      </dgm:t>
    </dgm:pt>
    <dgm:pt modelId="{2A146378-3181-4011-86AC-6AEAABE417C9}" type="parTrans" cxnId="{502BC34F-6D84-4B79-9458-EDA833397337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234D1238-B8C3-4674-B6D6-7E108B839B90}" type="sibTrans" cxnId="{502BC34F-6D84-4B79-9458-EDA833397337}">
      <dgm:prSet/>
      <dgm:spPr>
        <a:solidFill>
          <a:srgbClr val="EDEDED"/>
        </a:solidFill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91DBD95B-87A9-48CF-BC2F-D0103CC28B6E}">
      <dgm:prSet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Integrate results</a:t>
          </a:r>
        </a:p>
      </dgm:t>
    </dgm:pt>
    <dgm:pt modelId="{554A5D4C-B9E3-4E21-945F-D96D43B0D3F6}" type="parTrans" cxnId="{C167E7F0-FC6C-4443-B77A-303D0E6475F2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4FCA6B91-4FBB-4F0C-93B6-0BF18DD96223}" type="sibTrans" cxnId="{C167E7F0-FC6C-4443-B77A-303D0E6475F2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F56E1B0B-E8D7-4953-9A8B-A6E87777BC7A}" type="pres">
      <dgm:prSet presAssocID="{4300CC0D-F972-477D-BD9A-186F9B7FD584}" presName="cycle" presStyleCnt="0">
        <dgm:presLayoutVars>
          <dgm:dir/>
          <dgm:resizeHandles val="exact"/>
        </dgm:presLayoutVars>
      </dgm:prSet>
      <dgm:spPr/>
    </dgm:pt>
    <dgm:pt modelId="{6777501D-F9BF-4B51-A9CB-E7CDBAFCB739}" type="pres">
      <dgm:prSet presAssocID="{6CDD089F-E9AC-4AF8-AC98-338DC004399C}" presName="node" presStyleLbl="node1" presStyleIdx="0" presStyleCnt="6" custScaleX="135626" custScaleY="78246">
        <dgm:presLayoutVars>
          <dgm:bulletEnabled val="1"/>
        </dgm:presLayoutVars>
      </dgm:prSet>
      <dgm:spPr/>
    </dgm:pt>
    <dgm:pt modelId="{DA6E58A6-066B-412B-9059-AAF976149811}" type="pres">
      <dgm:prSet presAssocID="{6CDD089F-E9AC-4AF8-AC98-338DC004399C}" presName="spNode" presStyleCnt="0"/>
      <dgm:spPr/>
    </dgm:pt>
    <dgm:pt modelId="{F7E6BB71-DE39-4778-9DE0-FAE9659FA69B}" type="pres">
      <dgm:prSet presAssocID="{DD12E755-4270-43B1-94E3-C781C664A075}" presName="sibTrans" presStyleLbl="sibTrans1D1" presStyleIdx="0" presStyleCnt="6"/>
      <dgm:spPr/>
    </dgm:pt>
    <dgm:pt modelId="{40A0082A-5AF5-4E30-93A9-F1D66982A403}" type="pres">
      <dgm:prSet presAssocID="{0A35838F-863B-4A84-928E-86C2933B0E02}" presName="node" presStyleLbl="node1" presStyleIdx="1" presStyleCnt="6" custScaleX="135626" custScaleY="78246">
        <dgm:presLayoutVars>
          <dgm:bulletEnabled val="1"/>
        </dgm:presLayoutVars>
      </dgm:prSet>
      <dgm:spPr/>
    </dgm:pt>
    <dgm:pt modelId="{D0BCD009-5F34-404A-9E28-0B36C76B1336}" type="pres">
      <dgm:prSet presAssocID="{0A35838F-863B-4A84-928E-86C2933B0E02}" presName="spNode" presStyleCnt="0"/>
      <dgm:spPr/>
    </dgm:pt>
    <dgm:pt modelId="{981F9403-126D-4F78-BB26-585A76DAE29C}" type="pres">
      <dgm:prSet presAssocID="{92A82D46-ED6C-4F01-97EE-58DC163FB265}" presName="sibTrans" presStyleLbl="sibTrans1D1" presStyleIdx="1" presStyleCnt="6"/>
      <dgm:spPr/>
    </dgm:pt>
    <dgm:pt modelId="{5615AEEA-8325-400B-B860-3A6EF55FBF59}" type="pres">
      <dgm:prSet presAssocID="{08493786-4E78-49A3-9B67-D1746E458E98}" presName="node" presStyleLbl="node1" presStyleIdx="2" presStyleCnt="6" custScaleX="135626" custScaleY="78246">
        <dgm:presLayoutVars>
          <dgm:bulletEnabled val="1"/>
        </dgm:presLayoutVars>
      </dgm:prSet>
      <dgm:spPr/>
    </dgm:pt>
    <dgm:pt modelId="{58999754-5E79-4534-B705-9AAD67570A5F}" type="pres">
      <dgm:prSet presAssocID="{08493786-4E78-49A3-9B67-D1746E458E98}" presName="spNode" presStyleCnt="0"/>
      <dgm:spPr/>
    </dgm:pt>
    <dgm:pt modelId="{EE3A9B43-C1CF-4190-953B-9B11C2A52473}" type="pres">
      <dgm:prSet presAssocID="{B5C73599-0FEC-48C3-B0B9-76D4CFCCECCA}" presName="sibTrans" presStyleLbl="sibTrans1D1" presStyleIdx="2" presStyleCnt="6"/>
      <dgm:spPr/>
    </dgm:pt>
    <dgm:pt modelId="{08FD4EB1-2BE1-49DD-9AE6-33B505222B23}" type="pres">
      <dgm:prSet presAssocID="{EA27AEA3-C916-4229-943E-540E9DF5849D}" presName="node" presStyleLbl="node1" presStyleIdx="3" presStyleCnt="6" custScaleX="135626" custScaleY="78246">
        <dgm:presLayoutVars>
          <dgm:bulletEnabled val="1"/>
        </dgm:presLayoutVars>
      </dgm:prSet>
      <dgm:spPr/>
    </dgm:pt>
    <dgm:pt modelId="{A4A8E91C-EFDE-4ECD-9EA4-C6E1FDF7B0AD}" type="pres">
      <dgm:prSet presAssocID="{EA27AEA3-C916-4229-943E-540E9DF5849D}" presName="spNode" presStyleCnt="0"/>
      <dgm:spPr/>
    </dgm:pt>
    <dgm:pt modelId="{8DF38563-274B-4036-8308-136406C0A01E}" type="pres">
      <dgm:prSet presAssocID="{F3414DEE-5CD1-4380-A0B4-C55348916991}" presName="sibTrans" presStyleLbl="sibTrans1D1" presStyleIdx="3" presStyleCnt="6"/>
      <dgm:spPr/>
    </dgm:pt>
    <dgm:pt modelId="{12C1ABF2-FBDC-4A7A-B130-7CF62E32151E}" type="pres">
      <dgm:prSet presAssocID="{91DBD95B-87A9-48CF-BC2F-D0103CC28B6E}" presName="node" presStyleLbl="node1" presStyleIdx="4" presStyleCnt="6" custScaleX="135626" custScaleY="78246">
        <dgm:presLayoutVars>
          <dgm:bulletEnabled val="1"/>
        </dgm:presLayoutVars>
      </dgm:prSet>
      <dgm:spPr/>
    </dgm:pt>
    <dgm:pt modelId="{9870445A-2927-4E26-A4F9-4F36893E4146}" type="pres">
      <dgm:prSet presAssocID="{91DBD95B-87A9-48CF-BC2F-D0103CC28B6E}" presName="spNode" presStyleCnt="0"/>
      <dgm:spPr/>
    </dgm:pt>
    <dgm:pt modelId="{26F14513-9D07-472A-A3B8-1F7A40BE6A6C}" type="pres">
      <dgm:prSet presAssocID="{4FCA6B91-4FBB-4F0C-93B6-0BF18DD96223}" presName="sibTrans" presStyleLbl="sibTrans1D1" presStyleIdx="4" presStyleCnt="6"/>
      <dgm:spPr/>
    </dgm:pt>
    <dgm:pt modelId="{9BCF1A53-8D4C-45DD-9320-4F1689305E23}" type="pres">
      <dgm:prSet presAssocID="{E83D0E83-647B-4AB9-AA28-A38F2EBA1365}" presName="node" presStyleLbl="node1" presStyleIdx="5" presStyleCnt="6" custScaleX="135626" custScaleY="78246">
        <dgm:presLayoutVars>
          <dgm:bulletEnabled val="1"/>
        </dgm:presLayoutVars>
      </dgm:prSet>
      <dgm:spPr/>
    </dgm:pt>
    <dgm:pt modelId="{2C97596C-64CE-420B-AB28-D909890B6349}" type="pres">
      <dgm:prSet presAssocID="{E83D0E83-647B-4AB9-AA28-A38F2EBA1365}" presName="spNode" presStyleCnt="0"/>
      <dgm:spPr/>
    </dgm:pt>
    <dgm:pt modelId="{A7574D90-88EF-456D-976B-B002965FDB94}" type="pres">
      <dgm:prSet presAssocID="{234D1238-B8C3-4674-B6D6-7E108B839B90}" presName="sibTrans" presStyleLbl="sibTrans1D1" presStyleIdx="5" presStyleCnt="6"/>
      <dgm:spPr/>
    </dgm:pt>
  </dgm:ptLst>
  <dgm:cxnLst>
    <dgm:cxn modelId="{CCAA2C0D-8335-4F02-8118-4B8FD4898932}" type="presOf" srcId="{B5C73599-0FEC-48C3-B0B9-76D4CFCCECCA}" destId="{EE3A9B43-C1CF-4190-953B-9B11C2A52473}" srcOrd="0" destOrd="0" presId="urn:microsoft.com/office/officeart/2005/8/layout/cycle5"/>
    <dgm:cxn modelId="{C2236910-4C0E-4E08-8DC9-051DB946E554}" type="presOf" srcId="{4300CC0D-F972-477D-BD9A-186F9B7FD584}" destId="{F56E1B0B-E8D7-4953-9A8B-A6E87777BC7A}" srcOrd="0" destOrd="0" presId="urn:microsoft.com/office/officeart/2005/8/layout/cycle5"/>
    <dgm:cxn modelId="{9DFAB231-435B-44C6-891A-EE4B99BBCA3E}" srcId="{4300CC0D-F972-477D-BD9A-186F9B7FD584}" destId="{0A35838F-863B-4A84-928E-86C2933B0E02}" srcOrd="1" destOrd="0" parTransId="{31C6CB41-990E-442C-B900-3370ABF4D1EE}" sibTransId="{92A82D46-ED6C-4F01-97EE-58DC163FB265}"/>
    <dgm:cxn modelId="{306B743B-1DF3-436B-AD40-9F782006741F}" type="presOf" srcId="{4FCA6B91-4FBB-4F0C-93B6-0BF18DD96223}" destId="{26F14513-9D07-472A-A3B8-1F7A40BE6A6C}" srcOrd="0" destOrd="0" presId="urn:microsoft.com/office/officeart/2005/8/layout/cycle5"/>
    <dgm:cxn modelId="{5369605C-1100-4DD1-A49E-515F2824623D}" type="presOf" srcId="{E83D0E83-647B-4AB9-AA28-A38F2EBA1365}" destId="{9BCF1A53-8D4C-45DD-9320-4F1689305E23}" srcOrd="0" destOrd="0" presId="urn:microsoft.com/office/officeart/2005/8/layout/cycle5"/>
    <dgm:cxn modelId="{47EFD843-EF60-4BB3-8C1A-DA2B5DF838D8}" type="presOf" srcId="{6CDD089F-E9AC-4AF8-AC98-338DC004399C}" destId="{6777501D-F9BF-4B51-A9CB-E7CDBAFCB739}" srcOrd="0" destOrd="0" presId="urn:microsoft.com/office/officeart/2005/8/layout/cycle5"/>
    <dgm:cxn modelId="{502BC34F-6D84-4B79-9458-EDA833397337}" srcId="{4300CC0D-F972-477D-BD9A-186F9B7FD584}" destId="{E83D0E83-647B-4AB9-AA28-A38F2EBA1365}" srcOrd="5" destOrd="0" parTransId="{2A146378-3181-4011-86AC-6AEAABE417C9}" sibTransId="{234D1238-B8C3-4674-B6D6-7E108B839B90}"/>
    <dgm:cxn modelId="{E1E9BF86-E05E-40A7-805A-A3A5A58B69D2}" type="presOf" srcId="{08493786-4E78-49A3-9B67-D1746E458E98}" destId="{5615AEEA-8325-400B-B860-3A6EF55FBF59}" srcOrd="0" destOrd="0" presId="urn:microsoft.com/office/officeart/2005/8/layout/cycle5"/>
    <dgm:cxn modelId="{D9EACA91-2A47-4011-B90B-4982C6C2B3AC}" type="presOf" srcId="{234D1238-B8C3-4674-B6D6-7E108B839B90}" destId="{A7574D90-88EF-456D-976B-B002965FDB94}" srcOrd="0" destOrd="0" presId="urn:microsoft.com/office/officeart/2005/8/layout/cycle5"/>
    <dgm:cxn modelId="{EEFE2594-0FEF-431E-9CB9-F0C01E625512}" srcId="{4300CC0D-F972-477D-BD9A-186F9B7FD584}" destId="{08493786-4E78-49A3-9B67-D1746E458E98}" srcOrd="2" destOrd="0" parTransId="{A8B7104A-D397-4AF7-A458-CC8472F8BF2D}" sibTransId="{B5C73599-0FEC-48C3-B0B9-76D4CFCCECCA}"/>
    <dgm:cxn modelId="{ABEA8A95-A8D7-4C2E-AB94-0A759F35E7D3}" type="presOf" srcId="{92A82D46-ED6C-4F01-97EE-58DC163FB265}" destId="{981F9403-126D-4F78-BB26-585A76DAE29C}" srcOrd="0" destOrd="0" presId="urn:microsoft.com/office/officeart/2005/8/layout/cycle5"/>
    <dgm:cxn modelId="{7B52E69E-D04F-4828-8F6A-E1ADAF03C567}" srcId="{4300CC0D-F972-477D-BD9A-186F9B7FD584}" destId="{6CDD089F-E9AC-4AF8-AC98-338DC004399C}" srcOrd="0" destOrd="0" parTransId="{D91C213F-588B-406A-AA53-6157B7972A00}" sibTransId="{DD12E755-4270-43B1-94E3-C781C664A075}"/>
    <dgm:cxn modelId="{ECE855A5-EBF1-4E7D-9C4E-AE554A08C648}" type="presOf" srcId="{91DBD95B-87A9-48CF-BC2F-D0103CC28B6E}" destId="{12C1ABF2-FBDC-4A7A-B130-7CF62E32151E}" srcOrd="0" destOrd="0" presId="urn:microsoft.com/office/officeart/2005/8/layout/cycle5"/>
    <dgm:cxn modelId="{262C27D9-2E2F-4A62-80A9-A806F7A28AF9}" type="presOf" srcId="{EA27AEA3-C916-4229-943E-540E9DF5849D}" destId="{08FD4EB1-2BE1-49DD-9AE6-33B505222B23}" srcOrd="0" destOrd="0" presId="urn:microsoft.com/office/officeart/2005/8/layout/cycle5"/>
    <dgm:cxn modelId="{D1BB0DE5-81CB-41F8-ACF5-2DFB6999FEC4}" type="presOf" srcId="{F3414DEE-5CD1-4380-A0B4-C55348916991}" destId="{8DF38563-274B-4036-8308-136406C0A01E}" srcOrd="0" destOrd="0" presId="urn:microsoft.com/office/officeart/2005/8/layout/cycle5"/>
    <dgm:cxn modelId="{EF214CE6-EEEE-49AB-896C-ABBBF6C33607}" type="presOf" srcId="{DD12E755-4270-43B1-94E3-C781C664A075}" destId="{F7E6BB71-DE39-4778-9DE0-FAE9659FA69B}" srcOrd="0" destOrd="0" presId="urn:microsoft.com/office/officeart/2005/8/layout/cycle5"/>
    <dgm:cxn modelId="{BAFEAEE8-16C0-4B07-B56E-CBAF46782393}" type="presOf" srcId="{0A35838F-863B-4A84-928E-86C2933B0E02}" destId="{40A0082A-5AF5-4E30-93A9-F1D66982A403}" srcOrd="0" destOrd="0" presId="urn:microsoft.com/office/officeart/2005/8/layout/cycle5"/>
    <dgm:cxn modelId="{C167E7F0-FC6C-4443-B77A-303D0E6475F2}" srcId="{4300CC0D-F972-477D-BD9A-186F9B7FD584}" destId="{91DBD95B-87A9-48CF-BC2F-D0103CC28B6E}" srcOrd="4" destOrd="0" parTransId="{554A5D4C-B9E3-4E21-945F-D96D43B0D3F6}" sibTransId="{4FCA6B91-4FBB-4F0C-93B6-0BF18DD96223}"/>
    <dgm:cxn modelId="{213EA8F8-514A-425E-966D-5C0396996CC1}" srcId="{4300CC0D-F972-477D-BD9A-186F9B7FD584}" destId="{EA27AEA3-C916-4229-943E-540E9DF5849D}" srcOrd="3" destOrd="0" parTransId="{EFED2246-90AB-49F3-9279-BBBA08CC5CFD}" sibTransId="{F3414DEE-5CD1-4380-A0B4-C55348916991}"/>
    <dgm:cxn modelId="{51320ADA-9E5A-48DD-82DE-A50A852EF6AB}" type="presParOf" srcId="{F56E1B0B-E8D7-4953-9A8B-A6E87777BC7A}" destId="{6777501D-F9BF-4B51-A9CB-E7CDBAFCB739}" srcOrd="0" destOrd="0" presId="urn:microsoft.com/office/officeart/2005/8/layout/cycle5"/>
    <dgm:cxn modelId="{0BA9632B-FBEA-41FB-89F0-1FCFEF854533}" type="presParOf" srcId="{F56E1B0B-E8D7-4953-9A8B-A6E87777BC7A}" destId="{DA6E58A6-066B-412B-9059-AAF976149811}" srcOrd="1" destOrd="0" presId="urn:microsoft.com/office/officeart/2005/8/layout/cycle5"/>
    <dgm:cxn modelId="{65810122-CF75-4E6F-AAC5-5E67E16E2FBD}" type="presParOf" srcId="{F56E1B0B-E8D7-4953-9A8B-A6E87777BC7A}" destId="{F7E6BB71-DE39-4778-9DE0-FAE9659FA69B}" srcOrd="2" destOrd="0" presId="urn:microsoft.com/office/officeart/2005/8/layout/cycle5"/>
    <dgm:cxn modelId="{A16CDFC9-805E-4EAE-AB1F-E87F970FAE3B}" type="presParOf" srcId="{F56E1B0B-E8D7-4953-9A8B-A6E87777BC7A}" destId="{40A0082A-5AF5-4E30-93A9-F1D66982A403}" srcOrd="3" destOrd="0" presId="urn:microsoft.com/office/officeart/2005/8/layout/cycle5"/>
    <dgm:cxn modelId="{B465C6B0-1599-4D9E-834A-2F4B036CE03C}" type="presParOf" srcId="{F56E1B0B-E8D7-4953-9A8B-A6E87777BC7A}" destId="{D0BCD009-5F34-404A-9E28-0B36C76B1336}" srcOrd="4" destOrd="0" presId="urn:microsoft.com/office/officeart/2005/8/layout/cycle5"/>
    <dgm:cxn modelId="{A5874AD2-65BB-4514-9195-A3060174252F}" type="presParOf" srcId="{F56E1B0B-E8D7-4953-9A8B-A6E87777BC7A}" destId="{981F9403-126D-4F78-BB26-585A76DAE29C}" srcOrd="5" destOrd="0" presId="urn:microsoft.com/office/officeart/2005/8/layout/cycle5"/>
    <dgm:cxn modelId="{810921B5-2650-4664-A9FD-516BCB0F8335}" type="presParOf" srcId="{F56E1B0B-E8D7-4953-9A8B-A6E87777BC7A}" destId="{5615AEEA-8325-400B-B860-3A6EF55FBF59}" srcOrd="6" destOrd="0" presId="urn:microsoft.com/office/officeart/2005/8/layout/cycle5"/>
    <dgm:cxn modelId="{75DB3269-0E75-4664-9DE6-95A9FFB88E45}" type="presParOf" srcId="{F56E1B0B-E8D7-4953-9A8B-A6E87777BC7A}" destId="{58999754-5E79-4534-B705-9AAD67570A5F}" srcOrd="7" destOrd="0" presId="urn:microsoft.com/office/officeart/2005/8/layout/cycle5"/>
    <dgm:cxn modelId="{C5162987-6D08-42D4-8F8A-73B0EADAFDBD}" type="presParOf" srcId="{F56E1B0B-E8D7-4953-9A8B-A6E87777BC7A}" destId="{EE3A9B43-C1CF-4190-953B-9B11C2A52473}" srcOrd="8" destOrd="0" presId="urn:microsoft.com/office/officeart/2005/8/layout/cycle5"/>
    <dgm:cxn modelId="{F5F722D3-36AD-4BCD-AF9E-235EE980A2C0}" type="presParOf" srcId="{F56E1B0B-E8D7-4953-9A8B-A6E87777BC7A}" destId="{08FD4EB1-2BE1-49DD-9AE6-33B505222B23}" srcOrd="9" destOrd="0" presId="urn:microsoft.com/office/officeart/2005/8/layout/cycle5"/>
    <dgm:cxn modelId="{5BC2DEBE-7321-45F5-8A3D-CD4548DD2D09}" type="presParOf" srcId="{F56E1B0B-E8D7-4953-9A8B-A6E87777BC7A}" destId="{A4A8E91C-EFDE-4ECD-9EA4-C6E1FDF7B0AD}" srcOrd="10" destOrd="0" presId="urn:microsoft.com/office/officeart/2005/8/layout/cycle5"/>
    <dgm:cxn modelId="{1F042351-0CE4-4C56-9714-F830E2B095E5}" type="presParOf" srcId="{F56E1B0B-E8D7-4953-9A8B-A6E87777BC7A}" destId="{8DF38563-274B-4036-8308-136406C0A01E}" srcOrd="11" destOrd="0" presId="urn:microsoft.com/office/officeart/2005/8/layout/cycle5"/>
    <dgm:cxn modelId="{90202A77-47C7-4D1B-9CEB-8AD3214BA48F}" type="presParOf" srcId="{F56E1B0B-E8D7-4953-9A8B-A6E87777BC7A}" destId="{12C1ABF2-FBDC-4A7A-B130-7CF62E32151E}" srcOrd="12" destOrd="0" presId="urn:microsoft.com/office/officeart/2005/8/layout/cycle5"/>
    <dgm:cxn modelId="{883891AE-DAFE-45DC-9D5F-FF1081A00977}" type="presParOf" srcId="{F56E1B0B-E8D7-4953-9A8B-A6E87777BC7A}" destId="{9870445A-2927-4E26-A4F9-4F36893E4146}" srcOrd="13" destOrd="0" presId="urn:microsoft.com/office/officeart/2005/8/layout/cycle5"/>
    <dgm:cxn modelId="{CDF974FF-8602-4D23-B7EE-32233D0E6BAA}" type="presParOf" srcId="{F56E1B0B-E8D7-4953-9A8B-A6E87777BC7A}" destId="{26F14513-9D07-472A-A3B8-1F7A40BE6A6C}" srcOrd="14" destOrd="0" presId="urn:microsoft.com/office/officeart/2005/8/layout/cycle5"/>
    <dgm:cxn modelId="{E96FBA1E-94B6-4BAD-A507-0C160C835B81}" type="presParOf" srcId="{F56E1B0B-E8D7-4953-9A8B-A6E87777BC7A}" destId="{9BCF1A53-8D4C-45DD-9320-4F1689305E23}" srcOrd="15" destOrd="0" presId="urn:microsoft.com/office/officeart/2005/8/layout/cycle5"/>
    <dgm:cxn modelId="{697A8E35-F4F1-4F2D-BFFA-5D35FD6AEEA6}" type="presParOf" srcId="{F56E1B0B-E8D7-4953-9A8B-A6E87777BC7A}" destId="{2C97596C-64CE-420B-AB28-D909890B6349}" srcOrd="16" destOrd="0" presId="urn:microsoft.com/office/officeart/2005/8/layout/cycle5"/>
    <dgm:cxn modelId="{0C61BBB6-711C-47E4-A4C1-88DF4F9F5600}" type="presParOf" srcId="{F56E1B0B-E8D7-4953-9A8B-A6E87777BC7A}" destId="{A7574D90-88EF-456D-976B-B002965FDB94}" srcOrd="17" destOrd="0" presId="urn:microsoft.com/office/officeart/2005/8/layout/cycle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0CC0D-F972-477D-BD9A-186F9B7FD58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CDD089F-E9AC-4AF8-AC98-338DC004399C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Generate and specify hypothesis</a:t>
          </a:r>
        </a:p>
      </dgm:t>
    </dgm:pt>
    <dgm:pt modelId="{D91C213F-588B-406A-AA53-6157B7972A00}" type="parTrans" cxnId="{7B52E69E-D04F-4828-8F6A-E1ADAF03C567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DD12E755-4270-43B1-94E3-C781C664A075}" type="sibTrans" cxnId="{7B52E69E-D04F-4828-8F6A-E1ADAF03C567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0A35838F-863B-4A84-928E-86C2933B0E02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Design study</a:t>
          </a:r>
        </a:p>
      </dgm:t>
    </dgm:pt>
    <dgm:pt modelId="{31C6CB41-990E-442C-B900-3370ABF4D1EE}" type="parTrans" cxnId="{9DFAB231-435B-44C6-891A-EE4B99BBCA3E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92A82D46-ED6C-4F01-97EE-58DC163FB265}" type="sibTrans" cxnId="{9DFAB231-435B-44C6-891A-EE4B99BBCA3E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08493786-4E78-49A3-9B67-D1746E458E98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Conduct study and collect data</a:t>
          </a:r>
        </a:p>
      </dgm:t>
    </dgm:pt>
    <dgm:pt modelId="{A8B7104A-D397-4AF7-A458-CC8472F8BF2D}" type="parTrans" cxnId="{EEFE2594-0FEF-431E-9CB9-F0C01E625512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B5C73599-0FEC-48C3-B0B9-76D4CFCCECCA}" type="sibTrans" cxnId="{EEFE2594-0FEF-431E-9CB9-F0C01E625512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EA27AEA3-C916-4229-943E-540E9DF5849D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Analyze data and test hypothesis</a:t>
          </a:r>
        </a:p>
      </dgm:t>
    </dgm:pt>
    <dgm:pt modelId="{EFED2246-90AB-49F3-9279-BBBA08CC5CFD}" type="parTrans" cxnId="{213EA8F8-514A-425E-966D-5C0396996CC1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F3414DEE-5CD1-4380-A0B4-C55348916991}" type="sibTrans" cxnId="{213EA8F8-514A-425E-966D-5C0396996CC1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E83D0E83-647B-4AB9-AA28-A38F2EBA1365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Publish and/or conduct next experiment</a:t>
          </a:r>
        </a:p>
      </dgm:t>
    </dgm:pt>
    <dgm:pt modelId="{2A146378-3181-4011-86AC-6AEAABE417C9}" type="parTrans" cxnId="{502BC34F-6D84-4B79-9458-EDA833397337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234D1238-B8C3-4674-B6D6-7E108B839B90}" type="sibTrans" cxnId="{502BC34F-6D84-4B79-9458-EDA833397337}">
      <dgm:prSet/>
      <dgm:spPr>
        <a:noFill/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91DBD95B-87A9-48CF-BC2F-D0103CC28B6E}">
      <dgm:prSet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Integrate results</a:t>
          </a:r>
        </a:p>
      </dgm:t>
    </dgm:pt>
    <dgm:pt modelId="{554A5D4C-B9E3-4E21-945F-D96D43B0D3F6}" type="parTrans" cxnId="{C167E7F0-FC6C-4443-B77A-303D0E6475F2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4FCA6B91-4FBB-4F0C-93B6-0BF18DD96223}" type="sibTrans" cxnId="{C167E7F0-FC6C-4443-B77A-303D0E6475F2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F56E1B0B-E8D7-4953-9A8B-A6E87777BC7A}" type="pres">
      <dgm:prSet presAssocID="{4300CC0D-F972-477D-BD9A-186F9B7FD584}" presName="cycle" presStyleCnt="0">
        <dgm:presLayoutVars>
          <dgm:dir/>
          <dgm:resizeHandles val="exact"/>
        </dgm:presLayoutVars>
      </dgm:prSet>
      <dgm:spPr/>
    </dgm:pt>
    <dgm:pt modelId="{6777501D-F9BF-4B51-A9CB-E7CDBAFCB739}" type="pres">
      <dgm:prSet presAssocID="{6CDD089F-E9AC-4AF8-AC98-338DC004399C}" presName="node" presStyleLbl="node1" presStyleIdx="0" presStyleCnt="6" custScaleX="135626" custScaleY="78246">
        <dgm:presLayoutVars>
          <dgm:bulletEnabled val="1"/>
        </dgm:presLayoutVars>
      </dgm:prSet>
      <dgm:spPr/>
    </dgm:pt>
    <dgm:pt modelId="{DA6E58A6-066B-412B-9059-AAF976149811}" type="pres">
      <dgm:prSet presAssocID="{6CDD089F-E9AC-4AF8-AC98-338DC004399C}" presName="spNode" presStyleCnt="0"/>
      <dgm:spPr/>
    </dgm:pt>
    <dgm:pt modelId="{F7E6BB71-DE39-4778-9DE0-FAE9659FA69B}" type="pres">
      <dgm:prSet presAssocID="{DD12E755-4270-43B1-94E3-C781C664A075}" presName="sibTrans" presStyleLbl="sibTrans1D1" presStyleIdx="0" presStyleCnt="6"/>
      <dgm:spPr/>
    </dgm:pt>
    <dgm:pt modelId="{40A0082A-5AF5-4E30-93A9-F1D66982A403}" type="pres">
      <dgm:prSet presAssocID="{0A35838F-863B-4A84-928E-86C2933B0E02}" presName="node" presStyleLbl="node1" presStyleIdx="1" presStyleCnt="6" custScaleX="135626" custScaleY="78246">
        <dgm:presLayoutVars>
          <dgm:bulletEnabled val="1"/>
        </dgm:presLayoutVars>
      </dgm:prSet>
      <dgm:spPr/>
    </dgm:pt>
    <dgm:pt modelId="{D0BCD009-5F34-404A-9E28-0B36C76B1336}" type="pres">
      <dgm:prSet presAssocID="{0A35838F-863B-4A84-928E-86C2933B0E02}" presName="spNode" presStyleCnt="0"/>
      <dgm:spPr/>
    </dgm:pt>
    <dgm:pt modelId="{981F9403-126D-4F78-BB26-585A76DAE29C}" type="pres">
      <dgm:prSet presAssocID="{92A82D46-ED6C-4F01-97EE-58DC163FB265}" presName="sibTrans" presStyleLbl="sibTrans1D1" presStyleIdx="1" presStyleCnt="6"/>
      <dgm:spPr/>
    </dgm:pt>
    <dgm:pt modelId="{5615AEEA-8325-400B-B860-3A6EF55FBF59}" type="pres">
      <dgm:prSet presAssocID="{08493786-4E78-49A3-9B67-D1746E458E98}" presName="node" presStyleLbl="node1" presStyleIdx="2" presStyleCnt="6" custScaleX="135626" custScaleY="78246">
        <dgm:presLayoutVars>
          <dgm:bulletEnabled val="1"/>
        </dgm:presLayoutVars>
      </dgm:prSet>
      <dgm:spPr/>
    </dgm:pt>
    <dgm:pt modelId="{58999754-5E79-4534-B705-9AAD67570A5F}" type="pres">
      <dgm:prSet presAssocID="{08493786-4E78-49A3-9B67-D1746E458E98}" presName="spNode" presStyleCnt="0"/>
      <dgm:spPr/>
    </dgm:pt>
    <dgm:pt modelId="{EE3A9B43-C1CF-4190-953B-9B11C2A52473}" type="pres">
      <dgm:prSet presAssocID="{B5C73599-0FEC-48C3-B0B9-76D4CFCCECCA}" presName="sibTrans" presStyleLbl="sibTrans1D1" presStyleIdx="2" presStyleCnt="6"/>
      <dgm:spPr/>
    </dgm:pt>
    <dgm:pt modelId="{08FD4EB1-2BE1-49DD-9AE6-33B505222B23}" type="pres">
      <dgm:prSet presAssocID="{EA27AEA3-C916-4229-943E-540E9DF5849D}" presName="node" presStyleLbl="node1" presStyleIdx="3" presStyleCnt="6" custScaleX="135626" custScaleY="78246">
        <dgm:presLayoutVars>
          <dgm:bulletEnabled val="1"/>
        </dgm:presLayoutVars>
      </dgm:prSet>
      <dgm:spPr/>
    </dgm:pt>
    <dgm:pt modelId="{A4A8E91C-EFDE-4ECD-9EA4-C6E1FDF7B0AD}" type="pres">
      <dgm:prSet presAssocID="{EA27AEA3-C916-4229-943E-540E9DF5849D}" presName="spNode" presStyleCnt="0"/>
      <dgm:spPr/>
    </dgm:pt>
    <dgm:pt modelId="{8DF38563-274B-4036-8308-136406C0A01E}" type="pres">
      <dgm:prSet presAssocID="{F3414DEE-5CD1-4380-A0B4-C55348916991}" presName="sibTrans" presStyleLbl="sibTrans1D1" presStyleIdx="3" presStyleCnt="6"/>
      <dgm:spPr/>
    </dgm:pt>
    <dgm:pt modelId="{12C1ABF2-FBDC-4A7A-B130-7CF62E32151E}" type="pres">
      <dgm:prSet presAssocID="{91DBD95B-87A9-48CF-BC2F-D0103CC28B6E}" presName="node" presStyleLbl="node1" presStyleIdx="4" presStyleCnt="6" custScaleX="135626" custScaleY="78246">
        <dgm:presLayoutVars>
          <dgm:bulletEnabled val="1"/>
        </dgm:presLayoutVars>
      </dgm:prSet>
      <dgm:spPr/>
    </dgm:pt>
    <dgm:pt modelId="{9870445A-2927-4E26-A4F9-4F36893E4146}" type="pres">
      <dgm:prSet presAssocID="{91DBD95B-87A9-48CF-BC2F-D0103CC28B6E}" presName="spNode" presStyleCnt="0"/>
      <dgm:spPr/>
    </dgm:pt>
    <dgm:pt modelId="{26F14513-9D07-472A-A3B8-1F7A40BE6A6C}" type="pres">
      <dgm:prSet presAssocID="{4FCA6B91-4FBB-4F0C-93B6-0BF18DD96223}" presName="sibTrans" presStyleLbl="sibTrans1D1" presStyleIdx="4" presStyleCnt="6"/>
      <dgm:spPr/>
    </dgm:pt>
    <dgm:pt modelId="{9BCF1A53-8D4C-45DD-9320-4F1689305E23}" type="pres">
      <dgm:prSet presAssocID="{E83D0E83-647B-4AB9-AA28-A38F2EBA1365}" presName="node" presStyleLbl="node1" presStyleIdx="5" presStyleCnt="6" custScaleX="135626" custScaleY="78246">
        <dgm:presLayoutVars>
          <dgm:bulletEnabled val="1"/>
        </dgm:presLayoutVars>
      </dgm:prSet>
      <dgm:spPr/>
    </dgm:pt>
    <dgm:pt modelId="{2C97596C-64CE-420B-AB28-D909890B6349}" type="pres">
      <dgm:prSet presAssocID="{E83D0E83-647B-4AB9-AA28-A38F2EBA1365}" presName="spNode" presStyleCnt="0"/>
      <dgm:spPr/>
    </dgm:pt>
    <dgm:pt modelId="{A7574D90-88EF-456D-976B-B002965FDB94}" type="pres">
      <dgm:prSet presAssocID="{234D1238-B8C3-4674-B6D6-7E108B839B90}" presName="sibTrans" presStyleLbl="sibTrans1D1" presStyleIdx="5" presStyleCnt="6"/>
      <dgm:spPr/>
    </dgm:pt>
  </dgm:ptLst>
  <dgm:cxnLst>
    <dgm:cxn modelId="{CCAA2C0D-8335-4F02-8118-4B8FD4898932}" type="presOf" srcId="{B5C73599-0FEC-48C3-B0B9-76D4CFCCECCA}" destId="{EE3A9B43-C1CF-4190-953B-9B11C2A52473}" srcOrd="0" destOrd="0" presId="urn:microsoft.com/office/officeart/2005/8/layout/cycle5"/>
    <dgm:cxn modelId="{C2236910-4C0E-4E08-8DC9-051DB946E554}" type="presOf" srcId="{4300CC0D-F972-477D-BD9A-186F9B7FD584}" destId="{F56E1B0B-E8D7-4953-9A8B-A6E87777BC7A}" srcOrd="0" destOrd="0" presId="urn:microsoft.com/office/officeart/2005/8/layout/cycle5"/>
    <dgm:cxn modelId="{9DFAB231-435B-44C6-891A-EE4B99BBCA3E}" srcId="{4300CC0D-F972-477D-BD9A-186F9B7FD584}" destId="{0A35838F-863B-4A84-928E-86C2933B0E02}" srcOrd="1" destOrd="0" parTransId="{31C6CB41-990E-442C-B900-3370ABF4D1EE}" sibTransId="{92A82D46-ED6C-4F01-97EE-58DC163FB265}"/>
    <dgm:cxn modelId="{306B743B-1DF3-436B-AD40-9F782006741F}" type="presOf" srcId="{4FCA6B91-4FBB-4F0C-93B6-0BF18DD96223}" destId="{26F14513-9D07-472A-A3B8-1F7A40BE6A6C}" srcOrd="0" destOrd="0" presId="urn:microsoft.com/office/officeart/2005/8/layout/cycle5"/>
    <dgm:cxn modelId="{5369605C-1100-4DD1-A49E-515F2824623D}" type="presOf" srcId="{E83D0E83-647B-4AB9-AA28-A38F2EBA1365}" destId="{9BCF1A53-8D4C-45DD-9320-4F1689305E23}" srcOrd="0" destOrd="0" presId="urn:microsoft.com/office/officeart/2005/8/layout/cycle5"/>
    <dgm:cxn modelId="{47EFD843-EF60-4BB3-8C1A-DA2B5DF838D8}" type="presOf" srcId="{6CDD089F-E9AC-4AF8-AC98-338DC004399C}" destId="{6777501D-F9BF-4B51-A9CB-E7CDBAFCB739}" srcOrd="0" destOrd="0" presId="urn:microsoft.com/office/officeart/2005/8/layout/cycle5"/>
    <dgm:cxn modelId="{502BC34F-6D84-4B79-9458-EDA833397337}" srcId="{4300CC0D-F972-477D-BD9A-186F9B7FD584}" destId="{E83D0E83-647B-4AB9-AA28-A38F2EBA1365}" srcOrd="5" destOrd="0" parTransId="{2A146378-3181-4011-86AC-6AEAABE417C9}" sibTransId="{234D1238-B8C3-4674-B6D6-7E108B839B90}"/>
    <dgm:cxn modelId="{E1E9BF86-E05E-40A7-805A-A3A5A58B69D2}" type="presOf" srcId="{08493786-4E78-49A3-9B67-D1746E458E98}" destId="{5615AEEA-8325-400B-B860-3A6EF55FBF59}" srcOrd="0" destOrd="0" presId="urn:microsoft.com/office/officeart/2005/8/layout/cycle5"/>
    <dgm:cxn modelId="{D9EACA91-2A47-4011-B90B-4982C6C2B3AC}" type="presOf" srcId="{234D1238-B8C3-4674-B6D6-7E108B839B90}" destId="{A7574D90-88EF-456D-976B-B002965FDB94}" srcOrd="0" destOrd="0" presId="urn:microsoft.com/office/officeart/2005/8/layout/cycle5"/>
    <dgm:cxn modelId="{EEFE2594-0FEF-431E-9CB9-F0C01E625512}" srcId="{4300CC0D-F972-477D-BD9A-186F9B7FD584}" destId="{08493786-4E78-49A3-9B67-D1746E458E98}" srcOrd="2" destOrd="0" parTransId="{A8B7104A-D397-4AF7-A458-CC8472F8BF2D}" sibTransId="{B5C73599-0FEC-48C3-B0B9-76D4CFCCECCA}"/>
    <dgm:cxn modelId="{ABEA8A95-A8D7-4C2E-AB94-0A759F35E7D3}" type="presOf" srcId="{92A82D46-ED6C-4F01-97EE-58DC163FB265}" destId="{981F9403-126D-4F78-BB26-585A76DAE29C}" srcOrd="0" destOrd="0" presId="urn:microsoft.com/office/officeart/2005/8/layout/cycle5"/>
    <dgm:cxn modelId="{7B52E69E-D04F-4828-8F6A-E1ADAF03C567}" srcId="{4300CC0D-F972-477D-BD9A-186F9B7FD584}" destId="{6CDD089F-E9AC-4AF8-AC98-338DC004399C}" srcOrd="0" destOrd="0" parTransId="{D91C213F-588B-406A-AA53-6157B7972A00}" sibTransId="{DD12E755-4270-43B1-94E3-C781C664A075}"/>
    <dgm:cxn modelId="{ECE855A5-EBF1-4E7D-9C4E-AE554A08C648}" type="presOf" srcId="{91DBD95B-87A9-48CF-BC2F-D0103CC28B6E}" destId="{12C1ABF2-FBDC-4A7A-B130-7CF62E32151E}" srcOrd="0" destOrd="0" presId="urn:microsoft.com/office/officeart/2005/8/layout/cycle5"/>
    <dgm:cxn modelId="{262C27D9-2E2F-4A62-80A9-A806F7A28AF9}" type="presOf" srcId="{EA27AEA3-C916-4229-943E-540E9DF5849D}" destId="{08FD4EB1-2BE1-49DD-9AE6-33B505222B23}" srcOrd="0" destOrd="0" presId="urn:microsoft.com/office/officeart/2005/8/layout/cycle5"/>
    <dgm:cxn modelId="{D1BB0DE5-81CB-41F8-ACF5-2DFB6999FEC4}" type="presOf" srcId="{F3414DEE-5CD1-4380-A0B4-C55348916991}" destId="{8DF38563-274B-4036-8308-136406C0A01E}" srcOrd="0" destOrd="0" presId="urn:microsoft.com/office/officeart/2005/8/layout/cycle5"/>
    <dgm:cxn modelId="{EF214CE6-EEEE-49AB-896C-ABBBF6C33607}" type="presOf" srcId="{DD12E755-4270-43B1-94E3-C781C664A075}" destId="{F7E6BB71-DE39-4778-9DE0-FAE9659FA69B}" srcOrd="0" destOrd="0" presId="urn:microsoft.com/office/officeart/2005/8/layout/cycle5"/>
    <dgm:cxn modelId="{BAFEAEE8-16C0-4B07-B56E-CBAF46782393}" type="presOf" srcId="{0A35838F-863B-4A84-928E-86C2933B0E02}" destId="{40A0082A-5AF5-4E30-93A9-F1D66982A403}" srcOrd="0" destOrd="0" presId="urn:microsoft.com/office/officeart/2005/8/layout/cycle5"/>
    <dgm:cxn modelId="{C167E7F0-FC6C-4443-B77A-303D0E6475F2}" srcId="{4300CC0D-F972-477D-BD9A-186F9B7FD584}" destId="{91DBD95B-87A9-48CF-BC2F-D0103CC28B6E}" srcOrd="4" destOrd="0" parTransId="{554A5D4C-B9E3-4E21-945F-D96D43B0D3F6}" sibTransId="{4FCA6B91-4FBB-4F0C-93B6-0BF18DD96223}"/>
    <dgm:cxn modelId="{213EA8F8-514A-425E-966D-5C0396996CC1}" srcId="{4300CC0D-F972-477D-BD9A-186F9B7FD584}" destId="{EA27AEA3-C916-4229-943E-540E9DF5849D}" srcOrd="3" destOrd="0" parTransId="{EFED2246-90AB-49F3-9279-BBBA08CC5CFD}" sibTransId="{F3414DEE-5CD1-4380-A0B4-C55348916991}"/>
    <dgm:cxn modelId="{51320ADA-9E5A-48DD-82DE-A50A852EF6AB}" type="presParOf" srcId="{F56E1B0B-E8D7-4953-9A8B-A6E87777BC7A}" destId="{6777501D-F9BF-4B51-A9CB-E7CDBAFCB739}" srcOrd="0" destOrd="0" presId="urn:microsoft.com/office/officeart/2005/8/layout/cycle5"/>
    <dgm:cxn modelId="{0BA9632B-FBEA-41FB-89F0-1FCFEF854533}" type="presParOf" srcId="{F56E1B0B-E8D7-4953-9A8B-A6E87777BC7A}" destId="{DA6E58A6-066B-412B-9059-AAF976149811}" srcOrd="1" destOrd="0" presId="urn:microsoft.com/office/officeart/2005/8/layout/cycle5"/>
    <dgm:cxn modelId="{65810122-CF75-4E6F-AAC5-5E67E16E2FBD}" type="presParOf" srcId="{F56E1B0B-E8D7-4953-9A8B-A6E87777BC7A}" destId="{F7E6BB71-DE39-4778-9DE0-FAE9659FA69B}" srcOrd="2" destOrd="0" presId="urn:microsoft.com/office/officeart/2005/8/layout/cycle5"/>
    <dgm:cxn modelId="{A16CDFC9-805E-4EAE-AB1F-E87F970FAE3B}" type="presParOf" srcId="{F56E1B0B-E8D7-4953-9A8B-A6E87777BC7A}" destId="{40A0082A-5AF5-4E30-93A9-F1D66982A403}" srcOrd="3" destOrd="0" presId="urn:microsoft.com/office/officeart/2005/8/layout/cycle5"/>
    <dgm:cxn modelId="{B465C6B0-1599-4D9E-834A-2F4B036CE03C}" type="presParOf" srcId="{F56E1B0B-E8D7-4953-9A8B-A6E87777BC7A}" destId="{D0BCD009-5F34-404A-9E28-0B36C76B1336}" srcOrd="4" destOrd="0" presId="urn:microsoft.com/office/officeart/2005/8/layout/cycle5"/>
    <dgm:cxn modelId="{A5874AD2-65BB-4514-9195-A3060174252F}" type="presParOf" srcId="{F56E1B0B-E8D7-4953-9A8B-A6E87777BC7A}" destId="{981F9403-126D-4F78-BB26-585A76DAE29C}" srcOrd="5" destOrd="0" presId="urn:microsoft.com/office/officeart/2005/8/layout/cycle5"/>
    <dgm:cxn modelId="{810921B5-2650-4664-A9FD-516BCB0F8335}" type="presParOf" srcId="{F56E1B0B-E8D7-4953-9A8B-A6E87777BC7A}" destId="{5615AEEA-8325-400B-B860-3A6EF55FBF59}" srcOrd="6" destOrd="0" presId="urn:microsoft.com/office/officeart/2005/8/layout/cycle5"/>
    <dgm:cxn modelId="{75DB3269-0E75-4664-9DE6-95A9FFB88E45}" type="presParOf" srcId="{F56E1B0B-E8D7-4953-9A8B-A6E87777BC7A}" destId="{58999754-5E79-4534-B705-9AAD67570A5F}" srcOrd="7" destOrd="0" presId="urn:microsoft.com/office/officeart/2005/8/layout/cycle5"/>
    <dgm:cxn modelId="{C5162987-6D08-42D4-8F8A-73B0EADAFDBD}" type="presParOf" srcId="{F56E1B0B-E8D7-4953-9A8B-A6E87777BC7A}" destId="{EE3A9B43-C1CF-4190-953B-9B11C2A52473}" srcOrd="8" destOrd="0" presId="urn:microsoft.com/office/officeart/2005/8/layout/cycle5"/>
    <dgm:cxn modelId="{F5F722D3-36AD-4BCD-AF9E-235EE980A2C0}" type="presParOf" srcId="{F56E1B0B-E8D7-4953-9A8B-A6E87777BC7A}" destId="{08FD4EB1-2BE1-49DD-9AE6-33B505222B23}" srcOrd="9" destOrd="0" presId="urn:microsoft.com/office/officeart/2005/8/layout/cycle5"/>
    <dgm:cxn modelId="{5BC2DEBE-7321-45F5-8A3D-CD4548DD2D09}" type="presParOf" srcId="{F56E1B0B-E8D7-4953-9A8B-A6E87777BC7A}" destId="{A4A8E91C-EFDE-4ECD-9EA4-C6E1FDF7B0AD}" srcOrd="10" destOrd="0" presId="urn:microsoft.com/office/officeart/2005/8/layout/cycle5"/>
    <dgm:cxn modelId="{1F042351-0CE4-4C56-9714-F830E2B095E5}" type="presParOf" srcId="{F56E1B0B-E8D7-4953-9A8B-A6E87777BC7A}" destId="{8DF38563-274B-4036-8308-136406C0A01E}" srcOrd="11" destOrd="0" presId="urn:microsoft.com/office/officeart/2005/8/layout/cycle5"/>
    <dgm:cxn modelId="{90202A77-47C7-4D1B-9CEB-8AD3214BA48F}" type="presParOf" srcId="{F56E1B0B-E8D7-4953-9A8B-A6E87777BC7A}" destId="{12C1ABF2-FBDC-4A7A-B130-7CF62E32151E}" srcOrd="12" destOrd="0" presId="urn:microsoft.com/office/officeart/2005/8/layout/cycle5"/>
    <dgm:cxn modelId="{883891AE-DAFE-45DC-9D5F-FF1081A00977}" type="presParOf" srcId="{F56E1B0B-E8D7-4953-9A8B-A6E87777BC7A}" destId="{9870445A-2927-4E26-A4F9-4F36893E4146}" srcOrd="13" destOrd="0" presId="urn:microsoft.com/office/officeart/2005/8/layout/cycle5"/>
    <dgm:cxn modelId="{CDF974FF-8602-4D23-B7EE-32233D0E6BAA}" type="presParOf" srcId="{F56E1B0B-E8D7-4953-9A8B-A6E87777BC7A}" destId="{26F14513-9D07-472A-A3B8-1F7A40BE6A6C}" srcOrd="14" destOrd="0" presId="urn:microsoft.com/office/officeart/2005/8/layout/cycle5"/>
    <dgm:cxn modelId="{E96FBA1E-94B6-4BAD-A507-0C160C835B81}" type="presParOf" srcId="{F56E1B0B-E8D7-4953-9A8B-A6E87777BC7A}" destId="{9BCF1A53-8D4C-45DD-9320-4F1689305E23}" srcOrd="15" destOrd="0" presId="urn:microsoft.com/office/officeart/2005/8/layout/cycle5"/>
    <dgm:cxn modelId="{697A8E35-F4F1-4F2D-BFFA-5D35FD6AEEA6}" type="presParOf" srcId="{F56E1B0B-E8D7-4953-9A8B-A6E87777BC7A}" destId="{2C97596C-64CE-420B-AB28-D909890B6349}" srcOrd="16" destOrd="0" presId="urn:microsoft.com/office/officeart/2005/8/layout/cycle5"/>
    <dgm:cxn modelId="{0C61BBB6-711C-47E4-A4C1-88DF4F9F5600}" type="presParOf" srcId="{F56E1B0B-E8D7-4953-9A8B-A6E87777BC7A}" destId="{A7574D90-88EF-456D-976B-B002965FDB94}" srcOrd="17" destOrd="0" presId="urn:microsoft.com/office/officeart/2005/8/layout/cycle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0CC0D-F972-477D-BD9A-186F9B7FD58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CDD089F-E9AC-4AF8-AC98-338DC004399C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Generate and specify hypothesis</a:t>
          </a:r>
        </a:p>
      </dgm:t>
    </dgm:pt>
    <dgm:pt modelId="{D91C213F-588B-406A-AA53-6157B7972A00}" type="parTrans" cxnId="{7B52E69E-D04F-4828-8F6A-E1ADAF03C567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DD12E755-4270-43B1-94E3-C781C664A075}" type="sibTrans" cxnId="{7B52E69E-D04F-4828-8F6A-E1ADAF03C567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0A35838F-863B-4A84-928E-86C2933B0E02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Design study</a:t>
          </a:r>
        </a:p>
      </dgm:t>
    </dgm:pt>
    <dgm:pt modelId="{31C6CB41-990E-442C-B900-3370ABF4D1EE}" type="parTrans" cxnId="{9DFAB231-435B-44C6-891A-EE4B99BBCA3E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92A82D46-ED6C-4F01-97EE-58DC163FB265}" type="sibTrans" cxnId="{9DFAB231-435B-44C6-891A-EE4B99BBCA3E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08493786-4E78-49A3-9B67-D1746E458E98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Conduct study and collect data</a:t>
          </a:r>
        </a:p>
      </dgm:t>
    </dgm:pt>
    <dgm:pt modelId="{A8B7104A-D397-4AF7-A458-CC8472F8BF2D}" type="parTrans" cxnId="{EEFE2594-0FEF-431E-9CB9-F0C01E625512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B5C73599-0FEC-48C3-B0B9-76D4CFCCECCA}" type="sibTrans" cxnId="{EEFE2594-0FEF-431E-9CB9-F0C01E625512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EA27AEA3-C916-4229-943E-540E9DF5849D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Analyze data and test hypothesis</a:t>
          </a:r>
        </a:p>
      </dgm:t>
    </dgm:pt>
    <dgm:pt modelId="{EFED2246-90AB-49F3-9279-BBBA08CC5CFD}" type="parTrans" cxnId="{213EA8F8-514A-425E-966D-5C0396996CC1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F3414DEE-5CD1-4380-A0B4-C55348916991}" type="sibTrans" cxnId="{213EA8F8-514A-425E-966D-5C0396996CC1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E83D0E83-647B-4AB9-AA28-A38F2EBA1365}">
      <dgm:prSet phldrT="[Text]"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Publish and/or conduct next experiment</a:t>
          </a:r>
        </a:p>
      </dgm:t>
    </dgm:pt>
    <dgm:pt modelId="{2A146378-3181-4011-86AC-6AEAABE417C9}" type="parTrans" cxnId="{502BC34F-6D84-4B79-9458-EDA833397337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234D1238-B8C3-4674-B6D6-7E108B839B90}" type="sibTrans" cxnId="{502BC34F-6D84-4B79-9458-EDA833397337}">
      <dgm:prSet/>
      <dgm:spPr>
        <a:solidFill>
          <a:srgbClr val="EDEDED"/>
        </a:solidFill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91DBD95B-87A9-48CF-BC2F-D0103CC28B6E}">
      <dgm:prSet custT="1"/>
      <dgm:spPr>
        <a:noFill/>
        <a:ln>
          <a:noFill/>
        </a:ln>
      </dgm:spPr>
      <dgm:t>
        <a:bodyPr/>
        <a:lstStyle/>
        <a:p>
          <a:r>
            <a:rPr lang="en-PH" sz="1800" dirty="0">
              <a:solidFill>
                <a:srgbClr val="263238"/>
              </a:solidFill>
              <a:latin typeface="Helvetica Neue" panose="020B0604020202020204" charset="0"/>
            </a:rPr>
            <a:t>Integrate results</a:t>
          </a:r>
        </a:p>
      </dgm:t>
    </dgm:pt>
    <dgm:pt modelId="{554A5D4C-B9E3-4E21-945F-D96D43B0D3F6}" type="parTrans" cxnId="{C167E7F0-FC6C-4443-B77A-303D0E6475F2}">
      <dgm:prSet/>
      <dgm:spPr/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4FCA6B91-4FBB-4F0C-93B6-0BF18DD96223}" type="sibTrans" cxnId="{C167E7F0-FC6C-4443-B77A-303D0E6475F2}">
      <dgm:prSet/>
      <dgm:spPr>
        <a:ln>
          <a:solidFill>
            <a:srgbClr val="B2DFDB"/>
          </a:solidFill>
        </a:ln>
      </dgm:spPr>
      <dgm:t>
        <a:bodyPr/>
        <a:lstStyle/>
        <a:p>
          <a:endParaRPr lang="en-PH" sz="1800">
            <a:solidFill>
              <a:srgbClr val="263238"/>
            </a:solidFill>
            <a:latin typeface="Helvetica Neue" panose="020B0604020202020204" charset="0"/>
          </a:endParaRPr>
        </a:p>
      </dgm:t>
    </dgm:pt>
    <dgm:pt modelId="{F56E1B0B-E8D7-4953-9A8B-A6E87777BC7A}" type="pres">
      <dgm:prSet presAssocID="{4300CC0D-F972-477D-BD9A-186F9B7FD584}" presName="cycle" presStyleCnt="0">
        <dgm:presLayoutVars>
          <dgm:dir/>
          <dgm:resizeHandles val="exact"/>
        </dgm:presLayoutVars>
      </dgm:prSet>
      <dgm:spPr/>
    </dgm:pt>
    <dgm:pt modelId="{6777501D-F9BF-4B51-A9CB-E7CDBAFCB739}" type="pres">
      <dgm:prSet presAssocID="{6CDD089F-E9AC-4AF8-AC98-338DC004399C}" presName="node" presStyleLbl="node1" presStyleIdx="0" presStyleCnt="6" custScaleX="135626" custScaleY="78246">
        <dgm:presLayoutVars>
          <dgm:bulletEnabled val="1"/>
        </dgm:presLayoutVars>
      </dgm:prSet>
      <dgm:spPr/>
    </dgm:pt>
    <dgm:pt modelId="{DA6E58A6-066B-412B-9059-AAF976149811}" type="pres">
      <dgm:prSet presAssocID="{6CDD089F-E9AC-4AF8-AC98-338DC004399C}" presName="spNode" presStyleCnt="0"/>
      <dgm:spPr/>
    </dgm:pt>
    <dgm:pt modelId="{F7E6BB71-DE39-4778-9DE0-FAE9659FA69B}" type="pres">
      <dgm:prSet presAssocID="{DD12E755-4270-43B1-94E3-C781C664A075}" presName="sibTrans" presStyleLbl="sibTrans1D1" presStyleIdx="0" presStyleCnt="6"/>
      <dgm:spPr/>
    </dgm:pt>
    <dgm:pt modelId="{40A0082A-5AF5-4E30-93A9-F1D66982A403}" type="pres">
      <dgm:prSet presAssocID="{0A35838F-863B-4A84-928E-86C2933B0E02}" presName="node" presStyleLbl="node1" presStyleIdx="1" presStyleCnt="6" custScaleX="135626" custScaleY="78246">
        <dgm:presLayoutVars>
          <dgm:bulletEnabled val="1"/>
        </dgm:presLayoutVars>
      </dgm:prSet>
      <dgm:spPr/>
    </dgm:pt>
    <dgm:pt modelId="{D0BCD009-5F34-404A-9E28-0B36C76B1336}" type="pres">
      <dgm:prSet presAssocID="{0A35838F-863B-4A84-928E-86C2933B0E02}" presName="spNode" presStyleCnt="0"/>
      <dgm:spPr/>
    </dgm:pt>
    <dgm:pt modelId="{981F9403-126D-4F78-BB26-585A76DAE29C}" type="pres">
      <dgm:prSet presAssocID="{92A82D46-ED6C-4F01-97EE-58DC163FB265}" presName="sibTrans" presStyleLbl="sibTrans1D1" presStyleIdx="1" presStyleCnt="6"/>
      <dgm:spPr/>
    </dgm:pt>
    <dgm:pt modelId="{5615AEEA-8325-400B-B860-3A6EF55FBF59}" type="pres">
      <dgm:prSet presAssocID="{08493786-4E78-49A3-9B67-D1746E458E98}" presName="node" presStyleLbl="node1" presStyleIdx="2" presStyleCnt="6" custScaleX="135626" custScaleY="78246">
        <dgm:presLayoutVars>
          <dgm:bulletEnabled val="1"/>
        </dgm:presLayoutVars>
      </dgm:prSet>
      <dgm:spPr/>
    </dgm:pt>
    <dgm:pt modelId="{58999754-5E79-4534-B705-9AAD67570A5F}" type="pres">
      <dgm:prSet presAssocID="{08493786-4E78-49A3-9B67-D1746E458E98}" presName="spNode" presStyleCnt="0"/>
      <dgm:spPr/>
    </dgm:pt>
    <dgm:pt modelId="{EE3A9B43-C1CF-4190-953B-9B11C2A52473}" type="pres">
      <dgm:prSet presAssocID="{B5C73599-0FEC-48C3-B0B9-76D4CFCCECCA}" presName="sibTrans" presStyleLbl="sibTrans1D1" presStyleIdx="2" presStyleCnt="6"/>
      <dgm:spPr/>
    </dgm:pt>
    <dgm:pt modelId="{08FD4EB1-2BE1-49DD-9AE6-33B505222B23}" type="pres">
      <dgm:prSet presAssocID="{EA27AEA3-C916-4229-943E-540E9DF5849D}" presName="node" presStyleLbl="node1" presStyleIdx="3" presStyleCnt="6" custScaleX="135626" custScaleY="78246">
        <dgm:presLayoutVars>
          <dgm:bulletEnabled val="1"/>
        </dgm:presLayoutVars>
      </dgm:prSet>
      <dgm:spPr/>
    </dgm:pt>
    <dgm:pt modelId="{A4A8E91C-EFDE-4ECD-9EA4-C6E1FDF7B0AD}" type="pres">
      <dgm:prSet presAssocID="{EA27AEA3-C916-4229-943E-540E9DF5849D}" presName="spNode" presStyleCnt="0"/>
      <dgm:spPr/>
    </dgm:pt>
    <dgm:pt modelId="{8DF38563-274B-4036-8308-136406C0A01E}" type="pres">
      <dgm:prSet presAssocID="{F3414DEE-5CD1-4380-A0B4-C55348916991}" presName="sibTrans" presStyleLbl="sibTrans1D1" presStyleIdx="3" presStyleCnt="6"/>
      <dgm:spPr/>
    </dgm:pt>
    <dgm:pt modelId="{12C1ABF2-FBDC-4A7A-B130-7CF62E32151E}" type="pres">
      <dgm:prSet presAssocID="{91DBD95B-87A9-48CF-BC2F-D0103CC28B6E}" presName="node" presStyleLbl="node1" presStyleIdx="4" presStyleCnt="6" custScaleX="135626" custScaleY="78246">
        <dgm:presLayoutVars>
          <dgm:bulletEnabled val="1"/>
        </dgm:presLayoutVars>
      </dgm:prSet>
      <dgm:spPr/>
    </dgm:pt>
    <dgm:pt modelId="{9870445A-2927-4E26-A4F9-4F36893E4146}" type="pres">
      <dgm:prSet presAssocID="{91DBD95B-87A9-48CF-BC2F-D0103CC28B6E}" presName="spNode" presStyleCnt="0"/>
      <dgm:spPr/>
    </dgm:pt>
    <dgm:pt modelId="{26F14513-9D07-472A-A3B8-1F7A40BE6A6C}" type="pres">
      <dgm:prSet presAssocID="{4FCA6B91-4FBB-4F0C-93B6-0BF18DD96223}" presName="sibTrans" presStyleLbl="sibTrans1D1" presStyleIdx="4" presStyleCnt="6"/>
      <dgm:spPr/>
    </dgm:pt>
    <dgm:pt modelId="{9BCF1A53-8D4C-45DD-9320-4F1689305E23}" type="pres">
      <dgm:prSet presAssocID="{E83D0E83-647B-4AB9-AA28-A38F2EBA1365}" presName="node" presStyleLbl="node1" presStyleIdx="5" presStyleCnt="6" custScaleX="135626" custScaleY="78246">
        <dgm:presLayoutVars>
          <dgm:bulletEnabled val="1"/>
        </dgm:presLayoutVars>
      </dgm:prSet>
      <dgm:spPr/>
    </dgm:pt>
    <dgm:pt modelId="{2C97596C-64CE-420B-AB28-D909890B6349}" type="pres">
      <dgm:prSet presAssocID="{E83D0E83-647B-4AB9-AA28-A38F2EBA1365}" presName="spNode" presStyleCnt="0"/>
      <dgm:spPr/>
    </dgm:pt>
    <dgm:pt modelId="{A7574D90-88EF-456D-976B-B002965FDB94}" type="pres">
      <dgm:prSet presAssocID="{234D1238-B8C3-4674-B6D6-7E108B839B90}" presName="sibTrans" presStyleLbl="sibTrans1D1" presStyleIdx="5" presStyleCnt="6"/>
      <dgm:spPr/>
    </dgm:pt>
  </dgm:ptLst>
  <dgm:cxnLst>
    <dgm:cxn modelId="{CCAA2C0D-8335-4F02-8118-4B8FD4898932}" type="presOf" srcId="{B5C73599-0FEC-48C3-B0B9-76D4CFCCECCA}" destId="{EE3A9B43-C1CF-4190-953B-9B11C2A52473}" srcOrd="0" destOrd="0" presId="urn:microsoft.com/office/officeart/2005/8/layout/cycle5"/>
    <dgm:cxn modelId="{C2236910-4C0E-4E08-8DC9-051DB946E554}" type="presOf" srcId="{4300CC0D-F972-477D-BD9A-186F9B7FD584}" destId="{F56E1B0B-E8D7-4953-9A8B-A6E87777BC7A}" srcOrd="0" destOrd="0" presId="urn:microsoft.com/office/officeart/2005/8/layout/cycle5"/>
    <dgm:cxn modelId="{9DFAB231-435B-44C6-891A-EE4B99BBCA3E}" srcId="{4300CC0D-F972-477D-BD9A-186F9B7FD584}" destId="{0A35838F-863B-4A84-928E-86C2933B0E02}" srcOrd="1" destOrd="0" parTransId="{31C6CB41-990E-442C-B900-3370ABF4D1EE}" sibTransId="{92A82D46-ED6C-4F01-97EE-58DC163FB265}"/>
    <dgm:cxn modelId="{306B743B-1DF3-436B-AD40-9F782006741F}" type="presOf" srcId="{4FCA6B91-4FBB-4F0C-93B6-0BF18DD96223}" destId="{26F14513-9D07-472A-A3B8-1F7A40BE6A6C}" srcOrd="0" destOrd="0" presId="urn:microsoft.com/office/officeart/2005/8/layout/cycle5"/>
    <dgm:cxn modelId="{5369605C-1100-4DD1-A49E-515F2824623D}" type="presOf" srcId="{E83D0E83-647B-4AB9-AA28-A38F2EBA1365}" destId="{9BCF1A53-8D4C-45DD-9320-4F1689305E23}" srcOrd="0" destOrd="0" presId="urn:microsoft.com/office/officeart/2005/8/layout/cycle5"/>
    <dgm:cxn modelId="{47EFD843-EF60-4BB3-8C1A-DA2B5DF838D8}" type="presOf" srcId="{6CDD089F-E9AC-4AF8-AC98-338DC004399C}" destId="{6777501D-F9BF-4B51-A9CB-E7CDBAFCB739}" srcOrd="0" destOrd="0" presId="urn:microsoft.com/office/officeart/2005/8/layout/cycle5"/>
    <dgm:cxn modelId="{502BC34F-6D84-4B79-9458-EDA833397337}" srcId="{4300CC0D-F972-477D-BD9A-186F9B7FD584}" destId="{E83D0E83-647B-4AB9-AA28-A38F2EBA1365}" srcOrd="5" destOrd="0" parTransId="{2A146378-3181-4011-86AC-6AEAABE417C9}" sibTransId="{234D1238-B8C3-4674-B6D6-7E108B839B90}"/>
    <dgm:cxn modelId="{E1E9BF86-E05E-40A7-805A-A3A5A58B69D2}" type="presOf" srcId="{08493786-4E78-49A3-9B67-D1746E458E98}" destId="{5615AEEA-8325-400B-B860-3A6EF55FBF59}" srcOrd="0" destOrd="0" presId="urn:microsoft.com/office/officeart/2005/8/layout/cycle5"/>
    <dgm:cxn modelId="{D9EACA91-2A47-4011-B90B-4982C6C2B3AC}" type="presOf" srcId="{234D1238-B8C3-4674-B6D6-7E108B839B90}" destId="{A7574D90-88EF-456D-976B-B002965FDB94}" srcOrd="0" destOrd="0" presId="urn:microsoft.com/office/officeart/2005/8/layout/cycle5"/>
    <dgm:cxn modelId="{EEFE2594-0FEF-431E-9CB9-F0C01E625512}" srcId="{4300CC0D-F972-477D-BD9A-186F9B7FD584}" destId="{08493786-4E78-49A3-9B67-D1746E458E98}" srcOrd="2" destOrd="0" parTransId="{A8B7104A-D397-4AF7-A458-CC8472F8BF2D}" sibTransId="{B5C73599-0FEC-48C3-B0B9-76D4CFCCECCA}"/>
    <dgm:cxn modelId="{ABEA8A95-A8D7-4C2E-AB94-0A759F35E7D3}" type="presOf" srcId="{92A82D46-ED6C-4F01-97EE-58DC163FB265}" destId="{981F9403-126D-4F78-BB26-585A76DAE29C}" srcOrd="0" destOrd="0" presId="urn:microsoft.com/office/officeart/2005/8/layout/cycle5"/>
    <dgm:cxn modelId="{7B52E69E-D04F-4828-8F6A-E1ADAF03C567}" srcId="{4300CC0D-F972-477D-BD9A-186F9B7FD584}" destId="{6CDD089F-E9AC-4AF8-AC98-338DC004399C}" srcOrd="0" destOrd="0" parTransId="{D91C213F-588B-406A-AA53-6157B7972A00}" sibTransId="{DD12E755-4270-43B1-94E3-C781C664A075}"/>
    <dgm:cxn modelId="{ECE855A5-EBF1-4E7D-9C4E-AE554A08C648}" type="presOf" srcId="{91DBD95B-87A9-48CF-BC2F-D0103CC28B6E}" destId="{12C1ABF2-FBDC-4A7A-B130-7CF62E32151E}" srcOrd="0" destOrd="0" presId="urn:microsoft.com/office/officeart/2005/8/layout/cycle5"/>
    <dgm:cxn modelId="{262C27D9-2E2F-4A62-80A9-A806F7A28AF9}" type="presOf" srcId="{EA27AEA3-C916-4229-943E-540E9DF5849D}" destId="{08FD4EB1-2BE1-49DD-9AE6-33B505222B23}" srcOrd="0" destOrd="0" presId="urn:microsoft.com/office/officeart/2005/8/layout/cycle5"/>
    <dgm:cxn modelId="{D1BB0DE5-81CB-41F8-ACF5-2DFB6999FEC4}" type="presOf" srcId="{F3414DEE-5CD1-4380-A0B4-C55348916991}" destId="{8DF38563-274B-4036-8308-136406C0A01E}" srcOrd="0" destOrd="0" presId="urn:microsoft.com/office/officeart/2005/8/layout/cycle5"/>
    <dgm:cxn modelId="{EF214CE6-EEEE-49AB-896C-ABBBF6C33607}" type="presOf" srcId="{DD12E755-4270-43B1-94E3-C781C664A075}" destId="{F7E6BB71-DE39-4778-9DE0-FAE9659FA69B}" srcOrd="0" destOrd="0" presId="urn:microsoft.com/office/officeart/2005/8/layout/cycle5"/>
    <dgm:cxn modelId="{BAFEAEE8-16C0-4B07-B56E-CBAF46782393}" type="presOf" srcId="{0A35838F-863B-4A84-928E-86C2933B0E02}" destId="{40A0082A-5AF5-4E30-93A9-F1D66982A403}" srcOrd="0" destOrd="0" presId="urn:microsoft.com/office/officeart/2005/8/layout/cycle5"/>
    <dgm:cxn modelId="{C167E7F0-FC6C-4443-B77A-303D0E6475F2}" srcId="{4300CC0D-F972-477D-BD9A-186F9B7FD584}" destId="{91DBD95B-87A9-48CF-BC2F-D0103CC28B6E}" srcOrd="4" destOrd="0" parTransId="{554A5D4C-B9E3-4E21-945F-D96D43B0D3F6}" sibTransId="{4FCA6B91-4FBB-4F0C-93B6-0BF18DD96223}"/>
    <dgm:cxn modelId="{213EA8F8-514A-425E-966D-5C0396996CC1}" srcId="{4300CC0D-F972-477D-BD9A-186F9B7FD584}" destId="{EA27AEA3-C916-4229-943E-540E9DF5849D}" srcOrd="3" destOrd="0" parTransId="{EFED2246-90AB-49F3-9279-BBBA08CC5CFD}" sibTransId="{F3414DEE-5CD1-4380-A0B4-C55348916991}"/>
    <dgm:cxn modelId="{51320ADA-9E5A-48DD-82DE-A50A852EF6AB}" type="presParOf" srcId="{F56E1B0B-E8D7-4953-9A8B-A6E87777BC7A}" destId="{6777501D-F9BF-4B51-A9CB-E7CDBAFCB739}" srcOrd="0" destOrd="0" presId="urn:microsoft.com/office/officeart/2005/8/layout/cycle5"/>
    <dgm:cxn modelId="{0BA9632B-FBEA-41FB-89F0-1FCFEF854533}" type="presParOf" srcId="{F56E1B0B-E8D7-4953-9A8B-A6E87777BC7A}" destId="{DA6E58A6-066B-412B-9059-AAF976149811}" srcOrd="1" destOrd="0" presId="urn:microsoft.com/office/officeart/2005/8/layout/cycle5"/>
    <dgm:cxn modelId="{65810122-CF75-4E6F-AAC5-5E67E16E2FBD}" type="presParOf" srcId="{F56E1B0B-E8D7-4953-9A8B-A6E87777BC7A}" destId="{F7E6BB71-DE39-4778-9DE0-FAE9659FA69B}" srcOrd="2" destOrd="0" presId="urn:microsoft.com/office/officeart/2005/8/layout/cycle5"/>
    <dgm:cxn modelId="{A16CDFC9-805E-4EAE-AB1F-E87F970FAE3B}" type="presParOf" srcId="{F56E1B0B-E8D7-4953-9A8B-A6E87777BC7A}" destId="{40A0082A-5AF5-4E30-93A9-F1D66982A403}" srcOrd="3" destOrd="0" presId="urn:microsoft.com/office/officeart/2005/8/layout/cycle5"/>
    <dgm:cxn modelId="{B465C6B0-1599-4D9E-834A-2F4B036CE03C}" type="presParOf" srcId="{F56E1B0B-E8D7-4953-9A8B-A6E87777BC7A}" destId="{D0BCD009-5F34-404A-9E28-0B36C76B1336}" srcOrd="4" destOrd="0" presId="urn:microsoft.com/office/officeart/2005/8/layout/cycle5"/>
    <dgm:cxn modelId="{A5874AD2-65BB-4514-9195-A3060174252F}" type="presParOf" srcId="{F56E1B0B-E8D7-4953-9A8B-A6E87777BC7A}" destId="{981F9403-126D-4F78-BB26-585A76DAE29C}" srcOrd="5" destOrd="0" presId="urn:microsoft.com/office/officeart/2005/8/layout/cycle5"/>
    <dgm:cxn modelId="{810921B5-2650-4664-A9FD-516BCB0F8335}" type="presParOf" srcId="{F56E1B0B-E8D7-4953-9A8B-A6E87777BC7A}" destId="{5615AEEA-8325-400B-B860-3A6EF55FBF59}" srcOrd="6" destOrd="0" presId="urn:microsoft.com/office/officeart/2005/8/layout/cycle5"/>
    <dgm:cxn modelId="{75DB3269-0E75-4664-9DE6-95A9FFB88E45}" type="presParOf" srcId="{F56E1B0B-E8D7-4953-9A8B-A6E87777BC7A}" destId="{58999754-5E79-4534-B705-9AAD67570A5F}" srcOrd="7" destOrd="0" presId="urn:microsoft.com/office/officeart/2005/8/layout/cycle5"/>
    <dgm:cxn modelId="{C5162987-6D08-42D4-8F8A-73B0EADAFDBD}" type="presParOf" srcId="{F56E1B0B-E8D7-4953-9A8B-A6E87777BC7A}" destId="{EE3A9B43-C1CF-4190-953B-9B11C2A52473}" srcOrd="8" destOrd="0" presId="urn:microsoft.com/office/officeart/2005/8/layout/cycle5"/>
    <dgm:cxn modelId="{F5F722D3-36AD-4BCD-AF9E-235EE980A2C0}" type="presParOf" srcId="{F56E1B0B-E8D7-4953-9A8B-A6E87777BC7A}" destId="{08FD4EB1-2BE1-49DD-9AE6-33B505222B23}" srcOrd="9" destOrd="0" presId="urn:microsoft.com/office/officeart/2005/8/layout/cycle5"/>
    <dgm:cxn modelId="{5BC2DEBE-7321-45F5-8A3D-CD4548DD2D09}" type="presParOf" srcId="{F56E1B0B-E8D7-4953-9A8B-A6E87777BC7A}" destId="{A4A8E91C-EFDE-4ECD-9EA4-C6E1FDF7B0AD}" srcOrd="10" destOrd="0" presId="urn:microsoft.com/office/officeart/2005/8/layout/cycle5"/>
    <dgm:cxn modelId="{1F042351-0CE4-4C56-9714-F830E2B095E5}" type="presParOf" srcId="{F56E1B0B-E8D7-4953-9A8B-A6E87777BC7A}" destId="{8DF38563-274B-4036-8308-136406C0A01E}" srcOrd="11" destOrd="0" presId="urn:microsoft.com/office/officeart/2005/8/layout/cycle5"/>
    <dgm:cxn modelId="{90202A77-47C7-4D1B-9CEB-8AD3214BA48F}" type="presParOf" srcId="{F56E1B0B-E8D7-4953-9A8B-A6E87777BC7A}" destId="{12C1ABF2-FBDC-4A7A-B130-7CF62E32151E}" srcOrd="12" destOrd="0" presId="urn:microsoft.com/office/officeart/2005/8/layout/cycle5"/>
    <dgm:cxn modelId="{883891AE-DAFE-45DC-9D5F-FF1081A00977}" type="presParOf" srcId="{F56E1B0B-E8D7-4953-9A8B-A6E87777BC7A}" destId="{9870445A-2927-4E26-A4F9-4F36893E4146}" srcOrd="13" destOrd="0" presId="urn:microsoft.com/office/officeart/2005/8/layout/cycle5"/>
    <dgm:cxn modelId="{CDF974FF-8602-4D23-B7EE-32233D0E6BAA}" type="presParOf" srcId="{F56E1B0B-E8D7-4953-9A8B-A6E87777BC7A}" destId="{26F14513-9D07-472A-A3B8-1F7A40BE6A6C}" srcOrd="14" destOrd="0" presId="urn:microsoft.com/office/officeart/2005/8/layout/cycle5"/>
    <dgm:cxn modelId="{E96FBA1E-94B6-4BAD-A507-0C160C835B81}" type="presParOf" srcId="{F56E1B0B-E8D7-4953-9A8B-A6E87777BC7A}" destId="{9BCF1A53-8D4C-45DD-9320-4F1689305E23}" srcOrd="15" destOrd="0" presId="urn:microsoft.com/office/officeart/2005/8/layout/cycle5"/>
    <dgm:cxn modelId="{697A8E35-F4F1-4F2D-BFFA-5D35FD6AEEA6}" type="presParOf" srcId="{F56E1B0B-E8D7-4953-9A8B-A6E87777BC7A}" destId="{2C97596C-64CE-420B-AB28-D909890B6349}" srcOrd="16" destOrd="0" presId="urn:microsoft.com/office/officeart/2005/8/layout/cycle5"/>
    <dgm:cxn modelId="{0C61BBB6-711C-47E4-A4C1-88DF4F9F5600}" type="presParOf" srcId="{F56E1B0B-E8D7-4953-9A8B-A6E87777BC7A}" destId="{A7574D90-88EF-456D-976B-B002965FDB94}" srcOrd="17" destOrd="0" presId="urn:microsoft.com/office/officeart/2005/8/layout/cycle5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7501D-F9BF-4B51-A9CB-E7CDBAFCB739}">
      <dsp:nvSpPr>
        <dsp:cNvPr id="0" name=""/>
        <dsp:cNvSpPr/>
      </dsp:nvSpPr>
      <dsp:spPr>
        <a:xfrm>
          <a:off x="2842815" y="97756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Generate and specify hypothesis</a:t>
          </a:r>
        </a:p>
      </dsp:txBody>
      <dsp:txXfrm>
        <a:off x="2876293" y="131234"/>
        <a:ext cx="1761844" cy="618846"/>
      </dsp:txXfrm>
    </dsp:sp>
    <dsp:sp modelId="{F7E6BB71-DE39-4778-9DE0-FAE9659FA69B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116610" y="288467"/>
              </a:moveTo>
              <a:arcTo wR="2064152" hR="2064152" stAng="18039327" swAng="792930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0082A-5AF5-4E30-93A9-F1D66982A403}">
      <dsp:nvSpPr>
        <dsp:cNvPr id="0" name=""/>
        <dsp:cNvSpPr/>
      </dsp:nvSpPr>
      <dsp:spPr>
        <a:xfrm>
          <a:off x="4630423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Design study</a:t>
          </a:r>
        </a:p>
      </dsp:txBody>
      <dsp:txXfrm>
        <a:off x="4663901" y="1163310"/>
        <a:ext cx="1761844" cy="618846"/>
      </dsp:txXfrm>
    </dsp:sp>
    <dsp:sp modelId="{981F9403-126D-4F78-BB26-585A76DAE29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084296" y="1640193"/>
              </a:moveTo>
              <a:arcTo wR="2064152" hR="2064152" stAng="20888856" swAng="1422288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5AEEA-8325-400B-B860-3A6EF55FBF59}">
      <dsp:nvSpPr>
        <dsp:cNvPr id="0" name=""/>
        <dsp:cNvSpPr/>
      </dsp:nvSpPr>
      <dsp:spPr>
        <a:xfrm>
          <a:off x="4630423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Conduct study and collect data</a:t>
          </a:r>
        </a:p>
      </dsp:txBody>
      <dsp:txXfrm>
        <a:off x="4663901" y="3227462"/>
        <a:ext cx="1761844" cy="618846"/>
      </dsp:txXfrm>
    </dsp:sp>
    <dsp:sp modelId="{EE3A9B43-C1CF-4190-953B-9B11C2A52473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494684" y="3552204"/>
              </a:moveTo>
              <a:arcTo wR="2064152" hR="2064152" stAng="2767743" swAng="792930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4EB1-2BE1-49DD-9AE6-33B505222B23}">
      <dsp:nvSpPr>
        <dsp:cNvPr id="0" name=""/>
        <dsp:cNvSpPr/>
      </dsp:nvSpPr>
      <dsp:spPr>
        <a:xfrm>
          <a:off x="2842815" y="4226061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Analyze data and test hypothesis</a:t>
          </a:r>
        </a:p>
      </dsp:txBody>
      <dsp:txXfrm>
        <a:off x="2876293" y="4259539"/>
        <a:ext cx="1761844" cy="618846"/>
      </dsp:txXfrm>
    </dsp:sp>
    <dsp:sp modelId="{8DF38563-274B-4036-8308-136406C0A01E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1011694" y="3839837"/>
              </a:moveTo>
              <a:arcTo wR="2064152" hR="2064152" stAng="7239327" swAng="792930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1ABF2-FBDC-4A7A-B130-7CF62E32151E}">
      <dsp:nvSpPr>
        <dsp:cNvPr id="0" name=""/>
        <dsp:cNvSpPr/>
      </dsp:nvSpPr>
      <dsp:spPr>
        <a:xfrm>
          <a:off x="1055206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Integrate results</a:t>
          </a:r>
        </a:p>
      </dsp:txBody>
      <dsp:txXfrm>
        <a:off x="1088684" y="3227462"/>
        <a:ext cx="1761844" cy="618846"/>
      </dsp:txXfrm>
    </dsp:sp>
    <dsp:sp modelId="{26F14513-9D07-472A-A3B8-1F7A40BE6A6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4007" y="2488111"/>
              </a:moveTo>
              <a:arcTo wR="2064152" hR="2064152" stAng="10088856" swAng="1422288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F1A53-8D4C-45DD-9320-4F1689305E23}">
      <dsp:nvSpPr>
        <dsp:cNvPr id="0" name=""/>
        <dsp:cNvSpPr/>
      </dsp:nvSpPr>
      <dsp:spPr>
        <a:xfrm>
          <a:off x="1055206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Publish and/or conduct next experiment</a:t>
          </a:r>
        </a:p>
      </dsp:txBody>
      <dsp:txXfrm>
        <a:off x="1088684" y="1163310"/>
        <a:ext cx="1761844" cy="618846"/>
      </dsp:txXfrm>
    </dsp:sp>
    <dsp:sp modelId="{A7574D90-88EF-456D-976B-B002965FDB94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633619" y="576099"/>
              </a:moveTo>
              <a:arcTo wR="2064152" hR="2064152" stAng="13567743" swAng="792930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7501D-F9BF-4B51-A9CB-E7CDBAFCB739}">
      <dsp:nvSpPr>
        <dsp:cNvPr id="0" name=""/>
        <dsp:cNvSpPr/>
      </dsp:nvSpPr>
      <dsp:spPr>
        <a:xfrm>
          <a:off x="2842815" y="97756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Generate and specify hypothesis</a:t>
          </a:r>
        </a:p>
      </dsp:txBody>
      <dsp:txXfrm>
        <a:off x="2876293" y="131234"/>
        <a:ext cx="1761844" cy="618846"/>
      </dsp:txXfrm>
    </dsp:sp>
    <dsp:sp modelId="{F7E6BB71-DE39-4778-9DE0-FAE9659FA69B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116610" y="288467"/>
              </a:moveTo>
              <a:arcTo wR="2064152" hR="2064152" stAng="18039327" swAng="792930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0082A-5AF5-4E30-93A9-F1D66982A403}">
      <dsp:nvSpPr>
        <dsp:cNvPr id="0" name=""/>
        <dsp:cNvSpPr/>
      </dsp:nvSpPr>
      <dsp:spPr>
        <a:xfrm>
          <a:off x="4630423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Design study</a:t>
          </a:r>
        </a:p>
      </dsp:txBody>
      <dsp:txXfrm>
        <a:off x="4663901" y="1163310"/>
        <a:ext cx="1761844" cy="618846"/>
      </dsp:txXfrm>
    </dsp:sp>
    <dsp:sp modelId="{981F9403-126D-4F78-BB26-585A76DAE29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084296" y="1640193"/>
              </a:moveTo>
              <a:arcTo wR="2064152" hR="2064152" stAng="20888856" swAng="1422288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5AEEA-8325-400B-B860-3A6EF55FBF59}">
      <dsp:nvSpPr>
        <dsp:cNvPr id="0" name=""/>
        <dsp:cNvSpPr/>
      </dsp:nvSpPr>
      <dsp:spPr>
        <a:xfrm>
          <a:off x="4630423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Conduct study and collect data</a:t>
          </a:r>
        </a:p>
      </dsp:txBody>
      <dsp:txXfrm>
        <a:off x="4663901" y="3227462"/>
        <a:ext cx="1761844" cy="618846"/>
      </dsp:txXfrm>
    </dsp:sp>
    <dsp:sp modelId="{EE3A9B43-C1CF-4190-953B-9B11C2A52473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494684" y="3552204"/>
              </a:moveTo>
              <a:arcTo wR="2064152" hR="2064152" stAng="2767743" swAng="792930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4EB1-2BE1-49DD-9AE6-33B505222B23}">
      <dsp:nvSpPr>
        <dsp:cNvPr id="0" name=""/>
        <dsp:cNvSpPr/>
      </dsp:nvSpPr>
      <dsp:spPr>
        <a:xfrm>
          <a:off x="2842815" y="4226061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Analyze data and test hypothesis</a:t>
          </a:r>
        </a:p>
      </dsp:txBody>
      <dsp:txXfrm>
        <a:off x="2876293" y="4259539"/>
        <a:ext cx="1761844" cy="618846"/>
      </dsp:txXfrm>
    </dsp:sp>
    <dsp:sp modelId="{8DF38563-274B-4036-8308-136406C0A01E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1011694" y="3839837"/>
              </a:moveTo>
              <a:arcTo wR="2064152" hR="2064152" stAng="7239327" swAng="792930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1ABF2-FBDC-4A7A-B130-7CF62E32151E}">
      <dsp:nvSpPr>
        <dsp:cNvPr id="0" name=""/>
        <dsp:cNvSpPr/>
      </dsp:nvSpPr>
      <dsp:spPr>
        <a:xfrm>
          <a:off x="1055206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Integrate results</a:t>
          </a:r>
        </a:p>
      </dsp:txBody>
      <dsp:txXfrm>
        <a:off x="1088684" y="3227462"/>
        <a:ext cx="1761844" cy="618846"/>
      </dsp:txXfrm>
    </dsp:sp>
    <dsp:sp modelId="{26F14513-9D07-472A-A3B8-1F7A40BE6A6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4007" y="2488111"/>
              </a:moveTo>
              <a:arcTo wR="2064152" hR="2064152" stAng="10088856" swAng="1422288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F1A53-8D4C-45DD-9320-4F1689305E23}">
      <dsp:nvSpPr>
        <dsp:cNvPr id="0" name=""/>
        <dsp:cNvSpPr/>
      </dsp:nvSpPr>
      <dsp:spPr>
        <a:xfrm>
          <a:off x="1055206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Publish and/or conduct next experiment</a:t>
          </a:r>
        </a:p>
      </dsp:txBody>
      <dsp:txXfrm>
        <a:off x="1088684" y="1163310"/>
        <a:ext cx="1761844" cy="618846"/>
      </dsp:txXfrm>
    </dsp:sp>
    <dsp:sp modelId="{A7574D90-88EF-456D-976B-B002965FDB94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633619" y="576099"/>
              </a:moveTo>
              <a:arcTo wR="2064152" hR="2064152" stAng="13567743" swAng="792930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7501D-F9BF-4B51-A9CB-E7CDBAFCB739}">
      <dsp:nvSpPr>
        <dsp:cNvPr id="0" name=""/>
        <dsp:cNvSpPr/>
      </dsp:nvSpPr>
      <dsp:spPr>
        <a:xfrm>
          <a:off x="2842815" y="97756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Generate and specify hypothesis</a:t>
          </a:r>
        </a:p>
      </dsp:txBody>
      <dsp:txXfrm>
        <a:off x="2876293" y="131234"/>
        <a:ext cx="1761844" cy="618846"/>
      </dsp:txXfrm>
    </dsp:sp>
    <dsp:sp modelId="{F7E6BB71-DE39-4778-9DE0-FAE9659FA69B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116610" y="288467"/>
              </a:moveTo>
              <a:arcTo wR="2064152" hR="2064152" stAng="18039327" swAng="792930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0082A-5AF5-4E30-93A9-F1D66982A403}">
      <dsp:nvSpPr>
        <dsp:cNvPr id="0" name=""/>
        <dsp:cNvSpPr/>
      </dsp:nvSpPr>
      <dsp:spPr>
        <a:xfrm>
          <a:off x="4630423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Design study</a:t>
          </a:r>
        </a:p>
      </dsp:txBody>
      <dsp:txXfrm>
        <a:off x="4663901" y="1163310"/>
        <a:ext cx="1761844" cy="618846"/>
      </dsp:txXfrm>
    </dsp:sp>
    <dsp:sp modelId="{981F9403-126D-4F78-BB26-585A76DAE29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084296" y="1640193"/>
              </a:moveTo>
              <a:arcTo wR="2064152" hR="2064152" stAng="20888856" swAng="1422288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5AEEA-8325-400B-B860-3A6EF55FBF59}">
      <dsp:nvSpPr>
        <dsp:cNvPr id="0" name=""/>
        <dsp:cNvSpPr/>
      </dsp:nvSpPr>
      <dsp:spPr>
        <a:xfrm>
          <a:off x="4630423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Conduct study and collect data</a:t>
          </a:r>
        </a:p>
      </dsp:txBody>
      <dsp:txXfrm>
        <a:off x="4663901" y="3227462"/>
        <a:ext cx="1761844" cy="618846"/>
      </dsp:txXfrm>
    </dsp:sp>
    <dsp:sp modelId="{EE3A9B43-C1CF-4190-953B-9B11C2A52473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3494684" y="3552204"/>
              </a:moveTo>
              <a:arcTo wR="2064152" hR="2064152" stAng="2767743" swAng="792930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4EB1-2BE1-49DD-9AE6-33B505222B23}">
      <dsp:nvSpPr>
        <dsp:cNvPr id="0" name=""/>
        <dsp:cNvSpPr/>
      </dsp:nvSpPr>
      <dsp:spPr>
        <a:xfrm>
          <a:off x="2842815" y="4226061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Analyze data and test hypothesis</a:t>
          </a:r>
        </a:p>
      </dsp:txBody>
      <dsp:txXfrm>
        <a:off x="2876293" y="4259539"/>
        <a:ext cx="1761844" cy="618846"/>
      </dsp:txXfrm>
    </dsp:sp>
    <dsp:sp modelId="{8DF38563-274B-4036-8308-136406C0A01E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1011694" y="3839837"/>
              </a:moveTo>
              <a:arcTo wR="2064152" hR="2064152" stAng="7239327" swAng="792930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1ABF2-FBDC-4A7A-B130-7CF62E32151E}">
      <dsp:nvSpPr>
        <dsp:cNvPr id="0" name=""/>
        <dsp:cNvSpPr/>
      </dsp:nvSpPr>
      <dsp:spPr>
        <a:xfrm>
          <a:off x="1055206" y="3193984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Integrate results</a:t>
          </a:r>
        </a:p>
      </dsp:txBody>
      <dsp:txXfrm>
        <a:off x="1088684" y="3227462"/>
        <a:ext cx="1761844" cy="618846"/>
      </dsp:txXfrm>
    </dsp:sp>
    <dsp:sp modelId="{26F14513-9D07-472A-A3B8-1F7A40BE6A6C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44007" y="2488111"/>
              </a:moveTo>
              <a:arcTo wR="2064152" hR="2064152" stAng="10088856" swAng="1422288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F1A53-8D4C-45DD-9320-4F1689305E23}">
      <dsp:nvSpPr>
        <dsp:cNvPr id="0" name=""/>
        <dsp:cNvSpPr/>
      </dsp:nvSpPr>
      <dsp:spPr>
        <a:xfrm>
          <a:off x="1055206" y="1129832"/>
          <a:ext cx="1828800" cy="68580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>
              <a:solidFill>
                <a:srgbClr val="263238"/>
              </a:solidFill>
              <a:latin typeface="Helvetica Neue" panose="020B0604020202020204" charset="0"/>
            </a:rPr>
            <a:t>Publish and/or conduct next experiment</a:t>
          </a:r>
        </a:p>
      </dsp:txBody>
      <dsp:txXfrm>
        <a:off x="1088684" y="1163310"/>
        <a:ext cx="1761844" cy="618846"/>
      </dsp:txXfrm>
    </dsp:sp>
    <dsp:sp modelId="{A7574D90-88EF-456D-976B-B002965FDB94}">
      <dsp:nvSpPr>
        <dsp:cNvPr id="0" name=""/>
        <dsp:cNvSpPr/>
      </dsp:nvSpPr>
      <dsp:spPr>
        <a:xfrm>
          <a:off x="1693063" y="440657"/>
          <a:ext cx="4128304" cy="4128304"/>
        </a:xfrm>
        <a:custGeom>
          <a:avLst/>
          <a:gdLst/>
          <a:ahLst/>
          <a:cxnLst/>
          <a:rect l="0" t="0" r="0" b="0"/>
          <a:pathLst>
            <a:path>
              <a:moveTo>
                <a:pt x="633619" y="576099"/>
              </a:moveTo>
              <a:arcTo wR="2064152" hR="2064152" stAng="13567743" swAng="792930"/>
            </a:path>
          </a:pathLst>
        </a:custGeom>
        <a:noFill/>
        <a:ln w="9525" cap="flat" cmpd="sng" algn="ctr">
          <a:solidFill>
            <a:srgbClr val="B2DFDB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cb7831f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cb7831f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8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82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cb7831f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cb7831f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760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b2b75cdf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b2b75cdf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885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cb7831f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cb7831f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76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cb7831f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cb7831f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91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audience</a:t>
            </a:r>
          </a:p>
        </p:txBody>
      </p:sp>
    </p:spTree>
    <p:extLst>
      <p:ext uri="{BB962C8B-B14F-4D97-AF65-F5344CB8AC3E}">
        <p14:creationId xmlns:p14="http://schemas.microsoft.com/office/powerpoint/2010/main" val="255453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replications</a:t>
            </a:r>
          </a:p>
        </p:txBody>
      </p:sp>
    </p:spTree>
    <p:extLst>
      <p:ext uri="{BB962C8B-B14F-4D97-AF65-F5344CB8AC3E}">
        <p14:creationId xmlns:p14="http://schemas.microsoft.com/office/powerpoint/2010/main" val="419687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Is there a reproducibility crisis in psychology research in the Philippines?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What are the issues (in conducting psychological research) that psychologists and graduate students find most pressing?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/>
              <a:t>Lack of resources: </a:t>
            </a:r>
            <a:r>
              <a:rPr lang="en-US" sz="1100" dirty="0">
                <a:solidFill>
                  <a:srgbClr val="263238"/>
                </a:solidFill>
                <a:latin typeface="Helvetica Neue" panose="020B0604020202020204" charset="0"/>
              </a:rPr>
              <a:t>Time and manpower, funding, information, literature and measures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rgbClr val="263238"/>
                </a:solidFill>
                <a:latin typeface="Helvetica Neue" panose="020B0604020202020204" charset="0"/>
              </a:rPr>
              <a:t>Low research competence and efficacy in all parts of the research process (hypothesis to publication)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rgbClr val="263238"/>
                </a:solidFill>
                <a:latin typeface="Helvetica Neue" panose="020B0604020202020204" charset="0"/>
              </a:rPr>
              <a:t>Questionable research conduct in all parts of the research process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rgbClr val="263238"/>
                </a:solidFill>
                <a:latin typeface="Helvetica Neue" panose="020B0604020202020204" charset="0"/>
              </a:rPr>
              <a:t>Negative attitudes towards research: Research = statistics, research as exclusive and inaccessible, research as a means to an end, research as irrelevant or unimportant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rgbClr val="263238"/>
                </a:solidFill>
                <a:latin typeface="Helvetica Neue" panose="020B0604020202020204" charset="0"/>
              </a:rPr>
              <a:t>Misconceptions about research and science: Reproducibility as inessential to science; research, practice, and science as separable; Research should be innovative, novel (replications as unoriginal)</a:t>
            </a:r>
            <a:endParaRPr lang="en-PH" sz="1100" dirty="0">
              <a:solidFill>
                <a:srgbClr val="263238"/>
              </a:solidFill>
              <a:latin typeface="Helvetica Neue" panose="020B0604020202020204" charset="0"/>
            </a:endParaRP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cb7831f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cb7831f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50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28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b2b75cdf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b2b75cdf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b2b75cdf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b2b75cdf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96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80CB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1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230009" y="3501468"/>
            <a:ext cx="342882" cy="350068"/>
            <a:chOff x="3951850" y="2985350"/>
            <a:chExt cx="407950" cy="416500"/>
          </a:xfrm>
        </p:grpSpPr>
        <p:sp>
          <p:nvSpPr>
            <p:cNvPr id="13" name="Google Shape;13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rgbClr val="263238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solidFill>
              <a:srgbClr val="263238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solidFill>
              <a:srgbClr val="263238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solidFill>
              <a:srgbClr val="263238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1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80CB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1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highlight>
                  <a:srgbClr val="80CBC4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6025" y="2571762"/>
            <a:ext cx="9149100" cy="0"/>
          </a:xfrm>
          <a:prstGeom prst="straightConnector1">
            <a:avLst/>
          </a:prstGeom>
          <a:noFill/>
          <a:ln w="9525" cap="flat" cmpd="sng">
            <a:solidFill>
              <a:srgbClr val="80CB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rgbClr val="26A69A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26A69A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26A69A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26A69A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26A69A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26A69A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26A69A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26A69A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26A69A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">
  <p:cSld name="TITLE_1_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highlight>
                  <a:srgbClr val="80CBC4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80CBC4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80CBC4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80CBC4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80CBC4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80CBC4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80CBC4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80CBC4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80CBC4"/>
                </a:highlight>
              </a:defRPr>
            </a:lvl9pPr>
          </a:lstStyle>
          <a:p>
            <a:endParaRPr/>
          </a:p>
        </p:txBody>
      </p:sp>
      <p:cxnSp>
        <p:nvCxnSpPr>
          <p:cNvPr id="24" name="Google Shape;24;p4"/>
          <p:cNvCxnSpPr/>
          <p:nvPr/>
        </p:nvCxnSpPr>
        <p:spPr>
          <a:xfrm>
            <a:off x="-6025" y="2571762"/>
            <a:ext cx="9149100" cy="0"/>
          </a:xfrm>
          <a:prstGeom prst="straightConnector1">
            <a:avLst/>
          </a:prstGeom>
          <a:noFill/>
          <a:ln w="9525" cap="flat" cmpd="sng">
            <a:solidFill>
              <a:srgbClr val="80CB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rgbClr val="26A69A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198500" y="2368792"/>
            <a:ext cx="405900" cy="405900"/>
          </a:xfrm>
          <a:prstGeom prst="ellipse">
            <a:avLst/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i="1"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80CB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/>
          <p:nvPr/>
        </p:nvSpPr>
        <p:spPr>
          <a:xfrm>
            <a:off x="4300575" y="3393000"/>
            <a:ext cx="567000" cy="567000"/>
          </a:xfrm>
          <a:prstGeom prst="ellipse">
            <a:avLst/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3605475" y="339300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endParaRPr sz="3600" b="1">
              <a:solidFill>
                <a:srgbClr val="2632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6"/>
          <p:cNvCxnSpPr/>
          <p:nvPr/>
        </p:nvCxnSpPr>
        <p:spPr>
          <a:xfrm>
            <a:off x="0" y="1131725"/>
            <a:ext cx="9151800" cy="0"/>
          </a:xfrm>
          <a:prstGeom prst="straightConnector1">
            <a:avLst/>
          </a:prstGeom>
          <a:noFill/>
          <a:ln w="9525" cap="flat" cmpd="sng">
            <a:solidFill>
              <a:srgbClr val="80CB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7770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rgbClr val="26A69A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1381250" y="13582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7"/>
          <p:cNvCxnSpPr>
            <a:endCxn id="39" idx="3"/>
          </p:cNvCxnSpPr>
          <p:nvPr/>
        </p:nvCxnSpPr>
        <p:spPr>
          <a:xfrm>
            <a:off x="50" y="1131775"/>
            <a:ext cx="9144000" cy="8700"/>
          </a:xfrm>
          <a:prstGeom prst="straightConnector1">
            <a:avLst/>
          </a:prstGeom>
          <a:noFill/>
          <a:ln w="9525" cap="flat" cmpd="sng">
            <a:solidFill>
              <a:srgbClr val="80CB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7762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highlight>
                  <a:srgbClr val="26A69A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381250" y="1616475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5012916" y="1616475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8"/>
          <p:cNvCxnSpPr>
            <a:endCxn id="45" idx="3"/>
          </p:cNvCxnSpPr>
          <p:nvPr/>
        </p:nvCxnSpPr>
        <p:spPr>
          <a:xfrm>
            <a:off x="50" y="1131775"/>
            <a:ext cx="9144000" cy="8700"/>
          </a:xfrm>
          <a:prstGeom prst="straightConnector1">
            <a:avLst/>
          </a:prstGeom>
          <a:noFill/>
          <a:ln w="9525" cap="flat" cmpd="sng">
            <a:solidFill>
              <a:srgbClr val="80CB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7762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highlight>
                  <a:srgbClr val="26A69A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highlight>
                  <a:srgbClr val="ECEFF1"/>
                </a:highlight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1381250" y="16113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3834912" y="16113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6288548" y="16113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9"/>
          <p:cNvCxnSpPr>
            <a:endCxn id="52" idx="3"/>
          </p:cNvCxnSpPr>
          <p:nvPr/>
        </p:nvCxnSpPr>
        <p:spPr>
          <a:xfrm>
            <a:off x="50" y="1131825"/>
            <a:ext cx="9144000" cy="23100"/>
          </a:xfrm>
          <a:prstGeom prst="straightConnector1">
            <a:avLst/>
          </a:prstGeom>
          <a:noFill/>
          <a:ln w="9525" cap="flat" cmpd="sng">
            <a:solidFill>
              <a:srgbClr val="80CB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77628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highlight>
                  <a:srgbClr val="26A69A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263238"/>
              </a:buClr>
              <a:buSzPts val="1200"/>
              <a:buNone/>
              <a:defRPr sz="1200">
                <a:highlight>
                  <a:srgbClr val="80CBC4"/>
                </a:highlight>
              </a:defRPr>
            </a:lvl1pPr>
          </a:lstStyle>
          <a:p>
            <a:endParaRPr/>
          </a:p>
        </p:txBody>
      </p:sp>
      <p:cxnSp>
        <p:nvCxnSpPr>
          <p:cNvPr id="56" name="Google Shape;56;p10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80CB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0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25000">
              <a:srgbClr val="26A69A"/>
            </a:gs>
            <a:gs pos="75000">
              <a:srgbClr val="009688"/>
            </a:gs>
          </a:gsLst>
          <a:lin ang="27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80CBC4"/>
              </a:buClr>
              <a:buSzPts val="1800"/>
              <a:buFont typeface="Helvetica Neue"/>
              <a:buChar char="◉"/>
              <a:defRPr sz="18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80CBC4"/>
              </a:buClr>
              <a:buSzPts val="1800"/>
              <a:buFont typeface="Helvetica Neue"/>
              <a:buChar char="○"/>
              <a:defRPr sz="18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80CBC4"/>
              </a:buClr>
              <a:buSzPts val="1800"/>
              <a:buFont typeface="Helvetica Neue"/>
              <a:buChar char="■"/>
              <a:defRPr sz="18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80CBC4"/>
              </a:buClr>
              <a:buSzPts val="1800"/>
              <a:buFont typeface="Helvetica Neue"/>
              <a:buChar char="●"/>
              <a:defRPr sz="18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80CBC4"/>
              </a:buClr>
              <a:buSzPts val="1800"/>
              <a:buFont typeface="Helvetica Neue"/>
              <a:buChar char="○"/>
              <a:defRPr sz="18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80CBC4"/>
              </a:buClr>
              <a:buSzPts val="1800"/>
              <a:buFont typeface="Helvetica Neue"/>
              <a:buChar char="■"/>
              <a:defRPr sz="18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80CBC4"/>
              </a:buClr>
              <a:buSzPts val="1800"/>
              <a:buFont typeface="Helvetica Neue"/>
              <a:buChar char="●"/>
              <a:defRPr sz="18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80CBC4"/>
              </a:buClr>
              <a:buSzPts val="1800"/>
              <a:buFont typeface="Helvetica Neue"/>
              <a:buChar char="○"/>
              <a:defRPr sz="18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80CBC4"/>
              </a:buClr>
              <a:buSzPts val="1800"/>
              <a:buFont typeface="Helvetica Neue"/>
              <a:buChar char="■"/>
              <a:defRPr sz="18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0F2F1"/>
              </a:buClr>
              <a:buSzPts val="2400"/>
              <a:buFont typeface="Helvetica Neue"/>
              <a:buNone/>
              <a:defRPr sz="2400" b="1">
                <a:solidFill>
                  <a:srgbClr val="E0F2F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ato"/>
              <a:buNone/>
              <a:defRPr sz="2000" b="1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ato"/>
              <a:buNone/>
              <a:defRPr sz="2000" b="1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ato"/>
              <a:buNone/>
              <a:defRPr sz="2000" b="1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ato"/>
              <a:buNone/>
              <a:defRPr sz="2000" b="1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ato"/>
              <a:buNone/>
              <a:defRPr sz="2000" b="1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ato"/>
              <a:buNone/>
              <a:defRPr sz="2000" b="1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ato"/>
              <a:buNone/>
              <a:defRPr sz="2000" b="1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ato"/>
              <a:buNone/>
              <a:defRPr sz="20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aniellecrobins/status/107293615749364940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281/zenodo.11470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s.io/rr" TargetMode="External"/><Relationship Id="rId2" Type="http://schemas.openxmlformats.org/officeDocument/2006/relationships/hyperlink" Target="http://cos.io/prereg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cienceopen.com/search#%7B%22order%22%3A0%2C%22context%22%3A%7B%22collection%22%3A%7B%22id%22%3A%22996823e0-8104-4490-b26a-f2f733f810fb%22%2C%22kind%22%3A0%7D%2C%22kind%22%3A11%7D%2C%22kind%22%3A77%7D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38/s41562-016-0021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sf.io/ybgs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@denalbz/reimagining-open-science-through-a-feminist-lens-546f3d10fa65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aniellecrobins/status/107293615749364940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scientist.org/article/open-science-isnt-always-open-to-all-scientist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scientist.org/article/open-science-isnt-always-open-to-all-scientist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ericanscientist.org/article/open-science-isnt-always-open-to-all-scientists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126/science.aac4716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doi.org/10.1038/s41562-016-0021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38/s41562-016-0021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7/1864-9335/a000178" TargetMode="External"/><Relationship Id="rId7" Type="http://schemas.openxmlformats.org/officeDocument/2006/relationships/hyperlink" Target="https://osf.io/kgnva/wiki/Open%20Science%20Literature/" TargetMode="External"/><Relationship Id="rId2" Type="http://schemas.openxmlformats.org/officeDocument/2006/relationships/hyperlink" Target="http://doi.org/10.1126/science.aac4716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038/s41562-018-0399-z" TargetMode="External"/><Relationship Id="rId5" Type="http://schemas.openxmlformats.org/officeDocument/2006/relationships/hyperlink" Target="https://doi.org/10.1016/j.jesp.2015.10.012" TargetMode="External"/><Relationship Id="rId4" Type="http://schemas.openxmlformats.org/officeDocument/2006/relationships/hyperlink" Target="https://psyarxiv.com/9654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mag.org/news/2018/07/plan-replicate-50-high-impact-cancer-papers-shrinks-just-18?r3f_986=https://www.google.com/" TargetMode="External"/><Relationship Id="rId3" Type="http://schemas.openxmlformats.org/officeDocument/2006/relationships/hyperlink" Target="http://doi.org/10.1126/science.aaf0918" TargetMode="External"/><Relationship Id="rId7" Type="http://schemas.openxmlformats.org/officeDocument/2006/relationships/hyperlink" Target="https://elifesciences.org/collections/9b1e83d1/reproducibility-project-cancer-biology" TargetMode="External"/><Relationship Id="rId2" Type="http://schemas.openxmlformats.org/officeDocument/2006/relationships/hyperlink" Target="http://dx.doi.org/10.17016/FEDS.2015.08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038/nrd3439-c1" TargetMode="External"/><Relationship Id="rId5" Type="http://schemas.openxmlformats.org/officeDocument/2006/relationships/hyperlink" Target="https://doi.org/10.1038/ng.295" TargetMode="External"/><Relationship Id="rId4" Type="http://schemas.openxmlformats.org/officeDocument/2006/relationships/hyperlink" Target="https://doi.org/10.1007/s13164-018-0400-9" TargetMode="External"/><Relationship Id="rId9" Type="http://schemas.openxmlformats.org/officeDocument/2006/relationships/hyperlink" Target="https://osf.io/kgnva/wiki/Open%20Science%20Literatur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sf.io/ybgs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 idx="4294967295"/>
          </p:nvPr>
        </p:nvSpPr>
        <p:spPr>
          <a:xfrm>
            <a:off x="914400" y="1840375"/>
            <a:ext cx="7315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Helvetica Neue"/>
                <a:ea typeface="Helvetica Neue"/>
                <a:cs typeface="Helvetica Neue"/>
                <a:sym typeface="Helvetica Neue"/>
              </a:rPr>
              <a:t>Why* open science?</a:t>
            </a: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 (* and why not)</a:t>
            </a:r>
            <a:br>
              <a:rPr lang="en" sz="3600" b="0" dirty="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800" b="0" dirty="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primer on open science practices for graduate students and early career researchers</a:t>
            </a:r>
            <a:endParaRPr sz="1800" b="0" dirty="0">
              <a:solidFill>
                <a:srgbClr val="2632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914400" y="3228625"/>
            <a:ext cx="36576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63238"/>
                </a:solidFill>
                <a:highlight>
                  <a:srgbClr val="80CBC4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James Montilla Doble</a:t>
            </a:r>
            <a:br>
              <a:rPr lang="en" sz="18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2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OF THE PHILIPPINES DILIMAN</a:t>
            </a:r>
            <a:br>
              <a:rPr lang="en" sz="12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2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PHILIPPINE RESEARCHERS FOR OPEN SCIENCE (PROSCIENCE)</a:t>
            </a:r>
            <a:endParaRPr sz="1800">
              <a:solidFill>
                <a:srgbClr val="263238"/>
              </a:solidFill>
              <a:highlight>
                <a:srgbClr val="D7CCC8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851050" y="3525363"/>
            <a:ext cx="41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3238"/>
                </a:solidFill>
                <a:highlight>
                  <a:srgbClr val="80CBC4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@lysanderjames</a:t>
            </a:r>
            <a:endParaRPr sz="1800">
              <a:solidFill>
                <a:srgbClr val="263238"/>
              </a:solidFill>
              <a:highlight>
                <a:srgbClr val="80CBC4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851050" y="3839688"/>
            <a:ext cx="41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3238"/>
                </a:solidFill>
                <a:highlight>
                  <a:srgbClr val="80CBC4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cmdoble@up.edu.ph</a:t>
            </a:r>
            <a:endParaRPr sz="1800">
              <a:solidFill>
                <a:srgbClr val="263238"/>
              </a:solidFill>
              <a:highlight>
                <a:srgbClr val="80CBC4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851050" y="3210963"/>
            <a:ext cx="41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3238"/>
                </a:solidFill>
                <a:highlight>
                  <a:srgbClr val="80CBC4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Link here</a:t>
            </a:r>
            <a:endParaRPr sz="1800">
              <a:solidFill>
                <a:srgbClr val="263238"/>
              </a:solidFill>
              <a:highlight>
                <a:srgbClr val="80CBC4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874963"/>
            <a:ext cx="243840" cy="2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543000"/>
            <a:ext cx="243840" cy="2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246237"/>
            <a:ext cx="243840" cy="24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 idx="4294967295"/>
          </p:nvPr>
        </p:nvSpPr>
        <p:spPr>
          <a:xfrm>
            <a:off x="914400" y="1991850"/>
            <a:ext cx="731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4800" dirty="0">
                <a:latin typeface="Helvetica Neue"/>
                <a:ea typeface="Helvetica Neue"/>
                <a:cs typeface="Helvetica Neue"/>
                <a:sym typeface="Helvetica Neue"/>
              </a:rPr>
              <a:t>Wh</a:t>
            </a:r>
            <a:r>
              <a:rPr lang="en-US" sz="4800" dirty="0">
                <a:latin typeface="Helvetica Neue"/>
                <a:ea typeface="Helvetica Neue"/>
                <a:cs typeface="Helvetica Neue"/>
                <a:sym typeface="Helvetica Neue"/>
              </a:rPr>
              <a:t>at is </a:t>
            </a:r>
            <a:r>
              <a:rPr lang="en" sz="4800" dirty="0">
                <a:latin typeface="Helvetica Neue"/>
                <a:ea typeface="Helvetica Neue"/>
                <a:cs typeface="Helvetica Neue"/>
                <a:sym typeface="Helvetica Neue"/>
              </a:rPr>
              <a:t>open science?</a:t>
            </a:r>
            <a:br>
              <a:rPr lang="en" sz="3600" b="0" dirty="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b="0" dirty="0">
                <a:solidFill>
                  <a:srgbClr val="263238"/>
                </a:solidFill>
              </a:rPr>
              <a:t>Open science practices</a:t>
            </a:r>
            <a:br>
              <a:rPr lang="en-US" b="0" dirty="0">
                <a:solidFill>
                  <a:srgbClr val="263238"/>
                </a:solidFill>
              </a:rPr>
            </a:br>
            <a:r>
              <a:rPr lang="en-US" b="0" dirty="0">
                <a:solidFill>
                  <a:srgbClr val="263238"/>
                </a:solidFill>
              </a:rPr>
              <a:t>The open science umbrella</a:t>
            </a:r>
            <a:endParaRPr sz="1800" b="0" dirty="0">
              <a:solidFill>
                <a:srgbClr val="2632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6915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ter for Open Science.png">
            <a:extLst>
              <a:ext uri="{FF2B5EF4-FFF2-40B4-BE49-F238E27FC236}">
                <a16:creationId xmlns:a16="http://schemas.microsoft.com/office/drawing/2014/main" id="{70EE9BDC-F10B-4050-8E36-AD1B46CA9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22" y="1570400"/>
            <a:ext cx="2857500" cy="171450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miter lim="800000"/>
          </a:ln>
        </p:spPr>
      </p:pic>
      <p:pic>
        <p:nvPicPr>
          <p:cNvPr id="1028" name="Picture 4" descr="https://cdn.cos.io/media/images/badges_stacked.original.png">
            <a:extLst>
              <a:ext uri="{FF2B5EF4-FFF2-40B4-BE49-F238E27FC236}">
                <a16:creationId xmlns:a16="http://schemas.microsoft.com/office/drawing/2014/main" id="{D87E392A-2276-4F04-B5DF-C15374BE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7925"/>
            <a:ext cx="39719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1813AD-84A2-4045-8200-56646BF9B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en-US" dirty="0"/>
              <a:t>The Open Science™ brand</a:t>
            </a:r>
          </a:p>
        </p:txBody>
      </p:sp>
    </p:spTree>
    <p:extLst>
      <p:ext uri="{BB962C8B-B14F-4D97-AF65-F5344CB8AC3E}">
        <p14:creationId xmlns:p14="http://schemas.microsoft.com/office/powerpoint/2010/main" val="26710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The open science umbrella (</a:t>
            </a:r>
            <a:r>
              <a:rPr lang="en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Robinson, 2018</a:t>
            </a:r>
            <a:r>
              <a:rPr lang="en" dirty="0"/>
              <a:t>)</a:t>
            </a:r>
            <a:endParaRPr dirty="0"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150" y="304800"/>
            <a:ext cx="6635688" cy="37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The </a:t>
            </a:r>
            <a:r>
              <a:rPr lang="en-US" dirty="0"/>
              <a:t>rainbow of open science practices </a:t>
            </a:r>
            <a:r>
              <a:rPr lang="en" dirty="0"/>
              <a:t>(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Kramer &amp; Bosman, 2018</a:t>
            </a:r>
            <a:r>
              <a:rPr lang="en" dirty="0"/>
              <a:t>)</a:t>
            </a:r>
            <a:endParaRPr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0E341C-7EB5-44A5-B6B4-446AC5374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928" y="306794"/>
            <a:ext cx="6632144" cy="373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0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D7CB46-B930-4F47-8CED-B4AF1F4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“Cherry-picking”</a:t>
            </a:r>
            <a:br>
              <a:rPr lang="en-US" dirty="0"/>
            </a:br>
            <a:r>
              <a:rPr lang="en-US" dirty="0"/>
              <a:t>open science practices</a:t>
            </a:r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4A8B27-8A42-4B8B-BF0A-0B63F7A51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panose="020B0604020202020204" charset="0"/>
              </a:rPr>
              <a:t>Share a preprint</a:t>
            </a:r>
            <a:br>
              <a:rPr lang="en-US" sz="2400" b="1" dirty="0">
                <a:latin typeface="Helvetica Neue" panose="020B0604020202020204" charset="0"/>
              </a:rPr>
            </a:br>
            <a:r>
              <a:rPr lang="en-US" dirty="0">
                <a:latin typeface="Helvetica Neue" panose="020B0604020202020204" charset="0"/>
              </a:rPr>
              <a:t>arxiv.org, </a:t>
            </a:r>
            <a:r>
              <a:rPr lang="en-US" dirty="0" err="1">
                <a:latin typeface="Helvetica Neue" panose="020B0604020202020204" charset="0"/>
              </a:rPr>
              <a:t>PsyArXiv</a:t>
            </a:r>
            <a:r>
              <a:rPr lang="en-US" dirty="0">
                <a:latin typeface="Helvetica Neue" panose="020B0604020202020204" charset="0"/>
              </a:rPr>
              <a:t>, </a:t>
            </a:r>
            <a:r>
              <a:rPr lang="en-US" dirty="0" err="1">
                <a:latin typeface="Helvetica Neue" panose="020B0604020202020204" charset="0"/>
              </a:rPr>
              <a:t>SocArXiv</a:t>
            </a:r>
            <a:r>
              <a:rPr lang="en-US" dirty="0">
                <a:latin typeface="Helvetica Neue" panose="020B0604020202020204" charset="0"/>
              </a:rPr>
              <a:t>, Thesis Commons, other preprint servers under the Open Science Framework (OSF)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panose="020B0604020202020204" charset="0"/>
              </a:rPr>
              <a:t>Make your materials, data, and/or code available online</a:t>
            </a:r>
            <a:br>
              <a:rPr lang="en-US" sz="2400" dirty="0">
                <a:latin typeface="Helvetica Neue" panose="020B0604020202020204" charset="0"/>
              </a:rPr>
            </a:br>
            <a:r>
              <a:rPr lang="en-US" dirty="0" err="1">
                <a:latin typeface="Helvetica Neue" panose="020B0604020202020204" charset="0"/>
              </a:rPr>
              <a:t>Dataverse</a:t>
            </a:r>
            <a:r>
              <a:rPr lang="en-US" dirty="0">
                <a:latin typeface="Helvetica Neue" panose="020B0604020202020204" charset="0"/>
              </a:rPr>
              <a:t>, Dryad, GitHub, OSF, </a:t>
            </a:r>
            <a:r>
              <a:rPr lang="en-US" dirty="0" err="1">
                <a:latin typeface="Helvetica Neue" panose="020B0604020202020204" charset="0"/>
              </a:rPr>
              <a:t>Zenodo</a:t>
            </a:r>
            <a:r>
              <a:rPr lang="en-US" dirty="0">
                <a:latin typeface="Helvetica Neue" panose="020B0604020202020204" charset="0"/>
              </a:rPr>
              <a:t>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panose="020B0604020202020204" charset="0"/>
              </a:rPr>
              <a:t>Share your posters and presentations</a:t>
            </a:r>
            <a:br>
              <a:rPr lang="en-US" sz="2400" dirty="0">
                <a:latin typeface="Helvetica Neue" panose="020B0604020202020204" charset="0"/>
              </a:rPr>
            </a:br>
            <a:r>
              <a:rPr lang="en-US" dirty="0" err="1">
                <a:latin typeface="Helvetica Neue" panose="020B0604020202020204" charset="0"/>
              </a:rPr>
              <a:t>FigShare</a:t>
            </a:r>
            <a:r>
              <a:rPr lang="en-US" dirty="0">
                <a:latin typeface="Helvetica Neue" panose="020B0604020202020204" charset="0"/>
              </a:rPr>
              <a:t>, OSF, social media (Facebook, Instagram, Twitter), etc.</a:t>
            </a:r>
          </a:p>
        </p:txBody>
      </p:sp>
      <p:grpSp>
        <p:nvGrpSpPr>
          <p:cNvPr id="4" name="Google Shape;110;p19">
            <a:extLst>
              <a:ext uri="{FF2B5EF4-FFF2-40B4-BE49-F238E27FC236}">
                <a16:creationId xmlns:a16="http://schemas.microsoft.com/office/drawing/2014/main" id="{ADC3E867-D96F-452B-AFC4-879E7022F289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" name="Google Shape;111;p19">
              <a:extLst>
                <a:ext uri="{FF2B5EF4-FFF2-40B4-BE49-F238E27FC236}">
                  <a16:creationId xmlns:a16="http://schemas.microsoft.com/office/drawing/2014/main" id="{C253B185-D7FC-4231-BE5B-C44830A09BFD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2;p19">
              <a:extLst>
                <a:ext uri="{FF2B5EF4-FFF2-40B4-BE49-F238E27FC236}">
                  <a16:creationId xmlns:a16="http://schemas.microsoft.com/office/drawing/2014/main" id="{033F77A3-A70E-4F8C-8E54-0C2B360CC613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13;p19">
              <a:extLst>
                <a:ext uri="{FF2B5EF4-FFF2-40B4-BE49-F238E27FC236}">
                  <a16:creationId xmlns:a16="http://schemas.microsoft.com/office/drawing/2014/main" id="{578FE8A0-8B27-4EDC-BD97-EA1485156DAF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4;p19">
              <a:extLst>
                <a:ext uri="{FF2B5EF4-FFF2-40B4-BE49-F238E27FC236}">
                  <a16:creationId xmlns:a16="http://schemas.microsoft.com/office/drawing/2014/main" id="{91924324-8942-423C-89BA-2F6812ABF2E1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75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D7CB46-B930-4F47-8CED-B4AF1F4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“Cherry picking”</a:t>
            </a:r>
            <a:br>
              <a:rPr lang="en-US" dirty="0"/>
            </a:br>
            <a:r>
              <a:rPr lang="en-US" dirty="0"/>
              <a:t>open science practices</a:t>
            </a:r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4A8B27-8A42-4B8B-BF0A-0B63F7A51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panose="020B0604020202020204" charset="0"/>
              </a:rPr>
              <a:t>Communicate your research findings</a:t>
            </a:r>
            <a:br>
              <a:rPr lang="en-US" sz="2400" b="1" dirty="0">
                <a:latin typeface="Helvetica Neue" panose="020B0604020202020204" charset="0"/>
              </a:rPr>
            </a:br>
            <a:r>
              <a:rPr lang="en-US" dirty="0">
                <a:latin typeface="Helvetica Neue" panose="020B0604020202020204" charset="0"/>
              </a:rPr>
              <a:t>blogs, social media,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panose="020B0604020202020204" charset="0"/>
              </a:rPr>
              <a:t>Work with people outside your institution and/or field</a:t>
            </a:r>
            <a:br>
              <a:rPr lang="en-US" sz="2400" dirty="0">
                <a:latin typeface="Helvetica Neue" panose="020B0604020202020204" charset="0"/>
              </a:rPr>
            </a:br>
            <a:r>
              <a:rPr lang="en-US" dirty="0">
                <a:latin typeface="Helvetica Neue" panose="020B0604020202020204" charset="0"/>
              </a:rPr>
              <a:t>Psychological Science Accelerator</a:t>
            </a:r>
          </a:p>
        </p:txBody>
      </p:sp>
      <p:grpSp>
        <p:nvGrpSpPr>
          <p:cNvPr id="4" name="Google Shape;110;p19">
            <a:extLst>
              <a:ext uri="{FF2B5EF4-FFF2-40B4-BE49-F238E27FC236}">
                <a16:creationId xmlns:a16="http://schemas.microsoft.com/office/drawing/2014/main" id="{ADC3E867-D96F-452B-AFC4-879E7022F289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" name="Google Shape;111;p19">
              <a:extLst>
                <a:ext uri="{FF2B5EF4-FFF2-40B4-BE49-F238E27FC236}">
                  <a16:creationId xmlns:a16="http://schemas.microsoft.com/office/drawing/2014/main" id="{C253B185-D7FC-4231-BE5B-C44830A09BFD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2;p19">
              <a:extLst>
                <a:ext uri="{FF2B5EF4-FFF2-40B4-BE49-F238E27FC236}">
                  <a16:creationId xmlns:a16="http://schemas.microsoft.com/office/drawing/2014/main" id="{033F77A3-A70E-4F8C-8E54-0C2B360CC613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13;p19">
              <a:extLst>
                <a:ext uri="{FF2B5EF4-FFF2-40B4-BE49-F238E27FC236}">
                  <a16:creationId xmlns:a16="http://schemas.microsoft.com/office/drawing/2014/main" id="{578FE8A0-8B27-4EDC-BD97-EA1485156DAF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4;p19">
              <a:extLst>
                <a:ext uri="{FF2B5EF4-FFF2-40B4-BE49-F238E27FC236}">
                  <a16:creationId xmlns:a16="http://schemas.microsoft.com/office/drawing/2014/main" id="{91924324-8942-423C-89BA-2F6812ABF2E1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10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D7CB46-B930-4F47-8CED-B4AF1F4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“Cherry picking”</a:t>
            </a:r>
            <a:br>
              <a:rPr lang="en-US" dirty="0"/>
            </a:br>
            <a:r>
              <a:rPr lang="en-US" dirty="0"/>
              <a:t>open science practices</a:t>
            </a:r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4A8B27-8A42-4B8B-BF0A-0B63F7A51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panose="020B0604020202020204" charset="0"/>
              </a:rPr>
              <a:t>Preregister your study and analysis plans</a:t>
            </a:r>
            <a:br>
              <a:rPr lang="en-US" sz="2400" b="1" dirty="0">
                <a:latin typeface="Helvetica Neue" panose="020B0604020202020204" charset="0"/>
              </a:rPr>
            </a:br>
            <a:r>
              <a:rPr lang="en-US" dirty="0">
                <a:latin typeface="Helvetica Neue" panose="020B0604020202020204" charset="0"/>
              </a:rPr>
              <a:t>(</a:t>
            </a:r>
            <a:r>
              <a:rPr lang="en-US" dirty="0">
                <a:latin typeface="Helvetica Neue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cos.io/</a:t>
            </a:r>
            <a:r>
              <a:rPr lang="en-US" dirty="0" err="1">
                <a:latin typeface="Helvetica Neue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prereg</a:t>
            </a:r>
            <a:r>
              <a:rPr lang="en-US" dirty="0">
                <a:latin typeface="Helvetica Neue" panose="020B060402020202020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panose="020B0604020202020204" charset="0"/>
              </a:rPr>
              <a:t>Publish in open access journals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panose="020B0604020202020204" charset="0"/>
              </a:rPr>
              <a:t>Try the Registered Report format</a:t>
            </a:r>
            <a:br>
              <a:rPr lang="en-US" sz="2400" b="1" dirty="0">
                <a:latin typeface="Helvetica Neue" panose="020B0604020202020204" charset="0"/>
              </a:rPr>
            </a:br>
            <a:r>
              <a:rPr lang="en-US" dirty="0">
                <a:latin typeface="Helvetica Neue" panose="020B0604020202020204" charset="0"/>
              </a:rPr>
              <a:t>(</a:t>
            </a:r>
            <a:r>
              <a:rPr lang="en-US" dirty="0"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cos.io/</a:t>
            </a:r>
            <a:r>
              <a:rPr lang="en-US" dirty="0" err="1"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rr</a:t>
            </a:r>
            <a:r>
              <a:rPr lang="en-US" dirty="0">
                <a:latin typeface="Helvetica Neue" panose="020B0604020202020204" charset="0"/>
              </a:rPr>
              <a:t>)</a:t>
            </a:r>
          </a:p>
          <a:p>
            <a:pPr marL="114300" indent="0">
              <a:buNone/>
            </a:pPr>
            <a:endParaRPr lang="en-US" dirty="0">
              <a:latin typeface="Helvetica Neue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Helvetica Neue" panose="020B0604020202020204" charset="0"/>
              </a:rPr>
              <a:t>Find your open science community, whether offline or online</a:t>
            </a:r>
          </a:p>
        </p:txBody>
      </p:sp>
      <p:grpSp>
        <p:nvGrpSpPr>
          <p:cNvPr id="4" name="Google Shape;110;p19">
            <a:extLst>
              <a:ext uri="{FF2B5EF4-FFF2-40B4-BE49-F238E27FC236}">
                <a16:creationId xmlns:a16="http://schemas.microsoft.com/office/drawing/2014/main" id="{ADC3E867-D96F-452B-AFC4-879E7022F289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" name="Google Shape;111;p19">
              <a:extLst>
                <a:ext uri="{FF2B5EF4-FFF2-40B4-BE49-F238E27FC236}">
                  <a16:creationId xmlns:a16="http://schemas.microsoft.com/office/drawing/2014/main" id="{C253B185-D7FC-4231-BE5B-C44830A09BFD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2;p19">
              <a:extLst>
                <a:ext uri="{FF2B5EF4-FFF2-40B4-BE49-F238E27FC236}">
                  <a16:creationId xmlns:a16="http://schemas.microsoft.com/office/drawing/2014/main" id="{033F77A3-A70E-4F8C-8E54-0C2B360CC613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13;p19">
              <a:extLst>
                <a:ext uri="{FF2B5EF4-FFF2-40B4-BE49-F238E27FC236}">
                  <a16:creationId xmlns:a16="http://schemas.microsoft.com/office/drawing/2014/main" id="{578FE8A0-8B27-4EDC-BD97-EA1485156DAF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4;p19">
              <a:extLst>
                <a:ext uri="{FF2B5EF4-FFF2-40B4-BE49-F238E27FC236}">
                  <a16:creationId xmlns:a16="http://schemas.microsoft.com/office/drawing/2014/main" id="{91924324-8942-423C-89BA-2F6812ABF2E1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3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D7CB46-B930-4F47-8CED-B4AF1F4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3000" dirty="0"/>
              <a:t>What’s in it for you?</a:t>
            </a:r>
            <a:endParaRPr lang="en-PH" sz="3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4A8B27-8A42-4B8B-BF0A-0B63F7A51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access citation advantage</a:t>
            </a:r>
            <a:endParaRPr lang="en-US" sz="2400" b="1" dirty="0">
              <a:latin typeface="Helvetica Neue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 Neue" panose="020B0604020202020204" charset="0"/>
              </a:rPr>
              <a:t>Closed science is the past</a:t>
            </a:r>
            <a:br>
              <a:rPr lang="en-US" sz="2400" b="1" dirty="0">
                <a:latin typeface="Helvetica Neue" panose="020B0604020202020204" charset="0"/>
              </a:rPr>
            </a:br>
            <a:r>
              <a:rPr lang="en-US" dirty="0">
                <a:latin typeface="Helvetica Neue" panose="020B0604020202020204" charset="0"/>
              </a:rPr>
              <a:t>Potential collaborators</a:t>
            </a:r>
            <a:br>
              <a:rPr lang="en-US" dirty="0">
                <a:latin typeface="Helvetica Neue" panose="020B0604020202020204" charset="0"/>
              </a:rPr>
            </a:br>
            <a:r>
              <a:rPr lang="en-US" dirty="0">
                <a:latin typeface="Helvetica Neue" panose="020B0604020202020204" charset="0"/>
              </a:rPr>
              <a:t>Job and funding opportunities</a:t>
            </a:r>
            <a:endParaRPr lang="en-US" sz="2400" b="1" dirty="0">
              <a:latin typeface="Helvetica Neue" panose="020B060402020202020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6946D6-7DE5-430A-85FB-07708F4F2A0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oogle Shape;110;p19">
            <a:extLst>
              <a:ext uri="{FF2B5EF4-FFF2-40B4-BE49-F238E27FC236}">
                <a16:creationId xmlns:a16="http://schemas.microsoft.com/office/drawing/2014/main" id="{ADC3E867-D96F-452B-AFC4-879E7022F289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" name="Google Shape;111;p19">
              <a:extLst>
                <a:ext uri="{FF2B5EF4-FFF2-40B4-BE49-F238E27FC236}">
                  <a16:creationId xmlns:a16="http://schemas.microsoft.com/office/drawing/2014/main" id="{C253B185-D7FC-4231-BE5B-C44830A09BFD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2;p19">
              <a:extLst>
                <a:ext uri="{FF2B5EF4-FFF2-40B4-BE49-F238E27FC236}">
                  <a16:creationId xmlns:a16="http://schemas.microsoft.com/office/drawing/2014/main" id="{033F77A3-A70E-4F8C-8E54-0C2B360CC613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13;p19">
              <a:extLst>
                <a:ext uri="{FF2B5EF4-FFF2-40B4-BE49-F238E27FC236}">
                  <a16:creationId xmlns:a16="http://schemas.microsoft.com/office/drawing/2014/main" id="{578FE8A0-8B27-4EDC-BD97-EA1485156DAF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4;p19">
              <a:extLst>
                <a:ext uri="{FF2B5EF4-FFF2-40B4-BE49-F238E27FC236}">
                  <a16:creationId xmlns:a16="http://schemas.microsoft.com/office/drawing/2014/main" id="{91924324-8942-423C-89BA-2F6812ABF2E1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0" name="Picture 6" descr="Image result for open science is just science done right">
            <a:extLst>
              <a:ext uri="{FF2B5EF4-FFF2-40B4-BE49-F238E27FC236}">
                <a16:creationId xmlns:a16="http://schemas.microsoft.com/office/drawing/2014/main" id="{2F99D9D2-93CC-4EF9-AA79-75BDEE4C2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15" y="1607659"/>
            <a:ext cx="3425401" cy="192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506EAF-3707-4498-8E0A-2CFF4C048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277095"/>
              </p:ext>
            </p:extLst>
          </p:nvPr>
        </p:nvGraphicFramePr>
        <p:xfrm>
          <a:off x="814784" y="66940"/>
          <a:ext cx="7514431" cy="500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DC712F-D640-4DDB-9B24-2C1E31F688FF}"/>
              </a:ext>
            </a:extLst>
          </p:cNvPr>
          <p:cNvSpPr txBox="1"/>
          <p:nvPr/>
        </p:nvSpPr>
        <p:spPr>
          <a:xfrm>
            <a:off x="5258936" y="92333"/>
            <a:ext cx="137159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002060"/>
                </a:solidFill>
                <a:latin typeface="Helvetica Neue" panose="020B0604020202020204" charset="0"/>
              </a:rPr>
              <a:t>Registering the study/analysis before data collection (pre-registration)</a:t>
            </a:r>
          </a:p>
        </p:txBody>
      </p:sp>
      <p:grpSp>
        <p:nvGrpSpPr>
          <p:cNvPr id="16" name="Google Shape;264;p32">
            <a:extLst>
              <a:ext uri="{FF2B5EF4-FFF2-40B4-BE49-F238E27FC236}">
                <a16:creationId xmlns:a16="http://schemas.microsoft.com/office/drawing/2014/main" id="{0B7DDAB6-4D10-4456-8E03-FBA52A1DAD81}"/>
              </a:ext>
            </a:extLst>
          </p:cNvPr>
          <p:cNvGrpSpPr/>
          <p:nvPr/>
        </p:nvGrpSpPr>
        <p:grpSpPr>
          <a:xfrm>
            <a:off x="3543298" y="1543050"/>
            <a:ext cx="2057400" cy="2057400"/>
            <a:chOff x="2904942" y="2956264"/>
            <a:chExt cx="1810116" cy="1810116"/>
          </a:xfrm>
          <a:gradFill>
            <a:gsLst>
              <a:gs pos="25000">
                <a:srgbClr val="E0F2F1"/>
              </a:gs>
              <a:gs pos="75000">
                <a:srgbClr val="B2DFDB"/>
              </a:gs>
            </a:gsLst>
            <a:lin ang="2700000" scaled="0"/>
          </a:gradFill>
        </p:grpSpPr>
        <p:sp>
          <p:nvSpPr>
            <p:cNvPr id="17" name="Google Shape;265;p32">
              <a:extLst>
                <a:ext uri="{FF2B5EF4-FFF2-40B4-BE49-F238E27FC236}">
                  <a16:creationId xmlns:a16="http://schemas.microsoft.com/office/drawing/2014/main" id="{A7A0DE4F-8D2B-444A-9DB7-74C6A7EE91B2}"/>
                </a:ext>
              </a:extLst>
            </p:cNvPr>
            <p:cNvSpPr/>
            <p:nvPr/>
          </p:nvSpPr>
          <p:spPr>
            <a:xfrm>
              <a:off x="2904942" y="2956264"/>
              <a:ext cx="1810116" cy="1810116"/>
            </a:xfrm>
            <a:prstGeom prst="ellipse">
              <a:avLst/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6;p32">
              <a:extLst>
                <a:ext uri="{FF2B5EF4-FFF2-40B4-BE49-F238E27FC236}">
                  <a16:creationId xmlns:a16="http://schemas.microsoft.com/office/drawing/2014/main" id="{24454FB0-A54A-4336-9E66-C6E3E55F4E90}"/>
                </a:ext>
              </a:extLst>
            </p:cNvPr>
            <p:cNvSpPr txBox="1"/>
            <p:nvPr/>
          </p:nvSpPr>
          <p:spPr>
            <a:xfrm>
              <a:off x="3116696" y="3168019"/>
              <a:ext cx="1386607" cy="1386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PH" sz="200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Initiatives / possible solutions for reproducible science</a:t>
              </a:r>
              <a:endParaRPr sz="1600"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B3DB0D-F98C-4A62-9672-27E4E2DD1CAE}"/>
              </a:ext>
            </a:extLst>
          </p:cNvPr>
          <p:cNvSpPr txBox="1"/>
          <p:nvPr/>
        </p:nvSpPr>
        <p:spPr>
          <a:xfrm>
            <a:off x="7078882" y="1322583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002060"/>
                </a:solidFill>
                <a:latin typeface="Helvetica Neue" panose="020B0604020202020204" charset="0"/>
              </a:rPr>
              <a:t>Team and open 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BCCF9-3B21-4931-9ECD-593DADA3BBF4}"/>
              </a:ext>
            </a:extLst>
          </p:cNvPr>
          <p:cNvSpPr txBox="1"/>
          <p:nvPr/>
        </p:nvSpPr>
        <p:spPr>
          <a:xfrm>
            <a:off x="7078881" y="3359767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002060"/>
                </a:solidFill>
                <a:latin typeface="Helvetica Neue" panose="020B0604020202020204" charset="0"/>
              </a:rPr>
              <a:t>Team and open 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AF378-D6C8-430B-AF26-706D77366DBA}"/>
              </a:ext>
            </a:extLst>
          </p:cNvPr>
          <p:cNvSpPr txBox="1"/>
          <p:nvPr/>
        </p:nvSpPr>
        <p:spPr>
          <a:xfrm>
            <a:off x="2506699" y="4497803"/>
            <a:ext cx="137159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002060"/>
                </a:solidFill>
                <a:latin typeface="Helvetica Neue" panose="020B0604020202020204" charset="0"/>
              </a:rPr>
              <a:t>Pre-registration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F33D6-7236-463B-A9CB-BBB97CD61770}"/>
              </a:ext>
            </a:extLst>
          </p:cNvPr>
          <p:cNvSpPr txBox="1"/>
          <p:nvPr/>
        </p:nvSpPr>
        <p:spPr>
          <a:xfrm>
            <a:off x="693522" y="3092618"/>
            <a:ext cx="137159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002060"/>
                </a:solidFill>
                <a:latin typeface="Helvetica Neue" panose="020B0604020202020204" charset="0"/>
              </a:rPr>
              <a:t>Pre-registration</a:t>
            </a:r>
          </a:p>
          <a:p>
            <a:pPr algn="ctr"/>
            <a:endParaRPr lang="en-PH" sz="1200" dirty="0">
              <a:solidFill>
                <a:srgbClr val="002060"/>
              </a:solidFill>
              <a:latin typeface="Helvetica Neue" panose="020B0604020202020204" charset="0"/>
            </a:endParaRPr>
          </a:p>
          <a:p>
            <a:pPr algn="ctr"/>
            <a:r>
              <a:rPr lang="en-PH" sz="1200" dirty="0">
                <a:solidFill>
                  <a:srgbClr val="002060"/>
                </a:solidFill>
                <a:latin typeface="Helvetica Neue" panose="020B0604020202020204" charset="0"/>
              </a:rPr>
              <a:t>Reporting and protocol checklists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6B0EE-1D86-444B-916A-C60F381E961F}"/>
              </a:ext>
            </a:extLst>
          </p:cNvPr>
          <p:cNvSpPr txBox="1"/>
          <p:nvPr/>
        </p:nvSpPr>
        <p:spPr>
          <a:xfrm>
            <a:off x="726998" y="939508"/>
            <a:ext cx="137159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002060"/>
                </a:solidFill>
                <a:latin typeface="Helvetica Neue" panose="020B0604020202020204" charset="0"/>
              </a:rPr>
              <a:t>Pre-prints</a:t>
            </a:r>
          </a:p>
          <a:p>
            <a:pPr algn="ctr"/>
            <a:endParaRPr lang="en-PH" sz="1200" dirty="0">
              <a:solidFill>
                <a:srgbClr val="002060"/>
              </a:solidFill>
              <a:latin typeface="Helvetica Neue" panose="020B0604020202020204" charset="0"/>
            </a:endParaRPr>
          </a:p>
          <a:p>
            <a:pPr algn="ctr"/>
            <a:r>
              <a:rPr lang="en-PH" sz="1200" dirty="0">
                <a:solidFill>
                  <a:srgbClr val="002060"/>
                </a:solidFill>
                <a:latin typeface="Helvetica Neue" panose="020B0604020202020204" charset="0"/>
              </a:rPr>
              <a:t>Two-stage peer review (Registered reports)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63DE30-E2EF-47D1-8184-6E732EB6F048}"/>
              </a:ext>
            </a:extLst>
          </p:cNvPr>
          <p:cNvCxnSpPr>
            <a:cxnSpLocks/>
          </p:cNvCxnSpPr>
          <p:nvPr/>
        </p:nvCxnSpPr>
        <p:spPr>
          <a:xfrm flipV="1">
            <a:off x="2785533" y="896684"/>
            <a:ext cx="1786465" cy="2362983"/>
          </a:xfrm>
          <a:prstGeom prst="straightConnector1">
            <a:avLst/>
          </a:prstGeom>
          <a:ln w="9525" cap="flat" cmpd="sng" algn="ctr">
            <a:solidFill>
              <a:srgbClr val="00206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E883A32-E3F0-48C3-A762-AFD7160950F5}"/>
              </a:ext>
            </a:extLst>
          </p:cNvPr>
          <p:cNvSpPr txBox="1"/>
          <p:nvPr/>
        </p:nvSpPr>
        <p:spPr>
          <a:xfrm rot="18389907">
            <a:off x="2192688" y="1844239"/>
            <a:ext cx="276154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002060"/>
                </a:solidFill>
                <a:latin typeface="Helvetica Neue" panose="020B0604020202020204" charset="0"/>
              </a:rPr>
              <a:t>Pre-registration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906125-0A4B-4C12-B71B-DA70DC7D58A8}"/>
              </a:ext>
            </a:extLst>
          </p:cNvPr>
          <p:cNvSpPr txBox="1"/>
          <p:nvPr/>
        </p:nvSpPr>
        <p:spPr>
          <a:xfrm>
            <a:off x="6773330" y="4704887"/>
            <a:ext cx="228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(</a:t>
            </a:r>
            <a:r>
              <a:rPr lang="en-PH" sz="1800" dirty="0" err="1">
                <a:solidFill>
                  <a:srgbClr val="263238"/>
                </a:solidFill>
                <a:latin typeface="Helvetica Neue" panose="020B0604020202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Munafo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al., 2017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53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3"/>
          <p:cNvGrpSpPr/>
          <p:nvPr/>
        </p:nvGrpSpPr>
        <p:grpSpPr>
          <a:xfrm>
            <a:off x="3591520" y="2912593"/>
            <a:ext cx="1960959" cy="1960959"/>
            <a:chOff x="2829520" y="2880843"/>
            <a:chExt cx="1960959" cy="1960959"/>
          </a:xfrm>
          <a:gradFill>
            <a:gsLst>
              <a:gs pos="25000">
                <a:srgbClr val="80CBC4"/>
              </a:gs>
              <a:gs pos="75000">
                <a:srgbClr val="4DB6AC"/>
              </a:gs>
            </a:gsLst>
            <a:lin ang="2700000" scaled="0"/>
          </a:gradFill>
        </p:grpSpPr>
        <p:sp>
          <p:nvSpPr>
            <p:cNvPr id="155" name="Google Shape;155;p23"/>
            <p:cNvSpPr/>
            <p:nvPr/>
          </p:nvSpPr>
          <p:spPr>
            <a:xfrm>
              <a:off x="2829520" y="2880843"/>
              <a:ext cx="1960959" cy="1960959"/>
            </a:xfrm>
            <a:prstGeom prst="ellipse">
              <a:avLst/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" panose="020B0604020202020204" charset="0"/>
              </a:endParaRPr>
            </a:p>
          </p:txBody>
        </p:sp>
        <p:sp>
          <p:nvSpPr>
            <p:cNvPr id="156" name="Google Shape;156;p23"/>
            <p:cNvSpPr txBox="1"/>
            <p:nvPr/>
          </p:nvSpPr>
          <p:spPr>
            <a:xfrm>
              <a:off x="2922194" y="3168019"/>
              <a:ext cx="1775611" cy="1386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Low research producibility</a:t>
              </a:r>
              <a:endParaRPr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157" name="Google Shape;157;p23"/>
          <p:cNvSpPr/>
          <p:nvPr/>
        </p:nvSpPr>
        <p:spPr>
          <a:xfrm rot="10800000">
            <a:off x="1694039" y="3613636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23"/>
          <p:cNvGrpSpPr/>
          <p:nvPr/>
        </p:nvGrpSpPr>
        <p:grpSpPr>
          <a:xfrm>
            <a:off x="762583" y="3147908"/>
            <a:ext cx="1862911" cy="1490329"/>
            <a:chOff x="583" y="3116158"/>
            <a:chExt cx="1862911" cy="1490329"/>
          </a:xfrm>
          <a:gradFill>
            <a:gsLst>
              <a:gs pos="75000">
                <a:srgbClr val="80CBC4"/>
              </a:gs>
              <a:gs pos="25000">
                <a:srgbClr val="B2DFDB"/>
              </a:gs>
            </a:gsLst>
            <a:lin ang="2700000" scaled="0"/>
          </a:gradFill>
        </p:grpSpPr>
        <p:sp>
          <p:nvSpPr>
            <p:cNvPr id="159" name="Google Shape;159;p23"/>
            <p:cNvSpPr/>
            <p:nvPr/>
          </p:nvSpPr>
          <p:spPr>
            <a:xfrm>
              <a:off x="583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" panose="020B0604020202020204" charset="0"/>
              </a:endParaRPr>
            </a:p>
          </p:txBody>
        </p:sp>
        <p:sp>
          <p:nvSpPr>
            <p:cNvPr id="160" name="Google Shape;160;p23"/>
            <p:cNvSpPr txBox="1"/>
            <p:nvPr/>
          </p:nvSpPr>
          <p:spPr>
            <a:xfrm>
              <a:off x="44233" y="3159808"/>
              <a:ext cx="1775611" cy="14030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Lack of resources</a:t>
              </a:r>
              <a:endParaRPr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161" name="Google Shape;161;p23"/>
          <p:cNvSpPr/>
          <p:nvPr/>
        </p:nvSpPr>
        <p:spPr>
          <a:xfrm rot="-8100000">
            <a:off x="2274377" y="2212574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23"/>
          <p:cNvGrpSpPr/>
          <p:nvPr/>
        </p:nvGrpSpPr>
        <p:grpSpPr>
          <a:xfrm>
            <a:off x="1605518" y="1112882"/>
            <a:ext cx="1862911" cy="1490329"/>
            <a:chOff x="843518" y="1081132"/>
            <a:chExt cx="1862911" cy="1490329"/>
          </a:xfrm>
          <a:gradFill>
            <a:gsLst>
              <a:gs pos="75000">
                <a:srgbClr val="80CBC4"/>
              </a:gs>
              <a:gs pos="25000">
                <a:srgbClr val="B2DFDB"/>
              </a:gs>
            </a:gsLst>
            <a:lin ang="2700000" scaled="0"/>
          </a:gradFill>
        </p:grpSpPr>
        <p:sp>
          <p:nvSpPr>
            <p:cNvPr id="163" name="Google Shape;163;p23"/>
            <p:cNvSpPr/>
            <p:nvPr/>
          </p:nvSpPr>
          <p:spPr>
            <a:xfrm>
              <a:off x="843518" y="1081132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" panose="020B0604020202020204" charset="0"/>
              </a:endParaRPr>
            </a:p>
          </p:txBody>
        </p:sp>
        <p:sp>
          <p:nvSpPr>
            <p:cNvPr id="164" name="Google Shape;164;p23"/>
            <p:cNvSpPr txBox="1"/>
            <p:nvPr/>
          </p:nvSpPr>
          <p:spPr>
            <a:xfrm>
              <a:off x="887168" y="1124782"/>
              <a:ext cx="1775611" cy="14030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Low research competence and efficacy</a:t>
              </a:r>
              <a:endParaRPr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165" name="Google Shape;165;p23"/>
          <p:cNvSpPr/>
          <p:nvPr/>
        </p:nvSpPr>
        <p:spPr>
          <a:xfrm rot="-5400000">
            <a:off x="3675440" y="1632235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23"/>
          <p:cNvGrpSpPr/>
          <p:nvPr/>
        </p:nvGrpSpPr>
        <p:grpSpPr>
          <a:xfrm>
            <a:off x="3640544" y="269947"/>
            <a:ext cx="1862911" cy="1490329"/>
            <a:chOff x="2878544" y="238197"/>
            <a:chExt cx="1862911" cy="1490329"/>
          </a:xfrm>
          <a:gradFill>
            <a:gsLst>
              <a:gs pos="75000">
                <a:srgbClr val="80CBC4"/>
              </a:gs>
              <a:gs pos="25000">
                <a:srgbClr val="B2DFDB"/>
              </a:gs>
            </a:gsLst>
            <a:lin ang="2700000" scaled="0"/>
          </a:gradFill>
        </p:grpSpPr>
        <p:sp>
          <p:nvSpPr>
            <p:cNvPr id="167" name="Google Shape;167;p23"/>
            <p:cNvSpPr/>
            <p:nvPr/>
          </p:nvSpPr>
          <p:spPr>
            <a:xfrm>
              <a:off x="2878544" y="238197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" panose="020B0604020202020204" charset="0"/>
              </a:endParaRPr>
            </a:p>
          </p:txBody>
        </p:sp>
        <p:sp>
          <p:nvSpPr>
            <p:cNvPr id="168" name="Google Shape;168;p23"/>
            <p:cNvSpPr txBox="1"/>
            <p:nvPr/>
          </p:nvSpPr>
          <p:spPr>
            <a:xfrm>
              <a:off x="2922194" y="281847"/>
              <a:ext cx="1775611" cy="14030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Questionable research conduct</a:t>
              </a:r>
              <a:endParaRPr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169" name="Google Shape;169;p23"/>
          <p:cNvSpPr/>
          <p:nvPr/>
        </p:nvSpPr>
        <p:spPr>
          <a:xfrm rot="-2700000">
            <a:off x="5076502" y="2212574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23"/>
          <p:cNvGrpSpPr/>
          <p:nvPr/>
        </p:nvGrpSpPr>
        <p:grpSpPr>
          <a:xfrm>
            <a:off x="5675569" y="1112882"/>
            <a:ext cx="1862911" cy="1490329"/>
            <a:chOff x="4913569" y="1081132"/>
            <a:chExt cx="1862911" cy="1490329"/>
          </a:xfrm>
          <a:gradFill flip="none" rotWithShape="1">
            <a:gsLst>
              <a:gs pos="75000">
                <a:srgbClr val="B2DFDB"/>
              </a:gs>
              <a:gs pos="25000">
                <a:srgbClr val="80CBC4"/>
              </a:gs>
            </a:gsLst>
            <a:lin ang="18900000" scaled="1"/>
            <a:tileRect/>
          </a:gradFill>
        </p:grpSpPr>
        <p:sp>
          <p:nvSpPr>
            <p:cNvPr id="171" name="Google Shape;171;p23"/>
            <p:cNvSpPr/>
            <p:nvPr/>
          </p:nvSpPr>
          <p:spPr>
            <a:xfrm>
              <a:off x="4913569" y="1081132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" panose="020B0604020202020204" charset="0"/>
              </a:endParaRPr>
            </a:p>
          </p:txBody>
        </p:sp>
        <p:sp>
          <p:nvSpPr>
            <p:cNvPr id="172" name="Google Shape;172;p23"/>
            <p:cNvSpPr txBox="1"/>
            <p:nvPr/>
          </p:nvSpPr>
          <p:spPr>
            <a:xfrm>
              <a:off x="4957219" y="1124782"/>
              <a:ext cx="1775611" cy="14030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Negative attitudes towards research</a:t>
              </a:r>
              <a:endParaRPr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173" name="Google Shape;173;p23"/>
          <p:cNvSpPr/>
          <p:nvPr/>
        </p:nvSpPr>
        <p:spPr>
          <a:xfrm>
            <a:off x="5656841" y="3613636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3"/>
          <p:cNvGrpSpPr/>
          <p:nvPr/>
        </p:nvGrpSpPr>
        <p:grpSpPr>
          <a:xfrm>
            <a:off x="6518505" y="3147908"/>
            <a:ext cx="1862911" cy="1490329"/>
            <a:chOff x="5756505" y="3116158"/>
            <a:chExt cx="1862911" cy="1490329"/>
          </a:xfrm>
          <a:gradFill flip="none" rotWithShape="1">
            <a:gsLst>
              <a:gs pos="75000">
                <a:srgbClr val="B2DFDB"/>
              </a:gs>
              <a:gs pos="25000">
                <a:srgbClr val="80CBC4"/>
              </a:gs>
            </a:gsLst>
            <a:lin ang="18900000" scaled="1"/>
            <a:tileRect/>
          </a:gradFill>
        </p:grpSpPr>
        <p:sp>
          <p:nvSpPr>
            <p:cNvPr id="175" name="Google Shape;175;p23"/>
            <p:cNvSpPr/>
            <p:nvPr/>
          </p:nvSpPr>
          <p:spPr>
            <a:xfrm>
              <a:off x="5756505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lvetica Neue" panose="020B0604020202020204" charset="0"/>
              </a:endParaRPr>
            </a:p>
          </p:txBody>
        </p:sp>
        <p:sp>
          <p:nvSpPr>
            <p:cNvPr id="176" name="Google Shape;176;p23"/>
            <p:cNvSpPr txBox="1"/>
            <p:nvPr/>
          </p:nvSpPr>
          <p:spPr>
            <a:xfrm>
              <a:off x="5800155" y="3159808"/>
              <a:ext cx="1775611" cy="14030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600" b="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Misconceptions about science and research</a:t>
              </a:r>
              <a:endParaRPr sz="1200"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27E150E-F0B4-4911-8504-F44D71895E3A}"/>
              </a:ext>
            </a:extLst>
          </p:cNvPr>
          <p:cNvSpPr txBox="1"/>
          <p:nvPr/>
        </p:nvSpPr>
        <p:spPr>
          <a:xfrm>
            <a:off x="5852820" y="4707218"/>
            <a:ext cx="3200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(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Montilla </a:t>
            </a:r>
            <a:r>
              <a:rPr lang="en-PH" sz="1800" dirty="0" err="1">
                <a:solidFill>
                  <a:srgbClr val="263238"/>
                </a:solidFill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Doble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al., 2018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)</a:t>
            </a:r>
          </a:p>
        </p:txBody>
      </p:sp>
      <p:grpSp>
        <p:nvGrpSpPr>
          <p:cNvPr id="26" name="Google Shape;158;p23">
            <a:extLst>
              <a:ext uri="{FF2B5EF4-FFF2-40B4-BE49-F238E27FC236}">
                <a16:creationId xmlns:a16="http://schemas.microsoft.com/office/drawing/2014/main" id="{CCF64111-E6A9-4CEE-B760-EF52D29DA1E3}"/>
              </a:ext>
            </a:extLst>
          </p:cNvPr>
          <p:cNvGrpSpPr/>
          <p:nvPr/>
        </p:nvGrpSpPr>
        <p:grpSpPr>
          <a:xfrm>
            <a:off x="1602990" y="1112881"/>
            <a:ext cx="1862911" cy="1490329"/>
            <a:chOff x="583" y="3116158"/>
            <a:chExt cx="1862911" cy="1490329"/>
          </a:xfrm>
          <a:solidFill>
            <a:srgbClr val="FDD835"/>
          </a:solidFill>
        </p:grpSpPr>
        <p:sp>
          <p:nvSpPr>
            <p:cNvPr id="27" name="Google Shape;159;p23">
              <a:extLst>
                <a:ext uri="{FF2B5EF4-FFF2-40B4-BE49-F238E27FC236}">
                  <a16:creationId xmlns:a16="http://schemas.microsoft.com/office/drawing/2014/main" id="{D4BA93EF-3FAF-4E21-A501-E9EB75C1C0AF}"/>
                </a:ext>
              </a:extLst>
            </p:cNvPr>
            <p:cNvSpPr/>
            <p:nvPr/>
          </p:nvSpPr>
          <p:spPr>
            <a:xfrm>
              <a:off x="583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28" name="Google Shape;160;p23">
              <a:extLst>
                <a:ext uri="{FF2B5EF4-FFF2-40B4-BE49-F238E27FC236}">
                  <a16:creationId xmlns:a16="http://schemas.microsoft.com/office/drawing/2014/main" id="{737B51E9-20EA-4395-A57D-A5231B68FE89}"/>
                </a:ext>
              </a:extLst>
            </p:cNvPr>
            <p:cNvSpPr txBox="1"/>
            <p:nvPr/>
          </p:nvSpPr>
          <p:spPr>
            <a:xfrm>
              <a:off x="44233" y="3159808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PH" sz="1800" b="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Open science practices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PH" sz="1800" dirty="0">
                <a:solidFill>
                  <a:srgbClr val="263238"/>
                </a:solidFill>
                <a:latin typeface="Helvetica Neue" panose="020B0604020202020204" charset="0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PH" sz="1800" dirty="0">
                <a:solidFill>
                  <a:srgbClr val="263238"/>
                </a:solidFill>
                <a:latin typeface="Helvetica Neue" panose="020B0604020202020204" charset="0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grpSp>
        <p:nvGrpSpPr>
          <p:cNvPr id="29" name="Google Shape;158;p23">
            <a:extLst>
              <a:ext uri="{FF2B5EF4-FFF2-40B4-BE49-F238E27FC236}">
                <a16:creationId xmlns:a16="http://schemas.microsoft.com/office/drawing/2014/main" id="{A90C4B55-A40A-45D6-B11B-03FD7162FC9A}"/>
              </a:ext>
            </a:extLst>
          </p:cNvPr>
          <p:cNvGrpSpPr/>
          <p:nvPr/>
        </p:nvGrpSpPr>
        <p:grpSpPr>
          <a:xfrm>
            <a:off x="760471" y="3147907"/>
            <a:ext cx="1862911" cy="1490329"/>
            <a:chOff x="583" y="3116158"/>
            <a:chExt cx="1862911" cy="1490329"/>
          </a:xfrm>
          <a:solidFill>
            <a:srgbClr val="FDD835"/>
          </a:solidFill>
        </p:grpSpPr>
        <p:sp>
          <p:nvSpPr>
            <p:cNvPr id="30" name="Google Shape;159;p23">
              <a:extLst>
                <a:ext uri="{FF2B5EF4-FFF2-40B4-BE49-F238E27FC236}">
                  <a16:creationId xmlns:a16="http://schemas.microsoft.com/office/drawing/2014/main" id="{02188BB8-8B56-4C7E-949F-181739F00670}"/>
                </a:ext>
              </a:extLst>
            </p:cNvPr>
            <p:cNvSpPr/>
            <p:nvPr/>
          </p:nvSpPr>
          <p:spPr>
            <a:xfrm>
              <a:off x="583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Work Sans" panose="00000500000000000000" pitchFamily="50" charset="0"/>
              </a:endParaRPr>
            </a:p>
          </p:txBody>
        </p:sp>
        <p:sp>
          <p:nvSpPr>
            <p:cNvPr id="31" name="Google Shape;160;p23">
              <a:extLst>
                <a:ext uri="{FF2B5EF4-FFF2-40B4-BE49-F238E27FC236}">
                  <a16:creationId xmlns:a16="http://schemas.microsoft.com/office/drawing/2014/main" id="{B53197DE-4C3E-4AF1-BF8F-5CBFA2D52DFF}"/>
                </a:ext>
              </a:extLst>
            </p:cNvPr>
            <p:cNvSpPr txBox="1"/>
            <p:nvPr/>
          </p:nvSpPr>
          <p:spPr>
            <a:xfrm>
              <a:off x="44233" y="3159808"/>
              <a:ext cx="1775611" cy="140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PH" sz="1800" b="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Open science practices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PH" sz="1800" b="0" i="0" u="none" strike="noStrike" cap="none" dirty="0">
                <a:solidFill>
                  <a:srgbClr val="263238"/>
                </a:solidFill>
                <a:latin typeface="Helvetica Neue" panose="020B0604020202020204" charset="0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PH" sz="1800" dirty="0">
                <a:solidFill>
                  <a:srgbClr val="263238"/>
                </a:solidFill>
                <a:latin typeface="Helvetica Neue" panose="020B0604020202020204" charset="0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pic>
        <p:nvPicPr>
          <p:cNvPr id="32" name="Picture 2" descr="Image result for open science framework">
            <a:extLst>
              <a:ext uri="{FF2B5EF4-FFF2-40B4-BE49-F238E27FC236}">
                <a16:creationId xmlns:a16="http://schemas.microsoft.com/office/drawing/2014/main" id="{4F760A2C-72FC-4184-BE17-8D8E4BCD7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r="23949"/>
          <a:stretch/>
        </p:blipFill>
        <p:spPr bwMode="auto">
          <a:xfrm>
            <a:off x="2390246" y="2919307"/>
            <a:ext cx="45720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File:PsyArXiv logo.png">
            <a:extLst>
              <a:ext uri="{FF2B5EF4-FFF2-40B4-BE49-F238E27FC236}">
                <a16:creationId xmlns:a16="http://schemas.microsoft.com/office/drawing/2014/main" id="{4ED0DC34-0EA9-4ABC-8F5D-216F7D777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99" b="8302"/>
          <a:stretch/>
        </p:blipFill>
        <p:spPr bwMode="auto">
          <a:xfrm>
            <a:off x="1082862" y="2138931"/>
            <a:ext cx="4783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Image result for psychological science accelerator">
            <a:extLst>
              <a:ext uri="{FF2B5EF4-FFF2-40B4-BE49-F238E27FC236}">
                <a16:creationId xmlns:a16="http://schemas.microsoft.com/office/drawing/2014/main" id="{A5FC1DC0-8161-4555-AAA7-61DDE3CE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06" y="291955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4DD5BE0-CB84-4CDE-9757-4D417CBD3D01}"/>
              </a:ext>
            </a:extLst>
          </p:cNvPr>
          <p:cNvSpPr txBox="1"/>
          <p:nvPr/>
        </p:nvSpPr>
        <p:spPr>
          <a:xfrm>
            <a:off x="1602990" y="1760276"/>
            <a:ext cx="1862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3238"/>
                </a:solidFill>
                <a:latin typeface="Helvetica Neue" panose="020B0604020202020204" charset="0"/>
              </a:rPr>
              <a:t>Collaborative laboratory networks</a:t>
            </a:r>
            <a:endParaRPr lang="en-PH" sz="1200" dirty="0">
              <a:solidFill>
                <a:srgbClr val="263238"/>
              </a:solidFill>
              <a:latin typeface="Helvetica Neue" panose="020B0604020202020204" charset="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3238"/>
                </a:solidFill>
                <a:latin typeface="Helvetica Neue" panose="020B0604020202020204" charset="0"/>
              </a:rPr>
              <a:t>Pre-print sharing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3238"/>
                </a:solidFill>
                <a:latin typeface="Helvetica Neue" panose="020B0604020202020204" charset="0"/>
              </a:rPr>
              <a:t>Science communication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0A8C50-D37A-4E7A-801E-8CDAE72F185D}"/>
              </a:ext>
            </a:extLst>
          </p:cNvPr>
          <p:cNvSpPr txBox="1"/>
          <p:nvPr/>
        </p:nvSpPr>
        <p:spPr>
          <a:xfrm>
            <a:off x="775327" y="3794260"/>
            <a:ext cx="1862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3238"/>
                </a:solidFill>
                <a:latin typeface="Helvetica Neue" panose="020B0604020202020204" charset="0"/>
              </a:rPr>
              <a:t>Open access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3238"/>
                </a:solidFill>
                <a:latin typeface="Helvetica Neue" panose="020B0604020202020204" charset="0"/>
              </a:rPr>
              <a:t>Open materials, data, code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3238"/>
                </a:solidFill>
                <a:latin typeface="Helvetica Neue" panose="020B0604020202020204" charset="0"/>
              </a:rPr>
              <a:t>Collaborative laboratory networks</a:t>
            </a:r>
            <a:endParaRPr lang="en-PH" sz="1200" dirty="0">
              <a:solidFill>
                <a:srgbClr val="263238"/>
              </a:solidFill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 idx="4294967295"/>
          </p:nvPr>
        </p:nvSpPr>
        <p:spPr>
          <a:xfrm>
            <a:off x="914400" y="1991850"/>
            <a:ext cx="731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Helvetica Neue"/>
                <a:ea typeface="Helvetica Neue"/>
                <a:cs typeface="Helvetica Neue"/>
                <a:sym typeface="Helvetica Neue"/>
              </a:rPr>
              <a:t>Why open science?</a:t>
            </a:r>
            <a:br>
              <a:rPr lang="en" sz="3600" b="0" dirty="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b="0" dirty="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replication crisis in psychology</a:t>
            </a:r>
            <a:br>
              <a:rPr lang="en-US" b="0" dirty="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b="0" dirty="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producibility crisis in Philippine psychology</a:t>
            </a:r>
            <a:endParaRPr sz="1800" b="0" dirty="0">
              <a:solidFill>
                <a:srgbClr val="2632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69888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 idx="4294967295"/>
          </p:nvPr>
        </p:nvSpPr>
        <p:spPr>
          <a:xfrm>
            <a:off x="914400" y="1991850"/>
            <a:ext cx="731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4800" dirty="0">
                <a:latin typeface="Helvetica Neue"/>
                <a:ea typeface="Helvetica Neue"/>
                <a:cs typeface="Helvetica Neue"/>
                <a:sym typeface="Helvetica Neue"/>
              </a:rPr>
              <a:t>Wh</a:t>
            </a:r>
            <a:r>
              <a:rPr lang="en-US" sz="4800" dirty="0">
                <a:latin typeface="Helvetica Neue"/>
                <a:ea typeface="Helvetica Neue"/>
                <a:cs typeface="Helvetica Neue"/>
                <a:sym typeface="Helvetica Neue"/>
              </a:rPr>
              <a:t>y not </a:t>
            </a:r>
            <a:r>
              <a:rPr lang="en" sz="4800" dirty="0">
                <a:latin typeface="Helvetica Neue"/>
                <a:ea typeface="Helvetica Neue"/>
                <a:cs typeface="Helvetica Neue"/>
                <a:sym typeface="Helvetica Neue"/>
              </a:rPr>
              <a:t>open science?</a:t>
            </a:r>
            <a:br>
              <a:rPr lang="en" sz="3600" b="0" dirty="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b="0" dirty="0">
                <a:solidFill>
                  <a:srgbClr val="263238"/>
                </a:solidFill>
              </a:rPr>
              <a:t>The limitations of open science practices</a:t>
            </a:r>
            <a:br>
              <a:rPr lang="en-US" b="0" dirty="0">
                <a:solidFill>
                  <a:srgbClr val="263238"/>
                </a:solidFill>
              </a:rPr>
            </a:br>
            <a:r>
              <a:rPr lang="en-US" b="0" dirty="0">
                <a:solidFill>
                  <a:srgbClr val="263238"/>
                </a:solidFill>
              </a:rPr>
              <a:t>Credibility as our shared goal</a:t>
            </a:r>
            <a:br>
              <a:rPr lang="en-US" b="0" dirty="0">
                <a:solidFill>
                  <a:srgbClr val="263238"/>
                </a:solidFill>
              </a:rPr>
            </a:br>
            <a:r>
              <a:rPr lang="en-US" b="0" dirty="0">
                <a:solidFill>
                  <a:srgbClr val="263238"/>
                </a:solidFill>
              </a:rPr>
              <a:t>The case for a critical and radical open science</a:t>
            </a:r>
            <a:endParaRPr sz="1800" b="0" dirty="0">
              <a:solidFill>
                <a:srgbClr val="2632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8482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quals 31">
            <a:extLst>
              <a:ext uri="{FF2B5EF4-FFF2-40B4-BE49-F238E27FC236}">
                <a16:creationId xmlns:a16="http://schemas.microsoft.com/office/drawing/2014/main" id="{C8B472B5-D346-43DF-8214-796CF9ADDCD1}"/>
              </a:ext>
            </a:extLst>
          </p:cNvPr>
          <p:cNvSpPr/>
          <p:nvPr/>
        </p:nvSpPr>
        <p:spPr>
          <a:xfrm>
            <a:off x="5684525" y="2076291"/>
            <a:ext cx="998388" cy="998388"/>
          </a:xfrm>
          <a:prstGeom prst="mathEqual">
            <a:avLst/>
          </a:prstGeom>
          <a:solidFill>
            <a:srgbClr val="B2DFDB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F80D3133-7487-412B-A988-BA2ABE499D77}"/>
              </a:ext>
            </a:extLst>
          </p:cNvPr>
          <p:cNvSpPr/>
          <p:nvPr/>
        </p:nvSpPr>
        <p:spPr>
          <a:xfrm>
            <a:off x="2460411" y="2074032"/>
            <a:ext cx="998388" cy="998388"/>
          </a:xfrm>
          <a:prstGeom prst="mathPlus">
            <a:avLst/>
          </a:prstGeom>
          <a:solidFill>
            <a:srgbClr val="B2DFDB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7EBA1D-2225-44F0-97D2-67B4CC9D7206}"/>
              </a:ext>
            </a:extLst>
          </p:cNvPr>
          <p:cNvGrpSpPr/>
          <p:nvPr/>
        </p:nvGrpSpPr>
        <p:grpSpPr>
          <a:xfrm>
            <a:off x="346284" y="1579920"/>
            <a:ext cx="1975104" cy="1975104"/>
            <a:chOff x="1298" y="1713503"/>
            <a:chExt cx="1721359" cy="172135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561344C-93F8-4159-9E87-A87531FD6BED}"/>
                </a:ext>
              </a:extLst>
            </p:cNvPr>
            <p:cNvSpPr/>
            <p:nvPr/>
          </p:nvSpPr>
          <p:spPr>
            <a:xfrm>
              <a:off x="1298" y="1713503"/>
              <a:ext cx="1721359" cy="1721359"/>
            </a:xfrm>
            <a:prstGeom prst="ellipse">
              <a:avLst/>
            </a:prstGeom>
            <a:solidFill>
              <a:srgbClr val="FDD83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9D2BC1BE-E65A-46E0-B37A-9DDC474CB8AE}"/>
                </a:ext>
              </a:extLst>
            </p:cNvPr>
            <p:cNvSpPr txBox="1"/>
            <p:nvPr/>
          </p:nvSpPr>
          <p:spPr>
            <a:xfrm>
              <a:off x="1299" y="1965590"/>
              <a:ext cx="1721358" cy="121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  <a:latin typeface="Helvetica Neue" panose="020B0604020202020204" charset="0"/>
                </a:rPr>
                <a:t>Open science practices</a:t>
              </a:r>
              <a:endParaRPr lang="en-PH" sz="1800" kern="1200" dirty="0">
                <a:solidFill>
                  <a:schemeClr val="tx1"/>
                </a:solidFill>
                <a:latin typeface="Helvetica Neue" panose="020B060402020202020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A49742-57B3-47B7-B450-80A02E28C765}"/>
              </a:ext>
            </a:extLst>
          </p:cNvPr>
          <p:cNvGrpSpPr/>
          <p:nvPr/>
        </p:nvGrpSpPr>
        <p:grpSpPr>
          <a:xfrm>
            <a:off x="3584448" y="1579920"/>
            <a:ext cx="1975102" cy="1975104"/>
            <a:chOff x="3000595" y="1713503"/>
            <a:chExt cx="1721359" cy="172135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00FE131-02E0-4A70-90AC-6B674ECF7AA5}"/>
                </a:ext>
              </a:extLst>
            </p:cNvPr>
            <p:cNvSpPr/>
            <p:nvPr/>
          </p:nvSpPr>
          <p:spPr>
            <a:xfrm>
              <a:off x="3000595" y="1713503"/>
              <a:ext cx="1721359" cy="1721359"/>
            </a:xfrm>
            <a:prstGeom prst="ellipse">
              <a:avLst/>
            </a:prstGeom>
            <a:solidFill>
              <a:srgbClr val="FDD83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66D7A517-DF1F-4DC0-820B-8E901B5C8256}"/>
                </a:ext>
              </a:extLst>
            </p:cNvPr>
            <p:cNvSpPr txBox="1"/>
            <p:nvPr/>
          </p:nvSpPr>
          <p:spPr>
            <a:xfrm>
              <a:off x="3000595" y="1965590"/>
              <a:ext cx="1721359" cy="121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  <a:latin typeface="Helvetica Neue" panose="020B0604020202020204" charset="0"/>
                </a:rPr>
                <a:t>Better</a:t>
              </a:r>
              <a:br>
                <a:rPr lang="en-US" sz="1800" kern="1200" dirty="0">
                  <a:solidFill>
                    <a:schemeClr val="tx1"/>
                  </a:solidFill>
                  <a:latin typeface="Helvetica Neue" panose="020B0604020202020204" charset="0"/>
                </a:rPr>
              </a:br>
              <a:r>
                <a:rPr lang="en-US" sz="1800" kern="1200" dirty="0">
                  <a:solidFill>
                    <a:schemeClr val="tx1"/>
                  </a:solidFill>
                  <a:latin typeface="Helvetica Neue" panose="020B0604020202020204" charset="0"/>
                </a:rPr>
                <a:t>consumption, production, and teaching of research</a:t>
              </a:r>
              <a:endParaRPr lang="en-PH" sz="1800" kern="1200" dirty="0">
                <a:solidFill>
                  <a:schemeClr val="tx1"/>
                </a:solidFill>
                <a:latin typeface="Helvetica Neue" panose="020B060402020202020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BB7E3F-5D14-49EA-B198-07DE212FC5F9}"/>
              </a:ext>
            </a:extLst>
          </p:cNvPr>
          <p:cNvGrpSpPr/>
          <p:nvPr/>
        </p:nvGrpSpPr>
        <p:grpSpPr>
          <a:xfrm>
            <a:off x="6822468" y="1587933"/>
            <a:ext cx="1975104" cy="1975104"/>
            <a:chOff x="5999890" y="1713503"/>
            <a:chExt cx="1721360" cy="172135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74BA10-5D9F-4056-B21E-4191545C272B}"/>
                </a:ext>
              </a:extLst>
            </p:cNvPr>
            <p:cNvSpPr/>
            <p:nvPr/>
          </p:nvSpPr>
          <p:spPr>
            <a:xfrm>
              <a:off x="5999891" y="1713503"/>
              <a:ext cx="1721359" cy="1721359"/>
            </a:xfrm>
            <a:prstGeom prst="ellipse">
              <a:avLst/>
            </a:prstGeom>
            <a:solidFill>
              <a:srgbClr val="FDD83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95918D3D-A38A-46E2-BCC5-BA36BBC17B62}"/>
                </a:ext>
              </a:extLst>
            </p:cNvPr>
            <p:cNvSpPr txBox="1"/>
            <p:nvPr/>
          </p:nvSpPr>
          <p:spPr>
            <a:xfrm>
              <a:off x="5999890" y="1965590"/>
              <a:ext cx="1721359" cy="121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>
                  <a:solidFill>
                    <a:schemeClr val="tx1"/>
                  </a:solidFill>
                  <a:latin typeface="Helvetica Neue" panose="020B0604020202020204" charset="0"/>
                </a:rPr>
                <a:t>High research (re)producibility</a:t>
              </a:r>
              <a:endParaRPr lang="en-PH" sz="1800" kern="1200" dirty="0">
                <a:solidFill>
                  <a:schemeClr val="tx1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E9E2986-86EC-46F1-A68A-B665531FB1C0}"/>
              </a:ext>
            </a:extLst>
          </p:cNvPr>
          <p:cNvSpPr txBox="1"/>
          <p:nvPr/>
        </p:nvSpPr>
        <p:spPr>
          <a:xfrm>
            <a:off x="458476" y="691296"/>
            <a:ext cx="1862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 Neue" panose="020B0604020202020204" charset="0"/>
              </a:rPr>
              <a:t>Lack of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 Neue" panose="020B0604020202020204" charset="0"/>
              </a:rPr>
              <a:t>Low research competence and efficacy</a:t>
            </a:r>
            <a:endParaRPr lang="en-PH" sz="1200" dirty="0">
              <a:latin typeface="Helvetica Neue" panose="020B060402020202020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3E2924-DAC0-4F07-9D52-1C062FEDB582}"/>
              </a:ext>
            </a:extLst>
          </p:cNvPr>
          <p:cNvGrpSpPr/>
          <p:nvPr/>
        </p:nvGrpSpPr>
        <p:grpSpPr>
          <a:xfrm>
            <a:off x="6822467" y="1587933"/>
            <a:ext cx="1975103" cy="1975104"/>
            <a:chOff x="5999890" y="1713503"/>
            <a:chExt cx="1721359" cy="172135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1C51604-B3C7-4077-9693-05627BF03818}"/>
                </a:ext>
              </a:extLst>
            </p:cNvPr>
            <p:cNvSpPr/>
            <p:nvPr/>
          </p:nvSpPr>
          <p:spPr>
            <a:xfrm>
              <a:off x="5999890" y="1713503"/>
              <a:ext cx="1721359" cy="1721359"/>
            </a:xfrm>
            <a:prstGeom prst="ellipse">
              <a:avLst/>
            </a:prstGeom>
            <a:solidFill>
              <a:srgbClr val="FDD83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60DD5FCC-A6AC-4CE6-8DD2-96DD6977E175}"/>
                </a:ext>
              </a:extLst>
            </p:cNvPr>
            <p:cNvSpPr txBox="1"/>
            <p:nvPr/>
          </p:nvSpPr>
          <p:spPr>
            <a:xfrm>
              <a:off x="5999890" y="1965590"/>
              <a:ext cx="1721359" cy="121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solidFill>
                    <a:schemeClr val="tx1"/>
                  </a:solidFill>
                  <a:latin typeface="Helvetica Neue" panose="020B0604020202020204" charset="0"/>
                </a:rPr>
                <a:t>More credible psychological science</a:t>
              </a:r>
              <a:endParaRPr lang="en-PH" sz="1800" b="1" kern="1200" dirty="0">
                <a:solidFill>
                  <a:schemeClr val="tx1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0289BA8-2932-4F72-89E0-151C87C19A65}"/>
              </a:ext>
            </a:extLst>
          </p:cNvPr>
          <p:cNvSpPr txBox="1"/>
          <p:nvPr/>
        </p:nvSpPr>
        <p:spPr>
          <a:xfrm>
            <a:off x="3330470" y="3256018"/>
            <a:ext cx="2500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 Neue" panose="020B0604020202020204" charset="0"/>
              </a:rPr>
              <a:t>Low research competence and efficacy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 Neue" panose="020B0604020202020204" charset="0"/>
              </a:rPr>
              <a:t>Questionable research conduct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 Neue" panose="020B0604020202020204" charset="0"/>
              </a:rPr>
              <a:t>Negative attitudes towards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 Neue" panose="020B0604020202020204" charset="0"/>
              </a:rPr>
              <a:t>Misconceptions about science and research</a:t>
            </a:r>
            <a:endParaRPr lang="en-PH" sz="1200" dirty="0">
              <a:latin typeface="Helvetica Neue" panose="020B0604020202020204" charset="0"/>
            </a:endParaRPr>
          </a:p>
        </p:txBody>
      </p:sp>
      <p:pic>
        <p:nvPicPr>
          <p:cNvPr id="24" name="Picture 2" descr="Image result for open science framework">
            <a:extLst>
              <a:ext uri="{FF2B5EF4-FFF2-40B4-BE49-F238E27FC236}">
                <a16:creationId xmlns:a16="http://schemas.microsoft.com/office/drawing/2014/main" id="{5FAB90F7-A2BA-475D-95B0-26E979149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r="23949"/>
          <a:stretch/>
        </p:blipFill>
        <p:spPr bwMode="auto">
          <a:xfrm>
            <a:off x="491648" y="2921378"/>
            <a:ext cx="45720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File:PsyArXiv logo.png">
            <a:extLst>
              <a:ext uri="{FF2B5EF4-FFF2-40B4-BE49-F238E27FC236}">
                <a16:creationId xmlns:a16="http://schemas.microsoft.com/office/drawing/2014/main" id="{4F4270B9-2B03-47D3-989B-B93B62E2F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99" b="8302"/>
          <a:stretch/>
        </p:blipFill>
        <p:spPr bwMode="auto">
          <a:xfrm>
            <a:off x="1094212" y="2941536"/>
            <a:ext cx="4783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Image result for psychological science accelerator">
            <a:extLst>
              <a:ext uri="{FF2B5EF4-FFF2-40B4-BE49-F238E27FC236}">
                <a16:creationId xmlns:a16="http://schemas.microsoft.com/office/drawing/2014/main" id="{0306F890-DA0A-4961-B8D5-6C4E662FA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11" y="292137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AA9C239-2DCB-405C-A7C9-C3D5BFC04924}"/>
              </a:ext>
            </a:extLst>
          </p:cNvPr>
          <p:cNvSpPr txBox="1"/>
          <p:nvPr/>
        </p:nvSpPr>
        <p:spPr>
          <a:xfrm>
            <a:off x="491649" y="3398736"/>
            <a:ext cx="1683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 Neue" panose="020B0604020202020204" charset="0"/>
              </a:rPr>
              <a:t>(and more)</a:t>
            </a:r>
            <a:endParaRPr lang="en-PH" sz="12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D7CB46-B930-4F47-8CED-B4AF1F4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critical and radical open science</a:t>
            </a:r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4A8B27-8A42-4B8B-BF0A-0B63F7A51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3000" dirty="0"/>
              <a:t>Acknowledges that openness is </a:t>
            </a:r>
            <a:r>
              <a:rPr lang="en-US" sz="3000" b="1" dirty="0"/>
              <a:t>never universally positive or neutral</a:t>
            </a:r>
            <a:endParaRPr lang="en-US" sz="3000" dirty="0"/>
          </a:p>
          <a:p>
            <a:pPr>
              <a:buFont typeface="+mj-lt"/>
              <a:buAutoNum type="arabicPeriod"/>
            </a:pPr>
            <a:r>
              <a:rPr lang="en-US" sz="3000" dirty="0"/>
              <a:t>Recognizes that openness is a </a:t>
            </a:r>
            <a:r>
              <a:rPr lang="en-US" sz="3000" b="1" dirty="0"/>
              <a:t>mechanism</a:t>
            </a:r>
            <a:r>
              <a:rPr lang="en-US" sz="3000" dirty="0"/>
              <a:t> to mobilize </a:t>
            </a:r>
            <a:r>
              <a:rPr lang="en-US" sz="3000" b="1" dirty="0"/>
              <a:t>power</a:t>
            </a:r>
            <a:endParaRPr lang="en-US" sz="3000" dirty="0"/>
          </a:p>
        </p:txBody>
      </p:sp>
      <p:grpSp>
        <p:nvGrpSpPr>
          <p:cNvPr id="4" name="Google Shape;110;p19">
            <a:extLst>
              <a:ext uri="{FF2B5EF4-FFF2-40B4-BE49-F238E27FC236}">
                <a16:creationId xmlns:a16="http://schemas.microsoft.com/office/drawing/2014/main" id="{D7EE1CF6-62DA-452A-9B01-CC36BBAC1FFA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" name="Google Shape;111;p19">
              <a:extLst>
                <a:ext uri="{FF2B5EF4-FFF2-40B4-BE49-F238E27FC236}">
                  <a16:creationId xmlns:a16="http://schemas.microsoft.com/office/drawing/2014/main" id="{02DF5F64-2440-4C49-8561-5087DBFD4321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2;p19">
              <a:extLst>
                <a:ext uri="{FF2B5EF4-FFF2-40B4-BE49-F238E27FC236}">
                  <a16:creationId xmlns:a16="http://schemas.microsoft.com/office/drawing/2014/main" id="{D66DF43D-51ED-45E5-83DC-A7FF5E6A25C2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13;p19">
              <a:extLst>
                <a:ext uri="{FF2B5EF4-FFF2-40B4-BE49-F238E27FC236}">
                  <a16:creationId xmlns:a16="http://schemas.microsoft.com/office/drawing/2014/main" id="{11D346FA-0DB5-4569-A4E8-7AF57585C2A2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4;p19">
              <a:extLst>
                <a:ext uri="{FF2B5EF4-FFF2-40B4-BE49-F238E27FC236}">
                  <a16:creationId xmlns:a16="http://schemas.microsoft.com/office/drawing/2014/main" id="{7D6EE01A-B9B5-4E4E-AA82-EE2C7204BBA3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655D0A5-3C55-475C-BBEA-4A6A93687783}"/>
              </a:ext>
            </a:extLst>
          </p:cNvPr>
          <p:cNvSpPr txBox="1"/>
          <p:nvPr/>
        </p:nvSpPr>
        <p:spPr>
          <a:xfrm>
            <a:off x="6772940" y="4704097"/>
            <a:ext cx="228968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(</a:t>
            </a:r>
            <a:r>
              <a:rPr lang="en-PH" sz="1800" u="sng" dirty="0" err="1">
                <a:solidFill>
                  <a:srgbClr val="263238"/>
                </a:solidFill>
                <a:latin typeface="Helvetica Neue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Albornoz</a:t>
            </a:r>
            <a:r>
              <a:rPr lang="en-PH" sz="1800" u="sng" dirty="0">
                <a:solidFill>
                  <a:srgbClr val="263238"/>
                </a:solidFill>
                <a:latin typeface="Helvetica Neue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2018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25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The open science umbrella (</a:t>
            </a:r>
            <a:r>
              <a:rPr lang="en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Robinson, 2018</a:t>
            </a:r>
            <a:r>
              <a:rPr lang="en" dirty="0"/>
              <a:t>)</a:t>
            </a:r>
            <a:endParaRPr dirty="0"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150" y="304800"/>
            <a:ext cx="6635688" cy="37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8AE4B55-2873-4003-A7A5-54BEDD4A6DBD}"/>
              </a:ext>
            </a:extLst>
          </p:cNvPr>
          <p:cNvSpPr/>
          <p:nvPr/>
        </p:nvSpPr>
        <p:spPr>
          <a:xfrm>
            <a:off x="2828209" y="2410899"/>
            <a:ext cx="1828800" cy="914400"/>
          </a:xfrm>
          <a:prstGeom prst="ellipse">
            <a:avLst/>
          </a:prstGeom>
          <a:noFill/>
          <a:ln w="38100">
            <a:solidFill>
              <a:srgbClr val="FDD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30AC3-CC74-45B4-A32B-67B7F2031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2159"/>
            <a:ext cx="9144000" cy="2719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23A47B-0CD1-4479-91B0-A11B6B6D0965}"/>
              </a:ext>
            </a:extLst>
          </p:cNvPr>
          <p:cNvSpPr txBox="1"/>
          <p:nvPr/>
        </p:nvSpPr>
        <p:spPr>
          <a:xfrm>
            <a:off x="5852820" y="4707218"/>
            <a:ext cx="3200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(</a:t>
            </a:r>
            <a:r>
              <a:rPr lang="en-PH" sz="1800" dirty="0" err="1">
                <a:solidFill>
                  <a:srgbClr val="263238"/>
                </a:solidFill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Bahlai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et al., 2019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777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mericanscientist.org/sites/americanscientist.org/files/2019-107-2-78-ethics-2-figcap.jpg">
            <a:extLst>
              <a:ext uri="{FF2B5EF4-FFF2-40B4-BE49-F238E27FC236}">
                <a16:creationId xmlns:a16="http://schemas.microsoft.com/office/drawing/2014/main" id="{920606AD-3298-4614-A3E8-4C033A04E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0"/>
            <a:ext cx="81899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23A47B-0CD1-4479-91B0-A11B6B6D0965}"/>
              </a:ext>
            </a:extLst>
          </p:cNvPr>
          <p:cNvSpPr txBox="1"/>
          <p:nvPr/>
        </p:nvSpPr>
        <p:spPr>
          <a:xfrm>
            <a:off x="5852820" y="4707218"/>
            <a:ext cx="3200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(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Dunne, 2019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0131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C06762-73DC-41A9-93A5-F82F64AC0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2161800"/>
            <a:ext cx="5486400" cy="819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i="0" dirty="0">
                <a:solidFill>
                  <a:srgbClr val="E0F2F1"/>
                </a:solidFill>
              </a:rPr>
              <a:t>Open science</a:t>
            </a:r>
            <a:r>
              <a:rPr lang="en-US" sz="2800" b="1" i="0" dirty="0"/>
              <a:t> </a:t>
            </a:r>
            <a:r>
              <a:rPr lang="en-US" sz="2400" b="1" i="0" dirty="0"/>
              <a:t>is built on the same foundation as science itself, and </a:t>
            </a:r>
            <a:r>
              <a:rPr lang="en-US" sz="3000" b="1" i="0" dirty="0">
                <a:solidFill>
                  <a:srgbClr val="E0F2F1"/>
                </a:solidFill>
              </a:rPr>
              <a:t>inherits many systematic barriers that already exist</a:t>
            </a:r>
            <a:r>
              <a:rPr lang="en-US" sz="3000" b="1" i="0" dirty="0"/>
              <a:t> </a:t>
            </a:r>
            <a:r>
              <a:rPr lang="en-US" sz="2400" b="1" i="0" dirty="0"/>
              <a:t>in mainstream science.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5FEE3-02FC-43BE-BB62-EE2CBD19409C}"/>
              </a:ext>
            </a:extLst>
          </p:cNvPr>
          <p:cNvSpPr txBox="1"/>
          <p:nvPr/>
        </p:nvSpPr>
        <p:spPr>
          <a:xfrm>
            <a:off x="5852820" y="4707218"/>
            <a:ext cx="3200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(</a:t>
            </a:r>
            <a:r>
              <a:rPr lang="en-PH" sz="1800" dirty="0" err="1">
                <a:solidFill>
                  <a:srgbClr val="263238"/>
                </a:solidFill>
                <a:latin typeface="Helvetica Neue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Bahlai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et al., 2019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4474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 idx="4294967295"/>
          </p:nvPr>
        </p:nvSpPr>
        <p:spPr>
          <a:xfrm>
            <a:off x="914400" y="1840375"/>
            <a:ext cx="7315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Helvetica Neue"/>
                <a:ea typeface="Helvetica Neue"/>
                <a:cs typeface="Helvetica Neue"/>
                <a:sym typeface="Helvetica Neue"/>
              </a:rPr>
              <a:t>Why* open science?</a:t>
            </a: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 (* and why not)</a:t>
            </a:r>
            <a:br>
              <a:rPr lang="en" sz="3600" b="0" dirty="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800" b="0" dirty="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primer on open science practices for graduate students and early career researchers</a:t>
            </a:r>
            <a:endParaRPr sz="1800" b="0" dirty="0">
              <a:solidFill>
                <a:srgbClr val="2632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914400" y="3228625"/>
            <a:ext cx="36576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63238"/>
                </a:solidFill>
                <a:highlight>
                  <a:srgbClr val="80CBC4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James Montilla Doble</a:t>
            </a:r>
            <a:br>
              <a:rPr lang="en" sz="18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2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OF THE PHILIPPINES DILIMAN</a:t>
            </a:r>
            <a:br>
              <a:rPr lang="en" sz="12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200">
                <a:solidFill>
                  <a:srgbClr val="2632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PHILIPPINE RESEARCHERS FOR OPEN SCIENCE (PROSCIENCE)</a:t>
            </a:r>
            <a:endParaRPr sz="1800">
              <a:solidFill>
                <a:srgbClr val="263238"/>
              </a:solidFill>
              <a:highlight>
                <a:srgbClr val="D7CCC8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851050" y="3525363"/>
            <a:ext cx="41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3238"/>
                </a:solidFill>
                <a:highlight>
                  <a:srgbClr val="80CBC4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@lysanderjames</a:t>
            </a:r>
            <a:endParaRPr sz="1800">
              <a:solidFill>
                <a:srgbClr val="263238"/>
              </a:solidFill>
              <a:highlight>
                <a:srgbClr val="80CBC4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851050" y="3839688"/>
            <a:ext cx="41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3238"/>
                </a:solidFill>
                <a:highlight>
                  <a:srgbClr val="80CBC4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cmdoble@up.edu.ph</a:t>
            </a:r>
            <a:endParaRPr sz="1800">
              <a:solidFill>
                <a:srgbClr val="263238"/>
              </a:solidFill>
              <a:highlight>
                <a:srgbClr val="80CBC4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851050" y="3210963"/>
            <a:ext cx="4114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3238"/>
                </a:solidFill>
                <a:highlight>
                  <a:srgbClr val="80CBC4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Link here</a:t>
            </a:r>
            <a:endParaRPr sz="1800">
              <a:solidFill>
                <a:srgbClr val="263238"/>
              </a:solidFill>
              <a:highlight>
                <a:srgbClr val="80CBC4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874963"/>
            <a:ext cx="243840" cy="2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543000"/>
            <a:ext cx="243840" cy="2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246237"/>
            <a:ext cx="243840" cy="243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46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F66B80-78FE-4376-A467-40002087E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07"/>
          <a:stretch/>
        </p:blipFill>
        <p:spPr>
          <a:xfrm>
            <a:off x="822960" y="17146"/>
            <a:ext cx="7543800" cy="5126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F60025-A718-4AB8-ACF6-139C1A8555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29671" r="36643" b="67692"/>
          <a:stretch/>
        </p:blipFill>
        <p:spPr>
          <a:xfrm>
            <a:off x="1213338" y="2848708"/>
            <a:ext cx="4389121" cy="253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7BDC87-29E5-4F1E-9872-D9A3F6B37472}"/>
              </a:ext>
            </a:extLst>
          </p:cNvPr>
          <p:cNvSpPr txBox="1"/>
          <p:nvPr/>
        </p:nvSpPr>
        <p:spPr>
          <a:xfrm>
            <a:off x="7230140" y="4704097"/>
            <a:ext cx="18284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800" dirty="0">
                <a:solidFill>
                  <a:srgbClr val="263238"/>
                </a:solidFill>
                <a:highlight>
                  <a:srgbClr val="FFFFFF"/>
                </a:highlight>
                <a:latin typeface="Helvetica Neue" panose="020B0604020202020204" charset="0"/>
              </a:rPr>
              <a:t>(</a:t>
            </a:r>
            <a:r>
              <a:rPr lang="en-PH" sz="1800" dirty="0">
                <a:solidFill>
                  <a:srgbClr val="263238"/>
                </a:solidFill>
                <a:highlight>
                  <a:srgbClr val="FFFFFF"/>
                </a:highlight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OSC, 2015</a:t>
            </a:r>
            <a:r>
              <a:rPr lang="en-PH" sz="1800" dirty="0">
                <a:solidFill>
                  <a:srgbClr val="263238"/>
                </a:solidFill>
                <a:highlight>
                  <a:srgbClr val="FFFFFF"/>
                </a:highlight>
                <a:latin typeface="Helvetica Neue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30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F66B80-78FE-4376-A467-40002087EF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07"/>
          <a:stretch/>
        </p:blipFill>
        <p:spPr>
          <a:xfrm>
            <a:off x="822960" y="6513"/>
            <a:ext cx="7543800" cy="51263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9248DB-1F29-42B1-9A59-00BF0A5326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29519" r="36643" b="67692"/>
          <a:stretch/>
        </p:blipFill>
        <p:spPr>
          <a:xfrm>
            <a:off x="0" y="2301191"/>
            <a:ext cx="9149921" cy="558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F60025-A718-4AB8-ACF6-139C1A855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DD8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5" t="29519" r="38042" b="69086"/>
          <a:stretch/>
        </p:blipFill>
        <p:spPr>
          <a:xfrm>
            <a:off x="3513668" y="2292618"/>
            <a:ext cx="5410200" cy="2791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F973AF-8FAE-49E5-8D01-4A7F799D75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DD8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30947" r="41166" b="67692"/>
          <a:stretch/>
        </p:blipFill>
        <p:spPr>
          <a:xfrm>
            <a:off x="152399" y="2571750"/>
            <a:ext cx="8280401" cy="2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16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506EAF-3707-4498-8E0A-2CFF4C048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172399"/>
              </p:ext>
            </p:extLst>
          </p:nvPr>
        </p:nvGraphicFramePr>
        <p:xfrm>
          <a:off x="814784" y="66940"/>
          <a:ext cx="7514431" cy="500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oogle Shape;264;p32">
            <a:extLst>
              <a:ext uri="{FF2B5EF4-FFF2-40B4-BE49-F238E27FC236}">
                <a16:creationId xmlns:a16="http://schemas.microsoft.com/office/drawing/2014/main" id="{4CCDC0B7-6079-443B-947D-E33570B380C5}"/>
              </a:ext>
            </a:extLst>
          </p:cNvPr>
          <p:cNvGrpSpPr/>
          <p:nvPr/>
        </p:nvGrpSpPr>
        <p:grpSpPr>
          <a:xfrm>
            <a:off x="3543299" y="1543050"/>
            <a:ext cx="2057400" cy="2057400"/>
            <a:chOff x="2904942" y="2956264"/>
            <a:chExt cx="1810116" cy="1810116"/>
          </a:xfrm>
          <a:gradFill>
            <a:gsLst>
              <a:gs pos="25000">
                <a:srgbClr val="E0F2F1"/>
              </a:gs>
              <a:gs pos="75000">
                <a:srgbClr val="B2DFDB"/>
              </a:gs>
            </a:gsLst>
            <a:lin ang="2700000" scaled="0"/>
          </a:gradFill>
        </p:grpSpPr>
        <p:sp>
          <p:nvSpPr>
            <p:cNvPr id="5" name="Google Shape;265;p32">
              <a:extLst>
                <a:ext uri="{FF2B5EF4-FFF2-40B4-BE49-F238E27FC236}">
                  <a16:creationId xmlns:a16="http://schemas.microsoft.com/office/drawing/2014/main" id="{F86CB8D2-C70A-4765-A28A-F721426A203E}"/>
                </a:ext>
              </a:extLst>
            </p:cNvPr>
            <p:cNvSpPr/>
            <p:nvPr/>
          </p:nvSpPr>
          <p:spPr>
            <a:xfrm>
              <a:off x="2904942" y="2956264"/>
              <a:ext cx="1810116" cy="1810116"/>
            </a:xfrm>
            <a:prstGeom prst="ellipse">
              <a:avLst/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6;p32">
              <a:extLst>
                <a:ext uri="{FF2B5EF4-FFF2-40B4-BE49-F238E27FC236}">
                  <a16:creationId xmlns:a16="http://schemas.microsoft.com/office/drawing/2014/main" id="{C53F3152-6083-4040-A9F9-78FE3055F229}"/>
                </a:ext>
              </a:extLst>
            </p:cNvPr>
            <p:cNvSpPr txBox="1"/>
            <p:nvPr/>
          </p:nvSpPr>
          <p:spPr>
            <a:xfrm>
              <a:off x="3116696" y="3168019"/>
              <a:ext cx="1386607" cy="1386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PH" sz="200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The scientific method</a:t>
              </a:r>
              <a:endParaRPr sz="1600"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CA3C1A-DEEC-4A9B-83AC-39FE8D80F2D1}"/>
              </a:ext>
            </a:extLst>
          </p:cNvPr>
          <p:cNvSpPr txBox="1"/>
          <p:nvPr/>
        </p:nvSpPr>
        <p:spPr>
          <a:xfrm>
            <a:off x="6773330" y="4704887"/>
            <a:ext cx="228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(</a:t>
            </a:r>
            <a:r>
              <a:rPr lang="en-PH" sz="1800" dirty="0" err="1">
                <a:solidFill>
                  <a:srgbClr val="263238"/>
                </a:solidFill>
                <a:latin typeface="Helvetica Neue" panose="020B0604020202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Munafo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al., 2017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644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506EAF-3707-4498-8E0A-2CFF4C048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986229"/>
              </p:ext>
            </p:extLst>
          </p:nvPr>
        </p:nvGraphicFramePr>
        <p:xfrm>
          <a:off x="814784" y="66940"/>
          <a:ext cx="7514431" cy="500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oogle Shape;264;p32">
            <a:extLst>
              <a:ext uri="{FF2B5EF4-FFF2-40B4-BE49-F238E27FC236}">
                <a16:creationId xmlns:a16="http://schemas.microsoft.com/office/drawing/2014/main" id="{0AECDBF6-8769-43E2-A784-0DA960AD1B52}"/>
              </a:ext>
            </a:extLst>
          </p:cNvPr>
          <p:cNvGrpSpPr/>
          <p:nvPr/>
        </p:nvGrpSpPr>
        <p:grpSpPr>
          <a:xfrm>
            <a:off x="3543298" y="1543050"/>
            <a:ext cx="2057400" cy="2057400"/>
            <a:chOff x="2904942" y="2956264"/>
            <a:chExt cx="1810116" cy="1810116"/>
          </a:xfrm>
          <a:gradFill>
            <a:gsLst>
              <a:gs pos="25000">
                <a:srgbClr val="E0F2F1"/>
              </a:gs>
              <a:gs pos="75000">
                <a:srgbClr val="B2DFDB"/>
              </a:gs>
            </a:gsLst>
            <a:lin ang="2700000" scaled="0"/>
          </a:gradFill>
        </p:grpSpPr>
        <p:sp>
          <p:nvSpPr>
            <p:cNvPr id="17" name="Google Shape;265;p32">
              <a:extLst>
                <a:ext uri="{FF2B5EF4-FFF2-40B4-BE49-F238E27FC236}">
                  <a16:creationId xmlns:a16="http://schemas.microsoft.com/office/drawing/2014/main" id="{806B7EB8-3F62-42EC-B0E7-BF879849DD07}"/>
                </a:ext>
              </a:extLst>
            </p:cNvPr>
            <p:cNvSpPr/>
            <p:nvPr/>
          </p:nvSpPr>
          <p:spPr>
            <a:xfrm>
              <a:off x="2904942" y="2956264"/>
              <a:ext cx="1810116" cy="1810116"/>
            </a:xfrm>
            <a:prstGeom prst="ellipse">
              <a:avLst/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6;p32">
              <a:extLst>
                <a:ext uri="{FF2B5EF4-FFF2-40B4-BE49-F238E27FC236}">
                  <a16:creationId xmlns:a16="http://schemas.microsoft.com/office/drawing/2014/main" id="{0CAE28C9-E761-456A-B0DF-74396A5D8067}"/>
                </a:ext>
              </a:extLst>
            </p:cNvPr>
            <p:cNvSpPr txBox="1"/>
            <p:nvPr/>
          </p:nvSpPr>
          <p:spPr>
            <a:xfrm>
              <a:off x="3116696" y="3168019"/>
              <a:ext cx="1386607" cy="1386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PH" sz="200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Threats to the scientific method</a:t>
              </a:r>
              <a:endParaRPr sz="1600"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BBF33D6-7236-463B-A9CB-BBB97CD61770}"/>
              </a:ext>
            </a:extLst>
          </p:cNvPr>
          <p:cNvSpPr txBox="1"/>
          <p:nvPr/>
        </p:nvSpPr>
        <p:spPr>
          <a:xfrm>
            <a:off x="814784" y="4059319"/>
            <a:ext cx="279244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Helvetica Neue" panose="020B0604020202020204" charset="0"/>
              </a:rPr>
              <a:t>Collecting and analyzing data until results are “significant” (cherry picking, p-hacking)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A3C1A-DEEC-4A9B-83AC-39FE8D80F2D1}"/>
              </a:ext>
            </a:extLst>
          </p:cNvPr>
          <p:cNvSpPr txBox="1"/>
          <p:nvPr/>
        </p:nvSpPr>
        <p:spPr>
          <a:xfrm>
            <a:off x="6773330" y="4704887"/>
            <a:ext cx="2286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(</a:t>
            </a:r>
            <a:r>
              <a:rPr lang="en-PH" sz="1800" dirty="0" err="1">
                <a:solidFill>
                  <a:srgbClr val="263238"/>
                </a:solidFill>
                <a:latin typeface="Helvetica Neue" panose="020B0604020202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Munafo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al., 2017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C712F-D640-4DDB-9B24-2C1E31F688FF}"/>
              </a:ext>
            </a:extLst>
          </p:cNvPr>
          <p:cNvSpPr txBox="1"/>
          <p:nvPr/>
        </p:nvSpPr>
        <p:spPr>
          <a:xfrm>
            <a:off x="5264554" y="365721"/>
            <a:ext cx="137159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Helvetica Neue" panose="020B0604020202020204" charset="0"/>
              </a:rPr>
              <a:t>Bias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3DB0D-F98C-4A62-9672-27E4E2DD1CAE}"/>
              </a:ext>
            </a:extLst>
          </p:cNvPr>
          <p:cNvSpPr txBox="1"/>
          <p:nvPr/>
        </p:nvSpPr>
        <p:spPr>
          <a:xfrm>
            <a:off x="7078882" y="1322583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Helvetica Neue" panose="020B0604020202020204" charset="0"/>
              </a:rPr>
              <a:t>Small sample sizes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BCCF9-3B21-4931-9ECD-593DADA3BBF4}"/>
              </a:ext>
            </a:extLst>
          </p:cNvPr>
          <p:cNvSpPr txBox="1"/>
          <p:nvPr/>
        </p:nvSpPr>
        <p:spPr>
          <a:xfrm>
            <a:off x="7078881" y="3359767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Helvetica Neue" panose="020B0604020202020204" charset="0"/>
              </a:rPr>
              <a:t>Poor quality 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6B0EE-1D86-444B-916A-C60F381E961F}"/>
              </a:ext>
            </a:extLst>
          </p:cNvPr>
          <p:cNvSpPr txBox="1"/>
          <p:nvPr/>
        </p:nvSpPr>
        <p:spPr>
          <a:xfrm>
            <a:off x="726998" y="847175"/>
            <a:ext cx="137159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Helvetica Neue" panose="020B0604020202020204" charset="0"/>
              </a:rPr>
              <a:t>Only reporting or publishing studies with “significant” results (file drawer effect, publication bias)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91D894-E69B-4790-B643-B4046C49D9CF}"/>
              </a:ext>
            </a:extLst>
          </p:cNvPr>
          <p:cNvSpPr txBox="1"/>
          <p:nvPr/>
        </p:nvSpPr>
        <p:spPr>
          <a:xfrm>
            <a:off x="2353871" y="279352"/>
            <a:ext cx="1371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Helvetica Neue" panose="020B0604020202020204" charset="0"/>
              </a:rPr>
              <a:t>Lack of replications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883A32-E3F0-48C3-A762-AFD7160950F5}"/>
              </a:ext>
            </a:extLst>
          </p:cNvPr>
          <p:cNvSpPr txBox="1"/>
          <p:nvPr/>
        </p:nvSpPr>
        <p:spPr>
          <a:xfrm rot="18423084">
            <a:off x="2129361" y="1725972"/>
            <a:ext cx="28354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PH" sz="1200" dirty="0">
                <a:solidFill>
                  <a:srgbClr val="C00000"/>
                </a:solidFill>
                <a:latin typeface="Helvetica Neue" panose="020B0604020202020204" charset="0"/>
              </a:rPr>
              <a:t>Changing hypotheses to match results (HARK-</a:t>
            </a:r>
            <a:r>
              <a:rPr lang="en-PH" sz="1200" dirty="0" err="1">
                <a:solidFill>
                  <a:srgbClr val="C00000"/>
                </a:solidFill>
                <a:latin typeface="Helvetica Neue" panose="020B0604020202020204" charset="0"/>
              </a:rPr>
              <a:t>ing</a:t>
            </a:r>
            <a:r>
              <a:rPr lang="en-PH" sz="1200" dirty="0">
                <a:solidFill>
                  <a:srgbClr val="C00000"/>
                </a:solidFill>
                <a:latin typeface="Helvetica Neue" panose="020B0604020202020204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63DE30-E2EF-47D1-8184-6E732EB6F048}"/>
              </a:ext>
            </a:extLst>
          </p:cNvPr>
          <p:cNvCxnSpPr>
            <a:cxnSpLocks/>
          </p:cNvCxnSpPr>
          <p:nvPr/>
        </p:nvCxnSpPr>
        <p:spPr>
          <a:xfrm flipV="1">
            <a:off x="2785533" y="896684"/>
            <a:ext cx="1786465" cy="2362983"/>
          </a:xfrm>
          <a:prstGeom prst="straightConnector1">
            <a:avLst/>
          </a:prstGeom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46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9" grpId="0"/>
      <p:bldP spid="12" grpId="0"/>
      <p:bldP spid="1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D7CB46-B930-4F47-8CED-B4AF1F4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replication evidence</a:t>
            </a:r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4A8B27-8A42-4B8B-BF0A-0B63F7A51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RP: Psychology</a:t>
            </a:r>
            <a:r>
              <a:rPr lang="en-US" dirty="0">
                <a:latin typeface="Helvetica Neue" panose="020B0604020202020204" charset="0"/>
              </a:rPr>
              <a:t> (2015)	36 of 100 (36%)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Many Labs 1	</a:t>
            </a:r>
            <a:r>
              <a:rPr lang="en-US" dirty="0">
                <a:latin typeface="Helvetica Neue" panose="020B0604020202020204" charset="0"/>
              </a:rPr>
              <a:t> (2014)		10 of 13 (77%)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Many Labs 2</a:t>
            </a:r>
            <a:r>
              <a:rPr lang="en-US" dirty="0">
                <a:latin typeface="Helvetica Neue" panose="020B0604020202020204" charset="0"/>
              </a:rPr>
              <a:t> (2018)		14 of 28 (50%)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Many Labs 3</a:t>
            </a:r>
            <a:r>
              <a:rPr lang="en-US" dirty="0">
                <a:latin typeface="Helvetica Neue" panose="020B0604020202020204" charset="0"/>
              </a:rPr>
              <a:t> (2016)		3 to 10 (30%)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Nature/Science</a:t>
            </a:r>
            <a:r>
              <a:rPr lang="en-US" dirty="0">
                <a:latin typeface="Helvetica Neue" panose="020B0604020202020204" charset="0"/>
              </a:rPr>
              <a:t> (2018)		13 of 21 (62%)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Helvetica Neue" panose="020B0604020202020204" charset="0"/>
            </a:endParaRPr>
          </a:p>
          <a:p>
            <a:pPr marL="114300" indent="0">
              <a:buNone/>
            </a:pPr>
            <a:r>
              <a:rPr lang="en-US" dirty="0">
                <a:latin typeface="Helvetica Neue" panose="020B0604020202020204" charset="0"/>
              </a:rPr>
              <a:t>Average replication rate of</a:t>
            </a:r>
            <a:br>
              <a:rPr lang="en-US" dirty="0">
                <a:latin typeface="Helvetica Neue" panose="020B0604020202020204" charset="0"/>
              </a:rPr>
            </a:br>
            <a:r>
              <a:rPr lang="en-US" dirty="0">
                <a:latin typeface="Helvetica Neue" panose="020B0604020202020204" charset="0"/>
              </a:rPr>
              <a:t>large-scale replication projects</a:t>
            </a:r>
            <a:br>
              <a:rPr lang="en-US" dirty="0">
                <a:latin typeface="Helvetica Neue" panose="020B0604020202020204" charset="0"/>
              </a:rPr>
            </a:br>
            <a:r>
              <a:rPr lang="en-US" dirty="0">
                <a:latin typeface="Helvetica Neue" panose="020B0604020202020204" charset="0"/>
              </a:rPr>
              <a:t>in psychology			</a:t>
            </a:r>
            <a:r>
              <a:rPr lang="en-US" u="sng" dirty="0">
                <a:latin typeface="Helvetica Neue" panose="020B0604020202020204" charset="0"/>
              </a:rPr>
              <a:t>76 of 172 (44%)</a:t>
            </a:r>
          </a:p>
        </p:txBody>
      </p:sp>
      <p:grpSp>
        <p:nvGrpSpPr>
          <p:cNvPr id="4" name="Google Shape;110;p19">
            <a:extLst>
              <a:ext uri="{FF2B5EF4-FFF2-40B4-BE49-F238E27FC236}">
                <a16:creationId xmlns:a16="http://schemas.microsoft.com/office/drawing/2014/main" id="{ADC3E867-D96F-452B-AFC4-879E7022F289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" name="Google Shape;111;p19">
              <a:extLst>
                <a:ext uri="{FF2B5EF4-FFF2-40B4-BE49-F238E27FC236}">
                  <a16:creationId xmlns:a16="http://schemas.microsoft.com/office/drawing/2014/main" id="{C253B185-D7FC-4231-BE5B-C44830A09BFD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2;p19">
              <a:extLst>
                <a:ext uri="{FF2B5EF4-FFF2-40B4-BE49-F238E27FC236}">
                  <a16:creationId xmlns:a16="http://schemas.microsoft.com/office/drawing/2014/main" id="{033F77A3-A70E-4F8C-8E54-0C2B360CC613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13;p19">
              <a:extLst>
                <a:ext uri="{FF2B5EF4-FFF2-40B4-BE49-F238E27FC236}">
                  <a16:creationId xmlns:a16="http://schemas.microsoft.com/office/drawing/2014/main" id="{578FE8A0-8B27-4EDC-BD97-EA1485156DAF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4;p19">
              <a:extLst>
                <a:ext uri="{FF2B5EF4-FFF2-40B4-BE49-F238E27FC236}">
                  <a16:creationId xmlns:a16="http://schemas.microsoft.com/office/drawing/2014/main" id="{91924324-8942-423C-89BA-2F6812ABF2E1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D0BDB8-29E9-4641-AFFB-9AB07E657A76}"/>
              </a:ext>
            </a:extLst>
          </p:cNvPr>
          <p:cNvSpPr txBox="1"/>
          <p:nvPr/>
        </p:nvSpPr>
        <p:spPr>
          <a:xfrm>
            <a:off x="8148220" y="4704097"/>
            <a:ext cx="914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(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823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D7CB46-B930-4F47-8CED-B4AF1F4F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replication evidence</a:t>
            </a:r>
            <a:endParaRPr lang="en-P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4A8B27-8A42-4B8B-BF0A-0B63F7A51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Economics</a:t>
            </a:r>
            <a:r>
              <a:rPr lang="en-US" dirty="0"/>
              <a:t> (2015)		22 of 67 (33%)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Exp’l economics</a:t>
            </a:r>
            <a:r>
              <a:rPr lang="en-US" dirty="0"/>
              <a:t> (2016)	11 of 18 (61%)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Exp’l philosophy</a:t>
            </a:r>
            <a:r>
              <a:rPr lang="en-US" dirty="0"/>
              <a:t> (2018)	28 of 40 (70%)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Microarray gene expression</a:t>
            </a:r>
            <a:b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</a:t>
            </a:r>
            <a:r>
              <a:rPr lang="en-US" dirty="0"/>
              <a:t> (2009)		8 of 18 (44%)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Oncology and cardiovascular</a:t>
            </a:r>
            <a:b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medicine</a:t>
            </a:r>
            <a:r>
              <a:rPr lang="en-US" dirty="0"/>
              <a:t> (2011)		14 of 67 (20%)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RP: Cancer Biology</a:t>
            </a:r>
            <a:r>
              <a:rPr lang="en-US" dirty="0"/>
              <a:t>*		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(mixed results)</a:t>
            </a:r>
            <a:endParaRPr lang="en-US" dirty="0"/>
          </a:p>
        </p:txBody>
      </p:sp>
      <p:grpSp>
        <p:nvGrpSpPr>
          <p:cNvPr id="4" name="Google Shape;110;p19">
            <a:extLst>
              <a:ext uri="{FF2B5EF4-FFF2-40B4-BE49-F238E27FC236}">
                <a16:creationId xmlns:a16="http://schemas.microsoft.com/office/drawing/2014/main" id="{D7EE1CF6-62DA-452A-9B01-CC36BBAC1FFA}"/>
              </a:ext>
            </a:extLst>
          </p:cNvPr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5" name="Google Shape;111;p19">
              <a:extLst>
                <a:ext uri="{FF2B5EF4-FFF2-40B4-BE49-F238E27FC236}">
                  <a16:creationId xmlns:a16="http://schemas.microsoft.com/office/drawing/2014/main" id="{02DF5F64-2440-4C49-8561-5087DBFD4321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2;p19">
              <a:extLst>
                <a:ext uri="{FF2B5EF4-FFF2-40B4-BE49-F238E27FC236}">
                  <a16:creationId xmlns:a16="http://schemas.microsoft.com/office/drawing/2014/main" id="{D66DF43D-51ED-45E5-83DC-A7FF5E6A25C2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13;p19">
              <a:extLst>
                <a:ext uri="{FF2B5EF4-FFF2-40B4-BE49-F238E27FC236}">
                  <a16:creationId xmlns:a16="http://schemas.microsoft.com/office/drawing/2014/main" id="{11D346FA-0DB5-4569-A4E8-7AF57585C2A2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14;p19">
              <a:extLst>
                <a:ext uri="{FF2B5EF4-FFF2-40B4-BE49-F238E27FC236}">
                  <a16:creationId xmlns:a16="http://schemas.microsoft.com/office/drawing/2014/main" id="{7D6EE01A-B9B5-4E4E-AA82-EE2C7204BBA3}"/>
                </a:ext>
              </a:extLst>
            </p:cNvPr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655D0A5-3C55-475C-BBEA-4A6A93687783}"/>
              </a:ext>
            </a:extLst>
          </p:cNvPr>
          <p:cNvSpPr txBox="1"/>
          <p:nvPr/>
        </p:nvSpPr>
        <p:spPr>
          <a:xfrm>
            <a:off x="8148220" y="4704097"/>
            <a:ext cx="914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(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901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3"/>
          <p:cNvGrpSpPr/>
          <p:nvPr/>
        </p:nvGrpSpPr>
        <p:grpSpPr>
          <a:xfrm>
            <a:off x="3591520" y="2912593"/>
            <a:ext cx="1960959" cy="1960959"/>
            <a:chOff x="2829520" y="2880843"/>
            <a:chExt cx="1960959" cy="1960959"/>
          </a:xfrm>
          <a:gradFill>
            <a:gsLst>
              <a:gs pos="25000">
                <a:srgbClr val="80CBC4"/>
              </a:gs>
              <a:gs pos="75000">
                <a:srgbClr val="4DB6AC"/>
              </a:gs>
            </a:gsLst>
            <a:lin ang="2700000" scaled="0"/>
          </a:gradFill>
        </p:grpSpPr>
        <p:sp>
          <p:nvSpPr>
            <p:cNvPr id="155" name="Google Shape;155;p23"/>
            <p:cNvSpPr/>
            <p:nvPr/>
          </p:nvSpPr>
          <p:spPr>
            <a:xfrm>
              <a:off x="2829520" y="2880843"/>
              <a:ext cx="1960959" cy="1960959"/>
            </a:xfrm>
            <a:prstGeom prst="ellipse">
              <a:avLst/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  <p:sp>
          <p:nvSpPr>
            <p:cNvPr id="156" name="Google Shape;156;p23"/>
            <p:cNvSpPr txBox="1"/>
            <p:nvPr/>
          </p:nvSpPr>
          <p:spPr>
            <a:xfrm>
              <a:off x="2922194" y="3168019"/>
              <a:ext cx="1775611" cy="1386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Low research producibility</a:t>
              </a:r>
              <a:endParaRPr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157" name="Google Shape;157;p23"/>
          <p:cNvSpPr/>
          <p:nvPr/>
        </p:nvSpPr>
        <p:spPr>
          <a:xfrm rot="10800000">
            <a:off x="1694039" y="3613636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23"/>
          <p:cNvGrpSpPr/>
          <p:nvPr/>
        </p:nvGrpSpPr>
        <p:grpSpPr>
          <a:xfrm>
            <a:off x="762583" y="3147908"/>
            <a:ext cx="1862911" cy="1490329"/>
            <a:chOff x="583" y="3116158"/>
            <a:chExt cx="1862911" cy="1490329"/>
          </a:xfrm>
          <a:gradFill>
            <a:gsLst>
              <a:gs pos="75000">
                <a:srgbClr val="80CBC4"/>
              </a:gs>
              <a:gs pos="25000">
                <a:srgbClr val="B2DFDB"/>
              </a:gs>
            </a:gsLst>
            <a:lin ang="2700000" scaled="0"/>
          </a:gradFill>
        </p:grpSpPr>
        <p:sp>
          <p:nvSpPr>
            <p:cNvPr id="159" name="Google Shape;159;p23"/>
            <p:cNvSpPr/>
            <p:nvPr/>
          </p:nvSpPr>
          <p:spPr>
            <a:xfrm>
              <a:off x="583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  <p:sp>
          <p:nvSpPr>
            <p:cNvPr id="160" name="Google Shape;160;p23"/>
            <p:cNvSpPr txBox="1"/>
            <p:nvPr/>
          </p:nvSpPr>
          <p:spPr>
            <a:xfrm>
              <a:off x="44233" y="3159808"/>
              <a:ext cx="1775611" cy="14030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Lack of resources</a:t>
              </a:r>
              <a:endParaRPr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161" name="Google Shape;161;p23"/>
          <p:cNvSpPr/>
          <p:nvPr/>
        </p:nvSpPr>
        <p:spPr>
          <a:xfrm rot="-8100000">
            <a:off x="2274377" y="2212574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23"/>
          <p:cNvGrpSpPr/>
          <p:nvPr/>
        </p:nvGrpSpPr>
        <p:grpSpPr>
          <a:xfrm>
            <a:off x="1605518" y="1112882"/>
            <a:ext cx="1862911" cy="1490329"/>
            <a:chOff x="843518" y="1081132"/>
            <a:chExt cx="1862911" cy="1490329"/>
          </a:xfrm>
          <a:gradFill>
            <a:gsLst>
              <a:gs pos="75000">
                <a:srgbClr val="80CBC4"/>
              </a:gs>
              <a:gs pos="25000">
                <a:srgbClr val="B2DFDB"/>
              </a:gs>
            </a:gsLst>
            <a:lin ang="2700000" scaled="0"/>
          </a:gradFill>
        </p:grpSpPr>
        <p:sp>
          <p:nvSpPr>
            <p:cNvPr id="163" name="Google Shape;163;p23"/>
            <p:cNvSpPr/>
            <p:nvPr/>
          </p:nvSpPr>
          <p:spPr>
            <a:xfrm>
              <a:off x="843518" y="1081132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  <p:sp>
          <p:nvSpPr>
            <p:cNvPr id="164" name="Google Shape;164;p23"/>
            <p:cNvSpPr txBox="1"/>
            <p:nvPr/>
          </p:nvSpPr>
          <p:spPr>
            <a:xfrm>
              <a:off x="887168" y="1124782"/>
              <a:ext cx="1775611" cy="14030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Low research competence and efficacy</a:t>
              </a:r>
              <a:endParaRPr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165" name="Google Shape;165;p23"/>
          <p:cNvSpPr/>
          <p:nvPr/>
        </p:nvSpPr>
        <p:spPr>
          <a:xfrm rot="-5400000">
            <a:off x="3675440" y="1632235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23"/>
          <p:cNvGrpSpPr/>
          <p:nvPr/>
        </p:nvGrpSpPr>
        <p:grpSpPr>
          <a:xfrm>
            <a:off x="3640544" y="269947"/>
            <a:ext cx="1862911" cy="1490329"/>
            <a:chOff x="2878544" y="238197"/>
            <a:chExt cx="1862911" cy="1490329"/>
          </a:xfrm>
          <a:gradFill>
            <a:gsLst>
              <a:gs pos="75000">
                <a:srgbClr val="80CBC4"/>
              </a:gs>
              <a:gs pos="25000">
                <a:srgbClr val="B2DFDB"/>
              </a:gs>
            </a:gsLst>
            <a:lin ang="2700000" scaled="0"/>
          </a:gradFill>
        </p:grpSpPr>
        <p:sp>
          <p:nvSpPr>
            <p:cNvPr id="167" name="Google Shape;167;p23"/>
            <p:cNvSpPr/>
            <p:nvPr/>
          </p:nvSpPr>
          <p:spPr>
            <a:xfrm>
              <a:off x="2878544" y="238197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  <p:sp>
          <p:nvSpPr>
            <p:cNvPr id="168" name="Google Shape;168;p23"/>
            <p:cNvSpPr txBox="1"/>
            <p:nvPr/>
          </p:nvSpPr>
          <p:spPr>
            <a:xfrm>
              <a:off x="2922194" y="281847"/>
              <a:ext cx="1775611" cy="14030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Questionable research conduct</a:t>
              </a:r>
              <a:endParaRPr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169" name="Google Shape;169;p23"/>
          <p:cNvSpPr/>
          <p:nvPr/>
        </p:nvSpPr>
        <p:spPr>
          <a:xfrm rot="-2700000">
            <a:off x="5076502" y="2212574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23"/>
          <p:cNvGrpSpPr/>
          <p:nvPr/>
        </p:nvGrpSpPr>
        <p:grpSpPr>
          <a:xfrm>
            <a:off x="5675569" y="1112882"/>
            <a:ext cx="1862911" cy="1490329"/>
            <a:chOff x="4913569" y="1081132"/>
            <a:chExt cx="1862911" cy="1490329"/>
          </a:xfrm>
          <a:gradFill flip="none" rotWithShape="1">
            <a:gsLst>
              <a:gs pos="75000">
                <a:srgbClr val="B2DFDB"/>
              </a:gs>
              <a:gs pos="25000">
                <a:srgbClr val="80CBC4"/>
              </a:gs>
            </a:gsLst>
            <a:lin ang="18900000" scaled="1"/>
            <a:tileRect/>
          </a:gradFill>
        </p:grpSpPr>
        <p:sp>
          <p:nvSpPr>
            <p:cNvPr id="171" name="Google Shape;171;p23"/>
            <p:cNvSpPr/>
            <p:nvPr/>
          </p:nvSpPr>
          <p:spPr>
            <a:xfrm>
              <a:off x="4913569" y="1081132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  <p:sp>
          <p:nvSpPr>
            <p:cNvPr id="172" name="Google Shape;172;p23"/>
            <p:cNvSpPr txBox="1"/>
            <p:nvPr/>
          </p:nvSpPr>
          <p:spPr>
            <a:xfrm>
              <a:off x="4957219" y="1124782"/>
              <a:ext cx="1775611" cy="14030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Negative attitudes towards research</a:t>
              </a:r>
              <a:endParaRPr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173" name="Google Shape;173;p23"/>
          <p:cNvSpPr/>
          <p:nvPr/>
        </p:nvSpPr>
        <p:spPr>
          <a:xfrm>
            <a:off x="5656841" y="3613636"/>
            <a:ext cx="1793119" cy="55887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80C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3"/>
          <p:cNvGrpSpPr/>
          <p:nvPr/>
        </p:nvGrpSpPr>
        <p:grpSpPr>
          <a:xfrm>
            <a:off x="6518505" y="3147908"/>
            <a:ext cx="1862911" cy="1490329"/>
            <a:chOff x="5756505" y="3116158"/>
            <a:chExt cx="1862911" cy="1490329"/>
          </a:xfrm>
          <a:gradFill flip="none" rotWithShape="1">
            <a:gsLst>
              <a:gs pos="75000">
                <a:srgbClr val="B2DFDB"/>
              </a:gs>
              <a:gs pos="25000">
                <a:srgbClr val="80CBC4"/>
              </a:gs>
            </a:gsLst>
            <a:lin ang="18900000" scaled="1"/>
            <a:tileRect/>
          </a:gradFill>
        </p:grpSpPr>
        <p:sp>
          <p:nvSpPr>
            <p:cNvPr id="175" name="Google Shape;175;p23"/>
            <p:cNvSpPr/>
            <p:nvPr/>
          </p:nvSpPr>
          <p:spPr>
            <a:xfrm>
              <a:off x="5756505" y="3116158"/>
              <a:ext cx="1862911" cy="1490329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  <p:sp>
          <p:nvSpPr>
            <p:cNvPr id="176" name="Google Shape;176;p23"/>
            <p:cNvSpPr txBox="1"/>
            <p:nvPr/>
          </p:nvSpPr>
          <p:spPr>
            <a:xfrm>
              <a:off x="5800155" y="3159808"/>
              <a:ext cx="1775611" cy="14030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600" b="0" i="0" u="none" strike="noStrike" cap="none" dirty="0">
                  <a:solidFill>
                    <a:srgbClr val="263238"/>
                  </a:solidFill>
                  <a:latin typeface="Helvetica Neue" panose="020B0604020202020204" charset="0"/>
                  <a:ea typeface="Source Sans Pro"/>
                  <a:cs typeface="Source Sans Pro"/>
                  <a:sym typeface="Source Sans Pro"/>
                </a:rPr>
                <a:t>Misconceptions about science and research</a:t>
              </a:r>
              <a:endParaRPr sz="1200" dirty="0">
                <a:solidFill>
                  <a:srgbClr val="263238"/>
                </a:solidFill>
                <a:latin typeface="Helvetica Neue" panose="020B060402020202020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27E150E-F0B4-4911-8504-F44D71895E3A}"/>
              </a:ext>
            </a:extLst>
          </p:cNvPr>
          <p:cNvSpPr txBox="1"/>
          <p:nvPr/>
        </p:nvSpPr>
        <p:spPr>
          <a:xfrm>
            <a:off x="5852820" y="4707218"/>
            <a:ext cx="32004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(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Montilla </a:t>
            </a:r>
            <a:r>
              <a:rPr lang="en-PH" sz="1800" dirty="0" err="1">
                <a:solidFill>
                  <a:srgbClr val="263238"/>
                </a:solidFill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Doble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al., 2018</a:t>
            </a:r>
            <a:r>
              <a:rPr lang="en-PH" sz="1800" dirty="0">
                <a:solidFill>
                  <a:srgbClr val="263238"/>
                </a:solidFill>
                <a:latin typeface="Helvetica Neue" panose="020B060402020202020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704</Words>
  <Application>Microsoft Office PowerPoint</Application>
  <PresentationFormat>On-screen Show (16:9)</PresentationFormat>
  <Paragraphs>145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Lato</vt:lpstr>
      <vt:lpstr>Lora</vt:lpstr>
      <vt:lpstr>Arial</vt:lpstr>
      <vt:lpstr>Work Sans</vt:lpstr>
      <vt:lpstr>Helvetica Neue</vt:lpstr>
      <vt:lpstr>Viola template</vt:lpstr>
      <vt:lpstr>Why* open science? (* and why not) A primer on open science practices for graduate students and early career researchers</vt:lpstr>
      <vt:lpstr>Why open science? The replication crisis in psychology The producibility crisis in Philippine psychology</vt:lpstr>
      <vt:lpstr>PowerPoint Presentation</vt:lpstr>
      <vt:lpstr>PowerPoint Presentation</vt:lpstr>
      <vt:lpstr>PowerPoint Presentation</vt:lpstr>
      <vt:lpstr>PowerPoint Presentation</vt:lpstr>
      <vt:lpstr>Cumulative replication evidence</vt:lpstr>
      <vt:lpstr>Cumulative replication evidence</vt:lpstr>
      <vt:lpstr>PowerPoint Presentation</vt:lpstr>
      <vt:lpstr>What is open science? Open science practices The open science umbrella</vt:lpstr>
      <vt:lpstr>PowerPoint Presentation</vt:lpstr>
      <vt:lpstr>PowerPoint Presentation</vt:lpstr>
      <vt:lpstr>PowerPoint Presentation</vt:lpstr>
      <vt:lpstr>“Cherry-picking” open science practices</vt:lpstr>
      <vt:lpstr>“Cherry picking” open science practices</vt:lpstr>
      <vt:lpstr>“Cherry picking” open science practices</vt:lpstr>
      <vt:lpstr>What’s in it for you?</vt:lpstr>
      <vt:lpstr>PowerPoint Presentation</vt:lpstr>
      <vt:lpstr>PowerPoint Presentation</vt:lpstr>
      <vt:lpstr>Why not open science? The limitations of open science practices Credibility as our shared goal The case for a critical and radical open science</vt:lpstr>
      <vt:lpstr>PowerPoint Presentation</vt:lpstr>
      <vt:lpstr>A critical and radical open science</vt:lpstr>
      <vt:lpstr>PowerPoint Presentation</vt:lpstr>
      <vt:lpstr>PowerPoint Presentation</vt:lpstr>
      <vt:lpstr>PowerPoint Presentation</vt:lpstr>
      <vt:lpstr>PowerPoint Presentation</vt:lpstr>
      <vt:lpstr>Why* open science? (* and why not) A primer on open science practices for graduate students and early career researchers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Why* open science? (* and why not) A primer on open science practices for graduate students and early career researchers</dc:title>
  <cp:lastModifiedBy>Jamie Montilla Doble</cp:lastModifiedBy>
  <cp:revision>44</cp:revision>
  <dcterms:modified xsi:type="dcterms:W3CDTF">2019-03-28T07:20:55Z</dcterms:modified>
</cp:coreProperties>
</file>