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71" r:id="rId9"/>
    <p:sldId id="270" r:id="rId10"/>
    <p:sldId id="268" r:id="rId11"/>
    <p:sldId id="267" r:id="rId12"/>
    <p:sldId id="269" r:id="rId13"/>
    <p:sldId id="263" r:id="rId14"/>
    <p:sldId id="262" r:id="rId15"/>
    <p:sldId id="274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4BFF64-D18D-A14E-8114-F153642ADC78}">
          <p14:sldIdLst>
            <p14:sldId id="256"/>
            <p14:sldId id="257"/>
            <p14:sldId id="258"/>
            <p14:sldId id="259"/>
            <p14:sldId id="260"/>
            <p14:sldId id="264"/>
            <p14:sldId id="261"/>
          </p14:sldIdLst>
        </p14:section>
        <p14:section name="Summary Section" id="{CE42336F-F324-A64D-A1DA-99BF5E822CCC}">
          <p14:sldIdLst>
            <p14:sldId id="271"/>
          </p14:sldIdLst>
        </p14:section>
        <p14:section name="Result &amp; Progress" id="{308BCE43-859F-9849-A349-C7234AB64CC5}">
          <p14:sldIdLst>
            <p14:sldId id="270"/>
          </p14:sldIdLst>
        </p14:section>
        <p14:section name="Result &amp; Progress" id="{A46F9295-9308-5C47-BB3B-7AE19F2EEA02}">
          <p14:sldIdLst>
            <p14:sldId id="268"/>
          </p14:sldIdLst>
        </p14:section>
        <p14:section name="Result &amp; Progress" id="{35AAE34E-DCE5-5A4D-86BA-51828E80F917}">
          <p14:sldIdLst>
            <p14:sldId id="267"/>
          </p14:sldIdLst>
        </p14:section>
        <p14:section name="Result &amp; Progress" id="{E1BEEE13-C78D-9C41-9F09-0BD711E63278}">
          <p14:sldIdLst>
            <p14:sldId id="269"/>
            <p14:sldId id="263"/>
            <p14:sldId id="262"/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4313E-E51D-284C-A0BB-559E273098DD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6D3A-341A-9E41-A15D-7E70D54B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2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6D3A-341A-9E41-A15D-7E70D54BF3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5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B64A-72CD-8841-BCB1-777451B91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B081A-3B86-474E-B98B-DCD54DFF3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69A67-B93E-1249-912E-08CE172D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70D20-3DF8-9F43-B1BD-F0998C3EC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37453-550D-C84D-9FF1-1A96CBD5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1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E125-B099-3F4A-B88A-DC843624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C737A-9891-BC4B-85AB-41AC7C6BB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58A42-1B1F-6447-87CB-1569A815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4767B-029D-564D-9A77-125192924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41A9D-543C-FA46-9419-F8308289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9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E52DA-9278-0348-977C-95B65EFB5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9C0BE-1B91-9D4C-8968-73C069249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A337B-CC58-6244-9202-78ED6B35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4F10E-066D-CF4B-807C-9B3F74EA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9E70A-7A6C-684E-A261-17620A8F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0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1504-3EBF-8D4B-B2F3-D5967546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BB20-BA76-D94C-90D2-B4CEEC3A9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7F578-B8AA-AA4B-94FA-09E206D6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EEA80-F3EB-434D-8B28-CCAE27E7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57E06-49DC-9C4A-82F4-95A7FDAF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1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4F74-DA10-B146-81CE-97D9F979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79A7-D240-0441-AF52-5DF1E906F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1B2E8-180B-F644-A069-1D46A0F4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14F56-557F-BA4E-AF0D-7031F8AD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4C2B7-259F-094B-BC3D-E35D299E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9FE4-5724-A74C-8329-A7384720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A4424-61C7-4B47-BB8B-2B25E78D1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D2FD0-1A30-C847-9D2A-B432B8C2C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08CC6-16BB-3549-AC75-0884BB6E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0C094-8560-AA4D-9E6D-DD89DEF5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EED15-1958-224D-9FFD-6177066D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DFD6-1B5A-4C47-9412-284163CB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B7E12-9FC9-7C42-A0A0-389C7C1F7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98329-3419-994C-AEF3-DD9C7F2FA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C9654-6D1C-064E-A845-35535BFB1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FEA26-52BA-D044-AFE9-A23D19F36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45791-57DF-054A-9E17-E746C370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396916-3F90-0247-AA26-2B41CF3A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15CBDE-7CDF-884B-A103-52D9E257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6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8C42-60E1-4B47-8E52-406AE795B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68C-5191-FB46-8FF7-8B64C8AB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AB8DE-F9E3-4144-8AD6-F62616D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A63F5-25A6-314B-BDFC-3B6A0374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6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D5AF7-D21D-0042-B127-90F28EDD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3863A-E320-E140-867F-6271CAF4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86B7E-83F6-2D4A-962F-2D0EA3B6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8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9BD1-E2B1-2A48-9B09-F05F2885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454B4-3103-314E-B97F-D6EEB93C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4A62F-FBC6-D142-9131-30E1196D9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70339-7235-3448-8728-1140BC05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29446-A3E4-A147-B861-0D3D04A2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E254B-1568-C24A-8D8A-19A6F141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1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0115-4689-814C-A0BD-2A6B7C44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5056D-0686-EC4F-971E-C9E89CC4C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1850B-2EDD-E046-B258-504AB7269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890D7-937E-1540-89BD-CD8E9213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ED587-86B2-4641-83F6-B357E6B9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5C839-7D06-8541-9080-03C51526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802DE-BD67-C24C-B4AC-3C127C58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58671-D4AC-0E47-9FA0-7195E78D7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EEB37-B50A-C941-93BF-8CF33512E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D4B6-5A86-9043-B043-AB52F3CFF6D9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9DF6-F453-AC4E-816F-066AA0B39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6456B-114B-A840-ACAE-C80F7722D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09484-D9C9-0F49-BA38-E4EBAEC94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ow4530@vandals.uidaho.edu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mailto:max@uidaho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IPFed/FAIRTool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low4530@vandals.uidaho.edu" TargetMode="External"/><Relationship Id="rId4" Type="http://schemas.openxmlformats.org/officeDocument/2006/relationships/hyperlink" Target="https://webprotege.stanford.ed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.png"/><Relationship Id="rId7" Type="http://schemas.openxmlformats.org/officeDocument/2006/relationships/slide" Target="slide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8.png"/><Relationship Id="rId10" Type="http://schemas.openxmlformats.org/officeDocument/2006/relationships/image" Target="../media/image3.tiff"/><Relationship Id="rId4" Type="http://schemas.openxmlformats.org/officeDocument/2006/relationships/image" Target="../media/image7.pn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4BF617-EA5C-584E-A451-4FCFF558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0078"/>
            <a:ext cx="10929788" cy="1940037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EDEF1C6F-778E-E04B-B6E0-4BA091124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255" y="3321268"/>
            <a:ext cx="7798676" cy="2444038"/>
          </a:xfrm>
        </p:spPr>
        <p:txBody>
          <a:bodyPr>
            <a:normAutofit fontScale="70000" lnSpcReduction="20000"/>
          </a:bodyPr>
          <a:lstStyle/>
          <a:p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FAIRtool.org</a:t>
            </a:r>
            <a:r>
              <a:rPr lang="en-US" sz="29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toward better Earth science data stewardship</a:t>
            </a:r>
            <a:r>
              <a:rPr lang="en-US" sz="2900" b="1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Abdullah </a:t>
            </a: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Alowairdhi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alow4530@vandals.uidaho.edu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Xiaogang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(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max@uidaho.edu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Computer Science, University of Idaho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577FC18-54CE-8D4C-937E-96F170779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014" y="2940129"/>
            <a:ext cx="3160241" cy="3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94683" cy="1069975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Result &amp; Progress   (cont..)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02D3C2-D74D-D041-B0E4-234FE793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71" y="1435100"/>
            <a:ext cx="43307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8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642131" cy="983480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Result &amp; Progress  (cont..)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BC0E5-E81E-BB40-8095-A035D181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42" y="1348606"/>
            <a:ext cx="4047578" cy="5388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CF1C6-06EC-A640-94E1-61A9BB6BF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10" y="1348605"/>
            <a:ext cx="3780728" cy="51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38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2994" cy="1249439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Result &amp; Progress   (cont..)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01691-CA7B-9648-B599-8257A6CF3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1614564"/>
            <a:ext cx="9309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21110" cy="114709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54F1D-D824-094D-B041-5B620CC6F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0537"/>
            <a:ext cx="10515600" cy="4106425"/>
          </a:xfrm>
        </p:spPr>
        <p:txBody>
          <a:bodyPr/>
          <a:lstStyle/>
          <a:p>
            <a:r>
              <a:rPr lang="en-US"/>
              <a:t>Do not think things will work from the first 10 times. Keep trying</a:t>
            </a:r>
          </a:p>
          <a:p>
            <a:endParaRPr lang="en-US"/>
          </a:p>
          <a:p>
            <a:r>
              <a:rPr lang="en-US"/>
              <a:t>Whatever you do things are not final, always there are improvements</a:t>
            </a:r>
          </a:p>
          <a:p>
            <a:endParaRPr lang="en-US"/>
          </a:p>
          <a:p>
            <a:r>
              <a:rPr lang="en-US"/>
              <a:t>Be patient and retry until you lose hope, then it will work </a:t>
            </a:r>
          </a:p>
          <a:p>
            <a:endParaRPr lang="en-US"/>
          </a:p>
          <a:p>
            <a:r>
              <a:rPr lang="en-US"/>
              <a:t>If you really want things to be done, it will be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64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275A-309F-9D48-87F8-E4ED9EF7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73662" cy="1044747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Conclusion &amp; future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5F65E-23D7-9F45-A2E0-C3B4B1F4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r>
              <a:rPr lang="en-US"/>
              <a:t>The tool needs some touches to be ready</a:t>
            </a:r>
          </a:p>
          <a:p>
            <a:pPr lvl="1"/>
            <a:r>
              <a:rPr lang="en-US"/>
              <a:t>To expedite going live I need help with:</a:t>
            </a:r>
          </a:p>
          <a:p>
            <a:pPr lvl="2"/>
            <a:r>
              <a:rPr lang="en-US"/>
              <a:t>CSS, JS, API, SPARQL QUERY, and Permanent Hosting </a:t>
            </a:r>
          </a:p>
          <a:p>
            <a:pPr lvl="2"/>
            <a:endParaRPr lang="en-US"/>
          </a:p>
          <a:p>
            <a:r>
              <a:rPr lang="en-US"/>
              <a:t>Beta version is ready in my laptop if anyone would like to try it</a:t>
            </a:r>
          </a:p>
          <a:p>
            <a:endParaRPr lang="en-US"/>
          </a:p>
          <a:p>
            <a:r>
              <a:rPr lang="en-US"/>
              <a:t>Fairness Scoring system. (15*6.667)/100 = %100</a:t>
            </a:r>
          </a:p>
          <a:p>
            <a:endParaRPr lang="en-US"/>
          </a:p>
          <a:p>
            <a:r>
              <a:rPr lang="en-US"/>
              <a:t>Or follow Hodson’s five star scale: 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 sz="2000" i="1"/>
          </a:p>
          <a:p>
            <a:endParaRPr lang="en-US" sz="2000" i="1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7CC01-A573-2F43-AA7E-5ABB59C0B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9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275A-309F-9D48-87F8-E4ED9EF7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73662" cy="1044747"/>
          </a:xfrm>
        </p:spPr>
        <p:txBody>
          <a:bodyPr>
            <a:normAutofit fontScale="90000"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Conclusion &amp; future work  (cont..)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7CC01-A573-2F43-AA7E-5ABB59C0B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D3A8B-45EB-A843-9405-A054107F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27" y="1327896"/>
            <a:ext cx="8673662" cy="54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275A-309F-9D48-87F8-E4ED9EF7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092" y="422242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7CC01-A573-2F43-AA7E-5ABB59C0B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F59E50-4606-2F41-9974-D038416640CE}"/>
              </a:ext>
            </a:extLst>
          </p:cNvPr>
          <p:cNvSpPr/>
          <p:nvPr/>
        </p:nvSpPr>
        <p:spPr>
          <a:xfrm>
            <a:off x="1377091" y="2024454"/>
            <a:ext cx="943781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If you would like to involve ask for access to web protégé and/or GitHub</a:t>
            </a:r>
          </a:p>
          <a:p>
            <a:r>
              <a:rPr lang="en-US" sz="2000">
                <a:hlinkClick r:id="rId3"/>
              </a:rPr>
              <a:t>Https://github.com/ESIPFed/FAIRTool</a:t>
            </a:r>
            <a:r>
              <a:rPr lang="en-US" sz="2000"/>
              <a:t> </a:t>
            </a:r>
          </a:p>
          <a:p>
            <a:r>
              <a:rPr lang="en-US" sz="2000">
                <a:hlinkClick r:id="rId4"/>
              </a:rPr>
              <a:t>Https://webprotege.Stanford.edu</a:t>
            </a:r>
            <a:r>
              <a:rPr lang="en-US" sz="2000"/>
              <a:t> </a:t>
            </a:r>
          </a:p>
          <a:p>
            <a:endParaRPr lang="en-US" i="1"/>
          </a:p>
          <a:p>
            <a:endParaRPr lang="en-US" i="1"/>
          </a:p>
          <a:p>
            <a:endParaRPr lang="en-US" i="1"/>
          </a:p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Alowairdhi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alow4530@vandals.uidaho.edu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16704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D4E75-75CA-DB4B-A421-101CB812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640469"/>
            <a:ext cx="2231498" cy="1044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53A9D-23C4-304A-8DEF-6D5F9607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19" y="500062"/>
            <a:ext cx="9139464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093F-F3ED-854D-A024-C08DEBE61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08" y="1989438"/>
            <a:ext cx="11669928" cy="37956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/>
          </a:p>
          <a:p>
            <a:r>
              <a:rPr lang="en-US"/>
              <a:t> Good data stewardship is the key to knowledge discovery and scientific innovation 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 The ultimate goal of proper data stewardship of research output is: the data have to be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 Found, Accessed, Integrated, and Reused</a:t>
            </a:r>
            <a:br>
              <a:rPr lang="en-US"/>
            </a:br>
            <a:endParaRPr lang="en-US"/>
          </a:p>
          <a:p>
            <a:r>
              <a:rPr lang="en-US"/>
              <a:t> A proposal to build a FAIR tool to produce FAIR metadata-(RDF)  following The FAIR Guiding Principles for scientific data management and stewardship (Wilkinson et al, 2016)</a:t>
            </a:r>
            <a:br>
              <a:rPr lang="en-US"/>
            </a:br>
            <a:endParaRPr lang="en-US"/>
          </a:p>
          <a:p>
            <a:r>
              <a:rPr lang="en-US"/>
              <a:t> </a:t>
            </a:r>
            <a:r>
              <a:rPr lang="en-US">
                <a:solidFill>
                  <a:srgbClr val="0070C0"/>
                </a:solidFill>
              </a:rPr>
              <a:t>FAIR</a:t>
            </a:r>
            <a:r>
              <a:rPr lang="en-US"/>
              <a:t> is an acronym of </a:t>
            </a:r>
            <a:r>
              <a:rPr lang="en-US">
                <a:solidFill>
                  <a:srgbClr val="0070C0"/>
                </a:solidFill>
              </a:rPr>
              <a:t>Findable</a:t>
            </a:r>
            <a:r>
              <a:rPr lang="en-US"/>
              <a:t>, </a:t>
            </a:r>
            <a:r>
              <a:rPr lang="en-US">
                <a:solidFill>
                  <a:srgbClr val="0070C0"/>
                </a:solidFill>
              </a:rPr>
              <a:t>Accessible</a:t>
            </a:r>
            <a:r>
              <a:rPr lang="en-US"/>
              <a:t>, </a:t>
            </a:r>
            <a:r>
              <a:rPr lang="en-US">
                <a:solidFill>
                  <a:srgbClr val="0070C0"/>
                </a:solidFill>
              </a:rPr>
              <a:t>Interoperable</a:t>
            </a:r>
            <a:r>
              <a:rPr lang="en-US"/>
              <a:t>, and </a:t>
            </a:r>
            <a:r>
              <a:rPr lang="en-US">
                <a:solidFill>
                  <a:srgbClr val="0070C0"/>
                </a:solidFill>
              </a:rPr>
              <a:t>Reusable</a:t>
            </a:r>
            <a:r>
              <a:rPr lang="en-US"/>
              <a:t> 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9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56DC-0E98-3843-805B-83C52A47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21" y="365125"/>
            <a:ext cx="9058003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FAIR – Summary of 15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E1805-FF05-4A42-BFAC-DDDB98A5E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49195"/>
            <a:ext cx="11160211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000" b="1">
                <a:solidFill>
                  <a:srgbClr val="0070C0"/>
                </a:solidFill>
              </a:rPr>
              <a:t>Findable</a:t>
            </a:r>
            <a:r>
              <a:rPr lang="en-US" sz="6000"/>
              <a:t>: Should have a globally-unique identifier, and that this identifier should be associated with contextual, searchable metadata.</a:t>
            </a:r>
          </a:p>
          <a:p>
            <a:pPr marL="0" indent="0">
              <a:buNone/>
            </a:pPr>
            <a:endParaRPr lang="en-US" sz="6000"/>
          </a:p>
          <a:p>
            <a:pPr marL="0" indent="0">
              <a:buNone/>
            </a:pPr>
            <a:r>
              <a:rPr lang="en-US" sz="6000" b="1">
                <a:solidFill>
                  <a:srgbClr val="0070C0"/>
                </a:solidFill>
              </a:rPr>
              <a:t>Accessible</a:t>
            </a:r>
            <a:r>
              <a:rPr lang="en-US" sz="6000"/>
              <a:t>: The globally-unique identifiers should all resolve to data or metadata using an open, standard protocol.</a:t>
            </a:r>
          </a:p>
          <a:p>
            <a:pPr marL="0" indent="0">
              <a:buNone/>
            </a:pPr>
            <a:endParaRPr lang="en-US" sz="6000"/>
          </a:p>
          <a:p>
            <a:pPr marL="0" indent="0">
              <a:buNone/>
            </a:pPr>
            <a:r>
              <a:rPr lang="en-US" sz="6000" b="1">
                <a:solidFill>
                  <a:srgbClr val="0070C0"/>
                </a:solidFill>
              </a:rPr>
              <a:t>Interoperable</a:t>
            </a:r>
            <a:r>
              <a:rPr lang="en-US" sz="6000"/>
              <a:t>: The data and metadata should use a formal, broadly applicable representation language, and utilize open and widely-accepted domain-relevant</a:t>
            </a:r>
          </a:p>
          <a:p>
            <a:pPr marL="0" indent="0">
              <a:buNone/>
            </a:pPr>
            <a:r>
              <a:rPr lang="en-US" sz="6000"/>
              <a:t>vocabularies and ontologies.</a:t>
            </a:r>
          </a:p>
          <a:p>
            <a:pPr marL="0" indent="0">
              <a:buNone/>
            </a:pPr>
            <a:endParaRPr lang="en-US" sz="6000"/>
          </a:p>
          <a:p>
            <a:pPr marL="0" indent="0">
              <a:buNone/>
            </a:pPr>
            <a:r>
              <a:rPr lang="en-US" sz="6000" b="1">
                <a:solidFill>
                  <a:srgbClr val="0070C0"/>
                </a:solidFill>
              </a:rPr>
              <a:t>Reusable</a:t>
            </a:r>
            <a:r>
              <a:rPr lang="en-US" sz="6000"/>
              <a:t>: The data should be richly described with an abundance of cross-references, and with a clearly-defined mechanism for accessing provenance and license information.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A449D-9A74-BC48-9C2E-42523C43D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FD6C-F705-A947-A790-3625B4BB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47538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Technical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5490E-CA4A-8A45-B5DC-9D40B2A7A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44807" cy="435133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The goal is to build a semantic web tool that will enable the community to produce metadata for their research output, the tool follows FAIR guiding principles </a:t>
            </a:r>
          </a:p>
          <a:p>
            <a:endParaRPr lang="en-US"/>
          </a:p>
          <a:p>
            <a:r>
              <a:rPr lang="en-US"/>
              <a:t>To build such a tool you need to:</a:t>
            </a:r>
          </a:p>
          <a:p>
            <a:pPr lvl="1"/>
            <a:r>
              <a:rPr lang="en-US"/>
              <a:t>Understand ontology engineering- logic and integration</a:t>
            </a:r>
          </a:p>
          <a:p>
            <a:pPr lvl="1"/>
            <a:r>
              <a:rPr lang="en-US"/>
              <a:t>Understand semantic web programming and developments</a:t>
            </a:r>
          </a:p>
          <a:p>
            <a:pPr lvl="1"/>
            <a:r>
              <a:rPr lang="en-US"/>
              <a:t>Understand Java Scripting, API integration, and SPARQL query</a:t>
            </a:r>
          </a:p>
          <a:p>
            <a:pPr lvl="1"/>
            <a:r>
              <a:rPr lang="en-US"/>
              <a:t>Understand </a:t>
            </a:r>
            <a:r>
              <a:rPr lang="en-US" err="1"/>
              <a:t>Mysql</a:t>
            </a:r>
            <a:r>
              <a:rPr lang="en-US"/>
              <a:t>, Vitro, Tomcat, ….</a:t>
            </a:r>
          </a:p>
          <a:p>
            <a:pPr lvl="1"/>
            <a:endParaRPr lang="en-US"/>
          </a:p>
          <a:p>
            <a:pPr lvl="2"/>
            <a:r>
              <a:rPr lang="en-US" sz="2400"/>
              <a:t>Struggle and frustration, putting everything working together, you have to be specific e.g. J Connector 5.1.30 won’t work with </a:t>
            </a:r>
            <a:r>
              <a:rPr lang="en-US" sz="2400" err="1"/>
              <a:t>Mysql</a:t>
            </a:r>
            <a:r>
              <a:rPr lang="en-US" sz="2400"/>
              <a:t> 8.0.16, </a:t>
            </a:r>
            <a:r>
              <a:rPr lang="en-US" sz="2400" err="1"/>
              <a:t>etc</a:t>
            </a:r>
            <a:r>
              <a:rPr lang="en-US" sz="2400"/>
              <a:t> …</a:t>
            </a:r>
          </a:p>
          <a:p>
            <a:pPr lvl="2"/>
            <a:r>
              <a:rPr lang="en-US" sz="2400"/>
              <a:t>Database crashes, rebuild the system again </a:t>
            </a:r>
          </a:p>
          <a:p>
            <a:pPr lvl="1"/>
            <a:endParaRPr lang="en-US"/>
          </a:p>
          <a:p>
            <a:pPr marL="457200" lvl="1" indent="0" algn="ctr">
              <a:buNone/>
            </a:pPr>
            <a:r>
              <a:rPr lang="en-US">
                <a:solidFill>
                  <a:srgbClr val="0070C0"/>
                </a:solidFill>
              </a:rPr>
              <a:t>A long learning curve in a short period of time</a:t>
            </a:r>
            <a:r>
              <a:rPr lang="en-US"/>
              <a:t>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052EC-29BE-EA47-82DE-E462D25E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8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C1B5-B28B-8344-8FBB-CB0B73F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4" y="343358"/>
            <a:ext cx="9073056" cy="1325563"/>
          </a:xfrm>
        </p:spPr>
        <p:txBody>
          <a:bodyPr>
            <a:noAutofit/>
          </a:bodyPr>
          <a:lstStyle/>
          <a:p>
            <a:r>
              <a:rPr lang="en-US" sz="4600" b="1">
                <a:solidFill>
                  <a:srgbClr val="0070C0"/>
                </a:solidFill>
              </a:rPr>
              <a:t>The Approach of Tackling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1E99-563E-8B4F-9C2B-67C2C53E9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9017"/>
          </a:xfrm>
        </p:spPr>
        <p:txBody>
          <a:bodyPr>
            <a:normAutofit lnSpcReduction="10000"/>
          </a:bodyPr>
          <a:lstStyle/>
          <a:p>
            <a:r>
              <a:rPr lang="en-US"/>
              <a:t>On class- Data Science and semantic web course 4 months</a:t>
            </a:r>
          </a:p>
          <a:p>
            <a:r>
              <a:rPr lang="en-US"/>
              <a:t>Online- Courses and tutorials- Protégé</a:t>
            </a:r>
            <a:r>
              <a:rPr lang="en-US" baseline="30000"/>
              <a:t>1</a:t>
            </a:r>
            <a:r>
              <a:rPr lang="en-US"/>
              <a:t>, </a:t>
            </a:r>
            <a:r>
              <a:rPr lang="en-US" err="1"/>
              <a:t>Cmap</a:t>
            </a:r>
            <a:r>
              <a:rPr lang="en-US"/>
              <a:t>, JS, API, SPARQL, Vitro</a:t>
            </a:r>
            <a:r>
              <a:rPr lang="en-US" baseline="30000"/>
              <a:t>2</a:t>
            </a:r>
            <a:r>
              <a:rPr lang="en-US"/>
              <a:t>, </a:t>
            </a:r>
            <a:r>
              <a:rPr lang="en-US" err="1"/>
              <a:t>Mysql</a:t>
            </a:r>
            <a:r>
              <a:rPr lang="en-US"/>
              <a:t>, Tomcat, Maven</a:t>
            </a:r>
          </a:p>
          <a:p>
            <a:r>
              <a:rPr lang="en-US"/>
              <a:t>Advice and consultation from my advisor Dr. Marshall Ma</a:t>
            </a:r>
          </a:p>
          <a:p>
            <a:pPr marL="0" indent="0" algn="ctr">
              <a:buNone/>
            </a:pPr>
            <a:r>
              <a:rPr lang="en-US">
                <a:solidFill>
                  <a:srgbClr val="0070C0"/>
                </a:solidFill>
              </a:rPr>
              <a:t>Learning is still going on</a:t>
            </a:r>
          </a:p>
          <a:p>
            <a:r>
              <a:rPr lang="en-US"/>
              <a:t>First time FAIR Ontology was built, it does not work </a:t>
            </a:r>
            <a:r>
              <a:rPr lang="en-US">
                <a:sym typeface="Wingdings" pitchFamily="2" charset="2"/>
              </a:rPr>
              <a:t></a:t>
            </a:r>
            <a:r>
              <a:rPr lang="en-US"/>
              <a:t>, more learning and rebuilt, the Ontology is working </a:t>
            </a:r>
            <a:r>
              <a:rPr lang="en-US">
                <a:sym typeface="Wingdings" pitchFamily="2" charset="2"/>
              </a:rPr>
              <a:t>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/>
              <a:t>1- Stanford University</a:t>
            </a:r>
          </a:p>
          <a:p>
            <a:pPr marL="0" indent="0">
              <a:buNone/>
            </a:pPr>
            <a:r>
              <a:rPr lang="en-US" sz="1600"/>
              <a:t>2- Cornell University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0BE64-0D3B-984D-8282-5F57FFAB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Result &amp;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13DD41-8AD8-4746-869F-1866961C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73" y="1536586"/>
            <a:ext cx="11848513" cy="4496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B4305-3405-474D-A80D-BE4336FE7A4C}"/>
              </a:ext>
            </a:extLst>
          </p:cNvPr>
          <p:cNvSpPr txBox="1"/>
          <p:nvPr/>
        </p:nvSpPr>
        <p:spPr>
          <a:xfrm>
            <a:off x="2812467" y="6057313"/>
            <a:ext cx="667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model integrates DCAT, DCT, VoID, Prov, FOAF, SKOS Schema.org,CompNet, and ODRL 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5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2712" cy="114709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Result </a:t>
            </a:r>
            <a:r>
              <a:rPr lang="en-US" sz="5400" b="1">
                <a:solidFill>
                  <a:srgbClr val="0070C0"/>
                </a:solidFill>
              </a:rPr>
              <a:t>&amp; Progress (cont..)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F15AF96-B127-DE4E-9454-503ED7CAFB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664299"/>
              </p:ext>
            </p:extLst>
          </p:nvPr>
        </p:nvGraphicFramePr>
        <p:xfrm>
          <a:off x="998482" y="1606606"/>
          <a:ext cx="8662712" cy="498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473">
                  <a:extLst>
                    <a:ext uri="{9D8B030D-6E8A-4147-A177-3AD203B41FA5}">
                      <a16:colId xmlns:a16="http://schemas.microsoft.com/office/drawing/2014/main" val="148456587"/>
                    </a:ext>
                  </a:extLst>
                </a:gridCol>
                <a:gridCol w="2091745">
                  <a:extLst>
                    <a:ext uri="{9D8B030D-6E8A-4147-A177-3AD203B41FA5}">
                      <a16:colId xmlns:a16="http://schemas.microsoft.com/office/drawing/2014/main" val="3148850421"/>
                    </a:ext>
                  </a:extLst>
                </a:gridCol>
                <a:gridCol w="2281261">
                  <a:extLst>
                    <a:ext uri="{9D8B030D-6E8A-4147-A177-3AD203B41FA5}">
                      <a16:colId xmlns:a16="http://schemas.microsoft.com/office/drawing/2014/main" val="423736531"/>
                    </a:ext>
                  </a:extLst>
                </a:gridCol>
                <a:gridCol w="2367233">
                  <a:extLst>
                    <a:ext uri="{9D8B030D-6E8A-4147-A177-3AD203B41FA5}">
                      <a16:colId xmlns:a16="http://schemas.microsoft.com/office/drawing/2014/main" val="172532551"/>
                    </a:ext>
                  </a:extLst>
                </a:gridCol>
              </a:tblGrid>
              <a:tr h="5941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Findable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Accessible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Interoperable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Reusable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148502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F1</a:t>
                      </a:r>
                    </a:p>
                    <a:p>
                      <a:r>
                        <a:rPr lang="en-US" sz="1200" dirty="0" err="1"/>
                        <a:t>dct:identifier</a:t>
                      </a:r>
                      <a:endParaRPr lang="en-US" sz="1200" dirty="0"/>
                    </a:p>
                    <a:p>
                      <a:r>
                        <a:rPr lang="en-US" sz="1200" dirty="0" err="1"/>
                        <a:t>Schema:identifier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A1</a:t>
                      </a:r>
                    </a:p>
                    <a:p>
                      <a:r>
                        <a:rPr lang="en-US" sz="1200" err="1"/>
                        <a:t>dct:identifier</a:t>
                      </a:r>
                      <a:endParaRPr lang="en-US" sz="1200" dirty="0"/>
                    </a:p>
                    <a:p>
                      <a:r>
                        <a:rPr lang="en-US" sz="1200" dirty="0" err="1"/>
                        <a:t>Schema:identifier</a:t>
                      </a:r>
                      <a:endParaRPr lang="en-US" sz="1200" dirty="0"/>
                    </a:p>
                    <a:p>
                      <a:r>
                        <a:rPr lang="en-US" sz="1200"/>
                        <a:t>compNet</a:t>
                      </a:r>
                      <a:r>
                        <a:rPr lang="en-US" sz="1200" dirty="0" err="1"/>
                        <a:t>:protocol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I1</a:t>
                      </a:r>
                    </a:p>
                    <a:p>
                      <a:r>
                        <a:rPr lang="en-US" sz="1200" err="1"/>
                        <a:t>void:TechnicalFeature</a:t>
                      </a:r>
                      <a:endParaRPr lang="en-US" sz="1200"/>
                    </a:p>
                    <a:p>
                      <a:r>
                        <a:rPr lang="en-US" sz="1200"/>
                        <a:t>void: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R1</a:t>
                      </a: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void:vocablary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453308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F2</a:t>
                      </a:r>
                    </a:p>
                    <a:p>
                      <a:r>
                        <a:rPr lang="en-US" sz="1200" err="1"/>
                        <a:t>void:vocablary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A1.1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compNet</a:t>
                      </a:r>
                      <a:r>
                        <a:rPr lang="en-US" sz="1200" err="1"/>
                        <a:t>:protocol</a:t>
                      </a:r>
                      <a:endParaRPr lang="en-US" sz="1200"/>
                    </a:p>
                    <a:p>
                      <a:r>
                        <a:rPr lang="en-US" sz="1200" err="1"/>
                        <a:t>void:sparqlEndpoint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I2</a:t>
                      </a: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void:vocabulary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R1.1</a:t>
                      </a: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dct:LicenseDocument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dct:license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odrl:Policy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308907"/>
                  </a:ext>
                </a:extLst>
              </a:tr>
              <a:tr h="170858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F3</a:t>
                      </a:r>
                    </a:p>
                    <a:p>
                      <a:r>
                        <a:rPr lang="en-US" sz="1200" err="1"/>
                        <a:t>dct:identifier</a:t>
                      </a:r>
                      <a:endParaRPr lang="en-US" sz="1200"/>
                    </a:p>
                    <a:p>
                      <a:r>
                        <a:rPr lang="en-US" sz="1200" err="1"/>
                        <a:t>schema:identifier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A1.2</a:t>
                      </a:r>
                    </a:p>
                    <a:p>
                      <a:r>
                        <a:rPr lang="en-US" sz="1200" err="1"/>
                        <a:t>dcterms:</a:t>
                      </a:r>
                      <a:r>
                        <a:rPr lang="en-US" sz="1200"/>
                        <a:t>accessRights</a:t>
                      </a:r>
                    </a:p>
                    <a:p>
                      <a:r>
                        <a:rPr lang="en-US" sz="1200"/>
                        <a:t>Dct:rights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I3</a:t>
                      </a: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void:linkset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void:subset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R1.2</a:t>
                      </a: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prov:Activity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prov:Agent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prov:Entity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prov:used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prov:wasAssociatedWith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prov:wasAttributedTo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prov:wasDerivedFrom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b="0" err="1">
                          <a:solidFill>
                            <a:schemeClr val="tx1"/>
                          </a:solidFill>
                        </a:rPr>
                        <a:t>prov:wasGeneratedBy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26827"/>
                  </a:ext>
                </a:extLst>
              </a:tr>
              <a:tr h="96490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F4</a:t>
                      </a:r>
                    </a:p>
                    <a:p>
                      <a:r>
                        <a:rPr lang="en-US" sz="1200" err="1"/>
                        <a:t>dcat:Catalog</a:t>
                      </a:r>
                      <a:endParaRPr lang="en-US" sz="1200"/>
                    </a:p>
                    <a:p>
                      <a:r>
                        <a:rPr lang="en-US" sz="1200" err="1"/>
                        <a:t>dcat:CatalogRecord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A2</a:t>
                      </a:r>
                    </a:p>
                    <a:p>
                      <a:r>
                        <a:rPr lang="en-US" sz="1200" err="1"/>
                        <a:t>dcat:Catalog</a:t>
                      </a:r>
                      <a:endParaRPr lang="en-US" sz="1200"/>
                    </a:p>
                    <a:p>
                      <a:r>
                        <a:rPr lang="en-US" sz="1200" err="1"/>
                        <a:t>dcat:CatalogRecord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C00000"/>
                          </a:solidFill>
                        </a:rPr>
                        <a:t>R1.3</a:t>
                      </a:r>
                    </a:p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dcat:Distribution</a:t>
                      </a:r>
                    </a:p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dct:format</a:t>
                      </a:r>
                    </a:p>
                    <a:p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void:feature</a:t>
                      </a:r>
                    </a:p>
                    <a:p>
                      <a:endParaRPr lang="en-US" sz="1200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60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29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FA49D7F1-3E92-E845-8428-51D90FCBFB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815057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308BCE43-859F-9849-A349-C7234AB64CC5}">
                    <psuz:zmPr id="{20429FF9-F553-EE45-99A4-AF593D601A7F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70C0"/>
                          </a:solidFill>
                        </a:ln>
                      </p166:spPr>
                    </psuz:zmPr>
                  </psuz:summaryZmObj>
                  <psuz:summaryZmObj sectionId="{A46F9295-9308-5C47-BB3B-7AE19F2EEA02}">
                    <psuz:zmPr id="{0039F698-FB42-E140-B99A-08D0CEE6278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70C0"/>
                          </a:solidFill>
                        </a:ln>
                      </p166:spPr>
                    </psuz:zmPr>
                  </psuz:summaryZmObj>
                  <psuz:summaryZmObj sectionId="{35AAE34E-DCE5-5A4D-86BA-51828E80F917}">
                    <psuz:zmPr id="{535DDE89-7A52-E64C-B4AD-1835DB48F06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70C0"/>
                          </a:solidFill>
                        </a:ln>
                      </p166:spPr>
                    </psuz:zmPr>
                  </psuz:summaryZmObj>
                  <psuz:summaryZmObj sectionId="{E1BEEE13-C78D-9C41-9F09-0BD711E63278}">
                    <psuz:zmPr id="{BA2051BB-315E-1A45-8A6B-77726EE239F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70C0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FA49D7F1-3E92-E845-8428-51D90FCBFBA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2" name="Picture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srgbClr val="0070C0"/>
                  </a:solidFill>
                </a:ln>
              </p:spPr>
            </p:pic>
            <p:pic>
              <p:nvPicPr>
                <p:cNvPr id="3" name="Picture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srgbClr val="0070C0"/>
                  </a:solidFill>
                </a:ln>
              </p:spPr>
            </p:pic>
            <p:pic>
              <p:nvPicPr>
                <p:cNvPr id="4" name="Picture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srgbClr val="0070C0"/>
                  </a:solidFill>
                </a:ln>
              </p:spPr>
            </p:pic>
            <p:pic>
              <p:nvPicPr>
                <p:cNvPr id="7" name="Picture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127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srgbClr val="0070C0"/>
                  </a:solidFill>
                </a:ln>
              </p:spPr>
            </p:pic>
          </p:grp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9541E757-0687-704F-895A-BA083F61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Result &amp; Progress (cont..)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F37CEF-DF40-5448-86A3-FB68CF205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B23-913B-FD4F-840D-6E18E40C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73966" cy="114709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Result &amp; Progress (cont..)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7080-167E-E540-8A17-96AE8F6B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94" y="467471"/>
            <a:ext cx="2231498" cy="1044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F96E7-8527-7D49-B0E8-079495E98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322" y="1512218"/>
            <a:ext cx="5870750" cy="52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0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662</Words>
  <Application>Microsoft Macintosh PowerPoint</Application>
  <PresentationFormat>Widescreen</PresentationFormat>
  <Paragraphs>147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Introduction</vt:lpstr>
      <vt:lpstr>FAIR – Summary of 15 principles</vt:lpstr>
      <vt:lpstr>Technical Challenges</vt:lpstr>
      <vt:lpstr>The Approach of Tackling Challenges </vt:lpstr>
      <vt:lpstr>Result &amp; Progress</vt:lpstr>
      <vt:lpstr>Result &amp; Progress (cont..)</vt:lpstr>
      <vt:lpstr>Result &amp; Progress (cont..)</vt:lpstr>
      <vt:lpstr>Result &amp; Progress (cont..)</vt:lpstr>
      <vt:lpstr>Result &amp; Progress   (cont..)</vt:lpstr>
      <vt:lpstr>Result &amp; Progress  (cont..)</vt:lpstr>
      <vt:lpstr>Result &amp; Progress   (cont..)</vt:lpstr>
      <vt:lpstr>Lessons learned</vt:lpstr>
      <vt:lpstr>Conclusion &amp; future work </vt:lpstr>
      <vt:lpstr>Conclusion &amp; future work  (cont..)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Alowairdhi, Abdullah (alow4530@vandals.uidaho.edu)</dc:creator>
  <cp:lastModifiedBy>Alowairdhi, Abdullah (alow4530@vandals.uidaho.edu)</cp:lastModifiedBy>
  <cp:revision>79</cp:revision>
  <cp:lastPrinted>2019-07-17T05:33:24Z</cp:lastPrinted>
  <dcterms:created xsi:type="dcterms:W3CDTF">2019-07-15T17:35:55Z</dcterms:created>
  <dcterms:modified xsi:type="dcterms:W3CDTF">2019-07-17T22:35:08Z</dcterms:modified>
</cp:coreProperties>
</file>