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1765538" cy="30243463"/>
  <p:notesSz cx="9942513" cy="68119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81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81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81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81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16">
          <p15:clr>
            <a:srgbClr val="A4A3A4"/>
          </p15:clr>
        </p15:guide>
        <p15:guide id="2" pos="26035">
          <p15:clr>
            <a:srgbClr val="A4A3A4"/>
          </p15:clr>
        </p15:guide>
        <p15:guide id="3" pos="131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B2B2B2"/>
    <a:srgbClr val="C0C0C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3820" autoAdjust="0"/>
    <p:restoredTop sz="94758" autoAdjust="0"/>
  </p:normalViewPr>
  <p:slideViewPr>
    <p:cSldViewPr>
      <p:cViewPr>
        <p:scale>
          <a:sx n="50" d="100"/>
          <a:sy n="50" d="100"/>
        </p:scale>
        <p:origin x="-4530" y="-72"/>
      </p:cViewPr>
      <p:guideLst>
        <p:guide orient="horz" pos="816"/>
        <p:guide pos="26035"/>
        <p:guide pos="131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9062" cy="340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91" tIns="45795" rIns="91591" bIns="45795" numCol="1" anchor="t" anchorCtr="0" compatLnSpc="1">
            <a:prstTxWarp prst="textNoShape">
              <a:avLst/>
            </a:prstTxWarp>
          </a:bodyPr>
          <a:lstStyle>
            <a:lvl1pPr defTabSz="915121">
              <a:defRPr sz="1200"/>
            </a:lvl1pPr>
          </a:lstStyle>
          <a:p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852" y="1"/>
            <a:ext cx="4309062" cy="340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91" tIns="45795" rIns="91591" bIns="45795" numCol="1" anchor="t" anchorCtr="0" compatLnSpc="1">
            <a:prstTxWarp prst="textNoShape">
              <a:avLst/>
            </a:prstTxWarp>
          </a:bodyPr>
          <a:lstStyle>
            <a:lvl1pPr algn="r" defTabSz="915121">
              <a:defRPr sz="1200"/>
            </a:lvl1pPr>
          </a:lstStyle>
          <a:p>
            <a:endParaRPr lang="pt-B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05163" y="511175"/>
            <a:ext cx="3529012" cy="2555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293" y="3236534"/>
            <a:ext cx="7955930" cy="3064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91" tIns="45795" rIns="91591" bIns="457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 para editar os estilos do texto mestre</a:t>
            </a:r>
          </a:p>
          <a:p>
            <a:pPr lvl="1"/>
            <a:r>
              <a:rPr lang="en-US" noProof="0"/>
              <a:t>Segundo nível</a:t>
            </a:r>
          </a:p>
          <a:p>
            <a:pPr lvl="2"/>
            <a:r>
              <a:rPr lang="en-US" noProof="0"/>
              <a:t>Terceiro nível</a:t>
            </a:r>
          </a:p>
          <a:p>
            <a:pPr lvl="3"/>
            <a:r>
              <a:rPr lang="en-US" noProof="0"/>
              <a:t>Quarto nível</a:t>
            </a:r>
          </a:p>
          <a:p>
            <a:pPr lvl="4"/>
            <a:r>
              <a:rPr lang="en-US" noProof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69824"/>
            <a:ext cx="4309062" cy="340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91" tIns="45795" rIns="91591" bIns="45795" numCol="1" anchor="b" anchorCtr="0" compatLnSpc="1">
            <a:prstTxWarp prst="textNoShape">
              <a:avLst/>
            </a:prstTxWarp>
          </a:bodyPr>
          <a:lstStyle>
            <a:lvl1pPr defTabSz="915121">
              <a:defRPr sz="1200"/>
            </a:lvl1pPr>
          </a:lstStyle>
          <a:p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852" y="6469824"/>
            <a:ext cx="4309062" cy="340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91" tIns="45795" rIns="91591" bIns="45795" numCol="1" anchor="b" anchorCtr="0" compatLnSpc="1">
            <a:prstTxWarp prst="textNoShape">
              <a:avLst/>
            </a:prstTxWarp>
          </a:bodyPr>
          <a:lstStyle>
            <a:lvl1pPr algn="r" defTabSz="915121">
              <a:defRPr sz="1200"/>
            </a:lvl1pPr>
          </a:lstStyle>
          <a:p>
            <a:fld id="{C7D9A5C3-AE35-4101-A464-266283174CF1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09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A570B7-6A27-4509-9C0F-85C9A0B7AFD3}" type="slidenum">
              <a:rPr lang="en-US"/>
              <a:pPr/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800" b="1" dirty="0">
                <a:solidFill>
                  <a:srgbClr val="FFFFCC"/>
                </a:solidFill>
                <a:ea typeface="ＭＳ Ｐゴシック" charset="-128"/>
              </a:rPr>
              <a:t>	</a:t>
            </a:r>
            <a:endParaRPr lang="en-US" sz="8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8870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32138" y="9394825"/>
            <a:ext cx="35501262" cy="648335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264275" y="17138650"/>
            <a:ext cx="29236988" cy="77279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CB3C3-1E06-4571-B18C-4545DE9286C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BAFC1-25EC-4D5F-BF68-8CD38F8B34A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0279975" y="1211263"/>
            <a:ext cx="9396413" cy="2580481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089150" y="1211263"/>
            <a:ext cx="28038425" cy="2580481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F6220-0A6B-4698-A740-FF377096F9C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3AFF5-E0CC-4B9A-B3F9-C9397AB5A6D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98825" y="19434175"/>
            <a:ext cx="35501263" cy="6007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298825" y="12819063"/>
            <a:ext cx="35501263" cy="66151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6240A-16C1-4702-898B-66E34BB1CBA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089150" y="7056438"/>
            <a:ext cx="18716625" cy="19959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0958175" y="7056438"/>
            <a:ext cx="18718213" cy="19959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0E3C-0EE4-40F8-BD0A-F0DF6F90AA4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7563" y="1211263"/>
            <a:ext cx="37590412" cy="5040312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087563" y="6769100"/>
            <a:ext cx="18454687" cy="2822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087563" y="9591675"/>
            <a:ext cx="18454687" cy="17424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1216938" y="6769100"/>
            <a:ext cx="18461037" cy="2822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1216938" y="9591675"/>
            <a:ext cx="18461037" cy="17424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BB531-BF69-4E1B-9FB3-D0A6670C2D2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A6A6A-6921-4A3E-9D46-11AB2692B01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B3705-2A59-48D5-B100-66FC3132A65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7563" y="1204913"/>
            <a:ext cx="13741400" cy="5124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329025" y="1204913"/>
            <a:ext cx="23348950" cy="25811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87563" y="6329363"/>
            <a:ext cx="13741400" cy="206867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BA45C-F4D8-4AF3-8707-AEB8860F006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86738" y="21170900"/>
            <a:ext cx="25058687" cy="2498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186738" y="2701925"/>
            <a:ext cx="25058687" cy="181467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186738" y="23669625"/>
            <a:ext cx="25058687" cy="3549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67AB3-1D91-4F2F-BE16-E08ED6E3903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89150" y="1211263"/>
            <a:ext cx="37587238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80" tIns="205740" rIns="411480" bIns="2057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89150" y="7056438"/>
            <a:ext cx="37587238" cy="1995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89150" y="27541538"/>
            <a:ext cx="9745663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>
            <a:lvl1pPr>
              <a:defRPr sz="63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270038" y="27541538"/>
            <a:ext cx="13225462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>
            <a:lvl1pPr algn="ctr">
              <a:defRPr sz="63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930725" y="27541538"/>
            <a:ext cx="9745663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>
            <a:lvl1pPr algn="r">
              <a:defRPr sz="63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2D64572D-5701-4539-838C-7D6AAAAB8C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6pPr>
      <a:lvl7pPr marL="9144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7pPr>
      <a:lvl8pPr marL="13716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8pPr>
      <a:lvl9pPr marL="18288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Arial" charset="0"/>
        </a:defRPr>
      </a:lvl9pPr>
    </p:titleStyle>
    <p:bodyStyle>
      <a:lvl1pPr marL="1543050" indent="-1543050" algn="l" defTabSz="4114800" rtl="0" eaLnBrk="0" fontAlgn="base" hangingPunct="0">
        <a:spcBef>
          <a:spcPct val="20000"/>
        </a:spcBef>
        <a:spcAft>
          <a:spcPct val="0"/>
        </a:spcAft>
        <a:buChar char="•"/>
        <a:defRPr sz="14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3343275" indent="-1285875" algn="l" defTabSz="4114800" rtl="0" eaLnBrk="0" fontAlgn="base" hangingPunct="0">
        <a:spcBef>
          <a:spcPct val="20000"/>
        </a:spcBef>
        <a:spcAft>
          <a:spcPct val="0"/>
        </a:spcAft>
        <a:buChar char="–"/>
        <a:defRPr sz="12600">
          <a:solidFill>
            <a:schemeClr val="tx1"/>
          </a:solidFill>
          <a:latin typeface="+mn-lt"/>
          <a:ea typeface="ＭＳ Ｐゴシック" charset="0"/>
        </a:defRPr>
      </a:lvl2pPr>
      <a:lvl3pPr marL="5143500" indent="-1028700" algn="l" defTabSz="4114800" rtl="0" eaLnBrk="0" fontAlgn="base" hangingPunct="0">
        <a:spcBef>
          <a:spcPct val="20000"/>
        </a:spcBef>
        <a:spcAft>
          <a:spcPct val="0"/>
        </a:spcAft>
        <a:buChar char="•"/>
        <a:defRPr sz="10800">
          <a:solidFill>
            <a:schemeClr val="tx1"/>
          </a:solidFill>
          <a:latin typeface="+mn-lt"/>
          <a:ea typeface="ＭＳ Ｐゴシック" charset="0"/>
        </a:defRPr>
      </a:lvl3pPr>
      <a:lvl4pPr marL="7200900" indent="-1028700" algn="l" defTabSz="4114800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  <a:ea typeface="ＭＳ Ｐゴシック" charset="0"/>
        </a:defRPr>
      </a:lvl4pPr>
      <a:lvl5pPr marL="9258300" indent="-1028700" algn="l" defTabSz="4114800" rtl="0" eaLnBrk="0" fontAlgn="base" hangingPunct="0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  <a:ea typeface="ＭＳ Ｐゴシック" charset="0"/>
        </a:defRPr>
      </a:lvl5pPr>
      <a:lvl6pPr marL="9715500" indent="-1028700" algn="l" defTabSz="4114800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6pPr>
      <a:lvl7pPr marL="10172700" indent="-1028700" algn="l" defTabSz="4114800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7pPr>
      <a:lvl8pPr marL="10629900" indent="-1028700" algn="l" defTabSz="4114800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8pPr>
      <a:lvl9pPr marL="11087100" indent="-1028700" algn="l" defTabSz="4114800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216473" y="1409428"/>
            <a:ext cx="5400675" cy="433965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114800"/>
            <a:r>
              <a:rPr lang="en-U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Referenciais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Teóricos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do </a:t>
            </a:r>
            <a:r>
              <a:rPr lang="en-U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Modelo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Explicativo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da</a:t>
            </a:r>
            <a:r>
              <a:rPr 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7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Bioética</a:t>
            </a:r>
            <a:r>
              <a:rPr lang="en-US" sz="7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en-US" sz="7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7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Complexa</a:t>
            </a:r>
            <a:endParaRPr lang="en-US" sz="7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4114800"/>
            <a:r>
              <a:rPr lang="en-US" sz="4000" b="1" dirty="0"/>
              <a:t>José Roberto </a:t>
            </a:r>
            <a:r>
              <a:rPr lang="en-US" sz="4000" b="1" dirty="0" err="1"/>
              <a:t>Goldim</a:t>
            </a:r>
            <a:r>
              <a:rPr lang="en-US" sz="2800" b="1" dirty="0"/>
              <a:t>                            </a:t>
            </a:r>
            <a:r>
              <a:rPr lang="en-US" sz="2800" b="1" dirty="0" err="1" smtClean="0"/>
              <a:t>abril</a:t>
            </a:r>
            <a:r>
              <a:rPr lang="en-US" sz="2800" b="1" dirty="0" smtClean="0"/>
              <a:t>/2019</a:t>
            </a:r>
            <a:endParaRPr lang="en-US" sz="2800" b="1" dirty="0"/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6057212" y="1596416"/>
            <a:ext cx="8434638" cy="4524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pt-BR" sz="4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Bioética</a:t>
            </a:r>
            <a:r>
              <a:rPr lang="pt-BR" sz="5400" b="1" dirty="0">
                <a:cs typeface="Arial" charset="0"/>
              </a:rPr>
              <a:t> </a:t>
            </a:r>
            <a:br>
              <a:rPr lang="pt-BR" sz="5400" b="1" dirty="0">
                <a:cs typeface="Arial" charset="0"/>
              </a:rPr>
            </a:br>
            <a:r>
              <a:rPr lang="pt-BR" sz="3600" b="1" dirty="0">
                <a:cs typeface="Arial" charset="0"/>
              </a:rPr>
              <a:t>é uma reflexão </a:t>
            </a:r>
            <a:br>
              <a:rPr lang="pt-BR" sz="3600" b="1" dirty="0">
                <a:cs typeface="Arial" charset="0"/>
              </a:rPr>
            </a:br>
            <a:r>
              <a:rPr lang="pt-BR" sz="3600" b="1" dirty="0">
                <a:cs typeface="Arial" charset="0"/>
              </a:rPr>
              <a:t>complexa, compartilhada e interdisciplinar </a:t>
            </a:r>
            <a:br>
              <a:rPr lang="pt-BR" sz="3600" b="1" dirty="0">
                <a:cs typeface="Arial" charset="0"/>
              </a:rPr>
            </a:br>
            <a:r>
              <a:rPr lang="pt-BR" sz="3600" b="1" dirty="0">
                <a:cs typeface="Arial" charset="0"/>
              </a:rPr>
              <a:t>sobre a adequação das ações </a:t>
            </a:r>
            <a:br>
              <a:rPr lang="pt-BR" sz="3600" b="1" dirty="0">
                <a:cs typeface="Arial" charset="0"/>
              </a:rPr>
            </a:br>
            <a:r>
              <a:rPr lang="pt-BR" sz="3600" b="1" dirty="0">
                <a:cs typeface="Arial" charset="0"/>
              </a:rPr>
              <a:t>que envolvem a </a:t>
            </a:r>
            <a:r>
              <a:rPr lang="pt-BR" sz="3600" b="1" dirty="0"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Vida e o Viver</a:t>
            </a:r>
            <a:r>
              <a:rPr lang="pt-BR" sz="3600" b="1" dirty="0">
                <a:cs typeface="Arial" charset="0"/>
              </a:rPr>
              <a:t>. </a:t>
            </a:r>
          </a:p>
          <a:p>
            <a:pPr algn="r" eaLnBrk="1" hangingPunct="1">
              <a:defRPr/>
            </a:pPr>
            <a:r>
              <a:rPr lang="pt-BR" sz="1800" b="1" dirty="0" err="1">
                <a:cs typeface="Arial" charset="0"/>
              </a:rPr>
              <a:t>Goldim</a:t>
            </a:r>
            <a:r>
              <a:rPr lang="pt-BR" sz="1800" b="1" dirty="0">
                <a:cs typeface="Arial" charset="0"/>
              </a:rPr>
              <a:t> JR. </a:t>
            </a:r>
            <a:br>
              <a:rPr lang="pt-BR" sz="1800" b="1" dirty="0">
                <a:cs typeface="Arial" charset="0"/>
              </a:rPr>
            </a:br>
            <a:r>
              <a:rPr lang="pt-BR" sz="1800" b="1" dirty="0">
                <a:cs typeface="Arial" charset="0"/>
              </a:rPr>
              <a:t>Bioética: origens e complexidade. </a:t>
            </a:r>
            <a:br>
              <a:rPr lang="pt-BR" sz="1800" b="1" dirty="0">
                <a:cs typeface="Arial" charset="0"/>
              </a:rPr>
            </a:br>
            <a:r>
              <a:rPr lang="pt-BR" sz="1800" b="1" dirty="0">
                <a:cs typeface="Arial" charset="0"/>
              </a:rPr>
              <a:t>Revista HCPA 2006;26(2):86-92.</a:t>
            </a:r>
          </a:p>
        </p:txBody>
      </p:sp>
      <p:sp>
        <p:nvSpPr>
          <p:cNvPr id="14339" name="Text Box 90"/>
          <p:cNvSpPr txBox="1">
            <a:spLocks noChangeArrowheads="1"/>
          </p:cNvSpPr>
          <p:nvPr/>
        </p:nvSpPr>
        <p:spPr bwMode="auto">
          <a:xfrm>
            <a:off x="35644138" y="28730575"/>
            <a:ext cx="6048375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pt-BR" sz="1400" b="1" dirty="0">
                <a:cs typeface="Arial" charset="0"/>
              </a:rPr>
              <a:t>Referência básica:</a:t>
            </a:r>
          </a:p>
          <a:p>
            <a:pPr algn="r" eaLnBrk="0" hangingPunct="0"/>
            <a:r>
              <a:rPr lang="pt-BR" sz="2400" b="1" dirty="0">
                <a:cs typeface="Arial" charset="0"/>
              </a:rPr>
              <a:t>Goldim JR. </a:t>
            </a:r>
            <a:br>
              <a:rPr lang="pt-BR" sz="2400" b="1" dirty="0">
                <a:cs typeface="Arial" charset="0"/>
              </a:rPr>
            </a:br>
            <a:r>
              <a:rPr lang="pt-BR" sz="2000" b="1" dirty="0">
                <a:cs typeface="Arial" charset="0"/>
              </a:rPr>
              <a:t>Bioética: origens e complexidade. </a:t>
            </a:r>
            <a:br>
              <a:rPr lang="pt-BR" sz="2000" b="1" dirty="0">
                <a:cs typeface="Arial" charset="0"/>
              </a:rPr>
            </a:br>
            <a:r>
              <a:rPr lang="pt-BR" sz="2000" b="1" dirty="0">
                <a:cs typeface="Arial" charset="0"/>
              </a:rPr>
              <a:t>Revista HCPA 2006;26(2):86-92.</a:t>
            </a:r>
          </a:p>
        </p:txBody>
      </p:sp>
      <p:sp>
        <p:nvSpPr>
          <p:cNvPr id="14377" name="Text Box 71"/>
          <p:cNvSpPr txBox="1">
            <a:spLocks noChangeArrowheads="1"/>
          </p:cNvSpPr>
          <p:nvPr/>
        </p:nvSpPr>
        <p:spPr bwMode="auto">
          <a:xfrm>
            <a:off x="792537" y="17137955"/>
            <a:ext cx="4038000" cy="10895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 algn="ctr" defTabSz="4114800"/>
            <a:r>
              <a:rPr lang="en-US" sz="3600" b="1" dirty="0" err="1"/>
              <a:t>Virtudes</a:t>
            </a:r>
            <a:endParaRPr lang="en-US" sz="3600" b="1" dirty="0"/>
          </a:p>
          <a:p>
            <a:pPr marL="63500" lvl="1" algn="ctr" defTabSz="4114800"/>
            <a:r>
              <a:rPr lang="pt-BR" sz="3200" b="1" i="1" dirty="0"/>
              <a:t>Foco </a:t>
            </a:r>
            <a:br>
              <a:rPr lang="pt-BR" sz="3200" b="1" i="1" dirty="0"/>
            </a:br>
            <a:r>
              <a:rPr lang="pt-BR" sz="3200" b="1" i="1" dirty="0"/>
              <a:t>no comportamento</a:t>
            </a:r>
          </a:p>
          <a:p>
            <a:pPr marL="63500" lvl="1" algn="ctr" defTabSz="4114800"/>
            <a:endParaRPr lang="pt-BR" sz="3200" b="1" i="1" dirty="0"/>
          </a:p>
          <a:p>
            <a:pPr marL="231775" lvl="1" defTabSz="4114800">
              <a:buFontTx/>
              <a:buChar char="•"/>
            </a:pPr>
            <a:r>
              <a:rPr lang="pt-BR" sz="3200" b="1" dirty="0"/>
              <a:t>Amor</a:t>
            </a:r>
            <a:endParaRPr lang="en-US" sz="3200" b="1" dirty="0"/>
          </a:p>
          <a:p>
            <a:pPr marL="231775" lvl="1" defTabSz="4114800">
              <a:buFontTx/>
              <a:buChar char="•"/>
            </a:pPr>
            <a:r>
              <a:rPr lang="pt-BR" sz="3200" b="1" dirty="0"/>
              <a:t>Humor</a:t>
            </a:r>
          </a:p>
          <a:p>
            <a:pPr marL="231775" lvl="1" defTabSz="4114800">
              <a:buFontTx/>
              <a:buChar char="•"/>
            </a:pPr>
            <a:r>
              <a:rPr lang="pt-BR" sz="3200" b="1" dirty="0"/>
              <a:t>Boa-fé</a:t>
            </a:r>
          </a:p>
          <a:p>
            <a:pPr marL="231775" lvl="1" defTabSz="4114800">
              <a:buFontTx/>
              <a:buChar char="•"/>
            </a:pPr>
            <a:r>
              <a:rPr lang="pt-BR" sz="3200" b="1" dirty="0"/>
              <a:t>Simplicidade</a:t>
            </a:r>
          </a:p>
          <a:p>
            <a:pPr marL="231775" lvl="1" defTabSz="4114800">
              <a:buFontTx/>
              <a:buChar char="•"/>
            </a:pPr>
            <a:r>
              <a:rPr lang="pt-BR" sz="3200" b="1" dirty="0"/>
              <a:t>Tolerância</a:t>
            </a:r>
          </a:p>
          <a:p>
            <a:pPr marL="231775" lvl="1" defTabSz="4114800">
              <a:buFontTx/>
              <a:buChar char="•"/>
            </a:pPr>
            <a:r>
              <a:rPr lang="pt-BR" sz="3200" b="1" dirty="0"/>
              <a:t>Humildade </a:t>
            </a:r>
          </a:p>
          <a:p>
            <a:pPr marL="231775" lvl="1" defTabSz="4114800">
              <a:buFontTx/>
              <a:buChar char="•"/>
            </a:pPr>
            <a:r>
              <a:rPr lang="pt-BR" sz="3200" b="1" dirty="0"/>
              <a:t>Gratidão</a:t>
            </a:r>
          </a:p>
          <a:p>
            <a:pPr marL="231775" lvl="1" defTabSz="4114800">
              <a:buFontTx/>
              <a:buChar char="•"/>
            </a:pPr>
            <a:r>
              <a:rPr lang="pt-BR" sz="3200" b="1" dirty="0"/>
              <a:t>Compaixão</a:t>
            </a:r>
          </a:p>
          <a:p>
            <a:pPr marL="231775" lvl="1" defTabSz="4114800">
              <a:buFontTx/>
              <a:buChar char="•"/>
            </a:pPr>
            <a:r>
              <a:rPr lang="pt-BR" sz="3200" b="1" dirty="0"/>
              <a:t>Generosidade</a:t>
            </a:r>
          </a:p>
          <a:p>
            <a:pPr marL="231775" lvl="1" defTabSz="4114800">
              <a:buFontTx/>
              <a:buChar char="•"/>
            </a:pPr>
            <a:r>
              <a:rPr lang="pt-BR" sz="3200" b="1" dirty="0"/>
              <a:t>Justiça</a:t>
            </a:r>
          </a:p>
          <a:p>
            <a:pPr marL="231775" lvl="1" defTabSz="4114800">
              <a:buFontTx/>
              <a:buChar char="•"/>
            </a:pPr>
            <a:r>
              <a:rPr lang="pt-BR" sz="3200" b="1" dirty="0"/>
              <a:t>Coragem </a:t>
            </a:r>
          </a:p>
          <a:p>
            <a:pPr marL="231775" lvl="1" defTabSz="4114800">
              <a:buFontTx/>
              <a:buChar char="•"/>
            </a:pPr>
            <a:r>
              <a:rPr lang="pt-BR" sz="3200" b="1" dirty="0"/>
              <a:t>Temperança</a:t>
            </a:r>
          </a:p>
          <a:p>
            <a:pPr marL="231775" lvl="1" defTabSz="4114800">
              <a:buFontTx/>
              <a:buChar char="•"/>
            </a:pPr>
            <a:r>
              <a:rPr lang="pt-BR" sz="3200" b="1" dirty="0"/>
              <a:t>Prudência</a:t>
            </a:r>
          </a:p>
          <a:p>
            <a:pPr marL="231775" lvl="1" defTabSz="4114800">
              <a:buFontTx/>
              <a:buChar char="•"/>
            </a:pPr>
            <a:r>
              <a:rPr lang="pt-BR" sz="3200" b="1" dirty="0"/>
              <a:t>Fidelidade</a:t>
            </a:r>
          </a:p>
          <a:p>
            <a:pPr marL="231775" lvl="1" defTabSz="4114800">
              <a:buFontTx/>
              <a:buChar char="•"/>
            </a:pPr>
            <a:r>
              <a:rPr lang="pt-BR" sz="3200" b="1" dirty="0"/>
              <a:t>Polidez</a:t>
            </a:r>
          </a:p>
          <a:p>
            <a:pPr marL="63500" lvl="1" algn="r" defTabSz="4114800"/>
            <a:endParaRPr lang="pt-BR" sz="1800" b="1" dirty="0"/>
          </a:p>
          <a:p>
            <a:pPr marL="63500" lvl="1" algn="r" defTabSz="4114800"/>
            <a:endParaRPr lang="pt-BR" sz="1800" b="1" dirty="0"/>
          </a:p>
          <a:p>
            <a:pPr marL="63500" lvl="1" algn="r" defTabSz="4114800"/>
            <a:r>
              <a:rPr lang="pt-BR" sz="1800" b="1" dirty="0"/>
              <a:t>Aristóteles. </a:t>
            </a:r>
            <a:br>
              <a:rPr lang="pt-BR" sz="1800" b="1" dirty="0"/>
            </a:br>
            <a:r>
              <a:rPr lang="pt-BR" sz="1800" b="1" dirty="0"/>
              <a:t>Ética a </a:t>
            </a:r>
            <a:r>
              <a:rPr lang="pt-BR" sz="1800" b="1" dirty="0" err="1"/>
              <a:t>Nicômacos</a:t>
            </a:r>
            <a:r>
              <a:rPr lang="pt-BR" sz="1800" b="1" dirty="0"/>
              <a:t>. 2ed. Brasília: Universidade de Brasília; 1992. </a:t>
            </a:r>
          </a:p>
        </p:txBody>
      </p:sp>
      <p:sp>
        <p:nvSpPr>
          <p:cNvPr id="14378" name="Text Box 74"/>
          <p:cNvSpPr txBox="1">
            <a:spLocks noChangeArrowheads="1"/>
          </p:cNvSpPr>
          <p:nvPr/>
        </p:nvSpPr>
        <p:spPr bwMode="auto">
          <a:xfrm>
            <a:off x="35552567" y="17216650"/>
            <a:ext cx="5679474" cy="1101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marL="171450" indent="-171450" defTabSz="4114800"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114800"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114800"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114800"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114800"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600" b="1" dirty="0" err="1"/>
              <a:t>Alteridade</a:t>
            </a:r>
            <a:endParaRPr lang="en-US" sz="3600" b="1" dirty="0"/>
          </a:p>
          <a:p>
            <a:pPr marL="0" indent="0" algn="ctr" eaLnBrk="1" hangingPunct="1">
              <a:defRPr/>
            </a:pPr>
            <a:r>
              <a:rPr lang="en-US" sz="3200" b="1" dirty="0" err="1"/>
              <a:t>Foco</a:t>
            </a:r>
            <a:r>
              <a:rPr lang="en-US" sz="3200" b="1" dirty="0"/>
              <a:t> </a:t>
            </a:r>
            <a:r>
              <a:rPr lang="en-US" sz="3200" b="1" dirty="0" err="1"/>
              <a:t>na</a:t>
            </a:r>
            <a:r>
              <a:rPr lang="en-US" sz="3200" b="1" dirty="0"/>
              <a:t> </a:t>
            </a:r>
            <a:br>
              <a:rPr lang="en-US" sz="3200" b="1" dirty="0"/>
            </a:br>
            <a:r>
              <a:rPr lang="en-US" sz="3200" b="1" dirty="0" err="1"/>
              <a:t>relação</a:t>
            </a:r>
            <a:endParaRPr lang="en-US" sz="3200" b="1" dirty="0"/>
          </a:p>
          <a:p>
            <a:pPr eaLnBrk="1" hangingPunct="1">
              <a:buFontTx/>
              <a:buChar char="•"/>
              <a:defRPr/>
            </a:pPr>
            <a:endParaRPr lang="en-US" sz="32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t-BR" sz="3200" b="1" dirty="0"/>
              <a:t>Mesmo – </a:t>
            </a:r>
            <a:r>
              <a:rPr lang="pt-BR" sz="3200" b="1" dirty="0" err="1"/>
              <a:t>Mesmidade</a:t>
            </a:r>
            <a:endParaRPr lang="pt-BR" sz="3200" b="1" dirty="0"/>
          </a:p>
          <a:p>
            <a:pPr marL="857250" lvl="1" eaLnBrk="1" hangingPunct="1">
              <a:buFont typeface="Arial" panose="020B0604020202020204" pitchFamily="34" charset="0"/>
              <a:buChar char="•"/>
              <a:defRPr/>
            </a:pPr>
            <a:r>
              <a:rPr lang="pt-BR" sz="2800" b="1" dirty="0"/>
              <a:t>Permanência</a:t>
            </a:r>
          </a:p>
          <a:p>
            <a:pPr marL="857250" lvl="1" eaLnBrk="1" hangingPunct="1">
              <a:buFont typeface="Arial" panose="020B0604020202020204" pitchFamily="34" charset="0"/>
              <a:buChar char="•"/>
              <a:defRPr/>
            </a:pPr>
            <a:r>
              <a:rPr lang="pt-BR" sz="2800" b="1" dirty="0"/>
              <a:t>Identidade</a:t>
            </a:r>
          </a:p>
          <a:p>
            <a:pPr marL="857250" lvl="1" eaLnBrk="1" hangingPunct="1">
              <a:buFont typeface="Arial" panose="020B0604020202020204" pitchFamily="34" charset="0"/>
              <a:buChar char="•"/>
              <a:defRPr/>
            </a:pPr>
            <a:r>
              <a:rPr lang="pt-BR" sz="2800" b="1" dirty="0"/>
              <a:t>Imutabilidade</a:t>
            </a:r>
          </a:p>
          <a:p>
            <a:pPr marL="857250" lvl="1" eaLnBrk="1" hangingPunct="1">
              <a:buFont typeface="Arial" panose="020B0604020202020204" pitchFamily="34" charset="0"/>
              <a:buChar char="•"/>
              <a:defRPr/>
            </a:pPr>
            <a:r>
              <a:rPr lang="pt-BR" sz="2800" b="1" dirty="0"/>
              <a:t>Totalidade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t-BR" sz="3200" b="1" dirty="0"/>
              <a:t>Outro – Alteridade</a:t>
            </a:r>
          </a:p>
          <a:p>
            <a:pPr marL="857250" lvl="1" eaLnBrk="1" hangingPunct="1">
              <a:buFont typeface="Arial" panose="020B0604020202020204" pitchFamily="34" charset="0"/>
              <a:buChar char="•"/>
              <a:defRPr/>
            </a:pPr>
            <a:r>
              <a:rPr lang="pt-BR" sz="2800" b="1" dirty="0"/>
              <a:t>Impermanência</a:t>
            </a:r>
          </a:p>
          <a:p>
            <a:pPr marL="857250" lvl="1" eaLnBrk="1" hangingPunct="1">
              <a:buFont typeface="Arial" panose="020B0604020202020204" pitchFamily="34" charset="0"/>
              <a:buChar char="•"/>
              <a:defRPr/>
            </a:pPr>
            <a:r>
              <a:rPr lang="pt-BR" sz="2800" b="1" dirty="0"/>
              <a:t>Singularidade</a:t>
            </a:r>
          </a:p>
          <a:p>
            <a:pPr marL="857250" lvl="1" eaLnBrk="1" hangingPunct="1">
              <a:buFont typeface="Arial" panose="020B0604020202020204" pitchFamily="34" charset="0"/>
              <a:buChar char="•"/>
              <a:defRPr/>
            </a:pPr>
            <a:r>
              <a:rPr lang="pt-BR" sz="2800" b="1" dirty="0"/>
              <a:t>Mistério</a:t>
            </a:r>
          </a:p>
          <a:p>
            <a:pPr marL="857250" lvl="1" eaLnBrk="1" hangingPunct="1">
              <a:buFont typeface="Arial" panose="020B0604020202020204" pitchFamily="34" charset="0"/>
              <a:buChar char="•"/>
              <a:defRPr/>
            </a:pPr>
            <a:r>
              <a:rPr lang="pt-BR" sz="2800" b="1" dirty="0"/>
              <a:t>Infinito</a:t>
            </a:r>
          </a:p>
          <a:p>
            <a:pPr algn="r"/>
            <a:r>
              <a:rPr lang="fr-FR" altLang="pt-BR" sz="1800" dirty="0">
                <a:latin typeface="Arial" panose="020B0604020202020204" pitchFamily="34" charset="0"/>
              </a:rPr>
              <a:t>Emmanuel Levinas</a:t>
            </a:r>
          </a:p>
          <a:p>
            <a:pPr algn="r"/>
            <a:r>
              <a:rPr lang="fr-FR" altLang="pt-BR" sz="1800" dirty="0">
                <a:latin typeface="Arial" panose="020B0604020202020204" pitchFamily="34" charset="0"/>
              </a:rPr>
              <a:t>Totalité et infini. </a:t>
            </a:r>
          </a:p>
          <a:p>
            <a:pPr algn="r"/>
            <a:r>
              <a:rPr lang="fr-FR" altLang="pt-BR" sz="1800" dirty="0">
                <a:latin typeface="Arial" panose="020B0604020202020204" pitchFamily="34" charset="0"/>
              </a:rPr>
              <a:t>La Haye: Martinus Nijhoff; 1961</a:t>
            </a:r>
          </a:p>
          <a:p>
            <a:pPr algn="r"/>
            <a:endParaRPr lang="fr-FR" sz="1800" b="1" dirty="0"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err="1"/>
              <a:t>Eu+Outro</a:t>
            </a:r>
            <a:r>
              <a:rPr lang="en-US" sz="3200" b="1" dirty="0"/>
              <a:t> = </a:t>
            </a:r>
            <a:r>
              <a:rPr lang="en-US" sz="3200" b="1" dirty="0" err="1"/>
              <a:t>Nós</a:t>
            </a:r>
            <a:r>
              <a:rPr lang="en-US" sz="3200" b="1" dirty="0"/>
              <a:t> </a:t>
            </a:r>
          </a:p>
          <a:p>
            <a:pPr marL="536575" indent="-500063" eaLnBrk="1" hangingPunct="1">
              <a:buFontTx/>
              <a:buChar char="•"/>
              <a:defRPr/>
            </a:pPr>
            <a:r>
              <a:rPr lang="en-US" sz="3200" b="1" dirty="0"/>
              <a:t>Co-</a:t>
            </a:r>
            <a:r>
              <a:rPr lang="en-US" sz="3200" b="1" dirty="0" err="1"/>
              <a:t>presença</a:t>
            </a:r>
            <a:r>
              <a:rPr lang="en-US" sz="3200" b="1" dirty="0"/>
              <a:t> </a:t>
            </a:r>
            <a:r>
              <a:rPr lang="en-US" sz="3200" b="1" dirty="0" err="1"/>
              <a:t>ética</a:t>
            </a:r>
            <a:endParaRPr lang="en-US" sz="3200" b="1" dirty="0"/>
          </a:p>
          <a:p>
            <a:pPr marL="536575" indent="-500063" eaLnBrk="1" hangingPunct="1">
              <a:buFontTx/>
              <a:buChar char="•"/>
              <a:defRPr/>
            </a:pPr>
            <a:r>
              <a:rPr lang="en-US" sz="3200" b="1" dirty="0" err="1"/>
              <a:t>Corresponsabilidade</a:t>
            </a:r>
            <a:endParaRPr lang="en-US" sz="3200" b="1" dirty="0"/>
          </a:p>
          <a:p>
            <a:pPr marL="536575" indent="-500063" eaLnBrk="1" hangingPunct="1">
              <a:buFontTx/>
              <a:buChar char="•"/>
              <a:defRPr/>
            </a:pPr>
            <a:r>
              <a:rPr lang="en-US" sz="3200" b="1" dirty="0" err="1"/>
              <a:t>Negação</a:t>
            </a:r>
            <a:r>
              <a:rPr lang="en-US" sz="3200" b="1" dirty="0"/>
              <a:t> da </a:t>
            </a:r>
            <a:r>
              <a:rPr lang="en-US" sz="3200" b="1" dirty="0" err="1"/>
              <a:t>Neutralidade</a:t>
            </a:r>
            <a:endParaRPr lang="en-US" sz="3200" b="1" dirty="0"/>
          </a:p>
          <a:p>
            <a:pPr eaLnBrk="1" hangingPunct="1">
              <a:defRPr/>
            </a:pPr>
            <a:endParaRPr lang="pt-BR" sz="1800" b="1" dirty="0"/>
          </a:p>
          <a:p>
            <a:pPr algn="r" eaLnBrk="1" hangingPunct="1">
              <a:defRPr/>
            </a:pPr>
            <a:endParaRPr lang="pt-BR" sz="1800" b="1" dirty="0"/>
          </a:p>
          <a:p>
            <a:pPr algn="r" eaLnBrk="1" hangingPunct="1">
              <a:defRPr/>
            </a:pPr>
            <a:r>
              <a:rPr lang="pt-BR" sz="1800" b="1" dirty="0"/>
              <a:t>Emanuel </a:t>
            </a:r>
            <a:r>
              <a:rPr lang="pt-BR" sz="1800" b="1" dirty="0" err="1"/>
              <a:t>Lévinas</a:t>
            </a:r>
            <a:r>
              <a:rPr lang="pt-BR" sz="1800" b="1" dirty="0"/>
              <a:t> E. </a:t>
            </a:r>
            <a:br>
              <a:rPr lang="pt-BR" sz="1800" b="1" dirty="0"/>
            </a:br>
            <a:r>
              <a:rPr lang="pt-BR" sz="1800" b="1" dirty="0"/>
              <a:t>Entre nós: ensaios sobre a alteridade. </a:t>
            </a:r>
            <a:br>
              <a:rPr lang="pt-BR" sz="1800" b="1" dirty="0"/>
            </a:br>
            <a:r>
              <a:rPr lang="pt-BR" sz="1800" b="1" dirty="0"/>
              <a:t> Petrópolis: Vozes; 2005.</a:t>
            </a:r>
          </a:p>
        </p:txBody>
      </p:sp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15266145" y="17188353"/>
            <a:ext cx="5528093" cy="114800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4114800"/>
            <a:r>
              <a:rPr lang="en-US" sz="3600" b="1" dirty="0" err="1"/>
              <a:t>Direitos</a:t>
            </a:r>
            <a:r>
              <a:rPr lang="en-US" sz="3600" b="1" dirty="0"/>
              <a:t> </a:t>
            </a:r>
            <a:r>
              <a:rPr lang="en-US" sz="3600" b="1" dirty="0" err="1"/>
              <a:t>Humanos</a:t>
            </a:r>
            <a:endParaRPr lang="en-US" sz="3600" b="1" dirty="0"/>
          </a:p>
          <a:p>
            <a:pPr algn="ctr" defTabSz="4114800"/>
            <a:r>
              <a:rPr lang="en-US" sz="3200" b="1" dirty="0" err="1"/>
              <a:t>Foco</a:t>
            </a:r>
            <a:r>
              <a:rPr lang="en-US" sz="3200" b="1" dirty="0"/>
              <a:t> </a:t>
            </a:r>
            <a:r>
              <a:rPr lang="en-US" sz="3200" b="1" dirty="0" err="1"/>
              <a:t>nas</a:t>
            </a:r>
            <a:r>
              <a:rPr lang="en-US" sz="3200" b="1" dirty="0"/>
              <a:t> </a:t>
            </a:r>
            <a:br>
              <a:rPr lang="en-US" sz="3200" b="1" dirty="0"/>
            </a:br>
            <a:r>
              <a:rPr lang="en-US" sz="3200" b="1" dirty="0" err="1"/>
              <a:t>expectativas</a:t>
            </a:r>
            <a:endParaRPr lang="en-US" sz="3200" b="1" dirty="0"/>
          </a:p>
          <a:p>
            <a:pPr defTabSz="4114800">
              <a:buFont typeface="Arial" charset="0"/>
              <a:buChar char="•"/>
            </a:pPr>
            <a:endParaRPr lang="en-US" sz="3200" b="1" dirty="0"/>
          </a:p>
          <a:p>
            <a:pPr marL="803275" lvl="1" indent="-166688" defTabSz="4114800">
              <a:buFontTx/>
              <a:buChar char="•"/>
            </a:pPr>
            <a:r>
              <a:rPr lang="pt-BR" sz="3200" b="1" dirty="0"/>
              <a:t>Individuais</a:t>
            </a:r>
            <a:r>
              <a:rPr lang="pt-BR" sz="3200" dirty="0"/>
              <a:t> </a:t>
            </a:r>
            <a:br>
              <a:rPr lang="pt-BR" sz="3200" dirty="0"/>
            </a:br>
            <a:r>
              <a:rPr lang="pt-BR" sz="2800" b="1" dirty="0"/>
              <a:t>(1ª. Geração)</a:t>
            </a:r>
          </a:p>
          <a:p>
            <a:pPr marL="1143000" lvl="2" indent="-228600" defTabSz="4114800">
              <a:buFontTx/>
              <a:buChar char="•"/>
            </a:pPr>
            <a:r>
              <a:rPr lang="pt-BR" sz="2800" b="1" dirty="0"/>
              <a:t>Vida</a:t>
            </a:r>
          </a:p>
          <a:p>
            <a:pPr marL="1143000" lvl="2" indent="-228600" defTabSz="4114800">
              <a:buFontTx/>
              <a:buChar char="•"/>
            </a:pPr>
            <a:r>
              <a:rPr lang="pt-BR" sz="2800" b="1" dirty="0"/>
              <a:t>Liberdade</a:t>
            </a:r>
          </a:p>
          <a:p>
            <a:pPr marL="1143000" lvl="2" indent="-228600" defTabSz="4114800">
              <a:buFontTx/>
              <a:buChar char="•"/>
            </a:pPr>
            <a:r>
              <a:rPr lang="pt-BR" sz="2800" b="1" dirty="0"/>
              <a:t>Privacidade</a:t>
            </a:r>
          </a:p>
          <a:p>
            <a:pPr marL="1143000" lvl="2" indent="-228600" defTabSz="4114800">
              <a:buFontTx/>
              <a:buChar char="•"/>
            </a:pPr>
            <a:r>
              <a:rPr lang="pt-BR" sz="2800" b="1" dirty="0"/>
              <a:t>Não-discriminação</a:t>
            </a:r>
          </a:p>
          <a:p>
            <a:pPr marL="1143000" lvl="2" indent="-228600" defTabSz="4114800">
              <a:buFontTx/>
              <a:buChar char="•"/>
            </a:pPr>
            <a:endParaRPr lang="pt-BR" sz="3200" b="1" dirty="0"/>
          </a:p>
          <a:p>
            <a:pPr marL="803275" lvl="1" indent="-166688" defTabSz="4114800">
              <a:buFontTx/>
              <a:buChar char="•"/>
            </a:pPr>
            <a:r>
              <a:rPr lang="pt-BR" sz="3200" b="1" dirty="0"/>
              <a:t>Coletivos</a:t>
            </a:r>
            <a:r>
              <a:rPr lang="pt-BR" sz="3200" dirty="0"/>
              <a:t> </a:t>
            </a:r>
            <a:br>
              <a:rPr lang="pt-BR" sz="3200" dirty="0"/>
            </a:br>
            <a:r>
              <a:rPr lang="pt-BR" sz="2800" b="1" dirty="0"/>
              <a:t>(2ª. Geração)</a:t>
            </a:r>
            <a:endParaRPr lang="pt-BR" sz="2800" dirty="0"/>
          </a:p>
          <a:p>
            <a:pPr marL="1143000" lvl="2" indent="-228600" defTabSz="4114800">
              <a:buFontTx/>
              <a:buChar char="•"/>
            </a:pPr>
            <a:r>
              <a:rPr lang="pt-BR" sz="2800" b="1" dirty="0"/>
              <a:t>Saúde</a:t>
            </a:r>
          </a:p>
          <a:p>
            <a:pPr marL="1143000" lvl="2" indent="-228600" defTabSz="4114800">
              <a:buFontTx/>
              <a:buChar char="•"/>
            </a:pPr>
            <a:r>
              <a:rPr lang="pt-BR" sz="2800" b="1" dirty="0"/>
              <a:t>Educação</a:t>
            </a:r>
          </a:p>
          <a:p>
            <a:pPr marL="1143000" lvl="2" indent="-228600" defTabSz="4114800">
              <a:buFontTx/>
              <a:buChar char="•"/>
            </a:pPr>
            <a:r>
              <a:rPr lang="pt-BR" sz="2800" b="1" dirty="0"/>
              <a:t>Assistência Social</a:t>
            </a:r>
          </a:p>
          <a:p>
            <a:pPr marL="1143000" lvl="2" indent="-228600" defTabSz="4114800">
              <a:buFontTx/>
              <a:buChar char="•"/>
            </a:pPr>
            <a:endParaRPr lang="pt-BR" sz="3200" b="1" dirty="0"/>
          </a:p>
          <a:p>
            <a:pPr marL="803275" lvl="1" indent="-166688" defTabSz="4114800">
              <a:buFontTx/>
              <a:buChar char="•"/>
            </a:pPr>
            <a:r>
              <a:rPr lang="pt-BR" sz="3200" b="1" dirty="0" err="1"/>
              <a:t>Transpessoais</a:t>
            </a:r>
            <a:r>
              <a:rPr lang="pt-BR" sz="3200" dirty="0"/>
              <a:t>  </a:t>
            </a:r>
            <a:br>
              <a:rPr lang="pt-BR" sz="3200" dirty="0"/>
            </a:br>
            <a:r>
              <a:rPr lang="pt-BR" sz="2800" b="1" dirty="0"/>
              <a:t>(3ª. Geração)</a:t>
            </a:r>
            <a:endParaRPr lang="pt-BR" sz="2800" dirty="0"/>
          </a:p>
          <a:p>
            <a:pPr marL="1143000" lvl="2" indent="-228600" defTabSz="4114800">
              <a:buFontTx/>
              <a:buChar char="•"/>
            </a:pPr>
            <a:r>
              <a:rPr lang="pt-BR" sz="2800" b="1" dirty="0"/>
              <a:t>Ambiente </a:t>
            </a:r>
          </a:p>
          <a:p>
            <a:pPr marL="1143000" lvl="2" indent="-228600" defTabSz="4114800">
              <a:buFontTx/>
              <a:buChar char="•"/>
            </a:pPr>
            <a:r>
              <a:rPr lang="pt-BR" sz="2800" b="1" dirty="0"/>
              <a:t>Solidariedade</a:t>
            </a:r>
          </a:p>
          <a:p>
            <a:pPr marL="636588" lvl="1" defTabSz="4114800">
              <a:buFontTx/>
              <a:buChar char="•"/>
            </a:pPr>
            <a:endParaRPr lang="pt-BR" sz="800" b="1" dirty="0"/>
          </a:p>
          <a:p>
            <a:pPr algn="r"/>
            <a:endParaRPr lang="en-US" sz="1400" b="1" dirty="0"/>
          </a:p>
          <a:p>
            <a:pPr algn="r"/>
            <a:endParaRPr lang="en-US" sz="1800" b="1" dirty="0"/>
          </a:p>
          <a:p>
            <a:pPr algn="r"/>
            <a:r>
              <a:rPr lang="en-US" sz="1800" b="1" dirty="0"/>
              <a:t>Norberto </a:t>
            </a:r>
            <a:r>
              <a:rPr lang="en-US" sz="1800" b="1" dirty="0" err="1"/>
              <a:t>Bobbio</a:t>
            </a:r>
            <a:r>
              <a:rPr lang="en-US" sz="1800" b="1" dirty="0"/>
              <a:t> </a:t>
            </a:r>
          </a:p>
          <a:p>
            <a:pPr algn="r"/>
            <a:r>
              <a:rPr lang="en-US" sz="1800" b="1" dirty="0"/>
              <a:t>A Era dos </a:t>
            </a:r>
            <a:r>
              <a:rPr lang="en-US" sz="1800" b="1" dirty="0" err="1"/>
              <a:t>Direitos</a:t>
            </a:r>
            <a:r>
              <a:rPr lang="en-US" sz="1800" b="1" dirty="0"/>
              <a:t>. </a:t>
            </a:r>
          </a:p>
          <a:p>
            <a:pPr algn="r"/>
            <a:r>
              <a:rPr lang="en-US" sz="1800" b="1" dirty="0"/>
              <a:t>Rio de Janeiro: Campus; 1992.</a:t>
            </a:r>
            <a:endParaRPr lang="pt-BR" sz="1800" b="1" dirty="0"/>
          </a:p>
        </p:txBody>
      </p:sp>
      <p:sp>
        <p:nvSpPr>
          <p:cNvPr id="14380" name="Text Box 69"/>
          <p:cNvSpPr txBox="1">
            <a:spLocks noChangeArrowheads="1"/>
          </p:cNvSpPr>
          <p:nvPr/>
        </p:nvSpPr>
        <p:spPr bwMode="auto">
          <a:xfrm>
            <a:off x="9941312" y="17230272"/>
            <a:ext cx="4967288" cy="113569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defTabSz="4114800"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defTabSz="4114800"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114800"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114800"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114800"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600" b="1" dirty="0" err="1"/>
              <a:t>Principialismo</a:t>
            </a:r>
            <a:endParaRPr lang="en-US" sz="3600" b="1" dirty="0"/>
          </a:p>
          <a:p>
            <a:pPr marL="112713" algn="ctr" eaLnBrk="1" hangingPunct="1">
              <a:defRPr/>
            </a:pPr>
            <a:r>
              <a:rPr lang="en-US" sz="3200" b="1" dirty="0" err="1"/>
              <a:t>Foco</a:t>
            </a:r>
            <a:r>
              <a:rPr lang="en-US" sz="3200" b="1" dirty="0"/>
              <a:t> </a:t>
            </a:r>
            <a:r>
              <a:rPr lang="en-US" sz="3200" b="1" dirty="0" err="1"/>
              <a:t>nos</a:t>
            </a:r>
            <a:r>
              <a:rPr lang="en-US" sz="3200" b="1" dirty="0"/>
              <a:t> </a:t>
            </a:r>
          </a:p>
          <a:p>
            <a:pPr marL="112713" algn="ctr" eaLnBrk="1" hangingPunct="1">
              <a:defRPr/>
            </a:pPr>
            <a:r>
              <a:rPr lang="en-US" sz="3200" b="1" dirty="0" err="1"/>
              <a:t>Princípios</a:t>
            </a:r>
            <a:endParaRPr lang="en-US" sz="3200" b="1" dirty="0"/>
          </a:p>
          <a:p>
            <a:pPr marL="112713" eaLnBrk="1" hangingPunct="1">
              <a:buFont typeface="Arial"/>
              <a:buChar char="•"/>
              <a:defRPr/>
            </a:pPr>
            <a:endParaRPr lang="en-US" sz="3200" b="1" dirty="0"/>
          </a:p>
          <a:p>
            <a:pPr marL="63500" indent="-61913" eaLnBrk="1" hangingPunct="1">
              <a:buFont typeface="Arial"/>
              <a:buChar char="•"/>
              <a:defRPr/>
            </a:pPr>
            <a:r>
              <a:rPr lang="en-US" sz="3200" b="1" dirty="0" err="1">
                <a:cs typeface="ＭＳ Ｐゴシック" charset="0"/>
              </a:rPr>
              <a:t>Beneficência</a:t>
            </a:r>
            <a:endParaRPr lang="en-US" sz="3200" b="1" i="1" dirty="0">
              <a:cs typeface="ＭＳ Ｐゴシック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3200" b="1" dirty="0" err="1">
                <a:cs typeface="ＭＳ Ｐゴシック" charset="0"/>
              </a:rPr>
              <a:t>Respeito</a:t>
            </a:r>
            <a:r>
              <a:rPr lang="en-US" sz="3200" b="1" dirty="0">
                <a:cs typeface="ＭＳ Ｐゴシック" charset="0"/>
              </a:rPr>
              <a:t> </a:t>
            </a:r>
            <a:r>
              <a:rPr lang="en-US" sz="3200" b="1" dirty="0" err="1">
                <a:cs typeface="ＭＳ Ｐゴシック" charset="0"/>
              </a:rPr>
              <a:t>às</a:t>
            </a:r>
            <a:r>
              <a:rPr lang="en-US" sz="3200" b="1" dirty="0">
                <a:cs typeface="ＭＳ Ｐゴシック" charset="0"/>
              </a:rPr>
              <a:t> </a:t>
            </a:r>
            <a:r>
              <a:rPr lang="en-US" sz="3200" b="1" dirty="0" err="1">
                <a:cs typeface="ＭＳ Ｐゴシック" charset="0"/>
              </a:rPr>
              <a:t>Pessoas</a:t>
            </a:r>
            <a:endParaRPr lang="en-US" sz="3200" b="1" dirty="0">
              <a:cs typeface="ＭＳ Ｐゴシック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3200" b="1" dirty="0" err="1">
                <a:cs typeface="ＭＳ Ｐゴシック" charset="0"/>
              </a:rPr>
              <a:t>Justiça</a:t>
            </a:r>
            <a:endParaRPr lang="en-US" sz="3200" b="1" dirty="0">
              <a:cs typeface="ＭＳ Ｐゴシック" charset="0"/>
            </a:endParaRPr>
          </a:p>
          <a:p>
            <a:pPr lvl="1" algn="r" eaLnBrk="1" hangingPunct="1">
              <a:defRPr/>
            </a:pPr>
            <a:r>
              <a:rPr lang="en-US" sz="1800" b="1" dirty="0">
                <a:cs typeface="ＭＳ Ｐゴシック" charset="0"/>
              </a:rPr>
              <a:t>The Belmont Report. </a:t>
            </a:r>
          </a:p>
          <a:p>
            <a:pPr lvl="1" algn="r" eaLnBrk="1" hangingPunct="1">
              <a:defRPr/>
            </a:pPr>
            <a:r>
              <a:rPr lang="en-US" sz="1800" b="1" dirty="0">
                <a:cs typeface="ＭＳ Ｐゴシック" charset="0"/>
              </a:rPr>
              <a:t>Washington: DHEW Publications (OS) 78-0012, 1978</a:t>
            </a:r>
          </a:p>
          <a:p>
            <a:pPr lvl="1" algn="r" eaLnBrk="1" hangingPunct="1">
              <a:defRPr/>
            </a:pPr>
            <a:endParaRPr lang="en-US" sz="1400" b="1" dirty="0">
              <a:cs typeface="ＭＳ Ｐゴシック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b="1" dirty="0" err="1">
                <a:cs typeface="ＭＳ Ｐゴシック" charset="0"/>
              </a:rPr>
              <a:t>Beneficência</a:t>
            </a:r>
            <a:endParaRPr lang="en-US" sz="3200" b="1" dirty="0">
              <a:cs typeface="ＭＳ Ｐゴシック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b="1" dirty="0" err="1">
                <a:cs typeface="ＭＳ Ｐゴシック" charset="0"/>
              </a:rPr>
              <a:t>Não-Maleficência</a:t>
            </a:r>
            <a:endParaRPr lang="en-US" sz="3200" b="1" dirty="0">
              <a:cs typeface="ＭＳ Ｐゴシック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b="1" dirty="0" err="1">
                <a:cs typeface="ＭＳ Ｐゴシック" charset="0"/>
              </a:rPr>
              <a:t>Autonomia</a:t>
            </a:r>
            <a:endParaRPr lang="en-US" sz="3200" b="1" dirty="0">
              <a:cs typeface="ＭＳ Ｐゴシック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b="1" dirty="0" err="1">
                <a:cs typeface="ＭＳ Ｐゴシック" charset="0"/>
              </a:rPr>
              <a:t>Justiça</a:t>
            </a:r>
            <a:endParaRPr lang="en-US" sz="3200" b="1" dirty="0">
              <a:cs typeface="ＭＳ Ｐゴシック" charset="0"/>
            </a:endParaRPr>
          </a:p>
          <a:p>
            <a:pPr lvl="1" algn="r" eaLnBrk="1" hangingPunct="1">
              <a:defRPr/>
            </a:pPr>
            <a:endParaRPr lang="en-US" sz="1800" b="1" dirty="0"/>
          </a:p>
          <a:p>
            <a:pPr lvl="1" algn="r" eaLnBrk="1" hangingPunct="1">
              <a:defRPr/>
            </a:pPr>
            <a:r>
              <a:rPr lang="en-US" sz="1800" b="1" dirty="0"/>
              <a:t>Beauchamp TL, Childress JF. </a:t>
            </a:r>
          </a:p>
          <a:p>
            <a:pPr lvl="1" algn="r" eaLnBrk="1" hangingPunct="1">
              <a:defRPr/>
            </a:pPr>
            <a:r>
              <a:rPr lang="en-US" sz="1800" b="1" dirty="0"/>
              <a:t>Principles of Biomedical Ethics. 1st ed.</a:t>
            </a:r>
            <a:br>
              <a:rPr lang="en-US" sz="1800" b="1" dirty="0"/>
            </a:br>
            <a:r>
              <a:rPr lang="en-US" sz="1800" b="1" dirty="0"/>
              <a:t> New York: Oxford; 1978</a:t>
            </a:r>
            <a:r>
              <a:rPr lang="en-US" sz="1800" dirty="0"/>
              <a:t>.</a:t>
            </a:r>
          </a:p>
          <a:p>
            <a:pPr lvl="1" algn="r" eaLnBrk="1" hangingPunct="1">
              <a:defRPr/>
            </a:pPr>
            <a:r>
              <a:rPr lang="en-US" sz="1800" dirty="0"/>
              <a:t> </a:t>
            </a:r>
            <a:endParaRPr lang="en-US" sz="1800" b="1" dirty="0">
              <a:cs typeface="ＭＳ Ｐゴシック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b="1" dirty="0" err="1" smtClean="0"/>
              <a:t>Dignidade</a:t>
            </a:r>
            <a:endParaRPr lang="en-US" sz="3200" b="1" dirty="0" smtClean="0"/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b="1" dirty="0" smtClean="0"/>
              <a:t>Liberdade</a:t>
            </a:r>
            <a:endParaRPr lang="en-US" sz="3200" b="1" dirty="0">
              <a:cs typeface="ＭＳ Ｐゴシック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b="1" dirty="0" err="1">
                <a:cs typeface="ＭＳ Ｐゴシック" charset="0"/>
              </a:rPr>
              <a:t>Integridade</a:t>
            </a:r>
            <a:endParaRPr lang="en-US" sz="3200" b="1" dirty="0">
              <a:cs typeface="ＭＳ Ｐゴシック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b="1" dirty="0" err="1">
                <a:cs typeface="ＭＳ Ｐゴシック" charset="0"/>
              </a:rPr>
              <a:t>Vulnerabilidade</a:t>
            </a:r>
            <a:endParaRPr lang="en-US" sz="3200" b="1" dirty="0">
              <a:cs typeface="ＭＳ Ｐゴシック" charset="0"/>
            </a:endParaRPr>
          </a:p>
          <a:p>
            <a:pPr lvl="1" algn="r" eaLnBrk="1" hangingPunct="1">
              <a:defRPr/>
            </a:pPr>
            <a:endParaRPr lang="en-US" sz="1800" b="1" dirty="0"/>
          </a:p>
          <a:p>
            <a:pPr lvl="1" algn="r" eaLnBrk="1" hangingPunct="1">
              <a:defRPr/>
            </a:pPr>
            <a:r>
              <a:rPr lang="en-US" sz="1800" b="1" dirty="0"/>
              <a:t>Kemp P. </a:t>
            </a:r>
            <a:br>
              <a:rPr lang="en-US" sz="1800" b="1" dirty="0"/>
            </a:br>
            <a:r>
              <a:rPr lang="en-US" sz="1800" b="1" dirty="0"/>
              <a:t>The globalization of the world. </a:t>
            </a:r>
            <a:br>
              <a:rPr lang="en-US" sz="1800" b="1" dirty="0"/>
            </a:br>
            <a:r>
              <a:rPr lang="en-US" sz="1800" b="1" dirty="0"/>
              <a:t>Philosophical Problems Today  </a:t>
            </a:r>
            <a:br>
              <a:rPr lang="en-US" sz="1800" b="1" dirty="0"/>
            </a:br>
            <a:r>
              <a:rPr lang="en-US" sz="1800" b="1" dirty="0"/>
              <a:t>Berlin: Springer; 2004. </a:t>
            </a:r>
            <a:endParaRPr lang="en-US" sz="1800" b="1" dirty="0">
              <a:cs typeface="ＭＳ Ｐゴシック" charset="0"/>
            </a:endParaRPr>
          </a:p>
        </p:txBody>
      </p:sp>
      <p:sp>
        <p:nvSpPr>
          <p:cNvPr id="14349" name="Text Box 166"/>
          <p:cNvSpPr txBox="1">
            <a:spLocks noChangeArrowheads="1"/>
          </p:cNvSpPr>
          <p:nvPr/>
        </p:nvSpPr>
        <p:spPr bwMode="auto">
          <a:xfrm>
            <a:off x="7441075" y="6403472"/>
            <a:ext cx="6779269" cy="45550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 algn="ctr" defTabSz="4114800"/>
            <a:r>
              <a:rPr lang="pt-BR" sz="4000" b="1" dirty="0"/>
              <a:t>Repertório de Casos</a:t>
            </a:r>
          </a:p>
          <a:p>
            <a:pPr marL="171450" indent="-171450" defTabSz="4114800">
              <a:buFontTx/>
              <a:buChar char="•"/>
            </a:pPr>
            <a:r>
              <a:rPr lang="pt-BR" sz="3200" b="1" dirty="0"/>
              <a:t>Memória de situações semelhantes</a:t>
            </a:r>
          </a:p>
          <a:p>
            <a:pPr marL="171450" indent="-171450" defTabSz="4114800">
              <a:buFontTx/>
              <a:buChar char="•"/>
            </a:pPr>
            <a:r>
              <a:rPr lang="pt-BR" sz="3200" b="1" dirty="0"/>
              <a:t>Repertório de situações reais</a:t>
            </a:r>
          </a:p>
          <a:p>
            <a:pPr marL="171450" indent="-171450" defTabSz="4114800">
              <a:buFontTx/>
              <a:buChar char="•"/>
            </a:pPr>
            <a:r>
              <a:rPr lang="pt-BR" sz="3200" b="1" dirty="0"/>
              <a:t>Compreensão da relevância</a:t>
            </a:r>
          </a:p>
          <a:p>
            <a:pPr marL="171450" indent="-171450" defTabSz="4114800">
              <a:buFontTx/>
              <a:buChar char="•"/>
            </a:pPr>
            <a:r>
              <a:rPr lang="pt-BR" sz="3200" b="1" dirty="0"/>
              <a:t>Coerência nas decisões</a:t>
            </a:r>
          </a:p>
          <a:p>
            <a:pPr marL="171450" indent="-171450" defTabSz="4114800"/>
            <a:endParaRPr lang="pt-BR" sz="1800" b="1" dirty="0"/>
          </a:p>
          <a:p>
            <a:pPr marL="171450" indent="-171450" algn="r" defTabSz="4114800"/>
            <a:r>
              <a:rPr lang="en-US" sz="1800" b="1" dirty="0"/>
              <a:t>Albert </a:t>
            </a:r>
            <a:r>
              <a:rPr lang="en-US" sz="1800" b="1" dirty="0" err="1"/>
              <a:t>Jonsen</a:t>
            </a:r>
            <a:r>
              <a:rPr lang="en-US" sz="1800" b="1" dirty="0"/>
              <a:t>, Stephen </a:t>
            </a:r>
            <a:r>
              <a:rPr lang="en-US" sz="1800" b="1" dirty="0" err="1"/>
              <a:t>Toulmin</a:t>
            </a:r>
            <a:r>
              <a:rPr lang="en-US" sz="1800" b="1" dirty="0"/>
              <a:t>. </a:t>
            </a:r>
            <a:br>
              <a:rPr lang="en-US" sz="1800" b="1" dirty="0"/>
            </a:br>
            <a:r>
              <a:rPr lang="en-US" sz="1800" b="1" dirty="0"/>
              <a:t>The Abuse of Casuistry: </a:t>
            </a:r>
            <a:br>
              <a:rPr lang="en-US" sz="1800" b="1" dirty="0"/>
            </a:br>
            <a:r>
              <a:rPr lang="en-US" sz="1800" b="1" dirty="0"/>
              <a:t>a history of moral reasoning. </a:t>
            </a:r>
          </a:p>
          <a:p>
            <a:pPr marL="171450" indent="-171450" algn="r" defTabSz="4114800"/>
            <a:r>
              <a:rPr lang="en-US" sz="1800" b="1" dirty="0"/>
              <a:t>Berkeley: University of California Press, 1988. </a:t>
            </a:r>
          </a:p>
        </p:txBody>
      </p:sp>
      <p:sp>
        <p:nvSpPr>
          <p:cNvPr id="14351" name="Text Box 170"/>
          <p:cNvSpPr txBox="1">
            <a:spLocks noChangeArrowheads="1"/>
          </p:cNvSpPr>
          <p:nvPr/>
        </p:nvSpPr>
        <p:spPr bwMode="auto">
          <a:xfrm>
            <a:off x="-14149388" y="14363700"/>
            <a:ext cx="18415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4800"/>
            <a:endParaRPr lang="pt-BR"/>
          </a:p>
        </p:txBody>
      </p:sp>
      <p:grpSp>
        <p:nvGrpSpPr>
          <p:cNvPr id="14355" name="Group 12"/>
          <p:cNvGrpSpPr>
            <a:grpSpLocks/>
          </p:cNvGrpSpPr>
          <p:nvPr/>
        </p:nvGrpSpPr>
        <p:grpSpPr bwMode="auto">
          <a:xfrm>
            <a:off x="7515710" y="11177559"/>
            <a:ext cx="6707261" cy="5816380"/>
            <a:chOff x="10897685" y="8713019"/>
            <a:chExt cx="6840759" cy="5407311"/>
          </a:xfrm>
        </p:grpSpPr>
        <p:sp>
          <p:nvSpPr>
            <p:cNvPr id="14498" name="Rectangle 124"/>
            <p:cNvSpPr>
              <a:spLocks noChangeArrowheads="1"/>
            </p:cNvSpPr>
            <p:nvPr/>
          </p:nvSpPr>
          <p:spPr bwMode="auto">
            <a:xfrm>
              <a:off x="10897685" y="8782868"/>
              <a:ext cx="6840759" cy="528564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4114800"/>
              <a:endParaRPr lang="pt-BR"/>
            </a:p>
          </p:txBody>
        </p:sp>
        <p:sp>
          <p:nvSpPr>
            <p:cNvPr id="265220" name="Text Box 4"/>
            <p:cNvSpPr txBox="1">
              <a:spLocks noChangeArrowheads="1"/>
            </p:cNvSpPr>
            <p:nvPr/>
          </p:nvSpPr>
          <p:spPr bwMode="auto">
            <a:xfrm>
              <a:off x="15507008" y="9470943"/>
              <a:ext cx="1949351" cy="81803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pt-BR" sz="48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Direito</a:t>
              </a:r>
              <a:endParaRPr lang="pt-BR" sz="2400" dirty="0">
                <a:ea typeface="+mn-ea"/>
              </a:endParaRPr>
            </a:p>
          </p:txBody>
        </p:sp>
        <p:sp>
          <p:nvSpPr>
            <p:cNvPr id="265221" name="Text Box 5"/>
            <p:cNvSpPr txBox="1">
              <a:spLocks noChangeArrowheads="1"/>
            </p:cNvSpPr>
            <p:nvPr/>
          </p:nvSpPr>
          <p:spPr bwMode="auto">
            <a:xfrm>
              <a:off x="13371565" y="10882087"/>
              <a:ext cx="1429004" cy="75743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pt-BR" sz="44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Ação</a:t>
              </a:r>
              <a:endParaRPr lang="pt-BR" sz="2400" dirty="0"/>
            </a:p>
          </p:txBody>
        </p:sp>
        <p:sp>
          <p:nvSpPr>
            <p:cNvPr id="14501" name="Line 6"/>
            <p:cNvSpPr>
              <a:spLocks noChangeShapeType="1"/>
            </p:cNvSpPr>
            <p:nvPr/>
          </p:nvSpPr>
          <p:spPr bwMode="auto">
            <a:xfrm flipV="1">
              <a:off x="14844117" y="10295756"/>
              <a:ext cx="1678096" cy="5762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502" name="Line 7"/>
            <p:cNvSpPr>
              <a:spLocks noChangeShapeType="1"/>
            </p:cNvSpPr>
            <p:nvPr/>
          </p:nvSpPr>
          <p:spPr bwMode="auto">
            <a:xfrm flipH="1" flipV="1">
              <a:off x="11697488" y="10295756"/>
              <a:ext cx="1581252" cy="5794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503" name="Line 8"/>
            <p:cNvSpPr>
              <a:spLocks noChangeShapeType="1"/>
            </p:cNvSpPr>
            <p:nvPr/>
          </p:nvSpPr>
          <p:spPr bwMode="auto">
            <a:xfrm flipH="1" flipV="1">
              <a:off x="14043965" y="11626081"/>
              <a:ext cx="31752" cy="9747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5225" name="Text Box 9"/>
            <p:cNvSpPr txBox="1">
              <a:spLocks noChangeArrowheads="1"/>
            </p:cNvSpPr>
            <p:nvPr/>
          </p:nvSpPr>
          <p:spPr bwMode="auto">
            <a:xfrm>
              <a:off x="11611868" y="10496093"/>
              <a:ext cx="1158913" cy="3766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pt-BR" sz="18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Respeito</a:t>
              </a:r>
              <a:endParaRPr lang="pt-BR" sz="2400" dirty="0">
                <a:ea typeface="+mn-ea"/>
              </a:endParaRPr>
            </a:p>
          </p:txBody>
        </p:sp>
        <p:sp>
          <p:nvSpPr>
            <p:cNvPr id="265226" name="Text Box 10"/>
            <p:cNvSpPr txBox="1">
              <a:spLocks noChangeArrowheads="1"/>
            </p:cNvSpPr>
            <p:nvPr/>
          </p:nvSpPr>
          <p:spPr bwMode="auto">
            <a:xfrm>
              <a:off x="15431518" y="10513283"/>
              <a:ext cx="1108111" cy="3766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pt-BR" sz="1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Coerção</a:t>
              </a:r>
              <a:endParaRPr lang="pt-BR" sz="2000" dirty="0"/>
            </a:p>
          </p:txBody>
        </p:sp>
        <p:sp>
          <p:nvSpPr>
            <p:cNvPr id="265227" name="Text Box 11"/>
            <p:cNvSpPr txBox="1">
              <a:spLocks noChangeArrowheads="1"/>
            </p:cNvSpPr>
            <p:nvPr/>
          </p:nvSpPr>
          <p:spPr bwMode="auto">
            <a:xfrm>
              <a:off x="13406638" y="11855667"/>
              <a:ext cx="1387434" cy="36356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pt-BR" sz="18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Justificativa</a:t>
              </a:r>
              <a:endParaRPr lang="pt-BR" sz="1800" dirty="0">
                <a:ea typeface="+mn-ea"/>
              </a:endParaRPr>
            </a:p>
          </p:txBody>
        </p:sp>
        <p:sp>
          <p:nvSpPr>
            <p:cNvPr id="14507" name="Text Box 13"/>
            <p:cNvSpPr txBox="1">
              <a:spLocks noChangeArrowheads="1"/>
            </p:cNvSpPr>
            <p:nvPr/>
          </p:nvSpPr>
          <p:spPr bwMode="auto">
            <a:xfrm>
              <a:off x="13543351" y="10371956"/>
              <a:ext cx="1121884" cy="454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pt-BR" sz="2400" b="1" dirty="0"/>
                <a:t>Regras</a:t>
              </a:r>
              <a:endParaRPr lang="pt-BR" sz="2400" dirty="0"/>
            </a:p>
          </p:txBody>
        </p:sp>
        <p:sp>
          <p:nvSpPr>
            <p:cNvPr id="265230" name="Text Box 14"/>
            <p:cNvSpPr txBox="1">
              <a:spLocks noChangeArrowheads="1"/>
            </p:cNvSpPr>
            <p:nvPr/>
          </p:nvSpPr>
          <p:spPr bwMode="auto">
            <a:xfrm>
              <a:off x="13320264" y="12372930"/>
              <a:ext cx="1512556" cy="8180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pt-BR" sz="48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Ética</a:t>
              </a:r>
              <a:endParaRPr lang="pt-BR" sz="3200" dirty="0">
                <a:latin typeface="Tahoma" charset="0"/>
              </a:endParaRPr>
            </a:p>
          </p:txBody>
        </p:sp>
        <p:sp>
          <p:nvSpPr>
            <p:cNvPr id="14509" name="Text Box 126"/>
            <p:cNvSpPr txBox="1">
              <a:spLocks noChangeArrowheads="1"/>
            </p:cNvSpPr>
            <p:nvPr/>
          </p:nvSpPr>
          <p:spPr bwMode="auto">
            <a:xfrm>
              <a:off x="11680185" y="8713019"/>
              <a:ext cx="5003802" cy="696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4114800"/>
              <a:r>
                <a:rPr lang="pt-BR" sz="4000" b="1" dirty="0"/>
                <a:t>Referenciais Teóricos</a:t>
              </a:r>
            </a:p>
          </p:txBody>
        </p:sp>
        <p:sp>
          <p:nvSpPr>
            <p:cNvPr id="14510" name="Text Box 180"/>
            <p:cNvSpPr txBox="1">
              <a:spLocks noChangeArrowheads="1"/>
            </p:cNvSpPr>
            <p:nvPr/>
          </p:nvSpPr>
          <p:spPr bwMode="auto">
            <a:xfrm>
              <a:off x="11055874" y="13261938"/>
              <a:ext cx="6656645" cy="858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defTabSz="4114800"/>
              <a:r>
                <a:rPr lang="pt-BR" sz="1800" b="1" dirty="0"/>
                <a:t>Adolfo Sanches Vasques. </a:t>
              </a:r>
              <a:br>
                <a:rPr lang="pt-BR" sz="1800" b="1" dirty="0"/>
              </a:br>
              <a:r>
                <a:rPr lang="pt-BR" sz="1800" b="1" dirty="0"/>
                <a:t>Ética </a:t>
              </a:r>
              <a:br>
                <a:rPr lang="pt-BR" sz="1800" b="1" dirty="0"/>
              </a:br>
              <a:r>
                <a:rPr lang="pt-BR" sz="1800" b="1" dirty="0"/>
                <a:t>Rio de Janeiro:  Civilização Brasileira, 2000:15-34</a:t>
              </a:r>
            </a:p>
          </p:txBody>
        </p:sp>
        <p:sp>
          <p:nvSpPr>
            <p:cNvPr id="265219" name="Text Box 3"/>
            <p:cNvSpPr txBox="1">
              <a:spLocks noChangeArrowheads="1"/>
            </p:cNvSpPr>
            <p:nvPr/>
          </p:nvSpPr>
          <p:spPr bwMode="auto">
            <a:xfrm>
              <a:off x="11053198" y="9470943"/>
              <a:ext cx="1668221" cy="81803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pt-BR" sz="48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Moral</a:t>
              </a:r>
              <a:endParaRPr lang="pt-BR" sz="2400" dirty="0">
                <a:latin typeface="Times New Roman" pitchFamily="18" charset="0"/>
                <a:ea typeface="+mn-ea"/>
              </a:endParaRPr>
            </a:p>
          </p:txBody>
        </p:sp>
      </p:grpSp>
      <p:sp>
        <p:nvSpPr>
          <p:cNvPr id="14358" name="Text Box 194"/>
          <p:cNvSpPr txBox="1">
            <a:spLocks noChangeArrowheads="1"/>
          </p:cNvSpPr>
          <p:nvPr/>
        </p:nvSpPr>
        <p:spPr bwMode="auto">
          <a:xfrm>
            <a:off x="288925" y="29846588"/>
            <a:ext cx="18966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14800"/>
            <a:r>
              <a:rPr lang="pt-BR" sz="2000" b="1" dirty="0"/>
              <a:t>©</a:t>
            </a:r>
            <a:r>
              <a:rPr lang="pt-BR" sz="2000" b="1" dirty="0" err="1" smtClean="0"/>
              <a:t>Goldim</a:t>
            </a:r>
            <a:r>
              <a:rPr lang="pt-BR" sz="2000" b="1" dirty="0" smtClean="0"/>
              <a:t>/2019</a:t>
            </a:r>
            <a:endParaRPr lang="pt-BR" sz="2000" b="1" dirty="0"/>
          </a:p>
        </p:txBody>
      </p:sp>
      <p:grpSp>
        <p:nvGrpSpPr>
          <p:cNvPr id="14362" name="Group 12"/>
          <p:cNvGrpSpPr>
            <a:grpSpLocks/>
          </p:cNvGrpSpPr>
          <p:nvPr/>
        </p:nvGrpSpPr>
        <p:grpSpPr bwMode="auto">
          <a:xfrm>
            <a:off x="14584900" y="1625322"/>
            <a:ext cx="26784498" cy="15312877"/>
            <a:chOff x="11391900" y="14112875"/>
            <a:chExt cx="20076045" cy="10924599"/>
          </a:xfrm>
        </p:grpSpPr>
        <p:sp>
          <p:nvSpPr>
            <p:cNvPr id="14453" name="Rectangle 162"/>
            <p:cNvSpPr>
              <a:spLocks noChangeArrowheads="1"/>
            </p:cNvSpPr>
            <p:nvPr/>
          </p:nvSpPr>
          <p:spPr bwMode="auto">
            <a:xfrm>
              <a:off x="12033250" y="15170150"/>
              <a:ext cx="2909888" cy="7294563"/>
            </a:xfrm>
            <a:prstGeom prst="rect">
              <a:avLst/>
            </a:prstGeom>
            <a:solidFill>
              <a:srgbClr val="D9D9D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" name="Rectangle 159"/>
            <p:cNvSpPr>
              <a:spLocks noChangeArrowheads="1"/>
            </p:cNvSpPr>
            <p:nvPr/>
          </p:nvSpPr>
          <p:spPr bwMode="auto">
            <a:xfrm>
              <a:off x="27905503" y="15214600"/>
              <a:ext cx="2767084" cy="725011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455" name="Rectangle 128"/>
            <p:cNvSpPr>
              <a:spLocks noChangeArrowheads="1"/>
            </p:cNvSpPr>
            <p:nvPr/>
          </p:nvSpPr>
          <p:spPr bwMode="auto">
            <a:xfrm>
              <a:off x="11487150" y="14112875"/>
              <a:ext cx="19980795" cy="10924599"/>
            </a:xfrm>
            <a:prstGeom prst="rect">
              <a:avLst/>
            </a:prstGeom>
            <a:noFill/>
            <a:ln w="76200" cmpd="tri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4114800">
                <a:buFontTx/>
                <a:buChar char="•"/>
              </a:pPr>
              <a:endParaRPr lang="pt-BR"/>
            </a:p>
          </p:txBody>
        </p:sp>
        <p:sp>
          <p:nvSpPr>
            <p:cNvPr id="14456" name="Rectangle 39"/>
            <p:cNvSpPr>
              <a:spLocks noChangeArrowheads="1"/>
            </p:cNvSpPr>
            <p:nvPr/>
          </p:nvSpPr>
          <p:spPr bwMode="auto">
            <a:xfrm>
              <a:off x="15303500" y="15198725"/>
              <a:ext cx="12311063" cy="726757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BR" sz="3200" b="1"/>
            </a:p>
          </p:txBody>
        </p:sp>
        <p:sp>
          <p:nvSpPr>
            <p:cNvPr id="11" name="Rectangle 40"/>
            <p:cNvSpPr>
              <a:spLocks noChangeArrowheads="1"/>
            </p:cNvSpPr>
            <p:nvPr/>
          </p:nvSpPr>
          <p:spPr bwMode="auto">
            <a:xfrm>
              <a:off x="18794536" y="15367000"/>
              <a:ext cx="4870576" cy="6883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89" name="Text Box 41"/>
            <p:cNvSpPr txBox="1">
              <a:spLocks noChangeArrowheads="1"/>
            </p:cNvSpPr>
            <p:nvPr/>
          </p:nvSpPr>
          <p:spPr bwMode="auto">
            <a:xfrm>
              <a:off x="15823602" y="15792450"/>
              <a:ext cx="2195407" cy="8563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pt-BR" sz="36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Referenciais</a:t>
              </a:r>
              <a:br>
                <a:rPr lang="pt-BR" sz="36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</a:br>
              <a:r>
                <a:rPr lang="pt-BR" sz="36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Teóricos</a:t>
              </a:r>
              <a:endParaRPr lang="en-US" sz="3600" b="1" dirty="0">
                <a:latin typeface="Arial Unicode MS" charset="0"/>
              </a:endParaRPr>
            </a:p>
          </p:txBody>
        </p:sp>
        <p:sp>
          <p:nvSpPr>
            <p:cNvPr id="2092" name="Text Box 44"/>
            <p:cNvSpPr txBox="1">
              <a:spLocks noChangeArrowheads="1"/>
            </p:cNvSpPr>
            <p:nvPr/>
          </p:nvSpPr>
          <p:spPr bwMode="auto">
            <a:xfrm>
              <a:off x="19801105" y="18342075"/>
              <a:ext cx="2922664" cy="724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endParaRPr lang="pt-BR" sz="12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endParaRPr>
            </a:p>
            <a:p>
              <a:pPr algn="ctr" eaLnBrk="0" hangingPunct="0">
                <a:defRPr/>
              </a:pPr>
              <a:r>
                <a:rPr lang="pt-BR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Problema </a:t>
              </a:r>
              <a:br>
                <a:rPr lang="pt-BR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</a:br>
              <a:endParaRPr lang="en-US" sz="12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endParaRPr>
            </a:p>
          </p:txBody>
        </p:sp>
        <p:sp>
          <p:nvSpPr>
            <p:cNvPr id="14460" name="Line 45"/>
            <p:cNvSpPr>
              <a:spLocks noChangeShapeType="1"/>
            </p:cNvSpPr>
            <p:nvPr/>
          </p:nvSpPr>
          <p:spPr bwMode="auto">
            <a:xfrm flipH="1">
              <a:off x="21268170" y="16828131"/>
              <a:ext cx="9348" cy="15139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61" name="Line 46"/>
            <p:cNvSpPr>
              <a:spLocks noChangeShapeType="1"/>
            </p:cNvSpPr>
            <p:nvPr/>
          </p:nvSpPr>
          <p:spPr bwMode="auto">
            <a:xfrm flipH="1" flipV="1">
              <a:off x="21242808" y="19080162"/>
              <a:ext cx="8118" cy="101396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62" name="Line 47"/>
            <p:cNvSpPr>
              <a:spLocks noChangeShapeType="1"/>
            </p:cNvSpPr>
            <p:nvPr/>
          </p:nvSpPr>
          <p:spPr bwMode="auto">
            <a:xfrm flipV="1">
              <a:off x="23691081" y="16564658"/>
              <a:ext cx="2111572" cy="222948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63" name="Line 48"/>
            <p:cNvSpPr>
              <a:spLocks noChangeShapeType="1"/>
            </p:cNvSpPr>
            <p:nvPr/>
          </p:nvSpPr>
          <p:spPr bwMode="auto">
            <a:xfrm>
              <a:off x="16843159" y="16648796"/>
              <a:ext cx="1951377" cy="192932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" name="Text Box 49"/>
            <p:cNvSpPr txBox="1">
              <a:spLocks noChangeArrowheads="1"/>
            </p:cNvSpPr>
            <p:nvPr/>
          </p:nvSpPr>
          <p:spPr bwMode="auto">
            <a:xfrm>
              <a:off x="19917199" y="21458238"/>
              <a:ext cx="2695237" cy="46110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pt-BR" sz="36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Consequências</a:t>
              </a:r>
              <a:endPara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14465" name="Line 50"/>
            <p:cNvSpPr>
              <a:spLocks noChangeShapeType="1"/>
            </p:cNvSpPr>
            <p:nvPr/>
          </p:nvSpPr>
          <p:spPr bwMode="auto">
            <a:xfrm flipV="1">
              <a:off x="21242809" y="20761962"/>
              <a:ext cx="25362" cy="69627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Text Box 51"/>
            <p:cNvSpPr txBox="1">
              <a:spLocks noChangeArrowheads="1"/>
            </p:cNvSpPr>
            <p:nvPr/>
          </p:nvSpPr>
          <p:spPr bwMode="auto">
            <a:xfrm>
              <a:off x="19967797" y="14185900"/>
              <a:ext cx="2571817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pt-BR" sz="3600" b="1"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Evidências</a:t>
              </a:r>
              <a:endParaRPr lang="en-US" sz="3600" b="1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endParaRPr>
            </a:p>
          </p:txBody>
        </p:sp>
        <p:sp>
          <p:nvSpPr>
            <p:cNvPr id="14467" name="Line 52"/>
            <p:cNvSpPr>
              <a:spLocks noChangeShapeType="1"/>
            </p:cNvSpPr>
            <p:nvPr/>
          </p:nvSpPr>
          <p:spPr bwMode="auto">
            <a:xfrm flipH="1">
              <a:off x="21253705" y="14689683"/>
              <a:ext cx="0" cy="28803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101" name="Text Box 53"/>
            <p:cNvSpPr txBox="1">
              <a:spLocks noChangeArrowheads="1"/>
            </p:cNvSpPr>
            <p:nvPr/>
          </p:nvSpPr>
          <p:spPr bwMode="auto">
            <a:xfrm>
              <a:off x="20546662" y="23074961"/>
              <a:ext cx="1464886" cy="46110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Decisão</a:t>
              </a:r>
              <a:endPara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endParaRPr>
            </a:p>
          </p:txBody>
        </p:sp>
        <p:sp>
          <p:nvSpPr>
            <p:cNvPr id="14469" name="Line 54"/>
            <p:cNvSpPr>
              <a:spLocks noChangeShapeType="1"/>
            </p:cNvSpPr>
            <p:nvPr/>
          </p:nvSpPr>
          <p:spPr bwMode="auto">
            <a:xfrm flipH="1" flipV="1">
              <a:off x="21246867" y="22466299"/>
              <a:ext cx="8642" cy="60866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Text Box 55"/>
            <p:cNvSpPr txBox="1">
              <a:spLocks noChangeArrowheads="1"/>
            </p:cNvSpPr>
            <p:nvPr/>
          </p:nvSpPr>
          <p:spPr bwMode="auto">
            <a:xfrm>
              <a:off x="20626626" y="24076284"/>
              <a:ext cx="1301784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pt-BR" sz="36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Ação</a:t>
              </a:r>
              <a:endPara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14471" name="Line 56"/>
            <p:cNvSpPr>
              <a:spLocks noChangeShapeType="1"/>
            </p:cNvSpPr>
            <p:nvPr/>
          </p:nvSpPr>
          <p:spPr bwMode="auto">
            <a:xfrm flipV="1">
              <a:off x="21240750" y="23587442"/>
              <a:ext cx="2059" cy="43204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72" name="Line 57"/>
            <p:cNvSpPr>
              <a:spLocks noChangeShapeType="1"/>
            </p:cNvSpPr>
            <p:nvPr/>
          </p:nvSpPr>
          <p:spPr bwMode="auto">
            <a:xfrm flipH="1">
              <a:off x="27616150" y="19362738"/>
              <a:ext cx="285750" cy="127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73" name="Line 58"/>
            <p:cNvSpPr>
              <a:spLocks noChangeShapeType="1"/>
            </p:cNvSpPr>
            <p:nvPr/>
          </p:nvSpPr>
          <p:spPr bwMode="auto">
            <a:xfrm flipH="1">
              <a:off x="22612436" y="20361275"/>
              <a:ext cx="6689639" cy="13843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74" name="Line 61"/>
            <p:cNvSpPr>
              <a:spLocks noChangeShapeType="1"/>
            </p:cNvSpPr>
            <p:nvPr/>
          </p:nvSpPr>
          <p:spPr bwMode="auto">
            <a:xfrm flipV="1">
              <a:off x="14946313" y="19362738"/>
              <a:ext cx="3571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Text Box 62"/>
            <p:cNvSpPr txBox="1">
              <a:spLocks noChangeArrowheads="1"/>
            </p:cNvSpPr>
            <p:nvPr/>
          </p:nvSpPr>
          <p:spPr bwMode="auto">
            <a:xfrm>
              <a:off x="24016027" y="15708313"/>
              <a:ext cx="3346537" cy="8563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1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pt-BR" sz="36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Repertório </a:t>
              </a:r>
              <a:br>
                <a:rPr lang="pt-BR" sz="36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</a:br>
              <a:r>
                <a:rPr lang="pt-BR" sz="36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de Casos</a:t>
              </a:r>
            </a:p>
          </p:txBody>
        </p:sp>
        <p:sp>
          <p:nvSpPr>
            <p:cNvPr id="14476" name="Line 63"/>
            <p:cNvSpPr>
              <a:spLocks noChangeShapeType="1"/>
            </p:cNvSpPr>
            <p:nvPr/>
          </p:nvSpPr>
          <p:spPr bwMode="auto">
            <a:xfrm>
              <a:off x="14431136" y="19863918"/>
              <a:ext cx="5772839" cy="4093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77" name="Line 80"/>
            <p:cNvSpPr>
              <a:spLocks noChangeShapeType="1"/>
            </p:cNvSpPr>
            <p:nvPr/>
          </p:nvSpPr>
          <p:spPr bwMode="auto">
            <a:xfrm flipV="1">
              <a:off x="11487150" y="17641888"/>
              <a:ext cx="19297650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78" name="Text Box 82"/>
            <p:cNvSpPr txBox="1">
              <a:spLocks noChangeArrowheads="1"/>
            </p:cNvSpPr>
            <p:nvPr/>
          </p:nvSpPr>
          <p:spPr bwMode="auto">
            <a:xfrm rot="10800000">
              <a:off x="11391900" y="15571788"/>
              <a:ext cx="671513" cy="176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pPr defTabSz="4114800"/>
              <a:r>
                <a:rPr lang="en-US" sz="3200" b="1"/>
                <a:t>Passado</a:t>
              </a:r>
            </a:p>
          </p:txBody>
        </p:sp>
        <p:sp>
          <p:nvSpPr>
            <p:cNvPr id="14479" name="Text Box 83"/>
            <p:cNvSpPr txBox="1">
              <a:spLocks noChangeArrowheads="1"/>
            </p:cNvSpPr>
            <p:nvPr/>
          </p:nvSpPr>
          <p:spPr bwMode="auto">
            <a:xfrm rot="10800000">
              <a:off x="11391900" y="18176875"/>
              <a:ext cx="671513" cy="1806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pPr defTabSz="4114800"/>
              <a:r>
                <a:rPr lang="en-US" sz="3200" b="1"/>
                <a:t>Presente</a:t>
              </a:r>
            </a:p>
          </p:txBody>
        </p:sp>
        <p:sp>
          <p:nvSpPr>
            <p:cNvPr id="14480" name="Text Box 84"/>
            <p:cNvSpPr txBox="1">
              <a:spLocks noChangeArrowheads="1"/>
            </p:cNvSpPr>
            <p:nvPr/>
          </p:nvSpPr>
          <p:spPr bwMode="auto">
            <a:xfrm rot="10800000">
              <a:off x="11391900" y="20577175"/>
              <a:ext cx="671513" cy="145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pPr defTabSz="4114800"/>
              <a:r>
                <a:rPr lang="en-US" sz="3200" b="1"/>
                <a:t>Futuro</a:t>
              </a:r>
            </a:p>
          </p:txBody>
        </p:sp>
        <p:sp>
          <p:nvSpPr>
            <p:cNvPr id="14481" name="Line 81"/>
            <p:cNvSpPr>
              <a:spLocks noChangeShapeType="1"/>
            </p:cNvSpPr>
            <p:nvPr/>
          </p:nvSpPr>
          <p:spPr bwMode="auto">
            <a:xfrm flipV="1">
              <a:off x="11487150" y="20066000"/>
              <a:ext cx="19297650" cy="1588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90" name="Text Box 42"/>
            <p:cNvSpPr txBox="1">
              <a:spLocks noChangeArrowheads="1"/>
            </p:cNvSpPr>
            <p:nvPr/>
          </p:nvSpPr>
          <p:spPr bwMode="auto">
            <a:xfrm>
              <a:off x="19954060" y="15576550"/>
              <a:ext cx="2618340" cy="12515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Fatos</a:t>
              </a:r>
            </a:p>
            <a:p>
              <a:pPr algn="ctr">
                <a:defRPr/>
              </a:pPr>
              <a:r>
                <a:rPr lang="pt-BR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+</a:t>
              </a:r>
            </a:p>
            <a:p>
              <a:pPr algn="ctr">
                <a:defRPr/>
              </a:pPr>
              <a:r>
                <a:rPr lang="pt-BR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Circunstâncias</a:t>
              </a:r>
              <a:endPara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endParaRPr>
            </a:p>
          </p:txBody>
        </p:sp>
        <p:sp>
          <p:nvSpPr>
            <p:cNvPr id="10" name="Text Box 43"/>
            <p:cNvSpPr txBox="1">
              <a:spLocks noChangeArrowheads="1"/>
            </p:cNvSpPr>
            <p:nvPr/>
          </p:nvSpPr>
          <p:spPr bwMode="auto">
            <a:xfrm>
              <a:off x="20203975" y="20081279"/>
              <a:ext cx="2118510" cy="6806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endParaRPr lang="pt-BR" sz="1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endParaRPr>
            </a:p>
            <a:p>
              <a:pPr algn="ctr">
                <a:defRPr/>
              </a:pPr>
              <a:r>
                <a:rPr lang="pt-BR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+mn-ea"/>
                </a:rPr>
                <a:t>Alternativas</a:t>
              </a:r>
            </a:p>
            <a:p>
              <a:pPr algn="ctr">
                <a:defRPr/>
              </a:pPr>
              <a:endParaRPr lang="en-US" sz="1000" b="1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endParaRPr>
            </a:p>
          </p:txBody>
        </p:sp>
        <p:sp>
          <p:nvSpPr>
            <p:cNvPr id="14484" name="Text Box 156"/>
            <p:cNvSpPr txBox="1">
              <a:spLocks noChangeArrowheads="1"/>
            </p:cNvSpPr>
            <p:nvPr/>
          </p:nvSpPr>
          <p:spPr bwMode="auto">
            <a:xfrm>
              <a:off x="27976513" y="15368588"/>
              <a:ext cx="2663825" cy="46110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4114800"/>
              <a:r>
                <a:rPr lang="pt-BR" sz="3600" b="1" dirty="0"/>
                <a:t>Afetividade</a:t>
              </a:r>
            </a:p>
          </p:txBody>
        </p:sp>
        <p:sp>
          <p:nvSpPr>
            <p:cNvPr id="14485" name="Text Box 157"/>
            <p:cNvSpPr txBox="1">
              <a:spLocks noChangeArrowheads="1"/>
            </p:cNvSpPr>
            <p:nvPr/>
          </p:nvSpPr>
          <p:spPr bwMode="auto">
            <a:xfrm>
              <a:off x="28523072" y="17286288"/>
              <a:ext cx="1580231" cy="46110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4114800"/>
              <a:r>
                <a:rPr lang="pt-BR" sz="3600" b="1" dirty="0"/>
                <a:t>Vínculos</a:t>
              </a:r>
            </a:p>
          </p:txBody>
        </p:sp>
        <p:sp>
          <p:nvSpPr>
            <p:cNvPr id="14486" name="Text Box 158"/>
            <p:cNvSpPr txBox="1">
              <a:spLocks noChangeArrowheads="1"/>
            </p:cNvSpPr>
            <p:nvPr/>
          </p:nvSpPr>
          <p:spPr bwMode="auto">
            <a:xfrm>
              <a:off x="28577569" y="20042750"/>
              <a:ext cx="1464886" cy="46110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4114800"/>
              <a:r>
                <a:rPr lang="pt-BR" sz="3600" b="1" dirty="0"/>
                <a:t>Desejos</a:t>
              </a:r>
            </a:p>
          </p:txBody>
        </p:sp>
        <p:sp>
          <p:nvSpPr>
            <p:cNvPr id="14487" name="Text Box 160"/>
            <p:cNvSpPr txBox="1">
              <a:spLocks noChangeArrowheads="1"/>
            </p:cNvSpPr>
            <p:nvPr/>
          </p:nvSpPr>
          <p:spPr bwMode="auto">
            <a:xfrm>
              <a:off x="12134850" y="15346363"/>
              <a:ext cx="2736850" cy="17510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4114800"/>
              <a:r>
                <a:rPr lang="pt-BR" sz="3600" b="1" dirty="0"/>
                <a:t>Sistema de Crenças e Valores</a:t>
              </a:r>
            </a:p>
          </p:txBody>
        </p:sp>
        <p:sp>
          <p:nvSpPr>
            <p:cNvPr id="14488" name="Text Box 163"/>
            <p:cNvSpPr txBox="1">
              <a:spLocks noChangeArrowheads="1"/>
            </p:cNvSpPr>
            <p:nvPr/>
          </p:nvSpPr>
          <p:spPr bwMode="auto">
            <a:xfrm>
              <a:off x="12601178" y="17365663"/>
              <a:ext cx="1753394" cy="46110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4114800"/>
              <a:r>
                <a:rPr lang="pt-BR" sz="3600" b="1" dirty="0"/>
                <a:t>Tradições</a:t>
              </a:r>
            </a:p>
          </p:txBody>
        </p:sp>
        <p:sp>
          <p:nvSpPr>
            <p:cNvPr id="14489" name="Text Box 164"/>
            <p:cNvSpPr txBox="1">
              <a:spLocks noChangeArrowheads="1"/>
            </p:cNvSpPr>
            <p:nvPr/>
          </p:nvSpPr>
          <p:spPr bwMode="auto">
            <a:xfrm>
              <a:off x="12581765" y="19633013"/>
              <a:ext cx="1849371" cy="46110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4114800"/>
              <a:r>
                <a:rPr lang="pt-BR" sz="3600" b="1" dirty="0"/>
                <a:t>Interesses</a:t>
              </a:r>
            </a:p>
          </p:txBody>
        </p:sp>
        <p:sp>
          <p:nvSpPr>
            <p:cNvPr id="14490" name="Rectangle 11"/>
            <p:cNvSpPr>
              <a:spLocks noChangeArrowheads="1"/>
            </p:cNvSpPr>
            <p:nvPr/>
          </p:nvSpPr>
          <p:spPr bwMode="auto">
            <a:xfrm>
              <a:off x="11902975" y="14977715"/>
              <a:ext cx="18916898" cy="7905133"/>
            </a:xfrm>
            <a:prstGeom prst="rect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4114800"/>
              <a:endParaRPr lang="pt-BR"/>
            </a:p>
          </p:txBody>
        </p:sp>
      </p:grpSp>
      <p:grpSp>
        <p:nvGrpSpPr>
          <p:cNvPr id="14363" name="Group 142"/>
          <p:cNvGrpSpPr>
            <a:grpSpLocks/>
          </p:cNvGrpSpPr>
          <p:nvPr/>
        </p:nvGrpSpPr>
        <p:grpSpPr bwMode="auto">
          <a:xfrm>
            <a:off x="429696" y="6335588"/>
            <a:ext cx="6772275" cy="5659423"/>
            <a:chOff x="17373" y="15740"/>
            <a:chExt cx="4400" cy="2587"/>
          </a:xfrm>
        </p:grpSpPr>
        <p:grpSp>
          <p:nvGrpSpPr>
            <p:cNvPr id="14447" name="Group 140"/>
            <p:cNvGrpSpPr>
              <a:grpSpLocks/>
            </p:cNvGrpSpPr>
            <p:nvPr/>
          </p:nvGrpSpPr>
          <p:grpSpPr bwMode="auto">
            <a:xfrm>
              <a:off x="17428" y="15842"/>
              <a:ext cx="4344" cy="2485"/>
              <a:chOff x="17428" y="15842"/>
              <a:chExt cx="4344" cy="2485"/>
            </a:xfrm>
          </p:grpSpPr>
          <p:sp>
            <p:nvSpPr>
              <p:cNvPr id="14449" name="Text Box 135"/>
              <p:cNvSpPr txBox="1">
                <a:spLocks noChangeArrowheads="1"/>
              </p:cNvSpPr>
              <p:nvPr/>
            </p:nvSpPr>
            <p:spPr bwMode="auto">
              <a:xfrm>
                <a:off x="19097" y="15842"/>
                <a:ext cx="791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4114800"/>
                <a:r>
                  <a:rPr lang="pt-BR" sz="4000" b="1" dirty="0"/>
                  <a:t>Vida</a:t>
                </a:r>
                <a:endParaRPr lang="pt-BR" sz="4000" dirty="0"/>
              </a:p>
            </p:txBody>
          </p:sp>
          <p:sp>
            <p:nvSpPr>
              <p:cNvPr id="14450" name="Text Box 136"/>
              <p:cNvSpPr txBox="1">
                <a:spLocks noChangeArrowheads="1"/>
              </p:cNvSpPr>
              <p:nvPr/>
            </p:nvSpPr>
            <p:spPr bwMode="auto">
              <a:xfrm>
                <a:off x="17428" y="16163"/>
                <a:ext cx="1949" cy="14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4114800"/>
                <a:r>
                  <a:rPr lang="pt-BR" sz="4000" b="1" dirty="0"/>
                  <a:t>Vida</a:t>
                </a:r>
              </a:p>
              <a:p>
                <a:pPr algn="ctr" defTabSz="4114800"/>
                <a:r>
                  <a:rPr lang="pt-BR" sz="3200" b="1" i="1" dirty="0" err="1"/>
                  <a:t>Zoé</a:t>
                </a:r>
                <a:endParaRPr lang="pt-BR" sz="3200" b="1" i="1" dirty="0"/>
              </a:p>
              <a:p>
                <a:pPr algn="ctr" defTabSz="4114800"/>
                <a:r>
                  <a:rPr lang="pt-BR" sz="3200" b="1" dirty="0"/>
                  <a:t>Vida Biológica</a:t>
                </a:r>
              </a:p>
              <a:p>
                <a:pPr algn="ctr" defTabSz="4114800"/>
                <a:r>
                  <a:rPr lang="pt-BR" sz="3200" b="1" dirty="0"/>
                  <a:t>Estar Vivo</a:t>
                </a:r>
              </a:p>
              <a:p>
                <a:pPr algn="ctr" defTabSz="4114800"/>
                <a:r>
                  <a:rPr lang="pt-BR" sz="3200" b="1" dirty="0"/>
                  <a:t>Aspectos </a:t>
                </a:r>
                <a:br>
                  <a:rPr lang="pt-BR" sz="3200" b="1" dirty="0"/>
                </a:br>
                <a:r>
                  <a:rPr lang="pt-BR" sz="3200" b="1" dirty="0"/>
                  <a:t>Biológicos</a:t>
                </a:r>
                <a:endParaRPr lang="pt-BR" sz="3200" dirty="0"/>
              </a:p>
            </p:txBody>
          </p:sp>
          <p:sp>
            <p:nvSpPr>
              <p:cNvPr id="14451" name="Text Box 137"/>
              <p:cNvSpPr txBox="1">
                <a:spLocks noChangeArrowheads="1"/>
              </p:cNvSpPr>
              <p:nvPr/>
            </p:nvSpPr>
            <p:spPr bwMode="auto">
              <a:xfrm>
                <a:off x="19510" y="16196"/>
                <a:ext cx="2131" cy="14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4114800"/>
                <a:r>
                  <a:rPr lang="pt-BR" sz="4000" b="1" dirty="0"/>
                  <a:t>Viver</a:t>
                </a:r>
              </a:p>
              <a:p>
                <a:pPr algn="ctr" defTabSz="4114800"/>
                <a:r>
                  <a:rPr lang="pt-BR" sz="3200" b="1" i="1" dirty="0" err="1"/>
                  <a:t>Bios</a:t>
                </a:r>
                <a:endParaRPr lang="pt-BR" sz="3200" b="1" i="1" dirty="0"/>
              </a:p>
              <a:p>
                <a:pPr algn="ctr" defTabSz="4114800"/>
                <a:r>
                  <a:rPr lang="pt-BR" sz="3200" b="1" dirty="0"/>
                  <a:t>Vida Relacional</a:t>
                </a:r>
              </a:p>
              <a:p>
                <a:pPr algn="ctr" defTabSz="4114800"/>
                <a:r>
                  <a:rPr lang="pt-BR" sz="3200" b="1" dirty="0"/>
                  <a:t>Estar no Mundo</a:t>
                </a:r>
              </a:p>
              <a:p>
                <a:pPr algn="ctr" defTabSz="4114800"/>
                <a:r>
                  <a:rPr lang="pt-BR" sz="3200" b="1" dirty="0"/>
                  <a:t>Aspectos </a:t>
                </a:r>
                <a:br>
                  <a:rPr lang="pt-BR" sz="3200" b="1" dirty="0"/>
                </a:br>
                <a:r>
                  <a:rPr lang="pt-BR" sz="3200" b="1" dirty="0"/>
                  <a:t>Biográficos</a:t>
                </a:r>
                <a:endParaRPr lang="pt-BR" sz="3200" dirty="0"/>
              </a:p>
            </p:txBody>
          </p:sp>
          <p:sp>
            <p:nvSpPr>
              <p:cNvPr id="14452" name="Text Box 139"/>
              <p:cNvSpPr txBox="1">
                <a:spLocks noChangeArrowheads="1"/>
              </p:cNvSpPr>
              <p:nvPr/>
            </p:nvSpPr>
            <p:spPr bwMode="auto">
              <a:xfrm>
                <a:off x="18453" y="17745"/>
                <a:ext cx="3319" cy="5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defTabSz="4114800"/>
                <a:r>
                  <a:rPr lang="pt-BR" sz="1800" b="1" dirty="0"/>
                  <a:t>Giorgio </a:t>
                </a:r>
                <a:r>
                  <a:rPr lang="pt-BR" sz="1800" b="1" dirty="0" err="1"/>
                  <a:t>Agamben</a:t>
                </a:r>
                <a:endParaRPr lang="pt-BR" sz="1800" b="1" dirty="0"/>
              </a:p>
              <a:p>
                <a:pPr algn="r" defTabSz="4114800"/>
                <a:r>
                  <a:rPr lang="pt-BR" sz="1800" b="1" dirty="0"/>
                  <a:t>Homo </a:t>
                </a:r>
                <a:r>
                  <a:rPr lang="pt-BR" sz="1800" b="1" dirty="0" err="1"/>
                  <a:t>sacer</a:t>
                </a:r>
                <a:r>
                  <a:rPr lang="pt-BR" sz="1800" b="1" dirty="0"/>
                  <a:t>: o poder soberano e a vida nua. </a:t>
                </a:r>
              </a:p>
              <a:p>
                <a:pPr algn="r" defTabSz="4114800"/>
                <a:r>
                  <a:rPr lang="pt-BR" sz="1800" b="1" dirty="0"/>
                  <a:t>Belo Horizonte: UFMG; 2002</a:t>
                </a:r>
                <a:r>
                  <a:rPr lang="pt-BR" sz="1400" b="1" dirty="0"/>
                  <a:t>.</a:t>
                </a:r>
                <a:r>
                  <a:rPr lang="pt-BR" sz="1400" dirty="0"/>
                  <a:t> </a:t>
                </a:r>
              </a:p>
            </p:txBody>
          </p:sp>
        </p:grpSp>
        <p:sp>
          <p:nvSpPr>
            <p:cNvPr id="14448" name="Rectangle 141"/>
            <p:cNvSpPr>
              <a:spLocks noChangeArrowheads="1"/>
            </p:cNvSpPr>
            <p:nvPr/>
          </p:nvSpPr>
          <p:spPr bwMode="auto">
            <a:xfrm>
              <a:off x="17373" y="15740"/>
              <a:ext cx="4400" cy="246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4367" name="Text Box 74"/>
          <p:cNvSpPr txBox="1">
            <a:spLocks noChangeArrowheads="1"/>
          </p:cNvSpPr>
          <p:nvPr/>
        </p:nvSpPr>
        <p:spPr bwMode="auto">
          <a:xfrm>
            <a:off x="5046561" y="17186863"/>
            <a:ext cx="4674967" cy="113569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 algn="ctr" defTabSz="4114800"/>
            <a:r>
              <a:rPr lang="en-US" sz="3600" b="1" dirty="0" err="1"/>
              <a:t>Intencionalismo</a:t>
            </a:r>
            <a:endParaRPr lang="en-US" sz="3600" b="1" dirty="0"/>
          </a:p>
          <a:p>
            <a:pPr algn="ctr" defTabSz="4114800"/>
            <a:r>
              <a:rPr lang="en-US" sz="3200" b="1" i="1" dirty="0" err="1"/>
              <a:t>Foco</a:t>
            </a:r>
            <a:r>
              <a:rPr lang="en-US" sz="3200" b="1" i="1" dirty="0"/>
              <a:t> </a:t>
            </a:r>
            <a:br>
              <a:rPr lang="en-US" sz="3200" b="1" i="1" dirty="0"/>
            </a:br>
            <a:r>
              <a:rPr lang="en-US" sz="3200" b="1" i="1" dirty="0" err="1"/>
              <a:t>na</a:t>
            </a:r>
            <a:r>
              <a:rPr lang="en-US" sz="3200" b="1" i="1" dirty="0"/>
              <a:t> </a:t>
            </a:r>
            <a:r>
              <a:rPr lang="en-US" sz="3200" b="1" i="1" dirty="0" err="1"/>
              <a:t>ação</a:t>
            </a:r>
            <a:r>
              <a:rPr lang="en-US" sz="3200" b="1" i="1" dirty="0"/>
              <a:t> e </a:t>
            </a:r>
            <a:r>
              <a:rPr lang="en-US" sz="3200" b="1" i="1" dirty="0" err="1"/>
              <a:t>na</a:t>
            </a:r>
            <a:r>
              <a:rPr lang="en-US" sz="3200" b="1" i="1" dirty="0"/>
              <a:t> </a:t>
            </a:r>
            <a:r>
              <a:rPr lang="en-US" sz="3200" b="1" i="1" dirty="0" err="1"/>
              <a:t>vontade</a:t>
            </a:r>
            <a:endParaRPr lang="en-US" sz="3200" b="1" i="1" dirty="0"/>
          </a:p>
          <a:p>
            <a:pPr algn="ctr" defTabSz="4114800"/>
            <a:endParaRPr lang="en-US" sz="3200" b="1" i="1" dirty="0"/>
          </a:p>
          <a:p>
            <a:pPr marL="742950" lvl="1" indent="-285750" defTabSz="4114800">
              <a:buFontTx/>
              <a:buChar char="•"/>
            </a:pPr>
            <a:r>
              <a:rPr lang="en-US" sz="3200" b="1" dirty="0"/>
              <a:t>Valor Moral:</a:t>
            </a:r>
          </a:p>
          <a:p>
            <a:pPr marL="915988" lvl="2" indent="-228600" defTabSz="4114800">
              <a:buFontTx/>
              <a:buChar char="•"/>
            </a:pPr>
            <a:r>
              <a:rPr lang="en-US" sz="3200" b="1" dirty="0" err="1"/>
              <a:t>Intenção</a:t>
            </a:r>
            <a:r>
              <a:rPr lang="en-US" sz="3200" b="1" dirty="0"/>
              <a:t> do </a:t>
            </a:r>
            <a:r>
              <a:rPr lang="en-US" sz="3200" b="1" dirty="0" err="1"/>
              <a:t>agente</a:t>
            </a:r>
            <a:endParaRPr lang="en-US" sz="3200" b="1" dirty="0"/>
          </a:p>
          <a:p>
            <a:pPr marL="915988" lvl="2" indent="-228600" defTabSz="4114800">
              <a:buFontTx/>
              <a:buChar char="•"/>
            </a:pPr>
            <a:r>
              <a:rPr lang="en-US" sz="3200" b="1" dirty="0" err="1"/>
              <a:t>Consentimento</a:t>
            </a:r>
            <a:r>
              <a:rPr lang="en-US" sz="3200" b="1" dirty="0"/>
              <a:t> para a </a:t>
            </a:r>
            <a:r>
              <a:rPr lang="en-US" sz="3200" b="1" dirty="0" err="1"/>
              <a:t>Ação</a:t>
            </a:r>
            <a:r>
              <a:rPr lang="en-US" sz="3200" b="1" dirty="0"/>
              <a:t> </a:t>
            </a:r>
            <a:br>
              <a:rPr lang="en-US" sz="3200" b="1" dirty="0"/>
            </a:br>
            <a:r>
              <a:rPr lang="en-US" sz="3200" b="1" dirty="0"/>
              <a:t>a </a:t>
            </a:r>
            <a:r>
              <a:rPr lang="en-US" sz="3200" b="1" dirty="0" err="1"/>
              <a:t>ser</a:t>
            </a:r>
            <a:r>
              <a:rPr lang="en-US" sz="3200" b="1" dirty="0"/>
              <a:t> </a:t>
            </a:r>
            <a:r>
              <a:rPr lang="en-US" sz="3200" b="1" dirty="0" err="1"/>
              <a:t>realizada</a:t>
            </a:r>
            <a:endParaRPr lang="en-US" sz="3200" b="1" dirty="0"/>
          </a:p>
          <a:p>
            <a:pPr marL="915988" lvl="2" indent="-228600" defTabSz="4114800">
              <a:buFontTx/>
              <a:buChar char="•"/>
            </a:pPr>
            <a:endParaRPr lang="en-US" sz="3200" b="1" dirty="0"/>
          </a:p>
          <a:p>
            <a:pPr marL="573088" lvl="1" indent="-342900" defTabSz="4114800">
              <a:buFont typeface="Arial"/>
              <a:buChar char="•"/>
            </a:pPr>
            <a:r>
              <a:rPr lang="en-US" sz="3200" b="1" dirty="0" err="1"/>
              <a:t>Prudência</a:t>
            </a:r>
            <a:r>
              <a:rPr lang="en-US" sz="3200" b="1" dirty="0"/>
              <a:t> </a:t>
            </a:r>
            <a:r>
              <a:rPr lang="en-US" sz="3200" b="1" dirty="0" err="1"/>
              <a:t>é</a:t>
            </a:r>
            <a:r>
              <a:rPr lang="en-US" sz="3200" b="1" dirty="0"/>
              <a:t> a </a:t>
            </a:r>
            <a:r>
              <a:rPr lang="en-US" sz="3200" b="1" dirty="0" err="1"/>
              <a:t>diferenciação</a:t>
            </a:r>
            <a:r>
              <a:rPr lang="en-US" sz="3200" b="1" dirty="0"/>
              <a:t> entre o </a:t>
            </a:r>
            <a:r>
              <a:rPr lang="en-US" sz="3200" b="1" dirty="0" err="1"/>
              <a:t>bem</a:t>
            </a:r>
            <a:r>
              <a:rPr lang="en-US" sz="3200" b="1" dirty="0"/>
              <a:t> e o mal.</a:t>
            </a:r>
          </a:p>
          <a:p>
            <a:pPr marL="573088" lvl="1" indent="-342900" defTabSz="4114800">
              <a:buFont typeface="Arial"/>
              <a:buChar char="•"/>
            </a:pPr>
            <a:endParaRPr lang="pt-BR" sz="3200" b="1" dirty="0"/>
          </a:p>
          <a:p>
            <a:pPr marL="573088" lvl="1" indent="-342900" defTabSz="4114800">
              <a:buFont typeface="Arial"/>
              <a:buChar char="•"/>
            </a:pPr>
            <a:r>
              <a:rPr lang="en-US" sz="3200" b="1" dirty="0" err="1"/>
              <a:t>Beneficência</a:t>
            </a:r>
            <a:r>
              <a:rPr lang="en-US" sz="3200" b="1" dirty="0"/>
              <a:t> </a:t>
            </a:r>
            <a:r>
              <a:rPr lang="en-US" sz="3200" b="1" dirty="0" err="1"/>
              <a:t>como</a:t>
            </a:r>
            <a:r>
              <a:rPr lang="en-US" sz="3200" b="1" dirty="0"/>
              <a:t> </a:t>
            </a:r>
            <a:r>
              <a:rPr lang="en-US" sz="3200" b="1" dirty="0" err="1"/>
              <a:t>suporte</a:t>
            </a:r>
            <a:r>
              <a:rPr lang="en-US" sz="3200" b="1" dirty="0"/>
              <a:t> </a:t>
            </a:r>
            <a:r>
              <a:rPr lang="en-US" sz="3200" b="1" dirty="0" err="1"/>
              <a:t>às</a:t>
            </a:r>
            <a:r>
              <a:rPr lang="en-US" sz="3200" b="1" dirty="0"/>
              <a:t> </a:t>
            </a:r>
            <a:r>
              <a:rPr lang="en-US" sz="3200" b="1" dirty="0" err="1"/>
              <a:t>necessidades</a:t>
            </a:r>
            <a:r>
              <a:rPr lang="en-US" sz="3200" b="1" dirty="0"/>
              <a:t> das </a:t>
            </a:r>
            <a:r>
              <a:rPr lang="en-US" sz="3200" b="1" dirty="0" err="1"/>
              <a:t>pessoas</a:t>
            </a:r>
            <a:r>
              <a:rPr lang="en-US" sz="3200" b="1" dirty="0"/>
              <a:t>.</a:t>
            </a:r>
          </a:p>
          <a:p>
            <a:pPr algn="r" defTabSz="4114800"/>
            <a:endParaRPr lang="pt-BR" sz="2000" b="1" dirty="0"/>
          </a:p>
          <a:p>
            <a:pPr marL="171450" indent="-171450" algn="r" defTabSz="4114800"/>
            <a:endParaRPr lang="pt-BR" sz="1000" b="1" dirty="0"/>
          </a:p>
          <a:p>
            <a:pPr marL="171450" indent="-171450" algn="r" defTabSz="4114800"/>
            <a:r>
              <a:rPr lang="pt-BR" sz="1800" b="1" dirty="0"/>
              <a:t>Pierre </a:t>
            </a:r>
            <a:r>
              <a:rPr lang="pt-BR" sz="1800" b="1" dirty="0" err="1"/>
              <a:t>Abelard</a:t>
            </a:r>
            <a:r>
              <a:rPr lang="pt-BR" sz="1800" b="1" dirty="0"/>
              <a:t>. </a:t>
            </a:r>
            <a:br>
              <a:rPr lang="pt-BR" sz="1800" b="1" dirty="0"/>
            </a:br>
            <a:r>
              <a:rPr lang="pt-BR" sz="1800" b="1" dirty="0" err="1"/>
              <a:t>Ethical</a:t>
            </a:r>
            <a:r>
              <a:rPr lang="pt-BR" sz="1800" b="1" dirty="0"/>
              <a:t> </a:t>
            </a:r>
            <a:r>
              <a:rPr lang="pt-BR" sz="1800" b="1" dirty="0" err="1"/>
              <a:t>Writings</a:t>
            </a:r>
            <a:r>
              <a:rPr lang="pt-BR" sz="1800" b="1" dirty="0"/>
              <a:t>: “</a:t>
            </a:r>
            <a:r>
              <a:rPr lang="pt-BR" sz="1800" b="1" dirty="0" err="1"/>
              <a:t>Ethics</a:t>
            </a:r>
            <a:r>
              <a:rPr lang="pt-BR" sz="1800" b="1" dirty="0"/>
              <a:t>” </a:t>
            </a:r>
            <a:r>
              <a:rPr lang="pt-BR" sz="1800" b="1" dirty="0" err="1"/>
              <a:t>and</a:t>
            </a:r>
            <a:r>
              <a:rPr lang="pt-BR" sz="1800" b="1" dirty="0"/>
              <a:t> “Dialogue </a:t>
            </a:r>
            <a:r>
              <a:rPr lang="pt-BR" sz="1800" b="1" dirty="0" err="1"/>
              <a:t>Between</a:t>
            </a:r>
            <a:r>
              <a:rPr lang="pt-BR" sz="1800" b="1" dirty="0"/>
              <a:t> a </a:t>
            </a:r>
            <a:r>
              <a:rPr lang="pt-BR" sz="1800" b="1" dirty="0" err="1"/>
              <a:t>Philosopher</a:t>
            </a:r>
            <a:r>
              <a:rPr lang="pt-BR" sz="1800" b="1" dirty="0"/>
              <a:t>, a </a:t>
            </a:r>
            <a:r>
              <a:rPr lang="pt-BR" sz="1800" b="1" dirty="0" err="1"/>
              <a:t>Jew</a:t>
            </a:r>
            <a:r>
              <a:rPr lang="pt-BR" sz="1800" b="1" dirty="0"/>
              <a:t> </a:t>
            </a:r>
            <a:r>
              <a:rPr lang="pt-BR" sz="1800" b="1" dirty="0" err="1"/>
              <a:t>and</a:t>
            </a:r>
            <a:r>
              <a:rPr lang="pt-BR" sz="1800" b="1" dirty="0"/>
              <a:t> a Christian”. Indianapolis: </a:t>
            </a:r>
            <a:r>
              <a:rPr lang="pt-BR" sz="1800" b="1" dirty="0" err="1"/>
              <a:t>Hackett</a:t>
            </a:r>
            <a:r>
              <a:rPr lang="pt-BR" sz="1800" b="1" dirty="0"/>
              <a:t>; 1995.</a:t>
            </a:r>
          </a:p>
        </p:txBody>
      </p:sp>
      <p:sp>
        <p:nvSpPr>
          <p:cNvPr id="14399" name="Text Box 74"/>
          <p:cNvSpPr txBox="1">
            <a:spLocks noChangeArrowheads="1"/>
          </p:cNvSpPr>
          <p:nvPr/>
        </p:nvSpPr>
        <p:spPr bwMode="auto">
          <a:xfrm>
            <a:off x="21141109" y="17199382"/>
            <a:ext cx="7230492" cy="1130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 algn="ctr" defTabSz="4114800"/>
            <a:r>
              <a:rPr lang="en-US" sz="3600" b="1" dirty="0" err="1"/>
              <a:t>Consequencialismo</a:t>
            </a:r>
            <a:endParaRPr lang="en-US" sz="3600" b="1" dirty="0"/>
          </a:p>
          <a:p>
            <a:pPr algn="ctr" defTabSz="4114800"/>
            <a:r>
              <a:rPr lang="en-US" sz="3200" b="1" dirty="0" err="1"/>
              <a:t>Foco</a:t>
            </a:r>
            <a:r>
              <a:rPr lang="en-US" sz="3200" b="1" dirty="0"/>
              <a:t> </a:t>
            </a:r>
            <a:r>
              <a:rPr lang="en-US" sz="3200" b="1" dirty="0" err="1"/>
              <a:t>nas</a:t>
            </a:r>
            <a:r>
              <a:rPr lang="en-US" sz="3200" b="1" dirty="0"/>
              <a:t> </a:t>
            </a:r>
            <a:br>
              <a:rPr lang="en-US" sz="3200" b="1" dirty="0"/>
            </a:br>
            <a:r>
              <a:rPr lang="en-US" sz="3200" b="1" dirty="0" err="1"/>
              <a:t>consequências</a:t>
            </a:r>
            <a:endParaRPr lang="en-US" sz="3200" b="1" dirty="0"/>
          </a:p>
          <a:p>
            <a:pPr marL="171450" indent="-171450" defTabSz="4114800">
              <a:buFontTx/>
              <a:buChar char="•"/>
            </a:pPr>
            <a:endParaRPr lang="en-US" sz="3200" b="1" dirty="0"/>
          </a:p>
          <a:p>
            <a:pPr marL="171450" indent="-171450" defTabSz="4114800">
              <a:buFontTx/>
              <a:buChar char="•"/>
            </a:pPr>
            <a:r>
              <a:rPr lang="en-US" sz="3200" b="1" dirty="0" err="1"/>
              <a:t>Utilidade</a:t>
            </a:r>
            <a:r>
              <a:rPr lang="en-US" sz="3200" b="1" dirty="0"/>
              <a:t> = </a:t>
            </a:r>
            <a:r>
              <a:rPr lang="en-US" sz="3200" b="1" dirty="0" err="1"/>
              <a:t>dano</a:t>
            </a:r>
            <a:r>
              <a:rPr lang="en-US" sz="3200" b="1" dirty="0"/>
              <a:t>/</a:t>
            </a:r>
            <a:r>
              <a:rPr lang="en-US" sz="3200" b="1" dirty="0" err="1"/>
              <a:t>benefício</a:t>
            </a:r>
            <a:endParaRPr lang="en-US" sz="3200" b="1" dirty="0"/>
          </a:p>
          <a:p>
            <a:pPr marL="628650" lvl="1" indent="-171450" defTabSz="4114800">
              <a:buFontTx/>
              <a:buChar char="•"/>
            </a:pPr>
            <a:r>
              <a:rPr lang="en-US" sz="2800" b="1" dirty="0" err="1"/>
              <a:t>Estratégia</a:t>
            </a:r>
            <a:r>
              <a:rPr lang="en-US" sz="2800" b="1" dirty="0"/>
              <a:t> </a:t>
            </a:r>
            <a:r>
              <a:rPr lang="en-US" sz="2800" b="1" dirty="0" err="1"/>
              <a:t>Minimáx</a:t>
            </a:r>
            <a:r>
              <a:rPr lang="en-US" sz="2800" b="1" dirty="0"/>
              <a:t>: </a:t>
            </a:r>
            <a:br>
              <a:rPr lang="en-US" sz="2800" b="1" dirty="0"/>
            </a:br>
            <a:r>
              <a:rPr lang="en-US" sz="2800" b="1" dirty="0" err="1"/>
              <a:t>foco</a:t>
            </a:r>
            <a:r>
              <a:rPr lang="en-US" sz="2800" b="1" dirty="0"/>
              <a:t> no </a:t>
            </a:r>
            <a:r>
              <a:rPr lang="en-US" sz="2800" b="1" dirty="0" err="1"/>
              <a:t>menor</a:t>
            </a:r>
            <a:r>
              <a:rPr lang="en-US" sz="2800" b="1" dirty="0"/>
              <a:t> </a:t>
            </a:r>
            <a:r>
              <a:rPr lang="en-US" sz="2800" b="1" dirty="0" err="1"/>
              <a:t>dano</a:t>
            </a:r>
            <a:endParaRPr lang="en-US" sz="2800" b="1" dirty="0"/>
          </a:p>
          <a:p>
            <a:pPr marL="628650" lvl="1" indent="-171450" defTabSz="4114800">
              <a:buFontTx/>
              <a:buChar char="•"/>
            </a:pPr>
            <a:r>
              <a:rPr lang="en-US" sz="2800" b="1" dirty="0" err="1"/>
              <a:t>Estratégia</a:t>
            </a:r>
            <a:r>
              <a:rPr lang="en-US" sz="2800" b="1" dirty="0"/>
              <a:t> </a:t>
            </a:r>
            <a:r>
              <a:rPr lang="en-US" sz="2800" b="1" dirty="0" err="1"/>
              <a:t>Maximin</a:t>
            </a:r>
            <a:r>
              <a:rPr lang="en-US" sz="2800" b="1" dirty="0"/>
              <a:t>: </a:t>
            </a:r>
            <a:br>
              <a:rPr lang="en-US" sz="2800" b="1" dirty="0"/>
            </a:br>
            <a:r>
              <a:rPr lang="en-US" sz="2800" b="1" dirty="0" err="1"/>
              <a:t>foco</a:t>
            </a:r>
            <a:r>
              <a:rPr lang="en-US" sz="2800" b="1" dirty="0"/>
              <a:t> no </a:t>
            </a:r>
            <a:r>
              <a:rPr lang="en-US" sz="2800" b="1" dirty="0" err="1"/>
              <a:t>maior</a:t>
            </a:r>
            <a:r>
              <a:rPr lang="en-US" sz="2800" b="1" dirty="0"/>
              <a:t> </a:t>
            </a:r>
            <a:r>
              <a:rPr lang="en-US" sz="2800" b="1" dirty="0" err="1"/>
              <a:t>benefício</a:t>
            </a:r>
            <a:endParaRPr lang="en-US" sz="2800" b="1" dirty="0"/>
          </a:p>
          <a:p>
            <a:pPr marL="628650" lvl="1" indent="-171450" defTabSz="4114800">
              <a:buFontTx/>
              <a:buChar char="•"/>
            </a:pPr>
            <a:r>
              <a:rPr lang="en-US" sz="2800" b="1" dirty="0" err="1"/>
              <a:t>Estratégia</a:t>
            </a:r>
            <a:r>
              <a:rPr lang="en-US" sz="2800" b="1" dirty="0"/>
              <a:t> </a:t>
            </a:r>
            <a:r>
              <a:rPr lang="en-US" sz="2800" b="1" dirty="0" err="1"/>
              <a:t>Mista</a:t>
            </a:r>
            <a:r>
              <a:rPr lang="en-US" sz="2800" b="1" dirty="0"/>
              <a:t>: </a:t>
            </a:r>
            <a:br>
              <a:rPr lang="en-US" sz="2800" b="1" dirty="0"/>
            </a:br>
            <a:r>
              <a:rPr lang="en-US" sz="2800" b="1" dirty="0" err="1"/>
              <a:t>foco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relação</a:t>
            </a:r>
            <a:r>
              <a:rPr lang="en-US" sz="2800" b="1" dirty="0"/>
              <a:t> </a:t>
            </a:r>
            <a:r>
              <a:rPr lang="en-US" sz="2800" b="1" dirty="0" err="1"/>
              <a:t>dano</a:t>
            </a:r>
            <a:r>
              <a:rPr lang="en-US" sz="2800" b="1" dirty="0"/>
              <a:t> e </a:t>
            </a:r>
            <a:r>
              <a:rPr lang="en-US" sz="2800" b="1" dirty="0" err="1"/>
              <a:t>benefício</a:t>
            </a:r>
            <a:endParaRPr lang="en-US" sz="2800" b="1" dirty="0"/>
          </a:p>
          <a:p>
            <a:pPr defTabSz="4114800"/>
            <a:endParaRPr lang="en-US" sz="3200" b="1" dirty="0"/>
          </a:p>
          <a:p>
            <a:pPr marL="285750" indent="-285750" defTabSz="4114800">
              <a:buFontTx/>
              <a:buChar char="•"/>
            </a:pPr>
            <a:r>
              <a:rPr lang="en-US" sz="3200" b="1" dirty="0"/>
              <a:t>A </a:t>
            </a:r>
            <a:r>
              <a:rPr lang="en-US" sz="3200" b="1" dirty="0" err="1"/>
              <a:t>maior</a:t>
            </a:r>
            <a:r>
              <a:rPr lang="en-US" sz="3200" b="1" dirty="0"/>
              <a:t> </a:t>
            </a:r>
            <a:r>
              <a:rPr lang="en-US" sz="3200" b="1" dirty="0" err="1"/>
              <a:t>felicidade</a:t>
            </a:r>
            <a:r>
              <a:rPr lang="en-US" sz="3200" b="1" dirty="0"/>
              <a:t> </a:t>
            </a:r>
            <a:r>
              <a:rPr lang="en-US" sz="3200" b="1" dirty="0" err="1"/>
              <a:t>para</a:t>
            </a:r>
            <a:r>
              <a:rPr lang="en-US" sz="3200" b="1" dirty="0"/>
              <a:t> o </a:t>
            </a:r>
            <a:r>
              <a:rPr lang="en-US" sz="3200" b="1" dirty="0" err="1"/>
              <a:t>maior</a:t>
            </a:r>
            <a:r>
              <a:rPr lang="en-US" sz="3200" b="1" dirty="0"/>
              <a:t> </a:t>
            </a:r>
            <a:r>
              <a:rPr lang="en-US" sz="3200" b="1" dirty="0" err="1"/>
              <a:t>número</a:t>
            </a:r>
            <a:r>
              <a:rPr lang="en-US" sz="3200" b="1" dirty="0"/>
              <a:t> de </a:t>
            </a:r>
            <a:r>
              <a:rPr lang="en-US" sz="3200" b="1" dirty="0" err="1"/>
              <a:t>pessoas</a:t>
            </a:r>
            <a:endParaRPr lang="en-US" sz="3200" b="1" dirty="0"/>
          </a:p>
          <a:p>
            <a:pPr marL="742950" lvl="1" indent="-285750" defTabSz="4114800">
              <a:buFontTx/>
              <a:buChar char="•"/>
            </a:pPr>
            <a:endParaRPr lang="en-US" sz="3200" b="1" dirty="0"/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3200" b="1" dirty="0"/>
              <a:t>Meus </a:t>
            </a:r>
            <a:r>
              <a:rPr lang="en-US" sz="3200" b="1" dirty="0" err="1"/>
              <a:t>próprios</a:t>
            </a:r>
            <a:r>
              <a:rPr lang="en-US" sz="3200" b="1" dirty="0"/>
              <a:t> </a:t>
            </a:r>
            <a:r>
              <a:rPr lang="en-US" sz="3200" b="1" dirty="0" err="1"/>
              <a:t>interesses</a:t>
            </a:r>
            <a:r>
              <a:rPr lang="en-US" sz="3200" b="1" dirty="0"/>
              <a:t> </a:t>
            </a:r>
            <a:r>
              <a:rPr lang="en-US" sz="3200" b="1" dirty="0" err="1"/>
              <a:t>não</a:t>
            </a:r>
            <a:r>
              <a:rPr lang="en-US" sz="3200" b="1" dirty="0"/>
              <a:t> </a:t>
            </a:r>
            <a:r>
              <a:rPr lang="en-US" sz="3200" b="1" dirty="0" err="1"/>
              <a:t>podem</a:t>
            </a:r>
            <a:r>
              <a:rPr lang="en-US" sz="3200" b="1" dirty="0"/>
              <a:t>, </a:t>
            </a:r>
            <a:r>
              <a:rPr lang="en-US" sz="3200" b="1" dirty="0" err="1"/>
              <a:t>simplesmente</a:t>
            </a:r>
            <a:r>
              <a:rPr lang="en-US" sz="3200" b="1" dirty="0"/>
              <a:t> </a:t>
            </a:r>
            <a:r>
              <a:rPr lang="en-US" sz="3200" b="1" dirty="0" err="1"/>
              <a:t>por</a:t>
            </a:r>
            <a:r>
              <a:rPr lang="en-US" sz="3200" b="1" dirty="0"/>
              <a:t> </a:t>
            </a:r>
            <a:r>
              <a:rPr lang="en-US" sz="3200" b="1" dirty="0" err="1"/>
              <a:t>serem</a:t>
            </a:r>
            <a:r>
              <a:rPr lang="en-US" sz="3200" b="1" dirty="0"/>
              <a:t> meus </a:t>
            </a:r>
            <a:r>
              <a:rPr lang="en-US" sz="3200" b="1" dirty="0" err="1"/>
              <a:t>interesses</a:t>
            </a:r>
            <a:r>
              <a:rPr lang="en-US" sz="3200" b="1" dirty="0"/>
              <a:t>, </a:t>
            </a:r>
            <a:r>
              <a:rPr lang="en-US" sz="3200" b="1" dirty="0" err="1"/>
              <a:t>ou</a:t>
            </a:r>
            <a:r>
              <a:rPr lang="en-US" sz="3200" b="1" dirty="0"/>
              <a:t> </a:t>
            </a:r>
            <a:r>
              <a:rPr lang="en-US" sz="3200" b="1" dirty="0" err="1"/>
              <a:t>seja</a:t>
            </a:r>
            <a:r>
              <a:rPr lang="en-US" sz="3200" b="1" dirty="0"/>
              <a:t>, </a:t>
            </a:r>
            <a:r>
              <a:rPr lang="en-US" sz="3200" b="1" dirty="0" err="1"/>
              <a:t>contarem</a:t>
            </a:r>
            <a:r>
              <a:rPr lang="en-US" sz="3200" b="1" dirty="0"/>
              <a:t> </a:t>
            </a:r>
            <a:r>
              <a:rPr lang="en-US" sz="3200" b="1" dirty="0" err="1"/>
              <a:t>mais</a:t>
            </a:r>
            <a:r>
              <a:rPr lang="en-US" sz="3200" b="1" dirty="0"/>
              <a:t> que </a:t>
            </a:r>
            <a:r>
              <a:rPr lang="en-US" sz="3200" b="1" dirty="0" err="1"/>
              <a:t>os</a:t>
            </a:r>
            <a:r>
              <a:rPr lang="en-US" sz="3200" b="1" dirty="0"/>
              <a:t> </a:t>
            </a:r>
            <a:r>
              <a:rPr lang="en-US" sz="3200" b="1" dirty="0" err="1"/>
              <a:t>interesses</a:t>
            </a:r>
            <a:r>
              <a:rPr lang="en-US" sz="3200" b="1" dirty="0"/>
              <a:t> de </a:t>
            </a:r>
            <a:r>
              <a:rPr lang="en-US" sz="3200" b="1" dirty="0" err="1"/>
              <a:t>qualquer</a:t>
            </a:r>
            <a:r>
              <a:rPr lang="en-US" sz="3200" b="1" dirty="0"/>
              <a:t> </a:t>
            </a:r>
            <a:r>
              <a:rPr lang="en-US" sz="3200" b="1" dirty="0" err="1"/>
              <a:t>outra</a:t>
            </a:r>
            <a:r>
              <a:rPr lang="en-US" sz="3200" b="1" dirty="0"/>
              <a:t> </a:t>
            </a:r>
            <a:r>
              <a:rPr lang="en-US" sz="3200" b="1" dirty="0" err="1"/>
              <a:t>pessoa</a:t>
            </a:r>
            <a:r>
              <a:rPr lang="en-US" sz="3200" b="1" dirty="0"/>
              <a:t>.</a:t>
            </a:r>
            <a:endParaRPr lang="en-US" sz="2400" b="1" dirty="0"/>
          </a:p>
          <a:p>
            <a:pPr marL="171450" indent="-171450" algn="r" defTabSz="4114800"/>
            <a:endParaRPr lang="en-US" sz="1800" b="1" dirty="0"/>
          </a:p>
          <a:p>
            <a:pPr marL="171450" indent="-171450" algn="r" defTabSz="4114800"/>
            <a:r>
              <a:rPr lang="en-US" sz="1800" b="1" dirty="0"/>
              <a:t>Peter Singer. </a:t>
            </a:r>
            <a:br>
              <a:rPr lang="en-US" sz="1800" b="1" dirty="0"/>
            </a:br>
            <a:r>
              <a:rPr lang="en-US" sz="1800" b="1" dirty="0" err="1"/>
              <a:t>Ética</a:t>
            </a:r>
            <a:r>
              <a:rPr lang="en-US" sz="1800" b="1" dirty="0"/>
              <a:t> </a:t>
            </a:r>
            <a:r>
              <a:rPr lang="en-US" sz="1800" b="1" dirty="0" err="1"/>
              <a:t>prática</a:t>
            </a:r>
            <a:r>
              <a:rPr lang="en-US" sz="1800" b="1" dirty="0"/>
              <a:t>. </a:t>
            </a:r>
            <a:br>
              <a:rPr lang="en-US" sz="1800" b="1" dirty="0"/>
            </a:br>
            <a:r>
              <a:rPr lang="en-US" sz="1800" b="1" dirty="0"/>
              <a:t>São Paulo: Martins </a:t>
            </a:r>
            <a:r>
              <a:rPr lang="en-US" sz="1800" b="1" dirty="0" err="1"/>
              <a:t>Fontes</a:t>
            </a:r>
            <a:r>
              <a:rPr lang="en-US" sz="1800" b="1" dirty="0"/>
              <a:t>; 1993</a:t>
            </a:r>
            <a:r>
              <a:rPr lang="en-US" sz="1800" dirty="0"/>
              <a:t>. </a:t>
            </a:r>
            <a:endParaRPr lang="en-US" sz="1800" b="1" dirty="0"/>
          </a:p>
        </p:txBody>
      </p:sp>
      <p:sp>
        <p:nvSpPr>
          <p:cNvPr id="153" name="Text Box 74"/>
          <p:cNvSpPr txBox="1">
            <a:spLocks noChangeArrowheads="1"/>
          </p:cNvSpPr>
          <p:nvPr/>
        </p:nvSpPr>
        <p:spPr bwMode="auto">
          <a:xfrm>
            <a:off x="28672235" y="17206921"/>
            <a:ext cx="6335188" cy="10926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marL="171450" indent="-171450" defTabSz="4114800"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114800"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114800"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114800"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114800" eaLnBrk="0" hangingPunct="0"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114800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600" b="1" dirty="0" err="1"/>
              <a:t>Responsabilidade</a:t>
            </a:r>
            <a:endParaRPr lang="en-US" sz="3600" b="1" dirty="0"/>
          </a:p>
          <a:p>
            <a:pPr marL="0" indent="0" algn="ctr" eaLnBrk="1" hangingPunct="1"/>
            <a:r>
              <a:rPr lang="en-US" sz="3200" b="1" dirty="0" err="1">
                <a:cs typeface="Arial" charset="0"/>
              </a:rPr>
              <a:t>Foco</a:t>
            </a:r>
            <a:r>
              <a:rPr lang="en-US" sz="3200" b="1" dirty="0">
                <a:cs typeface="Arial" charset="0"/>
              </a:rPr>
              <a:t> </a:t>
            </a:r>
            <a:r>
              <a:rPr lang="en-US" sz="3200" b="1" dirty="0" err="1">
                <a:cs typeface="Arial" charset="0"/>
              </a:rPr>
              <a:t>na</a:t>
            </a:r>
            <a:r>
              <a:rPr lang="en-US" sz="3200" b="1" dirty="0">
                <a:cs typeface="Arial" charset="0"/>
              </a:rPr>
              <a:t> </a:t>
            </a:r>
            <a:br>
              <a:rPr lang="en-US" sz="3200" b="1" dirty="0">
                <a:cs typeface="Arial" charset="0"/>
              </a:rPr>
            </a:br>
            <a:r>
              <a:rPr lang="en-US" sz="3200" b="1" dirty="0" err="1">
                <a:cs typeface="Arial" charset="0"/>
              </a:rPr>
              <a:t>precaução</a:t>
            </a:r>
            <a:endParaRPr lang="en-US" sz="3200" b="1" dirty="0">
              <a:cs typeface="Arial" charset="0"/>
            </a:endParaRPr>
          </a:p>
          <a:p>
            <a:pPr eaLnBrk="1" hangingPunct="1">
              <a:buFontTx/>
              <a:buChar char="•"/>
            </a:pPr>
            <a:endParaRPr lang="en-US" sz="3200" b="1" dirty="0">
              <a:cs typeface="Arial" charset="0"/>
            </a:endParaRPr>
          </a:p>
          <a:p>
            <a:pPr eaLnBrk="1" hangingPunct="1">
              <a:buFontTx/>
              <a:buChar char="•"/>
            </a:pPr>
            <a:r>
              <a:rPr lang="pt-BR" sz="3200" b="1" dirty="0">
                <a:cs typeface="Arial" charset="0"/>
              </a:rPr>
              <a:t>Responsabilidade Retrospectiva</a:t>
            </a:r>
          </a:p>
          <a:p>
            <a:pPr lvl="1" eaLnBrk="1" hangingPunct="1">
              <a:buFontTx/>
              <a:buChar char="•"/>
            </a:pPr>
            <a:r>
              <a:rPr lang="pt-BR" sz="2800" b="1" dirty="0">
                <a:cs typeface="Arial" charset="0"/>
              </a:rPr>
              <a:t>Relação de causa-efeito</a:t>
            </a:r>
          </a:p>
          <a:p>
            <a:pPr lvl="1" eaLnBrk="1" hangingPunct="1">
              <a:buFontTx/>
              <a:buChar char="•"/>
            </a:pPr>
            <a:r>
              <a:rPr lang="pt-BR" sz="2800" b="1" dirty="0">
                <a:cs typeface="Arial" charset="0"/>
              </a:rPr>
              <a:t>Visão Pessoal</a:t>
            </a:r>
          </a:p>
          <a:p>
            <a:pPr lvl="1" eaLnBrk="1" hangingPunct="1">
              <a:buFontTx/>
              <a:buChar char="•"/>
            </a:pPr>
            <a:r>
              <a:rPr lang="pt-BR" sz="2800" b="1" dirty="0">
                <a:cs typeface="Arial" charset="0"/>
              </a:rPr>
              <a:t>Orgulho ou Remorso pela ação </a:t>
            </a:r>
          </a:p>
          <a:p>
            <a:pPr lvl="1" eaLnBrk="1" hangingPunct="1">
              <a:buFontTx/>
              <a:buChar char="•"/>
            </a:pPr>
            <a:r>
              <a:rPr lang="pt-BR" sz="2800" b="1" dirty="0">
                <a:cs typeface="Arial" charset="0"/>
              </a:rPr>
              <a:t>Visão dos Outros</a:t>
            </a:r>
          </a:p>
          <a:p>
            <a:pPr lvl="1" eaLnBrk="1" hangingPunct="1">
              <a:buFontTx/>
              <a:buChar char="•"/>
            </a:pPr>
            <a:r>
              <a:rPr lang="pt-BR" sz="2800" b="1" dirty="0">
                <a:cs typeface="Arial" charset="0"/>
              </a:rPr>
              <a:t>Ação Elogiável ou Censurável</a:t>
            </a:r>
          </a:p>
          <a:p>
            <a:pPr lvl="1" eaLnBrk="1" hangingPunct="1">
              <a:buFontTx/>
              <a:buChar char="•"/>
            </a:pPr>
            <a:r>
              <a:rPr lang="pt-BR" sz="2800" b="1" dirty="0">
                <a:cs typeface="Arial" charset="0"/>
              </a:rPr>
              <a:t>Recompensa ou Punição pela ação</a:t>
            </a:r>
          </a:p>
          <a:p>
            <a:pPr eaLnBrk="1" hangingPunct="1">
              <a:buFontTx/>
              <a:buChar char="•"/>
            </a:pPr>
            <a:endParaRPr lang="en-US" sz="3200" b="1" dirty="0">
              <a:cs typeface="Arial" charset="0"/>
            </a:endParaRPr>
          </a:p>
          <a:p>
            <a:pPr eaLnBrk="1" hangingPunct="1">
              <a:buFontTx/>
              <a:buChar char="•"/>
            </a:pPr>
            <a:r>
              <a:rPr lang="pt-BR" sz="3200" b="1" dirty="0">
                <a:cs typeface="Arial" charset="0"/>
              </a:rPr>
              <a:t>Responsabilidade Prospectiva</a:t>
            </a:r>
          </a:p>
          <a:p>
            <a:pPr lvl="1" eaLnBrk="1" hangingPunct="1">
              <a:buFontTx/>
              <a:buChar char="•"/>
            </a:pPr>
            <a:r>
              <a:rPr lang="pt-BR" sz="2800" b="1" dirty="0">
                <a:cs typeface="Arial" charset="0"/>
              </a:rPr>
              <a:t>Relação de causa-efeito</a:t>
            </a:r>
          </a:p>
          <a:p>
            <a:pPr lvl="1" eaLnBrk="1" hangingPunct="1">
              <a:buFontTx/>
              <a:buChar char="•"/>
            </a:pPr>
            <a:r>
              <a:rPr lang="pt-BR" sz="2800" b="1" dirty="0">
                <a:cs typeface="Arial" charset="0"/>
              </a:rPr>
              <a:t>Precaução: ação que se antecipa ao agir</a:t>
            </a:r>
          </a:p>
          <a:p>
            <a:pPr lvl="1" eaLnBrk="1" hangingPunct="1">
              <a:buFontTx/>
              <a:buChar char="•"/>
            </a:pPr>
            <a:r>
              <a:rPr lang="pt-BR" sz="2800" b="1" dirty="0">
                <a:cs typeface="Arial" charset="0"/>
              </a:rPr>
              <a:t>Responsabilidade pelo que ainda esta por vir</a:t>
            </a:r>
          </a:p>
          <a:p>
            <a:pPr marL="14288" indent="0" eaLnBrk="1" hangingPunct="1"/>
            <a:r>
              <a:rPr lang="en-US" sz="1800" dirty="0"/>
              <a:t> </a:t>
            </a:r>
          </a:p>
          <a:p>
            <a:pPr algn="r"/>
            <a:endParaRPr lang="en-US" sz="1800" b="1" dirty="0"/>
          </a:p>
          <a:p>
            <a:pPr algn="r"/>
            <a:r>
              <a:rPr lang="en-US" sz="1800" b="1" dirty="0"/>
              <a:t>Hans Jonas </a:t>
            </a:r>
          </a:p>
          <a:p>
            <a:pPr algn="r"/>
            <a:r>
              <a:rPr lang="en-US" sz="1800" b="1" dirty="0"/>
              <a:t>Principio </a:t>
            </a:r>
            <a:r>
              <a:rPr lang="en-US" sz="1800" b="1" dirty="0" err="1"/>
              <a:t>responsabilidade</a:t>
            </a:r>
            <a:r>
              <a:rPr lang="en-US" sz="1800" b="1" dirty="0"/>
              <a:t>: </a:t>
            </a:r>
            <a:br>
              <a:rPr lang="en-US" sz="1800" b="1" dirty="0"/>
            </a:br>
            <a:r>
              <a:rPr lang="en-US" sz="1800" b="1" dirty="0" err="1"/>
              <a:t>ensaio</a:t>
            </a:r>
            <a:r>
              <a:rPr lang="en-US" sz="1800" b="1" dirty="0"/>
              <a:t> de </a:t>
            </a:r>
            <a:r>
              <a:rPr lang="en-US" sz="1800" b="1" dirty="0" err="1"/>
              <a:t>uma</a:t>
            </a:r>
            <a:r>
              <a:rPr lang="en-US" sz="1800" b="1" dirty="0"/>
              <a:t> </a:t>
            </a:r>
            <a:r>
              <a:rPr lang="en-US" sz="1800" b="1" dirty="0" err="1"/>
              <a:t>ética</a:t>
            </a:r>
            <a:r>
              <a:rPr lang="en-US" sz="1800" b="1" dirty="0"/>
              <a:t> para a </a:t>
            </a:r>
            <a:r>
              <a:rPr lang="en-US" sz="1800" b="1" dirty="0" err="1"/>
              <a:t>civilização</a:t>
            </a:r>
            <a:r>
              <a:rPr lang="en-US" sz="1800" b="1" dirty="0"/>
              <a:t> </a:t>
            </a:r>
            <a:r>
              <a:rPr lang="en-US" sz="1800" b="1" dirty="0" err="1"/>
              <a:t>tecnologica</a:t>
            </a:r>
            <a:r>
              <a:rPr lang="en-US" sz="1800" b="1" dirty="0"/>
              <a:t>. Rio de Janeiro: </a:t>
            </a:r>
            <a:r>
              <a:rPr lang="en-US" sz="1800" b="1" dirty="0" err="1"/>
              <a:t>Contraponto</a:t>
            </a:r>
            <a:r>
              <a:rPr lang="en-US" sz="1800" b="1" dirty="0"/>
              <a:t>; 2006</a:t>
            </a:r>
            <a:r>
              <a:rPr lang="en-US" sz="1800" dirty="0"/>
              <a:t>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96" y="11992821"/>
            <a:ext cx="7011378" cy="4882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tângulo 13"/>
          <p:cNvSpPr/>
          <p:nvPr/>
        </p:nvSpPr>
        <p:spPr bwMode="auto">
          <a:xfrm>
            <a:off x="514349" y="11992821"/>
            <a:ext cx="6869695" cy="48605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tângulo 2"/>
          <p:cNvSpPr/>
          <p:nvPr/>
        </p:nvSpPr>
        <p:spPr bwMode="auto">
          <a:xfrm>
            <a:off x="504505" y="17137955"/>
            <a:ext cx="4326032" cy="1136913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tângulo 12"/>
          <p:cNvSpPr/>
          <p:nvPr/>
        </p:nvSpPr>
        <p:spPr bwMode="auto">
          <a:xfrm>
            <a:off x="9891012" y="17230272"/>
            <a:ext cx="5141837" cy="1145139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tângulo 15"/>
          <p:cNvSpPr/>
          <p:nvPr/>
        </p:nvSpPr>
        <p:spPr bwMode="auto">
          <a:xfrm>
            <a:off x="21141109" y="17216650"/>
            <a:ext cx="7230492" cy="114502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tângulo 16"/>
          <p:cNvSpPr/>
          <p:nvPr/>
        </p:nvSpPr>
        <p:spPr bwMode="auto">
          <a:xfrm>
            <a:off x="28642207" y="17216650"/>
            <a:ext cx="6642162" cy="114502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tângulo 17"/>
          <p:cNvSpPr/>
          <p:nvPr/>
        </p:nvSpPr>
        <p:spPr bwMode="auto">
          <a:xfrm>
            <a:off x="35552567" y="17186863"/>
            <a:ext cx="5816831" cy="114003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tângulo 18"/>
          <p:cNvSpPr/>
          <p:nvPr/>
        </p:nvSpPr>
        <p:spPr bwMode="auto">
          <a:xfrm>
            <a:off x="9850299" y="17186863"/>
            <a:ext cx="5182551" cy="114003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tângulo 19"/>
          <p:cNvSpPr/>
          <p:nvPr/>
        </p:nvSpPr>
        <p:spPr bwMode="auto">
          <a:xfrm>
            <a:off x="15266752" y="17137955"/>
            <a:ext cx="5602002" cy="114492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14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2" name="Grupo 21"/>
          <p:cNvGrpSpPr/>
          <p:nvPr/>
        </p:nvGrpSpPr>
        <p:grpSpPr>
          <a:xfrm>
            <a:off x="14738488" y="29012945"/>
            <a:ext cx="9692269" cy="707886"/>
            <a:chOff x="12837942" y="29022963"/>
            <a:chExt cx="9692269" cy="707886"/>
          </a:xfrm>
        </p:grpSpPr>
        <p:sp>
          <p:nvSpPr>
            <p:cNvPr id="2" name="CaixaDeTexto 1"/>
            <p:cNvSpPr txBox="1"/>
            <p:nvPr/>
          </p:nvSpPr>
          <p:spPr>
            <a:xfrm>
              <a:off x="12837942" y="29022963"/>
              <a:ext cx="9692269" cy="70788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4000" b="1" dirty="0"/>
                <a:t>Opinião       Argumento </a:t>
              </a:r>
              <a:r>
                <a:rPr lang="pt-BR" sz="2400" b="1" dirty="0"/>
                <a:t>(</a:t>
              </a:r>
              <a:r>
                <a:rPr lang="pt-BR" sz="2400" b="1" dirty="0" smtClean="0"/>
                <a:t>fundamento/justificativa)</a:t>
              </a:r>
              <a:endParaRPr lang="pt-BR" sz="2400" b="1" dirty="0"/>
            </a:p>
          </p:txBody>
        </p:sp>
        <p:sp>
          <p:nvSpPr>
            <p:cNvPr id="21" name="Seta para a direita 20"/>
            <p:cNvSpPr/>
            <p:nvPr/>
          </p:nvSpPr>
          <p:spPr bwMode="auto">
            <a:xfrm>
              <a:off x="14908600" y="29235299"/>
              <a:ext cx="667508" cy="353943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14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8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5" name="Retângulo 24"/>
          <p:cNvSpPr/>
          <p:nvPr/>
        </p:nvSpPr>
        <p:spPr>
          <a:xfrm>
            <a:off x="37084569" y="15841811"/>
            <a:ext cx="40638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pt-BR" sz="1800" b="1" dirty="0" err="1">
                <a:cs typeface="Arial" charset="0"/>
              </a:rPr>
              <a:t>Goldim</a:t>
            </a:r>
            <a:r>
              <a:rPr lang="pt-BR" sz="1800" b="1" dirty="0">
                <a:cs typeface="Arial" charset="0"/>
              </a:rPr>
              <a:t> JR. </a:t>
            </a:r>
            <a:br>
              <a:rPr lang="pt-BR" sz="1800" b="1" dirty="0">
                <a:cs typeface="Arial" charset="0"/>
              </a:rPr>
            </a:br>
            <a:r>
              <a:rPr lang="pt-BR" sz="1800" b="1" dirty="0">
                <a:cs typeface="Arial" charset="0"/>
              </a:rPr>
              <a:t>Bioética: origens e complexidade. </a:t>
            </a:r>
            <a:br>
              <a:rPr lang="pt-BR" sz="1800" b="1" dirty="0">
                <a:cs typeface="Arial" charset="0"/>
              </a:rPr>
            </a:br>
            <a:r>
              <a:rPr lang="pt-BR" sz="1800" b="1" dirty="0">
                <a:cs typeface="Arial" charset="0"/>
              </a:rPr>
              <a:t>Revista HCPA 2006;26(2):86-92.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148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148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10790</TotalTime>
  <Words>179</Words>
  <Application>Microsoft Office PowerPoint</Application>
  <PresentationFormat>Personalizar</PresentationFormat>
  <Paragraphs>202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Design padrão</vt:lpstr>
      <vt:lpstr>Apresentação do PowerPoint</vt:lpstr>
    </vt:vector>
  </TitlesOfParts>
  <Company>HOSPITAL DE CLÍNICAS DE PORTO ALEGRE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jgoldim</dc:creator>
  <cp:lastModifiedBy>Jose Roberto Goldim</cp:lastModifiedBy>
  <cp:revision>115</cp:revision>
  <cp:lastPrinted>2017-09-13T13:56:43Z</cp:lastPrinted>
  <dcterms:created xsi:type="dcterms:W3CDTF">2007-10-15T20:51:48Z</dcterms:created>
  <dcterms:modified xsi:type="dcterms:W3CDTF">2019-04-03T12:06:22Z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1UgjVxHZHgfyyMZRvNWsylz3OLefR7Povtm3MFn3LLj4</vt:lpwstr>
  </property>
  <property fmtid="{D5CDD505-2E9C-101B-9397-08002B2CF9AE}" pid="4" name="Google.Documents.RevisionId">
    <vt:lpwstr>13996179094609597002</vt:lpwstr>
  </property>
  <property fmtid="{D5CDD505-2E9C-101B-9397-08002B2CF9AE}" pid="5" name="Google.Documents.PluginVersion">
    <vt:lpwstr>2.0.2662.553</vt:lpwstr>
  </property>
  <property fmtid="{D5CDD505-2E9C-101B-9397-08002B2CF9AE}" pid="6" name="Google.Documents.MergeIncapabilityFlags">
    <vt:i4>0</vt:i4>
  </property>
</Properties>
</file>