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74" r:id="rId3"/>
    <p:sldId id="264" r:id="rId4"/>
    <p:sldId id="266" r:id="rId5"/>
    <p:sldId id="267" r:id="rId6"/>
    <p:sldId id="268" r:id="rId7"/>
    <p:sldId id="269" r:id="rId8"/>
    <p:sldId id="270" r:id="rId9"/>
    <p:sldId id="271" r:id="rId10"/>
    <p:sldId id="273" r:id="rId11"/>
    <p:sldId id="276" r:id="rId12"/>
    <p:sldId id="278" r:id="rId13"/>
    <p:sldId id="257" r:id="rId14"/>
    <p:sldId id="258" r:id="rId15"/>
    <p:sldId id="260" r:id="rId16"/>
    <p:sldId id="259" r:id="rId17"/>
    <p:sldId id="277" r:id="rId18"/>
    <p:sldId id="262" r:id="rId19"/>
    <p:sldId id="26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8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51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09AEB3-72F3-B749-B966-EE13F503495F}" type="datetimeFigureOut">
              <a:rPr lang="en-US" smtClean="0"/>
              <a:t>7/12/19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D76F4-EAAE-B447-AAC9-FA5531782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479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mtech.com/lora/what-is-lora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 Often referred to as a ‘datagram protocol,’ however, that’s a misnomer –protocols like LoRaWAN also use datagrams.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D76F4-EAAE-B447-AAC9-FA553178218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386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D76F4-EAAE-B447-AAC9-FA553178218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9636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By Unknown - eBay, Public Domain, https://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commons.wikimedia.org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/w/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index.php?curid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=47176716</a:t>
            </a:r>
          </a:p>
          <a:p>
            <a:r>
              <a:rPr lang="en-US" baseline="30000" dirty="0"/>
              <a:t>2</a:t>
            </a:r>
            <a:r>
              <a:rPr lang="en-US" dirty="0"/>
              <a:t> By unknown - picture found at http://</a:t>
            </a:r>
            <a:r>
              <a:rPr lang="en-US" dirty="0" err="1"/>
              <a:t>www.schirmer.com</a:t>
            </a:r>
            <a:r>
              <a:rPr lang="en-US" dirty="0"/>
              <a:t>/</a:t>
            </a:r>
            <a:r>
              <a:rPr lang="en-US" dirty="0" err="1"/>
              <a:t>default.aspx?TabId</a:t>
            </a:r>
            <a:r>
              <a:rPr lang="en-US" dirty="0"/>
              <a:t>=2419&amp;State_2872=2&amp;ComposerId_2872=35, Fair use, https://</a:t>
            </a:r>
            <a:r>
              <a:rPr lang="en-US" dirty="0" err="1"/>
              <a:t>en.wikipedia.org</a:t>
            </a:r>
            <a:r>
              <a:rPr lang="en-US" dirty="0"/>
              <a:t>/w/</a:t>
            </a:r>
            <a:r>
              <a:rPr lang="en-US" dirty="0" err="1"/>
              <a:t>index.php?curid</a:t>
            </a:r>
            <a:r>
              <a:rPr lang="en-US" dirty="0"/>
              <a:t>=23450183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D76F4-EAAE-B447-AAC9-FA553178218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158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30000" dirty="0"/>
              <a:t>1</a:t>
            </a:r>
            <a:r>
              <a:rPr lang="en-US" dirty="0">
                <a:hlinkClick r:id="rId3"/>
              </a:rPr>
              <a:t>https://www.semtech.com/lora/what-is-lora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D76F4-EAAE-B447-AAC9-FA553178218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59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C6DB5-9587-E64F-B076-FDFD6CD523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B66A22-9EB8-CC45-BD30-03F330788F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295D34-538C-DB48-948B-0CC13F974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ABD83-325F-524E-8D09-9FA130AAE382}" type="datetimeFigureOut">
              <a:rPr lang="en-US" smtClean="0"/>
              <a:t>7/12/19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7B366B-415A-BE42-8BFB-6825BF2C0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DAE675-174D-7741-8389-CE8D32594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C2CB4-017E-A04C-BD36-9742695D8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77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E6C47-0E20-7C48-B355-13999292B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EAE9DC-BE2F-694E-8EB2-56AC732594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AE1771-9D33-374A-BE53-05378368D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ABD83-325F-524E-8D09-9FA130AAE382}" type="datetimeFigureOut">
              <a:rPr lang="en-US" smtClean="0"/>
              <a:t>7/12/19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7A558F-8316-CB44-99E7-F064ABDFF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05C331-A91E-CA43-B7C0-40926A26F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C2CB4-017E-A04C-BD36-9742695D8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414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B1A247-A36E-EF4B-9E68-76718A9E49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018EB0-7703-6F49-846F-207E88A80E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2E81C1-DB72-7D49-955D-87F5C4E8D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ABD83-325F-524E-8D09-9FA130AAE382}" type="datetimeFigureOut">
              <a:rPr lang="en-US" smtClean="0"/>
              <a:t>7/12/19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F99D10-1220-AD42-8BBB-F248CAA04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EAF93A-497D-EA4A-A317-D2EE4C0F2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C2CB4-017E-A04C-BD36-9742695D8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46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7279F-248D-424E-BCA4-3F5B83565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89452A-6A83-DE46-A68A-63FDE927CD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FB8249-3A84-A74C-9C2B-654A9D2A9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ABD83-325F-524E-8D09-9FA130AAE382}" type="datetimeFigureOut">
              <a:rPr lang="en-US" smtClean="0"/>
              <a:t>7/12/19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A618DE-7FBD-824B-995C-07FCB7E94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2FCB87-7014-C54A-BA18-F33F54E30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C2CB4-017E-A04C-BD36-9742695D8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431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EC5AF-93BD-AA4D-A2B4-31CB9BD61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90F541-1FE3-4547-9D31-EBF3DF613F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DE449A-EB42-1B4E-BBD3-8F116F668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ABD83-325F-524E-8D09-9FA130AAE382}" type="datetimeFigureOut">
              <a:rPr lang="en-US" smtClean="0"/>
              <a:t>7/12/19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120098-1903-BC40-A1F7-1942B5550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FEED70-80BF-754B-8971-35646DE4C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C2CB4-017E-A04C-BD36-9742695D8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151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8A0E6-CD6A-2C45-AE8E-72331E473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163F5D-6CE2-C044-A3B7-F6DBA71697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05F61C-9F86-1741-9180-D2370984E6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24D83F-20A0-D04B-812D-A1454AD86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ABD83-325F-524E-8D09-9FA130AAE382}" type="datetimeFigureOut">
              <a:rPr lang="en-US" smtClean="0"/>
              <a:t>7/12/19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A72D55-A0D5-7447-905B-2207775A9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BC6069-4848-224A-BD09-54346C819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C2CB4-017E-A04C-BD36-9742695D8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345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861CD-9B86-CA4B-8445-78AA40E5C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91B8F8-1951-6240-AA8F-F34D80E2AB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75F33B-FA37-A940-BFF0-9A9E9E8B44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D7B63B-CF10-6848-9F57-93A8941B5C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E8B89B-D990-7945-A408-2234A1C734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3E1982-BE1B-0A40-BC4C-6536E628A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ABD83-325F-524E-8D09-9FA130AAE382}" type="datetimeFigureOut">
              <a:rPr lang="en-US" smtClean="0"/>
              <a:t>7/12/19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82ED48-926E-9E41-9707-655A485A2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132D96-1EB3-794D-8911-34FBA688F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C2CB4-017E-A04C-BD36-9742695D8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667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7DEA5-D838-1640-89BA-A802DEDA1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284403-32D5-B745-BD41-1DE021A80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ABD83-325F-524E-8D09-9FA130AAE382}" type="datetimeFigureOut">
              <a:rPr lang="en-US" smtClean="0"/>
              <a:t>7/12/19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AD626D-919E-B849-AB61-32A8A589A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5E3E1E-A3E6-464F-B6E7-0246F5DBC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C2CB4-017E-A04C-BD36-9742695D8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555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C1CC87-7128-5A46-B3E4-8E7F33519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ABD83-325F-524E-8D09-9FA130AAE382}" type="datetimeFigureOut">
              <a:rPr lang="en-US" smtClean="0"/>
              <a:t>7/12/19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86F015-A262-7043-9BAA-23CA4CB1A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1458EE-E853-0B46-8EC2-C747A72F2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C2CB4-017E-A04C-BD36-9742695D8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823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3B768-DEF5-F24D-9558-FDE436029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498CA0-8077-BE40-9243-AB6681428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22FB25-FEBA-014D-B468-8C3892757A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66B16F-3DCE-8440-A8A2-C2196BE8C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ABD83-325F-524E-8D09-9FA130AAE382}" type="datetimeFigureOut">
              <a:rPr lang="en-US" smtClean="0"/>
              <a:t>7/12/19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E11AA0-FA1A-A54E-94E9-1ABC3F00D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795778-4203-8A4A-BB58-2321858B8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C2CB4-017E-A04C-BD36-9742695D8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C9A6B-5B37-2843-BBC7-3DDD27DF2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8CA2F5-ED64-584B-A9CA-625C6C739F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42A152-E69E-2243-9023-5192A4503C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53EC0D-3C46-444A-B4C8-A78C5E2E2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ABD83-325F-524E-8D09-9FA130AAE382}" type="datetimeFigureOut">
              <a:rPr lang="en-US" smtClean="0"/>
              <a:t>7/12/19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1FBBAA-EFA6-F845-951B-DCD7298C4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F09AC6-9959-FF41-AD31-F8FD19DCD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C2CB4-017E-A04C-BD36-9742695D8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826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3960B2-BD34-2E44-943B-B650F9FB5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81916F-1EB6-354F-B35C-B09710B73F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AC9A55-CBCD-A14E-84A2-F86CD8FD4D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ABD83-325F-524E-8D09-9FA130AAE382}" type="datetimeFigureOut">
              <a:rPr lang="en-US" smtClean="0"/>
              <a:t>7/12/19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3FCC49-3E41-FD45-B761-1236D22B0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B30F87-3B7A-7E4F-BDA9-385509B326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7C2CB4-017E-A04C-BD36-9742695D8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480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soil-sensor-prototype.opendap.org/data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mtech.com/lora/what-is-lora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github.com/adafruit/TinyLoRa" TargetMode="External"/><Relationship Id="rId3" Type="http://schemas.openxmlformats.org/officeDocument/2006/relationships/hyperlink" Target="https://doi.org/10.1109/GLOCOM.2017.8254530" TargetMode="External"/><Relationship Id="rId7" Type="http://schemas.openxmlformats.org/officeDocument/2006/relationships/hyperlink" Target="https://www.airspayce.com/mikem/arduino/RadioHead/classRHReliableDatagram.html" TargetMode="External"/><Relationship Id="rId2" Type="http://schemas.openxmlformats.org/officeDocument/2006/relationships/hyperlink" Target="https://www.semtech.com/lora/what-is-lor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ora-alliance.org/" TargetMode="External"/><Relationship Id="rId5" Type="http://schemas.openxmlformats.org/officeDocument/2006/relationships/hyperlink" Target="https://thingspeak.com/" TargetMode="External"/><Relationship Id="rId4" Type="http://schemas.openxmlformats.org/officeDocument/2006/relationships/hyperlink" Target="https://www.thethingsnetwork.org/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8B834-6CBB-4B42-B4D3-DE22C8AEA0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Sensors in Snowy Alpine Environments: Part II, Sensor Networks with LoRa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72BCE4-AECF-8B44-882D-7FDACC7D45D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James Gallagher</a:t>
            </a:r>
          </a:p>
          <a:p>
            <a:r>
              <a:rPr lang="en-US" dirty="0" err="1"/>
              <a:t>OPeNDAP</a:t>
            </a:r>
            <a:endParaRPr lang="en-US" dirty="0"/>
          </a:p>
          <a:p>
            <a:r>
              <a:rPr lang="en-US" dirty="0"/>
              <a:t>&lt;</a:t>
            </a:r>
            <a:r>
              <a:rPr lang="en-US" dirty="0" err="1"/>
              <a:t>jgallagher@opendap.org</a:t>
            </a:r>
            <a:r>
              <a:rPr lang="en-US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11305787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F8C71-A9D1-304F-B1CA-C7DC36105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LoRa Network Protocols</a:t>
            </a:r>
            <a:br>
              <a:rPr lang="en-US" dirty="0"/>
            </a:br>
            <a:r>
              <a:rPr lang="en-US" sz="2400" dirty="0"/>
              <a:t>How the Master and Sensor nodes communicate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C24475-811F-0A4D-971B-1A634418AC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LoRaWAN</a:t>
            </a:r>
          </a:p>
          <a:p>
            <a:pPr lvl="1"/>
            <a:r>
              <a:rPr lang="en-US" dirty="0"/>
              <a:t>Low power requirements</a:t>
            </a:r>
          </a:p>
          <a:p>
            <a:pPr lvl="1"/>
            <a:r>
              <a:rPr lang="en-US" dirty="0"/>
              <a:t>Reliable transmission; nodes are not responsible for error correction</a:t>
            </a:r>
          </a:p>
          <a:p>
            <a:pPr lvl="1"/>
            <a:r>
              <a:rPr lang="en-US" dirty="0"/>
              <a:t>Handles security</a:t>
            </a:r>
          </a:p>
          <a:p>
            <a:r>
              <a:rPr lang="en-US" dirty="0"/>
              <a:t>Ad Hoc protocol*</a:t>
            </a:r>
          </a:p>
          <a:p>
            <a:pPr lvl="1"/>
            <a:r>
              <a:rPr lang="en-US" dirty="0"/>
              <a:t>Leverage knowledge about the problem to further reduce power used</a:t>
            </a:r>
          </a:p>
          <a:p>
            <a:pPr lvl="1"/>
            <a:r>
              <a:rPr lang="en-US" dirty="0"/>
              <a:t>Error correction and security must be explicitly coded into the Sensor and Master nodes’ software</a:t>
            </a:r>
          </a:p>
          <a:p>
            <a:pPr lvl="1"/>
            <a:r>
              <a:rPr lang="en-US" dirty="0"/>
              <a:t>Less flexible than LoRaWAN 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789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6CF49-EC10-2F4B-9A70-DDD5B587E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726F4A-DFB2-9D47-B490-F65465E423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309207" cy="4351338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Sensor node</a:t>
            </a:r>
          </a:p>
          <a:p>
            <a:pPr lvl="1"/>
            <a:r>
              <a:rPr lang="en-US" dirty="0"/>
              <a:t>LoRa + Arduino + Temperature and soil moisture sensor</a:t>
            </a:r>
          </a:p>
          <a:p>
            <a:pPr lvl="1"/>
            <a:r>
              <a:rPr lang="en-US" dirty="0"/>
              <a:t>Two LiMnO</a:t>
            </a:r>
            <a:r>
              <a:rPr lang="en-US" baseline="-25000" dirty="0"/>
              <a:t>2</a:t>
            </a:r>
            <a:r>
              <a:rPr lang="en-US" dirty="0"/>
              <a:t> batteries (-50° C)</a:t>
            </a:r>
          </a:p>
          <a:p>
            <a:pPr lvl="1"/>
            <a:r>
              <a:rPr lang="en-US" dirty="0"/>
              <a:t>Prototypes operated at -25°C and were run buried in both soil and snow as well as in open air</a:t>
            </a:r>
          </a:p>
          <a:p>
            <a:pPr lvl="1"/>
            <a:r>
              <a:rPr lang="en-US" dirty="0"/>
              <a:t>Total parts cost &lt; $40; options exist to reduce that cost further</a:t>
            </a:r>
          </a:p>
          <a:p>
            <a:r>
              <a:rPr lang="en-US" dirty="0"/>
              <a:t>Master node</a:t>
            </a:r>
          </a:p>
          <a:p>
            <a:pPr lvl="1"/>
            <a:r>
              <a:rPr lang="en-US" dirty="0"/>
              <a:t>Dragino</a:t>
            </a:r>
          </a:p>
          <a:p>
            <a:pPr lvl="1"/>
            <a:r>
              <a:rPr lang="en-US" dirty="0"/>
              <a:t>Combination LoRa/Arduino and Yun single board Linux computer</a:t>
            </a:r>
          </a:p>
          <a:p>
            <a:pPr lvl="1"/>
            <a:r>
              <a:rPr lang="en-US" dirty="0"/>
              <a:t>Ethernet connectivity to a LAN and then to the Internet</a:t>
            </a:r>
          </a:p>
          <a:p>
            <a:r>
              <a:rPr lang="en-US" dirty="0"/>
              <a:t>Master/Sensor protocol</a:t>
            </a:r>
          </a:p>
          <a:p>
            <a:pPr lvl="1"/>
            <a:r>
              <a:rPr lang="en-US" dirty="0"/>
              <a:t>Ad Hoc </a:t>
            </a:r>
          </a:p>
          <a:p>
            <a:r>
              <a:rPr lang="en-US" dirty="0"/>
              <a:t>Application Server</a:t>
            </a:r>
          </a:p>
          <a:p>
            <a:pPr lvl="1"/>
            <a:r>
              <a:rPr lang="en-US" dirty="0"/>
              <a:t>CHORDS server running on provisioned Amazon Web Services EC2 instance</a:t>
            </a:r>
          </a:p>
          <a:p>
            <a:pPr lvl="1"/>
            <a:r>
              <a:rPr lang="en-US" dirty="0">
                <a:hlinkClick r:id="rId3"/>
              </a:rPr>
              <a:t>http://soil-sensor-prototype.opendap.org/data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1838" y="1690688"/>
            <a:ext cx="3271962" cy="2453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3463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Data from Second Prototype</a:t>
            </a:r>
            <a:br>
              <a:rPr lang="en-US" dirty="0"/>
            </a:br>
            <a:r>
              <a:rPr lang="en-US" sz="2400" dirty="0"/>
              <a:t>Running in open air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8200" y="1690688"/>
            <a:ext cx="850662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800" dirty="0"/>
              <a:t>Prototype was run from 3 to 28 Feb 2019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dirty="0"/>
              <a:t>Sensed air temperature ranged from 0.8° C to -26.75° C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065170"/>
            <a:ext cx="10058400" cy="1840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8516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49C37-21DA-3746-8D61-911C877A3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LoRa?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73AED8-DF73-F44D-8651-D92667860B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568559" cy="4351338"/>
          </a:xfrm>
        </p:spPr>
        <p:txBody>
          <a:bodyPr>
            <a:normAutofit/>
          </a:bodyPr>
          <a:lstStyle/>
          <a:p>
            <a:r>
              <a:rPr lang="en-US" dirty="0"/>
              <a:t>“LoRa (short for long range) is a spread spectrum modulation technique derived from chirp spread spectrum (CSS) technology.”*</a:t>
            </a:r>
          </a:p>
          <a:p>
            <a:r>
              <a:rPr lang="en-US" dirty="0"/>
              <a:t>Spread Spectrum: To spread an information signal over a (wide) band of radio frequencies.</a:t>
            </a:r>
          </a:p>
          <a:p>
            <a:r>
              <a:rPr lang="en-US" dirty="0"/>
              <a:t>Robust transmission technique; also used in </a:t>
            </a:r>
            <a:r>
              <a:rPr lang="en-US" dirty="0" err="1"/>
              <a:t>WiFi</a:t>
            </a:r>
            <a:r>
              <a:rPr lang="en-US" dirty="0"/>
              <a:t>, Cell phones, Bluetooth, etc.</a:t>
            </a:r>
          </a:p>
          <a:p>
            <a:r>
              <a:rPr lang="en-US" dirty="0"/>
              <a:t>Hedy Lamarr and George Antheil are credited with its invention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EC4D07-24A2-9E45-8537-ADC883F8E1A0}"/>
              </a:ext>
            </a:extLst>
          </p:cNvPr>
          <p:cNvSpPr txBox="1"/>
          <p:nvPr/>
        </p:nvSpPr>
        <p:spPr>
          <a:xfrm>
            <a:off x="838200" y="6311900"/>
            <a:ext cx="30417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</a:t>
            </a:r>
            <a:r>
              <a:rPr lang="en-US" sz="1200" dirty="0">
                <a:hlinkClick r:id="rId3"/>
              </a:rPr>
              <a:t>https://www.semtech.com/lora/what-is-lora</a:t>
            </a:r>
            <a:endParaRPr lang="en-US" sz="12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A3F044D-2070-D648-BADB-78EFBD12CA0E}"/>
              </a:ext>
            </a:extLst>
          </p:cNvPr>
          <p:cNvGrpSpPr/>
          <p:nvPr/>
        </p:nvGrpSpPr>
        <p:grpSpPr>
          <a:xfrm>
            <a:off x="9406759" y="2093677"/>
            <a:ext cx="2451691" cy="1907617"/>
            <a:chOff x="9312455" y="3110299"/>
            <a:chExt cx="2451691" cy="190761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B951128-7F34-8B44-9581-F1E69134E42F}"/>
                </a:ext>
              </a:extLst>
            </p:cNvPr>
            <p:cNvSpPr txBox="1"/>
            <p:nvPr/>
          </p:nvSpPr>
          <p:spPr>
            <a:xfrm>
              <a:off x="10891141" y="4771695"/>
              <a:ext cx="62388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Antheil</a:t>
              </a:r>
              <a:r>
                <a:rPr lang="en-US" sz="1000" baseline="30000" dirty="0"/>
                <a:t>2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9024774-1625-2642-8A41-9ADEB021CB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704543" y="3110299"/>
              <a:ext cx="1059603" cy="1548198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CD9E9C0-A0CD-4D40-8959-45DBC3BA8D4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312455" y="3110299"/>
              <a:ext cx="1235483" cy="1548198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B6CAFD4-A7D6-4B40-B73A-FD81F7246F15}"/>
                </a:ext>
              </a:extLst>
            </p:cNvPr>
            <p:cNvSpPr txBox="1"/>
            <p:nvPr/>
          </p:nvSpPr>
          <p:spPr>
            <a:xfrm>
              <a:off x="9589397" y="4771694"/>
              <a:ext cx="61908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Lamarr</a:t>
              </a:r>
              <a:r>
                <a:rPr lang="en-US" sz="1000" baseline="30000" dirty="0"/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532486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6F7EE-333C-4548-8A65-A532177C4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LoRa specifics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1E7CEA-CBF1-354B-A955-FFA29DAA23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769772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Widespread use by Internet of Things applications.</a:t>
            </a:r>
          </a:p>
          <a:p>
            <a:r>
              <a:rPr lang="en-US" dirty="0"/>
              <a:t>Inexpensive (~$5 eBay; $20 Adafruit/SparkFun)</a:t>
            </a:r>
          </a:p>
          <a:p>
            <a:r>
              <a:rPr lang="en-US" dirty="0"/>
              <a:t>Small (16mm x 16mm)</a:t>
            </a:r>
          </a:p>
          <a:p>
            <a:r>
              <a:rPr lang="en-US" dirty="0"/>
              <a:t>Range: 1–10km</a:t>
            </a:r>
          </a:p>
          <a:p>
            <a:r>
              <a:rPr lang="en-US" dirty="0"/>
              <a:t>Adjustable bit rate: 293 bps to 37.5 kbps</a:t>
            </a:r>
          </a:p>
          <a:p>
            <a:r>
              <a:rPr lang="en-US" dirty="0"/>
              <a:t>Adjustable error correction, etc., parameters</a:t>
            </a:r>
          </a:p>
          <a:p>
            <a:r>
              <a:rPr lang="en-US" dirty="0"/>
              <a:t>Works well with Arduino and similar MCUs</a:t>
            </a:r>
          </a:p>
          <a:p>
            <a:r>
              <a:rPr lang="en-US" dirty="0"/>
              <a:t>Good library support (e.g., RadioHead; TinyLora)</a:t>
            </a:r>
          </a:p>
          <a:p>
            <a:r>
              <a:rPr lang="en-US" dirty="0"/>
              <a:t>US/EU/AS frequency bands (915/868/430 MHz)</a:t>
            </a:r>
          </a:p>
          <a:p>
            <a:r>
              <a:rPr lang="en-US" dirty="0"/>
              <a:t>Low power – 20mA receive/100mA transmit</a:t>
            </a:r>
          </a:p>
          <a:p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3159585-7940-564D-9F70-C4069873061D}"/>
              </a:ext>
            </a:extLst>
          </p:cNvPr>
          <p:cNvGrpSpPr/>
          <p:nvPr/>
        </p:nvGrpSpPr>
        <p:grpSpPr>
          <a:xfrm>
            <a:off x="8607972" y="1825625"/>
            <a:ext cx="2385849" cy="2314169"/>
            <a:chOff x="8607972" y="1825624"/>
            <a:chExt cx="2385849" cy="231416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D1CB4BD-2F25-6448-B22E-9480B39060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886496" y="1825624"/>
              <a:ext cx="1828800" cy="182880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C767CB6-076E-A74C-BF7E-C072ADF08AED}"/>
                </a:ext>
              </a:extLst>
            </p:cNvPr>
            <p:cNvSpPr txBox="1"/>
            <p:nvPr/>
          </p:nvSpPr>
          <p:spPr>
            <a:xfrm>
              <a:off x="8607972" y="3862794"/>
              <a:ext cx="23858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Image from the SparkFun website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095621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B7304-9CF9-5140-B1C3-106D48465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LoRaWAN Relates to LoRa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7E3361-F352-FE40-9560-B161C87567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387" y="1859091"/>
            <a:ext cx="3115869" cy="4269860"/>
          </a:xfrm>
        </p:spPr>
        <p:txBody>
          <a:bodyPr/>
          <a:lstStyle/>
          <a:p>
            <a:r>
              <a:rPr lang="en-US" dirty="0"/>
              <a:t>Physical layer defined by the radio hardware</a:t>
            </a:r>
          </a:p>
          <a:p>
            <a:r>
              <a:rPr lang="en-US" dirty="0"/>
              <a:t>Network layer defined by the LoRa Alliance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F977DC4-C19F-C24D-ADC3-D4CF3E851065}"/>
              </a:ext>
            </a:extLst>
          </p:cNvPr>
          <p:cNvGrpSpPr/>
          <p:nvPr/>
        </p:nvGrpSpPr>
        <p:grpSpPr>
          <a:xfrm>
            <a:off x="3577191" y="2159000"/>
            <a:ext cx="8251422" cy="2540000"/>
            <a:chOff x="3564834" y="1825625"/>
            <a:chExt cx="8251422" cy="2540000"/>
          </a:xfrm>
        </p:grpSpPr>
        <p:pic>
          <p:nvPicPr>
            <p:cNvPr id="9" name="Picture 8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30DE224B-3E04-C747-A2AF-262D983969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15456" y="1825625"/>
              <a:ext cx="6400800" cy="2540000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F7E5AF0-8803-9046-9A12-677D8E24EFF4}"/>
                </a:ext>
              </a:extLst>
            </p:cNvPr>
            <p:cNvSpPr txBox="1"/>
            <p:nvPr/>
          </p:nvSpPr>
          <p:spPr>
            <a:xfrm>
              <a:off x="3585432" y="3646614"/>
              <a:ext cx="14788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Physical Layer</a:t>
              </a:r>
            </a:p>
          </p:txBody>
        </p:sp>
        <p:sp>
          <p:nvSpPr>
            <p:cNvPr id="5" name="Left Brace 4">
              <a:extLst>
                <a:ext uri="{FF2B5EF4-FFF2-40B4-BE49-F238E27FC236}">
                  <a16:creationId xmlns:a16="http://schemas.microsoft.com/office/drawing/2014/main" id="{7E88F434-E353-1147-90D1-23EA61DE88A3}"/>
                </a:ext>
              </a:extLst>
            </p:cNvPr>
            <p:cNvSpPr/>
            <p:nvPr/>
          </p:nvSpPr>
          <p:spPr>
            <a:xfrm>
              <a:off x="5064298" y="3336324"/>
              <a:ext cx="261464" cy="1029301"/>
            </a:xfrm>
            <a:prstGeom prst="leftBrac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Left Brace 6">
              <a:extLst>
                <a:ext uri="{FF2B5EF4-FFF2-40B4-BE49-F238E27FC236}">
                  <a16:creationId xmlns:a16="http://schemas.microsoft.com/office/drawing/2014/main" id="{6EA52D86-3516-4B4E-9B95-857DBE28BD24}"/>
                </a:ext>
              </a:extLst>
            </p:cNvPr>
            <p:cNvSpPr/>
            <p:nvPr/>
          </p:nvSpPr>
          <p:spPr>
            <a:xfrm>
              <a:off x="5056057" y="2277752"/>
              <a:ext cx="261464" cy="1029301"/>
            </a:xfrm>
            <a:prstGeom prst="leftBrac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3948A5C-4EA7-1749-B7CB-7299A06FC49E}"/>
                </a:ext>
              </a:extLst>
            </p:cNvPr>
            <p:cNvSpPr txBox="1"/>
            <p:nvPr/>
          </p:nvSpPr>
          <p:spPr>
            <a:xfrm>
              <a:off x="3564834" y="2612762"/>
              <a:ext cx="15479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Network Layer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240904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1F547-D0FC-8746-AF31-D0974EDF3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3B659-5DB7-DE48-BE85-7A8EC0ACFC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200" dirty="0"/>
              <a:t>What is LoRa, </a:t>
            </a:r>
            <a:r>
              <a:rPr lang="en-US" sz="1200" dirty="0" err="1"/>
              <a:t>Semtech</a:t>
            </a:r>
            <a:r>
              <a:rPr lang="en-US" sz="1200" dirty="0"/>
              <a:t> website: </a:t>
            </a:r>
            <a:r>
              <a:rPr lang="en-US" sz="1200" dirty="0">
                <a:hlinkClick r:id="rId2"/>
              </a:rPr>
              <a:t>https://www.semtech.com/lora/what-is-lora</a:t>
            </a:r>
            <a:endParaRPr lang="en-US" sz="1200" dirty="0"/>
          </a:p>
          <a:p>
            <a:r>
              <a:rPr lang="en-US" sz="1200" dirty="0"/>
              <a:t>Comparison of LoRa with FSK (frequency Scaled Keying): Jesus Sanchez-Gomez, Ramon Sanchez-</a:t>
            </a:r>
            <a:r>
              <a:rPr lang="en-US" sz="1200" dirty="0" err="1"/>
              <a:t>Iborra</a:t>
            </a:r>
            <a:r>
              <a:rPr lang="en-US" sz="1200" dirty="0"/>
              <a:t>, and Antonio Skarmeta, Transmission Technologies Comparison for IoT Communications in Smart-Cities</a:t>
            </a:r>
            <a:r>
              <a:rPr lang="en-US" sz="1200" b="1" dirty="0"/>
              <a:t>. </a:t>
            </a:r>
            <a:r>
              <a:rPr lang="en-US" sz="1200" dirty="0"/>
              <a:t>2017. DOI: </a:t>
            </a:r>
            <a:r>
              <a:rPr lang="en-US" sz="1200" dirty="0">
                <a:hlinkClick r:id="rId3"/>
              </a:rPr>
              <a:t>10.1109/GLOCOM.2017.8254530</a:t>
            </a:r>
            <a:r>
              <a:rPr lang="en-US" sz="1200" dirty="0"/>
              <a:t>.</a:t>
            </a:r>
          </a:p>
          <a:p>
            <a:r>
              <a:rPr lang="en-US" sz="1200" dirty="0"/>
              <a:t>The Things Network (non-profit) : </a:t>
            </a:r>
            <a:r>
              <a:rPr lang="en-US" sz="1200" dirty="0">
                <a:hlinkClick r:id="rId4"/>
              </a:rPr>
              <a:t>https://www.thethingsnetwork.org/</a:t>
            </a:r>
            <a:endParaRPr lang="en-US" sz="1200" dirty="0"/>
          </a:p>
          <a:p>
            <a:r>
              <a:rPr lang="en-US" sz="1200" dirty="0"/>
              <a:t>MathWorks </a:t>
            </a:r>
            <a:r>
              <a:rPr lang="en-US" sz="1200" dirty="0" err="1"/>
              <a:t>ThingSpeak</a:t>
            </a:r>
            <a:r>
              <a:rPr lang="en-US" sz="1200" dirty="0"/>
              <a:t>: </a:t>
            </a:r>
            <a:r>
              <a:rPr lang="en-US" sz="1200" dirty="0">
                <a:hlinkClick r:id="rId5"/>
              </a:rPr>
              <a:t>https://thingspeak.com/</a:t>
            </a:r>
            <a:endParaRPr lang="en-US" sz="1200" dirty="0"/>
          </a:p>
          <a:p>
            <a:r>
              <a:rPr lang="en-US" sz="1200" dirty="0"/>
              <a:t>LoRa Alliance (non-profit) – LoRaWAN information source: </a:t>
            </a:r>
            <a:r>
              <a:rPr lang="en-US" sz="1200" dirty="0">
                <a:hlinkClick r:id="rId6"/>
              </a:rPr>
              <a:t>https://lora-alliance.org/</a:t>
            </a:r>
            <a:endParaRPr lang="en-US" sz="1200" dirty="0"/>
          </a:p>
          <a:p>
            <a:r>
              <a:rPr lang="en-US" sz="1200" dirty="0"/>
              <a:t>LoRa Datagram open source implementation: </a:t>
            </a:r>
            <a:r>
              <a:rPr lang="en-US" sz="1200" dirty="0">
                <a:hlinkClick r:id="rId7"/>
              </a:rPr>
              <a:t>https://www.airspayce.com/mikem/arduino/RadioHead/classRHReliableDatagram.html</a:t>
            </a:r>
            <a:endParaRPr lang="en-US" sz="1200" dirty="0"/>
          </a:p>
          <a:p>
            <a:r>
              <a:rPr lang="en-US" sz="1200" dirty="0"/>
              <a:t>LoRaWAN open source implementation: </a:t>
            </a:r>
            <a:r>
              <a:rPr lang="en-US" sz="1200" dirty="0">
                <a:hlinkClick r:id="rId8"/>
              </a:rPr>
              <a:t>https://github.com/adafruit/TinyLoRa</a:t>
            </a:r>
            <a:endParaRPr lang="en-US" sz="1200" dirty="0"/>
          </a:p>
          <a:p>
            <a:endParaRPr lang="en-US" sz="1200" dirty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307545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Extra slides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3086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126C3-3E7A-B045-B6DA-DA5703176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Generic IoT/LoRa Topology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27F200-772B-844D-BDB8-CC5F472A6E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9544" y="1825625"/>
            <a:ext cx="7244255" cy="4351338"/>
          </a:xfrm>
        </p:spPr>
        <p:txBody>
          <a:bodyPr/>
          <a:lstStyle/>
          <a:p>
            <a:r>
              <a:rPr lang="en-US" dirty="0"/>
              <a:t>Autonomous sensors communicate with LoRa Gateways</a:t>
            </a:r>
          </a:p>
          <a:p>
            <a:r>
              <a:rPr lang="en-US" dirty="0"/>
              <a:t>LoRa Gateways transfer information to the Internet</a:t>
            </a:r>
          </a:p>
          <a:p>
            <a:r>
              <a:rPr lang="en-US" dirty="0"/>
              <a:t>Once on the Internet the information can be routed to data servers, etc.</a:t>
            </a:r>
          </a:p>
          <a:p>
            <a:r>
              <a:rPr lang="en-US" dirty="0"/>
              <a:t>This can use  LoRaWAN (a kind of Low Power Wide Area Network – LPWAN) or Datagrams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95B31FF1-0270-F641-99DB-B3442A1554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677" y="1690688"/>
            <a:ext cx="3053570" cy="43513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D9E118D-05F0-674E-87AF-9194AD0BD1F9}"/>
              </a:ext>
            </a:extLst>
          </p:cNvPr>
          <p:cNvSpPr txBox="1"/>
          <p:nvPr/>
        </p:nvSpPr>
        <p:spPr>
          <a:xfrm>
            <a:off x="1606258" y="6042026"/>
            <a:ext cx="11144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Picture: Semtech</a:t>
            </a:r>
            <a:r>
              <a:rPr lang="en-US" sz="1000" baseline="300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6974469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F4EB4337-986C-944E-B107-E2F85C9D9F48}"/>
              </a:ext>
            </a:extLst>
          </p:cNvPr>
          <p:cNvSpPr/>
          <p:nvPr/>
        </p:nvSpPr>
        <p:spPr>
          <a:xfrm>
            <a:off x="1061545" y="945930"/>
            <a:ext cx="861848" cy="86184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Sensor node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1EEE1EB-12B2-8940-8F00-8EAB45FC249D}"/>
              </a:ext>
            </a:extLst>
          </p:cNvPr>
          <p:cNvSpPr/>
          <p:nvPr/>
        </p:nvSpPr>
        <p:spPr>
          <a:xfrm>
            <a:off x="2338551" y="1562099"/>
            <a:ext cx="940675" cy="94067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Master node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5A51931-9688-7445-8AA1-58C1154E4718}"/>
              </a:ext>
            </a:extLst>
          </p:cNvPr>
          <p:cNvSpPr/>
          <p:nvPr/>
        </p:nvSpPr>
        <p:spPr>
          <a:xfrm>
            <a:off x="3279226" y="509750"/>
            <a:ext cx="861848" cy="86184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Sensor node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EA55680-B16E-2349-9BAE-DA002D4537D8}"/>
              </a:ext>
            </a:extLst>
          </p:cNvPr>
          <p:cNvSpPr/>
          <p:nvPr/>
        </p:nvSpPr>
        <p:spPr>
          <a:xfrm>
            <a:off x="2075793" y="204950"/>
            <a:ext cx="861848" cy="86184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Sensor node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75A365B-329C-434C-881B-0F39B7BA4D08}"/>
              </a:ext>
            </a:extLst>
          </p:cNvPr>
          <p:cNvSpPr/>
          <p:nvPr/>
        </p:nvSpPr>
        <p:spPr>
          <a:xfrm>
            <a:off x="1061545" y="2138852"/>
            <a:ext cx="861848" cy="86184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Sensor node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9817A23-C6DC-1A4B-81AB-510C9C70F478}"/>
              </a:ext>
            </a:extLst>
          </p:cNvPr>
          <p:cNvSpPr/>
          <p:nvPr/>
        </p:nvSpPr>
        <p:spPr>
          <a:xfrm>
            <a:off x="2075793" y="2998075"/>
            <a:ext cx="861848" cy="86184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Sensor node</a:t>
            </a:r>
          </a:p>
        </p:txBody>
      </p:sp>
      <p:sp>
        <p:nvSpPr>
          <p:cNvPr id="14" name="Cloud 13">
            <a:extLst>
              <a:ext uri="{FF2B5EF4-FFF2-40B4-BE49-F238E27FC236}">
                <a16:creationId xmlns:a16="http://schemas.microsoft.com/office/drawing/2014/main" id="{C8EBAEFD-2F22-9C4C-99C6-C162FEF67F20}"/>
              </a:ext>
            </a:extLst>
          </p:cNvPr>
          <p:cNvSpPr/>
          <p:nvPr/>
        </p:nvSpPr>
        <p:spPr>
          <a:xfrm>
            <a:off x="3710150" y="2032436"/>
            <a:ext cx="2249214" cy="163961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Internet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FC9E850-E425-A246-8753-50E0C49E2350}"/>
              </a:ext>
            </a:extLst>
          </p:cNvPr>
          <p:cNvGrpSpPr/>
          <p:nvPr/>
        </p:nvGrpSpPr>
        <p:grpSpPr>
          <a:xfrm>
            <a:off x="6494265" y="509750"/>
            <a:ext cx="4340838" cy="4714537"/>
            <a:chOff x="6494265" y="509750"/>
            <a:chExt cx="4340838" cy="4714537"/>
          </a:xfrm>
        </p:grpSpPr>
        <p:pic>
          <p:nvPicPr>
            <p:cNvPr id="15" name="Picture 14" descr="A picture containing sky, kite, flying, map&#10;&#10;Description automatically generated">
              <a:extLst>
                <a:ext uri="{FF2B5EF4-FFF2-40B4-BE49-F238E27FC236}">
                  <a16:creationId xmlns:a16="http://schemas.microsoft.com/office/drawing/2014/main" id="{B9338D74-894C-3446-92E5-3B507FDDB2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94265" y="509750"/>
              <a:ext cx="4340838" cy="3742767"/>
            </a:xfrm>
            <a:prstGeom prst="rect">
              <a:avLst/>
            </a:prstGeom>
          </p:spPr>
        </p:pic>
        <p:sp>
          <p:nvSpPr>
            <p:cNvPr id="16" name="Cloud 15">
              <a:extLst>
                <a:ext uri="{FF2B5EF4-FFF2-40B4-BE49-F238E27FC236}">
                  <a16:creationId xmlns:a16="http://schemas.microsoft.com/office/drawing/2014/main" id="{25856170-6D10-8E4B-B4C1-CD2FA88DEC70}"/>
                </a:ext>
              </a:extLst>
            </p:cNvPr>
            <p:cNvSpPr/>
            <p:nvPr/>
          </p:nvSpPr>
          <p:spPr>
            <a:xfrm>
              <a:off x="9244507" y="4093382"/>
              <a:ext cx="1551370" cy="1130905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Internet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76C28AB-6434-D54B-935A-46001E87B68C}"/>
                </a:ext>
              </a:extLst>
            </p:cNvPr>
            <p:cNvSpPr txBox="1"/>
            <p:nvPr/>
          </p:nvSpPr>
          <p:spPr>
            <a:xfrm>
              <a:off x="7030292" y="1298814"/>
              <a:ext cx="6516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Sensor node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9E5A8D9-B392-8B4D-8E43-9F111C9211EF}"/>
                </a:ext>
              </a:extLst>
            </p:cNvPr>
            <p:cNvSpPr/>
            <p:nvPr/>
          </p:nvSpPr>
          <p:spPr>
            <a:xfrm>
              <a:off x="8940578" y="2852243"/>
              <a:ext cx="1150883" cy="11561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61718A96-0AF8-5442-9554-26817C5B1E8C}"/>
                </a:ext>
              </a:extLst>
            </p:cNvPr>
            <p:cNvCxnSpPr>
              <a:cxnSpLocks/>
            </p:cNvCxnSpPr>
            <p:nvPr/>
          </p:nvCxnSpPr>
          <p:spPr>
            <a:xfrm>
              <a:off x="8896795" y="3013988"/>
              <a:ext cx="695424" cy="1023610"/>
            </a:xfrm>
            <a:prstGeom prst="straightConnector1">
              <a:avLst/>
            </a:prstGeom>
            <a:ln w="4445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F289935-64C1-C844-8399-BAA33864B4F4}"/>
                </a:ext>
              </a:extLst>
            </p:cNvPr>
            <p:cNvSpPr txBox="1"/>
            <p:nvPr/>
          </p:nvSpPr>
          <p:spPr>
            <a:xfrm>
              <a:off x="8940578" y="2767242"/>
              <a:ext cx="6516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Master node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34010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355B3-2EEB-1746-8ABD-3CC05F766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4B2E3E-2B5D-604F-BC07-D2F32113AC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Deploy sensors at research sites (initial site: Goat Flat, ~9,000 ft).</a:t>
            </a:r>
          </a:p>
          <a:p>
            <a:r>
              <a:rPr lang="en-US" sz="2000" dirty="0"/>
              <a:t>Sensor nodes should run on battery power for 2+ years.</a:t>
            </a:r>
          </a:p>
          <a:p>
            <a:r>
              <a:rPr lang="en-US" sz="2000" dirty="0"/>
              <a:t>Use LoRa radio to connect sensor nodes to a master node.</a:t>
            </a:r>
          </a:p>
          <a:p>
            <a:r>
              <a:rPr lang="en-US" sz="2000" dirty="0"/>
              <a:t>Use the master node to forward data to the Internet.</a:t>
            </a:r>
          </a:p>
          <a:p>
            <a:r>
              <a:rPr lang="en-US" sz="2000" dirty="0"/>
              <a:t>The master node will use cell phone technology for Internet uplink.</a:t>
            </a:r>
          </a:p>
          <a:p>
            <a:pPr lvl="1"/>
            <a:r>
              <a:rPr lang="en-US" sz="2000" dirty="0"/>
              <a:t>Subsequent implementations could use other techniques.</a:t>
            </a:r>
          </a:p>
          <a:p>
            <a:r>
              <a:rPr lang="en-US" sz="2000" dirty="0"/>
              <a:t>Data from the master node will be sent to an Application Server that can be accessed from browsers and analysis tools.</a:t>
            </a:r>
          </a:p>
          <a:p>
            <a:r>
              <a:rPr lang="en-US" sz="2000" dirty="0"/>
              <a:t>Locate and Tag sensor nodes using RFID.</a:t>
            </a:r>
          </a:p>
          <a:p>
            <a:r>
              <a:rPr lang="en-US" sz="2000" dirty="0"/>
              <a:t>The Master node can sense a wide(r) variety of conditions such as snow pack presence.</a:t>
            </a:r>
          </a:p>
          <a:p>
            <a:r>
              <a:rPr lang="en-US" sz="2000"/>
              <a:t>Calibration</a:t>
            </a:r>
            <a:r>
              <a:rPr lang="en-US" sz="2000" dirty="0"/>
              <a:t>: use reference instruments including a portable soil temperature and moisture measurement device.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83144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Sensor Network: Topology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5433" y="1825625"/>
            <a:ext cx="6564631" cy="4351338"/>
          </a:xfrm>
        </p:spPr>
        <p:txBody>
          <a:bodyPr/>
          <a:lstStyle/>
          <a:p>
            <a:r>
              <a:rPr lang="en-US" dirty="0"/>
              <a:t>Master/Sensor star topology</a:t>
            </a:r>
          </a:p>
          <a:p>
            <a:r>
              <a:rPr lang="en-US" dirty="0"/>
              <a:t>Sensor nodes</a:t>
            </a:r>
          </a:p>
          <a:p>
            <a:pPr lvl="1"/>
            <a:r>
              <a:rPr lang="en-US" dirty="0"/>
              <a:t>Collect data (temperature, soil moisture, etc.)</a:t>
            </a:r>
          </a:p>
          <a:p>
            <a:pPr lvl="1"/>
            <a:r>
              <a:rPr lang="en-US" dirty="0"/>
              <a:t>Use LoRa radio to send data to Master</a:t>
            </a:r>
          </a:p>
          <a:p>
            <a:r>
              <a:rPr lang="en-US" dirty="0"/>
              <a:t>Master</a:t>
            </a:r>
          </a:p>
          <a:p>
            <a:pPr lvl="1"/>
            <a:r>
              <a:rPr lang="en-US" dirty="0"/>
              <a:t>Receives data from sensors using LoRa</a:t>
            </a:r>
          </a:p>
          <a:p>
            <a:pPr lvl="1"/>
            <a:r>
              <a:rPr lang="en-US" dirty="0"/>
              <a:t>Forward data to ‘Application Server’ via Internet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B478CFC-490E-064D-ACAB-AF4F3406FF94}"/>
              </a:ext>
            </a:extLst>
          </p:cNvPr>
          <p:cNvGrpSpPr/>
          <p:nvPr/>
        </p:nvGrpSpPr>
        <p:grpSpPr>
          <a:xfrm>
            <a:off x="551936" y="1644025"/>
            <a:ext cx="4340838" cy="4714537"/>
            <a:chOff x="6494265" y="509750"/>
            <a:chExt cx="4340838" cy="4714537"/>
          </a:xfrm>
        </p:grpSpPr>
        <p:pic>
          <p:nvPicPr>
            <p:cNvPr id="7" name="Picture 6" descr="A picture containing sky, kite, flying, map&#10;&#10;Description automatically generated">
              <a:extLst>
                <a:ext uri="{FF2B5EF4-FFF2-40B4-BE49-F238E27FC236}">
                  <a16:creationId xmlns:a16="http://schemas.microsoft.com/office/drawing/2014/main" id="{FB2DD376-F8C2-1A41-BA5A-0FC0BD23CB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94265" y="509750"/>
              <a:ext cx="4340838" cy="3742767"/>
            </a:xfrm>
            <a:prstGeom prst="rect">
              <a:avLst/>
            </a:prstGeom>
          </p:spPr>
        </p:pic>
        <p:sp>
          <p:nvSpPr>
            <p:cNvPr id="8" name="Cloud 7">
              <a:extLst>
                <a:ext uri="{FF2B5EF4-FFF2-40B4-BE49-F238E27FC236}">
                  <a16:creationId xmlns:a16="http://schemas.microsoft.com/office/drawing/2014/main" id="{F0338E52-19C9-EE48-A0E0-839887BEC8C0}"/>
                </a:ext>
              </a:extLst>
            </p:cNvPr>
            <p:cNvSpPr/>
            <p:nvPr/>
          </p:nvSpPr>
          <p:spPr>
            <a:xfrm>
              <a:off x="9244507" y="4093382"/>
              <a:ext cx="1551370" cy="1130905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Internet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F3ACFB1-57E8-BF44-9F9E-191E98815C01}"/>
                </a:ext>
              </a:extLst>
            </p:cNvPr>
            <p:cNvSpPr txBox="1"/>
            <p:nvPr/>
          </p:nvSpPr>
          <p:spPr>
            <a:xfrm>
              <a:off x="7030292" y="1298814"/>
              <a:ext cx="6516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Sensor node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9C7CBC5-211C-5F42-8AD8-7A09966826CB}"/>
                </a:ext>
              </a:extLst>
            </p:cNvPr>
            <p:cNvSpPr/>
            <p:nvPr/>
          </p:nvSpPr>
          <p:spPr>
            <a:xfrm>
              <a:off x="8940578" y="2852243"/>
              <a:ext cx="1150883" cy="11561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FCACD25E-B4B1-7740-90FC-84995774F151}"/>
                </a:ext>
              </a:extLst>
            </p:cNvPr>
            <p:cNvCxnSpPr>
              <a:cxnSpLocks/>
            </p:cNvCxnSpPr>
            <p:nvPr/>
          </p:nvCxnSpPr>
          <p:spPr>
            <a:xfrm>
              <a:off x="8896795" y="3013988"/>
              <a:ext cx="695424" cy="1023610"/>
            </a:xfrm>
            <a:prstGeom prst="straightConnector1">
              <a:avLst/>
            </a:prstGeom>
            <a:ln w="4445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3BC1E8B-8608-704C-81F2-DAB8A7B46C18}"/>
                </a:ext>
              </a:extLst>
            </p:cNvPr>
            <p:cNvSpPr txBox="1"/>
            <p:nvPr/>
          </p:nvSpPr>
          <p:spPr>
            <a:xfrm>
              <a:off x="8940578" y="2767242"/>
              <a:ext cx="6516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Master node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29861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074B445-1692-5443-829E-13815C8748B7}"/>
              </a:ext>
            </a:extLst>
          </p:cNvPr>
          <p:cNvGrpSpPr/>
          <p:nvPr/>
        </p:nvGrpSpPr>
        <p:grpSpPr>
          <a:xfrm>
            <a:off x="3925581" y="1473577"/>
            <a:ext cx="4340838" cy="4714537"/>
            <a:chOff x="6494265" y="509750"/>
            <a:chExt cx="4340838" cy="4714537"/>
          </a:xfrm>
        </p:grpSpPr>
        <p:pic>
          <p:nvPicPr>
            <p:cNvPr id="3" name="Picture 2" descr="A picture containing sky, kite, flying, map&#10;&#10;Description automatically generated">
              <a:extLst>
                <a:ext uri="{FF2B5EF4-FFF2-40B4-BE49-F238E27FC236}">
                  <a16:creationId xmlns:a16="http://schemas.microsoft.com/office/drawing/2014/main" id="{AA89913F-91A4-7B49-B22D-DF0DC949A79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94265" y="509750"/>
              <a:ext cx="4340838" cy="3742767"/>
            </a:xfrm>
            <a:prstGeom prst="rect">
              <a:avLst/>
            </a:prstGeom>
          </p:spPr>
        </p:pic>
        <p:sp>
          <p:nvSpPr>
            <p:cNvPr id="4" name="Cloud 3">
              <a:extLst>
                <a:ext uri="{FF2B5EF4-FFF2-40B4-BE49-F238E27FC236}">
                  <a16:creationId xmlns:a16="http://schemas.microsoft.com/office/drawing/2014/main" id="{13929AB4-9445-E94D-AEA9-88624B24E4E5}"/>
                </a:ext>
              </a:extLst>
            </p:cNvPr>
            <p:cNvSpPr/>
            <p:nvPr/>
          </p:nvSpPr>
          <p:spPr>
            <a:xfrm>
              <a:off x="9244507" y="4093382"/>
              <a:ext cx="1551370" cy="1130905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Internet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4C97385-8A9F-6341-8898-DA32BA842604}"/>
                </a:ext>
              </a:extLst>
            </p:cNvPr>
            <p:cNvSpPr txBox="1"/>
            <p:nvPr/>
          </p:nvSpPr>
          <p:spPr>
            <a:xfrm>
              <a:off x="7030292" y="1298814"/>
              <a:ext cx="6516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Sensor node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DD37A20-D047-D641-863C-3F557687BDF8}"/>
                </a:ext>
              </a:extLst>
            </p:cNvPr>
            <p:cNvSpPr/>
            <p:nvPr/>
          </p:nvSpPr>
          <p:spPr>
            <a:xfrm>
              <a:off x="8940578" y="2852243"/>
              <a:ext cx="1150883" cy="11561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0920F304-E57C-1B44-A34E-8D4C947D18BA}"/>
                </a:ext>
              </a:extLst>
            </p:cNvPr>
            <p:cNvCxnSpPr>
              <a:cxnSpLocks/>
            </p:cNvCxnSpPr>
            <p:nvPr/>
          </p:nvCxnSpPr>
          <p:spPr>
            <a:xfrm>
              <a:off x="8896795" y="3013988"/>
              <a:ext cx="695424" cy="1023610"/>
            </a:xfrm>
            <a:prstGeom prst="straightConnector1">
              <a:avLst/>
            </a:prstGeom>
            <a:ln w="4445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C39C622-D8D3-6543-9FD2-0B96E0092BD1}"/>
                </a:ext>
              </a:extLst>
            </p:cNvPr>
            <p:cNvSpPr txBox="1"/>
            <p:nvPr/>
          </p:nvSpPr>
          <p:spPr>
            <a:xfrm>
              <a:off x="8940578" y="2767241"/>
              <a:ext cx="6516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Master node</a:t>
              </a: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B87B003C-32B2-A140-BEA8-8C1064672688}"/>
              </a:ext>
            </a:extLst>
          </p:cNvPr>
          <p:cNvSpPr/>
          <p:nvPr/>
        </p:nvSpPr>
        <p:spPr>
          <a:xfrm>
            <a:off x="7285935" y="1651930"/>
            <a:ext cx="281718" cy="2718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972843-2BA1-B74A-A52C-91457CB85F66}"/>
              </a:ext>
            </a:extLst>
          </p:cNvPr>
          <p:cNvSpPr/>
          <p:nvPr/>
        </p:nvSpPr>
        <p:spPr>
          <a:xfrm>
            <a:off x="7876652" y="3075593"/>
            <a:ext cx="281718" cy="2718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E6CDB60-A153-634F-81D6-D8D27CCAF410}"/>
              </a:ext>
            </a:extLst>
          </p:cNvPr>
          <p:cNvSpPr/>
          <p:nvPr/>
        </p:nvSpPr>
        <p:spPr>
          <a:xfrm>
            <a:off x="4972367" y="1651930"/>
            <a:ext cx="281718" cy="2718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1CA141-B2A0-C946-9B51-381AE7D11AE4}"/>
              </a:ext>
            </a:extLst>
          </p:cNvPr>
          <p:cNvSpPr/>
          <p:nvPr/>
        </p:nvSpPr>
        <p:spPr>
          <a:xfrm>
            <a:off x="4315349" y="3075592"/>
            <a:ext cx="281718" cy="2718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255042E-8C6D-4D46-8E83-B53737F0ABB4}"/>
              </a:ext>
            </a:extLst>
          </p:cNvPr>
          <p:cNvSpPr/>
          <p:nvPr/>
        </p:nvSpPr>
        <p:spPr>
          <a:xfrm>
            <a:off x="4867020" y="4363969"/>
            <a:ext cx="281718" cy="2718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F5B4A6A-F4E8-FE44-B00D-76314DC4DB17}"/>
              </a:ext>
            </a:extLst>
          </p:cNvPr>
          <p:cNvSpPr/>
          <p:nvPr/>
        </p:nvSpPr>
        <p:spPr>
          <a:xfrm>
            <a:off x="6549081" y="3201242"/>
            <a:ext cx="1018572" cy="3204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AA54B4E-9397-1040-A956-A58BE3127245}"/>
              </a:ext>
            </a:extLst>
          </p:cNvPr>
          <p:cNvSpPr/>
          <p:nvPr/>
        </p:nvSpPr>
        <p:spPr>
          <a:xfrm>
            <a:off x="4693165" y="3268783"/>
            <a:ext cx="1018572" cy="3204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3E05477-25D9-D543-B8C8-7398E1650D6E}"/>
              </a:ext>
            </a:extLst>
          </p:cNvPr>
          <p:cNvSpPr/>
          <p:nvPr/>
        </p:nvSpPr>
        <p:spPr>
          <a:xfrm rot="18614748">
            <a:off x="4954388" y="3973088"/>
            <a:ext cx="1018572" cy="3204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9E4D091-ED96-5943-8773-4564CB2D0F9D}"/>
              </a:ext>
            </a:extLst>
          </p:cNvPr>
          <p:cNvSpPr/>
          <p:nvPr/>
        </p:nvSpPr>
        <p:spPr>
          <a:xfrm rot="3130968">
            <a:off x="4886973" y="2540909"/>
            <a:ext cx="1018572" cy="1813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4631DE4-0FEC-DE4D-B6ED-239ADE9D0E1E}"/>
              </a:ext>
            </a:extLst>
          </p:cNvPr>
          <p:cNvSpPr/>
          <p:nvPr/>
        </p:nvSpPr>
        <p:spPr>
          <a:xfrm rot="7772681">
            <a:off x="6319125" y="2638496"/>
            <a:ext cx="1018572" cy="1530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F62E24F0-A531-6E43-9FCC-48F9B0C11219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Sensor Network: Operation</a:t>
            </a:r>
          </a:p>
          <a:p>
            <a:r>
              <a:rPr lang="en-US" sz="2400" dirty="0"/>
              <a:t>Sensors sleep most of the time to conserve power</a:t>
            </a:r>
          </a:p>
        </p:txBody>
      </p:sp>
    </p:spTree>
    <p:extLst>
      <p:ext uri="{BB962C8B-B14F-4D97-AF65-F5344CB8AC3E}">
        <p14:creationId xmlns:p14="http://schemas.microsoft.com/office/powerpoint/2010/main" val="1922093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074B445-1692-5443-829E-13815C8748B7}"/>
              </a:ext>
            </a:extLst>
          </p:cNvPr>
          <p:cNvGrpSpPr/>
          <p:nvPr/>
        </p:nvGrpSpPr>
        <p:grpSpPr>
          <a:xfrm>
            <a:off x="3925581" y="1473577"/>
            <a:ext cx="4340838" cy="4714537"/>
            <a:chOff x="6494265" y="509750"/>
            <a:chExt cx="4340838" cy="4714537"/>
          </a:xfrm>
        </p:grpSpPr>
        <p:pic>
          <p:nvPicPr>
            <p:cNvPr id="3" name="Picture 2" descr="A picture containing sky, kite, flying, map&#10;&#10;Description automatically generated">
              <a:extLst>
                <a:ext uri="{FF2B5EF4-FFF2-40B4-BE49-F238E27FC236}">
                  <a16:creationId xmlns:a16="http://schemas.microsoft.com/office/drawing/2014/main" id="{AA89913F-91A4-7B49-B22D-DF0DC949A79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94265" y="509750"/>
              <a:ext cx="4340838" cy="3742767"/>
            </a:xfrm>
            <a:prstGeom prst="rect">
              <a:avLst/>
            </a:prstGeom>
          </p:spPr>
        </p:pic>
        <p:sp>
          <p:nvSpPr>
            <p:cNvPr id="4" name="Cloud 3">
              <a:extLst>
                <a:ext uri="{FF2B5EF4-FFF2-40B4-BE49-F238E27FC236}">
                  <a16:creationId xmlns:a16="http://schemas.microsoft.com/office/drawing/2014/main" id="{13929AB4-9445-E94D-AEA9-88624B24E4E5}"/>
                </a:ext>
              </a:extLst>
            </p:cNvPr>
            <p:cNvSpPr/>
            <p:nvPr/>
          </p:nvSpPr>
          <p:spPr>
            <a:xfrm>
              <a:off x="9244507" y="4093382"/>
              <a:ext cx="1551370" cy="1130905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Internet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4C97385-8A9F-6341-8898-DA32BA842604}"/>
                </a:ext>
              </a:extLst>
            </p:cNvPr>
            <p:cNvSpPr txBox="1"/>
            <p:nvPr/>
          </p:nvSpPr>
          <p:spPr>
            <a:xfrm>
              <a:off x="7030292" y="1298814"/>
              <a:ext cx="6516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Sensor node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DD37A20-D047-D641-863C-3F557687BDF8}"/>
                </a:ext>
              </a:extLst>
            </p:cNvPr>
            <p:cNvSpPr/>
            <p:nvPr/>
          </p:nvSpPr>
          <p:spPr>
            <a:xfrm>
              <a:off x="8940578" y="2852243"/>
              <a:ext cx="1150883" cy="11561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0920F304-E57C-1B44-A34E-8D4C947D18BA}"/>
                </a:ext>
              </a:extLst>
            </p:cNvPr>
            <p:cNvCxnSpPr>
              <a:cxnSpLocks/>
            </p:cNvCxnSpPr>
            <p:nvPr/>
          </p:nvCxnSpPr>
          <p:spPr>
            <a:xfrm>
              <a:off x="8896795" y="3013988"/>
              <a:ext cx="695424" cy="1023610"/>
            </a:xfrm>
            <a:prstGeom prst="straightConnector1">
              <a:avLst/>
            </a:prstGeom>
            <a:ln w="4445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C39C622-D8D3-6543-9FD2-0B96E0092BD1}"/>
                </a:ext>
              </a:extLst>
            </p:cNvPr>
            <p:cNvSpPr txBox="1"/>
            <p:nvPr/>
          </p:nvSpPr>
          <p:spPr>
            <a:xfrm>
              <a:off x="8940578" y="2767242"/>
              <a:ext cx="6516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Master node</a:t>
              </a: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5C8A7B04-F8D4-B744-BCAB-8505BC656E1A}"/>
              </a:ext>
            </a:extLst>
          </p:cNvPr>
          <p:cNvSpPr/>
          <p:nvPr/>
        </p:nvSpPr>
        <p:spPr>
          <a:xfrm>
            <a:off x="4621427" y="3311611"/>
            <a:ext cx="1025611" cy="2100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9383D99-6B2E-F144-86A7-EE1921A28505}"/>
              </a:ext>
            </a:extLst>
          </p:cNvPr>
          <p:cNvSpPr/>
          <p:nvPr/>
        </p:nvSpPr>
        <p:spPr>
          <a:xfrm>
            <a:off x="6544964" y="3311611"/>
            <a:ext cx="1025611" cy="2100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4BDABB0-1768-D34E-9D8F-E8A5F6F19A91}"/>
              </a:ext>
            </a:extLst>
          </p:cNvPr>
          <p:cNvSpPr/>
          <p:nvPr/>
        </p:nvSpPr>
        <p:spPr>
          <a:xfrm rot="18810302">
            <a:off x="4930641" y="4003949"/>
            <a:ext cx="1025611" cy="2100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5935BEB-B588-654C-A348-7CBF49C9E96A}"/>
              </a:ext>
            </a:extLst>
          </p:cNvPr>
          <p:cNvSpPr/>
          <p:nvPr/>
        </p:nvSpPr>
        <p:spPr>
          <a:xfrm rot="3099887">
            <a:off x="4901895" y="2464121"/>
            <a:ext cx="1025611" cy="2100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D25E59E-941F-2949-93C0-3BA1CBF2D0B0}"/>
              </a:ext>
            </a:extLst>
          </p:cNvPr>
          <p:cNvSpPr/>
          <p:nvPr/>
        </p:nvSpPr>
        <p:spPr>
          <a:xfrm rot="18410828">
            <a:off x="6353944" y="2609853"/>
            <a:ext cx="1025611" cy="2100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BCAC9AC-7016-C148-8970-2C68D3E7B774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Sensor Network: Operation</a:t>
            </a:r>
          </a:p>
          <a:p>
            <a:r>
              <a:rPr lang="en-US" sz="2400" dirty="0"/>
              <a:t>Sensors wake up and measure environmental parameters</a:t>
            </a:r>
          </a:p>
        </p:txBody>
      </p:sp>
    </p:spTree>
    <p:extLst>
      <p:ext uri="{BB962C8B-B14F-4D97-AF65-F5344CB8AC3E}">
        <p14:creationId xmlns:p14="http://schemas.microsoft.com/office/powerpoint/2010/main" val="1127064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074B445-1692-5443-829E-13815C8748B7}"/>
              </a:ext>
            </a:extLst>
          </p:cNvPr>
          <p:cNvGrpSpPr/>
          <p:nvPr/>
        </p:nvGrpSpPr>
        <p:grpSpPr>
          <a:xfrm>
            <a:off x="3925581" y="1473577"/>
            <a:ext cx="4340838" cy="4714537"/>
            <a:chOff x="6494265" y="509750"/>
            <a:chExt cx="4340838" cy="4714537"/>
          </a:xfrm>
        </p:grpSpPr>
        <p:pic>
          <p:nvPicPr>
            <p:cNvPr id="3" name="Picture 2" descr="A picture containing sky, kite, flying, map&#10;&#10;Description automatically generated">
              <a:extLst>
                <a:ext uri="{FF2B5EF4-FFF2-40B4-BE49-F238E27FC236}">
                  <a16:creationId xmlns:a16="http://schemas.microsoft.com/office/drawing/2014/main" id="{AA89913F-91A4-7B49-B22D-DF0DC949A79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94265" y="509750"/>
              <a:ext cx="4340838" cy="3742767"/>
            </a:xfrm>
            <a:prstGeom prst="rect">
              <a:avLst/>
            </a:prstGeom>
          </p:spPr>
        </p:pic>
        <p:sp>
          <p:nvSpPr>
            <p:cNvPr id="4" name="Cloud 3">
              <a:extLst>
                <a:ext uri="{FF2B5EF4-FFF2-40B4-BE49-F238E27FC236}">
                  <a16:creationId xmlns:a16="http://schemas.microsoft.com/office/drawing/2014/main" id="{13929AB4-9445-E94D-AEA9-88624B24E4E5}"/>
                </a:ext>
              </a:extLst>
            </p:cNvPr>
            <p:cNvSpPr/>
            <p:nvPr/>
          </p:nvSpPr>
          <p:spPr>
            <a:xfrm>
              <a:off x="9244507" y="4093382"/>
              <a:ext cx="1551370" cy="1130905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Internet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4C97385-8A9F-6341-8898-DA32BA842604}"/>
                </a:ext>
              </a:extLst>
            </p:cNvPr>
            <p:cNvSpPr txBox="1"/>
            <p:nvPr/>
          </p:nvSpPr>
          <p:spPr>
            <a:xfrm>
              <a:off x="7030292" y="1298814"/>
              <a:ext cx="6516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Sensor node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DD37A20-D047-D641-863C-3F557687BDF8}"/>
                </a:ext>
              </a:extLst>
            </p:cNvPr>
            <p:cNvSpPr/>
            <p:nvPr/>
          </p:nvSpPr>
          <p:spPr>
            <a:xfrm>
              <a:off x="8940578" y="2852243"/>
              <a:ext cx="1150883" cy="11561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0920F304-E57C-1B44-A34E-8D4C947D18BA}"/>
                </a:ext>
              </a:extLst>
            </p:cNvPr>
            <p:cNvCxnSpPr>
              <a:cxnSpLocks/>
            </p:cNvCxnSpPr>
            <p:nvPr/>
          </p:nvCxnSpPr>
          <p:spPr>
            <a:xfrm>
              <a:off x="8896795" y="3013988"/>
              <a:ext cx="695424" cy="1023610"/>
            </a:xfrm>
            <a:prstGeom prst="straightConnector1">
              <a:avLst/>
            </a:prstGeom>
            <a:ln w="4445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C39C622-D8D3-6543-9FD2-0B96E0092BD1}"/>
                </a:ext>
              </a:extLst>
            </p:cNvPr>
            <p:cNvSpPr txBox="1"/>
            <p:nvPr/>
          </p:nvSpPr>
          <p:spPr>
            <a:xfrm>
              <a:off x="8943400" y="2760894"/>
              <a:ext cx="6516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Master node</a:t>
              </a:r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1B267986-F5E8-5D4C-8036-F24C8154CD98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Sensor Network: Operation</a:t>
            </a:r>
          </a:p>
          <a:p>
            <a:r>
              <a:rPr lang="en-US" sz="2400" dirty="0"/>
              <a:t>Sensors transmit data to the Master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75690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074B445-1692-5443-829E-13815C8748B7}"/>
              </a:ext>
            </a:extLst>
          </p:cNvPr>
          <p:cNvGrpSpPr/>
          <p:nvPr/>
        </p:nvGrpSpPr>
        <p:grpSpPr>
          <a:xfrm>
            <a:off x="3925581" y="1473577"/>
            <a:ext cx="4340838" cy="4714537"/>
            <a:chOff x="6494265" y="509750"/>
            <a:chExt cx="4340838" cy="4714537"/>
          </a:xfrm>
        </p:grpSpPr>
        <p:pic>
          <p:nvPicPr>
            <p:cNvPr id="3" name="Picture 2" descr="A picture containing sky, kite, flying, map&#10;&#10;Description automatically generated">
              <a:extLst>
                <a:ext uri="{FF2B5EF4-FFF2-40B4-BE49-F238E27FC236}">
                  <a16:creationId xmlns:a16="http://schemas.microsoft.com/office/drawing/2014/main" id="{AA89913F-91A4-7B49-B22D-DF0DC949A79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94265" y="509750"/>
              <a:ext cx="4340838" cy="3742767"/>
            </a:xfrm>
            <a:prstGeom prst="rect">
              <a:avLst/>
            </a:prstGeom>
          </p:spPr>
        </p:pic>
        <p:sp>
          <p:nvSpPr>
            <p:cNvPr id="4" name="Cloud 3">
              <a:extLst>
                <a:ext uri="{FF2B5EF4-FFF2-40B4-BE49-F238E27FC236}">
                  <a16:creationId xmlns:a16="http://schemas.microsoft.com/office/drawing/2014/main" id="{13929AB4-9445-E94D-AEA9-88624B24E4E5}"/>
                </a:ext>
              </a:extLst>
            </p:cNvPr>
            <p:cNvSpPr/>
            <p:nvPr/>
          </p:nvSpPr>
          <p:spPr>
            <a:xfrm>
              <a:off x="9244507" y="4093382"/>
              <a:ext cx="1551370" cy="1130905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Internet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4C97385-8A9F-6341-8898-DA32BA842604}"/>
                </a:ext>
              </a:extLst>
            </p:cNvPr>
            <p:cNvSpPr txBox="1"/>
            <p:nvPr/>
          </p:nvSpPr>
          <p:spPr>
            <a:xfrm>
              <a:off x="7030292" y="1298814"/>
              <a:ext cx="6516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Sensor node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DD37A20-D047-D641-863C-3F557687BDF8}"/>
                </a:ext>
              </a:extLst>
            </p:cNvPr>
            <p:cNvSpPr/>
            <p:nvPr/>
          </p:nvSpPr>
          <p:spPr>
            <a:xfrm>
              <a:off x="8940578" y="2852243"/>
              <a:ext cx="1150883" cy="11561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0920F304-E57C-1B44-A34E-8D4C947D18BA}"/>
                </a:ext>
              </a:extLst>
            </p:cNvPr>
            <p:cNvCxnSpPr>
              <a:cxnSpLocks/>
            </p:cNvCxnSpPr>
            <p:nvPr/>
          </p:nvCxnSpPr>
          <p:spPr>
            <a:xfrm>
              <a:off x="8896795" y="3013988"/>
              <a:ext cx="695424" cy="1023610"/>
            </a:xfrm>
            <a:prstGeom prst="straightConnector1">
              <a:avLst/>
            </a:prstGeom>
            <a:ln w="4445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C39C622-D8D3-6543-9FD2-0B96E0092BD1}"/>
                </a:ext>
              </a:extLst>
            </p:cNvPr>
            <p:cNvSpPr txBox="1"/>
            <p:nvPr/>
          </p:nvSpPr>
          <p:spPr>
            <a:xfrm>
              <a:off x="8940578" y="2754883"/>
              <a:ext cx="6516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Master node</a:t>
              </a: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B87B003C-32B2-A140-BEA8-8C1064672688}"/>
              </a:ext>
            </a:extLst>
          </p:cNvPr>
          <p:cNvSpPr/>
          <p:nvPr/>
        </p:nvSpPr>
        <p:spPr>
          <a:xfrm>
            <a:off x="7285935" y="1651930"/>
            <a:ext cx="281718" cy="2718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972843-2BA1-B74A-A52C-91457CB85F66}"/>
              </a:ext>
            </a:extLst>
          </p:cNvPr>
          <p:cNvSpPr/>
          <p:nvPr/>
        </p:nvSpPr>
        <p:spPr>
          <a:xfrm>
            <a:off x="7876652" y="3075593"/>
            <a:ext cx="281718" cy="2718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E6CDB60-A153-634F-81D6-D8D27CCAF410}"/>
              </a:ext>
            </a:extLst>
          </p:cNvPr>
          <p:cNvSpPr/>
          <p:nvPr/>
        </p:nvSpPr>
        <p:spPr>
          <a:xfrm>
            <a:off x="4972367" y="1651930"/>
            <a:ext cx="281718" cy="2718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1CA141-B2A0-C946-9B51-381AE7D11AE4}"/>
              </a:ext>
            </a:extLst>
          </p:cNvPr>
          <p:cNvSpPr/>
          <p:nvPr/>
        </p:nvSpPr>
        <p:spPr>
          <a:xfrm>
            <a:off x="4315349" y="3075592"/>
            <a:ext cx="281718" cy="2718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255042E-8C6D-4D46-8E83-B53737F0ABB4}"/>
              </a:ext>
            </a:extLst>
          </p:cNvPr>
          <p:cNvSpPr/>
          <p:nvPr/>
        </p:nvSpPr>
        <p:spPr>
          <a:xfrm>
            <a:off x="4867020" y="4363969"/>
            <a:ext cx="281718" cy="2718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F5B4A6A-F4E8-FE44-B00D-76314DC4DB17}"/>
              </a:ext>
            </a:extLst>
          </p:cNvPr>
          <p:cNvSpPr/>
          <p:nvPr/>
        </p:nvSpPr>
        <p:spPr>
          <a:xfrm>
            <a:off x="6549081" y="3201242"/>
            <a:ext cx="1018572" cy="3204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AA54B4E-9397-1040-A956-A58BE3127245}"/>
              </a:ext>
            </a:extLst>
          </p:cNvPr>
          <p:cNvSpPr/>
          <p:nvPr/>
        </p:nvSpPr>
        <p:spPr>
          <a:xfrm>
            <a:off x="4693165" y="3268783"/>
            <a:ext cx="1018572" cy="3204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3E05477-25D9-D543-B8C8-7398E1650D6E}"/>
              </a:ext>
            </a:extLst>
          </p:cNvPr>
          <p:cNvSpPr/>
          <p:nvPr/>
        </p:nvSpPr>
        <p:spPr>
          <a:xfrm rot="18614748">
            <a:off x="4936831" y="3973477"/>
            <a:ext cx="1018572" cy="3204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9E4D091-ED96-5943-8773-4564CB2D0F9D}"/>
              </a:ext>
            </a:extLst>
          </p:cNvPr>
          <p:cNvSpPr/>
          <p:nvPr/>
        </p:nvSpPr>
        <p:spPr>
          <a:xfrm rot="3130968">
            <a:off x="4886973" y="2540909"/>
            <a:ext cx="1018572" cy="1813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4631DE4-0FEC-DE4D-B6ED-239ADE9D0E1E}"/>
              </a:ext>
            </a:extLst>
          </p:cNvPr>
          <p:cNvSpPr/>
          <p:nvPr/>
        </p:nvSpPr>
        <p:spPr>
          <a:xfrm rot="7772681">
            <a:off x="6319125" y="2638496"/>
            <a:ext cx="1018572" cy="1530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78822206-B31E-FF41-885F-11BD38729424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Sensor Network: Operation</a:t>
            </a:r>
          </a:p>
          <a:p>
            <a:r>
              <a:rPr lang="en-US" sz="2400" dirty="0"/>
              <a:t>Sensors go back to sleep</a:t>
            </a:r>
          </a:p>
        </p:txBody>
      </p:sp>
    </p:spTree>
    <p:extLst>
      <p:ext uri="{BB962C8B-B14F-4D97-AF65-F5344CB8AC3E}">
        <p14:creationId xmlns:p14="http://schemas.microsoft.com/office/powerpoint/2010/main" val="1350727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074B445-1692-5443-829E-13815C8748B7}"/>
              </a:ext>
            </a:extLst>
          </p:cNvPr>
          <p:cNvGrpSpPr/>
          <p:nvPr/>
        </p:nvGrpSpPr>
        <p:grpSpPr>
          <a:xfrm>
            <a:off x="3925581" y="1473577"/>
            <a:ext cx="4340838" cy="4714537"/>
            <a:chOff x="6494265" y="509750"/>
            <a:chExt cx="4340838" cy="4714537"/>
          </a:xfrm>
        </p:grpSpPr>
        <p:pic>
          <p:nvPicPr>
            <p:cNvPr id="3" name="Picture 2" descr="A picture containing sky, kite, flying, map&#10;&#10;Description automatically generated">
              <a:extLst>
                <a:ext uri="{FF2B5EF4-FFF2-40B4-BE49-F238E27FC236}">
                  <a16:creationId xmlns:a16="http://schemas.microsoft.com/office/drawing/2014/main" id="{AA89913F-91A4-7B49-B22D-DF0DC949A79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94265" y="509750"/>
              <a:ext cx="4340838" cy="3742767"/>
            </a:xfrm>
            <a:prstGeom prst="rect">
              <a:avLst/>
            </a:prstGeom>
          </p:spPr>
        </p:pic>
        <p:sp>
          <p:nvSpPr>
            <p:cNvPr id="4" name="Cloud 3">
              <a:extLst>
                <a:ext uri="{FF2B5EF4-FFF2-40B4-BE49-F238E27FC236}">
                  <a16:creationId xmlns:a16="http://schemas.microsoft.com/office/drawing/2014/main" id="{13929AB4-9445-E94D-AEA9-88624B24E4E5}"/>
                </a:ext>
              </a:extLst>
            </p:cNvPr>
            <p:cNvSpPr/>
            <p:nvPr/>
          </p:nvSpPr>
          <p:spPr>
            <a:xfrm>
              <a:off x="9244507" y="4093382"/>
              <a:ext cx="1551370" cy="1130905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Internet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4C97385-8A9F-6341-8898-DA32BA842604}"/>
                </a:ext>
              </a:extLst>
            </p:cNvPr>
            <p:cNvSpPr txBox="1"/>
            <p:nvPr/>
          </p:nvSpPr>
          <p:spPr>
            <a:xfrm>
              <a:off x="7030292" y="1298814"/>
              <a:ext cx="6516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Sensor node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DD37A20-D047-D641-863C-3F557687BDF8}"/>
                </a:ext>
              </a:extLst>
            </p:cNvPr>
            <p:cNvSpPr/>
            <p:nvPr/>
          </p:nvSpPr>
          <p:spPr>
            <a:xfrm>
              <a:off x="8940578" y="2852243"/>
              <a:ext cx="1150883" cy="11561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0920F304-E57C-1B44-A34E-8D4C947D18BA}"/>
                </a:ext>
              </a:extLst>
            </p:cNvPr>
            <p:cNvCxnSpPr>
              <a:cxnSpLocks/>
            </p:cNvCxnSpPr>
            <p:nvPr/>
          </p:nvCxnSpPr>
          <p:spPr>
            <a:xfrm>
              <a:off x="8896795" y="3013988"/>
              <a:ext cx="695424" cy="1023610"/>
            </a:xfrm>
            <a:prstGeom prst="straightConnector1">
              <a:avLst/>
            </a:prstGeom>
            <a:ln w="4445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C39C622-D8D3-6543-9FD2-0B96E0092BD1}"/>
                </a:ext>
              </a:extLst>
            </p:cNvPr>
            <p:cNvSpPr txBox="1"/>
            <p:nvPr/>
          </p:nvSpPr>
          <p:spPr>
            <a:xfrm>
              <a:off x="8940578" y="2754885"/>
              <a:ext cx="6516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Master node</a:t>
              </a: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B87B003C-32B2-A140-BEA8-8C1064672688}"/>
              </a:ext>
            </a:extLst>
          </p:cNvPr>
          <p:cNvSpPr/>
          <p:nvPr/>
        </p:nvSpPr>
        <p:spPr>
          <a:xfrm>
            <a:off x="7285935" y="1651930"/>
            <a:ext cx="281718" cy="2718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972843-2BA1-B74A-A52C-91457CB85F66}"/>
              </a:ext>
            </a:extLst>
          </p:cNvPr>
          <p:cNvSpPr/>
          <p:nvPr/>
        </p:nvSpPr>
        <p:spPr>
          <a:xfrm>
            <a:off x="7881411" y="3099802"/>
            <a:ext cx="281718" cy="2718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E6CDB60-A153-634F-81D6-D8D27CCAF410}"/>
              </a:ext>
            </a:extLst>
          </p:cNvPr>
          <p:cNvSpPr/>
          <p:nvPr/>
        </p:nvSpPr>
        <p:spPr>
          <a:xfrm>
            <a:off x="4972367" y="1651930"/>
            <a:ext cx="281718" cy="2718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1CA141-B2A0-C946-9B51-381AE7D11AE4}"/>
              </a:ext>
            </a:extLst>
          </p:cNvPr>
          <p:cNvSpPr/>
          <p:nvPr/>
        </p:nvSpPr>
        <p:spPr>
          <a:xfrm>
            <a:off x="4315349" y="3075592"/>
            <a:ext cx="281718" cy="2718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255042E-8C6D-4D46-8E83-B53737F0ABB4}"/>
              </a:ext>
            </a:extLst>
          </p:cNvPr>
          <p:cNvSpPr/>
          <p:nvPr/>
        </p:nvSpPr>
        <p:spPr>
          <a:xfrm>
            <a:off x="4867020" y="4363969"/>
            <a:ext cx="281718" cy="2718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F5B4A6A-F4E8-FE44-B00D-76314DC4DB17}"/>
              </a:ext>
            </a:extLst>
          </p:cNvPr>
          <p:cNvSpPr/>
          <p:nvPr/>
        </p:nvSpPr>
        <p:spPr>
          <a:xfrm>
            <a:off x="6549081" y="3201242"/>
            <a:ext cx="1018572" cy="3204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AA54B4E-9397-1040-A956-A58BE3127245}"/>
              </a:ext>
            </a:extLst>
          </p:cNvPr>
          <p:cNvSpPr/>
          <p:nvPr/>
        </p:nvSpPr>
        <p:spPr>
          <a:xfrm>
            <a:off x="4693165" y="3268783"/>
            <a:ext cx="1018572" cy="3204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3E05477-25D9-D543-B8C8-7398E1650D6E}"/>
              </a:ext>
            </a:extLst>
          </p:cNvPr>
          <p:cNvSpPr/>
          <p:nvPr/>
        </p:nvSpPr>
        <p:spPr>
          <a:xfrm rot="18614748">
            <a:off x="4936831" y="3973477"/>
            <a:ext cx="1018572" cy="3204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9E4D091-ED96-5943-8773-4564CB2D0F9D}"/>
              </a:ext>
            </a:extLst>
          </p:cNvPr>
          <p:cNvSpPr/>
          <p:nvPr/>
        </p:nvSpPr>
        <p:spPr>
          <a:xfrm rot="3130968">
            <a:off x="4886973" y="2540909"/>
            <a:ext cx="1018572" cy="1813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4631DE4-0FEC-DE4D-B6ED-239ADE9D0E1E}"/>
              </a:ext>
            </a:extLst>
          </p:cNvPr>
          <p:cNvSpPr/>
          <p:nvPr/>
        </p:nvSpPr>
        <p:spPr>
          <a:xfrm rot="7772681">
            <a:off x="6319125" y="2638496"/>
            <a:ext cx="1018572" cy="1530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94DDB0A4-417B-FD41-B57B-FE91A065D643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Sensor Network: Operation</a:t>
            </a:r>
          </a:p>
          <a:p>
            <a:r>
              <a:rPr lang="en-US" sz="2400" dirty="0"/>
              <a:t>The Master node forwards the collected data to an Application Server in the Internet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842DE0B-5EE6-D143-A93D-3510BD10D652}"/>
              </a:ext>
            </a:extLst>
          </p:cNvPr>
          <p:cNvCxnSpPr>
            <a:cxnSpLocks/>
          </p:cNvCxnSpPr>
          <p:nvPr/>
        </p:nvCxnSpPr>
        <p:spPr>
          <a:xfrm flipV="1">
            <a:off x="8266419" y="5001425"/>
            <a:ext cx="361222" cy="21491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075851B-F8B3-7D44-990B-DA03D81AB940}"/>
              </a:ext>
            </a:extLst>
          </p:cNvPr>
          <p:cNvCxnSpPr>
            <a:cxnSpLocks/>
          </p:cNvCxnSpPr>
          <p:nvPr/>
        </p:nvCxnSpPr>
        <p:spPr>
          <a:xfrm flipV="1">
            <a:off x="8318002" y="5395535"/>
            <a:ext cx="442939" cy="6494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C85AF74-1069-0B40-B32E-8654F1A68B54}"/>
              </a:ext>
            </a:extLst>
          </p:cNvPr>
          <p:cNvCxnSpPr>
            <a:cxnSpLocks/>
          </p:cNvCxnSpPr>
          <p:nvPr/>
        </p:nvCxnSpPr>
        <p:spPr>
          <a:xfrm>
            <a:off x="8334671" y="5744729"/>
            <a:ext cx="426270" cy="10723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7EB7409-2F81-494C-AACD-7E9C8393C8A0}"/>
              </a:ext>
            </a:extLst>
          </p:cNvPr>
          <p:cNvCxnSpPr>
            <a:cxnSpLocks/>
          </p:cNvCxnSpPr>
          <p:nvPr/>
        </p:nvCxnSpPr>
        <p:spPr>
          <a:xfrm>
            <a:off x="8194659" y="5974990"/>
            <a:ext cx="357493" cy="2689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F8E4EFA-6740-5542-93CC-0619B597CB78}"/>
              </a:ext>
            </a:extLst>
          </p:cNvPr>
          <p:cNvCxnSpPr>
            <a:cxnSpLocks/>
          </p:cNvCxnSpPr>
          <p:nvPr/>
        </p:nvCxnSpPr>
        <p:spPr>
          <a:xfrm>
            <a:off x="6280651" y="5099943"/>
            <a:ext cx="361222" cy="21491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F2CAEC8-3894-D245-A7E6-EB1F54E205EB}"/>
              </a:ext>
            </a:extLst>
          </p:cNvPr>
          <p:cNvCxnSpPr>
            <a:cxnSpLocks/>
          </p:cNvCxnSpPr>
          <p:nvPr/>
        </p:nvCxnSpPr>
        <p:spPr>
          <a:xfrm>
            <a:off x="6086705" y="5522478"/>
            <a:ext cx="442939" cy="6494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CA91067-971C-5A45-ACBC-259FE0B28F90}"/>
              </a:ext>
            </a:extLst>
          </p:cNvPr>
          <p:cNvCxnSpPr>
            <a:cxnSpLocks/>
          </p:cNvCxnSpPr>
          <p:nvPr/>
        </p:nvCxnSpPr>
        <p:spPr>
          <a:xfrm flipV="1">
            <a:off x="6158744" y="5872818"/>
            <a:ext cx="426270" cy="10723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B26368B4-EC2D-9349-AD6F-7B791EA5AECC}"/>
              </a:ext>
            </a:extLst>
          </p:cNvPr>
          <p:cNvCxnSpPr>
            <a:cxnSpLocks/>
          </p:cNvCxnSpPr>
          <p:nvPr/>
        </p:nvCxnSpPr>
        <p:spPr>
          <a:xfrm flipV="1">
            <a:off x="6295833" y="6127390"/>
            <a:ext cx="357493" cy="2689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1034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074B445-1692-5443-829E-13815C8748B7}"/>
              </a:ext>
            </a:extLst>
          </p:cNvPr>
          <p:cNvGrpSpPr/>
          <p:nvPr/>
        </p:nvGrpSpPr>
        <p:grpSpPr>
          <a:xfrm>
            <a:off x="3925581" y="1473577"/>
            <a:ext cx="4340838" cy="4714537"/>
            <a:chOff x="6494265" y="509750"/>
            <a:chExt cx="4340838" cy="4714537"/>
          </a:xfrm>
        </p:grpSpPr>
        <p:pic>
          <p:nvPicPr>
            <p:cNvPr id="3" name="Picture 2" descr="A picture containing sky, kite, flying, map&#10;&#10;Description automatically generated">
              <a:extLst>
                <a:ext uri="{FF2B5EF4-FFF2-40B4-BE49-F238E27FC236}">
                  <a16:creationId xmlns:a16="http://schemas.microsoft.com/office/drawing/2014/main" id="{AA89913F-91A4-7B49-B22D-DF0DC949A79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94265" y="509750"/>
              <a:ext cx="4340838" cy="3742767"/>
            </a:xfrm>
            <a:prstGeom prst="rect">
              <a:avLst/>
            </a:prstGeom>
          </p:spPr>
        </p:pic>
        <p:sp>
          <p:nvSpPr>
            <p:cNvPr id="4" name="Cloud 3">
              <a:extLst>
                <a:ext uri="{FF2B5EF4-FFF2-40B4-BE49-F238E27FC236}">
                  <a16:creationId xmlns:a16="http://schemas.microsoft.com/office/drawing/2014/main" id="{13929AB4-9445-E94D-AEA9-88624B24E4E5}"/>
                </a:ext>
              </a:extLst>
            </p:cNvPr>
            <p:cNvSpPr/>
            <p:nvPr/>
          </p:nvSpPr>
          <p:spPr>
            <a:xfrm>
              <a:off x="9244507" y="4093382"/>
              <a:ext cx="1551370" cy="1130905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Internet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4C97385-8A9F-6341-8898-DA32BA842604}"/>
                </a:ext>
              </a:extLst>
            </p:cNvPr>
            <p:cNvSpPr txBox="1"/>
            <p:nvPr/>
          </p:nvSpPr>
          <p:spPr>
            <a:xfrm>
              <a:off x="7030292" y="1298814"/>
              <a:ext cx="6516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Sensor node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DD37A20-D047-D641-863C-3F557687BDF8}"/>
                </a:ext>
              </a:extLst>
            </p:cNvPr>
            <p:cNvSpPr/>
            <p:nvPr/>
          </p:nvSpPr>
          <p:spPr>
            <a:xfrm>
              <a:off x="8940578" y="2852243"/>
              <a:ext cx="1150883" cy="11561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0920F304-E57C-1B44-A34E-8D4C947D18BA}"/>
                </a:ext>
              </a:extLst>
            </p:cNvPr>
            <p:cNvCxnSpPr>
              <a:cxnSpLocks/>
            </p:cNvCxnSpPr>
            <p:nvPr/>
          </p:nvCxnSpPr>
          <p:spPr>
            <a:xfrm>
              <a:off x="8896795" y="3013988"/>
              <a:ext cx="695424" cy="1023610"/>
            </a:xfrm>
            <a:prstGeom prst="straightConnector1">
              <a:avLst/>
            </a:prstGeom>
            <a:ln w="4445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C39C622-D8D3-6543-9FD2-0B96E0092BD1}"/>
                </a:ext>
              </a:extLst>
            </p:cNvPr>
            <p:cNvSpPr txBox="1"/>
            <p:nvPr/>
          </p:nvSpPr>
          <p:spPr>
            <a:xfrm>
              <a:off x="8940578" y="2754884"/>
              <a:ext cx="6516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Master node</a:t>
              </a: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B87B003C-32B2-A140-BEA8-8C1064672688}"/>
              </a:ext>
            </a:extLst>
          </p:cNvPr>
          <p:cNvSpPr/>
          <p:nvPr/>
        </p:nvSpPr>
        <p:spPr>
          <a:xfrm>
            <a:off x="7285935" y="1651930"/>
            <a:ext cx="281718" cy="2718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972843-2BA1-B74A-A52C-91457CB85F66}"/>
              </a:ext>
            </a:extLst>
          </p:cNvPr>
          <p:cNvSpPr/>
          <p:nvPr/>
        </p:nvSpPr>
        <p:spPr>
          <a:xfrm>
            <a:off x="7876652" y="3075593"/>
            <a:ext cx="281718" cy="2718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E6CDB60-A153-634F-81D6-D8D27CCAF410}"/>
              </a:ext>
            </a:extLst>
          </p:cNvPr>
          <p:cNvSpPr/>
          <p:nvPr/>
        </p:nvSpPr>
        <p:spPr>
          <a:xfrm>
            <a:off x="4972367" y="1651930"/>
            <a:ext cx="281718" cy="2718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1CA141-B2A0-C946-9B51-381AE7D11AE4}"/>
              </a:ext>
            </a:extLst>
          </p:cNvPr>
          <p:cNvSpPr/>
          <p:nvPr/>
        </p:nvSpPr>
        <p:spPr>
          <a:xfrm>
            <a:off x="4315349" y="3075592"/>
            <a:ext cx="281718" cy="2718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255042E-8C6D-4D46-8E83-B53737F0ABB4}"/>
              </a:ext>
            </a:extLst>
          </p:cNvPr>
          <p:cNvSpPr/>
          <p:nvPr/>
        </p:nvSpPr>
        <p:spPr>
          <a:xfrm>
            <a:off x="4867020" y="4363969"/>
            <a:ext cx="281718" cy="2718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F5B4A6A-F4E8-FE44-B00D-76314DC4DB17}"/>
              </a:ext>
            </a:extLst>
          </p:cNvPr>
          <p:cNvSpPr/>
          <p:nvPr/>
        </p:nvSpPr>
        <p:spPr>
          <a:xfrm>
            <a:off x="6549081" y="3201242"/>
            <a:ext cx="1018572" cy="3204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AA54B4E-9397-1040-A956-A58BE3127245}"/>
              </a:ext>
            </a:extLst>
          </p:cNvPr>
          <p:cNvSpPr/>
          <p:nvPr/>
        </p:nvSpPr>
        <p:spPr>
          <a:xfrm>
            <a:off x="4693165" y="3268783"/>
            <a:ext cx="1018572" cy="3204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3E05477-25D9-D543-B8C8-7398E1650D6E}"/>
              </a:ext>
            </a:extLst>
          </p:cNvPr>
          <p:cNvSpPr/>
          <p:nvPr/>
        </p:nvSpPr>
        <p:spPr>
          <a:xfrm rot="18614748">
            <a:off x="4936831" y="3973477"/>
            <a:ext cx="1018572" cy="3204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9E4D091-ED96-5943-8773-4564CB2D0F9D}"/>
              </a:ext>
            </a:extLst>
          </p:cNvPr>
          <p:cNvSpPr/>
          <p:nvPr/>
        </p:nvSpPr>
        <p:spPr>
          <a:xfrm rot="3130968">
            <a:off x="4886973" y="2540909"/>
            <a:ext cx="1018572" cy="1813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4631DE4-0FEC-DE4D-B6ED-239ADE9D0E1E}"/>
              </a:ext>
            </a:extLst>
          </p:cNvPr>
          <p:cNvSpPr/>
          <p:nvPr/>
        </p:nvSpPr>
        <p:spPr>
          <a:xfrm rot="7772681">
            <a:off x="6319125" y="2638496"/>
            <a:ext cx="1018572" cy="1530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3B2C8895-F3A0-A446-889B-6C2516764201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Sensor Network: Operation</a:t>
            </a:r>
          </a:p>
          <a:p>
            <a:r>
              <a:rPr lang="en-US" sz="2400" dirty="0"/>
              <a:t>The Master returns to its nominal mode</a:t>
            </a:r>
          </a:p>
        </p:txBody>
      </p:sp>
    </p:spTree>
    <p:extLst>
      <p:ext uri="{BB962C8B-B14F-4D97-AF65-F5344CB8AC3E}">
        <p14:creationId xmlns:p14="http://schemas.microsoft.com/office/powerpoint/2010/main" val="19409129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1658</TotalTime>
  <Words>899</Words>
  <Application>Microsoft Macintosh PowerPoint</Application>
  <PresentationFormat>Widescreen</PresentationFormat>
  <Paragraphs>141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Sensors in Snowy Alpine Environments: Part II, Sensor Networks with LoRa</vt:lpstr>
      <vt:lpstr>Basic Design</vt:lpstr>
      <vt:lpstr>Sensor Network: Topology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LoRa Network Protocols How the Master and Sensor nodes communicate</vt:lpstr>
      <vt:lpstr>Test Implementation</vt:lpstr>
      <vt:lpstr>Sample Data from Second Prototype Running in open air</vt:lpstr>
      <vt:lpstr>What is LoRa?</vt:lpstr>
      <vt:lpstr>LoRa specifics</vt:lpstr>
      <vt:lpstr>How LoRaWAN Relates to LoRa</vt:lpstr>
      <vt:lpstr>More information</vt:lpstr>
      <vt:lpstr>Extra slides</vt:lpstr>
      <vt:lpstr>Generic IoT/LoRa Topology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 2</dc:title>
  <dc:creator>James Gallagher</dc:creator>
  <cp:lastModifiedBy>James Gallagher</cp:lastModifiedBy>
  <cp:revision>79</cp:revision>
  <dcterms:created xsi:type="dcterms:W3CDTF">2019-07-09T22:11:30Z</dcterms:created>
  <dcterms:modified xsi:type="dcterms:W3CDTF">2019-07-12T22:38:07Z</dcterms:modified>
</cp:coreProperties>
</file>