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Lato" panose="020F0502020204030203" pitchFamily="34" charset="77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161" d="100"/>
          <a:sy n="161" d="100"/>
        </p:scale>
        <p:origin x="784" y="20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5d16001c99_1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5d16001c99_1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5d16001c99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5d16001c99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5d16001c99_1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5d16001c99_1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5d16001c99_1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5d16001c99_1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5d16001c99_1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5d16001c99_1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5d16001c99_1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5d16001c99_1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5d16001c99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5d16001c99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5d16001c99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5d16001c99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5d16001c99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5d16001c99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5d1df7f76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5d1df7f76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5d3cd38d95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5d3cd38d95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5d1df7f76b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5d1df7f76b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5d1df7f76b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5d1df7f76b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5d1df7f76b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5d1df7f76b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0" y="318400"/>
            <a:ext cx="8520600" cy="122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>
                <a:latin typeface="Lato"/>
                <a:ea typeface="Lato"/>
                <a:cs typeface="Lato"/>
                <a:sym typeface="Lato"/>
              </a:rPr>
              <a:t>Metadata and Dialect Evolution - Affiliations in the Dryad Data Repository</a:t>
            </a:r>
            <a:endParaRPr sz="3600" dirty="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159300" y="2300725"/>
            <a:ext cx="8520600" cy="106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Daniella Lowenberg - California Digital Library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Ted Habermann - Metadata Game Changers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975" y="4599900"/>
            <a:ext cx="2857500" cy="447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20550" y="4533225"/>
            <a:ext cx="1809750" cy="581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2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Lato"/>
                <a:ea typeface="Lato"/>
                <a:cs typeface="Lato"/>
                <a:sym typeface="Lato"/>
              </a:rPr>
              <a:t>Repository Evolution </a:t>
            </a:r>
            <a:endParaRPr b="1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Lato"/>
                <a:ea typeface="Lato"/>
                <a:cs typeface="Lato"/>
                <a:sym typeface="Lato"/>
              </a:rPr>
              <a:t>&amp; Re-tooling</a:t>
            </a:r>
            <a:endParaRPr b="1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Google Shape;127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7925" y="253888"/>
            <a:ext cx="8839202" cy="46357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Google Shape;132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7925" y="1267575"/>
            <a:ext cx="8839202" cy="24356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Google Shape;137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4363" y="938213"/>
            <a:ext cx="7915275" cy="3267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Google Shape;142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5550" y="675875"/>
            <a:ext cx="8039100" cy="3600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7"/>
          <p:cNvSpPr txBox="1">
            <a:spLocks noGrp="1"/>
          </p:cNvSpPr>
          <p:nvPr>
            <p:ph type="ctrTitle"/>
          </p:nvPr>
        </p:nvSpPr>
        <p:spPr>
          <a:xfrm>
            <a:off x="311700" y="318400"/>
            <a:ext cx="8520600" cy="122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latin typeface="Lato"/>
                <a:ea typeface="Lato"/>
                <a:cs typeface="Lato"/>
                <a:sym typeface="Lato"/>
              </a:rPr>
              <a:t>Questions?</a:t>
            </a:r>
            <a:endParaRPr sz="36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48" name="Google Shape;148;p27"/>
          <p:cNvSpPr txBox="1">
            <a:spLocks noGrp="1"/>
          </p:cNvSpPr>
          <p:nvPr>
            <p:ph type="subTitle" idx="1"/>
          </p:nvPr>
        </p:nvSpPr>
        <p:spPr>
          <a:xfrm>
            <a:off x="159300" y="2300725"/>
            <a:ext cx="8520600" cy="106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Daniella Lowenberg - California Digital Library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Ted Habermann - Metadata Game Changers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49" name="Google Shape;149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975" y="4599900"/>
            <a:ext cx="2857500" cy="447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20550" y="4533225"/>
            <a:ext cx="1809750" cy="581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Lato"/>
                <a:ea typeface="Lato"/>
                <a:cs typeface="Lato"/>
                <a:sym typeface="Lato"/>
              </a:rPr>
              <a:t>The Problem</a:t>
            </a:r>
            <a:endParaRPr b="1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3" name="Google Shape;63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We do not have reliable institutional affiliation information for 28,000 data publications at Dryad</a:t>
            </a:r>
            <a:endParaRPr sz="28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64" name="Google Shape;6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84313" y="2296638"/>
            <a:ext cx="2428875" cy="2428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Lato"/>
                <a:ea typeface="Lato"/>
                <a:cs typeface="Lato"/>
                <a:sym typeface="Lato"/>
              </a:rPr>
              <a:t>The Quest</a:t>
            </a:r>
            <a:endParaRPr b="1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70" name="Google Shape;70;p15"/>
          <p:cNvSpPr txBox="1">
            <a:spLocks noGrp="1"/>
          </p:cNvSpPr>
          <p:nvPr>
            <p:ph type="body" idx="1"/>
          </p:nvPr>
        </p:nvSpPr>
        <p:spPr>
          <a:xfrm>
            <a:off x="232050" y="1528000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Without this info, we cannot:</a:t>
            </a:r>
            <a:endParaRPr sz="28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ato"/>
              <a:buChar char="●"/>
            </a:pPr>
            <a:r>
              <a:rPr lang="en" sz="2800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Report on deposits</a:t>
            </a:r>
            <a:r>
              <a:rPr lang="en" sz="2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by institution</a:t>
            </a:r>
            <a:endParaRPr sz="28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406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ato"/>
              <a:buChar char="●"/>
            </a:pPr>
            <a:r>
              <a:rPr lang="en" sz="2800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Evaluate usage and citations</a:t>
            </a:r>
            <a:r>
              <a:rPr lang="en" sz="2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by institution</a:t>
            </a:r>
            <a:endParaRPr sz="28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406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ato"/>
              <a:buChar char="●"/>
            </a:pPr>
            <a:r>
              <a:rPr lang="en" sz="2800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Send appropriate metadata</a:t>
            </a:r>
            <a:r>
              <a:rPr lang="en" sz="2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or copies to institutions</a:t>
            </a:r>
            <a:endParaRPr sz="28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71" name="Google Shape;7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65225" y="114100"/>
            <a:ext cx="2375550" cy="2375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Lato"/>
                <a:ea typeface="Lato"/>
                <a:cs typeface="Lato"/>
                <a:sym typeface="Lato"/>
              </a:rPr>
              <a:t>The Strategy</a:t>
            </a:r>
            <a:endParaRPr b="1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77" name="Google Shape;7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6300" y="1088050"/>
            <a:ext cx="7391400" cy="3695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7"/>
          <p:cNvSpPr txBox="1">
            <a:spLocks noGrp="1"/>
          </p:cNvSpPr>
          <p:nvPr>
            <p:ph type="title"/>
          </p:nvPr>
        </p:nvSpPr>
        <p:spPr>
          <a:xfrm>
            <a:off x="311700" y="1402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Lato"/>
                <a:ea typeface="Lato"/>
                <a:cs typeface="Lato"/>
                <a:sym typeface="Lato"/>
              </a:rPr>
              <a:t>How well can we do finding RORs?</a:t>
            </a:r>
            <a:endParaRPr b="1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83" name="Google Shape;83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73224" y="867775"/>
            <a:ext cx="6597548" cy="37202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Lato"/>
                <a:ea typeface="Lato"/>
                <a:cs typeface="Lato"/>
                <a:sym typeface="Lato"/>
              </a:rPr>
              <a:t>Metadata Evolution and Improvement</a:t>
            </a:r>
            <a:endParaRPr b="1"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89" name="Google Shape;89;p18"/>
          <p:cNvCxnSpPr/>
          <p:nvPr/>
        </p:nvCxnSpPr>
        <p:spPr>
          <a:xfrm rot="10800000" flipH="1">
            <a:off x="693825" y="828325"/>
            <a:ext cx="7135500" cy="35745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90" name="Google Shape;90;p18"/>
          <p:cNvSpPr txBox="1"/>
          <p:nvPr/>
        </p:nvSpPr>
        <p:spPr>
          <a:xfrm>
            <a:off x="311700" y="4402825"/>
            <a:ext cx="9594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Calibri"/>
                <a:ea typeface="Calibri"/>
                <a:cs typeface="Calibri"/>
                <a:sym typeface="Calibri"/>
              </a:rPr>
              <a:t>2018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8"/>
          <p:cNvSpPr txBox="1"/>
          <p:nvPr/>
        </p:nvSpPr>
        <p:spPr>
          <a:xfrm>
            <a:off x="191775" y="2919275"/>
            <a:ext cx="22071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Calibri"/>
                <a:ea typeface="Calibri"/>
                <a:cs typeface="Calibri"/>
                <a:sym typeface="Calibri"/>
              </a:rPr>
              <a:t>No Affiliation information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8"/>
          <p:cNvSpPr txBox="1"/>
          <p:nvPr/>
        </p:nvSpPr>
        <p:spPr>
          <a:xfrm>
            <a:off x="6181900" y="1575275"/>
            <a:ext cx="27714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Calibri"/>
                <a:ea typeface="Calibri"/>
                <a:cs typeface="Calibri"/>
                <a:sym typeface="Calibri"/>
              </a:rPr>
              <a:t>52,015 Affiliations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Calibri"/>
                <a:ea typeface="Calibri"/>
                <a:cs typeface="Calibri"/>
                <a:sym typeface="Calibri"/>
              </a:rPr>
              <a:t>41,170 ROR’s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18"/>
          <p:cNvSpPr txBox="1"/>
          <p:nvPr/>
        </p:nvSpPr>
        <p:spPr>
          <a:xfrm>
            <a:off x="7087900" y="4402825"/>
            <a:ext cx="9594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Calibri"/>
                <a:ea typeface="Calibri"/>
                <a:cs typeface="Calibri"/>
                <a:sym typeface="Calibri"/>
              </a:rPr>
              <a:t>2019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9"/>
          <p:cNvSpPr txBox="1">
            <a:spLocks noGrp="1"/>
          </p:cNvSpPr>
          <p:nvPr>
            <p:ph type="title"/>
          </p:nvPr>
        </p:nvSpPr>
        <p:spPr>
          <a:xfrm>
            <a:off x="311700" y="-121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Lato"/>
                <a:ea typeface="Lato"/>
                <a:cs typeface="Lato"/>
                <a:sym typeface="Lato"/>
              </a:rPr>
              <a:t>How well can we do matching RORs?</a:t>
            </a:r>
            <a:endParaRPr b="1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99" name="Google Shape;99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52850" y="560525"/>
            <a:ext cx="4959594" cy="4278176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00" name="Google Shape;100;p19"/>
          <p:cNvSpPr txBox="1"/>
          <p:nvPr/>
        </p:nvSpPr>
        <p:spPr>
          <a:xfrm>
            <a:off x="375600" y="700550"/>
            <a:ext cx="3220800" cy="319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Calibri"/>
                <a:ea typeface="Calibri"/>
                <a:cs typeface="Calibri"/>
                <a:sym typeface="Calibri"/>
              </a:rPr>
              <a:t>We have explored several approaches to identifying organization names in affiliation strings and identifying ROR’s for those organizations.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Calibri"/>
                <a:ea typeface="Calibri"/>
                <a:cs typeface="Calibri"/>
                <a:sym typeface="Calibri"/>
              </a:rPr>
              <a:t>The most common matches are exact once tokens are extracted.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0"/>
          <p:cNvSpPr txBox="1">
            <a:spLocks noGrp="1"/>
          </p:cNvSpPr>
          <p:nvPr>
            <p:ph type="title"/>
          </p:nvPr>
        </p:nvSpPr>
        <p:spPr>
          <a:xfrm>
            <a:off x="83100" y="2164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Lato"/>
                <a:ea typeface="Lato"/>
                <a:cs typeface="Lato"/>
                <a:sym typeface="Lato"/>
              </a:rPr>
              <a:t>Other Collections - DataCite and Crossref</a:t>
            </a:r>
            <a:endParaRPr b="1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06" name="Google Shape;106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118500"/>
            <a:ext cx="4385925" cy="3529700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07" name="Google Shape;107;p20"/>
          <p:cNvSpPr txBox="1"/>
          <p:nvPr/>
        </p:nvSpPr>
        <p:spPr>
          <a:xfrm>
            <a:off x="3868900" y="4142950"/>
            <a:ext cx="689100" cy="41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30%</a:t>
            </a:r>
            <a:endParaRPr sz="1800"/>
          </a:p>
        </p:txBody>
      </p:sp>
      <p:pic>
        <p:nvPicPr>
          <p:cNvPr id="108" name="Google Shape;108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10400" y="1093925"/>
            <a:ext cx="4281200" cy="3529699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09" name="Google Shape;109;p20"/>
          <p:cNvSpPr txBox="1"/>
          <p:nvPr/>
        </p:nvSpPr>
        <p:spPr>
          <a:xfrm>
            <a:off x="8077850" y="4142950"/>
            <a:ext cx="913800" cy="41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5-11%</a:t>
            </a:r>
            <a:endParaRPr sz="1800"/>
          </a:p>
        </p:txBody>
      </p:sp>
      <p:sp>
        <p:nvSpPr>
          <p:cNvPr id="110" name="Google Shape;110;p20"/>
          <p:cNvSpPr/>
          <p:nvPr/>
        </p:nvSpPr>
        <p:spPr>
          <a:xfrm>
            <a:off x="7530350" y="1776925"/>
            <a:ext cx="571500" cy="218400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20"/>
          <p:cNvSpPr/>
          <p:nvPr/>
        </p:nvSpPr>
        <p:spPr>
          <a:xfrm>
            <a:off x="2942675" y="3888132"/>
            <a:ext cx="1125000" cy="218400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Lato"/>
                <a:ea typeface="Lato"/>
                <a:cs typeface="Lato"/>
                <a:sym typeface="Lato"/>
              </a:rPr>
              <a:t>Challenges</a:t>
            </a:r>
            <a:endParaRPr b="1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17" name="Google Shape;117;p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Lato"/>
              <a:buAutoNum type="arabicPeriod"/>
            </a:pPr>
            <a:r>
              <a:rPr lang="en" sz="2400">
                <a:latin typeface="Lato"/>
                <a:ea typeface="Lato"/>
                <a:cs typeface="Lato"/>
                <a:sym typeface="Lato"/>
              </a:rPr>
              <a:t>Articles without accessible affiliations</a:t>
            </a:r>
            <a:endParaRPr sz="2400">
              <a:latin typeface="Lato"/>
              <a:ea typeface="Lato"/>
              <a:cs typeface="Lato"/>
              <a:sym typeface="Lato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Lato"/>
              <a:buAutoNum type="arabicPeriod"/>
            </a:pPr>
            <a:r>
              <a:rPr lang="en" sz="2400">
                <a:latin typeface="Lato"/>
                <a:ea typeface="Lato"/>
                <a:cs typeface="Lato"/>
                <a:sym typeface="Lato"/>
              </a:rPr>
              <a:t>Affiliations without organizations</a:t>
            </a:r>
            <a:endParaRPr sz="2400">
              <a:latin typeface="Lato"/>
              <a:ea typeface="Lato"/>
              <a:cs typeface="Lato"/>
              <a:sym typeface="Lato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Lato"/>
              <a:buAutoNum type="arabicPeriod"/>
            </a:pPr>
            <a:r>
              <a:rPr lang="en" sz="2400">
                <a:latin typeface="Lato"/>
                <a:ea typeface="Lato"/>
                <a:cs typeface="Lato"/>
                <a:sym typeface="Lato"/>
              </a:rPr>
              <a:t>Affiliations with unknown character sets</a:t>
            </a:r>
            <a:endParaRPr sz="2400">
              <a:latin typeface="Lato"/>
              <a:ea typeface="Lato"/>
              <a:cs typeface="Lato"/>
              <a:sym typeface="Lato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Lato"/>
              <a:buAutoNum type="arabicPeriod"/>
            </a:pPr>
            <a:r>
              <a:rPr lang="en" sz="2400">
                <a:latin typeface="Lato"/>
                <a:ea typeface="Lato"/>
                <a:cs typeface="Lato"/>
                <a:sym typeface="Lato"/>
              </a:rPr>
              <a:t>Organizations without RORs</a:t>
            </a:r>
            <a:endParaRPr sz="2400">
              <a:latin typeface="Lato"/>
              <a:ea typeface="Lato"/>
              <a:cs typeface="Lato"/>
              <a:sym typeface="Lato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Lato"/>
              <a:buAutoNum type="arabicPeriod"/>
            </a:pPr>
            <a:r>
              <a:rPr lang="en" sz="2400">
                <a:latin typeface="Lato"/>
                <a:ea typeface="Lato"/>
                <a:cs typeface="Lato"/>
                <a:sym typeface="Lato"/>
              </a:rPr>
              <a:t>Partners committed to evolving metadata content and repository tools</a:t>
            </a:r>
            <a:endParaRPr sz="2400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180</Words>
  <Application>Microsoft Macintosh PowerPoint</Application>
  <PresentationFormat>On-screen Show (16:9)</PresentationFormat>
  <Paragraphs>36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Lato</vt:lpstr>
      <vt:lpstr>Calibri</vt:lpstr>
      <vt:lpstr>Arial</vt:lpstr>
      <vt:lpstr>Simple Light</vt:lpstr>
      <vt:lpstr>Metadata and Dialect Evolution - Affiliations in the Dryad Data Repository</vt:lpstr>
      <vt:lpstr>The Problem</vt:lpstr>
      <vt:lpstr>The Quest</vt:lpstr>
      <vt:lpstr>The Strategy</vt:lpstr>
      <vt:lpstr>How well can we do finding RORs?</vt:lpstr>
      <vt:lpstr>Metadata Evolution and Improvement</vt:lpstr>
      <vt:lpstr>How well can we do matching RORs?</vt:lpstr>
      <vt:lpstr>Other Collections - DataCite and Crossref</vt:lpstr>
      <vt:lpstr>Challenges</vt:lpstr>
      <vt:lpstr>Repository Evolution  &amp; Re-tooling</vt:lpstr>
      <vt:lpstr>PowerPoint Presentation</vt:lpstr>
      <vt:lpstr>PowerPoint Presentation</vt:lpstr>
      <vt:lpstr>PowerPoint Presentation</vt:lpstr>
      <vt:lpstr>PowerPoint Presentation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Metadata and Dialect Evolution - Affiliations in the Dryad Data Repository</dc:title>
  <cp:lastModifiedBy>Ted Habermann</cp:lastModifiedBy>
  <cp:revision>1</cp:revision>
  <dcterms:modified xsi:type="dcterms:W3CDTF">2019-08-05T20:03:25Z</dcterms:modified>
</cp:coreProperties>
</file>