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1" r:id="rId1"/>
    <p:sldMasterId id="2147483712" r:id="rId2"/>
    <p:sldMasterId id="2147483713" r:id="rId3"/>
    <p:sldMasterId id="2147483714" r:id="rId4"/>
    <p:sldMasterId id="2147483715" r:id="rId5"/>
    <p:sldMasterId id="2147483716" r:id="rId6"/>
  </p:sldMasterIdLst>
  <p:notesMasterIdLst>
    <p:notesMasterId r:id="rId43"/>
  </p:notesMasterIdLst>
  <p:sldIdLst>
    <p:sldId id="256" r:id="rId7"/>
    <p:sldId id="257" r:id="rId8"/>
    <p:sldId id="258" r:id="rId9"/>
    <p:sldId id="259" r:id="rId10"/>
    <p:sldId id="260" r:id="rId11"/>
    <p:sldId id="261" r:id="rId12"/>
    <p:sldId id="262" r:id="rId13"/>
    <p:sldId id="263" r:id="rId14"/>
    <p:sldId id="264" r:id="rId15"/>
    <p:sldId id="265"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9144000" cy="5143500" type="screen16x9"/>
  <p:notesSz cx="6858000" cy="9144000"/>
  <p:embeddedFontLst>
    <p:embeddedFont>
      <p:font typeface="M PLUS Rounded 1c" panose="020B0502020203020207" pitchFamily="34" charset="-128"/>
      <p:regular r:id="rId44"/>
      <p:bold r:id="rId45"/>
    </p:embeddedFont>
    <p:embeddedFont>
      <p:font typeface="M PLUS Rounded 1c Light" panose="020B0403020203020207" pitchFamily="34" charset="-128"/>
      <p:regular r:id="rId46"/>
      <p:bold r:id="rId47"/>
    </p:embeddedFont>
    <p:embeddedFont>
      <p:font typeface="M PLUS Rounded 1c Medium" panose="020B0602020203020207" pitchFamily="34" charset="-128"/>
      <p:regular r:id="rId48"/>
      <p:bold r:id="rId49"/>
    </p:embeddedFont>
    <p:embeddedFont>
      <p:font typeface="Meiryo" panose="020B0604030504040204" pitchFamily="34" charset="-128"/>
      <p:regular r:id="rId50"/>
      <p:bold r:id="rId51"/>
      <p:italic r:id="rId52"/>
      <p:boldItalic r:id="rId53"/>
    </p:embeddedFont>
    <p:embeddedFont>
      <p:font typeface="Quattrocento Sans" panose="020B0502050000020003"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170F6A-FCDB-4C3A-B8E5-5B483D40EBDB}">
  <a:tblStyle styleId="{F9170F6A-FCDB-4C3A-B8E5-5B483D40EB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72569"/>
  </p:normalViewPr>
  <p:slideViewPr>
    <p:cSldViewPr snapToGrid="0" snapToObjects="1">
      <p:cViewPr varScale="1">
        <p:scale>
          <a:sx n="93" d="100"/>
          <a:sy n="93" d="100"/>
        </p:scale>
        <p:origin x="19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witter.com/petersuber/status/1055910828229177349"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twitter.com/EuropePMC_news/status/1032915533077917696" TargetMode="External"/><Relationship Id="rId4" Type="http://schemas.openxmlformats.org/officeDocument/2006/relationships/hyperlink" Target="https://twitter.com/JeremyBarraud/status/105573755384279040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ca_tweet/status/105206748269180928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dd2097026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dd209702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ed237d973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5ed237d973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ed237d97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5ed237d973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4f87104010_1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4f87104010_1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ed237d973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5ed237d973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ed237d97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5ed237d973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5ed237d973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5ed237d973_0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5ed237d973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5ed237d973_0_9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df56923c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5df56923c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5dfbe6ba6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5dfbe6ba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5df56923c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5df56923c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df56923c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df56923c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4f87104010_11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4f87104010_11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5dd209702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5dd209702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4f87104010_11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4f87104010_11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4f87104010_11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4f87104010_11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5df56923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5df56923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dd2097026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dd209702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df56923c9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df56923c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df56923c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g5df56923c9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5df56923c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5df56923c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u="sng">
                <a:solidFill>
                  <a:schemeClr val="hlink"/>
                </a:solidFill>
                <a:hlinkClick r:id="rId3"/>
              </a:rPr>
              <a:t>https://twitter.com/petersuber/status/1055910828229177349</a:t>
            </a:r>
            <a:endParaRPr sz="1900">
              <a:solidFill>
                <a:srgbClr val="888888"/>
              </a:solidFill>
            </a:endParaRPr>
          </a:p>
          <a:p>
            <a:pPr marL="0" lvl="0" indent="0" algn="l" rtl="0">
              <a:spcBef>
                <a:spcPts val="0"/>
              </a:spcBef>
              <a:spcAft>
                <a:spcPts val="0"/>
              </a:spcAft>
              <a:buNone/>
            </a:pPr>
            <a:r>
              <a:rPr lang="en" sz="1900" u="sng">
                <a:solidFill>
                  <a:schemeClr val="hlink"/>
                </a:solidFill>
                <a:hlinkClick r:id="rId4"/>
              </a:rPr>
              <a:t>https://twitter.com/JeremyBarraud/status/1055737553842790400</a:t>
            </a:r>
            <a:endParaRPr sz="1900">
              <a:solidFill>
                <a:srgbClr val="888888"/>
              </a:solidFill>
            </a:endParaRPr>
          </a:p>
          <a:p>
            <a:pPr marL="0" lvl="0" indent="0" algn="l" rtl="0">
              <a:spcBef>
                <a:spcPts val="0"/>
              </a:spcBef>
              <a:spcAft>
                <a:spcPts val="0"/>
              </a:spcAft>
              <a:buNone/>
            </a:pPr>
            <a:r>
              <a:rPr lang="en" sz="1050" u="sng">
                <a:solidFill>
                  <a:schemeClr val="hlink"/>
                </a:solidFill>
                <a:highlight>
                  <a:srgbClr val="E6ECF0"/>
                </a:highlight>
                <a:hlinkClick r:id="rId5"/>
              </a:rPr>
              <a:t>https://twitter.com/EuropePMC_news/status/1032915533077917696</a:t>
            </a:r>
            <a:endParaRPr sz="1050">
              <a:solidFill>
                <a:srgbClr val="14171A"/>
              </a:solidFill>
              <a:highlight>
                <a:srgbClr val="E6ECF0"/>
              </a:highlight>
            </a:endParaRPr>
          </a:p>
          <a:p>
            <a:pPr marL="0" lvl="0" indent="0" algn="l" rtl="0">
              <a:spcBef>
                <a:spcPts val="0"/>
              </a:spcBef>
              <a:spcAft>
                <a:spcPts val="0"/>
              </a:spcAft>
              <a:buNone/>
            </a:pPr>
            <a:endParaRPr sz="1050">
              <a:solidFill>
                <a:srgbClr val="14171A"/>
              </a:solidFill>
              <a:highlight>
                <a:srgbClr val="E6ECF0"/>
              </a:highlight>
            </a:endParaRPr>
          </a:p>
          <a:p>
            <a:pPr marL="0" lvl="0" indent="0" algn="l" rtl="0">
              <a:spcBef>
                <a:spcPts val="0"/>
              </a:spcBef>
              <a:spcAft>
                <a:spcPts val="0"/>
              </a:spcAft>
              <a:buNone/>
            </a:pPr>
            <a:endParaRPr sz="1900">
              <a:solidFill>
                <a:srgbClr val="888888"/>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df56923c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5df56923c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u="sng" dirty="0">
                <a:solidFill>
                  <a:schemeClr val="hlink"/>
                </a:solidFill>
                <a:hlinkClick r:id="rId3"/>
              </a:rPr>
              <a:t>https://twitter.com/ca_tweet/status/1052067482691809282</a:t>
            </a:r>
            <a:endParaRPr sz="1200" b="1" dirty="0">
              <a:solidFill>
                <a:srgbClr val="FFFFFF"/>
              </a:solidFill>
            </a:endParaRPr>
          </a:p>
          <a:p>
            <a:pPr marL="0" lvl="0" indent="0" algn="l" rtl="0">
              <a:spcBef>
                <a:spcPts val="0"/>
              </a:spcBef>
              <a:spcAft>
                <a:spcPts val="0"/>
              </a:spcAft>
              <a:buNone/>
            </a:pPr>
            <a:r>
              <a:rPr lang="en" sz="1200" dirty="0">
                <a:solidFill>
                  <a:srgbClr val="888888"/>
                </a:solidFill>
              </a:rPr>
              <a:t>https://</a:t>
            </a:r>
            <a:r>
              <a:rPr lang="en" sz="1200" dirty="0" err="1">
                <a:solidFill>
                  <a:srgbClr val="888888"/>
                </a:solidFill>
              </a:rPr>
              <a:t>twitter.com</a:t>
            </a:r>
            <a:r>
              <a:rPr lang="en" sz="1200" dirty="0">
                <a:solidFill>
                  <a:srgbClr val="888888"/>
                </a:solidFill>
              </a:rPr>
              <a:t>/Kaetan180/status/1075518779684052992</a:t>
            </a:r>
          </a:p>
          <a:p>
            <a:pPr marL="0" lvl="0" indent="0" algn="l" rtl="0">
              <a:spcBef>
                <a:spcPts val="0"/>
              </a:spcBef>
              <a:spcAft>
                <a:spcPts val="0"/>
              </a:spcAft>
              <a:buNone/>
            </a:pP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df56923c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df56923c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5de39122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5de39122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df56923c9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df56923c9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5df56923c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5df56923c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5df56923c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5df56923c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dd209702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dd209702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5dd209702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5dd209702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df56923c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g5df56923c9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4f87104010_1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4f87104010_1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df56923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df56923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df56923c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df56923c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ed237d97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g5ed237d973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ed237d973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5ed237d973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ed237d97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g5ed237d973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a:off x="-11925" y="0"/>
            <a:ext cx="9144000" cy="2834100"/>
          </a:xfrm>
          <a:prstGeom prst="rect">
            <a:avLst/>
          </a:prstGeom>
          <a:solidFill>
            <a:srgbClr val="15AEB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txBox="1">
            <a:spLocks noGrp="1"/>
          </p:cNvSpPr>
          <p:nvPr>
            <p:ph type="ctrTitle"/>
          </p:nvPr>
        </p:nvSpPr>
        <p:spPr>
          <a:xfrm>
            <a:off x="311708" y="744575"/>
            <a:ext cx="8520600" cy="2052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E3F46"/>
              </a:buClr>
              <a:buSzPts val="2800"/>
              <a:buFont typeface="M PLUS Rounded 1c"/>
              <a:buNone/>
              <a:defRPr sz="2800">
                <a:solidFill>
                  <a:srgbClr val="EE3F46"/>
                </a:solidFill>
                <a:latin typeface="M PLUS Rounded 1c"/>
                <a:ea typeface="M PLUS Rounded 1c"/>
                <a:cs typeface="M PLUS Rounded 1c"/>
                <a:sym typeface="M PLUS Rounded 1c"/>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4"/>
          <p:cNvSpPr txBox="1">
            <a:spLocks noGrp="1"/>
          </p:cNvSpPr>
          <p:nvPr>
            <p:ph type="subTitle" idx="2"/>
          </p:nvPr>
        </p:nvSpPr>
        <p:spPr>
          <a:xfrm>
            <a:off x="311700" y="342807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888888"/>
              </a:buClr>
              <a:buSzPts val="1800"/>
              <a:buFont typeface="M PLUS Rounded 1c Light"/>
              <a:buNone/>
              <a:defRPr>
                <a:solidFill>
                  <a:srgbClr val="888888"/>
                </a:solidFill>
                <a:latin typeface="M PLUS Rounded 1c Light"/>
                <a:ea typeface="M PLUS Rounded 1c Light"/>
                <a:cs typeface="M PLUS Rounded 1c Light"/>
                <a:sym typeface="M PLUS Rounded 1c 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0" name="Google Shape;60;p1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790375" y="4655925"/>
            <a:ext cx="2353626" cy="4875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7" name="Google Shape;6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1" name="Google Shape;71;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6" name="Google Shape;86;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8" name="Google Shape;8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1" name="Google Shape;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4" name="Google Shape;94;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5" name="Google Shape;9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98"/>
        <p:cNvGrpSpPr/>
        <p:nvPr/>
      </p:nvGrpSpPr>
      <p:grpSpPr>
        <a:xfrm>
          <a:off x="0" y="0"/>
          <a:ext cx="0" cy="0"/>
          <a:chOff x="0" y="0"/>
          <a:chExt cx="0" cy="0"/>
        </a:xfrm>
      </p:grpSpPr>
      <p:sp>
        <p:nvSpPr>
          <p:cNvPr id="99" name="Google Shape;99;p25"/>
          <p:cNvSpPr/>
          <p:nvPr/>
        </p:nvSpPr>
        <p:spPr>
          <a:xfrm>
            <a:off x="0" y="0"/>
            <a:ext cx="9144000" cy="771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5"/>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3300"/>
              <a:buFont typeface="M PLUS Rounded 1c Medium"/>
              <a:buNone/>
              <a:defRPr sz="3300" i="0" u="none" strike="noStrike" cap="none">
                <a:solidFill>
                  <a:srgbClr val="FFFFFF"/>
                </a:solidFill>
                <a:latin typeface="M PLUS Rounded 1c Medium"/>
                <a:ea typeface="M PLUS Rounded 1c Medium"/>
                <a:cs typeface="M PLUS Rounded 1c Medium"/>
                <a:sym typeface="M PLUS Rounded 1c Medium"/>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101" name="Google Shape;101;p25"/>
          <p:cNvSpPr txBox="1">
            <a:spLocks noGrp="1"/>
          </p:cNvSpPr>
          <p:nvPr>
            <p:ph type="body" idx="1"/>
          </p:nvPr>
        </p:nvSpPr>
        <p:spPr>
          <a:xfrm>
            <a:off x="289250" y="973988"/>
            <a:ext cx="8419800" cy="35310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080808"/>
              </a:buClr>
              <a:buSzPts val="2100"/>
              <a:buFont typeface="M PLUS Rounded 1c"/>
              <a:buChar char="•"/>
              <a:defRPr sz="2100" i="0" u="none" strike="noStrike" cap="none">
                <a:solidFill>
                  <a:srgbClr val="080808"/>
                </a:solidFill>
                <a:latin typeface="M PLUS Rounded 1c"/>
                <a:ea typeface="M PLUS Rounded 1c"/>
                <a:cs typeface="M PLUS Rounded 1c"/>
                <a:sym typeface="M PLUS Rounded 1c"/>
              </a:defRPr>
            </a:lvl1pPr>
            <a:lvl2pPr marL="914400" marR="0" lvl="1" indent="-342900" algn="l" rtl="0">
              <a:lnSpc>
                <a:spcPct val="90000"/>
              </a:lnSpc>
              <a:spcBef>
                <a:spcPts val="1600"/>
              </a:spcBef>
              <a:spcAft>
                <a:spcPts val="0"/>
              </a:spcAft>
              <a:buClr>
                <a:srgbClr val="080808"/>
              </a:buClr>
              <a:buSzPts val="1800"/>
              <a:buFont typeface="M PLUS Rounded 1c"/>
              <a:buChar char="•"/>
              <a:defRPr sz="1800" i="0" u="none" strike="noStrike" cap="none">
                <a:solidFill>
                  <a:srgbClr val="080808"/>
                </a:solidFill>
                <a:latin typeface="M PLUS Rounded 1c"/>
                <a:ea typeface="M PLUS Rounded 1c"/>
                <a:cs typeface="M PLUS Rounded 1c"/>
                <a:sym typeface="M PLUS Rounded 1c"/>
              </a:defRPr>
            </a:lvl2pPr>
            <a:lvl3pPr marL="1371600" marR="0" lvl="2" indent="-323850" algn="l" rtl="0">
              <a:lnSpc>
                <a:spcPct val="90000"/>
              </a:lnSpc>
              <a:spcBef>
                <a:spcPts val="1600"/>
              </a:spcBef>
              <a:spcAft>
                <a:spcPts val="0"/>
              </a:spcAft>
              <a:buClr>
                <a:srgbClr val="080808"/>
              </a:buClr>
              <a:buSzPts val="1500"/>
              <a:buFont typeface="M PLUS Rounded 1c"/>
              <a:buChar char="•"/>
              <a:defRPr sz="1500" i="0" u="none" strike="noStrike" cap="none">
                <a:solidFill>
                  <a:srgbClr val="080808"/>
                </a:solidFill>
                <a:latin typeface="M PLUS Rounded 1c"/>
                <a:ea typeface="M PLUS Rounded 1c"/>
                <a:cs typeface="M PLUS Rounded 1c"/>
                <a:sym typeface="M PLUS Rounded 1c"/>
              </a:defRPr>
            </a:lvl3pPr>
            <a:lvl4pPr marL="1828800" marR="0" lvl="3" indent="-317500" algn="l" rtl="0">
              <a:lnSpc>
                <a:spcPct val="90000"/>
              </a:lnSpc>
              <a:spcBef>
                <a:spcPts val="1600"/>
              </a:spcBef>
              <a:spcAft>
                <a:spcPts val="0"/>
              </a:spcAft>
              <a:buClr>
                <a:srgbClr val="080808"/>
              </a:buClr>
              <a:buSzPts val="1400"/>
              <a:buFont typeface="M PLUS Rounded 1c"/>
              <a:buChar char="•"/>
              <a:defRPr sz="1400" i="0" u="none" strike="noStrike" cap="none">
                <a:solidFill>
                  <a:srgbClr val="080808"/>
                </a:solidFill>
                <a:latin typeface="M PLUS Rounded 1c"/>
                <a:ea typeface="M PLUS Rounded 1c"/>
                <a:cs typeface="M PLUS Rounded 1c"/>
                <a:sym typeface="M PLUS Rounded 1c"/>
              </a:defRPr>
            </a:lvl4pPr>
            <a:lvl5pPr marL="2286000" marR="0" lvl="4" indent="-317500" algn="l" rtl="0">
              <a:lnSpc>
                <a:spcPct val="90000"/>
              </a:lnSpc>
              <a:spcBef>
                <a:spcPts val="1600"/>
              </a:spcBef>
              <a:spcAft>
                <a:spcPts val="0"/>
              </a:spcAft>
              <a:buClr>
                <a:srgbClr val="080808"/>
              </a:buClr>
              <a:buSzPts val="1400"/>
              <a:buFont typeface="M PLUS Rounded 1c"/>
              <a:buChar char="•"/>
              <a:defRPr sz="1400" i="0" u="none" strike="noStrike" cap="none">
                <a:solidFill>
                  <a:srgbClr val="080808"/>
                </a:solidFill>
                <a:latin typeface="M PLUS Rounded 1c"/>
                <a:ea typeface="M PLUS Rounded 1c"/>
                <a:cs typeface="M PLUS Rounded 1c"/>
                <a:sym typeface="M PLUS Rounded 1c"/>
              </a:defRPr>
            </a:lvl5pPr>
            <a:lvl6pPr marL="2743200" marR="0" lvl="5" indent="-317500" algn="l" rtl="0">
              <a:lnSpc>
                <a:spcPct val="90000"/>
              </a:lnSpc>
              <a:spcBef>
                <a:spcPts val="1600"/>
              </a:spcBef>
              <a:spcAft>
                <a:spcPts val="0"/>
              </a:spcAft>
              <a:buClr>
                <a:srgbClr val="080808"/>
              </a:buClr>
              <a:buSzPts val="1400"/>
              <a:buFont typeface="M PLUS Rounded 1c"/>
              <a:buChar char="•"/>
              <a:defRPr sz="1400" i="0" u="none" strike="noStrike" cap="none">
                <a:solidFill>
                  <a:srgbClr val="080808"/>
                </a:solidFill>
                <a:latin typeface="M PLUS Rounded 1c"/>
                <a:ea typeface="M PLUS Rounded 1c"/>
                <a:cs typeface="M PLUS Rounded 1c"/>
                <a:sym typeface="M PLUS Rounded 1c"/>
              </a:defRPr>
            </a:lvl6pPr>
            <a:lvl7pPr marL="3200400" marR="0" lvl="6" indent="-317500" algn="l" rtl="0">
              <a:lnSpc>
                <a:spcPct val="90000"/>
              </a:lnSpc>
              <a:spcBef>
                <a:spcPts val="1600"/>
              </a:spcBef>
              <a:spcAft>
                <a:spcPts val="0"/>
              </a:spcAft>
              <a:buClr>
                <a:srgbClr val="080808"/>
              </a:buClr>
              <a:buSzPts val="1400"/>
              <a:buFont typeface="M PLUS Rounded 1c"/>
              <a:buChar char="•"/>
              <a:defRPr sz="1400" i="0" u="none" strike="noStrike" cap="none">
                <a:solidFill>
                  <a:srgbClr val="080808"/>
                </a:solidFill>
                <a:latin typeface="M PLUS Rounded 1c"/>
                <a:ea typeface="M PLUS Rounded 1c"/>
                <a:cs typeface="M PLUS Rounded 1c"/>
                <a:sym typeface="M PLUS Rounded 1c"/>
              </a:defRPr>
            </a:lvl7pPr>
            <a:lvl8pPr marL="3657600" marR="0" lvl="7" indent="-317500" algn="l" rtl="0">
              <a:lnSpc>
                <a:spcPct val="90000"/>
              </a:lnSpc>
              <a:spcBef>
                <a:spcPts val="1600"/>
              </a:spcBef>
              <a:spcAft>
                <a:spcPts val="0"/>
              </a:spcAft>
              <a:buClr>
                <a:srgbClr val="080808"/>
              </a:buClr>
              <a:buSzPts val="1400"/>
              <a:buFont typeface="M PLUS Rounded 1c"/>
              <a:buChar char="•"/>
              <a:defRPr sz="1400" i="0" u="none" strike="noStrike" cap="none">
                <a:solidFill>
                  <a:srgbClr val="080808"/>
                </a:solidFill>
                <a:latin typeface="M PLUS Rounded 1c"/>
                <a:ea typeface="M PLUS Rounded 1c"/>
                <a:cs typeface="M PLUS Rounded 1c"/>
                <a:sym typeface="M PLUS Rounded 1c"/>
              </a:defRPr>
            </a:lvl8pPr>
            <a:lvl9pPr marL="4114800" marR="0" lvl="8" indent="-317500" algn="l" rtl="0">
              <a:lnSpc>
                <a:spcPct val="90000"/>
              </a:lnSpc>
              <a:spcBef>
                <a:spcPts val="1600"/>
              </a:spcBef>
              <a:spcAft>
                <a:spcPts val="1600"/>
              </a:spcAft>
              <a:buClr>
                <a:srgbClr val="080808"/>
              </a:buClr>
              <a:buSzPts val="1400"/>
              <a:buFont typeface="M PLUS Rounded 1c"/>
              <a:buChar char="•"/>
              <a:defRPr sz="1400" i="0" u="none" strike="noStrike" cap="none">
                <a:solidFill>
                  <a:srgbClr val="080808"/>
                </a:solidFill>
                <a:latin typeface="M PLUS Rounded 1c"/>
                <a:ea typeface="M PLUS Rounded 1c"/>
                <a:cs typeface="M PLUS Rounded 1c"/>
                <a:sym typeface="M PLUS Rounded 1c"/>
              </a:defRPr>
            </a:lvl9pPr>
          </a:lstStyle>
          <a:p>
            <a:endParaRPr/>
          </a:p>
        </p:txBody>
      </p:sp>
      <p:sp>
        <p:nvSpPr>
          <p:cNvPr id="102" name="Google Shape;102;p25"/>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400">
                <a:solidFill>
                  <a:srgbClr val="FFFFFF"/>
                </a:solidFill>
                <a:latin typeface="Arial"/>
                <a:ea typeface="Arial"/>
                <a:cs typeface="Arial"/>
                <a:sym typeface="Arial"/>
              </a:defRPr>
            </a:lvl1pPr>
            <a:lvl2pPr marL="0" marR="0" lvl="1" indent="0" algn="r" rtl="0">
              <a:spcBef>
                <a:spcPts val="0"/>
              </a:spcBef>
              <a:buNone/>
              <a:defRPr sz="1400">
                <a:solidFill>
                  <a:srgbClr val="FFFFFF"/>
                </a:solidFill>
                <a:latin typeface="Arial"/>
                <a:ea typeface="Arial"/>
                <a:cs typeface="Arial"/>
                <a:sym typeface="Arial"/>
              </a:defRPr>
            </a:lvl2pPr>
            <a:lvl3pPr marL="0" marR="0" lvl="2" indent="0" algn="r" rtl="0">
              <a:spcBef>
                <a:spcPts val="0"/>
              </a:spcBef>
              <a:buNone/>
              <a:defRPr sz="1400">
                <a:solidFill>
                  <a:srgbClr val="FFFFFF"/>
                </a:solidFill>
                <a:latin typeface="Arial"/>
                <a:ea typeface="Arial"/>
                <a:cs typeface="Arial"/>
                <a:sym typeface="Arial"/>
              </a:defRPr>
            </a:lvl3pPr>
            <a:lvl4pPr marL="0" marR="0" lvl="3" indent="0" algn="r" rtl="0">
              <a:spcBef>
                <a:spcPts val="0"/>
              </a:spcBef>
              <a:buNone/>
              <a:defRPr sz="1400">
                <a:solidFill>
                  <a:srgbClr val="FFFFFF"/>
                </a:solidFill>
                <a:latin typeface="Arial"/>
                <a:ea typeface="Arial"/>
                <a:cs typeface="Arial"/>
                <a:sym typeface="Arial"/>
              </a:defRPr>
            </a:lvl4pPr>
            <a:lvl5pPr marL="0" marR="0" lvl="4" indent="0" algn="r" rtl="0">
              <a:spcBef>
                <a:spcPts val="0"/>
              </a:spcBef>
              <a:buNone/>
              <a:defRPr sz="1400">
                <a:solidFill>
                  <a:srgbClr val="FFFFFF"/>
                </a:solidFill>
                <a:latin typeface="Arial"/>
                <a:ea typeface="Arial"/>
                <a:cs typeface="Arial"/>
                <a:sym typeface="Arial"/>
              </a:defRPr>
            </a:lvl5pPr>
            <a:lvl6pPr marL="0" marR="0" lvl="5" indent="0" algn="r" rtl="0">
              <a:spcBef>
                <a:spcPts val="0"/>
              </a:spcBef>
              <a:buNone/>
              <a:defRPr sz="1400">
                <a:solidFill>
                  <a:srgbClr val="FFFFFF"/>
                </a:solidFill>
                <a:latin typeface="Arial"/>
                <a:ea typeface="Arial"/>
                <a:cs typeface="Arial"/>
                <a:sym typeface="Arial"/>
              </a:defRPr>
            </a:lvl6pPr>
            <a:lvl7pPr marL="0" marR="0" lvl="6" indent="0" algn="r" rtl="0">
              <a:spcBef>
                <a:spcPts val="0"/>
              </a:spcBef>
              <a:buNone/>
              <a:defRPr sz="1400">
                <a:solidFill>
                  <a:srgbClr val="FFFFFF"/>
                </a:solidFill>
                <a:latin typeface="Arial"/>
                <a:ea typeface="Arial"/>
                <a:cs typeface="Arial"/>
                <a:sym typeface="Arial"/>
              </a:defRPr>
            </a:lvl7pPr>
            <a:lvl8pPr marL="0" marR="0" lvl="7" indent="0" algn="r" rtl="0">
              <a:spcBef>
                <a:spcPts val="0"/>
              </a:spcBef>
              <a:buNone/>
              <a:defRPr sz="1400">
                <a:solidFill>
                  <a:srgbClr val="FFFFFF"/>
                </a:solidFill>
                <a:latin typeface="Arial"/>
                <a:ea typeface="Arial"/>
                <a:cs typeface="Arial"/>
                <a:sym typeface="Arial"/>
              </a:defRPr>
            </a:lvl8pPr>
            <a:lvl9pPr marL="0" marR="0" lvl="8" indent="0" algn="r" rtl="0">
              <a:spcBef>
                <a:spcPts val="0"/>
              </a:spcBef>
              <a:buNone/>
              <a:defRPr sz="14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3" name="Google Shape;103;p25"/>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790375" y="4655925"/>
            <a:ext cx="2353626" cy="4875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10" name="Google Shape;110;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12"/>
        <p:cNvGrpSpPr/>
        <p:nvPr/>
      </p:nvGrpSpPr>
      <p:grpSpPr>
        <a:xfrm>
          <a:off x="0" y="0"/>
          <a:ext cx="0" cy="0"/>
          <a:chOff x="0" y="0"/>
          <a:chExt cx="0" cy="0"/>
        </a:xfrm>
      </p:grpSpPr>
      <p:sp>
        <p:nvSpPr>
          <p:cNvPr id="113" name="Google Shape;113;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4" name="Google Shape;114;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5" name="Google Shape;115;p28"/>
          <p:cNvSpPr/>
          <p:nvPr/>
        </p:nvSpPr>
        <p:spPr>
          <a:xfrm>
            <a:off x="0" y="0"/>
            <a:ext cx="9144000" cy="771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8"/>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3300"/>
              <a:buNone/>
              <a:defRPr sz="3300" b="1" i="0" u="none" strike="noStrike" cap="none">
                <a:solidFill>
                  <a:srgbClr val="FFFFFF"/>
                </a:solidFil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17" name="Google Shape;117;p28"/>
          <p:cNvSpPr txBox="1">
            <a:spLocks noGrp="1"/>
          </p:cNvSpPr>
          <p:nvPr>
            <p:ph type="body" idx="1"/>
          </p:nvPr>
        </p:nvSpPr>
        <p:spPr>
          <a:xfrm>
            <a:off x="289250" y="1345650"/>
            <a:ext cx="8419800" cy="3159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8" name="Google Shape;118;p28"/>
          <p:cNvSpPr txBox="1">
            <a:spLocks noGrp="1"/>
          </p:cNvSpPr>
          <p:nvPr>
            <p:ph type="body" idx="2"/>
          </p:nvPr>
        </p:nvSpPr>
        <p:spPr>
          <a:xfrm>
            <a:off x="289250" y="849125"/>
            <a:ext cx="8419800" cy="496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5AEB4"/>
              </a:buClr>
              <a:buSzPts val="2100"/>
              <a:buFont typeface="Arial"/>
              <a:buChar char="•"/>
              <a:defRPr sz="2100" b="0" i="0" u="none" strike="noStrike" cap="none">
                <a:solidFill>
                  <a:srgbClr val="15AEB4"/>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9" name="Google Shape;119;p28"/>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2" name="Google Shape;122;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25" name="Google Shape;125;p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26" name="Google Shape;12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7"/>
        <p:cNvGrpSpPr/>
        <p:nvPr/>
      </p:nvGrpSpPr>
      <p:grpSpPr>
        <a:xfrm>
          <a:off x="0" y="0"/>
          <a:ext cx="0" cy="0"/>
          <a:chOff x="0" y="0"/>
          <a:chExt cx="0" cy="0"/>
        </a:xfrm>
      </p:grpSpPr>
      <p:sp>
        <p:nvSpPr>
          <p:cNvPr id="128" name="Google Shape;128;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33" name="Google Shape;133;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4" name="Google Shape;134;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35" name="Google Shape;135;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3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38" name="Google Shape;138;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9"/>
        <p:cNvGrpSpPr/>
        <p:nvPr/>
      </p:nvGrpSpPr>
      <p:grpSpPr>
        <a:xfrm>
          <a:off x="0" y="0"/>
          <a:ext cx="0" cy="0"/>
          <a:chOff x="0" y="0"/>
          <a:chExt cx="0" cy="0"/>
        </a:xfrm>
      </p:grpSpPr>
      <p:sp>
        <p:nvSpPr>
          <p:cNvPr id="140" name="Google Shape;140;p3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41" name="Google Shape;141;p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42" name="Google Shape;14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51"/>
        <p:cNvGrpSpPr/>
        <p:nvPr/>
      </p:nvGrpSpPr>
      <p:grpSpPr>
        <a:xfrm>
          <a:off x="0" y="0"/>
          <a:ext cx="0" cy="0"/>
          <a:chOff x="0" y="0"/>
          <a:chExt cx="0" cy="0"/>
        </a:xfrm>
      </p:grpSpPr>
      <p:sp>
        <p:nvSpPr>
          <p:cNvPr id="152" name="Google Shape;152;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53" name="Google Shape;153;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54" name="Google Shape;154;p37"/>
          <p:cNvSpPr/>
          <p:nvPr/>
        </p:nvSpPr>
        <p:spPr>
          <a:xfrm>
            <a:off x="0" y="0"/>
            <a:ext cx="9144000" cy="771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7"/>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3300"/>
              <a:buNone/>
              <a:defRPr sz="3300" b="1" i="0" u="none" strike="noStrike" cap="none">
                <a:solidFill>
                  <a:srgbClr val="FFFFFF"/>
                </a:solidFil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56" name="Google Shape;156;p37"/>
          <p:cNvSpPr txBox="1">
            <a:spLocks noGrp="1"/>
          </p:cNvSpPr>
          <p:nvPr>
            <p:ph type="body" idx="1"/>
          </p:nvPr>
        </p:nvSpPr>
        <p:spPr>
          <a:xfrm>
            <a:off x="289250" y="1345650"/>
            <a:ext cx="8419800" cy="3159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7" name="Google Shape;157;p37"/>
          <p:cNvSpPr txBox="1">
            <a:spLocks noGrp="1"/>
          </p:cNvSpPr>
          <p:nvPr>
            <p:ph type="body" idx="2"/>
          </p:nvPr>
        </p:nvSpPr>
        <p:spPr>
          <a:xfrm>
            <a:off x="289250" y="849125"/>
            <a:ext cx="8419800" cy="496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5AEB4"/>
              </a:buClr>
              <a:buSzPts val="2100"/>
              <a:buFont typeface="Arial"/>
              <a:buChar char="•"/>
              <a:defRPr sz="2100" b="0" i="0" u="none" strike="noStrike" cap="none">
                <a:solidFill>
                  <a:srgbClr val="15AEB4"/>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 name="Google Shape;158;p37"/>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bg>
      <p:bgPr>
        <a:solidFill>
          <a:srgbClr val="15AEB4"/>
        </a:solidFill>
        <a:effectLst/>
      </p:bgPr>
    </p:bg>
    <p:spTree>
      <p:nvGrpSpPr>
        <p:cNvPr id="1" name="Shape 159"/>
        <p:cNvGrpSpPr/>
        <p:nvPr/>
      </p:nvGrpSpPr>
      <p:grpSpPr>
        <a:xfrm>
          <a:off x="0" y="0"/>
          <a:ext cx="0" cy="0"/>
          <a:chOff x="0" y="0"/>
          <a:chExt cx="0" cy="0"/>
        </a:xfrm>
      </p:grpSpPr>
      <p:sp>
        <p:nvSpPr>
          <p:cNvPr id="160" name="Google Shape;160;p3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rgbClr val="FFFFFF"/>
              </a:buClr>
              <a:buSzPts val="4500"/>
              <a:buFont typeface="Arial"/>
              <a:buNone/>
              <a:defRPr sz="4500" b="0" i="0" u="none" strike="noStrike" cap="none">
                <a:solidFill>
                  <a:srgbClr val="FFFFFF"/>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61" name="Google Shape;161;p3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62" name="Google Shape;162;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63" name="Google Shape;163;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64" name="Google Shape;164;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65"/>
        <p:cNvGrpSpPr/>
        <p:nvPr/>
      </p:nvGrpSpPr>
      <p:grpSpPr>
        <a:xfrm>
          <a:off x="0" y="0"/>
          <a:ext cx="0" cy="0"/>
          <a:chOff x="0" y="0"/>
          <a:chExt cx="0" cy="0"/>
        </a:xfrm>
      </p:grpSpPr>
      <p:sp>
        <p:nvSpPr>
          <p:cNvPr id="166" name="Google Shape;166;p39"/>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Arial"/>
              <a:buNone/>
              <a:defRPr sz="45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67" name="Google Shape;167;p3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endParaRPr/>
          </a:p>
        </p:txBody>
      </p:sp>
      <p:sp>
        <p:nvSpPr>
          <p:cNvPr id="168" name="Google Shape;168;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69" name="Google Shape;169;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70" name="Google Shape;170;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71"/>
        <p:cNvGrpSpPr/>
        <p:nvPr/>
      </p:nvGrpSpPr>
      <p:grpSpPr>
        <a:xfrm>
          <a:off x="0" y="0"/>
          <a:ext cx="0" cy="0"/>
          <a:chOff x="0" y="0"/>
          <a:chExt cx="0" cy="0"/>
        </a:xfrm>
      </p:grpSpPr>
      <p:sp>
        <p:nvSpPr>
          <p:cNvPr id="172" name="Google Shape;172;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73" name="Google Shape;173;p4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4" name="Google Shape;174;p4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5" name="Google Shape;175;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76" name="Google Shape;176;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77" name="Google Shape;177;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78"/>
        <p:cNvGrpSpPr/>
        <p:nvPr/>
      </p:nvGrpSpPr>
      <p:grpSpPr>
        <a:xfrm>
          <a:off x="0" y="0"/>
          <a:ext cx="0" cy="0"/>
          <a:chOff x="0" y="0"/>
          <a:chExt cx="0" cy="0"/>
        </a:xfrm>
      </p:grpSpPr>
      <p:sp>
        <p:nvSpPr>
          <p:cNvPr id="179" name="Google Shape;179;p4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80" name="Google Shape;180;p4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181" name="Google Shape;181;p41"/>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2" name="Google Shape;182;p4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183" name="Google Shape;183;p41"/>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4" name="Google Shape;184;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85" name="Google Shape;185;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86" name="Google Shape;186;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87"/>
        <p:cNvGrpSpPr/>
        <p:nvPr/>
      </p:nvGrpSpPr>
      <p:grpSpPr>
        <a:xfrm>
          <a:off x="0" y="0"/>
          <a:ext cx="0" cy="0"/>
          <a:chOff x="0" y="0"/>
          <a:chExt cx="0" cy="0"/>
        </a:xfrm>
      </p:grpSpPr>
      <p:sp>
        <p:nvSpPr>
          <p:cNvPr id="188" name="Google Shape;188;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89" name="Google Shape;189;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90" name="Google Shape;190;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1" name="Google Shape;191;p42"/>
          <p:cNvSpPr/>
          <p:nvPr/>
        </p:nvSpPr>
        <p:spPr>
          <a:xfrm>
            <a:off x="0" y="0"/>
            <a:ext cx="9144000" cy="771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2"/>
          <p:cNvSpPr txBox="1">
            <a:spLocks noGrp="1"/>
          </p:cNvSpPr>
          <p:nvPr>
            <p:ph type="title"/>
          </p:nvPr>
        </p:nvSpPr>
        <p:spPr>
          <a:xfrm>
            <a:off x="266625" y="41600"/>
            <a:ext cx="7886700" cy="6825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3300"/>
              <a:buNone/>
              <a:defRPr sz="3300" b="1" i="0" u="none" strike="noStrike" cap="none">
                <a:solidFill>
                  <a:srgbClr val="FFFFFF"/>
                </a:solidFil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93"/>
        <p:cNvGrpSpPr/>
        <p:nvPr/>
      </p:nvGrpSpPr>
      <p:grpSpPr>
        <a:xfrm>
          <a:off x="0" y="0"/>
          <a:ext cx="0" cy="0"/>
          <a:chOff x="0" y="0"/>
          <a:chExt cx="0" cy="0"/>
        </a:xfrm>
      </p:grpSpPr>
      <p:sp>
        <p:nvSpPr>
          <p:cNvPr id="194" name="Google Shape;194;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95" name="Google Shape;195;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96" name="Google Shape;196;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197"/>
        <p:cNvGrpSpPr/>
        <p:nvPr/>
      </p:nvGrpSpPr>
      <p:grpSpPr>
        <a:xfrm>
          <a:off x="0" y="0"/>
          <a:ext cx="0" cy="0"/>
          <a:chOff x="0" y="0"/>
          <a:chExt cx="0" cy="0"/>
        </a:xfrm>
      </p:grpSpPr>
      <p:sp>
        <p:nvSpPr>
          <p:cNvPr id="198" name="Google Shape;198;p4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99" name="Google Shape;199;p4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0" name="Google Shape;200;p4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
        <p:nvSpPr>
          <p:cNvPr id="201" name="Google Shape;201;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02" name="Google Shape;202;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03" name="Google Shape;203;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204"/>
        <p:cNvGrpSpPr/>
        <p:nvPr/>
      </p:nvGrpSpPr>
      <p:grpSpPr>
        <a:xfrm>
          <a:off x="0" y="0"/>
          <a:ext cx="0" cy="0"/>
          <a:chOff x="0" y="0"/>
          <a:chExt cx="0" cy="0"/>
        </a:xfrm>
      </p:grpSpPr>
      <p:sp>
        <p:nvSpPr>
          <p:cNvPr id="205" name="Google Shape;205;p4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06" name="Google Shape;206;p45"/>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07" name="Google Shape;207;p4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
        <p:nvSpPr>
          <p:cNvPr id="208" name="Google Shape;208;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09" name="Google Shape;209;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10" name="Google Shape;210;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211"/>
        <p:cNvGrpSpPr/>
        <p:nvPr/>
      </p:nvGrpSpPr>
      <p:grpSpPr>
        <a:xfrm>
          <a:off x="0" y="0"/>
          <a:ext cx="0" cy="0"/>
          <a:chOff x="0" y="0"/>
          <a:chExt cx="0" cy="0"/>
        </a:xfrm>
      </p:grpSpPr>
      <p:sp>
        <p:nvSpPr>
          <p:cNvPr id="212" name="Google Shape;212;p4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13" name="Google Shape;213;p4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14" name="Google Shape;214;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15" name="Google Shape;215;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16" name="Google Shape;216;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217"/>
        <p:cNvGrpSpPr/>
        <p:nvPr/>
      </p:nvGrpSpPr>
      <p:grpSpPr>
        <a:xfrm>
          <a:off x="0" y="0"/>
          <a:ext cx="0" cy="0"/>
          <a:chOff x="0" y="0"/>
          <a:chExt cx="0" cy="0"/>
        </a:xfrm>
      </p:grpSpPr>
      <p:sp>
        <p:nvSpPr>
          <p:cNvPr id="218" name="Google Shape;218;p4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219" name="Google Shape;219;p4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0" name="Google Shape;220;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21" name="Google Shape;221;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22" name="Google Shape;222;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bg>
      <p:bgPr>
        <a:solidFill>
          <a:srgbClr val="15AEB4"/>
        </a:solidFill>
        <a:effectLst/>
      </p:bgPr>
    </p:bg>
    <p:spTree>
      <p:nvGrpSpPr>
        <p:cNvPr id="1" name="Shape 229"/>
        <p:cNvGrpSpPr/>
        <p:nvPr/>
      </p:nvGrpSpPr>
      <p:grpSpPr>
        <a:xfrm>
          <a:off x="0" y="0"/>
          <a:ext cx="0" cy="0"/>
          <a:chOff x="0" y="0"/>
          <a:chExt cx="0" cy="0"/>
        </a:xfrm>
      </p:grpSpPr>
      <p:sp>
        <p:nvSpPr>
          <p:cNvPr id="230" name="Google Shape;230;p4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rgbClr val="FFFFFF"/>
              </a:buClr>
              <a:buSzPts val="4500"/>
              <a:buFont typeface="Arial"/>
              <a:buNone/>
              <a:defRPr sz="4500" b="0" i="0" u="none" strike="noStrike" cap="none">
                <a:solidFill>
                  <a:srgbClr val="FFFFFF"/>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31" name="Google Shape;231;p49"/>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232" name="Google Shape;232;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3" name="Google Shape;233;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4" name="Google Shape;234;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35"/>
        <p:cNvGrpSpPr/>
        <p:nvPr/>
      </p:nvGrpSpPr>
      <p:grpSpPr>
        <a:xfrm>
          <a:off x="0" y="0"/>
          <a:ext cx="0" cy="0"/>
          <a:chOff x="0" y="0"/>
          <a:chExt cx="0" cy="0"/>
        </a:xfrm>
      </p:grpSpPr>
      <p:sp>
        <p:nvSpPr>
          <p:cNvPr id="236" name="Google Shape;236;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7" name="Google Shape;237;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8" name="Google Shape;238;p50"/>
          <p:cNvSpPr/>
          <p:nvPr/>
        </p:nvSpPr>
        <p:spPr>
          <a:xfrm>
            <a:off x="0" y="0"/>
            <a:ext cx="9144000" cy="771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0"/>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3300"/>
              <a:buNone/>
              <a:defRPr sz="3300" b="1" i="0" u="none" strike="noStrike" cap="none">
                <a:solidFill>
                  <a:srgbClr val="FFFFFF"/>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40" name="Google Shape;240;p50"/>
          <p:cNvSpPr txBox="1">
            <a:spLocks noGrp="1"/>
          </p:cNvSpPr>
          <p:nvPr>
            <p:ph type="body" idx="1"/>
          </p:nvPr>
        </p:nvSpPr>
        <p:spPr>
          <a:xfrm>
            <a:off x="289250" y="1345650"/>
            <a:ext cx="8419800" cy="3159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1" name="Google Shape;241;p50"/>
          <p:cNvSpPr txBox="1">
            <a:spLocks noGrp="1"/>
          </p:cNvSpPr>
          <p:nvPr>
            <p:ph type="body" idx="2"/>
          </p:nvPr>
        </p:nvSpPr>
        <p:spPr>
          <a:xfrm>
            <a:off x="289250" y="849125"/>
            <a:ext cx="8419800" cy="496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5AEB4"/>
              </a:buClr>
              <a:buSzPts val="2100"/>
              <a:buFont typeface="Arial"/>
              <a:buChar char="•"/>
              <a:defRPr sz="2100" b="0" i="0" u="none" strike="noStrike" cap="none">
                <a:solidFill>
                  <a:srgbClr val="15AEB4"/>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2" name="Google Shape;242;p50"/>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400">
                <a:solidFill>
                  <a:srgbClr val="FFFFFF"/>
                </a:solidFill>
                <a:latin typeface="Arial"/>
                <a:ea typeface="Arial"/>
                <a:cs typeface="Arial"/>
                <a:sym typeface="Arial"/>
              </a:defRPr>
            </a:lvl1pPr>
            <a:lvl2pPr marL="0" marR="0" lvl="1" indent="0" algn="r" rtl="0">
              <a:spcBef>
                <a:spcPts val="0"/>
              </a:spcBef>
              <a:buNone/>
              <a:defRPr sz="1400">
                <a:solidFill>
                  <a:srgbClr val="FFFFFF"/>
                </a:solidFill>
                <a:latin typeface="Arial"/>
                <a:ea typeface="Arial"/>
                <a:cs typeface="Arial"/>
                <a:sym typeface="Arial"/>
              </a:defRPr>
            </a:lvl2pPr>
            <a:lvl3pPr marL="0" marR="0" lvl="2" indent="0" algn="r" rtl="0">
              <a:spcBef>
                <a:spcPts val="0"/>
              </a:spcBef>
              <a:buNone/>
              <a:defRPr sz="1400">
                <a:solidFill>
                  <a:srgbClr val="FFFFFF"/>
                </a:solidFill>
                <a:latin typeface="Arial"/>
                <a:ea typeface="Arial"/>
                <a:cs typeface="Arial"/>
                <a:sym typeface="Arial"/>
              </a:defRPr>
            </a:lvl3pPr>
            <a:lvl4pPr marL="0" marR="0" lvl="3" indent="0" algn="r" rtl="0">
              <a:spcBef>
                <a:spcPts val="0"/>
              </a:spcBef>
              <a:buNone/>
              <a:defRPr sz="1400">
                <a:solidFill>
                  <a:srgbClr val="FFFFFF"/>
                </a:solidFill>
                <a:latin typeface="Arial"/>
                <a:ea typeface="Arial"/>
                <a:cs typeface="Arial"/>
                <a:sym typeface="Arial"/>
              </a:defRPr>
            </a:lvl4pPr>
            <a:lvl5pPr marL="0" marR="0" lvl="4" indent="0" algn="r" rtl="0">
              <a:spcBef>
                <a:spcPts val="0"/>
              </a:spcBef>
              <a:buNone/>
              <a:defRPr sz="1400">
                <a:solidFill>
                  <a:srgbClr val="FFFFFF"/>
                </a:solidFill>
                <a:latin typeface="Arial"/>
                <a:ea typeface="Arial"/>
                <a:cs typeface="Arial"/>
                <a:sym typeface="Arial"/>
              </a:defRPr>
            </a:lvl5pPr>
            <a:lvl6pPr marL="0" marR="0" lvl="5" indent="0" algn="r" rtl="0">
              <a:spcBef>
                <a:spcPts val="0"/>
              </a:spcBef>
              <a:buNone/>
              <a:defRPr sz="1400">
                <a:solidFill>
                  <a:srgbClr val="FFFFFF"/>
                </a:solidFill>
                <a:latin typeface="Arial"/>
                <a:ea typeface="Arial"/>
                <a:cs typeface="Arial"/>
                <a:sym typeface="Arial"/>
              </a:defRPr>
            </a:lvl6pPr>
            <a:lvl7pPr marL="0" marR="0" lvl="6" indent="0" algn="r" rtl="0">
              <a:spcBef>
                <a:spcPts val="0"/>
              </a:spcBef>
              <a:buNone/>
              <a:defRPr sz="1400">
                <a:solidFill>
                  <a:srgbClr val="FFFFFF"/>
                </a:solidFill>
                <a:latin typeface="Arial"/>
                <a:ea typeface="Arial"/>
                <a:cs typeface="Arial"/>
                <a:sym typeface="Arial"/>
              </a:defRPr>
            </a:lvl7pPr>
            <a:lvl8pPr marL="0" marR="0" lvl="7" indent="0" algn="r" rtl="0">
              <a:spcBef>
                <a:spcPts val="0"/>
              </a:spcBef>
              <a:buNone/>
              <a:defRPr sz="1400">
                <a:solidFill>
                  <a:srgbClr val="FFFFFF"/>
                </a:solidFill>
                <a:latin typeface="Arial"/>
                <a:ea typeface="Arial"/>
                <a:cs typeface="Arial"/>
                <a:sym typeface="Arial"/>
              </a:defRPr>
            </a:lvl8pPr>
            <a:lvl9pPr marL="0" marR="0" lvl="8" indent="0" algn="r" rtl="0">
              <a:spcBef>
                <a:spcPts val="0"/>
              </a:spcBef>
              <a:buNone/>
              <a:defRPr sz="14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43"/>
        <p:cNvGrpSpPr/>
        <p:nvPr/>
      </p:nvGrpSpPr>
      <p:grpSpPr>
        <a:xfrm>
          <a:off x="0" y="0"/>
          <a:ext cx="0" cy="0"/>
          <a:chOff x="0" y="0"/>
          <a:chExt cx="0" cy="0"/>
        </a:xfrm>
      </p:grpSpPr>
      <p:sp>
        <p:nvSpPr>
          <p:cNvPr id="244" name="Google Shape;244;p51"/>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Arial"/>
              <a:buNone/>
              <a:defRPr sz="45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45" name="Google Shape;245;p5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endParaRPr/>
          </a:p>
        </p:txBody>
      </p:sp>
      <p:sp>
        <p:nvSpPr>
          <p:cNvPr id="246" name="Google Shape;246;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47" name="Google Shape;247;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48" name="Google Shape;248;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49"/>
        <p:cNvGrpSpPr/>
        <p:nvPr/>
      </p:nvGrpSpPr>
      <p:grpSpPr>
        <a:xfrm>
          <a:off x="0" y="0"/>
          <a:ext cx="0" cy="0"/>
          <a:chOff x="0" y="0"/>
          <a:chExt cx="0" cy="0"/>
        </a:xfrm>
      </p:grpSpPr>
      <p:sp>
        <p:nvSpPr>
          <p:cNvPr id="250" name="Google Shape;250;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51" name="Google Shape;251;p5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2" name="Google Shape;252;p5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3" name="Google Shape;253;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54" name="Google Shape;254;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55" name="Google Shape;255;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256"/>
        <p:cNvGrpSpPr/>
        <p:nvPr/>
      </p:nvGrpSpPr>
      <p:grpSpPr>
        <a:xfrm>
          <a:off x="0" y="0"/>
          <a:ext cx="0" cy="0"/>
          <a:chOff x="0" y="0"/>
          <a:chExt cx="0" cy="0"/>
        </a:xfrm>
      </p:grpSpPr>
      <p:sp>
        <p:nvSpPr>
          <p:cNvPr id="257" name="Google Shape;257;p5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58" name="Google Shape;258;p5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259" name="Google Shape;259;p53"/>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0" name="Google Shape;260;p5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261" name="Google Shape;261;p53"/>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2" name="Google Shape;262;p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3" name="Google Shape;263;p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4" name="Google Shape;264;p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65"/>
        <p:cNvGrpSpPr/>
        <p:nvPr/>
      </p:nvGrpSpPr>
      <p:grpSpPr>
        <a:xfrm>
          <a:off x="0" y="0"/>
          <a:ext cx="0" cy="0"/>
          <a:chOff x="0" y="0"/>
          <a:chExt cx="0" cy="0"/>
        </a:xfrm>
      </p:grpSpPr>
      <p:sp>
        <p:nvSpPr>
          <p:cNvPr id="266" name="Google Shape;266;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7" name="Google Shape;267;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8" name="Google Shape;268;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9" name="Google Shape;269;p54"/>
          <p:cNvSpPr/>
          <p:nvPr/>
        </p:nvSpPr>
        <p:spPr>
          <a:xfrm>
            <a:off x="0" y="0"/>
            <a:ext cx="9144000" cy="771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4"/>
          <p:cNvSpPr txBox="1">
            <a:spLocks noGrp="1"/>
          </p:cNvSpPr>
          <p:nvPr>
            <p:ph type="title"/>
          </p:nvPr>
        </p:nvSpPr>
        <p:spPr>
          <a:xfrm>
            <a:off x="266625" y="41600"/>
            <a:ext cx="7886700" cy="6825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3300"/>
              <a:buNone/>
              <a:defRPr sz="3300" b="1" i="0" u="none" strike="noStrike" cap="none">
                <a:solidFill>
                  <a:srgbClr val="FFFFFF"/>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1"/>
        <p:cNvGrpSpPr/>
        <p:nvPr/>
      </p:nvGrpSpPr>
      <p:grpSpPr>
        <a:xfrm>
          <a:off x="0" y="0"/>
          <a:ext cx="0" cy="0"/>
          <a:chOff x="0" y="0"/>
          <a:chExt cx="0" cy="0"/>
        </a:xfrm>
      </p:grpSpPr>
      <p:sp>
        <p:nvSpPr>
          <p:cNvPr id="272" name="Google Shape;272;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73" name="Google Shape;273;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74" name="Google Shape;274;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275"/>
        <p:cNvGrpSpPr/>
        <p:nvPr/>
      </p:nvGrpSpPr>
      <p:grpSpPr>
        <a:xfrm>
          <a:off x="0" y="0"/>
          <a:ext cx="0" cy="0"/>
          <a:chOff x="0" y="0"/>
          <a:chExt cx="0" cy="0"/>
        </a:xfrm>
      </p:grpSpPr>
      <p:sp>
        <p:nvSpPr>
          <p:cNvPr id="276" name="Google Shape;276;p5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77" name="Google Shape;277;p5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78" name="Google Shape;278;p5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
        <p:nvSpPr>
          <p:cNvPr id="279" name="Google Shape;279;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80" name="Google Shape;280;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81" name="Google Shape;281;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282"/>
        <p:cNvGrpSpPr/>
        <p:nvPr/>
      </p:nvGrpSpPr>
      <p:grpSpPr>
        <a:xfrm>
          <a:off x="0" y="0"/>
          <a:ext cx="0" cy="0"/>
          <a:chOff x="0" y="0"/>
          <a:chExt cx="0" cy="0"/>
        </a:xfrm>
      </p:grpSpPr>
      <p:sp>
        <p:nvSpPr>
          <p:cNvPr id="283" name="Google Shape;283;p5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84" name="Google Shape;284;p57"/>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85" name="Google Shape;285;p5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
        <p:nvSpPr>
          <p:cNvPr id="286" name="Google Shape;286;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87" name="Google Shape;287;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88" name="Google Shape;288;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289"/>
        <p:cNvGrpSpPr/>
        <p:nvPr/>
      </p:nvGrpSpPr>
      <p:grpSpPr>
        <a:xfrm>
          <a:off x="0" y="0"/>
          <a:ext cx="0" cy="0"/>
          <a:chOff x="0" y="0"/>
          <a:chExt cx="0" cy="0"/>
        </a:xfrm>
      </p:grpSpPr>
      <p:sp>
        <p:nvSpPr>
          <p:cNvPr id="290" name="Google Shape;290;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91" name="Google Shape;291;p5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2" name="Google Shape;292;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3" name="Google Shape;293;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4" name="Google Shape;294;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295"/>
        <p:cNvGrpSpPr/>
        <p:nvPr/>
      </p:nvGrpSpPr>
      <p:grpSpPr>
        <a:xfrm>
          <a:off x="0" y="0"/>
          <a:ext cx="0" cy="0"/>
          <a:chOff x="0" y="0"/>
          <a:chExt cx="0" cy="0"/>
        </a:xfrm>
      </p:grpSpPr>
      <p:sp>
        <p:nvSpPr>
          <p:cNvPr id="296" name="Google Shape;296;p5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97" name="Google Shape;297;p5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98" name="Google Shape;298;p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99" name="Google Shape;299;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00" name="Google Shape;300;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Arial"/>
                <a:ea typeface="Arial"/>
                <a:cs typeface="Arial"/>
                <a:sym typeface="Arial"/>
              </a:defRPr>
            </a:lvl1pPr>
            <a:lvl2pPr marL="0" marR="0" lvl="1" indent="0" algn="r" rtl="0">
              <a:spcBef>
                <a:spcPts val="0"/>
              </a:spcBef>
              <a:buNone/>
              <a:defRPr sz="900">
                <a:solidFill>
                  <a:srgbClr val="888888"/>
                </a:solidFill>
                <a:latin typeface="Arial"/>
                <a:ea typeface="Arial"/>
                <a:cs typeface="Arial"/>
                <a:sym typeface="Arial"/>
              </a:defRPr>
            </a:lvl2pPr>
            <a:lvl3pPr marL="0" marR="0" lvl="2" indent="0" algn="r" rtl="0">
              <a:spcBef>
                <a:spcPts val="0"/>
              </a:spcBef>
              <a:buNone/>
              <a:defRPr sz="900">
                <a:solidFill>
                  <a:srgbClr val="888888"/>
                </a:solidFill>
                <a:latin typeface="Arial"/>
                <a:ea typeface="Arial"/>
                <a:cs typeface="Arial"/>
                <a:sym typeface="Arial"/>
              </a:defRPr>
            </a:lvl3pPr>
            <a:lvl4pPr marL="0" marR="0" lvl="3" indent="0" algn="r" rtl="0">
              <a:spcBef>
                <a:spcPts val="0"/>
              </a:spcBef>
              <a:buNone/>
              <a:defRPr sz="900">
                <a:solidFill>
                  <a:srgbClr val="888888"/>
                </a:solidFill>
                <a:latin typeface="Arial"/>
                <a:ea typeface="Arial"/>
                <a:cs typeface="Arial"/>
                <a:sym typeface="Arial"/>
              </a:defRPr>
            </a:lvl4pPr>
            <a:lvl5pPr marL="0" marR="0" lvl="4" indent="0" algn="r" rtl="0">
              <a:spcBef>
                <a:spcPts val="0"/>
              </a:spcBef>
              <a:buNone/>
              <a:defRPr sz="900">
                <a:solidFill>
                  <a:srgbClr val="888888"/>
                </a:solidFill>
                <a:latin typeface="Arial"/>
                <a:ea typeface="Arial"/>
                <a:cs typeface="Arial"/>
                <a:sym typeface="Arial"/>
              </a:defRPr>
            </a:lvl5pPr>
            <a:lvl6pPr marL="0" marR="0" lvl="5" indent="0" algn="r" rtl="0">
              <a:spcBef>
                <a:spcPts val="0"/>
              </a:spcBef>
              <a:buNone/>
              <a:defRPr sz="900">
                <a:solidFill>
                  <a:srgbClr val="888888"/>
                </a:solidFill>
                <a:latin typeface="Arial"/>
                <a:ea typeface="Arial"/>
                <a:cs typeface="Arial"/>
                <a:sym typeface="Arial"/>
              </a:defRPr>
            </a:lvl6pPr>
            <a:lvl7pPr marL="0" marR="0" lvl="6" indent="0" algn="r" rtl="0">
              <a:spcBef>
                <a:spcPts val="0"/>
              </a:spcBef>
              <a:buNone/>
              <a:defRPr sz="900">
                <a:solidFill>
                  <a:srgbClr val="888888"/>
                </a:solidFill>
                <a:latin typeface="Arial"/>
                <a:ea typeface="Arial"/>
                <a:cs typeface="Arial"/>
                <a:sym typeface="Arial"/>
              </a:defRPr>
            </a:lvl7pPr>
            <a:lvl8pPr marL="0" marR="0" lvl="7" indent="0" algn="r" rtl="0">
              <a:spcBef>
                <a:spcPts val="0"/>
              </a:spcBef>
              <a:buNone/>
              <a:defRPr sz="900">
                <a:solidFill>
                  <a:srgbClr val="888888"/>
                </a:solidFill>
                <a:latin typeface="Arial"/>
                <a:ea typeface="Arial"/>
                <a:cs typeface="Arial"/>
                <a:sym typeface="Arial"/>
              </a:defRPr>
            </a:lvl8pPr>
            <a:lvl9pPr marL="0" marR="0" lvl="8" indent="0" algn="r" rtl="0">
              <a:spcBef>
                <a:spcPts val="0"/>
              </a:spcBef>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5"/>
        <p:cNvGrpSpPr/>
        <p:nvPr/>
      </p:nvGrpSpPr>
      <p:grpSpPr>
        <a:xfrm>
          <a:off x="0" y="0"/>
          <a:ext cx="0" cy="0"/>
          <a:chOff x="0" y="0"/>
          <a:chExt cx="0" cy="0"/>
        </a:xfrm>
      </p:grpSpPr>
      <p:sp>
        <p:nvSpPr>
          <p:cNvPr id="306" name="Google Shape;306;p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307" name="Google Shape;307;p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8" name="Google Shape;308;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9"/>
        <p:cNvGrpSpPr/>
        <p:nvPr/>
      </p:nvGrpSpPr>
      <p:grpSpPr>
        <a:xfrm>
          <a:off x="0" y="0"/>
          <a:ext cx="0" cy="0"/>
          <a:chOff x="0" y="0"/>
          <a:chExt cx="0" cy="0"/>
        </a:xfrm>
      </p:grpSpPr>
      <p:sp>
        <p:nvSpPr>
          <p:cNvPr id="310" name="Google Shape;310;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1" name="Google Shape;311;p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12" name="Google Shape;312;p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13" name="Google Shape;313;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4"/>
        <p:cNvGrpSpPr/>
        <p:nvPr/>
      </p:nvGrpSpPr>
      <p:grpSpPr>
        <a:xfrm>
          <a:off x="0" y="0"/>
          <a:ext cx="0" cy="0"/>
          <a:chOff x="0" y="0"/>
          <a:chExt cx="0" cy="0"/>
        </a:xfrm>
      </p:grpSpPr>
      <p:sp>
        <p:nvSpPr>
          <p:cNvPr id="315" name="Google Shape;31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19" name="Google Shape;319;p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20" name="Google Shape;320;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1"/>
        <p:cNvGrpSpPr/>
        <p:nvPr/>
      </p:nvGrpSpPr>
      <p:grpSpPr>
        <a:xfrm>
          <a:off x="0" y="0"/>
          <a:ext cx="0" cy="0"/>
          <a:chOff x="0" y="0"/>
          <a:chExt cx="0" cy="0"/>
        </a:xfrm>
      </p:grpSpPr>
      <p:sp>
        <p:nvSpPr>
          <p:cNvPr id="322" name="Google Shape;322;p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23" name="Google Shape;323;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4"/>
        <p:cNvGrpSpPr/>
        <p:nvPr/>
      </p:nvGrpSpPr>
      <p:grpSpPr>
        <a:xfrm>
          <a:off x="0" y="0"/>
          <a:ext cx="0" cy="0"/>
          <a:chOff x="0" y="0"/>
          <a:chExt cx="0" cy="0"/>
        </a:xfrm>
      </p:grpSpPr>
      <p:sp>
        <p:nvSpPr>
          <p:cNvPr id="325" name="Google Shape;325;p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27" name="Google Shape;327;p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28" name="Google Shape;328;p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29" name="Google Shape;329;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0"/>
        <p:cNvGrpSpPr/>
        <p:nvPr/>
      </p:nvGrpSpPr>
      <p:grpSpPr>
        <a:xfrm>
          <a:off x="0" y="0"/>
          <a:ext cx="0" cy="0"/>
          <a:chOff x="0" y="0"/>
          <a:chExt cx="0" cy="0"/>
        </a:xfrm>
      </p:grpSpPr>
      <p:sp>
        <p:nvSpPr>
          <p:cNvPr id="331" name="Google Shape;331;p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3"/>
        <p:cNvGrpSpPr/>
        <p:nvPr/>
      </p:nvGrpSpPr>
      <p:grpSpPr>
        <a:xfrm>
          <a:off x="0" y="0"/>
          <a:ext cx="0" cy="0"/>
          <a:chOff x="0" y="0"/>
          <a:chExt cx="0" cy="0"/>
        </a:xfrm>
      </p:grpSpPr>
      <p:sp>
        <p:nvSpPr>
          <p:cNvPr id="334" name="Google Shape;334;p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35" name="Google Shape;335;p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336" name="Google Shape;33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7"/>
        <p:cNvGrpSpPr/>
        <p:nvPr/>
      </p:nvGrpSpPr>
      <p:grpSpPr>
        <a:xfrm>
          <a:off x="0" y="0"/>
          <a:ext cx="0" cy="0"/>
          <a:chOff x="0" y="0"/>
          <a:chExt cx="0" cy="0"/>
        </a:xfrm>
      </p:grpSpPr>
      <p:sp>
        <p:nvSpPr>
          <p:cNvPr id="338" name="Google Shape;33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 name="Google Shape;106;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7" name="Google Shape;10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8" name="Google Shape;148;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49" name="Google Shape;149;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50" name="Google Shape;150;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25" name="Google Shape;225;p4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6" name="Google Shape;226;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27" name="Google Shape;227;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28" name="Google Shape;228;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1"/>
        <p:cNvGrpSpPr/>
        <p:nvPr/>
      </p:nvGrpSpPr>
      <p:grpSpPr>
        <a:xfrm>
          <a:off x="0" y="0"/>
          <a:ext cx="0" cy="0"/>
          <a:chOff x="0" y="0"/>
          <a:chExt cx="0" cy="0"/>
        </a:xfrm>
      </p:grpSpPr>
      <p:sp>
        <p:nvSpPr>
          <p:cNvPr id="302" name="Google Shape;302;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03" name="Google Shape;303;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04" name="Google Shape;304;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rriam-webster.com/dictionary/artificial%20intelligence"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hyperlink" Target="http://www.researchinfinitesolutions.com/blog/Machine-learning-Algorithm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hyperlink" Target="https://www.japantimes.co.jp/news/2018/10/24/business/tech/tokyo-researchers-paper-digest-makes-academia-jargon-cinch/#.XTUnj5MzbeR" TargetMode="External"/><Relationship Id="rId5" Type="http://schemas.openxmlformats.org/officeDocument/2006/relationships/image" Target="../media/image35.png"/><Relationship Id="rId4" Type="http://schemas.openxmlformats.org/officeDocument/2006/relationships/hyperlink" Target="https://www.digital-science.com/press-releases/digital-science-announces-new-catalyst-grant-winners-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9.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jopas/status/515301088660959233" TargetMode="External"/><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hyperlink" Target="https://www.sspnet.org/community/news/paper-digest-wins-ssp-previews-session-peoples-choice-award/"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5.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70"/>
          <p:cNvSpPr txBox="1">
            <a:spLocks noGrp="1"/>
          </p:cNvSpPr>
          <p:nvPr>
            <p:ph type="ctrTitle"/>
          </p:nvPr>
        </p:nvSpPr>
        <p:spPr>
          <a:xfrm>
            <a:off x="311708" y="744575"/>
            <a:ext cx="8520600" cy="20526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3600" b="1" dirty="0" err="1">
                <a:solidFill>
                  <a:schemeClr val="lt1"/>
                </a:solidFill>
                <a:latin typeface="M PLUS Rounded 1c"/>
                <a:ea typeface="M PLUS Rounded 1c"/>
                <a:cs typeface="M PLUS Rounded 1c"/>
                <a:sym typeface="M PLUS Rounded 1c"/>
              </a:rPr>
              <a:t>人工知能とコラボレーションを通じた</a:t>
            </a:r>
            <a:endParaRPr sz="3600" b="1" dirty="0">
              <a:solidFill>
                <a:schemeClr val="lt1"/>
              </a:solidFill>
              <a:latin typeface="M PLUS Rounded 1c"/>
              <a:ea typeface="M PLUS Rounded 1c"/>
              <a:cs typeface="M PLUS Rounded 1c"/>
              <a:sym typeface="M PLUS Rounded 1c"/>
            </a:endParaRPr>
          </a:p>
          <a:p>
            <a:pPr marL="0" lvl="0" indent="0" algn="l" rtl="0">
              <a:spcBef>
                <a:spcPts val="0"/>
              </a:spcBef>
              <a:spcAft>
                <a:spcPts val="0"/>
              </a:spcAft>
              <a:buClr>
                <a:schemeClr val="dk1"/>
              </a:buClr>
              <a:buSzPts val="1100"/>
              <a:buFont typeface="Arial"/>
              <a:buNone/>
            </a:pPr>
            <a:r>
              <a:rPr lang="en" sz="3600" b="1" dirty="0" err="1">
                <a:solidFill>
                  <a:schemeClr val="lt1"/>
                </a:solidFill>
                <a:latin typeface="M PLUS Rounded 1c"/>
                <a:ea typeface="M PLUS Rounded 1c"/>
                <a:cs typeface="M PLUS Rounded 1c"/>
                <a:sym typeface="M PLUS Rounded 1c"/>
              </a:rPr>
              <a:t>学術コミュニケーションの変革</a:t>
            </a:r>
            <a:endParaRPr sz="3600" b="1" dirty="0">
              <a:latin typeface="M PLUS Rounded 1c"/>
              <a:ea typeface="M PLUS Rounded 1c"/>
              <a:cs typeface="M PLUS Rounded 1c"/>
              <a:sym typeface="M PLUS Rounded 1c"/>
            </a:endParaRPr>
          </a:p>
        </p:txBody>
      </p:sp>
      <p:sp>
        <p:nvSpPr>
          <p:cNvPr id="344" name="Google Shape;344;p7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2300">
                <a:solidFill>
                  <a:srgbClr val="EE3F46"/>
                </a:solidFill>
              </a:rPr>
              <a:t>Wiley Research Seminar Japan 2019</a:t>
            </a:r>
            <a:endParaRPr sz="2300">
              <a:solidFill>
                <a:srgbClr val="EE3F46"/>
              </a:solidFill>
            </a:endParaRPr>
          </a:p>
          <a:p>
            <a:pPr marL="0" lvl="0" indent="0" algn="l" rtl="0">
              <a:lnSpc>
                <a:spcPct val="115000"/>
              </a:lnSpc>
              <a:spcBef>
                <a:spcPts val="600"/>
              </a:spcBef>
              <a:spcAft>
                <a:spcPts val="0"/>
              </a:spcAft>
              <a:buClr>
                <a:schemeClr val="dk1"/>
              </a:buClr>
              <a:buSzPts val="1100"/>
              <a:buFont typeface="Arial"/>
              <a:buNone/>
            </a:pPr>
            <a:r>
              <a:rPr lang="en" sz="1100">
                <a:solidFill>
                  <a:srgbClr val="EE3F46"/>
                </a:solidFill>
              </a:rPr>
              <a:t>パートナーシップ、イノベーションとこれからの研究・出版</a:t>
            </a:r>
            <a:endParaRPr sz="1100">
              <a:solidFill>
                <a:srgbClr val="EE3F46"/>
              </a:solidFill>
            </a:endParaRPr>
          </a:p>
          <a:p>
            <a:pPr marL="0" lvl="0" indent="0" algn="l" rtl="0">
              <a:spcBef>
                <a:spcPts val="0"/>
              </a:spcBef>
              <a:spcAft>
                <a:spcPts val="0"/>
              </a:spcAft>
              <a:buNone/>
            </a:pPr>
            <a:endParaRPr sz="2400"/>
          </a:p>
        </p:txBody>
      </p:sp>
      <p:sp>
        <p:nvSpPr>
          <p:cNvPr id="345" name="Google Shape;345;p70"/>
          <p:cNvSpPr txBox="1">
            <a:spLocks noGrp="1"/>
          </p:cNvSpPr>
          <p:nvPr>
            <p:ph type="subTitle" idx="2"/>
          </p:nvPr>
        </p:nvSpPr>
        <p:spPr>
          <a:xfrm>
            <a:off x="311700" y="3732875"/>
            <a:ext cx="4218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Yasutomo Takano</a:t>
            </a:r>
            <a:endParaRPr>
              <a:latin typeface="M PLUS Rounded 1c Light"/>
              <a:ea typeface="M PLUS Rounded 1c Light"/>
              <a:cs typeface="M PLUS Rounded 1c Light"/>
              <a:sym typeface="M PLUS Rounded 1c Light"/>
            </a:endParaRPr>
          </a:p>
          <a:p>
            <a:pPr marL="0" lvl="0" indent="0" algn="l" rtl="0">
              <a:spcBef>
                <a:spcPts val="0"/>
              </a:spcBef>
              <a:spcAft>
                <a:spcPts val="0"/>
              </a:spcAft>
              <a:buNone/>
            </a:pPr>
            <a:r>
              <a:rPr lang="en"/>
              <a:t>Co-Founder, Paper Digest</a:t>
            </a:r>
            <a:endParaRPr>
              <a:latin typeface="M PLUS Rounded 1c Light"/>
              <a:ea typeface="M PLUS Rounded 1c Light"/>
              <a:cs typeface="M PLUS Rounded 1c Light"/>
              <a:sym typeface="M PLUS Rounded 1c Light"/>
            </a:endParaRPr>
          </a:p>
          <a:p>
            <a:pPr marL="0" lvl="0" indent="0" algn="l" rtl="0">
              <a:spcBef>
                <a:spcPts val="0"/>
              </a:spcBef>
              <a:spcAft>
                <a:spcPts val="0"/>
              </a:spcAft>
              <a:buNone/>
            </a:pPr>
            <a:r>
              <a:rPr lang="en">
                <a:latin typeface="M PLUS Rounded 1c Light"/>
                <a:ea typeface="M PLUS Rounded 1c Light"/>
                <a:cs typeface="M PLUS Rounded 1c Light"/>
                <a:sym typeface="M PLUS Rounded 1c Light"/>
              </a:rPr>
              <a:t>     </a:t>
            </a:r>
            <a:r>
              <a:rPr lang="en"/>
              <a:t>0000-0002-1077-4611</a:t>
            </a:r>
            <a:endParaRPr>
              <a:latin typeface="M PLUS Rounded 1c Light"/>
              <a:ea typeface="M PLUS Rounded 1c Light"/>
              <a:cs typeface="M PLUS Rounded 1c Light"/>
              <a:sym typeface="M PLUS Rounded 1c Light"/>
            </a:endParaRPr>
          </a:p>
          <a:p>
            <a:pPr marL="0" lvl="0" indent="0" algn="l" rtl="0">
              <a:spcBef>
                <a:spcPts val="0"/>
              </a:spcBef>
              <a:spcAft>
                <a:spcPts val="0"/>
              </a:spcAft>
              <a:buNone/>
            </a:pPr>
            <a:endParaRPr>
              <a:latin typeface="M PLUS Rounded 1c Light"/>
              <a:ea typeface="M PLUS Rounded 1c Light"/>
              <a:cs typeface="M PLUS Rounded 1c Light"/>
              <a:sym typeface="M PLUS Rounded 1c Light"/>
            </a:endParaRPr>
          </a:p>
        </p:txBody>
      </p:sp>
      <p:pic>
        <p:nvPicPr>
          <p:cNvPr id="346" name="Google Shape;346;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7311" y="4376508"/>
            <a:ext cx="266375" cy="272475"/>
          </a:xfrm>
          <a:prstGeom prst="rect">
            <a:avLst/>
          </a:prstGeom>
          <a:noFill/>
          <a:ln>
            <a:noFill/>
          </a:ln>
        </p:spPr>
      </p:pic>
      <p:sp>
        <p:nvSpPr>
          <p:cNvPr id="347" name="Google Shape;347;p70"/>
          <p:cNvSpPr txBox="1">
            <a:spLocks noGrp="1"/>
          </p:cNvSpPr>
          <p:nvPr>
            <p:ph type="subTitle" idx="2"/>
          </p:nvPr>
        </p:nvSpPr>
        <p:spPr>
          <a:xfrm>
            <a:off x="3768425" y="3732875"/>
            <a:ext cx="4218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 PLUS Rounded 1c Light"/>
                <a:ea typeface="M PLUS Rounded 1c Light"/>
                <a:cs typeface="M PLUS Rounded 1c Light"/>
                <a:sym typeface="M PLUS Rounded 1c Light"/>
              </a:rPr>
              <a:t>Nobuko Miyairi</a:t>
            </a:r>
            <a:endParaRPr>
              <a:latin typeface="M PLUS Rounded 1c Light"/>
              <a:ea typeface="M PLUS Rounded 1c Light"/>
              <a:cs typeface="M PLUS Rounded 1c Light"/>
              <a:sym typeface="M PLUS Rounded 1c Light"/>
            </a:endParaRPr>
          </a:p>
          <a:p>
            <a:pPr marL="0" lvl="0" indent="0" algn="l" rtl="0">
              <a:spcBef>
                <a:spcPts val="0"/>
              </a:spcBef>
              <a:spcAft>
                <a:spcPts val="0"/>
              </a:spcAft>
              <a:buNone/>
            </a:pPr>
            <a:r>
              <a:rPr lang="en">
                <a:latin typeface="M PLUS Rounded 1c Light"/>
                <a:ea typeface="M PLUS Rounded 1c Light"/>
                <a:cs typeface="M PLUS Rounded 1c Light"/>
                <a:sym typeface="M PLUS Rounded 1c Light"/>
              </a:rPr>
              <a:t>Strategic Advisor, Paper Digest</a:t>
            </a:r>
            <a:endParaRPr>
              <a:latin typeface="M PLUS Rounded 1c Light"/>
              <a:ea typeface="M PLUS Rounded 1c Light"/>
              <a:cs typeface="M PLUS Rounded 1c Light"/>
              <a:sym typeface="M PLUS Rounded 1c Light"/>
            </a:endParaRPr>
          </a:p>
          <a:p>
            <a:pPr marL="0" lvl="0" indent="0" algn="l" rtl="0">
              <a:spcBef>
                <a:spcPts val="0"/>
              </a:spcBef>
              <a:spcAft>
                <a:spcPts val="0"/>
              </a:spcAft>
              <a:buNone/>
            </a:pPr>
            <a:r>
              <a:rPr lang="en">
                <a:latin typeface="M PLUS Rounded 1c Light"/>
                <a:ea typeface="M PLUS Rounded 1c Light"/>
                <a:cs typeface="M PLUS Rounded 1c Light"/>
                <a:sym typeface="M PLUS Rounded 1c Light"/>
              </a:rPr>
              <a:t>     0000-0002-3229-5662</a:t>
            </a:r>
            <a:endParaRPr>
              <a:latin typeface="M PLUS Rounded 1c Light"/>
              <a:ea typeface="M PLUS Rounded 1c Light"/>
              <a:cs typeface="M PLUS Rounded 1c Light"/>
              <a:sym typeface="M PLUS Rounded 1c Light"/>
            </a:endParaRPr>
          </a:p>
          <a:p>
            <a:pPr marL="0" lvl="0" indent="0" algn="l" rtl="0">
              <a:spcBef>
                <a:spcPts val="0"/>
              </a:spcBef>
              <a:spcAft>
                <a:spcPts val="0"/>
              </a:spcAft>
              <a:buNone/>
            </a:pPr>
            <a:endParaRPr>
              <a:latin typeface="M PLUS Rounded 1c Light"/>
              <a:ea typeface="M PLUS Rounded 1c Light"/>
              <a:cs typeface="M PLUS Rounded 1c Light"/>
              <a:sym typeface="M PLUS Rounded 1c Light"/>
            </a:endParaRPr>
          </a:p>
        </p:txBody>
      </p:sp>
      <p:pic>
        <p:nvPicPr>
          <p:cNvPr id="348" name="Google Shape;348;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75186" y="4376508"/>
            <a:ext cx="266375" cy="272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9"/>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解決策</a:t>
            </a:r>
            <a:endParaRPr/>
          </a:p>
        </p:txBody>
      </p:sp>
      <p:sp>
        <p:nvSpPr>
          <p:cNvPr id="444" name="Google Shape;444;p79"/>
          <p:cNvSpPr txBox="1">
            <a:spLocks noGrp="1"/>
          </p:cNvSpPr>
          <p:nvPr>
            <p:ph type="body" idx="2"/>
          </p:nvPr>
        </p:nvSpPr>
        <p:spPr>
          <a:xfrm>
            <a:off x="289250" y="849125"/>
            <a:ext cx="8702400" cy="496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2300"/>
              <a:t>学術論文の「</a:t>
            </a:r>
            <a:r>
              <a:rPr lang="en" sz="2300" b="1"/>
              <a:t>ダイジェスト」</a:t>
            </a:r>
            <a:r>
              <a:rPr lang="en" sz="2300"/>
              <a:t>（抽出型要約）を作成するサービス</a:t>
            </a:r>
            <a:endParaRPr/>
          </a:p>
        </p:txBody>
      </p:sp>
      <p:sp>
        <p:nvSpPr>
          <p:cNvPr id="445" name="Google Shape;445;p79"/>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10</a:t>
            </a:fld>
            <a:endParaRPr/>
          </a:p>
        </p:txBody>
      </p:sp>
      <p:sp>
        <p:nvSpPr>
          <p:cNvPr id="446" name="Google Shape;446;p79"/>
          <p:cNvSpPr txBox="1">
            <a:spLocks noGrp="1"/>
          </p:cNvSpPr>
          <p:nvPr>
            <p:ph type="body" idx="2"/>
          </p:nvPr>
        </p:nvSpPr>
        <p:spPr>
          <a:xfrm>
            <a:off x="664821" y="1584156"/>
            <a:ext cx="1384800" cy="496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2300" b="1">
                <a:solidFill>
                  <a:srgbClr val="FFFFFF"/>
                </a:solidFill>
              </a:rPr>
              <a:t>“Trailer”</a:t>
            </a:r>
            <a:endParaRPr sz="2300" b="1">
              <a:solidFill>
                <a:srgbClr val="FFFFFF"/>
              </a:solidFill>
            </a:endParaRPr>
          </a:p>
          <a:p>
            <a:pPr marL="0" lvl="0" indent="0" algn="l" rtl="0">
              <a:lnSpc>
                <a:spcPct val="115000"/>
              </a:lnSpc>
              <a:spcBef>
                <a:spcPts val="0"/>
              </a:spcBef>
              <a:spcAft>
                <a:spcPts val="0"/>
              </a:spcAft>
              <a:buSzPts val="2100"/>
              <a:buNone/>
            </a:pPr>
            <a:endParaRPr sz="2300" b="1">
              <a:solidFill>
                <a:srgbClr val="FFFFFF"/>
              </a:solidFill>
            </a:endParaRPr>
          </a:p>
        </p:txBody>
      </p:sp>
      <p:sp>
        <p:nvSpPr>
          <p:cNvPr id="447" name="Google Shape;447;p79"/>
          <p:cNvSpPr txBox="1">
            <a:spLocks noGrp="1"/>
          </p:cNvSpPr>
          <p:nvPr>
            <p:ph type="body" idx="2"/>
          </p:nvPr>
        </p:nvSpPr>
        <p:spPr>
          <a:xfrm>
            <a:off x="4961574" y="1584156"/>
            <a:ext cx="1573500" cy="496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2300" b="1">
                <a:solidFill>
                  <a:srgbClr val="FFFFFF"/>
                </a:solidFill>
              </a:rPr>
              <a:t>“Spoiler”</a:t>
            </a:r>
            <a:endParaRPr sz="2300" b="1">
              <a:solidFill>
                <a:srgbClr val="FFFFFF"/>
              </a:solidFill>
            </a:endParaRPr>
          </a:p>
          <a:p>
            <a:pPr marL="0" lvl="0" indent="0" algn="l" rtl="0">
              <a:lnSpc>
                <a:spcPct val="115000"/>
              </a:lnSpc>
              <a:spcBef>
                <a:spcPts val="0"/>
              </a:spcBef>
              <a:spcAft>
                <a:spcPts val="0"/>
              </a:spcAft>
              <a:buSzPts val="2100"/>
              <a:buNone/>
            </a:pPr>
            <a:endParaRPr sz="2300" b="1">
              <a:solidFill>
                <a:srgbClr val="FFFFFF"/>
              </a:solidFill>
            </a:endParaRPr>
          </a:p>
        </p:txBody>
      </p:sp>
      <p:pic>
        <p:nvPicPr>
          <p:cNvPr id="448" name="Google Shape;448;p79"/>
          <p:cNvPicPr preferRelativeResize="0"/>
          <p:nvPr/>
        </p:nvPicPr>
        <p:blipFill rotWithShape="1">
          <a:blip r:embed="rId3">
            <a:alphaModFix/>
          </a:blip>
          <a:srcRect/>
          <a:stretch/>
        </p:blipFill>
        <p:spPr>
          <a:xfrm>
            <a:off x="2402847" y="2183368"/>
            <a:ext cx="4485453" cy="2897396"/>
          </a:xfrm>
          <a:prstGeom prst="rect">
            <a:avLst/>
          </a:prstGeom>
          <a:noFill/>
          <a:ln>
            <a:noFill/>
          </a:ln>
        </p:spPr>
      </p:pic>
      <p:pic>
        <p:nvPicPr>
          <p:cNvPr id="449" name="Google Shape;449;p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08659" y="1413534"/>
            <a:ext cx="3463580" cy="5992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81"/>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Arial"/>
              <a:buNone/>
            </a:pPr>
            <a:r>
              <a:rPr lang="en">
                <a:solidFill>
                  <a:schemeClr val="lt1"/>
                </a:solidFill>
              </a:rPr>
              <a:t>Paper Digestとは何か？</a:t>
            </a:r>
            <a:endParaRPr/>
          </a:p>
        </p:txBody>
      </p:sp>
      <p:sp>
        <p:nvSpPr>
          <p:cNvPr id="467" name="Google Shape;467;p81"/>
          <p:cNvSpPr txBox="1">
            <a:spLocks noGrp="1"/>
          </p:cNvSpPr>
          <p:nvPr>
            <p:ph type="body" idx="2"/>
          </p:nvPr>
        </p:nvSpPr>
        <p:spPr>
          <a:xfrm>
            <a:off x="131675" y="849124"/>
            <a:ext cx="8951100" cy="772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2300"/>
              <a:t>学術論文のアブストラクト(要旨)は、映画で言うところの</a:t>
            </a:r>
            <a:r>
              <a:rPr lang="en" sz="2300" b="1"/>
              <a:t>“予告編”</a:t>
            </a:r>
            <a:endParaRPr/>
          </a:p>
          <a:p>
            <a:pPr marL="0" lvl="0" indent="0" algn="l" rtl="0">
              <a:lnSpc>
                <a:spcPct val="90000"/>
              </a:lnSpc>
              <a:spcBef>
                <a:spcPts val="0"/>
              </a:spcBef>
              <a:spcAft>
                <a:spcPts val="0"/>
              </a:spcAft>
              <a:buSzPts val="2100"/>
              <a:buNone/>
            </a:pPr>
            <a:r>
              <a:rPr lang="en" sz="2300"/>
              <a:t>一方で、Paper Digestは </a:t>
            </a:r>
            <a:r>
              <a:rPr lang="en" sz="2300" b="1"/>
              <a:t>“ネタばれ”</a:t>
            </a:r>
            <a:r>
              <a:rPr lang="en" sz="2300"/>
              <a:t>を提供している</a:t>
            </a:r>
            <a:endParaRPr sz="2300" b="1"/>
          </a:p>
        </p:txBody>
      </p:sp>
      <p:cxnSp>
        <p:nvCxnSpPr>
          <p:cNvPr id="468" name="Google Shape;468;p81"/>
          <p:cNvCxnSpPr/>
          <p:nvPr/>
        </p:nvCxnSpPr>
        <p:spPr>
          <a:xfrm>
            <a:off x="4505950" y="1698369"/>
            <a:ext cx="0" cy="3124200"/>
          </a:xfrm>
          <a:prstGeom prst="straightConnector1">
            <a:avLst/>
          </a:prstGeom>
          <a:noFill/>
          <a:ln w="9525" cap="flat" cmpd="sng">
            <a:solidFill>
              <a:srgbClr val="15AEB4"/>
            </a:solidFill>
            <a:prstDash val="dash"/>
            <a:round/>
            <a:headEnd type="none" w="sm" len="sm"/>
            <a:tailEnd type="none" w="sm" len="sm"/>
          </a:ln>
        </p:spPr>
      </p:cxnSp>
      <p:sp>
        <p:nvSpPr>
          <p:cNvPr id="469" name="Google Shape;469;p81"/>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11</a:t>
            </a:fld>
            <a:endParaRPr/>
          </a:p>
        </p:txBody>
      </p:sp>
      <p:pic>
        <p:nvPicPr>
          <p:cNvPr id="470" name="Google Shape;470;p81"/>
          <p:cNvPicPr preferRelativeResize="0"/>
          <p:nvPr/>
        </p:nvPicPr>
        <p:blipFill rotWithShape="1">
          <a:blip r:embed="rId3">
            <a:alphaModFix/>
          </a:blip>
          <a:srcRect/>
          <a:stretch/>
        </p:blipFill>
        <p:spPr>
          <a:xfrm>
            <a:off x="2820100" y="2015790"/>
            <a:ext cx="1527025" cy="2735073"/>
          </a:xfrm>
          <a:prstGeom prst="rect">
            <a:avLst/>
          </a:prstGeom>
          <a:noFill/>
          <a:ln>
            <a:noFill/>
          </a:ln>
        </p:spPr>
      </p:pic>
      <p:pic>
        <p:nvPicPr>
          <p:cNvPr id="471" name="Google Shape;471;p81"/>
          <p:cNvPicPr preferRelativeResize="0"/>
          <p:nvPr/>
        </p:nvPicPr>
        <p:blipFill rotWithShape="1">
          <a:blip r:embed="rId4">
            <a:alphaModFix/>
          </a:blip>
          <a:srcRect/>
          <a:stretch/>
        </p:blipFill>
        <p:spPr>
          <a:xfrm>
            <a:off x="7280975" y="2015801"/>
            <a:ext cx="1710675" cy="2619300"/>
          </a:xfrm>
          <a:prstGeom prst="rect">
            <a:avLst/>
          </a:prstGeom>
          <a:noFill/>
          <a:ln>
            <a:noFill/>
          </a:ln>
        </p:spPr>
      </p:pic>
      <p:sp>
        <p:nvSpPr>
          <p:cNvPr id="472" name="Google Shape;472;p81"/>
          <p:cNvSpPr txBox="1">
            <a:spLocks noGrp="1"/>
          </p:cNvSpPr>
          <p:nvPr>
            <p:ph type="body" idx="2"/>
          </p:nvPr>
        </p:nvSpPr>
        <p:spPr>
          <a:xfrm>
            <a:off x="581231" y="1616138"/>
            <a:ext cx="1384800" cy="496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2300" b="1">
                <a:solidFill>
                  <a:srgbClr val="FFFFFF"/>
                </a:solidFill>
              </a:rPr>
              <a:t>“予告編”</a:t>
            </a:r>
            <a:endParaRPr sz="2300" b="1">
              <a:solidFill>
                <a:srgbClr val="FFFFFF"/>
              </a:solidFill>
            </a:endParaRPr>
          </a:p>
        </p:txBody>
      </p:sp>
      <p:sp>
        <p:nvSpPr>
          <p:cNvPr id="473" name="Google Shape;473;p81"/>
          <p:cNvSpPr/>
          <p:nvPr/>
        </p:nvSpPr>
        <p:spPr>
          <a:xfrm>
            <a:off x="4574342" y="1917560"/>
            <a:ext cx="2529600" cy="2619300"/>
          </a:xfrm>
          <a:prstGeom prst="verticalScroll">
            <a:avLst>
              <a:gd name="adj" fmla="val 10697"/>
            </a:avLst>
          </a:prstGeom>
          <a:solidFill>
            <a:srgbClr val="15AEB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81"/>
          <p:cNvSpPr txBox="1">
            <a:spLocks noGrp="1"/>
          </p:cNvSpPr>
          <p:nvPr>
            <p:ph type="body" idx="2"/>
          </p:nvPr>
        </p:nvSpPr>
        <p:spPr>
          <a:xfrm>
            <a:off x="4832960" y="2152551"/>
            <a:ext cx="2100900" cy="1654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3000" b="1">
                <a:solidFill>
                  <a:srgbClr val="FFFFFF"/>
                </a:solidFill>
              </a:rPr>
              <a:t>“ネタばれ”</a:t>
            </a:r>
            <a:endParaRPr sz="3000" b="1">
              <a:solidFill>
                <a:srgbClr val="FFFFFF"/>
              </a:solidFill>
            </a:endParaRPr>
          </a:p>
          <a:p>
            <a:pPr marL="228600" lvl="0" indent="-228600" algn="l" rtl="0">
              <a:lnSpc>
                <a:spcPct val="90000"/>
              </a:lnSpc>
              <a:spcBef>
                <a:spcPts val="0"/>
              </a:spcBef>
              <a:spcAft>
                <a:spcPts val="0"/>
              </a:spcAft>
              <a:buClr>
                <a:srgbClr val="FFFFFF"/>
              </a:buClr>
              <a:buSzPts val="1800"/>
              <a:buChar char="•"/>
            </a:pPr>
            <a:r>
              <a:rPr lang="en" sz="1800" b="1">
                <a:solidFill>
                  <a:srgbClr val="FFFFFF"/>
                </a:solidFill>
              </a:rPr>
              <a:t>ヴォルデモート倒した</a:t>
            </a:r>
            <a:endParaRPr sz="1800" b="1">
              <a:solidFill>
                <a:srgbClr val="FFFFFF"/>
              </a:solidFill>
            </a:endParaRPr>
          </a:p>
          <a:p>
            <a:pPr marL="228600" lvl="0" indent="-228600" algn="l" rtl="0">
              <a:lnSpc>
                <a:spcPct val="90000"/>
              </a:lnSpc>
              <a:spcBef>
                <a:spcPts val="0"/>
              </a:spcBef>
              <a:spcAft>
                <a:spcPts val="0"/>
              </a:spcAft>
              <a:buClr>
                <a:srgbClr val="FFFFFF"/>
              </a:buClr>
              <a:buSzPts val="1800"/>
              <a:buChar char="•"/>
            </a:pPr>
            <a:r>
              <a:rPr lang="en" sz="1800" b="1">
                <a:solidFill>
                  <a:srgbClr val="FFFFFF"/>
                </a:solidFill>
              </a:rPr>
              <a:t>ダンブルドア死んだ</a:t>
            </a:r>
            <a:endParaRPr sz="1800" b="1">
              <a:solidFill>
                <a:srgbClr val="FFFFFF"/>
              </a:solidFill>
            </a:endParaRPr>
          </a:p>
          <a:p>
            <a:pPr marL="228600" lvl="0" indent="-228600" algn="l" rtl="0">
              <a:lnSpc>
                <a:spcPct val="90000"/>
              </a:lnSpc>
              <a:spcBef>
                <a:spcPts val="0"/>
              </a:spcBef>
              <a:spcAft>
                <a:spcPts val="0"/>
              </a:spcAft>
              <a:buClr>
                <a:srgbClr val="FFFFFF"/>
              </a:buClr>
              <a:buSzPts val="1800"/>
              <a:buChar char="•"/>
            </a:pPr>
            <a:r>
              <a:rPr lang="en" sz="1800" b="1">
                <a:solidFill>
                  <a:srgbClr val="FFFFFF"/>
                </a:solidFill>
              </a:rPr>
              <a:t>ロン＆ハーマイオニー結婚</a:t>
            </a:r>
            <a:endParaRPr sz="1800" b="1">
              <a:solidFill>
                <a:srgbClr val="FFFFFF"/>
              </a:solidFill>
            </a:endParaRPr>
          </a:p>
        </p:txBody>
      </p:sp>
      <p:sp>
        <p:nvSpPr>
          <p:cNvPr id="475" name="Google Shape;475;p81"/>
          <p:cNvSpPr/>
          <p:nvPr/>
        </p:nvSpPr>
        <p:spPr>
          <a:xfrm>
            <a:off x="131675" y="1917560"/>
            <a:ext cx="2529600" cy="2619300"/>
          </a:xfrm>
          <a:prstGeom prst="verticalScroll">
            <a:avLst>
              <a:gd name="adj" fmla="val 10697"/>
            </a:avLst>
          </a:prstGeom>
          <a:solidFill>
            <a:srgbClr val="EF8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81"/>
          <p:cNvSpPr txBox="1">
            <a:spLocks noGrp="1"/>
          </p:cNvSpPr>
          <p:nvPr>
            <p:ph type="body" idx="2"/>
          </p:nvPr>
        </p:nvSpPr>
        <p:spPr>
          <a:xfrm>
            <a:off x="444550" y="2263826"/>
            <a:ext cx="1912500" cy="195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3000" b="1">
                <a:solidFill>
                  <a:srgbClr val="FFFFFF"/>
                </a:solidFill>
              </a:rPr>
              <a:t> “予告編”</a:t>
            </a:r>
            <a:endParaRPr sz="3000" b="1">
              <a:solidFill>
                <a:srgbClr val="FFFFFF"/>
              </a:solidFill>
            </a:endParaRPr>
          </a:p>
          <a:p>
            <a:pPr marL="0" lvl="0" indent="0" algn="l" rtl="0">
              <a:lnSpc>
                <a:spcPct val="90000"/>
              </a:lnSpc>
              <a:spcBef>
                <a:spcPts val="0"/>
              </a:spcBef>
              <a:spcAft>
                <a:spcPts val="0"/>
              </a:spcAft>
              <a:buSzPts val="2100"/>
              <a:buNone/>
            </a:pPr>
            <a:r>
              <a:rPr lang="en" sz="1800" b="1">
                <a:solidFill>
                  <a:srgbClr val="FFFFFF"/>
                </a:solidFill>
              </a:rPr>
              <a:t>男の子が</a:t>
            </a:r>
            <a:endParaRPr sz="1800" b="1">
              <a:solidFill>
                <a:srgbClr val="FFFFFF"/>
              </a:solidFill>
            </a:endParaRPr>
          </a:p>
          <a:p>
            <a:pPr marL="0" lvl="0" indent="0" algn="l" rtl="0">
              <a:lnSpc>
                <a:spcPct val="90000"/>
              </a:lnSpc>
              <a:spcBef>
                <a:spcPts val="0"/>
              </a:spcBef>
              <a:spcAft>
                <a:spcPts val="0"/>
              </a:spcAft>
              <a:buSzPts val="2100"/>
              <a:buNone/>
            </a:pPr>
            <a:r>
              <a:rPr lang="en" sz="1800" b="1">
                <a:solidFill>
                  <a:srgbClr val="FFFFFF"/>
                </a:solidFill>
              </a:rPr>
              <a:t>魔法の世界に</a:t>
            </a:r>
            <a:endParaRPr/>
          </a:p>
          <a:p>
            <a:pPr marL="0" lvl="0" indent="0" algn="l" rtl="0">
              <a:lnSpc>
                <a:spcPct val="90000"/>
              </a:lnSpc>
              <a:spcBef>
                <a:spcPts val="0"/>
              </a:spcBef>
              <a:spcAft>
                <a:spcPts val="0"/>
              </a:spcAft>
              <a:buSzPts val="2100"/>
              <a:buNone/>
            </a:pPr>
            <a:r>
              <a:rPr lang="en" sz="1800" b="1">
                <a:solidFill>
                  <a:srgbClr val="FFFFFF"/>
                </a:solidFill>
              </a:rPr>
              <a:t>行って</a:t>
            </a:r>
            <a:endParaRPr sz="1800" b="1">
              <a:solidFill>
                <a:srgbClr val="FFFFFF"/>
              </a:solidFill>
            </a:endParaRPr>
          </a:p>
          <a:p>
            <a:pPr marL="0" lvl="0" indent="0" algn="l" rtl="0">
              <a:lnSpc>
                <a:spcPct val="90000"/>
              </a:lnSpc>
              <a:spcBef>
                <a:spcPts val="0"/>
              </a:spcBef>
              <a:spcAft>
                <a:spcPts val="0"/>
              </a:spcAft>
              <a:buSzPts val="2100"/>
              <a:buNone/>
            </a:pPr>
            <a:r>
              <a:rPr lang="en" sz="1800" b="1">
                <a:solidFill>
                  <a:srgbClr val="FFFFFF"/>
                </a:solidFill>
              </a:rPr>
              <a:t>仲間と冒険するファンタジー</a:t>
            </a:r>
            <a:endParaRPr sz="1800" b="1">
              <a:solidFill>
                <a:srgbClr val="FFFFFF"/>
              </a:solidFill>
            </a:endParaRPr>
          </a:p>
        </p:txBody>
      </p:sp>
      <p:sp>
        <p:nvSpPr>
          <p:cNvPr id="477" name="Google Shape;477;p81"/>
          <p:cNvSpPr/>
          <p:nvPr/>
        </p:nvSpPr>
        <p:spPr>
          <a:xfrm>
            <a:off x="2413870" y="2771721"/>
            <a:ext cx="379800" cy="273900"/>
          </a:xfrm>
          <a:prstGeom prst="mathEqual">
            <a:avLst>
              <a:gd name="adj1" fmla="val 23520"/>
              <a:gd name="adj2" fmla="val 1176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81"/>
          <p:cNvSpPr/>
          <p:nvPr/>
        </p:nvSpPr>
        <p:spPr>
          <a:xfrm>
            <a:off x="6901175" y="2771721"/>
            <a:ext cx="379800" cy="273900"/>
          </a:xfrm>
          <a:prstGeom prst="mathEqual">
            <a:avLst>
              <a:gd name="adj1" fmla="val 23520"/>
              <a:gd name="adj2" fmla="val 11760"/>
            </a:avLst>
          </a:prstGeom>
          <a:solidFill>
            <a:srgbClr val="15AEB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2"/>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Paper Digestの想定ユーザー</a:t>
            </a:r>
            <a:endParaRPr/>
          </a:p>
        </p:txBody>
      </p:sp>
      <p:sp>
        <p:nvSpPr>
          <p:cNvPr id="484" name="Google Shape;484;p82"/>
          <p:cNvSpPr txBox="1">
            <a:spLocks noGrp="1"/>
          </p:cNvSpPr>
          <p:nvPr>
            <p:ph type="body" idx="2"/>
          </p:nvPr>
        </p:nvSpPr>
        <p:spPr>
          <a:xfrm>
            <a:off x="193591" y="849125"/>
            <a:ext cx="9313500" cy="4965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2300"/>
              <a:t>我々が</a:t>
            </a:r>
            <a:r>
              <a:rPr lang="en" sz="2300" b="1"/>
              <a:t>3N challenges</a:t>
            </a:r>
            <a:r>
              <a:rPr lang="en" sz="2300"/>
              <a:t>と呼んでいる課題を抱える学生＆若手研究者</a:t>
            </a:r>
            <a:endParaRPr sz="2300" b="1"/>
          </a:p>
        </p:txBody>
      </p:sp>
      <p:sp>
        <p:nvSpPr>
          <p:cNvPr id="485" name="Google Shape;485;p82"/>
          <p:cNvSpPr/>
          <p:nvPr/>
        </p:nvSpPr>
        <p:spPr>
          <a:xfrm>
            <a:off x="149981" y="1446777"/>
            <a:ext cx="2903100" cy="2903100"/>
          </a:xfrm>
          <a:prstGeom prst="ellipse">
            <a:avLst/>
          </a:prstGeom>
          <a:solidFill>
            <a:srgbClr val="15AEB4"/>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400" b="1">
                <a:solidFill>
                  <a:srgbClr val="FFFFFF"/>
                </a:solidFill>
              </a:rPr>
              <a:t>Non-native English speaker</a:t>
            </a:r>
            <a:endParaRPr sz="24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p:txBody>
      </p:sp>
      <p:sp>
        <p:nvSpPr>
          <p:cNvPr id="486" name="Google Shape;486;p82"/>
          <p:cNvSpPr/>
          <p:nvPr/>
        </p:nvSpPr>
        <p:spPr>
          <a:xfrm>
            <a:off x="6090844" y="1446775"/>
            <a:ext cx="2903100" cy="2903100"/>
          </a:xfrm>
          <a:prstGeom prst="ellipse">
            <a:avLst/>
          </a:prstGeom>
          <a:solidFill>
            <a:srgbClr val="15AEB4"/>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400" b="1">
                <a:solidFill>
                  <a:srgbClr val="FFFFFF"/>
                </a:solidFill>
              </a:rPr>
              <a:t>Non-tenured</a:t>
            </a:r>
            <a:endParaRPr sz="2400" b="1">
              <a:solidFill>
                <a:srgbClr val="FFFFFF"/>
              </a:solidFill>
            </a:endParaRPr>
          </a:p>
          <a:p>
            <a:pPr marL="0" lvl="0" indent="0" algn="ctr" rtl="0">
              <a:spcBef>
                <a:spcPts val="0"/>
              </a:spcBef>
              <a:spcAft>
                <a:spcPts val="0"/>
              </a:spcAft>
              <a:buNone/>
            </a:pPr>
            <a:endParaRPr sz="1800">
              <a:solidFill>
                <a:srgbClr val="FFFFFF"/>
              </a:solidFill>
            </a:endParaRPr>
          </a:p>
          <a:p>
            <a:pPr marL="0" lvl="0" indent="0" algn="ctr"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p:txBody>
      </p:sp>
      <p:sp>
        <p:nvSpPr>
          <p:cNvPr id="487" name="Google Shape;487;p82"/>
          <p:cNvSpPr/>
          <p:nvPr/>
        </p:nvSpPr>
        <p:spPr>
          <a:xfrm>
            <a:off x="3120418" y="1446769"/>
            <a:ext cx="2903100" cy="2903100"/>
          </a:xfrm>
          <a:prstGeom prst="ellipse">
            <a:avLst/>
          </a:prstGeom>
          <a:solidFill>
            <a:srgbClr val="15AEB4"/>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400" b="1">
                <a:solidFill>
                  <a:srgbClr val="FFFFFF"/>
                </a:solidFill>
              </a:rPr>
              <a:t>Non-expert</a:t>
            </a:r>
            <a:endParaRPr sz="2400">
              <a:solidFill>
                <a:srgbClr val="FFFFFF"/>
              </a:solidFill>
            </a:endParaRPr>
          </a:p>
          <a:p>
            <a:pPr marL="0" lvl="0" indent="0" algn="ctr" rtl="0">
              <a:spcBef>
                <a:spcPts val="0"/>
              </a:spcBef>
              <a:spcAft>
                <a:spcPts val="0"/>
              </a:spcAft>
              <a:buNone/>
            </a:pPr>
            <a:endParaRPr sz="1800">
              <a:solidFill>
                <a:srgbClr val="FFFFFF"/>
              </a:solidFill>
            </a:endParaRPr>
          </a:p>
          <a:p>
            <a:pPr marL="0" lvl="0" indent="0" algn="ctr" rtl="0">
              <a:spcBef>
                <a:spcPts val="0"/>
              </a:spcBef>
              <a:spcAft>
                <a:spcPts val="0"/>
              </a:spcAft>
              <a:buNone/>
            </a:pPr>
            <a:endParaRPr sz="1800">
              <a:solidFill>
                <a:srgbClr val="FFFFFF"/>
              </a:solidFill>
            </a:endParaRPr>
          </a:p>
          <a:p>
            <a:pPr marL="0" lvl="0" indent="0" algn="ctr" rtl="0">
              <a:spcBef>
                <a:spcPts val="0"/>
              </a:spcBef>
              <a:spcAft>
                <a:spcPts val="0"/>
              </a:spcAft>
              <a:buNone/>
            </a:pPr>
            <a:endParaRPr sz="1800">
              <a:solidFill>
                <a:srgbClr val="FFFFFF"/>
              </a:solidFill>
            </a:endParaRPr>
          </a:p>
        </p:txBody>
      </p:sp>
      <p:sp>
        <p:nvSpPr>
          <p:cNvPr id="488" name="Google Shape;488;p82"/>
          <p:cNvSpPr txBox="1"/>
          <p:nvPr/>
        </p:nvSpPr>
        <p:spPr>
          <a:xfrm>
            <a:off x="312431" y="4518628"/>
            <a:ext cx="8271600" cy="570600"/>
          </a:xfrm>
          <a:prstGeom prst="rect">
            <a:avLst/>
          </a:prstGeom>
          <a:noFill/>
          <a:ln>
            <a:noFill/>
          </a:ln>
        </p:spPr>
        <p:txBody>
          <a:bodyPr spcFirstLastPara="1" wrap="square" lIns="68575" tIns="68575" rIns="68575" bIns="68575" anchor="ctr" anchorCtr="0">
            <a:noAutofit/>
          </a:bodyPr>
          <a:lstStyle/>
          <a:p>
            <a:pPr marL="0" lvl="0" indent="0" algn="ctr" rtl="0">
              <a:lnSpc>
                <a:spcPct val="115000"/>
              </a:lnSpc>
              <a:spcBef>
                <a:spcPts val="0"/>
              </a:spcBef>
              <a:spcAft>
                <a:spcPts val="0"/>
              </a:spcAft>
              <a:buClr>
                <a:srgbClr val="000000"/>
              </a:buClr>
              <a:buSzPts val="800"/>
              <a:buFont typeface="Arial"/>
              <a:buNone/>
            </a:pPr>
            <a:r>
              <a:rPr lang="en" sz="2300">
                <a:solidFill>
                  <a:srgbClr val="15AEB4"/>
                </a:solidFill>
              </a:rPr>
              <a:t>つまり，</a:t>
            </a:r>
            <a:r>
              <a:rPr lang="en" sz="2300" b="1">
                <a:solidFill>
                  <a:srgbClr val="EE3F46"/>
                </a:solidFill>
              </a:rPr>
              <a:t>ファウンダー自身もユーザー</a:t>
            </a:r>
            <a:r>
              <a:rPr lang="en" sz="2300">
                <a:solidFill>
                  <a:srgbClr val="EE3F46"/>
                </a:solidFill>
              </a:rPr>
              <a:t>！</a:t>
            </a:r>
            <a:endParaRPr sz="2300">
              <a:solidFill>
                <a:srgbClr val="EE3F46"/>
              </a:solidFill>
            </a:endParaRPr>
          </a:p>
        </p:txBody>
      </p:sp>
      <p:sp>
        <p:nvSpPr>
          <p:cNvPr id="489" name="Google Shape;489;p82"/>
          <p:cNvSpPr txBox="1"/>
          <p:nvPr/>
        </p:nvSpPr>
        <p:spPr>
          <a:xfrm>
            <a:off x="-107500" y="2966875"/>
            <a:ext cx="3008100" cy="1087800"/>
          </a:xfrm>
          <a:prstGeom prst="rect">
            <a:avLst/>
          </a:prstGeom>
          <a:noFill/>
          <a:ln>
            <a:noFill/>
          </a:ln>
        </p:spPr>
        <p:txBody>
          <a:bodyPr spcFirstLastPara="1" wrap="square" lIns="68575" tIns="68575" rIns="68575" bIns="68575" anchor="ctr" anchorCtr="0">
            <a:noAutofit/>
          </a:bodyPr>
          <a:lstStyle/>
          <a:p>
            <a:pPr marL="685800" lvl="0" indent="0" algn="l" rtl="0">
              <a:lnSpc>
                <a:spcPct val="90000"/>
              </a:lnSpc>
              <a:spcBef>
                <a:spcPts val="0"/>
              </a:spcBef>
              <a:spcAft>
                <a:spcPts val="0"/>
              </a:spcAft>
              <a:buNone/>
            </a:pPr>
            <a:r>
              <a:rPr lang="en" sz="1400" b="1">
                <a:solidFill>
                  <a:srgbClr val="FFFFFF"/>
                </a:solidFill>
              </a:rPr>
              <a:t>ex. Chinese, Indonesia,</a:t>
            </a:r>
            <a:endParaRPr sz="1400" b="1">
              <a:solidFill>
                <a:srgbClr val="FFFFFF"/>
              </a:solidFill>
            </a:endParaRPr>
          </a:p>
          <a:p>
            <a:pPr marL="685800" lvl="0" indent="0" algn="l" rtl="0">
              <a:lnSpc>
                <a:spcPct val="90000"/>
              </a:lnSpc>
              <a:spcBef>
                <a:spcPts val="0"/>
              </a:spcBef>
              <a:spcAft>
                <a:spcPts val="0"/>
              </a:spcAft>
              <a:buNone/>
            </a:pPr>
            <a:r>
              <a:rPr lang="en" sz="1400" b="1">
                <a:solidFill>
                  <a:srgbClr val="FFFFFF"/>
                </a:solidFill>
              </a:rPr>
              <a:t>      Brazilian, Russian,</a:t>
            </a:r>
            <a:endParaRPr sz="1400" b="1">
              <a:solidFill>
                <a:srgbClr val="FFFFFF"/>
              </a:solidFill>
            </a:endParaRPr>
          </a:p>
          <a:p>
            <a:pPr marL="685800" lvl="0" indent="0" algn="l" rtl="0">
              <a:lnSpc>
                <a:spcPct val="90000"/>
              </a:lnSpc>
              <a:spcBef>
                <a:spcPts val="0"/>
              </a:spcBef>
              <a:spcAft>
                <a:spcPts val="0"/>
              </a:spcAft>
              <a:buNone/>
            </a:pPr>
            <a:r>
              <a:rPr lang="en" sz="1400" b="1">
                <a:solidFill>
                  <a:srgbClr val="FFFFFF"/>
                </a:solidFill>
              </a:rPr>
              <a:t>      Japanese, etc.</a:t>
            </a:r>
            <a:endParaRPr sz="1400" b="1">
              <a:solidFill>
                <a:srgbClr val="FFFFFF"/>
              </a:solidFill>
            </a:endParaRPr>
          </a:p>
        </p:txBody>
      </p:sp>
      <p:sp>
        <p:nvSpPr>
          <p:cNvPr id="490" name="Google Shape;490;p82"/>
          <p:cNvSpPr txBox="1"/>
          <p:nvPr/>
        </p:nvSpPr>
        <p:spPr>
          <a:xfrm>
            <a:off x="5862274" y="3198025"/>
            <a:ext cx="2731800" cy="665400"/>
          </a:xfrm>
          <a:prstGeom prst="rect">
            <a:avLst/>
          </a:prstGeom>
          <a:noFill/>
          <a:ln>
            <a:noFill/>
          </a:ln>
        </p:spPr>
        <p:txBody>
          <a:bodyPr spcFirstLastPara="1" wrap="square" lIns="68575" tIns="68575" rIns="68575" bIns="68575" anchor="ctr" anchorCtr="0">
            <a:noAutofit/>
          </a:bodyPr>
          <a:lstStyle/>
          <a:p>
            <a:pPr marL="685800" lvl="0" indent="0" algn="l" rtl="0">
              <a:lnSpc>
                <a:spcPct val="90000"/>
              </a:lnSpc>
              <a:spcBef>
                <a:spcPts val="0"/>
              </a:spcBef>
              <a:spcAft>
                <a:spcPts val="0"/>
              </a:spcAft>
              <a:buNone/>
            </a:pPr>
            <a:r>
              <a:rPr lang="en" sz="1400" b="1">
                <a:solidFill>
                  <a:srgbClr val="FFFFFF"/>
                </a:solidFill>
              </a:rPr>
              <a:t>ex. PhD student,   </a:t>
            </a:r>
            <a:endParaRPr sz="1400" b="1">
              <a:solidFill>
                <a:srgbClr val="FFFFFF"/>
              </a:solidFill>
            </a:endParaRPr>
          </a:p>
          <a:p>
            <a:pPr marL="685800" lvl="0" indent="0" algn="l" rtl="0">
              <a:lnSpc>
                <a:spcPct val="90000"/>
              </a:lnSpc>
              <a:spcBef>
                <a:spcPts val="0"/>
              </a:spcBef>
              <a:spcAft>
                <a:spcPts val="0"/>
              </a:spcAft>
              <a:buNone/>
            </a:pPr>
            <a:r>
              <a:rPr lang="en" sz="1400" b="1">
                <a:solidFill>
                  <a:srgbClr val="FFFFFF"/>
                </a:solidFill>
              </a:rPr>
              <a:t>      PostDoc,</a:t>
            </a:r>
            <a:endParaRPr sz="1400" b="1">
              <a:solidFill>
                <a:srgbClr val="FFFFFF"/>
              </a:solidFill>
            </a:endParaRPr>
          </a:p>
          <a:p>
            <a:pPr marL="685800" lvl="0" indent="0" algn="l" rtl="0">
              <a:lnSpc>
                <a:spcPct val="90000"/>
              </a:lnSpc>
              <a:spcBef>
                <a:spcPts val="0"/>
              </a:spcBef>
              <a:spcAft>
                <a:spcPts val="0"/>
              </a:spcAft>
              <a:buNone/>
            </a:pPr>
            <a:r>
              <a:rPr lang="en" b="1">
                <a:solidFill>
                  <a:srgbClr val="FFFFFF"/>
                </a:solidFill>
              </a:rPr>
              <a:t>      Assistant prof, etc.</a:t>
            </a:r>
            <a:endParaRPr b="1">
              <a:solidFill>
                <a:srgbClr val="FFFFFF"/>
              </a:solidFill>
            </a:endParaRPr>
          </a:p>
        </p:txBody>
      </p:sp>
      <p:sp>
        <p:nvSpPr>
          <p:cNvPr id="491" name="Google Shape;491;p82"/>
          <p:cNvSpPr txBox="1"/>
          <p:nvPr/>
        </p:nvSpPr>
        <p:spPr>
          <a:xfrm>
            <a:off x="3522300" y="3178075"/>
            <a:ext cx="2622000" cy="665400"/>
          </a:xfrm>
          <a:prstGeom prst="rect">
            <a:avLst/>
          </a:prstGeom>
          <a:noFill/>
          <a:ln>
            <a:noFill/>
          </a:ln>
        </p:spPr>
        <p:txBody>
          <a:bodyPr spcFirstLastPara="1" wrap="square" lIns="68575" tIns="68575" rIns="68575" bIns="68575" anchor="ctr" anchorCtr="0">
            <a:noAutofit/>
          </a:bodyPr>
          <a:lstStyle/>
          <a:p>
            <a:pPr marL="0" lvl="0" indent="0" algn="l" rtl="0">
              <a:lnSpc>
                <a:spcPct val="90000"/>
              </a:lnSpc>
              <a:spcBef>
                <a:spcPts val="0"/>
              </a:spcBef>
              <a:spcAft>
                <a:spcPts val="0"/>
              </a:spcAft>
              <a:buNone/>
            </a:pPr>
            <a:r>
              <a:rPr lang="en" sz="1400" b="1">
                <a:solidFill>
                  <a:srgbClr val="FFFFFF"/>
                </a:solidFill>
              </a:rPr>
              <a:t>ex. emerging tech,</a:t>
            </a:r>
            <a:endParaRPr sz="1400" b="1">
              <a:solidFill>
                <a:srgbClr val="FFFFFF"/>
              </a:solidFill>
            </a:endParaRPr>
          </a:p>
          <a:p>
            <a:pPr marL="0" lvl="0" indent="0" algn="l" rtl="0">
              <a:lnSpc>
                <a:spcPct val="90000"/>
              </a:lnSpc>
              <a:spcBef>
                <a:spcPts val="0"/>
              </a:spcBef>
              <a:spcAft>
                <a:spcPts val="0"/>
              </a:spcAft>
              <a:buNone/>
            </a:pPr>
            <a:r>
              <a:rPr lang="en" b="1">
                <a:solidFill>
                  <a:srgbClr val="FFFFFF"/>
                </a:solidFill>
              </a:rPr>
              <a:t>      Just start studying</a:t>
            </a:r>
            <a:endParaRPr b="1">
              <a:solidFill>
                <a:srgbClr val="FFFFFF"/>
              </a:solidFill>
            </a:endParaRPr>
          </a:p>
          <a:p>
            <a:pPr marL="0" lvl="0" indent="0" algn="l" rtl="0">
              <a:lnSpc>
                <a:spcPct val="90000"/>
              </a:lnSpc>
              <a:spcBef>
                <a:spcPts val="0"/>
              </a:spcBef>
              <a:spcAft>
                <a:spcPts val="0"/>
              </a:spcAft>
              <a:buNone/>
            </a:pPr>
            <a:r>
              <a:rPr lang="en" b="1">
                <a:solidFill>
                  <a:srgbClr val="FFFFFF"/>
                </a:solidFill>
              </a:rPr>
              <a:t>      new field, etc.</a:t>
            </a:r>
            <a:endParaRPr b="1">
              <a:solidFill>
                <a:srgbClr val="FFFFFF"/>
              </a:solidFill>
            </a:endParaRPr>
          </a:p>
        </p:txBody>
      </p:sp>
      <p:sp>
        <p:nvSpPr>
          <p:cNvPr id="492" name="Google Shape;492;p82"/>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3"/>
          <p:cNvSpPr/>
          <p:nvPr/>
        </p:nvSpPr>
        <p:spPr>
          <a:xfrm>
            <a:off x="1008745" y="1735435"/>
            <a:ext cx="3563400" cy="921300"/>
          </a:xfrm>
          <a:prstGeom prst="roundRect">
            <a:avLst>
              <a:gd name="adj" fmla="val 30902"/>
            </a:avLst>
          </a:prstGeom>
          <a:solidFill>
            <a:srgbClr val="15AE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8" name="Google Shape;498;p83"/>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100"/>
              <a:buFont typeface="Arial"/>
              <a:buNone/>
            </a:pPr>
            <a:r>
              <a:rPr lang="en"/>
              <a:t>プロトタイプ(無料で利用可能・公開中)</a:t>
            </a:r>
            <a:endParaRPr/>
          </a:p>
        </p:txBody>
      </p:sp>
      <p:pic>
        <p:nvPicPr>
          <p:cNvPr id="499" name="Google Shape;499;p83" descr="https://lh4.googleusercontent.com/5BExnkfNDt2UsOZszBAFTj_SEle9QQx7JX9nkybAtwLBOi6T9xem4kEiO70PyQ32nPtw2pSjJuMIPzCMTjD3FWYaJlzumdFLZ7xsZKIzDi3Rb5BL1zA6hyCAaz_uNULRZuxDeAwB02A"/>
          <p:cNvPicPr preferRelativeResize="0"/>
          <p:nvPr/>
        </p:nvPicPr>
        <p:blipFill rotWithShape="1">
          <a:blip r:embed="rId3" cstate="screen">
            <a:alphaModFix/>
            <a:extLst>
              <a:ext uri="{28A0092B-C50C-407E-A947-70E740481C1C}">
                <a14:useLocalDpi xmlns:a14="http://schemas.microsoft.com/office/drawing/2010/main"/>
              </a:ext>
            </a:extLst>
          </a:blip>
          <a:srcRect l="9733" r="11133"/>
          <a:stretch/>
        </p:blipFill>
        <p:spPr>
          <a:xfrm>
            <a:off x="560416" y="3084522"/>
            <a:ext cx="4334826" cy="1035395"/>
          </a:xfrm>
          <a:prstGeom prst="rect">
            <a:avLst/>
          </a:prstGeom>
          <a:noFill/>
          <a:ln>
            <a:noFill/>
          </a:ln>
        </p:spPr>
      </p:pic>
      <p:pic>
        <p:nvPicPr>
          <p:cNvPr id="500" name="Google Shape;500;p83" descr="https://lh4.googleusercontent.com/VLDQsGaynp57K1cHJvTPP2iyfbIVSBNrciph_i8GwbROvbCyeH-T0d5BxS2WFYhjDrNXc9lWDaZ9LPG1YlM_iHSjpEZOPhwy1V3V0xqtKD8abyWd82drdyYEyuobmJClz28q4Ny6qd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95882" y="1385361"/>
            <a:ext cx="2989944" cy="3636601"/>
          </a:xfrm>
          <a:prstGeom prst="rect">
            <a:avLst/>
          </a:prstGeom>
          <a:noFill/>
          <a:ln>
            <a:noFill/>
          </a:ln>
        </p:spPr>
      </p:pic>
      <p:sp>
        <p:nvSpPr>
          <p:cNvPr id="501" name="Google Shape;501;p83"/>
          <p:cNvSpPr/>
          <p:nvPr/>
        </p:nvSpPr>
        <p:spPr>
          <a:xfrm rot="5400000">
            <a:off x="4683910" y="3469422"/>
            <a:ext cx="1023300" cy="253500"/>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02" name="Google Shape;502;p83"/>
          <p:cNvSpPr/>
          <p:nvPr/>
        </p:nvSpPr>
        <p:spPr>
          <a:xfrm>
            <a:off x="599125" y="864225"/>
            <a:ext cx="4334700" cy="411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Arial"/>
                <a:ea typeface="Arial"/>
                <a:cs typeface="Arial"/>
                <a:sym typeface="Arial"/>
              </a:rPr>
              <a:t>Enter DOI</a:t>
            </a:r>
            <a:endParaRPr sz="1800" b="1" i="0" u="none" strike="noStrike" cap="none">
              <a:solidFill>
                <a:schemeClr val="lt1"/>
              </a:solidFill>
              <a:latin typeface="Arial"/>
              <a:ea typeface="Arial"/>
              <a:cs typeface="Arial"/>
              <a:sym typeface="Arial"/>
            </a:endParaRPr>
          </a:p>
        </p:txBody>
      </p:sp>
      <p:sp>
        <p:nvSpPr>
          <p:cNvPr id="503" name="Google Shape;503;p83"/>
          <p:cNvSpPr/>
          <p:nvPr/>
        </p:nvSpPr>
        <p:spPr>
          <a:xfrm>
            <a:off x="5495882" y="864224"/>
            <a:ext cx="2867100" cy="411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Arial"/>
                <a:ea typeface="Arial"/>
                <a:cs typeface="Arial"/>
                <a:sym typeface="Arial"/>
              </a:rPr>
              <a:t>Digested in 10 sec!</a:t>
            </a:r>
            <a:endParaRPr sz="1800" b="1" i="0" u="none" strike="noStrike" cap="none">
              <a:solidFill>
                <a:schemeClr val="lt1"/>
              </a:solidFill>
              <a:latin typeface="Arial"/>
              <a:ea typeface="Arial"/>
              <a:cs typeface="Arial"/>
              <a:sym typeface="Arial"/>
            </a:endParaRPr>
          </a:p>
        </p:txBody>
      </p:sp>
      <p:sp>
        <p:nvSpPr>
          <p:cNvPr id="504" name="Google Shape;504;p83"/>
          <p:cNvSpPr txBox="1"/>
          <p:nvPr/>
        </p:nvSpPr>
        <p:spPr>
          <a:xfrm>
            <a:off x="577239" y="4129713"/>
            <a:ext cx="43011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15AEB4"/>
                </a:solidFill>
                <a:latin typeface="Arial"/>
                <a:ea typeface="Arial"/>
                <a:cs typeface="Arial"/>
                <a:sym typeface="Arial"/>
              </a:rPr>
              <a:t>https://www.paper-digest.com/</a:t>
            </a:r>
            <a:endParaRPr sz="2200" b="1" i="0" u="none" strike="noStrike" cap="none">
              <a:solidFill>
                <a:srgbClr val="15AEB4"/>
              </a:solidFill>
              <a:latin typeface="Arial"/>
              <a:ea typeface="Arial"/>
              <a:cs typeface="Arial"/>
              <a:sym typeface="Arial"/>
            </a:endParaRPr>
          </a:p>
        </p:txBody>
      </p:sp>
      <p:sp>
        <p:nvSpPr>
          <p:cNvPr id="505" name="Google Shape;505;p83"/>
          <p:cNvSpPr txBox="1"/>
          <p:nvPr/>
        </p:nvSpPr>
        <p:spPr>
          <a:xfrm>
            <a:off x="1254258" y="1826519"/>
            <a:ext cx="2694900" cy="954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10.XXXX/YYYY</a:t>
            </a:r>
            <a:endParaRPr sz="14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doi.org/10.XXXX/YYYY</a:t>
            </a:r>
            <a:endParaRPr sz="14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https://doi.org/10.XXXX/YYYY</a:t>
            </a:r>
            <a:endParaRPr sz="14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6" name="Google Shape;506;p83"/>
          <p:cNvSpPr txBox="1"/>
          <p:nvPr/>
        </p:nvSpPr>
        <p:spPr>
          <a:xfrm>
            <a:off x="1783633" y="1427658"/>
            <a:ext cx="196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Any of these formats</a:t>
            </a:r>
            <a:endParaRPr sz="1400" b="1" i="0" u="none" strike="noStrike" cap="none">
              <a:solidFill>
                <a:srgbClr val="000000"/>
              </a:solidFill>
              <a:latin typeface="Arial"/>
              <a:ea typeface="Arial"/>
              <a:cs typeface="Arial"/>
              <a:sym typeface="Arial"/>
            </a:endParaRPr>
          </a:p>
        </p:txBody>
      </p:sp>
      <p:sp>
        <p:nvSpPr>
          <p:cNvPr id="507" name="Google Shape;507;p83"/>
          <p:cNvSpPr/>
          <p:nvPr/>
        </p:nvSpPr>
        <p:spPr>
          <a:xfrm rot="10800000">
            <a:off x="2278753" y="2744958"/>
            <a:ext cx="1023300" cy="253500"/>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08" name="Google Shape;508;p83"/>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p:nvPr/>
        </p:nvSpPr>
        <p:spPr>
          <a:xfrm>
            <a:off x="2508250" y="1462475"/>
            <a:ext cx="6329400" cy="2428500"/>
          </a:xfrm>
          <a:prstGeom prst="rect">
            <a:avLst/>
          </a:prstGeom>
          <a:noFill/>
          <a:ln w="38100"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84"/>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実際のワークフロー</a:t>
            </a:r>
            <a:endParaRPr/>
          </a:p>
        </p:txBody>
      </p:sp>
      <p:sp>
        <p:nvSpPr>
          <p:cNvPr id="515" name="Google Shape;515;p84"/>
          <p:cNvSpPr/>
          <p:nvPr/>
        </p:nvSpPr>
        <p:spPr>
          <a:xfrm>
            <a:off x="229650" y="1926429"/>
            <a:ext cx="1967700" cy="1032900"/>
          </a:xfrm>
          <a:prstGeom prst="rect">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6" name="Google Shape;516;p84"/>
          <p:cNvCxnSpPr/>
          <p:nvPr/>
        </p:nvCxnSpPr>
        <p:spPr>
          <a:xfrm rot="10800000" flipH="1">
            <a:off x="5260298" y="2682512"/>
            <a:ext cx="812400" cy="600"/>
          </a:xfrm>
          <a:prstGeom prst="straightConnector1">
            <a:avLst/>
          </a:prstGeom>
          <a:noFill/>
          <a:ln w="38100" cap="flat" cmpd="sng">
            <a:solidFill>
              <a:srgbClr val="15AEB4"/>
            </a:solidFill>
            <a:prstDash val="solid"/>
            <a:round/>
            <a:headEnd type="none" w="sm" len="sm"/>
            <a:tailEnd type="triangle" w="med" len="med"/>
          </a:ln>
        </p:spPr>
      </p:cxnSp>
      <p:sp>
        <p:nvSpPr>
          <p:cNvPr id="517" name="Google Shape;517;p84"/>
          <p:cNvSpPr txBox="1"/>
          <p:nvPr/>
        </p:nvSpPr>
        <p:spPr>
          <a:xfrm>
            <a:off x="5316875" y="2298309"/>
            <a:ext cx="6444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XML</a:t>
            </a:r>
            <a:endParaRPr sz="1400" b="0" i="0" u="none" strike="noStrike" cap="none">
              <a:solidFill>
                <a:srgbClr val="000000"/>
              </a:solidFill>
              <a:latin typeface="Arial"/>
              <a:ea typeface="Arial"/>
              <a:cs typeface="Arial"/>
              <a:sym typeface="Arial"/>
            </a:endParaRPr>
          </a:p>
        </p:txBody>
      </p:sp>
      <p:pic>
        <p:nvPicPr>
          <p:cNvPr id="518" name="Google Shape;518;p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51700" y="2264425"/>
            <a:ext cx="854394" cy="971525"/>
          </a:xfrm>
          <a:prstGeom prst="rect">
            <a:avLst/>
          </a:prstGeom>
          <a:noFill/>
          <a:ln>
            <a:noFill/>
          </a:ln>
        </p:spPr>
      </p:pic>
      <p:cxnSp>
        <p:nvCxnSpPr>
          <p:cNvPr id="519" name="Google Shape;519;p84"/>
          <p:cNvCxnSpPr/>
          <p:nvPr/>
        </p:nvCxnSpPr>
        <p:spPr>
          <a:xfrm>
            <a:off x="6945625" y="2673963"/>
            <a:ext cx="961800" cy="0"/>
          </a:xfrm>
          <a:prstGeom prst="straightConnector1">
            <a:avLst/>
          </a:prstGeom>
          <a:noFill/>
          <a:ln w="38100" cap="flat" cmpd="sng">
            <a:solidFill>
              <a:srgbClr val="15AEB4"/>
            </a:solidFill>
            <a:prstDash val="solid"/>
            <a:round/>
            <a:headEnd type="none" w="sm" len="sm"/>
            <a:tailEnd type="triangle" w="med" len="med"/>
          </a:ln>
        </p:spPr>
      </p:cxnSp>
      <p:pic>
        <p:nvPicPr>
          <p:cNvPr id="520" name="Google Shape;520;p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22997" y="2188214"/>
            <a:ext cx="971525" cy="971525"/>
          </a:xfrm>
          <a:prstGeom prst="rect">
            <a:avLst/>
          </a:prstGeom>
          <a:noFill/>
          <a:ln>
            <a:noFill/>
          </a:ln>
        </p:spPr>
      </p:pic>
      <p:sp>
        <p:nvSpPr>
          <p:cNvPr id="521" name="Google Shape;521;p84"/>
          <p:cNvSpPr txBox="1"/>
          <p:nvPr/>
        </p:nvSpPr>
        <p:spPr>
          <a:xfrm>
            <a:off x="6907756" y="2248725"/>
            <a:ext cx="10392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Extraction</a:t>
            </a:r>
            <a:endParaRPr sz="1400" b="0" i="0" u="none" strike="noStrike" cap="none">
              <a:solidFill>
                <a:srgbClr val="000000"/>
              </a:solidFill>
              <a:latin typeface="Arial"/>
              <a:ea typeface="Arial"/>
              <a:cs typeface="Arial"/>
              <a:sym typeface="Arial"/>
            </a:endParaRPr>
          </a:p>
        </p:txBody>
      </p:sp>
      <p:pic>
        <p:nvPicPr>
          <p:cNvPr id="522" name="Google Shape;522;p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79988" y="2188225"/>
            <a:ext cx="687012" cy="971525"/>
          </a:xfrm>
          <a:prstGeom prst="rect">
            <a:avLst/>
          </a:prstGeom>
          <a:noFill/>
          <a:ln>
            <a:noFill/>
          </a:ln>
        </p:spPr>
      </p:pic>
      <p:sp>
        <p:nvSpPr>
          <p:cNvPr id="523" name="Google Shape;523;p84"/>
          <p:cNvSpPr txBox="1"/>
          <p:nvPr/>
        </p:nvSpPr>
        <p:spPr>
          <a:xfrm>
            <a:off x="2667883" y="1789850"/>
            <a:ext cx="14043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Crossref API</a:t>
            </a:r>
            <a:endParaRPr sz="1400" b="1" i="0" u="none" strike="noStrike" cap="none">
              <a:solidFill>
                <a:srgbClr val="000000"/>
              </a:solidFill>
              <a:latin typeface="Arial"/>
              <a:ea typeface="Arial"/>
              <a:cs typeface="Arial"/>
              <a:sym typeface="Arial"/>
            </a:endParaRPr>
          </a:p>
        </p:txBody>
      </p:sp>
      <p:sp>
        <p:nvSpPr>
          <p:cNvPr id="524" name="Google Shape;524;p84"/>
          <p:cNvSpPr txBox="1"/>
          <p:nvPr/>
        </p:nvSpPr>
        <p:spPr>
          <a:xfrm>
            <a:off x="6281794" y="1789850"/>
            <a:ext cx="4362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AI</a:t>
            </a:r>
            <a:endParaRPr sz="1400" b="1" i="0" u="none" strike="noStrike" cap="none">
              <a:solidFill>
                <a:srgbClr val="000000"/>
              </a:solidFill>
              <a:latin typeface="Arial"/>
              <a:ea typeface="Arial"/>
              <a:cs typeface="Arial"/>
              <a:sym typeface="Arial"/>
            </a:endParaRPr>
          </a:p>
        </p:txBody>
      </p:sp>
      <p:sp>
        <p:nvSpPr>
          <p:cNvPr id="525" name="Google Shape;525;p84"/>
          <p:cNvSpPr txBox="1"/>
          <p:nvPr/>
        </p:nvSpPr>
        <p:spPr>
          <a:xfrm>
            <a:off x="7917675" y="1789850"/>
            <a:ext cx="8544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Digest</a:t>
            </a:r>
            <a:endParaRPr sz="1400" b="1" i="0" u="none" strike="noStrike" cap="none">
              <a:solidFill>
                <a:srgbClr val="000000"/>
              </a:solidFill>
              <a:latin typeface="Arial"/>
              <a:ea typeface="Arial"/>
              <a:cs typeface="Arial"/>
              <a:sym typeface="Arial"/>
            </a:endParaRPr>
          </a:p>
        </p:txBody>
      </p:sp>
      <p:pic>
        <p:nvPicPr>
          <p:cNvPr id="526" name="Google Shape;526;p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17199" y="1225361"/>
            <a:ext cx="2643751" cy="457375"/>
          </a:xfrm>
          <a:prstGeom prst="rect">
            <a:avLst/>
          </a:prstGeom>
          <a:noFill/>
          <a:ln>
            <a:noFill/>
          </a:ln>
        </p:spPr>
      </p:pic>
      <p:sp>
        <p:nvSpPr>
          <p:cNvPr id="527" name="Google Shape;527;p84"/>
          <p:cNvSpPr txBox="1"/>
          <p:nvPr/>
        </p:nvSpPr>
        <p:spPr>
          <a:xfrm>
            <a:off x="5811350" y="3187925"/>
            <a:ext cx="2057400" cy="641700"/>
          </a:xfrm>
          <a:prstGeom prst="rect">
            <a:avLst/>
          </a:prstGeom>
          <a:noFill/>
          <a:ln>
            <a:noFill/>
          </a:ln>
        </p:spPr>
        <p:txBody>
          <a:bodyPr spcFirstLastPara="1" wrap="square" lIns="91425" tIns="91425" rIns="91425" bIns="91425" anchor="t" anchorCtr="0">
            <a:noAutofit/>
          </a:bodyPr>
          <a:lstStyle/>
          <a:p>
            <a:pPr marL="285750" marR="0" lvl="0" indent="-161925" algn="l" rtl="0">
              <a:lnSpc>
                <a:spcPct val="100000"/>
              </a:lnSpc>
              <a:spcBef>
                <a:spcPts val="0"/>
              </a:spcBef>
              <a:spcAft>
                <a:spcPts val="0"/>
              </a:spcAft>
              <a:buClr>
                <a:srgbClr val="EE3F46"/>
              </a:buClr>
              <a:buSzPts val="1200"/>
              <a:buFont typeface="Arial"/>
              <a:buChar char="●"/>
            </a:pPr>
            <a:r>
              <a:rPr lang="en" sz="1200" b="1" i="0" u="none" strike="noStrike" cap="none">
                <a:solidFill>
                  <a:srgbClr val="EE3F46"/>
                </a:solidFill>
                <a:latin typeface="Arial"/>
                <a:ea typeface="Arial"/>
                <a:cs typeface="Arial"/>
                <a:sym typeface="Arial"/>
              </a:rPr>
              <a:t>Network analysis</a:t>
            </a:r>
            <a:endParaRPr sz="1200" b="1" i="0" u="none" strike="noStrike" cap="none">
              <a:solidFill>
                <a:srgbClr val="EE3F46"/>
              </a:solidFill>
              <a:latin typeface="Arial"/>
              <a:ea typeface="Arial"/>
              <a:cs typeface="Arial"/>
              <a:sym typeface="Arial"/>
            </a:endParaRPr>
          </a:p>
          <a:p>
            <a:pPr marL="285750" marR="0" lvl="0" indent="-161925" algn="l" rtl="0">
              <a:lnSpc>
                <a:spcPct val="100000"/>
              </a:lnSpc>
              <a:spcBef>
                <a:spcPts val="0"/>
              </a:spcBef>
              <a:spcAft>
                <a:spcPts val="0"/>
              </a:spcAft>
              <a:buClr>
                <a:srgbClr val="EE3F46"/>
              </a:buClr>
              <a:buSzPts val="1200"/>
              <a:buFont typeface="Arial"/>
              <a:buChar char="●"/>
            </a:pPr>
            <a:r>
              <a:rPr lang="en" sz="1200" b="1" i="0" u="none" strike="noStrike" cap="none">
                <a:solidFill>
                  <a:srgbClr val="EE3F46"/>
                </a:solidFill>
                <a:latin typeface="Arial"/>
                <a:ea typeface="Arial"/>
                <a:cs typeface="Arial"/>
                <a:sym typeface="Arial"/>
              </a:rPr>
              <a:t>NLP</a:t>
            </a:r>
            <a:endParaRPr sz="1200" b="1" i="0" u="none" strike="noStrike" cap="none">
              <a:solidFill>
                <a:srgbClr val="EE3F46"/>
              </a:solidFill>
              <a:latin typeface="Arial"/>
              <a:ea typeface="Arial"/>
              <a:cs typeface="Arial"/>
              <a:sym typeface="Arial"/>
            </a:endParaRPr>
          </a:p>
        </p:txBody>
      </p:sp>
      <p:sp>
        <p:nvSpPr>
          <p:cNvPr id="528" name="Google Shape;528;p84"/>
          <p:cNvSpPr txBox="1"/>
          <p:nvPr/>
        </p:nvSpPr>
        <p:spPr>
          <a:xfrm>
            <a:off x="214008" y="1950620"/>
            <a:ext cx="19833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400" b="1" i="0" u="none" strike="noStrike" cap="none">
                <a:solidFill>
                  <a:schemeClr val="lt1"/>
                </a:solidFill>
                <a:latin typeface="Arial"/>
                <a:ea typeface="Arial"/>
                <a:cs typeface="Arial"/>
                <a:sym typeface="Arial"/>
              </a:rPr>
              <a:t>DOI</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10.XXXX/YYYY</a:t>
            </a:r>
            <a:endParaRPr sz="2000" b="1" i="0" u="none" strike="noStrike" cap="none">
              <a:solidFill>
                <a:schemeClr val="lt1"/>
              </a:solidFill>
              <a:latin typeface="Arial"/>
              <a:ea typeface="Arial"/>
              <a:cs typeface="Arial"/>
              <a:sym typeface="Arial"/>
            </a:endParaRPr>
          </a:p>
        </p:txBody>
      </p:sp>
      <p:cxnSp>
        <p:nvCxnSpPr>
          <p:cNvPr id="529" name="Google Shape;529;p84"/>
          <p:cNvCxnSpPr/>
          <p:nvPr/>
        </p:nvCxnSpPr>
        <p:spPr>
          <a:xfrm>
            <a:off x="3703281" y="2692235"/>
            <a:ext cx="738600" cy="0"/>
          </a:xfrm>
          <a:prstGeom prst="straightConnector1">
            <a:avLst/>
          </a:prstGeom>
          <a:noFill/>
          <a:ln w="38100" cap="flat" cmpd="sng">
            <a:solidFill>
              <a:srgbClr val="15AEB4"/>
            </a:solidFill>
            <a:prstDash val="solid"/>
            <a:round/>
            <a:headEnd type="none" w="sm" len="sm"/>
            <a:tailEnd type="triangle" w="med" len="med"/>
          </a:ln>
        </p:spPr>
      </p:cxnSp>
      <p:sp>
        <p:nvSpPr>
          <p:cNvPr id="530" name="Google Shape;530;p84"/>
          <p:cNvSpPr/>
          <p:nvPr/>
        </p:nvSpPr>
        <p:spPr>
          <a:xfrm>
            <a:off x="4449704" y="2178298"/>
            <a:ext cx="734400" cy="1009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1" name="Google Shape;531;p84" descr="&lt;strong&gt;Gear&lt;/strong&gt; Mechanics Settings · Free vector graphic on Pixabay"/>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99376" y="2337325"/>
            <a:ext cx="685282" cy="685282"/>
          </a:xfrm>
          <a:prstGeom prst="rect">
            <a:avLst/>
          </a:prstGeom>
          <a:noFill/>
          <a:ln>
            <a:noFill/>
          </a:ln>
        </p:spPr>
      </p:pic>
      <p:sp>
        <p:nvSpPr>
          <p:cNvPr id="532" name="Google Shape;532;p84"/>
          <p:cNvSpPr txBox="1"/>
          <p:nvPr/>
        </p:nvSpPr>
        <p:spPr>
          <a:xfrm>
            <a:off x="4096787" y="1784828"/>
            <a:ext cx="15423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Publishers’ API</a:t>
            </a:r>
            <a:endParaRPr sz="1400" b="1" i="0" u="none" strike="noStrike" cap="none">
              <a:solidFill>
                <a:srgbClr val="000000"/>
              </a:solidFill>
              <a:latin typeface="Arial"/>
              <a:ea typeface="Arial"/>
              <a:cs typeface="Arial"/>
              <a:sym typeface="Arial"/>
            </a:endParaRPr>
          </a:p>
        </p:txBody>
      </p:sp>
      <p:sp>
        <p:nvSpPr>
          <p:cNvPr id="533" name="Google Shape;533;p84"/>
          <p:cNvSpPr txBox="1"/>
          <p:nvPr/>
        </p:nvSpPr>
        <p:spPr>
          <a:xfrm>
            <a:off x="525851" y="1313104"/>
            <a:ext cx="1359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latin typeface="Arial"/>
                <a:ea typeface="Arial"/>
                <a:cs typeface="Arial"/>
                <a:sym typeface="Arial"/>
              </a:rPr>
              <a:t>User input </a:t>
            </a:r>
            <a:endParaRPr sz="1800" b="1" i="0" u="none" strike="noStrike" cap="none">
              <a:solidFill>
                <a:srgbClr val="000000"/>
              </a:solidFill>
              <a:latin typeface="Arial"/>
              <a:ea typeface="Arial"/>
              <a:cs typeface="Arial"/>
              <a:sym typeface="Arial"/>
            </a:endParaRPr>
          </a:p>
        </p:txBody>
      </p:sp>
      <p:cxnSp>
        <p:nvCxnSpPr>
          <p:cNvPr id="534" name="Google Shape;534;p84"/>
          <p:cNvCxnSpPr/>
          <p:nvPr/>
        </p:nvCxnSpPr>
        <p:spPr>
          <a:xfrm>
            <a:off x="2197284" y="2671477"/>
            <a:ext cx="782700" cy="2400"/>
          </a:xfrm>
          <a:prstGeom prst="straightConnector1">
            <a:avLst/>
          </a:prstGeom>
          <a:noFill/>
          <a:ln w="38100" cap="flat" cmpd="sng">
            <a:solidFill>
              <a:schemeClr val="dk1"/>
            </a:solidFill>
            <a:prstDash val="solid"/>
            <a:round/>
            <a:headEnd type="none" w="sm" len="sm"/>
            <a:tailEnd type="triangle" w="med" len="med"/>
          </a:ln>
        </p:spPr>
      </p:cxnSp>
      <p:sp>
        <p:nvSpPr>
          <p:cNvPr id="535" name="Google Shape;535;p84"/>
          <p:cNvSpPr txBox="1"/>
          <p:nvPr/>
        </p:nvSpPr>
        <p:spPr>
          <a:xfrm>
            <a:off x="2608715" y="3180871"/>
            <a:ext cx="2057400" cy="641700"/>
          </a:xfrm>
          <a:prstGeom prst="rect">
            <a:avLst/>
          </a:prstGeom>
          <a:noFill/>
          <a:ln>
            <a:noFill/>
          </a:ln>
        </p:spPr>
        <p:txBody>
          <a:bodyPr spcFirstLastPara="1" wrap="square" lIns="91425" tIns="91425" rIns="91425" bIns="91425" anchor="t" anchorCtr="0">
            <a:noAutofit/>
          </a:bodyPr>
          <a:lstStyle/>
          <a:p>
            <a:pPr marL="123825"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EE3F46"/>
                </a:solidFill>
                <a:latin typeface="Arial"/>
                <a:ea typeface="Arial"/>
                <a:cs typeface="Arial"/>
                <a:sym typeface="Arial"/>
              </a:rPr>
              <a:t>Check license</a:t>
            </a:r>
            <a:endParaRPr sz="1200" b="1" i="0" u="none" strike="noStrike" cap="none">
              <a:solidFill>
                <a:srgbClr val="EE3F46"/>
              </a:solidFill>
              <a:latin typeface="Arial"/>
              <a:ea typeface="Arial"/>
              <a:cs typeface="Arial"/>
              <a:sym typeface="Arial"/>
            </a:endParaRPr>
          </a:p>
        </p:txBody>
      </p:sp>
      <p:sp>
        <p:nvSpPr>
          <p:cNvPr id="536" name="Google Shape;536;p84"/>
          <p:cNvSpPr txBox="1"/>
          <p:nvPr/>
        </p:nvSpPr>
        <p:spPr>
          <a:xfrm>
            <a:off x="4210033" y="3195991"/>
            <a:ext cx="2057400" cy="641700"/>
          </a:xfrm>
          <a:prstGeom prst="rect">
            <a:avLst/>
          </a:prstGeom>
          <a:noFill/>
          <a:ln>
            <a:noFill/>
          </a:ln>
        </p:spPr>
        <p:txBody>
          <a:bodyPr spcFirstLastPara="1" wrap="square" lIns="91425" tIns="91425" rIns="91425" bIns="91425" anchor="t" anchorCtr="0">
            <a:noAutofit/>
          </a:bodyPr>
          <a:lstStyle/>
          <a:p>
            <a:pPr marL="123825"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EE3F46"/>
                </a:solidFill>
                <a:latin typeface="Arial"/>
                <a:ea typeface="Arial"/>
                <a:cs typeface="Arial"/>
                <a:sym typeface="Arial"/>
              </a:rPr>
              <a:t>Get full text</a:t>
            </a:r>
            <a:endParaRPr sz="1200" b="1" i="0" u="none" strike="noStrike" cap="none">
              <a:solidFill>
                <a:srgbClr val="EE3F46"/>
              </a:solidFill>
              <a:latin typeface="Arial"/>
              <a:ea typeface="Arial"/>
              <a:cs typeface="Arial"/>
              <a:sym typeface="Arial"/>
            </a:endParaRPr>
          </a:p>
        </p:txBody>
      </p:sp>
      <p:sp>
        <p:nvSpPr>
          <p:cNvPr id="537" name="Google Shape;537;p84"/>
          <p:cNvSpPr txBox="1"/>
          <p:nvPr/>
        </p:nvSpPr>
        <p:spPr>
          <a:xfrm>
            <a:off x="5316874" y="2678799"/>
            <a:ext cx="6444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PDF</a:t>
            </a:r>
            <a:endParaRPr sz="1400" b="0" i="0" u="none" strike="noStrike" cap="none">
              <a:solidFill>
                <a:srgbClr val="000000"/>
              </a:solidFill>
              <a:latin typeface="Arial"/>
              <a:ea typeface="Arial"/>
              <a:cs typeface="Arial"/>
              <a:sym typeface="Arial"/>
            </a:endParaRPr>
          </a:p>
        </p:txBody>
      </p:sp>
      <p:sp>
        <p:nvSpPr>
          <p:cNvPr id="538" name="Google Shape;538;p84"/>
          <p:cNvSpPr txBox="1"/>
          <p:nvPr/>
        </p:nvSpPr>
        <p:spPr>
          <a:xfrm>
            <a:off x="529275" y="1316400"/>
            <a:ext cx="14043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9" name="Google Shape;539;p8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676175" y="3058538"/>
            <a:ext cx="1110500" cy="1224662"/>
          </a:xfrm>
          <a:prstGeom prst="rect">
            <a:avLst/>
          </a:prstGeom>
          <a:noFill/>
          <a:ln>
            <a:noFill/>
          </a:ln>
        </p:spPr>
      </p:pic>
      <p:sp>
        <p:nvSpPr>
          <p:cNvPr id="540" name="Google Shape;540;p84"/>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14</a:t>
            </a:fld>
            <a:endParaRPr/>
          </a:p>
        </p:txBody>
      </p:sp>
      <p:sp>
        <p:nvSpPr>
          <p:cNvPr id="541" name="Google Shape;541;p84"/>
          <p:cNvSpPr txBox="1"/>
          <p:nvPr/>
        </p:nvSpPr>
        <p:spPr>
          <a:xfrm>
            <a:off x="2554276" y="4265275"/>
            <a:ext cx="6329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ユーザーは論文のDOI（またはPDFのURL）をインプット</a:t>
            </a:r>
            <a:endParaRPr sz="1800" b="1"/>
          </a:p>
          <a:p>
            <a:pPr marL="0" marR="0" lvl="0" indent="0" algn="l" rtl="0">
              <a:lnSpc>
                <a:spcPct val="100000"/>
              </a:lnSpc>
              <a:spcBef>
                <a:spcPts val="0"/>
              </a:spcBef>
              <a:spcAft>
                <a:spcPts val="0"/>
              </a:spcAft>
              <a:buClr>
                <a:srgbClr val="000000"/>
              </a:buClr>
              <a:buSzPts val="1800"/>
              <a:buFont typeface="Arial"/>
              <a:buNone/>
            </a:pPr>
            <a:r>
              <a:rPr lang="en" sz="1800" b="1"/>
              <a:t>OA論文であれば約10秒で要約を自動生成</a:t>
            </a:r>
            <a:endParaRPr sz="18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5"/>
          <p:cNvSpPr/>
          <p:nvPr/>
        </p:nvSpPr>
        <p:spPr>
          <a:xfrm>
            <a:off x="2508250" y="1386275"/>
            <a:ext cx="6329400" cy="2172600"/>
          </a:xfrm>
          <a:prstGeom prst="rect">
            <a:avLst/>
          </a:prstGeom>
          <a:noFill/>
          <a:ln w="38100"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85"/>
          <p:cNvSpPr/>
          <p:nvPr/>
        </p:nvSpPr>
        <p:spPr>
          <a:xfrm>
            <a:off x="229650" y="1850229"/>
            <a:ext cx="1967700" cy="1032900"/>
          </a:xfrm>
          <a:prstGeom prst="rect">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8" name="Google Shape;548;p85"/>
          <p:cNvCxnSpPr/>
          <p:nvPr/>
        </p:nvCxnSpPr>
        <p:spPr>
          <a:xfrm rot="10800000" flipH="1">
            <a:off x="5260298" y="2606312"/>
            <a:ext cx="812400" cy="600"/>
          </a:xfrm>
          <a:prstGeom prst="straightConnector1">
            <a:avLst/>
          </a:prstGeom>
          <a:noFill/>
          <a:ln w="38100" cap="flat" cmpd="sng">
            <a:solidFill>
              <a:srgbClr val="15AEB4"/>
            </a:solidFill>
            <a:prstDash val="solid"/>
            <a:round/>
            <a:headEnd type="none" w="sm" len="sm"/>
            <a:tailEnd type="triangle" w="med" len="med"/>
          </a:ln>
        </p:spPr>
      </p:cxnSp>
      <p:sp>
        <p:nvSpPr>
          <p:cNvPr id="549" name="Google Shape;549;p85"/>
          <p:cNvSpPr txBox="1"/>
          <p:nvPr/>
        </p:nvSpPr>
        <p:spPr>
          <a:xfrm>
            <a:off x="5316875" y="2222109"/>
            <a:ext cx="6444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XML</a:t>
            </a:r>
            <a:endParaRPr sz="1400" b="0" i="0" u="none" strike="noStrike" cap="none">
              <a:solidFill>
                <a:srgbClr val="000000"/>
              </a:solidFill>
              <a:latin typeface="Arial"/>
              <a:ea typeface="Arial"/>
              <a:cs typeface="Arial"/>
              <a:sym typeface="Arial"/>
            </a:endParaRPr>
          </a:p>
        </p:txBody>
      </p:sp>
      <p:pic>
        <p:nvPicPr>
          <p:cNvPr id="550" name="Google Shape;550;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51700" y="2188225"/>
            <a:ext cx="854394" cy="971525"/>
          </a:xfrm>
          <a:prstGeom prst="rect">
            <a:avLst/>
          </a:prstGeom>
          <a:noFill/>
          <a:ln>
            <a:noFill/>
          </a:ln>
        </p:spPr>
      </p:pic>
      <p:cxnSp>
        <p:nvCxnSpPr>
          <p:cNvPr id="551" name="Google Shape;551;p85"/>
          <p:cNvCxnSpPr/>
          <p:nvPr/>
        </p:nvCxnSpPr>
        <p:spPr>
          <a:xfrm>
            <a:off x="6945625" y="2597763"/>
            <a:ext cx="961800" cy="0"/>
          </a:xfrm>
          <a:prstGeom prst="straightConnector1">
            <a:avLst/>
          </a:prstGeom>
          <a:noFill/>
          <a:ln w="38100" cap="flat" cmpd="sng">
            <a:solidFill>
              <a:srgbClr val="15AEB4"/>
            </a:solidFill>
            <a:prstDash val="solid"/>
            <a:round/>
            <a:headEnd type="none" w="sm" len="sm"/>
            <a:tailEnd type="triangle" w="med" len="med"/>
          </a:ln>
        </p:spPr>
      </p:cxnSp>
      <p:pic>
        <p:nvPicPr>
          <p:cNvPr id="552" name="Google Shape;552;p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22997" y="2112014"/>
            <a:ext cx="971525" cy="971525"/>
          </a:xfrm>
          <a:prstGeom prst="rect">
            <a:avLst/>
          </a:prstGeom>
          <a:noFill/>
          <a:ln>
            <a:noFill/>
          </a:ln>
        </p:spPr>
      </p:pic>
      <p:sp>
        <p:nvSpPr>
          <p:cNvPr id="553" name="Google Shape;553;p85"/>
          <p:cNvSpPr txBox="1"/>
          <p:nvPr/>
        </p:nvSpPr>
        <p:spPr>
          <a:xfrm>
            <a:off x="6907756" y="2172525"/>
            <a:ext cx="10392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Extraction</a:t>
            </a:r>
            <a:endParaRPr sz="1400" b="0" i="0" u="none" strike="noStrike" cap="none">
              <a:solidFill>
                <a:srgbClr val="000000"/>
              </a:solidFill>
              <a:latin typeface="Arial"/>
              <a:ea typeface="Arial"/>
              <a:cs typeface="Arial"/>
              <a:sym typeface="Arial"/>
            </a:endParaRPr>
          </a:p>
        </p:txBody>
      </p:sp>
      <p:pic>
        <p:nvPicPr>
          <p:cNvPr id="554" name="Google Shape;554;p8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79988" y="2112025"/>
            <a:ext cx="687012" cy="971525"/>
          </a:xfrm>
          <a:prstGeom prst="rect">
            <a:avLst/>
          </a:prstGeom>
          <a:noFill/>
          <a:ln>
            <a:noFill/>
          </a:ln>
        </p:spPr>
      </p:pic>
      <p:sp>
        <p:nvSpPr>
          <p:cNvPr id="555" name="Google Shape;555;p85"/>
          <p:cNvSpPr txBox="1"/>
          <p:nvPr/>
        </p:nvSpPr>
        <p:spPr>
          <a:xfrm>
            <a:off x="2667883" y="1713650"/>
            <a:ext cx="14043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Crossref API</a:t>
            </a:r>
            <a:endParaRPr sz="1400" b="1" i="0" u="none" strike="noStrike" cap="none">
              <a:solidFill>
                <a:srgbClr val="000000"/>
              </a:solidFill>
              <a:latin typeface="Arial"/>
              <a:ea typeface="Arial"/>
              <a:cs typeface="Arial"/>
              <a:sym typeface="Arial"/>
            </a:endParaRPr>
          </a:p>
        </p:txBody>
      </p:sp>
      <p:sp>
        <p:nvSpPr>
          <p:cNvPr id="556" name="Google Shape;556;p85"/>
          <p:cNvSpPr txBox="1"/>
          <p:nvPr/>
        </p:nvSpPr>
        <p:spPr>
          <a:xfrm>
            <a:off x="6281794" y="1713650"/>
            <a:ext cx="4362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AI</a:t>
            </a:r>
            <a:endParaRPr sz="1400" b="1" i="0" u="none" strike="noStrike" cap="none">
              <a:solidFill>
                <a:srgbClr val="000000"/>
              </a:solidFill>
              <a:latin typeface="Arial"/>
              <a:ea typeface="Arial"/>
              <a:cs typeface="Arial"/>
              <a:sym typeface="Arial"/>
            </a:endParaRPr>
          </a:p>
        </p:txBody>
      </p:sp>
      <p:sp>
        <p:nvSpPr>
          <p:cNvPr id="557" name="Google Shape;557;p85"/>
          <p:cNvSpPr txBox="1"/>
          <p:nvPr/>
        </p:nvSpPr>
        <p:spPr>
          <a:xfrm>
            <a:off x="7917675" y="1713650"/>
            <a:ext cx="8544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Digest</a:t>
            </a:r>
            <a:endParaRPr sz="1400" b="1" i="0" u="none" strike="noStrike" cap="none">
              <a:solidFill>
                <a:srgbClr val="000000"/>
              </a:solidFill>
              <a:latin typeface="Arial"/>
              <a:ea typeface="Arial"/>
              <a:cs typeface="Arial"/>
              <a:sym typeface="Arial"/>
            </a:endParaRPr>
          </a:p>
        </p:txBody>
      </p:sp>
      <p:pic>
        <p:nvPicPr>
          <p:cNvPr id="558" name="Google Shape;558;p8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17199" y="1149161"/>
            <a:ext cx="2643751" cy="457375"/>
          </a:xfrm>
          <a:prstGeom prst="rect">
            <a:avLst/>
          </a:prstGeom>
          <a:noFill/>
          <a:ln>
            <a:noFill/>
          </a:ln>
        </p:spPr>
      </p:pic>
      <p:sp>
        <p:nvSpPr>
          <p:cNvPr id="559" name="Google Shape;559;p85"/>
          <p:cNvSpPr txBox="1"/>
          <p:nvPr/>
        </p:nvSpPr>
        <p:spPr>
          <a:xfrm>
            <a:off x="214008" y="1874420"/>
            <a:ext cx="19833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400" b="1" i="0" u="none" strike="noStrike" cap="none">
                <a:solidFill>
                  <a:schemeClr val="lt1"/>
                </a:solidFill>
                <a:latin typeface="Arial"/>
                <a:ea typeface="Arial"/>
                <a:cs typeface="Arial"/>
                <a:sym typeface="Arial"/>
              </a:rPr>
              <a:t>DOI</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10.XXXX/YYYY</a:t>
            </a:r>
            <a:endParaRPr sz="2000" b="1" i="0" u="none" strike="noStrike" cap="none">
              <a:solidFill>
                <a:schemeClr val="lt1"/>
              </a:solidFill>
              <a:latin typeface="Arial"/>
              <a:ea typeface="Arial"/>
              <a:cs typeface="Arial"/>
              <a:sym typeface="Arial"/>
            </a:endParaRPr>
          </a:p>
        </p:txBody>
      </p:sp>
      <p:cxnSp>
        <p:nvCxnSpPr>
          <p:cNvPr id="560" name="Google Shape;560;p85"/>
          <p:cNvCxnSpPr/>
          <p:nvPr/>
        </p:nvCxnSpPr>
        <p:spPr>
          <a:xfrm>
            <a:off x="3703281" y="2616035"/>
            <a:ext cx="738600" cy="0"/>
          </a:xfrm>
          <a:prstGeom prst="straightConnector1">
            <a:avLst/>
          </a:prstGeom>
          <a:noFill/>
          <a:ln w="38100" cap="flat" cmpd="sng">
            <a:solidFill>
              <a:srgbClr val="15AEB4"/>
            </a:solidFill>
            <a:prstDash val="solid"/>
            <a:round/>
            <a:headEnd type="none" w="sm" len="sm"/>
            <a:tailEnd type="triangle" w="med" len="med"/>
          </a:ln>
        </p:spPr>
      </p:cxnSp>
      <p:sp>
        <p:nvSpPr>
          <p:cNvPr id="561" name="Google Shape;561;p85"/>
          <p:cNvSpPr/>
          <p:nvPr/>
        </p:nvSpPr>
        <p:spPr>
          <a:xfrm>
            <a:off x="4449704" y="2102098"/>
            <a:ext cx="734400" cy="1009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62" name="Google Shape;562;p85" descr="&lt;strong&gt;Gear&lt;/strong&gt; Mechanics Settings · Free vector graphic on Pixabay"/>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99376" y="2261125"/>
            <a:ext cx="685282" cy="685282"/>
          </a:xfrm>
          <a:prstGeom prst="rect">
            <a:avLst/>
          </a:prstGeom>
          <a:noFill/>
          <a:ln>
            <a:noFill/>
          </a:ln>
        </p:spPr>
      </p:pic>
      <p:sp>
        <p:nvSpPr>
          <p:cNvPr id="563" name="Google Shape;563;p85"/>
          <p:cNvSpPr txBox="1"/>
          <p:nvPr/>
        </p:nvSpPr>
        <p:spPr>
          <a:xfrm>
            <a:off x="4096787" y="1708628"/>
            <a:ext cx="15423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Publishers’ API</a:t>
            </a:r>
            <a:endParaRPr sz="1400" b="1" i="0" u="none" strike="noStrike" cap="none">
              <a:solidFill>
                <a:srgbClr val="000000"/>
              </a:solidFill>
              <a:latin typeface="Arial"/>
              <a:ea typeface="Arial"/>
              <a:cs typeface="Arial"/>
              <a:sym typeface="Arial"/>
            </a:endParaRPr>
          </a:p>
        </p:txBody>
      </p:sp>
      <p:sp>
        <p:nvSpPr>
          <p:cNvPr id="564" name="Google Shape;564;p85"/>
          <p:cNvSpPr txBox="1"/>
          <p:nvPr/>
        </p:nvSpPr>
        <p:spPr>
          <a:xfrm>
            <a:off x="525851" y="1236904"/>
            <a:ext cx="1359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latin typeface="Arial"/>
                <a:ea typeface="Arial"/>
                <a:cs typeface="Arial"/>
                <a:sym typeface="Arial"/>
              </a:rPr>
              <a:t>User input </a:t>
            </a:r>
            <a:endParaRPr sz="1800" b="1" i="0" u="none" strike="noStrike" cap="none">
              <a:solidFill>
                <a:srgbClr val="000000"/>
              </a:solidFill>
              <a:latin typeface="Arial"/>
              <a:ea typeface="Arial"/>
              <a:cs typeface="Arial"/>
              <a:sym typeface="Arial"/>
            </a:endParaRPr>
          </a:p>
        </p:txBody>
      </p:sp>
      <p:cxnSp>
        <p:nvCxnSpPr>
          <p:cNvPr id="565" name="Google Shape;565;p85"/>
          <p:cNvCxnSpPr/>
          <p:nvPr/>
        </p:nvCxnSpPr>
        <p:spPr>
          <a:xfrm>
            <a:off x="2197284" y="2595277"/>
            <a:ext cx="782700" cy="2400"/>
          </a:xfrm>
          <a:prstGeom prst="straightConnector1">
            <a:avLst/>
          </a:prstGeom>
          <a:noFill/>
          <a:ln w="38100" cap="flat" cmpd="sng">
            <a:solidFill>
              <a:schemeClr val="dk1"/>
            </a:solidFill>
            <a:prstDash val="solid"/>
            <a:round/>
            <a:headEnd type="none" w="sm" len="sm"/>
            <a:tailEnd type="triangle" w="med" len="med"/>
          </a:ln>
        </p:spPr>
      </p:cxnSp>
      <p:sp>
        <p:nvSpPr>
          <p:cNvPr id="566" name="Google Shape;566;p85"/>
          <p:cNvSpPr txBox="1"/>
          <p:nvPr/>
        </p:nvSpPr>
        <p:spPr>
          <a:xfrm>
            <a:off x="5316874" y="2602599"/>
            <a:ext cx="644400" cy="3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PDF</a:t>
            </a:r>
            <a:endParaRPr sz="1400" b="0" i="0" u="none" strike="noStrike" cap="none">
              <a:solidFill>
                <a:srgbClr val="000000"/>
              </a:solidFill>
              <a:latin typeface="Arial"/>
              <a:ea typeface="Arial"/>
              <a:cs typeface="Arial"/>
              <a:sym typeface="Arial"/>
            </a:endParaRPr>
          </a:p>
        </p:txBody>
      </p:sp>
      <p:sp>
        <p:nvSpPr>
          <p:cNvPr id="567" name="Google Shape;567;p85"/>
          <p:cNvSpPr txBox="1"/>
          <p:nvPr/>
        </p:nvSpPr>
        <p:spPr>
          <a:xfrm>
            <a:off x="529275" y="1240200"/>
            <a:ext cx="14043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8" name="Google Shape;568;p8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214000" y="3558802"/>
            <a:ext cx="812400" cy="895916"/>
          </a:xfrm>
          <a:prstGeom prst="rect">
            <a:avLst/>
          </a:prstGeom>
          <a:noFill/>
          <a:ln>
            <a:noFill/>
          </a:ln>
        </p:spPr>
      </p:pic>
      <p:pic>
        <p:nvPicPr>
          <p:cNvPr id="569" name="Google Shape;569;p8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202488" y="3521001"/>
            <a:ext cx="911365" cy="971526"/>
          </a:xfrm>
          <a:prstGeom prst="rect">
            <a:avLst/>
          </a:prstGeom>
          <a:noFill/>
          <a:ln>
            <a:noFill/>
          </a:ln>
        </p:spPr>
      </p:pic>
      <p:cxnSp>
        <p:nvCxnSpPr>
          <p:cNvPr id="570" name="Google Shape;570;p85"/>
          <p:cNvCxnSpPr/>
          <p:nvPr/>
        </p:nvCxnSpPr>
        <p:spPr>
          <a:xfrm rot="10800000" flipH="1">
            <a:off x="2141375" y="2998825"/>
            <a:ext cx="3931200" cy="1053000"/>
          </a:xfrm>
          <a:prstGeom prst="bentConnector3">
            <a:avLst>
              <a:gd name="adj1" fmla="val 80342"/>
            </a:avLst>
          </a:prstGeom>
          <a:noFill/>
          <a:ln w="57150" cap="flat" cmpd="sng">
            <a:solidFill>
              <a:srgbClr val="EE3F46"/>
            </a:solidFill>
            <a:prstDash val="solid"/>
            <a:round/>
            <a:headEnd type="none" w="sm" len="sm"/>
            <a:tailEnd type="triangle" w="med" len="med"/>
          </a:ln>
        </p:spPr>
      </p:cxnSp>
      <p:sp>
        <p:nvSpPr>
          <p:cNvPr id="571" name="Google Shape;571;p85"/>
          <p:cNvSpPr txBox="1"/>
          <p:nvPr/>
        </p:nvSpPr>
        <p:spPr>
          <a:xfrm>
            <a:off x="2197285" y="4265267"/>
            <a:ext cx="668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t>登録ユーザーは端末から</a:t>
            </a:r>
            <a:r>
              <a:rPr lang="en" sz="1800" b="1" i="0" u="none" strike="noStrike" cap="none">
                <a:solidFill>
                  <a:srgbClr val="EE3F46"/>
                </a:solidFill>
                <a:latin typeface="Arial"/>
                <a:ea typeface="Arial"/>
                <a:cs typeface="Arial"/>
                <a:sym typeface="Arial"/>
              </a:rPr>
              <a:t>PDF</a:t>
            </a:r>
            <a:r>
              <a:rPr lang="en" sz="1800" b="1">
                <a:solidFill>
                  <a:srgbClr val="EE3F46"/>
                </a:solidFill>
              </a:rPr>
              <a:t>をアップロードして要約できる</a:t>
            </a:r>
            <a:br>
              <a:rPr lang="en" sz="1800" b="1" i="0" u="none" strike="noStrike" cap="none">
                <a:solidFill>
                  <a:srgbClr val="000000"/>
                </a:solidFill>
                <a:latin typeface="Arial"/>
                <a:ea typeface="Arial"/>
                <a:cs typeface="Arial"/>
                <a:sym typeface="Arial"/>
              </a:rPr>
            </a:br>
            <a:r>
              <a:rPr lang="en" sz="1800" b="1" i="0" u="none" strike="noStrike" cap="none">
                <a:solidFill>
                  <a:srgbClr val="000000"/>
                </a:solidFill>
                <a:latin typeface="Arial"/>
                <a:ea typeface="Arial"/>
                <a:cs typeface="Arial"/>
                <a:sym typeface="Arial"/>
              </a:rPr>
              <a:t>(</a:t>
            </a:r>
            <a:r>
              <a:rPr lang="en" sz="1800" b="1"/>
              <a:t>テキスト処理後は全文情報はPaper Digestに残らない</a:t>
            </a:r>
            <a:r>
              <a:rPr lang="en" sz="1800" b="1"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sp>
        <p:nvSpPr>
          <p:cNvPr id="572" name="Google Shape;572;p85"/>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            登録ユーザーにのみ提供の機能</a:t>
            </a:r>
            <a:endParaRPr/>
          </a:p>
        </p:txBody>
      </p:sp>
      <p:sp>
        <p:nvSpPr>
          <p:cNvPr id="573" name="Google Shape;573;p85"/>
          <p:cNvSpPr/>
          <p:nvPr/>
        </p:nvSpPr>
        <p:spPr>
          <a:xfrm rot="1798848">
            <a:off x="779657" y="155717"/>
            <a:ext cx="677794" cy="68505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4" name="Google Shape;574;p8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82650" y="-25300"/>
            <a:ext cx="1082051" cy="1082051"/>
          </a:xfrm>
          <a:prstGeom prst="rect">
            <a:avLst/>
          </a:prstGeom>
          <a:noFill/>
          <a:ln>
            <a:noFill/>
          </a:ln>
        </p:spPr>
      </p:pic>
      <p:sp>
        <p:nvSpPr>
          <p:cNvPr id="575" name="Google Shape;575;p85"/>
          <p:cNvSpPr/>
          <p:nvPr/>
        </p:nvSpPr>
        <p:spPr>
          <a:xfrm>
            <a:off x="1215685" y="3615627"/>
            <a:ext cx="638400" cy="273900"/>
          </a:xfrm>
          <a:prstGeom prst="rect">
            <a:avLst/>
          </a:prstGeom>
          <a:solidFill>
            <a:srgbClr val="EE3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85"/>
          <p:cNvSpPr txBox="1"/>
          <p:nvPr/>
        </p:nvSpPr>
        <p:spPr>
          <a:xfrm>
            <a:off x="1140085" y="3515930"/>
            <a:ext cx="1448700" cy="47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Arial"/>
                <a:ea typeface="Arial"/>
                <a:cs typeface="Arial"/>
                <a:sym typeface="Arial"/>
              </a:rPr>
              <a:t>Local</a:t>
            </a:r>
            <a:endParaRPr sz="1800" b="1" i="0" u="none" strike="noStrike" cap="none">
              <a:solidFill>
                <a:srgbClr val="FFFFFF"/>
              </a:solidFill>
              <a:latin typeface="Arial"/>
              <a:ea typeface="Arial"/>
              <a:cs typeface="Arial"/>
              <a:sym typeface="Arial"/>
            </a:endParaRPr>
          </a:p>
        </p:txBody>
      </p:sp>
      <p:sp>
        <p:nvSpPr>
          <p:cNvPr id="577" name="Google Shape;577;p85"/>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6"/>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t>今後の開発アイデア</a:t>
            </a:r>
            <a:endParaRPr/>
          </a:p>
        </p:txBody>
      </p:sp>
      <p:sp>
        <p:nvSpPr>
          <p:cNvPr id="583" name="Google Shape;583;p86"/>
          <p:cNvSpPr/>
          <p:nvPr/>
        </p:nvSpPr>
        <p:spPr>
          <a:xfrm>
            <a:off x="3562940" y="1859836"/>
            <a:ext cx="837702" cy="1022922"/>
          </a:xfrm>
          <a:prstGeom prst="flowChartMultidocumen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84" name="Google Shape;584;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40942" y="3662473"/>
            <a:ext cx="1026945" cy="1026945"/>
          </a:xfrm>
          <a:prstGeom prst="rect">
            <a:avLst/>
          </a:prstGeom>
          <a:noFill/>
          <a:ln>
            <a:noFill/>
          </a:ln>
        </p:spPr>
      </p:pic>
      <p:sp>
        <p:nvSpPr>
          <p:cNvPr id="585" name="Google Shape;585;p86"/>
          <p:cNvSpPr/>
          <p:nvPr/>
        </p:nvSpPr>
        <p:spPr>
          <a:xfrm rot="10800000">
            <a:off x="3693472" y="3156729"/>
            <a:ext cx="522000" cy="192900"/>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86" name="Google Shape;586;p86"/>
          <p:cNvCxnSpPr/>
          <p:nvPr/>
        </p:nvCxnSpPr>
        <p:spPr>
          <a:xfrm>
            <a:off x="2910590" y="899024"/>
            <a:ext cx="0" cy="3909900"/>
          </a:xfrm>
          <a:prstGeom prst="straightConnector1">
            <a:avLst/>
          </a:prstGeom>
          <a:noFill/>
          <a:ln w="38100" cap="flat" cmpd="sng">
            <a:solidFill>
              <a:srgbClr val="999999"/>
            </a:solidFill>
            <a:prstDash val="solid"/>
            <a:round/>
            <a:headEnd type="none" w="sm" len="sm"/>
            <a:tailEnd type="none" w="sm" len="sm"/>
          </a:ln>
        </p:spPr>
      </p:cxnSp>
      <p:cxnSp>
        <p:nvCxnSpPr>
          <p:cNvPr id="587" name="Google Shape;587;p86"/>
          <p:cNvCxnSpPr/>
          <p:nvPr/>
        </p:nvCxnSpPr>
        <p:spPr>
          <a:xfrm>
            <a:off x="5024700" y="899024"/>
            <a:ext cx="0" cy="3909900"/>
          </a:xfrm>
          <a:prstGeom prst="straightConnector1">
            <a:avLst/>
          </a:prstGeom>
          <a:noFill/>
          <a:ln w="38100" cap="flat" cmpd="sng">
            <a:solidFill>
              <a:srgbClr val="999999"/>
            </a:solidFill>
            <a:prstDash val="solid"/>
            <a:round/>
            <a:headEnd type="none" w="sm" len="sm"/>
            <a:tailEnd type="none" w="sm" len="sm"/>
          </a:ln>
        </p:spPr>
      </p:cxnSp>
      <p:sp>
        <p:nvSpPr>
          <p:cNvPr id="588" name="Google Shape;588;p86"/>
          <p:cNvSpPr/>
          <p:nvPr/>
        </p:nvSpPr>
        <p:spPr>
          <a:xfrm>
            <a:off x="135425" y="902571"/>
            <a:ext cx="2637300" cy="5094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rPr>
              <a:t>ユーザー</a:t>
            </a:r>
            <a:endParaRPr sz="1800" b="1">
              <a:solidFill>
                <a:schemeClr val="lt1"/>
              </a:solidFill>
            </a:endParaRPr>
          </a:p>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rPr>
              <a:t>フィードバック</a:t>
            </a:r>
            <a:endParaRPr sz="1800" b="1" i="0" u="none" strike="noStrike" cap="none">
              <a:solidFill>
                <a:schemeClr val="lt1"/>
              </a:solidFill>
              <a:latin typeface="Arial"/>
              <a:ea typeface="Arial"/>
              <a:cs typeface="Arial"/>
              <a:sym typeface="Arial"/>
            </a:endParaRPr>
          </a:p>
        </p:txBody>
      </p:sp>
      <p:sp>
        <p:nvSpPr>
          <p:cNvPr id="589" name="Google Shape;589;p86"/>
          <p:cNvSpPr/>
          <p:nvPr/>
        </p:nvSpPr>
        <p:spPr>
          <a:xfrm>
            <a:off x="3045353" y="902571"/>
            <a:ext cx="1842600" cy="5094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rPr>
              <a:t>複数インプット</a:t>
            </a:r>
            <a:endParaRPr sz="1800" b="1" i="0" u="none" strike="noStrike" cap="none">
              <a:solidFill>
                <a:schemeClr val="lt1"/>
              </a:solidFill>
              <a:latin typeface="Arial"/>
              <a:ea typeface="Arial"/>
              <a:cs typeface="Arial"/>
              <a:sym typeface="Arial"/>
            </a:endParaRPr>
          </a:p>
        </p:txBody>
      </p:sp>
      <p:sp>
        <p:nvSpPr>
          <p:cNvPr id="590" name="Google Shape;590;p86"/>
          <p:cNvSpPr/>
          <p:nvPr/>
        </p:nvSpPr>
        <p:spPr>
          <a:xfrm>
            <a:off x="5169974" y="902571"/>
            <a:ext cx="3812100" cy="5094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rPr>
              <a:t>一般向け要約</a:t>
            </a:r>
            <a:endParaRPr sz="1800" b="1" i="0" u="none" strike="noStrike" cap="none">
              <a:solidFill>
                <a:schemeClr val="lt1"/>
              </a:solidFill>
              <a:latin typeface="Arial"/>
              <a:ea typeface="Arial"/>
              <a:cs typeface="Arial"/>
              <a:sym typeface="Arial"/>
            </a:endParaRPr>
          </a:p>
        </p:txBody>
      </p:sp>
      <p:sp>
        <p:nvSpPr>
          <p:cNvPr id="591" name="Google Shape;591;p86"/>
          <p:cNvSpPr txBox="1"/>
          <p:nvPr/>
        </p:nvSpPr>
        <p:spPr>
          <a:xfrm>
            <a:off x="5185213" y="1738405"/>
            <a:ext cx="37947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We demonstrate that PD-1 knockdown on HBV-associated, HCC antigen-　specific T cells boosts their effector function and capacity to kill tumor cells in a PD-L1hi 3D microfluidic system.</a:t>
            </a:r>
            <a:endParaRPr sz="1600" b="0" i="0" u="none" strike="noStrike" cap="none">
              <a:solidFill>
                <a:schemeClr val="dk1"/>
              </a:solidFill>
              <a:latin typeface="Arial"/>
              <a:ea typeface="Arial"/>
              <a:cs typeface="Arial"/>
              <a:sym typeface="Arial"/>
            </a:endParaRPr>
          </a:p>
        </p:txBody>
      </p:sp>
      <p:sp>
        <p:nvSpPr>
          <p:cNvPr id="592" name="Google Shape;592;p86"/>
          <p:cNvSpPr txBox="1"/>
          <p:nvPr/>
        </p:nvSpPr>
        <p:spPr>
          <a:xfrm>
            <a:off x="5194191" y="3770876"/>
            <a:ext cx="38733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A two-pronged genetic manipulation of T cells of the human immune system could lead to more effective cancer treatments.</a:t>
            </a:r>
            <a:endParaRPr sz="1600" b="0" i="0" u="none" strike="noStrike" cap="none">
              <a:solidFill>
                <a:srgbClr val="FF0000"/>
              </a:solidFill>
              <a:latin typeface="Arial"/>
              <a:ea typeface="Arial"/>
              <a:cs typeface="Arial"/>
              <a:sym typeface="Arial"/>
            </a:endParaRPr>
          </a:p>
        </p:txBody>
      </p:sp>
      <p:sp>
        <p:nvSpPr>
          <p:cNvPr id="593" name="Google Shape;593;p86"/>
          <p:cNvSpPr/>
          <p:nvPr/>
        </p:nvSpPr>
        <p:spPr>
          <a:xfrm rot="10800000">
            <a:off x="6696915" y="3162650"/>
            <a:ext cx="522000" cy="192900"/>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4" name="Google Shape;594;p86"/>
          <p:cNvSpPr/>
          <p:nvPr/>
        </p:nvSpPr>
        <p:spPr>
          <a:xfrm>
            <a:off x="5184541" y="3724056"/>
            <a:ext cx="3845100" cy="965400"/>
          </a:xfrm>
          <a:prstGeom prst="foldedCorner">
            <a:avLst>
              <a:gd name="adj" fmla="val 16667"/>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86"/>
          <p:cNvSpPr/>
          <p:nvPr/>
        </p:nvSpPr>
        <p:spPr>
          <a:xfrm>
            <a:off x="5169972" y="1752682"/>
            <a:ext cx="3859800" cy="1301400"/>
          </a:xfrm>
          <a:prstGeom prst="foldedCorner">
            <a:avLst>
              <a:gd name="adj" fmla="val 10523"/>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6" name="Google Shape;596;p86"/>
          <p:cNvSpPr txBox="1"/>
          <p:nvPr/>
        </p:nvSpPr>
        <p:spPr>
          <a:xfrm>
            <a:off x="5090198" y="1387266"/>
            <a:ext cx="1915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a:t>抽出型要約</a:t>
            </a:r>
            <a:endParaRPr sz="1800" b="0" i="0" u="none" strike="noStrike" cap="none">
              <a:solidFill>
                <a:srgbClr val="000000"/>
              </a:solidFill>
              <a:latin typeface="Arial"/>
              <a:ea typeface="Arial"/>
              <a:cs typeface="Arial"/>
              <a:sym typeface="Arial"/>
            </a:endParaRPr>
          </a:p>
        </p:txBody>
      </p:sp>
      <p:sp>
        <p:nvSpPr>
          <p:cNvPr id="597" name="Google Shape;597;p86"/>
          <p:cNvSpPr txBox="1"/>
          <p:nvPr/>
        </p:nvSpPr>
        <p:spPr>
          <a:xfrm>
            <a:off x="5123241" y="3365485"/>
            <a:ext cx="2044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a:t>抽象型要約</a:t>
            </a:r>
            <a:endParaRPr sz="1800" b="0" i="0" u="none" strike="noStrike" cap="none">
              <a:solidFill>
                <a:srgbClr val="000000"/>
              </a:solidFill>
              <a:latin typeface="Arial"/>
              <a:ea typeface="Arial"/>
              <a:cs typeface="Arial"/>
              <a:sym typeface="Arial"/>
            </a:endParaRPr>
          </a:p>
        </p:txBody>
      </p:sp>
      <p:sp>
        <p:nvSpPr>
          <p:cNvPr id="598" name="Google Shape;598;p86"/>
          <p:cNvSpPr/>
          <p:nvPr/>
        </p:nvSpPr>
        <p:spPr>
          <a:xfrm>
            <a:off x="7167390" y="4718910"/>
            <a:ext cx="2008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10.1016/j.ymthe.2018.08.013</a:t>
            </a:r>
            <a:endParaRPr sz="1400" b="0" i="0" u="none" strike="noStrike" cap="none">
              <a:solidFill>
                <a:srgbClr val="000000"/>
              </a:solidFill>
              <a:latin typeface="Arial"/>
              <a:ea typeface="Arial"/>
              <a:cs typeface="Arial"/>
              <a:sym typeface="Arial"/>
            </a:endParaRPr>
          </a:p>
        </p:txBody>
      </p:sp>
      <p:sp>
        <p:nvSpPr>
          <p:cNvPr id="599" name="Google Shape;599;p86"/>
          <p:cNvSpPr/>
          <p:nvPr/>
        </p:nvSpPr>
        <p:spPr>
          <a:xfrm>
            <a:off x="388245" y="1644612"/>
            <a:ext cx="318600" cy="318600"/>
          </a:xfrm>
          <a:prstGeom prst="hear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0" name="Google Shape;600;p86"/>
          <p:cNvSpPr/>
          <p:nvPr/>
        </p:nvSpPr>
        <p:spPr>
          <a:xfrm>
            <a:off x="395215" y="2080562"/>
            <a:ext cx="318600" cy="318600"/>
          </a:xfrm>
          <a:prstGeom prst="hear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1" name="Google Shape;601;p86"/>
          <p:cNvSpPr/>
          <p:nvPr/>
        </p:nvSpPr>
        <p:spPr>
          <a:xfrm>
            <a:off x="384034" y="2525951"/>
            <a:ext cx="318600" cy="318600"/>
          </a:xfrm>
          <a:prstGeom prst="heart">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2" name="Google Shape;602;p86"/>
          <p:cNvSpPr txBox="1"/>
          <p:nvPr/>
        </p:nvSpPr>
        <p:spPr>
          <a:xfrm>
            <a:off x="774853" y="1641380"/>
            <a:ext cx="1319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Blah blah blah</a:t>
            </a:r>
            <a:endParaRPr sz="1400" b="0" i="0" u="none" strike="noStrike" cap="none">
              <a:solidFill>
                <a:srgbClr val="000000"/>
              </a:solidFill>
              <a:latin typeface="Arial"/>
              <a:ea typeface="Arial"/>
              <a:cs typeface="Arial"/>
              <a:sym typeface="Arial"/>
            </a:endParaRPr>
          </a:p>
        </p:txBody>
      </p:sp>
      <p:sp>
        <p:nvSpPr>
          <p:cNvPr id="603" name="Google Shape;603;p86"/>
          <p:cNvSpPr txBox="1"/>
          <p:nvPr/>
        </p:nvSpPr>
        <p:spPr>
          <a:xfrm>
            <a:off x="767901" y="2086039"/>
            <a:ext cx="1319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Blah blah blah</a:t>
            </a:r>
            <a:endParaRPr sz="1400" b="0" i="0" u="none" strike="noStrike" cap="none">
              <a:solidFill>
                <a:srgbClr val="000000"/>
              </a:solidFill>
              <a:latin typeface="Arial"/>
              <a:ea typeface="Arial"/>
              <a:cs typeface="Arial"/>
              <a:sym typeface="Arial"/>
            </a:endParaRPr>
          </a:p>
        </p:txBody>
      </p:sp>
      <p:sp>
        <p:nvSpPr>
          <p:cNvPr id="604" name="Google Shape;604;p86"/>
          <p:cNvSpPr txBox="1"/>
          <p:nvPr/>
        </p:nvSpPr>
        <p:spPr>
          <a:xfrm>
            <a:off x="769496" y="2525282"/>
            <a:ext cx="1815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EUREKA! EUREKA!</a:t>
            </a:r>
            <a:endParaRPr sz="1400" b="0" i="0" u="none" strike="noStrike" cap="none">
              <a:solidFill>
                <a:srgbClr val="000000"/>
              </a:solidFill>
              <a:latin typeface="Arial"/>
              <a:ea typeface="Arial"/>
              <a:cs typeface="Arial"/>
              <a:sym typeface="Arial"/>
            </a:endParaRPr>
          </a:p>
        </p:txBody>
      </p:sp>
      <p:sp>
        <p:nvSpPr>
          <p:cNvPr id="605" name="Google Shape;605;p86"/>
          <p:cNvSpPr/>
          <p:nvPr/>
        </p:nvSpPr>
        <p:spPr>
          <a:xfrm rot="10800000">
            <a:off x="1154956" y="3156730"/>
            <a:ext cx="522000" cy="192900"/>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06" name="Google Shape;606;p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3022" y="3527193"/>
            <a:ext cx="1095303" cy="1245461"/>
          </a:xfrm>
          <a:prstGeom prst="rect">
            <a:avLst/>
          </a:prstGeom>
          <a:noFill/>
          <a:ln>
            <a:noFill/>
          </a:ln>
        </p:spPr>
      </p:pic>
      <p:sp>
        <p:nvSpPr>
          <p:cNvPr id="607" name="Google Shape;607;p86"/>
          <p:cNvSpPr/>
          <p:nvPr/>
        </p:nvSpPr>
        <p:spPr>
          <a:xfrm>
            <a:off x="237174" y="1529784"/>
            <a:ext cx="2422200" cy="1421700"/>
          </a:xfrm>
          <a:prstGeom prst="foldedCorner">
            <a:avLst>
              <a:gd name="adj" fmla="val 10523"/>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8" name="Google Shape;608;p86"/>
          <p:cNvSpPr/>
          <p:nvPr/>
        </p:nvSpPr>
        <p:spPr>
          <a:xfrm>
            <a:off x="1711441" y="3547491"/>
            <a:ext cx="318600" cy="318600"/>
          </a:xfrm>
          <a:prstGeom prst="heart">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9" name="Google Shape;609;p86"/>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AEB4"/>
        </a:solidFill>
        <a:effectLst/>
      </p:bgPr>
    </p:bg>
    <p:spTree>
      <p:nvGrpSpPr>
        <p:cNvPr id="1" name="Shape 613"/>
        <p:cNvGrpSpPr/>
        <p:nvPr/>
      </p:nvGrpSpPr>
      <p:grpSpPr>
        <a:xfrm>
          <a:off x="0" y="0"/>
          <a:ext cx="0" cy="0"/>
          <a:chOff x="0" y="0"/>
          <a:chExt cx="0" cy="0"/>
        </a:xfrm>
      </p:grpSpPr>
      <p:sp>
        <p:nvSpPr>
          <p:cNvPr id="614" name="Google Shape;614;p87"/>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15" name="Google Shape;615;p87"/>
          <p:cNvSpPr txBox="1">
            <a:spLocks noGrp="1"/>
          </p:cNvSpPr>
          <p:nvPr>
            <p:ph type="body" idx="1"/>
          </p:nvPr>
        </p:nvSpPr>
        <p:spPr>
          <a:xfrm>
            <a:off x="289250" y="1345650"/>
            <a:ext cx="8419800" cy="3159300"/>
          </a:xfrm>
          <a:prstGeom prst="rect">
            <a:avLst/>
          </a:prstGeom>
          <a:solidFill>
            <a:srgbClr val="FFFFFF"/>
          </a:solidFill>
        </p:spPr>
        <p:txBody>
          <a:bodyPr spcFirstLastPara="1" wrap="square" lIns="68575" tIns="34275" rIns="68575" bIns="34275" anchor="t" anchorCtr="0">
            <a:noAutofit/>
          </a:bodyPr>
          <a:lstStyle/>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Digestとは何か？</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EE3F46"/>
                </a:solidFill>
                <a:latin typeface="M PLUS Rounded 1c"/>
                <a:ea typeface="M PLUS Rounded 1c"/>
                <a:cs typeface="M PLUS Rounded 1c"/>
                <a:sym typeface="M PLUS Rounded 1c"/>
              </a:rPr>
              <a:t>Paper Digestが必要とする（した）コラボレーション</a:t>
            </a:r>
            <a:endParaRPr sz="2400">
              <a:solidFill>
                <a:srgbClr val="EE3F46"/>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開発を可能とした背景要因</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これまでの成功要因</a:t>
            </a:r>
            <a:endParaRPr sz="2400">
              <a:solidFill>
                <a:srgbClr val="434343"/>
              </a:solidFill>
              <a:latin typeface="M PLUS Rounded 1c"/>
              <a:ea typeface="M PLUS Rounded 1c"/>
              <a:cs typeface="M PLUS Rounded 1c"/>
              <a:sym typeface="M PLUS Rounded 1c"/>
            </a:endParaRPr>
          </a:p>
        </p:txBody>
      </p:sp>
      <p:sp>
        <p:nvSpPr>
          <p:cNvPr id="616" name="Google Shape;616;p87"/>
          <p:cNvSpPr txBox="1">
            <a:spLocks noGrp="1"/>
          </p:cNvSpPr>
          <p:nvPr>
            <p:ph type="body" idx="2"/>
          </p:nvPr>
        </p:nvSpPr>
        <p:spPr>
          <a:xfrm>
            <a:off x="289250" y="849125"/>
            <a:ext cx="8419800" cy="49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617" name="Google Shape;617;p87"/>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8"/>
          <p:cNvSpPr txBox="1">
            <a:spLocks noGrp="1"/>
          </p:cNvSpPr>
          <p:nvPr>
            <p:ph type="title"/>
          </p:nvPr>
        </p:nvSpPr>
        <p:spPr>
          <a:xfrm>
            <a:off x="266625" y="41600"/>
            <a:ext cx="78867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solidFill>
                  <a:schemeClr val="lt1"/>
                </a:solidFill>
              </a:rPr>
              <a:t>Paper Digestにとって：コラボ＝ブースト</a:t>
            </a:r>
            <a:endParaRPr sz="3000"/>
          </a:p>
        </p:txBody>
      </p:sp>
      <p:graphicFrame>
        <p:nvGraphicFramePr>
          <p:cNvPr id="623" name="Google Shape;623;p88"/>
          <p:cNvGraphicFramePr/>
          <p:nvPr/>
        </p:nvGraphicFramePr>
        <p:xfrm>
          <a:off x="127225" y="926100"/>
          <a:ext cx="8889550" cy="4114650"/>
        </p:xfrm>
        <a:graphic>
          <a:graphicData uri="http://schemas.openxmlformats.org/drawingml/2006/table">
            <a:tbl>
              <a:tblPr>
                <a:noFill/>
                <a:tableStyleId>{F9170F6A-FCDB-4C3A-B8E5-5B483D40EBDB}</a:tableStyleId>
              </a:tblPr>
              <a:tblGrid>
                <a:gridCol w="2000575">
                  <a:extLst>
                    <a:ext uri="{9D8B030D-6E8A-4147-A177-3AD203B41FA5}">
                      <a16:colId xmlns:a16="http://schemas.microsoft.com/office/drawing/2014/main" val="20000"/>
                    </a:ext>
                  </a:extLst>
                </a:gridCol>
                <a:gridCol w="1834950">
                  <a:extLst>
                    <a:ext uri="{9D8B030D-6E8A-4147-A177-3AD203B41FA5}">
                      <a16:colId xmlns:a16="http://schemas.microsoft.com/office/drawing/2014/main" val="20001"/>
                    </a:ext>
                  </a:extLst>
                </a:gridCol>
                <a:gridCol w="5054025">
                  <a:extLst>
                    <a:ext uri="{9D8B030D-6E8A-4147-A177-3AD203B41FA5}">
                      <a16:colId xmlns:a16="http://schemas.microsoft.com/office/drawing/2014/main" val="20002"/>
                    </a:ext>
                  </a:extLst>
                </a:gridCol>
              </a:tblGrid>
              <a:tr h="356875">
                <a:tc>
                  <a:txBody>
                    <a:bodyPr/>
                    <a:lstStyle/>
                    <a:p>
                      <a:pPr marL="0" lvl="0" indent="0" algn="l" rtl="0">
                        <a:spcBef>
                          <a:spcPts val="0"/>
                        </a:spcBef>
                        <a:spcAft>
                          <a:spcPts val="0"/>
                        </a:spcAft>
                        <a:buNone/>
                      </a:pPr>
                      <a:r>
                        <a:rPr lang="en" b="1">
                          <a:solidFill>
                            <a:srgbClr val="FFFFFF"/>
                          </a:solidFill>
                        </a:rPr>
                        <a:t>課題</a:t>
                      </a:r>
                      <a:endParaRPr b="1">
                        <a:solidFill>
                          <a:srgbClr val="FFFFFF"/>
                        </a:solidFill>
                      </a:endParaRPr>
                    </a:p>
                  </a:txBody>
                  <a:tcPr marL="91425" marR="91425" marT="91425" marB="91425">
                    <a:solidFill>
                      <a:srgbClr val="15AEB4"/>
                    </a:solidFill>
                  </a:tcPr>
                </a:tc>
                <a:tc>
                  <a:txBody>
                    <a:bodyPr/>
                    <a:lstStyle/>
                    <a:p>
                      <a:pPr marL="0" lvl="0" indent="0" algn="l" rtl="0">
                        <a:spcBef>
                          <a:spcPts val="0"/>
                        </a:spcBef>
                        <a:spcAft>
                          <a:spcPts val="0"/>
                        </a:spcAft>
                        <a:buNone/>
                      </a:pPr>
                      <a:r>
                        <a:rPr lang="en" b="1">
                          <a:solidFill>
                            <a:srgbClr val="FFFFFF"/>
                          </a:solidFill>
                        </a:rPr>
                        <a:t>自分でできたこと</a:t>
                      </a:r>
                      <a:endParaRPr b="1">
                        <a:solidFill>
                          <a:srgbClr val="FFFFFF"/>
                        </a:solidFill>
                      </a:endParaRPr>
                    </a:p>
                  </a:txBody>
                  <a:tcPr marL="91425" marR="91425" marT="91425" marB="91425">
                    <a:solidFill>
                      <a:srgbClr val="15AEB4"/>
                    </a:solidFill>
                  </a:tcPr>
                </a:tc>
                <a:tc>
                  <a:txBody>
                    <a:bodyPr/>
                    <a:lstStyle/>
                    <a:p>
                      <a:pPr marL="0" lvl="0" indent="0" algn="l" rtl="0">
                        <a:spcBef>
                          <a:spcPts val="0"/>
                        </a:spcBef>
                        <a:spcAft>
                          <a:spcPts val="0"/>
                        </a:spcAft>
                        <a:buNone/>
                      </a:pPr>
                      <a:r>
                        <a:rPr lang="en" b="1">
                          <a:solidFill>
                            <a:srgbClr val="FFFFFF"/>
                          </a:solidFill>
                        </a:rPr>
                        <a:t>コラボを通して可能になったこと</a:t>
                      </a:r>
                      <a:endParaRPr b="1">
                        <a:solidFill>
                          <a:srgbClr val="FFFFFF"/>
                        </a:solidFill>
                      </a:endParaRPr>
                    </a:p>
                  </a:txBody>
                  <a:tcPr marL="91425" marR="91425" marT="91425" marB="91425">
                    <a:solidFill>
                      <a:srgbClr val="15AEB4"/>
                    </a:solidFill>
                  </a:tcPr>
                </a:tc>
                <a:extLst>
                  <a:ext uri="{0D108BD9-81ED-4DB2-BD59-A6C34878D82A}">
                    <a16:rowId xmlns:a16="http://schemas.microsoft.com/office/drawing/2014/main" val="10000"/>
                  </a:ext>
                </a:extLst>
              </a:tr>
              <a:tr h="738050">
                <a:tc>
                  <a:txBody>
                    <a:bodyPr/>
                    <a:lstStyle/>
                    <a:p>
                      <a:pPr marL="0" lvl="0" indent="0" algn="l" rtl="0">
                        <a:spcBef>
                          <a:spcPts val="0"/>
                        </a:spcBef>
                        <a:spcAft>
                          <a:spcPts val="0"/>
                        </a:spcAft>
                        <a:buNone/>
                      </a:pPr>
                      <a:r>
                        <a:rPr lang="en"/>
                        <a:t>アイデアの具現化</a:t>
                      </a:r>
                      <a:endParaRPr/>
                    </a:p>
                  </a:txBody>
                  <a:tcPr marL="91425" marR="91425" marT="91425" marB="91425"/>
                </a:tc>
                <a:tc>
                  <a:txBody>
                    <a:bodyPr/>
                    <a:lstStyle/>
                    <a:p>
                      <a:pPr marL="0" lvl="0" indent="0" algn="l" rtl="0">
                        <a:spcBef>
                          <a:spcPts val="0"/>
                        </a:spcBef>
                        <a:spcAft>
                          <a:spcPts val="0"/>
                        </a:spcAft>
                        <a:buNone/>
                      </a:pPr>
                      <a:r>
                        <a:rPr lang="en"/>
                        <a:t>自分なりに学んで、できる範囲で実行</a:t>
                      </a:r>
                      <a:endParaRPr/>
                    </a:p>
                  </a:txBody>
                  <a:tcPr marL="91425" marR="91425" marT="91425" marB="91425"/>
                </a:tc>
                <a:tc>
                  <a:txBody>
                    <a:bodyPr/>
                    <a:lstStyle/>
                    <a:p>
                      <a:pPr marL="171450" lvl="0" indent="-146050" algn="l" rtl="0">
                        <a:spcBef>
                          <a:spcPts val="0"/>
                        </a:spcBef>
                        <a:spcAft>
                          <a:spcPts val="0"/>
                        </a:spcAft>
                        <a:buClr>
                          <a:schemeClr val="dk1"/>
                        </a:buClr>
                        <a:buSzPts val="1400"/>
                        <a:buChar char="●"/>
                      </a:pPr>
                      <a:r>
                        <a:rPr lang="en">
                          <a:solidFill>
                            <a:schemeClr val="dk1"/>
                          </a:solidFill>
                        </a:rPr>
                        <a:t>CristianにWebサービス化して頂けた</a:t>
                      </a:r>
                      <a:endParaRPr>
                        <a:solidFill>
                          <a:schemeClr val="dk1"/>
                        </a:solidFill>
                      </a:endParaRPr>
                    </a:p>
                    <a:p>
                      <a:pPr marL="171450" lvl="0" indent="-146050" algn="l" rtl="0">
                        <a:spcBef>
                          <a:spcPts val="0"/>
                        </a:spcBef>
                        <a:spcAft>
                          <a:spcPts val="0"/>
                        </a:spcAft>
                        <a:buClr>
                          <a:schemeClr val="dk1"/>
                        </a:buClr>
                        <a:buSzPts val="1400"/>
                        <a:buChar char="●"/>
                      </a:pPr>
                      <a:r>
                        <a:rPr lang="en">
                          <a:solidFill>
                            <a:schemeClr val="dk1"/>
                          </a:solidFill>
                        </a:rPr>
                        <a:t>宮入さんからビジネス化についてアドバイスを頂けた</a:t>
                      </a:r>
                      <a:endParaRPr>
                        <a:solidFill>
                          <a:schemeClr val="dk1"/>
                        </a:solidFill>
                      </a:endParaRPr>
                    </a:p>
                    <a:p>
                      <a:pPr marL="171450" lvl="0" indent="-146050" algn="l" rtl="0">
                        <a:spcBef>
                          <a:spcPts val="0"/>
                        </a:spcBef>
                        <a:spcAft>
                          <a:spcPts val="0"/>
                        </a:spcAft>
                        <a:buClr>
                          <a:schemeClr val="dk1"/>
                        </a:buClr>
                        <a:buSzPts val="1400"/>
                        <a:buChar char="●"/>
                      </a:pPr>
                      <a:r>
                        <a:rPr lang="en">
                          <a:solidFill>
                            <a:schemeClr val="dk1"/>
                          </a:solidFill>
                        </a:rPr>
                        <a:t>Digital Scienceに開発ロードマップについて意見を頂けた</a:t>
                      </a:r>
                      <a:endParaRPr>
                        <a:solidFill>
                          <a:schemeClr val="dk1"/>
                        </a:solidFill>
                      </a:endParaRPr>
                    </a:p>
                  </a:txBody>
                  <a:tcPr marL="91425" marR="91425" marT="91425" marB="91425"/>
                </a:tc>
                <a:extLst>
                  <a:ext uri="{0D108BD9-81ED-4DB2-BD59-A6C34878D82A}">
                    <a16:rowId xmlns:a16="http://schemas.microsoft.com/office/drawing/2014/main" val="10001"/>
                  </a:ext>
                </a:extLst>
              </a:tr>
              <a:tr h="738050">
                <a:tc>
                  <a:txBody>
                    <a:bodyPr/>
                    <a:lstStyle/>
                    <a:p>
                      <a:pPr marL="0" lvl="0" indent="0" algn="l" rtl="0">
                        <a:spcBef>
                          <a:spcPts val="0"/>
                        </a:spcBef>
                        <a:spcAft>
                          <a:spcPts val="0"/>
                        </a:spcAft>
                        <a:buNone/>
                      </a:pPr>
                      <a:r>
                        <a:rPr lang="en"/>
                        <a:t>ワークフローの実装と改善</a:t>
                      </a:r>
                      <a:endParaRPr/>
                    </a:p>
                  </a:txBody>
                  <a:tcPr marL="91425" marR="91425" marT="91425" marB="91425"/>
                </a:tc>
                <a:tc>
                  <a:txBody>
                    <a:bodyPr/>
                    <a:lstStyle/>
                    <a:p>
                      <a:pPr marL="0" lvl="0" indent="0" algn="l" rtl="0">
                        <a:spcBef>
                          <a:spcPts val="0"/>
                        </a:spcBef>
                        <a:spcAft>
                          <a:spcPts val="0"/>
                        </a:spcAft>
                        <a:buNone/>
                      </a:pPr>
                      <a:r>
                        <a:rPr lang="en"/>
                        <a:t>UIで説明を追加、</a:t>
                      </a:r>
                      <a:endParaRPr/>
                    </a:p>
                    <a:p>
                      <a:pPr marL="0" lvl="0" indent="0" algn="l" rtl="0">
                        <a:spcBef>
                          <a:spcPts val="0"/>
                        </a:spcBef>
                        <a:spcAft>
                          <a:spcPts val="0"/>
                        </a:spcAft>
                        <a:buNone/>
                      </a:pPr>
                      <a:r>
                        <a:rPr lang="en"/>
                        <a:t>FAQで対応</a:t>
                      </a:r>
                      <a:endParaRPr/>
                    </a:p>
                  </a:txBody>
                  <a:tcPr marL="91425" marR="91425" marT="91425" marB="91425"/>
                </a:tc>
                <a:tc>
                  <a:txBody>
                    <a:bodyPr/>
                    <a:lstStyle/>
                    <a:p>
                      <a:pPr marL="171450" lvl="0" indent="-146050" algn="l" rtl="0">
                        <a:spcBef>
                          <a:spcPts val="0"/>
                        </a:spcBef>
                        <a:spcAft>
                          <a:spcPts val="0"/>
                        </a:spcAft>
                        <a:buClr>
                          <a:schemeClr val="dk1"/>
                        </a:buClr>
                        <a:buSzPts val="1400"/>
                        <a:buChar char="●"/>
                      </a:pPr>
                      <a:r>
                        <a:rPr lang="en"/>
                        <a:t>Crossref APIを無料で利用できた</a:t>
                      </a:r>
                      <a:endParaRPr/>
                    </a:p>
                    <a:p>
                      <a:pPr marL="171450" lvl="0" indent="-146050" algn="l" rtl="0">
                        <a:spcBef>
                          <a:spcPts val="0"/>
                        </a:spcBef>
                        <a:spcAft>
                          <a:spcPts val="0"/>
                        </a:spcAft>
                        <a:buClr>
                          <a:schemeClr val="dk1"/>
                        </a:buClr>
                        <a:buSzPts val="1400"/>
                        <a:buChar char="●"/>
                      </a:pPr>
                      <a:r>
                        <a:rPr lang="en"/>
                        <a:t>Unpaywall、Cobaltmetricsなどの無料APIでインプットの正規化と代替URLの取得が可能になった</a:t>
                      </a:r>
                      <a:endParaRPr/>
                    </a:p>
                  </a:txBody>
                  <a:tcPr marL="91425" marR="91425" marT="91425" marB="91425"/>
                </a:tc>
                <a:extLst>
                  <a:ext uri="{0D108BD9-81ED-4DB2-BD59-A6C34878D82A}">
                    <a16:rowId xmlns:a16="http://schemas.microsoft.com/office/drawing/2014/main" val="10002"/>
                  </a:ext>
                </a:extLst>
              </a:tr>
              <a:tr h="1119225">
                <a:tc>
                  <a:txBody>
                    <a:bodyPr/>
                    <a:lstStyle/>
                    <a:p>
                      <a:pPr marL="0" lvl="0" indent="0" algn="l" rtl="0">
                        <a:spcBef>
                          <a:spcPts val="0"/>
                        </a:spcBef>
                        <a:spcAft>
                          <a:spcPts val="0"/>
                        </a:spcAft>
                        <a:buNone/>
                      </a:pPr>
                      <a:r>
                        <a:rPr lang="en"/>
                        <a:t>マーケティング</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Twitterで拡散、</a:t>
                      </a:r>
                      <a:endParaRPr/>
                    </a:p>
                    <a:p>
                      <a:pPr marL="0" lvl="0" indent="0" algn="l" rtl="0">
                        <a:spcBef>
                          <a:spcPts val="0"/>
                        </a:spcBef>
                        <a:spcAft>
                          <a:spcPts val="0"/>
                        </a:spcAft>
                        <a:buNone/>
                      </a:pPr>
                      <a:r>
                        <a:rPr lang="en"/>
                        <a:t>周囲の学生に説明</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171450" lvl="0" indent="-146050" algn="l" rtl="0">
                        <a:spcBef>
                          <a:spcPts val="0"/>
                        </a:spcBef>
                        <a:spcAft>
                          <a:spcPts val="0"/>
                        </a:spcAft>
                        <a:buSzPts val="1400"/>
                        <a:buChar char="●"/>
                      </a:pPr>
                      <a:r>
                        <a:rPr lang="en"/>
                        <a:t>Digital Scienceのグラントを受賞したことで世界的なプレスリリース＋Japan Timesへの記事掲載</a:t>
                      </a:r>
                      <a:endParaRPr/>
                    </a:p>
                    <a:p>
                      <a:pPr marL="171450" lvl="0" indent="-146050" algn="l" rtl="0">
                        <a:spcBef>
                          <a:spcPts val="0"/>
                        </a:spcBef>
                        <a:spcAft>
                          <a:spcPts val="0"/>
                        </a:spcAft>
                        <a:buSzPts val="1400"/>
                        <a:buChar char="●"/>
                      </a:pPr>
                      <a:r>
                        <a:rPr lang="en"/>
                        <a:t>それらがニュースソースとなってローカル記事やブログ、ニュースレターなどに掲載</a:t>
                      </a:r>
                      <a:endParaRPr/>
                    </a:p>
                    <a:p>
                      <a:pPr marL="171450" lvl="0" indent="-146050" algn="l" rtl="0">
                        <a:spcBef>
                          <a:spcPts val="0"/>
                        </a:spcBef>
                        <a:spcAft>
                          <a:spcPts val="0"/>
                        </a:spcAft>
                        <a:buSzPts val="1400"/>
                        <a:buChar char="●"/>
                      </a:pPr>
                      <a:r>
                        <a:rPr lang="en"/>
                        <a:t>講演依頼を受ける機会が増えた</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38050">
                <a:tc>
                  <a:txBody>
                    <a:bodyPr/>
                    <a:lstStyle/>
                    <a:p>
                      <a:pPr marL="0" lvl="0" indent="0" algn="l" rtl="0">
                        <a:spcBef>
                          <a:spcPts val="0"/>
                        </a:spcBef>
                        <a:spcAft>
                          <a:spcPts val="0"/>
                        </a:spcAft>
                        <a:buNone/>
                      </a:pPr>
                      <a:r>
                        <a:rPr lang="en"/>
                        <a:t>顧客開拓</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体当たり営業</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171450" lvl="0" indent="-146050" algn="l" rtl="0">
                        <a:spcBef>
                          <a:spcPts val="0"/>
                        </a:spcBef>
                        <a:spcAft>
                          <a:spcPts val="0"/>
                        </a:spcAft>
                        <a:buClr>
                          <a:schemeClr val="dk1"/>
                        </a:buClr>
                        <a:buSzPts val="1400"/>
                        <a:buChar char="●"/>
                      </a:pPr>
                      <a:r>
                        <a:rPr lang="en">
                          <a:solidFill>
                            <a:schemeClr val="dk1"/>
                          </a:solidFill>
                        </a:rPr>
                        <a:t>宮入さんの人脈により顧客に直接会えた</a:t>
                      </a:r>
                      <a:endParaRPr>
                        <a:solidFill>
                          <a:schemeClr val="dk1"/>
                        </a:solidFill>
                      </a:endParaRPr>
                    </a:p>
                    <a:p>
                      <a:pPr marL="171450" lvl="0" indent="-146050" algn="l" rtl="0">
                        <a:spcBef>
                          <a:spcPts val="0"/>
                        </a:spcBef>
                        <a:spcAft>
                          <a:spcPts val="0"/>
                        </a:spcAft>
                        <a:buClr>
                          <a:schemeClr val="dk1"/>
                        </a:buClr>
                        <a:buSzPts val="1400"/>
                        <a:buChar char="●"/>
                      </a:pPr>
                      <a:r>
                        <a:rPr lang="en">
                          <a:solidFill>
                            <a:schemeClr val="dk1"/>
                          </a:solidFill>
                        </a:rPr>
                        <a:t>Digital Scienceからの紹介</a:t>
                      </a:r>
                      <a:endParaRPr>
                        <a:solidFill>
                          <a:schemeClr val="dk1"/>
                        </a:solidFill>
                      </a:endParaRPr>
                    </a:p>
                    <a:p>
                      <a:pPr marL="171450" lvl="0" indent="-146050" algn="l" rtl="0">
                        <a:spcBef>
                          <a:spcPts val="0"/>
                        </a:spcBef>
                        <a:spcAft>
                          <a:spcPts val="0"/>
                        </a:spcAft>
                        <a:buClr>
                          <a:schemeClr val="dk1"/>
                        </a:buClr>
                        <a:buSzPts val="1400"/>
                        <a:buChar char="●"/>
                      </a:pPr>
                      <a:r>
                        <a:rPr lang="en">
                          <a:solidFill>
                            <a:schemeClr val="dk1"/>
                          </a:solidFill>
                        </a:rPr>
                        <a:t>NTT Docomo Venturesで導入・所感を共有して頂けた</a:t>
                      </a: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AEB4"/>
        </a:solidFill>
        <a:effectLst/>
      </p:bgPr>
    </p:bg>
    <p:spTree>
      <p:nvGrpSpPr>
        <p:cNvPr id="1" name="Shape 627"/>
        <p:cNvGrpSpPr/>
        <p:nvPr/>
      </p:nvGrpSpPr>
      <p:grpSpPr>
        <a:xfrm>
          <a:off x="0" y="0"/>
          <a:ext cx="0" cy="0"/>
          <a:chOff x="0" y="0"/>
          <a:chExt cx="0" cy="0"/>
        </a:xfrm>
      </p:grpSpPr>
      <p:sp>
        <p:nvSpPr>
          <p:cNvPr id="628" name="Google Shape;628;p89"/>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29" name="Google Shape;629;p89"/>
          <p:cNvSpPr txBox="1">
            <a:spLocks noGrp="1"/>
          </p:cNvSpPr>
          <p:nvPr>
            <p:ph type="body" idx="1"/>
          </p:nvPr>
        </p:nvSpPr>
        <p:spPr>
          <a:xfrm>
            <a:off x="289250" y="1345650"/>
            <a:ext cx="8419800" cy="3159300"/>
          </a:xfrm>
          <a:prstGeom prst="rect">
            <a:avLst/>
          </a:prstGeom>
          <a:solidFill>
            <a:srgbClr val="FFFFFF"/>
          </a:solidFill>
        </p:spPr>
        <p:txBody>
          <a:bodyPr spcFirstLastPara="1" wrap="square" lIns="68575" tIns="34275" rIns="68575" bIns="34275" anchor="t" anchorCtr="0">
            <a:noAutofit/>
          </a:bodyPr>
          <a:lstStyle/>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Digestとは何か？</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Digestが必要とする（した）コラボレーション</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EE3F46"/>
                </a:solidFill>
                <a:latin typeface="M PLUS Rounded 1c"/>
                <a:ea typeface="M PLUS Rounded 1c"/>
                <a:cs typeface="M PLUS Rounded 1c"/>
                <a:sym typeface="M PLUS Rounded 1c"/>
              </a:rPr>
              <a:t>開発を可能とした背景要因</a:t>
            </a:r>
            <a:endParaRPr sz="2400">
              <a:solidFill>
                <a:srgbClr val="EE3F46"/>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これまでの成功要因</a:t>
            </a:r>
            <a:endParaRPr sz="2400">
              <a:solidFill>
                <a:srgbClr val="434343"/>
              </a:solidFill>
              <a:latin typeface="M PLUS Rounded 1c"/>
              <a:ea typeface="M PLUS Rounded 1c"/>
              <a:cs typeface="M PLUS Rounded 1c"/>
              <a:sym typeface="M PLUS Rounded 1c"/>
            </a:endParaRPr>
          </a:p>
        </p:txBody>
      </p:sp>
      <p:sp>
        <p:nvSpPr>
          <p:cNvPr id="630" name="Google Shape;630;p89"/>
          <p:cNvSpPr txBox="1">
            <a:spLocks noGrp="1"/>
          </p:cNvSpPr>
          <p:nvPr>
            <p:ph type="body" idx="2"/>
          </p:nvPr>
        </p:nvSpPr>
        <p:spPr>
          <a:xfrm>
            <a:off x="289250" y="849125"/>
            <a:ext cx="8419800" cy="49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631" name="Google Shape;631;p89"/>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71"/>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latin typeface="M PLUS Rounded 1c"/>
                <a:ea typeface="M PLUS Rounded 1c"/>
                <a:cs typeface="M PLUS Rounded 1c"/>
                <a:sym typeface="M PLUS Rounded 1c"/>
              </a:rPr>
              <a:t>Paper Digestとは</a:t>
            </a:r>
            <a:endParaRPr b="1">
              <a:latin typeface="M PLUS Rounded 1c"/>
              <a:ea typeface="M PLUS Rounded 1c"/>
              <a:cs typeface="M PLUS Rounded 1c"/>
              <a:sym typeface="M PLUS Rounded 1c"/>
            </a:endParaRPr>
          </a:p>
        </p:txBody>
      </p:sp>
      <p:sp>
        <p:nvSpPr>
          <p:cNvPr id="354" name="Google Shape;354;p71"/>
          <p:cNvSpPr txBox="1">
            <a:spLocks noGrp="1"/>
          </p:cNvSpPr>
          <p:nvPr>
            <p:ph type="body" idx="1"/>
          </p:nvPr>
        </p:nvSpPr>
        <p:spPr>
          <a:xfrm>
            <a:off x="289250" y="974000"/>
            <a:ext cx="5613300" cy="3531000"/>
          </a:xfrm>
          <a:prstGeom prst="rect">
            <a:avLst/>
          </a:prstGeom>
        </p:spPr>
        <p:txBody>
          <a:bodyPr spcFirstLastPara="1" wrap="square" lIns="68575" tIns="34275" rIns="68575" bIns="34275" anchor="t" anchorCtr="0">
            <a:noAutofit/>
          </a:bodyPr>
          <a:lstStyle/>
          <a:p>
            <a:pPr marL="457200" lvl="0" indent="-349250" algn="l" rtl="0">
              <a:spcBef>
                <a:spcPts val="800"/>
              </a:spcBef>
              <a:spcAft>
                <a:spcPts val="0"/>
              </a:spcAft>
              <a:buClr>
                <a:srgbClr val="000000"/>
              </a:buClr>
              <a:buSzPts val="1900"/>
              <a:buChar char="•"/>
            </a:pPr>
            <a:r>
              <a:rPr lang="en" sz="1900">
                <a:solidFill>
                  <a:srgbClr val="000000"/>
                </a:solidFill>
              </a:rPr>
              <a:t>Paper Digestは、二人のポスドクが自身の経験に基づいて、自らのスキルを使って課題の克服に取り組んだ実験的プロジェクトです。</a:t>
            </a:r>
            <a:endParaRPr sz="1900">
              <a:solidFill>
                <a:srgbClr val="000000"/>
              </a:solidFill>
            </a:endParaRPr>
          </a:p>
          <a:p>
            <a:pPr marL="457200" lvl="0" indent="-349250" algn="l" rtl="0">
              <a:spcBef>
                <a:spcPts val="1000"/>
              </a:spcBef>
              <a:spcAft>
                <a:spcPts val="0"/>
              </a:spcAft>
              <a:buClr>
                <a:srgbClr val="000000"/>
              </a:buClr>
              <a:buSzPts val="1900"/>
              <a:buChar char="•"/>
            </a:pPr>
            <a:r>
              <a:rPr lang="en" sz="1900">
                <a:solidFill>
                  <a:srgbClr val="000000"/>
                </a:solidFill>
              </a:rPr>
              <a:t>偶然彼らと出会った私は、20年近くSTM業界で働いた経験を通じて、このプロジェクトを私的に支援しています。</a:t>
            </a:r>
            <a:endParaRPr sz="1900">
              <a:solidFill>
                <a:srgbClr val="000000"/>
              </a:solidFill>
            </a:endParaRPr>
          </a:p>
          <a:p>
            <a:pPr marL="0" lvl="0" indent="0" algn="l" rtl="0">
              <a:spcBef>
                <a:spcPts val="1000"/>
              </a:spcBef>
              <a:spcAft>
                <a:spcPts val="0"/>
              </a:spcAft>
              <a:buNone/>
            </a:pPr>
            <a:endParaRPr sz="1900">
              <a:solidFill>
                <a:srgbClr val="000000"/>
              </a:solidFill>
            </a:endParaRPr>
          </a:p>
        </p:txBody>
      </p:sp>
      <p:sp>
        <p:nvSpPr>
          <p:cNvPr id="355" name="Google Shape;355;p71"/>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pic>
        <p:nvPicPr>
          <p:cNvPr id="356" name="Google Shape;356;p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35325" y="1280200"/>
            <a:ext cx="2753025" cy="2753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sp>
        <p:nvSpPr>
          <p:cNvPr id="637" name="Google Shape;637;p90"/>
          <p:cNvSpPr txBox="1">
            <a:spLocks noGrp="1"/>
          </p:cNvSpPr>
          <p:nvPr>
            <p:ph type="title"/>
          </p:nvPr>
        </p:nvSpPr>
        <p:spPr>
          <a:xfrm>
            <a:off x="266625" y="41600"/>
            <a:ext cx="84762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chemeClr val="lt1"/>
                </a:solidFill>
                <a:latin typeface="M PLUS Rounded 1c"/>
                <a:ea typeface="M PLUS Rounded 1c"/>
                <a:cs typeface="M PLUS Rounded 1c"/>
                <a:sym typeface="M PLUS Rounded 1c"/>
              </a:rPr>
              <a:t>背景1：AIが学術情報に与えうるインパクト</a:t>
            </a:r>
            <a:endParaRPr/>
          </a:p>
        </p:txBody>
      </p:sp>
      <p:sp>
        <p:nvSpPr>
          <p:cNvPr id="638" name="Google Shape;638;p90"/>
          <p:cNvSpPr txBox="1"/>
          <p:nvPr/>
        </p:nvSpPr>
        <p:spPr>
          <a:xfrm>
            <a:off x="266625" y="4713425"/>
            <a:ext cx="6641400" cy="38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hlinkClick r:id="rId3"/>
              </a:rPr>
              <a:t>https://www.merriam-webster.com/dictionary/artificial%20intelligence</a:t>
            </a:r>
            <a:endParaRPr sz="1200" u="sng">
              <a:solidFill>
                <a:schemeClr val="hlink"/>
              </a:solidFill>
              <a:hlinkClick r:id="rId3"/>
            </a:endParaRPr>
          </a:p>
          <a:p>
            <a:pPr marL="0" lvl="0" indent="0" algn="l" rtl="0">
              <a:lnSpc>
                <a:spcPct val="115000"/>
              </a:lnSpc>
              <a:spcBef>
                <a:spcPts val="0"/>
              </a:spcBef>
              <a:spcAft>
                <a:spcPts val="0"/>
              </a:spcAft>
              <a:buNone/>
            </a:pPr>
            <a:endParaRPr sz="1200">
              <a:uFill>
                <a:noFill/>
              </a:uFill>
              <a:hlinkClick r:id="rId4"/>
            </a:endParaRPr>
          </a:p>
        </p:txBody>
      </p:sp>
      <p:pic>
        <p:nvPicPr>
          <p:cNvPr id="639" name="Google Shape;639;p90"/>
          <p:cNvPicPr preferRelativeResize="0"/>
          <p:nvPr/>
        </p:nvPicPr>
        <p:blipFill>
          <a:blip r:embed="rId5">
            <a:alphaModFix/>
          </a:blip>
          <a:stretch>
            <a:fillRect/>
          </a:stretch>
        </p:blipFill>
        <p:spPr>
          <a:xfrm>
            <a:off x="1451275" y="1105100"/>
            <a:ext cx="6372225" cy="2438400"/>
          </a:xfrm>
          <a:prstGeom prst="rect">
            <a:avLst/>
          </a:prstGeom>
          <a:noFill/>
          <a:ln>
            <a:noFill/>
          </a:ln>
        </p:spPr>
      </p:pic>
      <p:sp>
        <p:nvSpPr>
          <p:cNvPr id="640" name="Google Shape;640;p90"/>
          <p:cNvSpPr txBox="1"/>
          <p:nvPr/>
        </p:nvSpPr>
        <p:spPr>
          <a:xfrm>
            <a:off x="644225" y="3695900"/>
            <a:ext cx="7868700" cy="94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600"/>
              </a:spcAft>
              <a:buNone/>
            </a:pPr>
            <a:r>
              <a:rPr lang="en" sz="2000">
                <a:solidFill>
                  <a:schemeClr val="dk1"/>
                </a:solidFill>
                <a:latin typeface="Meiryo"/>
                <a:ea typeface="Meiryo"/>
                <a:cs typeface="Meiryo"/>
                <a:sym typeface="Meiryo"/>
              </a:rPr>
              <a:t>もしAIが「高度に知的な人間の行動を模倣する」ものだとしたら、学術コミュニケーションの世界では一体何が起こるのか？</a:t>
            </a:r>
            <a:endParaRPr sz="2000">
              <a:solidFill>
                <a:schemeClr val="dk1"/>
              </a:solidFill>
              <a:latin typeface="Meiryo"/>
              <a:ea typeface="Meiryo"/>
              <a:cs typeface="Meiryo"/>
              <a:sym typeface="Meiry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sp>
        <p:nvSpPr>
          <p:cNvPr id="646" name="Google Shape;646;p91"/>
          <p:cNvSpPr txBox="1">
            <a:spLocks noGrp="1"/>
          </p:cNvSpPr>
          <p:nvPr>
            <p:ph type="title"/>
          </p:nvPr>
        </p:nvSpPr>
        <p:spPr>
          <a:xfrm>
            <a:off x="266625" y="41600"/>
            <a:ext cx="78867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chemeClr val="lt1"/>
                </a:solidFill>
                <a:latin typeface="M PLUS Rounded 1c"/>
                <a:ea typeface="M PLUS Rounded 1c"/>
                <a:cs typeface="M PLUS Rounded 1c"/>
                <a:sym typeface="M PLUS Rounded 1c"/>
              </a:rPr>
              <a:t>背景2：オープンサイエンスの可能性</a:t>
            </a:r>
            <a:endParaRPr/>
          </a:p>
        </p:txBody>
      </p:sp>
      <p:pic>
        <p:nvPicPr>
          <p:cNvPr id="647" name="Google Shape;647;p91"/>
          <p:cNvPicPr preferRelativeResize="0"/>
          <p:nvPr/>
        </p:nvPicPr>
        <p:blipFill>
          <a:blip r:embed="rId3">
            <a:alphaModFix/>
          </a:blip>
          <a:stretch>
            <a:fillRect/>
          </a:stretch>
        </p:blipFill>
        <p:spPr>
          <a:xfrm>
            <a:off x="0" y="876500"/>
            <a:ext cx="3609975" cy="2352675"/>
          </a:xfrm>
          <a:prstGeom prst="rect">
            <a:avLst/>
          </a:prstGeom>
          <a:noFill/>
          <a:ln>
            <a:noFill/>
          </a:ln>
        </p:spPr>
      </p:pic>
      <p:pic>
        <p:nvPicPr>
          <p:cNvPr id="648" name="Google Shape;648;p91"/>
          <p:cNvPicPr preferRelativeResize="0"/>
          <p:nvPr/>
        </p:nvPicPr>
        <p:blipFill>
          <a:blip r:embed="rId4">
            <a:alphaModFix/>
          </a:blip>
          <a:stretch>
            <a:fillRect/>
          </a:stretch>
        </p:blipFill>
        <p:spPr>
          <a:xfrm>
            <a:off x="2880025" y="781250"/>
            <a:ext cx="3276600" cy="2543175"/>
          </a:xfrm>
          <a:prstGeom prst="rect">
            <a:avLst/>
          </a:prstGeom>
          <a:noFill/>
          <a:ln>
            <a:noFill/>
          </a:ln>
        </p:spPr>
      </p:pic>
      <p:pic>
        <p:nvPicPr>
          <p:cNvPr id="649" name="Google Shape;649;p91"/>
          <p:cNvPicPr preferRelativeResize="0"/>
          <p:nvPr/>
        </p:nvPicPr>
        <p:blipFill>
          <a:blip r:embed="rId5">
            <a:alphaModFix/>
          </a:blip>
          <a:stretch>
            <a:fillRect/>
          </a:stretch>
        </p:blipFill>
        <p:spPr>
          <a:xfrm>
            <a:off x="6156625" y="876500"/>
            <a:ext cx="2926000" cy="2396625"/>
          </a:xfrm>
          <a:prstGeom prst="rect">
            <a:avLst/>
          </a:prstGeom>
          <a:noFill/>
          <a:ln>
            <a:noFill/>
          </a:ln>
        </p:spPr>
      </p:pic>
      <p:sp>
        <p:nvSpPr>
          <p:cNvPr id="650" name="Google Shape;650;p91"/>
          <p:cNvSpPr txBox="1"/>
          <p:nvPr/>
        </p:nvSpPr>
        <p:spPr>
          <a:xfrm>
            <a:off x="1929250" y="3419000"/>
            <a:ext cx="6586200" cy="120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Meiryo"/>
                <a:ea typeface="Meiryo"/>
                <a:cs typeface="Meiryo"/>
                <a:sym typeface="Meiryo"/>
              </a:rPr>
              <a:t>オープンなコンテンツは、人間だけでなく機械にとっても無料で読めるもの。</a:t>
            </a:r>
            <a:endParaRPr sz="1800">
              <a:solidFill>
                <a:schemeClr val="dk1"/>
              </a:solidFill>
              <a:latin typeface="Meiryo"/>
              <a:ea typeface="Meiryo"/>
              <a:cs typeface="Meiryo"/>
              <a:sym typeface="Meiryo"/>
            </a:endParaRPr>
          </a:p>
          <a:p>
            <a:pPr marL="0" lvl="0" indent="0" algn="l" rtl="0">
              <a:lnSpc>
                <a:spcPct val="115000"/>
              </a:lnSpc>
              <a:spcBef>
                <a:spcPts val="0"/>
              </a:spcBef>
              <a:spcAft>
                <a:spcPts val="0"/>
              </a:spcAft>
              <a:buNone/>
            </a:pPr>
            <a:r>
              <a:rPr lang="en" sz="1800">
                <a:solidFill>
                  <a:schemeClr val="dk1"/>
                </a:solidFill>
                <a:latin typeface="Meiryo"/>
                <a:ea typeface="Meiryo"/>
                <a:cs typeface="Meiryo"/>
                <a:sym typeface="Meiryo"/>
              </a:rPr>
              <a:t>人工知能が処理できる「機械可読なメタデータ」が付与された学術情報はどんどん増えている。</a:t>
            </a:r>
            <a:endParaRPr sz="1800">
              <a:solidFill>
                <a:schemeClr val="dk1"/>
              </a:solidFill>
              <a:latin typeface="Meiryo"/>
              <a:ea typeface="Meiryo"/>
              <a:cs typeface="Meiryo"/>
              <a:sym typeface="Meiryo"/>
            </a:endParaRPr>
          </a:p>
        </p:txBody>
      </p:sp>
      <p:pic>
        <p:nvPicPr>
          <p:cNvPr id="651" name="Google Shape;651;p91"/>
          <p:cNvPicPr preferRelativeResize="0"/>
          <p:nvPr/>
        </p:nvPicPr>
        <p:blipFill>
          <a:blip r:embed="rId6">
            <a:alphaModFix/>
          </a:blip>
          <a:stretch>
            <a:fillRect/>
          </a:stretch>
        </p:blipFill>
        <p:spPr>
          <a:xfrm>
            <a:off x="588825" y="3433525"/>
            <a:ext cx="1200150" cy="1209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sp>
        <p:nvSpPr>
          <p:cNvPr id="657" name="Google Shape;657;p92"/>
          <p:cNvSpPr txBox="1">
            <a:spLocks noGrp="1"/>
          </p:cNvSpPr>
          <p:nvPr>
            <p:ph type="title"/>
          </p:nvPr>
        </p:nvSpPr>
        <p:spPr>
          <a:xfrm>
            <a:off x="266625" y="41600"/>
            <a:ext cx="85689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chemeClr val="lt1"/>
                </a:solidFill>
                <a:latin typeface="M PLUS Rounded 1c"/>
                <a:ea typeface="M PLUS Rounded 1c"/>
                <a:cs typeface="M PLUS Rounded 1c"/>
                <a:sym typeface="M PLUS Rounded 1c"/>
              </a:rPr>
              <a:t>背景3：研究者スタートアップ</a:t>
            </a:r>
            <a:endParaRPr/>
          </a:p>
        </p:txBody>
      </p:sp>
      <p:pic>
        <p:nvPicPr>
          <p:cNvPr id="658" name="Google Shape;658;p92"/>
          <p:cNvPicPr preferRelativeResize="0"/>
          <p:nvPr/>
        </p:nvPicPr>
        <p:blipFill>
          <a:blip r:embed="rId3">
            <a:alphaModFix/>
          </a:blip>
          <a:stretch>
            <a:fillRect/>
          </a:stretch>
        </p:blipFill>
        <p:spPr>
          <a:xfrm>
            <a:off x="1578575" y="1266825"/>
            <a:ext cx="5611950" cy="3671149"/>
          </a:xfrm>
          <a:prstGeom prst="rect">
            <a:avLst/>
          </a:prstGeom>
          <a:noFill/>
          <a:ln>
            <a:noFill/>
          </a:ln>
        </p:spPr>
      </p:pic>
      <p:sp>
        <p:nvSpPr>
          <p:cNvPr id="659" name="Google Shape;659;p92"/>
          <p:cNvSpPr txBox="1"/>
          <p:nvPr/>
        </p:nvSpPr>
        <p:spPr>
          <a:xfrm>
            <a:off x="266625" y="841650"/>
            <a:ext cx="8742300" cy="57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Meiryo"/>
                <a:ea typeface="Meiryo"/>
                <a:cs typeface="Meiryo"/>
                <a:sym typeface="Meiryo"/>
              </a:rPr>
              <a:t>研究者が自身の専門知識と技能を使って「使いたいサービス」を事業化した成功例</a:t>
            </a:r>
            <a:endParaRPr sz="1800">
              <a:solidFill>
                <a:schemeClr val="dk1"/>
              </a:solidFill>
              <a:latin typeface="Meiryo"/>
              <a:ea typeface="Meiryo"/>
              <a:cs typeface="Meiryo"/>
              <a:sym typeface="Meiry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3"/>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chemeClr val="lt1"/>
                </a:solidFill>
                <a:latin typeface="M PLUS Rounded 1c"/>
                <a:ea typeface="M PLUS Rounded 1c"/>
                <a:cs typeface="M PLUS Rounded 1c"/>
                <a:sym typeface="M PLUS Rounded 1c"/>
              </a:rPr>
              <a:t>問題意識</a:t>
            </a:r>
            <a:endParaRPr/>
          </a:p>
        </p:txBody>
      </p:sp>
      <p:sp>
        <p:nvSpPr>
          <p:cNvPr id="665" name="Google Shape;665;p93"/>
          <p:cNvSpPr txBox="1">
            <a:spLocks noGrp="1"/>
          </p:cNvSpPr>
          <p:nvPr>
            <p:ph type="body" idx="1"/>
          </p:nvPr>
        </p:nvSpPr>
        <p:spPr>
          <a:xfrm>
            <a:off x="289250" y="973988"/>
            <a:ext cx="8419800" cy="3531000"/>
          </a:xfrm>
          <a:prstGeom prst="rect">
            <a:avLst/>
          </a:prstGeom>
        </p:spPr>
        <p:txBody>
          <a:bodyPr spcFirstLastPara="1" wrap="square" lIns="68575" tIns="34275" rIns="68575" bIns="34275" anchor="t" anchorCtr="0">
            <a:noAutofit/>
          </a:bodyPr>
          <a:lstStyle/>
          <a:p>
            <a:pPr marL="457200" lvl="0" indent="-349250" algn="l" rtl="0">
              <a:lnSpc>
                <a:spcPct val="115000"/>
              </a:lnSpc>
              <a:spcBef>
                <a:spcPts val="0"/>
              </a:spcBef>
              <a:spcAft>
                <a:spcPts val="0"/>
              </a:spcAft>
              <a:buClr>
                <a:srgbClr val="000000"/>
              </a:buClr>
              <a:buSzPts val="1900"/>
              <a:buAutoNum type="arabicPeriod"/>
            </a:pPr>
            <a:r>
              <a:rPr lang="en" sz="1900">
                <a:solidFill>
                  <a:srgbClr val="000000"/>
                </a:solidFill>
              </a:rPr>
              <a:t>AIなどの新たな技術革新は、学術情報流通にどんな影響を与えうるのか？</a:t>
            </a:r>
            <a:endParaRPr sz="1900">
              <a:solidFill>
                <a:srgbClr val="000000"/>
              </a:solidFill>
            </a:endParaRPr>
          </a:p>
          <a:p>
            <a:pPr marL="914400" lvl="1" indent="-349250" algn="l" rtl="0">
              <a:lnSpc>
                <a:spcPct val="115000"/>
              </a:lnSpc>
              <a:spcBef>
                <a:spcPts val="0"/>
              </a:spcBef>
              <a:spcAft>
                <a:spcPts val="0"/>
              </a:spcAft>
              <a:buClr>
                <a:srgbClr val="000000"/>
              </a:buClr>
              <a:buSzPts val="1900"/>
              <a:buAutoNum type="alphaLcPeriod"/>
            </a:pPr>
            <a:r>
              <a:rPr lang="en" sz="1900">
                <a:solidFill>
                  <a:srgbClr val="000000"/>
                </a:solidFill>
              </a:rPr>
              <a:t>既存のビジネスやプレイヤーとの関係は？</a:t>
            </a:r>
            <a:endParaRPr sz="1900">
              <a:solidFill>
                <a:srgbClr val="000000"/>
              </a:solidFill>
            </a:endParaRPr>
          </a:p>
          <a:p>
            <a:pPr marL="914400" lvl="1" indent="-349250" algn="l" rtl="0">
              <a:lnSpc>
                <a:spcPct val="115000"/>
              </a:lnSpc>
              <a:spcBef>
                <a:spcPts val="0"/>
              </a:spcBef>
              <a:spcAft>
                <a:spcPts val="0"/>
              </a:spcAft>
              <a:buClr>
                <a:srgbClr val="000000"/>
              </a:buClr>
              <a:buSzPts val="1900"/>
              <a:buAutoNum type="alphaLcPeriod"/>
            </a:pPr>
            <a:r>
              <a:rPr lang="en" sz="1900">
                <a:solidFill>
                  <a:srgbClr val="000000"/>
                </a:solidFill>
              </a:rPr>
              <a:t>新規参入プレイヤーにとっての障壁？</a:t>
            </a:r>
            <a:endParaRPr sz="1900">
              <a:solidFill>
                <a:srgbClr val="000000"/>
              </a:solidFill>
            </a:endParaRPr>
          </a:p>
          <a:p>
            <a:pPr marL="457200" lvl="0" indent="-349250" algn="l" rtl="0">
              <a:lnSpc>
                <a:spcPct val="115000"/>
              </a:lnSpc>
              <a:spcBef>
                <a:spcPts val="0"/>
              </a:spcBef>
              <a:spcAft>
                <a:spcPts val="0"/>
              </a:spcAft>
              <a:buClr>
                <a:srgbClr val="000000"/>
              </a:buClr>
              <a:buSzPts val="1900"/>
              <a:buAutoNum type="arabicPeriod"/>
            </a:pPr>
            <a:r>
              <a:rPr lang="en" sz="1900">
                <a:solidFill>
                  <a:srgbClr val="000000"/>
                </a:solidFill>
              </a:rPr>
              <a:t>オープンサイエンスは、コンテンツがオープンになること以上に、どんな変化をもたらすのか？</a:t>
            </a:r>
            <a:endParaRPr sz="1900">
              <a:solidFill>
                <a:srgbClr val="000000"/>
              </a:solidFill>
            </a:endParaRPr>
          </a:p>
          <a:p>
            <a:pPr marL="914400" lvl="1" indent="-349250" algn="l" rtl="0">
              <a:lnSpc>
                <a:spcPct val="115000"/>
              </a:lnSpc>
              <a:spcBef>
                <a:spcPts val="0"/>
              </a:spcBef>
              <a:spcAft>
                <a:spcPts val="0"/>
              </a:spcAft>
              <a:buClr>
                <a:srgbClr val="000000"/>
              </a:buClr>
              <a:buSzPts val="1900"/>
              <a:buAutoNum type="alphaLcPeriod"/>
            </a:pPr>
            <a:r>
              <a:rPr lang="en" sz="1900">
                <a:solidFill>
                  <a:srgbClr val="000000"/>
                </a:solidFill>
              </a:rPr>
              <a:t>ヒトにとっての「オープン」、機械にとっての「オープン」</a:t>
            </a:r>
            <a:endParaRPr sz="1900">
              <a:solidFill>
                <a:srgbClr val="000000"/>
              </a:solidFill>
            </a:endParaRPr>
          </a:p>
          <a:p>
            <a:pPr marL="914400" lvl="1" indent="-349250" algn="l" rtl="0">
              <a:lnSpc>
                <a:spcPct val="115000"/>
              </a:lnSpc>
              <a:spcBef>
                <a:spcPts val="0"/>
              </a:spcBef>
              <a:spcAft>
                <a:spcPts val="0"/>
              </a:spcAft>
              <a:buClr>
                <a:srgbClr val="000000"/>
              </a:buClr>
              <a:buSzPts val="1900"/>
              <a:buAutoNum type="alphaLcPeriod"/>
            </a:pPr>
            <a:r>
              <a:rPr lang="en" sz="1900">
                <a:solidFill>
                  <a:srgbClr val="000000"/>
                </a:solidFill>
              </a:rPr>
              <a:t>「機械可読識別子」を機械がきちんと利用・再利用する未来</a:t>
            </a:r>
            <a:endParaRPr sz="1900">
              <a:solidFill>
                <a:srgbClr val="000000"/>
              </a:solidFill>
            </a:endParaRPr>
          </a:p>
          <a:p>
            <a:pPr marL="457200" lvl="0" indent="-349250" algn="l" rtl="0">
              <a:lnSpc>
                <a:spcPct val="115000"/>
              </a:lnSpc>
              <a:spcBef>
                <a:spcPts val="0"/>
              </a:spcBef>
              <a:spcAft>
                <a:spcPts val="0"/>
              </a:spcAft>
              <a:buClr>
                <a:srgbClr val="000000"/>
              </a:buClr>
              <a:buSzPts val="1900"/>
              <a:buAutoNum type="arabicPeriod"/>
            </a:pPr>
            <a:r>
              <a:rPr lang="en" sz="1900">
                <a:solidFill>
                  <a:srgbClr val="000000"/>
                </a:solidFill>
              </a:rPr>
              <a:t>なぜ日本では「グローバルな」「研究者による」学術情報スタートアップが出ないのか？</a:t>
            </a:r>
            <a:endParaRPr>
              <a:solidFill>
                <a:srgbClr val="000000"/>
              </a:solidFill>
            </a:endParaRPr>
          </a:p>
        </p:txBody>
      </p:sp>
      <p:sp>
        <p:nvSpPr>
          <p:cNvPr id="666" name="Google Shape;666;p93"/>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AEB4"/>
        </a:solidFill>
        <a:effectLst/>
      </p:bgPr>
    </p:bg>
    <p:spTree>
      <p:nvGrpSpPr>
        <p:cNvPr id="1" name="Shape 670"/>
        <p:cNvGrpSpPr/>
        <p:nvPr/>
      </p:nvGrpSpPr>
      <p:grpSpPr>
        <a:xfrm>
          <a:off x="0" y="0"/>
          <a:ext cx="0" cy="0"/>
          <a:chOff x="0" y="0"/>
          <a:chExt cx="0" cy="0"/>
        </a:xfrm>
      </p:grpSpPr>
      <p:sp>
        <p:nvSpPr>
          <p:cNvPr id="671" name="Google Shape;671;p94"/>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72" name="Google Shape;672;p94"/>
          <p:cNvSpPr txBox="1">
            <a:spLocks noGrp="1"/>
          </p:cNvSpPr>
          <p:nvPr>
            <p:ph type="body" idx="1"/>
          </p:nvPr>
        </p:nvSpPr>
        <p:spPr>
          <a:xfrm>
            <a:off x="289250" y="1345650"/>
            <a:ext cx="8419800" cy="3159300"/>
          </a:xfrm>
          <a:prstGeom prst="rect">
            <a:avLst/>
          </a:prstGeom>
          <a:solidFill>
            <a:srgbClr val="FFFFFF"/>
          </a:solidFill>
        </p:spPr>
        <p:txBody>
          <a:bodyPr spcFirstLastPara="1" wrap="square" lIns="68575" tIns="34275" rIns="68575" bIns="34275" anchor="t" anchorCtr="0">
            <a:noAutofit/>
          </a:bodyPr>
          <a:lstStyle/>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Digestとは何か？</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Digestが必要とする（した）コラボレーション</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開発を可能とした背景要因</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EE3F46"/>
                </a:solidFill>
                <a:latin typeface="M PLUS Rounded 1c"/>
                <a:ea typeface="M PLUS Rounded 1c"/>
                <a:cs typeface="M PLUS Rounded 1c"/>
                <a:sym typeface="M PLUS Rounded 1c"/>
              </a:rPr>
              <a:t>これまでの成功要因</a:t>
            </a:r>
            <a:endParaRPr sz="2400">
              <a:solidFill>
                <a:srgbClr val="EE3F46"/>
              </a:solidFill>
              <a:latin typeface="M PLUS Rounded 1c"/>
              <a:ea typeface="M PLUS Rounded 1c"/>
              <a:cs typeface="M PLUS Rounded 1c"/>
              <a:sym typeface="M PLUS Rounded 1c"/>
            </a:endParaRPr>
          </a:p>
        </p:txBody>
      </p:sp>
      <p:sp>
        <p:nvSpPr>
          <p:cNvPr id="673" name="Google Shape;673;p94"/>
          <p:cNvSpPr txBox="1">
            <a:spLocks noGrp="1"/>
          </p:cNvSpPr>
          <p:nvPr>
            <p:ph type="body" idx="2"/>
          </p:nvPr>
        </p:nvSpPr>
        <p:spPr>
          <a:xfrm>
            <a:off x="289250" y="849125"/>
            <a:ext cx="8419800" cy="49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674" name="Google Shape;674;p94"/>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5"/>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latin typeface="M PLUS Rounded 1c"/>
                <a:ea typeface="M PLUS Rounded 1c"/>
                <a:cs typeface="M PLUS Rounded 1c"/>
                <a:sym typeface="M PLUS Rounded 1c"/>
              </a:rPr>
              <a:t>Paper Digestの初期戦略</a:t>
            </a:r>
            <a:endParaRPr b="1">
              <a:latin typeface="M PLUS Rounded 1c"/>
              <a:ea typeface="M PLUS Rounded 1c"/>
              <a:cs typeface="M PLUS Rounded 1c"/>
              <a:sym typeface="M PLUS Rounded 1c"/>
            </a:endParaRPr>
          </a:p>
        </p:txBody>
      </p:sp>
      <p:sp>
        <p:nvSpPr>
          <p:cNvPr id="680" name="Google Shape;680;p95"/>
          <p:cNvSpPr txBox="1">
            <a:spLocks noGrp="1"/>
          </p:cNvSpPr>
          <p:nvPr>
            <p:ph type="body" idx="1"/>
          </p:nvPr>
        </p:nvSpPr>
        <p:spPr>
          <a:xfrm>
            <a:off x="289250" y="973988"/>
            <a:ext cx="8419800" cy="35310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Font typeface="Meiryo"/>
              <a:buChar char="➔"/>
            </a:pPr>
            <a:r>
              <a:rPr lang="en">
                <a:latin typeface="Meiryo"/>
                <a:ea typeface="Meiryo"/>
                <a:cs typeface="Meiryo"/>
                <a:sym typeface="Meiryo"/>
              </a:rPr>
              <a:t>開発コストの捻出とユーザーの拡大</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スタートアップグラントに応募</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SNSと口コミ、メディア露出によりユーザーを拡大</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sz="1800">
                <a:latin typeface="Meiryo"/>
                <a:ea typeface="Meiryo"/>
                <a:cs typeface="Meiryo"/>
                <a:sym typeface="Meiryo"/>
              </a:rPr>
              <a:t>非英語圏のEarly Adopterを獲得</a:t>
            </a:r>
            <a:br>
              <a:rPr lang="en" sz="1800">
                <a:latin typeface="Meiryo"/>
                <a:ea typeface="Meiryo"/>
                <a:cs typeface="Meiryo"/>
                <a:sym typeface="Meiryo"/>
              </a:rPr>
            </a:br>
            <a:endParaRPr sz="1800">
              <a:latin typeface="Meiryo"/>
              <a:ea typeface="Meiryo"/>
              <a:cs typeface="Meiryo"/>
              <a:sym typeface="Meiryo"/>
            </a:endParaRPr>
          </a:p>
          <a:p>
            <a:pPr marL="457200" lvl="0" indent="-361950" algn="l" rtl="0">
              <a:spcBef>
                <a:spcPts val="0"/>
              </a:spcBef>
              <a:spcAft>
                <a:spcPts val="0"/>
              </a:spcAft>
              <a:buSzPts val="2100"/>
              <a:buFont typeface="Meiryo"/>
              <a:buChar char="➔"/>
            </a:pPr>
            <a:r>
              <a:rPr lang="en">
                <a:latin typeface="Meiryo"/>
                <a:ea typeface="Meiryo"/>
                <a:cs typeface="Meiryo"/>
                <a:sym typeface="Meiryo"/>
              </a:rPr>
              <a:t>コストを最小限に抑えたMVP (Minimum Viable Product) </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OA論文と機械可読情報、無料のAPIをフル活用</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フリーミアムモデル（基本機能を無料で提供）</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無料／有料の切り分け</a:t>
            </a:r>
            <a:br>
              <a:rPr lang="en">
                <a:latin typeface="Meiryo"/>
                <a:ea typeface="Meiryo"/>
                <a:cs typeface="Meiryo"/>
                <a:sym typeface="Meiryo"/>
              </a:rPr>
            </a:br>
            <a:endParaRPr>
              <a:latin typeface="Meiryo"/>
              <a:ea typeface="Meiryo"/>
              <a:cs typeface="Meiryo"/>
              <a:sym typeface="Meiryo"/>
            </a:endParaRPr>
          </a:p>
          <a:p>
            <a:pPr marL="457200" lvl="0" indent="-361950" algn="l" rtl="0">
              <a:spcBef>
                <a:spcPts val="0"/>
              </a:spcBef>
              <a:spcAft>
                <a:spcPts val="0"/>
              </a:spcAft>
              <a:buSzPts val="2100"/>
              <a:buFont typeface="Meiryo"/>
              <a:buChar char="➔"/>
            </a:pPr>
            <a:r>
              <a:rPr lang="en">
                <a:latin typeface="Meiryo"/>
                <a:ea typeface="Meiryo"/>
                <a:cs typeface="Meiryo"/>
                <a:sym typeface="Meiryo"/>
              </a:rPr>
              <a:t>ターゲティングとコラボレーション</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ブランディングと差別化</a:t>
            </a:r>
            <a:endParaRPr>
              <a:latin typeface="Meiryo"/>
              <a:ea typeface="Meiryo"/>
              <a:cs typeface="Meiryo"/>
              <a:sym typeface="Meiryo"/>
            </a:endParaRPr>
          </a:p>
          <a:p>
            <a:pPr marL="914400" lvl="1" indent="-342900" algn="l" rtl="0">
              <a:spcBef>
                <a:spcPts val="0"/>
              </a:spcBef>
              <a:spcAft>
                <a:spcPts val="0"/>
              </a:spcAft>
              <a:buSzPts val="1800"/>
              <a:buFont typeface="Meiryo"/>
              <a:buChar char="◆"/>
            </a:pPr>
            <a:r>
              <a:rPr lang="en">
                <a:latin typeface="Meiryo"/>
                <a:ea typeface="Meiryo"/>
                <a:cs typeface="Meiryo"/>
                <a:sym typeface="Meiryo"/>
              </a:rPr>
              <a:t>Not sell but complement (他のビジネスと競争、あるいはそこに売り込むのではなく、補完的サービスとして位置づけ）</a:t>
            </a:r>
            <a:endParaRPr>
              <a:latin typeface="Meiryo"/>
              <a:ea typeface="Meiryo"/>
              <a:cs typeface="Meiryo"/>
              <a:sym typeface="Meiryo"/>
            </a:endParaRPr>
          </a:p>
        </p:txBody>
      </p:sp>
      <p:sp>
        <p:nvSpPr>
          <p:cNvPr id="681" name="Google Shape;681;p95"/>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6"/>
          <p:cNvSpPr txBox="1">
            <a:spLocks noGrp="1"/>
          </p:cNvSpPr>
          <p:nvPr>
            <p:ph type="title"/>
          </p:nvPr>
        </p:nvSpPr>
        <p:spPr>
          <a:xfrm>
            <a:off x="266625" y="41600"/>
            <a:ext cx="78867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latin typeface="M PLUS Rounded 1c"/>
                <a:ea typeface="M PLUS Rounded 1c"/>
                <a:cs typeface="M PLUS Rounded 1c"/>
                <a:sym typeface="M PLUS Rounded 1c"/>
              </a:rPr>
              <a:t>グラント獲得とメディア露出</a:t>
            </a:r>
            <a:endParaRPr>
              <a:latin typeface="M PLUS Rounded 1c"/>
              <a:ea typeface="M PLUS Rounded 1c"/>
              <a:cs typeface="M PLUS Rounded 1c"/>
              <a:sym typeface="M PLUS Rounded 1c"/>
            </a:endParaRPr>
          </a:p>
        </p:txBody>
      </p:sp>
      <p:pic>
        <p:nvPicPr>
          <p:cNvPr id="687" name="Google Shape;687;p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7201" y="1232625"/>
            <a:ext cx="4212875" cy="3077100"/>
          </a:xfrm>
          <a:prstGeom prst="rect">
            <a:avLst/>
          </a:prstGeom>
          <a:noFill/>
          <a:ln>
            <a:noFill/>
          </a:ln>
        </p:spPr>
      </p:pic>
      <p:sp>
        <p:nvSpPr>
          <p:cNvPr id="688" name="Google Shape;688;p96"/>
          <p:cNvSpPr txBox="1"/>
          <p:nvPr/>
        </p:nvSpPr>
        <p:spPr>
          <a:xfrm>
            <a:off x="103925" y="4589650"/>
            <a:ext cx="82401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https://www.digital-science.com/press-releases/digital-science-announces-new-catalyst-grant-winners-2/</a:t>
            </a:r>
            <a:endParaRPr/>
          </a:p>
        </p:txBody>
      </p:sp>
      <p:sp>
        <p:nvSpPr>
          <p:cNvPr id="689" name="Google Shape;689;p9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pic>
        <p:nvPicPr>
          <p:cNvPr id="690" name="Google Shape;690;p9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142128" y="970825"/>
            <a:ext cx="3255550" cy="3448100"/>
          </a:xfrm>
          <a:prstGeom prst="rect">
            <a:avLst/>
          </a:prstGeom>
          <a:noFill/>
          <a:ln>
            <a:noFill/>
          </a:ln>
        </p:spPr>
      </p:pic>
      <p:sp>
        <p:nvSpPr>
          <p:cNvPr id="691" name="Google Shape;691;p96"/>
          <p:cNvSpPr txBox="1"/>
          <p:nvPr/>
        </p:nvSpPr>
        <p:spPr>
          <a:xfrm>
            <a:off x="93450" y="4779825"/>
            <a:ext cx="89571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6"/>
              </a:rPr>
              <a:t>https://www.japantimes.co.jp/news/2018/10/24/business/tech/tokyo-researchers-paper-digest-makes-academia-jargon-cinch/</a:t>
            </a:r>
            <a:endParaRPr/>
          </a:p>
        </p:txBody>
      </p:sp>
      <p:sp>
        <p:nvSpPr>
          <p:cNvPr id="692" name="Google Shape;692;p96"/>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400">
                <a:solidFill>
                  <a:srgbClr val="FFFFFF"/>
                </a:solidFill>
              </a:rPr>
              <a:t>26</a:t>
            </a:fld>
            <a:endParaRPr sz="14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97" descr="https://i.gyazo.com/e83091618ffc88a18706fc142d580ad2.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67700" y="1769633"/>
            <a:ext cx="1365249" cy="1774029"/>
          </a:xfrm>
          <a:prstGeom prst="rect">
            <a:avLst/>
          </a:prstGeom>
          <a:noFill/>
          <a:ln>
            <a:noFill/>
          </a:ln>
        </p:spPr>
      </p:pic>
      <p:pic>
        <p:nvPicPr>
          <p:cNvPr id="698" name="Google Shape;698;p97" descr="https://i.gyazo.com/e83091618ffc88a18706fc142d580ad2.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48722" y="1735370"/>
            <a:ext cx="1718978" cy="1792288"/>
          </a:xfrm>
          <a:prstGeom prst="rect">
            <a:avLst/>
          </a:prstGeom>
          <a:noFill/>
          <a:ln>
            <a:noFill/>
          </a:ln>
        </p:spPr>
      </p:pic>
      <p:sp>
        <p:nvSpPr>
          <p:cNvPr id="699" name="Google Shape;699;p97"/>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SzPts val="1100"/>
              <a:buNone/>
            </a:pPr>
            <a:r>
              <a:rPr lang="en">
                <a:solidFill>
                  <a:schemeClr val="lt1"/>
                </a:solidFill>
                <a:latin typeface="M PLUS Rounded 1c"/>
                <a:ea typeface="M PLUS Rounded 1c"/>
                <a:cs typeface="M PLUS Rounded 1c"/>
                <a:sym typeface="M PLUS Rounded 1c"/>
              </a:rPr>
              <a:t>メディア露出とTwitter効果</a:t>
            </a:r>
            <a:endParaRPr>
              <a:latin typeface="M PLUS Rounded 1c"/>
              <a:ea typeface="M PLUS Rounded 1c"/>
              <a:cs typeface="M PLUS Rounded 1c"/>
              <a:sym typeface="M PLUS Rounded 1c"/>
            </a:endParaRPr>
          </a:p>
        </p:txBody>
      </p:sp>
      <p:sp>
        <p:nvSpPr>
          <p:cNvPr id="700" name="Google Shape;700;p97"/>
          <p:cNvSpPr txBox="1"/>
          <p:nvPr/>
        </p:nvSpPr>
        <p:spPr>
          <a:xfrm>
            <a:off x="5893560" y="4468010"/>
            <a:ext cx="2093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Top 10 countries</a:t>
            </a:r>
            <a:endParaRPr sz="2000" b="0" i="0" u="none" strike="noStrike" cap="none">
              <a:solidFill>
                <a:srgbClr val="000000"/>
              </a:solidFill>
              <a:latin typeface="Arial"/>
              <a:ea typeface="Arial"/>
              <a:cs typeface="Arial"/>
              <a:sym typeface="Arial"/>
            </a:endParaRPr>
          </a:p>
        </p:txBody>
      </p:sp>
      <p:pic>
        <p:nvPicPr>
          <p:cNvPr id="701" name="Google Shape;701;p97" descr="https://i.gyazo.com/7585fc310bbba54008a050c1dca45ed3.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1780" y="3191249"/>
            <a:ext cx="1541314" cy="821241"/>
          </a:xfrm>
          <a:prstGeom prst="rect">
            <a:avLst/>
          </a:prstGeom>
          <a:noFill/>
          <a:ln>
            <a:noFill/>
          </a:ln>
        </p:spPr>
      </p:pic>
      <p:sp>
        <p:nvSpPr>
          <p:cNvPr id="702" name="Google Shape;702;p97"/>
          <p:cNvSpPr/>
          <p:nvPr/>
        </p:nvSpPr>
        <p:spPr>
          <a:xfrm>
            <a:off x="315039" y="2779000"/>
            <a:ext cx="1646400" cy="1646400"/>
          </a:xfrm>
          <a:prstGeom prst="ellipse">
            <a:avLst/>
          </a:prstGeom>
          <a:noFill/>
          <a:ln w="38100" cap="flat" cmpd="sng">
            <a:solidFill>
              <a:srgbClr val="15AE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03" name="Google Shape;703;p97"/>
          <p:cNvSpPr/>
          <p:nvPr/>
        </p:nvSpPr>
        <p:spPr>
          <a:xfrm>
            <a:off x="2198977" y="1773774"/>
            <a:ext cx="2651700" cy="2651700"/>
          </a:xfrm>
          <a:prstGeom prst="ellipse">
            <a:avLst/>
          </a:prstGeom>
          <a:solidFill>
            <a:srgbClr val="15AE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04" name="Google Shape;704;p97"/>
          <p:cNvSpPr/>
          <p:nvPr/>
        </p:nvSpPr>
        <p:spPr>
          <a:xfrm>
            <a:off x="2515912" y="2405512"/>
            <a:ext cx="22245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Arial"/>
                <a:ea typeface="Arial"/>
                <a:cs typeface="Arial"/>
                <a:sym typeface="Arial"/>
              </a:rPr>
              <a:t>More than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 sz="2800" b="1">
                <a:solidFill>
                  <a:schemeClr val="lt1"/>
                </a:solidFill>
              </a:rPr>
              <a:t>5</a:t>
            </a:r>
            <a:r>
              <a:rPr lang="en" sz="2800" b="1" i="0" u="none" strike="noStrike" cap="none">
                <a:solidFill>
                  <a:schemeClr val="lt1"/>
                </a:solidFill>
                <a:latin typeface="Arial"/>
                <a:ea typeface="Arial"/>
                <a:cs typeface="Arial"/>
                <a:sym typeface="Arial"/>
              </a:rPr>
              <a:t>,</a:t>
            </a:r>
            <a:r>
              <a:rPr lang="en" sz="2800" b="1">
                <a:solidFill>
                  <a:schemeClr val="lt1"/>
                </a:solidFill>
              </a:rPr>
              <a:t>0</a:t>
            </a:r>
            <a:r>
              <a:rPr lang="en" sz="2800" b="1" i="0" u="none" strike="noStrike" cap="none">
                <a:solidFill>
                  <a:schemeClr val="lt1"/>
                </a:solidFill>
                <a:latin typeface="Arial"/>
                <a:ea typeface="Arial"/>
                <a:cs typeface="Arial"/>
                <a:sym typeface="Arial"/>
              </a:rPr>
              <a:t>00</a:t>
            </a:r>
            <a:r>
              <a:rPr lang="en" sz="2400" b="1" i="0" u="none" strike="noStrike" cap="none">
                <a:solidFill>
                  <a:schemeClr val="lt1"/>
                </a:solidFill>
                <a:latin typeface="Arial"/>
                <a:ea typeface="Arial"/>
                <a:cs typeface="Arial"/>
                <a:sym typeface="Arial"/>
              </a:rPr>
              <a:t> users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90</a:t>
            </a:r>
            <a:r>
              <a:rPr lang="en" sz="2400" b="1" i="0" u="none" strike="noStrike" cap="none">
                <a:solidFill>
                  <a:schemeClr val="lt1"/>
                </a:solidFill>
                <a:latin typeface="Arial"/>
                <a:ea typeface="Arial"/>
                <a:cs typeface="Arial"/>
                <a:sym typeface="Arial"/>
              </a:rPr>
              <a:t> countries</a:t>
            </a:r>
            <a:endParaRPr sz="2400" b="1" i="0" u="none" strike="noStrike" cap="none">
              <a:solidFill>
                <a:schemeClr val="lt1"/>
              </a:solidFill>
              <a:latin typeface="Arial"/>
              <a:ea typeface="Arial"/>
              <a:cs typeface="Arial"/>
              <a:sym typeface="Arial"/>
            </a:endParaRPr>
          </a:p>
        </p:txBody>
      </p:sp>
      <p:sp>
        <p:nvSpPr>
          <p:cNvPr id="705" name="Google Shape;705;p97"/>
          <p:cNvSpPr txBox="1"/>
          <p:nvPr/>
        </p:nvSpPr>
        <p:spPr>
          <a:xfrm>
            <a:off x="572027" y="4498788"/>
            <a:ext cx="1120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Oct 2018</a:t>
            </a:r>
            <a:endParaRPr sz="1800" b="0" i="0" u="none" strike="noStrike" cap="none">
              <a:solidFill>
                <a:srgbClr val="000000"/>
              </a:solidFill>
              <a:latin typeface="Arial"/>
              <a:ea typeface="Arial"/>
              <a:cs typeface="Arial"/>
              <a:sym typeface="Arial"/>
            </a:endParaRPr>
          </a:p>
        </p:txBody>
      </p:sp>
      <p:sp>
        <p:nvSpPr>
          <p:cNvPr id="706" name="Google Shape;706;p97"/>
          <p:cNvSpPr/>
          <p:nvPr/>
        </p:nvSpPr>
        <p:spPr>
          <a:xfrm>
            <a:off x="5171596" y="887762"/>
            <a:ext cx="3537900" cy="3537900"/>
          </a:xfrm>
          <a:prstGeom prst="ellipse">
            <a:avLst/>
          </a:prstGeom>
          <a:noFill/>
          <a:ln w="57150" cap="flat" cmpd="sng">
            <a:solidFill>
              <a:srgbClr val="EE3F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707" name="Google Shape;707;p97"/>
          <p:cNvSpPr txBox="1"/>
          <p:nvPr/>
        </p:nvSpPr>
        <p:spPr>
          <a:xfrm>
            <a:off x="2918451" y="4498788"/>
            <a:ext cx="1197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As of now</a:t>
            </a:r>
            <a:endParaRPr sz="1800" b="0" i="0" u="none" strike="noStrike" cap="none">
              <a:solidFill>
                <a:srgbClr val="000000"/>
              </a:solidFill>
              <a:latin typeface="Arial"/>
              <a:ea typeface="Arial"/>
              <a:cs typeface="Arial"/>
              <a:sym typeface="Arial"/>
            </a:endParaRPr>
          </a:p>
        </p:txBody>
      </p:sp>
      <p:cxnSp>
        <p:nvCxnSpPr>
          <p:cNvPr id="708" name="Google Shape;708;p97"/>
          <p:cNvCxnSpPr/>
          <p:nvPr/>
        </p:nvCxnSpPr>
        <p:spPr>
          <a:xfrm>
            <a:off x="2792578" y="3747107"/>
            <a:ext cx="1979400" cy="0"/>
          </a:xfrm>
          <a:prstGeom prst="straightConnector1">
            <a:avLst/>
          </a:prstGeom>
          <a:noFill/>
          <a:ln w="38100" cap="flat" cmpd="sng">
            <a:solidFill>
              <a:srgbClr val="EE3F46"/>
            </a:solidFill>
            <a:prstDash val="solid"/>
            <a:round/>
            <a:headEnd type="none" w="sm" len="sm"/>
            <a:tailEnd type="none" w="sm" len="sm"/>
          </a:ln>
        </p:spPr>
      </p:cxnSp>
      <p:cxnSp>
        <p:nvCxnSpPr>
          <p:cNvPr id="709" name="Google Shape;709;p97"/>
          <p:cNvCxnSpPr/>
          <p:nvPr/>
        </p:nvCxnSpPr>
        <p:spPr>
          <a:xfrm rot="10800000" flipH="1">
            <a:off x="4771906" y="3077207"/>
            <a:ext cx="440100" cy="669900"/>
          </a:xfrm>
          <a:prstGeom prst="straightConnector1">
            <a:avLst/>
          </a:prstGeom>
          <a:noFill/>
          <a:ln w="38100" cap="flat" cmpd="sng">
            <a:solidFill>
              <a:srgbClr val="EE3F46"/>
            </a:solidFill>
            <a:prstDash val="solid"/>
            <a:round/>
            <a:headEnd type="none" w="sm" len="sm"/>
            <a:tailEnd type="none" w="sm" len="sm"/>
          </a:ln>
        </p:spPr>
      </p:cxnSp>
      <p:sp>
        <p:nvSpPr>
          <p:cNvPr id="710" name="Google Shape;710;p97"/>
          <p:cNvSpPr/>
          <p:nvPr/>
        </p:nvSpPr>
        <p:spPr>
          <a:xfrm>
            <a:off x="2532228" y="3213707"/>
            <a:ext cx="520800" cy="520800"/>
          </a:xfrm>
          <a:prstGeom prst="ellipse">
            <a:avLst/>
          </a:prstGeom>
          <a:noFill/>
          <a:ln w="57150" cap="flat" cmpd="sng">
            <a:solidFill>
              <a:srgbClr val="EE3F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1" name="Google Shape;711;p97"/>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9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717" name="Google Shape;717;p98"/>
          <p:cNvSpPr txBox="1">
            <a:spLocks noGrp="1"/>
          </p:cNvSpPr>
          <p:nvPr>
            <p:ph type="title"/>
          </p:nvPr>
        </p:nvSpPr>
        <p:spPr>
          <a:xfrm>
            <a:off x="266625" y="41600"/>
            <a:ext cx="78867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latin typeface="M PLUS Rounded 1c"/>
                <a:ea typeface="M PLUS Rounded 1c"/>
                <a:cs typeface="M PLUS Rounded 1c"/>
                <a:sym typeface="M PLUS Rounded 1c"/>
              </a:rPr>
              <a:t>Twitterでの反応（海外）</a:t>
            </a:r>
            <a:endParaRPr>
              <a:latin typeface="M PLUS Rounded 1c"/>
              <a:ea typeface="M PLUS Rounded 1c"/>
              <a:cs typeface="M PLUS Rounded 1c"/>
              <a:sym typeface="M PLUS Rounded 1c"/>
            </a:endParaRPr>
          </a:p>
        </p:txBody>
      </p:sp>
      <p:pic>
        <p:nvPicPr>
          <p:cNvPr id="718" name="Google Shape;718;p98"/>
          <p:cNvPicPr preferRelativeResize="0"/>
          <p:nvPr/>
        </p:nvPicPr>
        <p:blipFill>
          <a:blip r:embed="rId3">
            <a:alphaModFix/>
          </a:blip>
          <a:stretch>
            <a:fillRect/>
          </a:stretch>
        </p:blipFill>
        <p:spPr>
          <a:xfrm>
            <a:off x="179775" y="1166725"/>
            <a:ext cx="4137775" cy="3440040"/>
          </a:xfrm>
          <a:prstGeom prst="rect">
            <a:avLst/>
          </a:prstGeom>
          <a:noFill/>
          <a:ln>
            <a:noFill/>
          </a:ln>
        </p:spPr>
      </p:pic>
      <p:pic>
        <p:nvPicPr>
          <p:cNvPr id="719" name="Google Shape;719;p98"/>
          <p:cNvPicPr preferRelativeResize="0"/>
          <p:nvPr/>
        </p:nvPicPr>
        <p:blipFill>
          <a:blip r:embed="rId4">
            <a:alphaModFix/>
          </a:blip>
          <a:stretch>
            <a:fillRect/>
          </a:stretch>
        </p:blipFill>
        <p:spPr>
          <a:xfrm>
            <a:off x="4094550" y="846100"/>
            <a:ext cx="4764100" cy="2711150"/>
          </a:xfrm>
          <a:prstGeom prst="rect">
            <a:avLst/>
          </a:prstGeom>
          <a:noFill/>
          <a:ln>
            <a:noFill/>
          </a:ln>
        </p:spPr>
      </p:pic>
      <p:pic>
        <p:nvPicPr>
          <p:cNvPr id="720" name="Google Shape;720;p98"/>
          <p:cNvPicPr preferRelativeResize="0"/>
          <p:nvPr/>
        </p:nvPicPr>
        <p:blipFill>
          <a:blip r:embed="rId5">
            <a:alphaModFix/>
          </a:blip>
          <a:stretch>
            <a:fillRect/>
          </a:stretch>
        </p:blipFill>
        <p:spPr>
          <a:xfrm>
            <a:off x="4404397" y="2841772"/>
            <a:ext cx="4454249" cy="1665757"/>
          </a:xfrm>
          <a:prstGeom prst="rect">
            <a:avLst/>
          </a:prstGeom>
          <a:noFill/>
          <a:ln>
            <a:noFill/>
          </a:ln>
        </p:spPr>
      </p:pic>
      <p:sp>
        <p:nvSpPr>
          <p:cNvPr id="721" name="Google Shape;721;p98"/>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400">
                <a:solidFill>
                  <a:srgbClr val="FFFFFF"/>
                </a:solidFill>
              </a:rPr>
              <a:t>28</a:t>
            </a:fld>
            <a:endParaRPr sz="1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1000"/>
                                        <p:tgtEl>
                                          <p:spTgt spid="7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0"/>
                                        </p:tgtEl>
                                        <p:attrNameLst>
                                          <p:attrName>style.visibility</p:attrName>
                                        </p:attrNameLst>
                                      </p:cBhvr>
                                      <p:to>
                                        <p:strVal val="visible"/>
                                      </p:to>
                                    </p:set>
                                    <p:animEffect transition="in" filter="fade">
                                      <p:cBhvr>
                                        <p:cTn id="12" dur="10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727" name="Google Shape;727;p99"/>
          <p:cNvSpPr txBox="1">
            <a:spLocks noGrp="1"/>
          </p:cNvSpPr>
          <p:nvPr>
            <p:ph type="title"/>
          </p:nvPr>
        </p:nvSpPr>
        <p:spPr>
          <a:xfrm>
            <a:off x="266625" y="41600"/>
            <a:ext cx="78867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chemeClr val="lt1"/>
                </a:solidFill>
                <a:latin typeface="M PLUS Rounded 1c"/>
                <a:ea typeface="M PLUS Rounded 1c"/>
                <a:cs typeface="M PLUS Rounded 1c"/>
                <a:sym typeface="M PLUS Rounded 1c"/>
              </a:rPr>
              <a:t>Twitterでの反応（国内）</a:t>
            </a:r>
            <a:endParaRPr>
              <a:latin typeface="M PLUS Rounded 1c"/>
              <a:ea typeface="M PLUS Rounded 1c"/>
              <a:cs typeface="M PLUS Rounded 1c"/>
              <a:sym typeface="M PLUS Rounded 1c"/>
            </a:endParaRPr>
          </a:p>
        </p:txBody>
      </p:sp>
      <p:pic>
        <p:nvPicPr>
          <p:cNvPr id="728" name="Google Shape;728;p99"/>
          <p:cNvPicPr preferRelativeResize="0"/>
          <p:nvPr/>
        </p:nvPicPr>
        <p:blipFill>
          <a:blip r:embed="rId3">
            <a:alphaModFix/>
          </a:blip>
          <a:stretch>
            <a:fillRect/>
          </a:stretch>
        </p:blipFill>
        <p:spPr>
          <a:xfrm>
            <a:off x="4463625" y="1575400"/>
            <a:ext cx="4459149" cy="3465775"/>
          </a:xfrm>
          <a:prstGeom prst="rect">
            <a:avLst/>
          </a:prstGeom>
          <a:noFill/>
          <a:ln>
            <a:noFill/>
          </a:ln>
        </p:spPr>
      </p:pic>
      <p:sp>
        <p:nvSpPr>
          <p:cNvPr id="729" name="Google Shape;729;p99"/>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400">
                <a:solidFill>
                  <a:srgbClr val="FFFFFF"/>
                </a:solidFill>
              </a:rPr>
              <a:t>29</a:t>
            </a:fld>
            <a:endParaRPr sz="1400">
              <a:solidFill>
                <a:srgbClr val="FFFFFF"/>
              </a:solidFill>
            </a:endParaRPr>
          </a:p>
        </p:txBody>
      </p:sp>
      <p:pic>
        <p:nvPicPr>
          <p:cNvPr id="730" name="Google Shape;730;p99"/>
          <p:cNvPicPr preferRelativeResize="0"/>
          <p:nvPr/>
        </p:nvPicPr>
        <p:blipFill>
          <a:blip r:embed="rId4">
            <a:alphaModFix/>
          </a:blip>
          <a:stretch>
            <a:fillRect/>
          </a:stretch>
        </p:blipFill>
        <p:spPr>
          <a:xfrm>
            <a:off x="275050" y="926575"/>
            <a:ext cx="4688251" cy="2359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fade">
                                      <p:cBhvr>
                                        <p:cTn id="7" dur="10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72"/>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自己紹介</a:t>
            </a:r>
            <a:endParaRPr/>
          </a:p>
        </p:txBody>
      </p:sp>
      <p:sp>
        <p:nvSpPr>
          <p:cNvPr id="362" name="Google Shape;362;p72"/>
          <p:cNvSpPr txBox="1">
            <a:spLocks noGrp="1"/>
          </p:cNvSpPr>
          <p:nvPr>
            <p:ph type="body" idx="1"/>
          </p:nvPr>
        </p:nvSpPr>
        <p:spPr>
          <a:xfrm>
            <a:off x="289250" y="973988"/>
            <a:ext cx="8419800" cy="35310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1991-1999		　東京外国語大学附属図書館</a:t>
            </a: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2000-2002		　ハワイ大学マノア校図書館情報学修士</a:t>
            </a: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2003-2012		　Thomson Reuters（現Clarivate Analytics）</a:t>
            </a: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2012-2015		　Nature Publishing Group（現Springer Nature) </a:t>
            </a:r>
            <a:endParaRPr sz="18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2015-2018		　ORCID, Inc. (APAC Regional Director) </a:t>
            </a: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2018-			　学術情報コンサルタント（フリーランス）</a:t>
            </a: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				　Paper Digest (Strategic Advisor）</a:t>
            </a:r>
            <a:endParaRPr sz="1900">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900">
                <a:solidFill>
                  <a:srgbClr val="000000"/>
                </a:solidFill>
              </a:rPr>
              <a:t>2019-		　	　World Data System (Communications Officer)</a:t>
            </a:r>
            <a:endParaRPr>
              <a:solidFill>
                <a:srgbClr val="000000"/>
              </a:solidFill>
            </a:endParaRPr>
          </a:p>
          <a:p>
            <a:pPr marL="0" lvl="0" indent="0" algn="l" rtl="0">
              <a:spcBef>
                <a:spcPts val="800"/>
              </a:spcBef>
              <a:spcAft>
                <a:spcPts val="1600"/>
              </a:spcAft>
              <a:buNone/>
            </a:pPr>
            <a:endParaRPr sz="1900">
              <a:solidFill>
                <a:srgbClr val="000000"/>
              </a:solidFill>
            </a:endParaRPr>
          </a:p>
        </p:txBody>
      </p:sp>
      <p:sp>
        <p:nvSpPr>
          <p:cNvPr id="363" name="Google Shape;363;p72"/>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0"/>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latin typeface="M PLUS Rounded 1c"/>
                <a:ea typeface="M PLUS Rounded 1c"/>
                <a:cs typeface="M PLUS Rounded 1c"/>
                <a:sym typeface="M PLUS Rounded 1c"/>
              </a:rPr>
              <a:t>Minimum Viable Product</a:t>
            </a:r>
            <a:endParaRPr b="1">
              <a:latin typeface="M PLUS Rounded 1c"/>
              <a:ea typeface="M PLUS Rounded 1c"/>
              <a:cs typeface="M PLUS Rounded 1c"/>
              <a:sym typeface="M PLUS Rounded 1c"/>
            </a:endParaRPr>
          </a:p>
        </p:txBody>
      </p:sp>
      <p:sp>
        <p:nvSpPr>
          <p:cNvPr id="736" name="Google Shape;736;p100"/>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30</a:t>
            </a:fld>
            <a:endParaRPr/>
          </a:p>
        </p:txBody>
      </p:sp>
      <p:sp>
        <p:nvSpPr>
          <p:cNvPr id="737" name="Google Shape;737;p100"/>
          <p:cNvSpPr txBox="1"/>
          <p:nvPr/>
        </p:nvSpPr>
        <p:spPr>
          <a:xfrm>
            <a:off x="0" y="4821300"/>
            <a:ext cx="39693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3"/>
              </a:rPr>
              <a:t>https://twitter.com/jopas/status/515301088660959233</a:t>
            </a:r>
            <a:endParaRPr/>
          </a:p>
        </p:txBody>
      </p:sp>
      <p:pic>
        <p:nvPicPr>
          <p:cNvPr id="738" name="Google Shape;738;p100"/>
          <p:cNvPicPr preferRelativeResize="0"/>
          <p:nvPr/>
        </p:nvPicPr>
        <p:blipFill>
          <a:blip r:embed="rId4">
            <a:alphaModFix/>
          </a:blip>
          <a:stretch>
            <a:fillRect/>
          </a:stretch>
        </p:blipFill>
        <p:spPr>
          <a:xfrm>
            <a:off x="457200" y="804750"/>
            <a:ext cx="8038170" cy="3776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01"/>
          <p:cNvSpPr/>
          <p:nvPr/>
        </p:nvSpPr>
        <p:spPr>
          <a:xfrm>
            <a:off x="5717700" y="4405800"/>
            <a:ext cx="3475200" cy="737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1"/>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400">
                <a:solidFill>
                  <a:srgbClr val="FFFFFF"/>
                </a:solidFill>
              </a:rPr>
              <a:t>31</a:t>
            </a:fld>
            <a:endParaRPr sz="1400">
              <a:solidFill>
                <a:srgbClr val="FFFFFF"/>
              </a:solidFill>
            </a:endParaRPr>
          </a:p>
        </p:txBody>
      </p:sp>
      <p:graphicFrame>
        <p:nvGraphicFramePr>
          <p:cNvPr id="745" name="Google Shape;745;p101"/>
          <p:cNvGraphicFramePr/>
          <p:nvPr/>
        </p:nvGraphicFramePr>
        <p:xfrm>
          <a:off x="365450" y="897800"/>
          <a:ext cx="8419775" cy="2834490"/>
        </p:xfrm>
        <a:graphic>
          <a:graphicData uri="http://schemas.openxmlformats.org/drawingml/2006/table">
            <a:tbl>
              <a:tblPr>
                <a:noFill/>
                <a:tableStyleId>{F9170F6A-FCDB-4C3A-B8E5-5B483D40EBDB}</a:tableStyleId>
              </a:tblPr>
              <a:tblGrid>
                <a:gridCol w="1202825">
                  <a:extLst>
                    <a:ext uri="{9D8B030D-6E8A-4147-A177-3AD203B41FA5}">
                      <a16:colId xmlns:a16="http://schemas.microsoft.com/office/drawing/2014/main" val="20000"/>
                    </a:ext>
                  </a:extLst>
                </a:gridCol>
                <a:gridCol w="1202825">
                  <a:extLst>
                    <a:ext uri="{9D8B030D-6E8A-4147-A177-3AD203B41FA5}">
                      <a16:colId xmlns:a16="http://schemas.microsoft.com/office/drawing/2014/main" val="20001"/>
                    </a:ext>
                  </a:extLst>
                </a:gridCol>
                <a:gridCol w="1202825">
                  <a:extLst>
                    <a:ext uri="{9D8B030D-6E8A-4147-A177-3AD203B41FA5}">
                      <a16:colId xmlns:a16="http://schemas.microsoft.com/office/drawing/2014/main" val="20002"/>
                    </a:ext>
                  </a:extLst>
                </a:gridCol>
                <a:gridCol w="1202825">
                  <a:extLst>
                    <a:ext uri="{9D8B030D-6E8A-4147-A177-3AD203B41FA5}">
                      <a16:colId xmlns:a16="http://schemas.microsoft.com/office/drawing/2014/main" val="20003"/>
                    </a:ext>
                  </a:extLst>
                </a:gridCol>
                <a:gridCol w="1202825">
                  <a:extLst>
                    <a:ext uri="{9D8B030D-6E8A-4147-A177-3AD203B41FA5}">
                      <a16:colId xmlns:a16="http://schemas.microsoft.com/office/drawing/2014/main" val="20004"/>
                    </a:ext>
                  </a:extLst>
                </a:gridCol>
                <a:gridCol w="1202825">
                  <a:extLst>
                    <a:ext uri="{9D8B030D-6E8A-4147-A177-3AD203B41FA5}">
                      <a16:colId xmlns:a16="http://schemas.microsoft.com/office/drawing/2014/main" val="20005"/>
                    </a:ext>
                  </a:extLst>
                </a:gridCol>
                <a:gridCol w="1202825">
                  <a:extLst>
                    <a:ext uri="{9D8B030D-6E8A-4147-A177-3AD203B41FA5}">
                      <a16:colId xmlns:a16="http://schemas.microsoft.com/office/drawing/2014/main" val="20006"/>
                    </a:ext>
                  </a:extLst>
                </a:gridCol>
              </a:tblGrid>
              <a:tr h="215750">
                <a:tc gridSpan="6">
                  <a:txBody>
                    <a:bodyPr/>
                    <a:lstStyle/>
                    <a:p>
                      <a:pPr marL="0" lvl="0" indent="0" algn="ctr" rtl="0">
                        <a:spcBef>
                          <a:spcPts val="0"/>
                        </a:spcBef>
                        <a:spcAft>
                          <a:spcPts val="0"/>
                        </a:spcAft>
                        <a:buNone/>
                      </a:pPr>
                      <a:br>
                        <a:rPr lang="en">
                          <a:latin typeface="Meiryo"/>
                          <a:ea typeface="Meiryo"/>
                          <a:cs typeface="Meiryo"/>
                          <a:sym typeface="Meiryo"/>
                        </a:rPr>
                      </a:br>
                      <a:r>
                        <a:rPr lang="en">
                          <a:latin typeface="Meiryo"/>
                          <a:ea typeface="Meiryo"/>
                          <a:cs typeface="Meiryo"/>
                          <a:sym typeface="Meiryo"/>
                        </a:rPr>
                        <a:t>Published articles</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EE3F46">
                        <a:alpha val="2157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a:latin typeface="Meiryo"/>
                          <a:ea typeface="Meiryo"/>
                          <a:cs typeface="Meiryo"/>
                          <a:sym typeface="Meiryo"/>
                        </a:rPr>
                        <a:t>Non-</a:t>
                      </a:r>
                      <a:br>
                        <a:rPr lang="en">
                          <a:latin typeface="Meiryo"/>
                          <a:ea typeface="Meiryo"/>
                          <a:cs typeface="Meiryo"/>
                          <a:sym typeface="Meiryo"/>
                        </a:rPr>
                      </a:br>
                      <a:r>
                        <a:rPr lang="en">
                          <a:latin typeface="Meiryo"/>
                          <a:ea typeface="Meiryo"/>
                          <a:cs typeface="Meiryo"/>
                          <a:sym typeface="Meiryo"/>
                        </a:rPr>
                        <a:t>published articles</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09650">
                <a:tc gridSpan="5">
                  <a:txBody>
                    <a:bodyPr/>
                    <a:lstStyle/>
                    <a:p>
                      <a:pPr marL="0" lvl="0" indent="0" algn="ctr" rtl="0">
                        <a:spcBef>
                          <a:spcPts val="0"/>
                        </a:spcBef>
                        <a:spcAft>
                          <a:spcPts val="0"/>
                        </a:spcAft>
                        <a:buNone/>
                      </a:pPr>
                      <a:r>
                        <a:rPr lang="en">
                          <a:latin typeface="Meiryo"/>
                          <a:ea typeface="Meiryo"/>
                          <a:cs typeface="Meiryo"/>
                          <a:sym typeface="Meiryo"/>
                        </a:rPr>
                        <a:t>Online</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EE3F46">
                        <a:alpha val="4118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a:latin typeface="Meiryo"/>
                          <a:ea typeface="Meiryo"/>
                          <a:cs typeface="Meiryo"/>
                          <a:sym typeface="Meiryo"/>
                        </a:rPr>
                        <a:t>Offline</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r h="220050">
                <a:tc gridSpan="3">
                  <a:txBody>
                    <a:bodyPr/>
                    <a:lstStyle/>
                    <a:p>
                      <a:pPr marL="0" lvl="0" indent="0" algn="ctr" rtl="0">
                        <a:spcBef>
                          <a:spcPts val="0"/>
                        </a:spcBef>
                        <a:spcAft>
                          <a:spcPts val="0"/>
                        </a:spcAft>
                        <a:buNone/>
                      </a:pPr>
                      <a:r>
                        <a:rPr lang="en">
                          <a:latin typeface="Meiryo"/>
                          <a:ea typeface="Meiryo"/>
                          <a:cs typeface="Meiryo"/>
                          <a:sym typeface="Meiryo"/>
                        </a:rPr>
                        <a:t>Open Access</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EE3F46">
                        <a:alpha val="60790"/>
                      </a:srgbClr>
                    </a:solidFill>
                  </a:tcPr>
                </a:tc>
                <a:tc hMerge="1">
                  <a:txBody>
                    <a:bodyPr/>
                    <a:lstStyle/>
                    <a:p>
                      <a:endParaRPr lang="en-US"/>
                    </a:p>
                  </a:txBody>
                  <a:tcPr/>
                </a:tc>
                <a:tc hMerge="1">
                  <a:txBody>
                    <a:bodyPr/>
                    <a:lstStyle/>
                    <a:p>
                      <a:endParaRPr lang="en-US"/>
                    </a:p>
                  </a:txBody>
                  <a:tcPr/>
                </a:tc>
                <a:tc gridSpan="2">
                  <a:txBody>
                    <a:bodyPr/>
                    <a:lstStyle/>
                    <a:p>
                      <a:pPr marL="0" lvl="0" indent="0" algn="ctr" rtl="0">
                        <a:spcBef>
                          <a:spcPts val="0"/>
                        </a:spcBef>
                        <a:spcAft>
                          <a:spcPts val="0"/>
                        </a:spcAft>
                        <a:buNone/>
                      </a:pPr>
                      <a:r>
                        <a:rPr lang="en">
                          <a:latin typeface="Meiryo"/>
                          <a:ea typeface="Meiryo"/>
                          <a:cs typeface="Meiryo"/>
                          <a:sym typeface="Meiryo"/>
                        </a:rPr>
                        <a:t>Not Open Access</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extLst>
                  <a:ext uri="{0D108BD9-81ED-4DB2-BD59-A6C34878D82A}">
                    <a16:rowId xmlns:a16="http://schemas.microsoft.com/office/drawing/2014/main" val="10002"/>
                  </a:ext>
                </a:extLst>
              </a:tr>
              <a:tr h="331800">
                <a:tc gridSpan="2">
                  <a:txBody>
                    <a:bodyPr/>
                    <a:lstStyle/>
                    <a:p>
                      <a:pPr marL="0" lvl="0" indent="0" algn="ctr" rtl="0">
                        <a:spcBef>
                          <a:spcPts val="0"/>
                        </a:spcBef>
                        <a:spcAft>
                          <a:spcPts val="0"/>
                        </a:spcAft>
                        <a:buNone/>
                      </a:pPr>
                      <a:r>
                        <a:rPr lang="en">
                          <a:solidFill>
                            <a:schemeClr val="dk1"/>
                          </a:solidFill>
                          <a:latin typeface="Meiryo"/>
                          <a:ea typeface="Meiryo"/>
                          <a:cs typeface="Meiryo"/>
                          <a:sym typeface="Meiryo"/>
                        </a:rPr>
                        <a:t>With</a:t>
                      </a:r>
                      <a:br>
                        <a:rPr lang="en">
                          <a:solidFill>
                            <a:schemeClr val="dk1"/>
                          </a:solidFill>
                          <a:latin typeface="Meiryo"/>
                          <a:ea typeface="Meiryo"/>
                          <a:cs typeface="Meiryo"/>
                          <a:sym typeface="Meiryo"/>
                        </a:rPr>
                      </a:br>
                      <a:r>
                        <a:rPr lang="en">
                          <a:solidFill>
                            <a:schemeClr val="dk1"/>
                          </a:solidFill>
                          <a:latin typeface="Meiryo"/>
                          <a:ea typeface="Meiryo"/>
                          <a:cs typeface="Meiryo"/>
                          <a:sym typeface="Meiryo"/>
                        </a:rPr>
                        <a:t>DOI</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EE3F46">
                        <a:alpha val="80400"/>
                      </a:srgbClr>
                    </a:solidFill>
                  </a:tcPr>
                </a:tc>
                <a:tc hMerge="1">
                  <a:txBody>
                    <a:bodyPr/>
                    <a:lstStyle/>
                    <a:p>
                      <a:endParaRPr lang="en-US"/>
                    </a:p>
                  </a:txBody>
                  <a:tcPr/>
                </a:tc>
                <a:tc>
                  <a:txBody>
                    <a:bodyPr/>
                    <a:lstStyle/>
                    <a:p>
                      <a:pPr marL="0" lvl="0" indent="0" algn="ctr" rtl="0">
                        <a:spcBef>
                          <a:spcPts val="0"/>
                        </a:spcBef>
                        <a:spcAft>
                          <a:spcPts val="0"/>
                        </a:spcAft>
                        <a:buNone/>
                      </a:pPr>
                      <a:r>
                        <a:rPr lang="en">
                          <a:solidFill>
                            <a:schemeClr val="dk1"/>
                          </a:solidFill>
                          <a:latin typeface="Meiryo"/>
                          <a:ea typeface="Meiryo"/>
                          <a:cs typeface="Meiryo"/>
                          <a:sym typeface="Meiryo"/>
                        </a:rPr>
                        <a:t>Without</a:t>
                      </a:r>
                      <a:br>
                        <a:rPr lang="en">
                          <a:solidFill>
                            <a:schemeClr val="dk1"/>
                          </a:solidFill>
                          <a:latin typeface="Meiryo"/>
                          <a:ea typeface="Meiryo"/>
                          <a:cs typeface="Meiryo"/>
                          <a:sym typeface="Meiryo"/>
                        </a:rPr>
                      </a:br>
                      <a:r>
                        <a:rPr lang="en">
                          <a:solidFill>
                            <a:schemeClr val="dk1"/>
                          </a:solidFill>
                          <a:latin typeface="Meiryo"/>
                          <a:ea typeface="Meiryo"/>
                          <a:cs typeface="Meiryo"/>
                          <a:sym typeface="Meiryo"/>
                        </a:rPr>
                        <a:t>DOI</a:t>
                      </a: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extLst>
                  <a:ext uri="{0D108BD9-81ED-4DB2-BD59-A6C34878D82A}">
                    <a16:rowId xmlns:a16="http://schemas.microsoft.com/office/drawing/2014/main" val="10003"/>
                  </a:ext>
                </a:extLst>
              </a:tr>
              <a:tr h="383725">
                <a:tc>
                  <a:txBody>
                    <a:bodyPr/>
                    <a:lstStyle/>
                    <a:p>
                      <a:pPr marL="0" lvl="0" indent="0" algn="ctr" rtl="0">
                        <a:spcBef>
                          <a:spcPts val="0"/>
                        </a:spcBef>
                        <a:spcAft>
                          <a:spcPts val="0"/>
                        </a:spcAft>
                        <a:buNone/>
                      </a:pPr>
                      <a:r>
                        <a:rPr lang="en">
                          <a:solidFill>
                            <a:schemeClr val="dk1"/>
                          </a:solidFill>
                          <a:latin typeface="Meiryo"/>
                          <a:ea typeface="Meiryo"/>
                          <a:cs typeface="Meiryo"/>
                          <a:sym typeface="Meiryo"/>
                        </a:rPr>
                        <a:t>XML </a:t>
                      </a:r>
                      <a:br>
                        <a:rPr lang="en">
                          <a:solidFill>
                            <a:schemeClr val="dk1"/>
                          </a:solidFill>
                          <a:latin typeface="Meiryo"/>
                          <a:ea typeface="Meiryo"/>
                          <a:cs typeface="Meiryo"/>
                          <a:sym typeface="Meiryo"/>
                        </a:rPr>
                      </a:br>
                      <a:r>
                        <a:rPr lang="en">
                          <a:solidFill>
                            <a:schemeClr val="dk1"/>
                          </a:solidFill>
                          <a:latin typeface="Meiryo"/>
                          <a:ea typeface="Meiryo"/>
                          <a:cs typeface="Meiryo"/>
                          <a:sym typeface="Meiryo"/>
                        </a:rPr>
                        <a:t>available</a:t>
                      </a:r>
                      <a:endParaRPr>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EE3F46"/>
                    </a:solidFill>
                  </a:tcPr>
                </a:tc>
                <a:tc>
                  <a:txBody>
                    <a:bodyPr/>
                    <a:lstStyle/>
                    <a:p>
                      <a:pPr marL="0" lvl="0" indent="0" algn="ctr" rtl="0">
                        <a:spcBef>
                          <a:spcPts val="0"/>
                        </a:spcBef>
                        <a:spcAft>
                          <a:spcPts val="0"/>
                        </a:spcAft>
                        <a:buNone/>
                      </a:pPr>
                      <a:r>
                        <a:rPr lang="en">
                          <a:solidFill>
                            <a:schemeClr val="dk1"/>
                          </a:solidFill>
                          <a:latin typeface="Meiryo"/>
                          <a:ea typeface="Meiryo"/>
                          <a:cs typeface="Meiryo"/>
                          <a:sym typeface="Meiryo"/>
                        </a:rPr>
                        <a:t>No XML available</a:t>
                      </a:r>
                      <a:endParaRPr>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latin typeface="Meiryo"/>
                        <a:ea typeface="Meiryo"/>
                        <a:cs typeface="Meiryo"/>
                        <a:sym typeface="Meiryo"/>
                      </a:endParaRPr>
                    </a:p>
                  </a:txBody>
                  <a:tcPr marL="91425" marR="91425" marT="91425" marB="91425">
                    <a:lnL w="9525" cap="flat" cmpd="sng">
                      <a:solidFill>
                        <a:srgbClr val="B7B7B7">
                          <a:alpha val="0"/>
                        </a:srgbClr>
                      </a:solidFill>
                      <a:prstDash val="solid"/>
                      <a:round/>
                      <a:headEnd type="none" w="sm" len="sm"/>
                      <a:tailEnd type="none" w="sm" len="sm"/>
                    </a:lnL>
                    <a:lnR w="9525" cap="flat" cmpd="sng">
                      <a:solidFill>
                        <a:srgbClr val="B7B7B7">
                          <a:alpha val="0"/>
                        </a:srgbClr>
                      </a:solidFill>
                      <a:prstDash val="solid"/>
                      <a:round/>
                      <a:headEnd type="none" w="sm" len="sm"/>
                      <a:tailEnd type="none" w="sm" len="sm"/>
                    </a:lnR>
                    <a:lnT w="9525" cap="flat" cmpd="sng">
                      <a:solidFill>
                        <a:srgbClr val="B7B7B7">
                          <a:alpha val="0"/>
                        </a:srgbClr>
                      </a:solidFill>
                      <a:prstDash val="solid"/>
                      <a:round/>
                      <a:headEnd type="none" w="sm" len="sm"/>
                      <a:tailEnd type="none" w="sm" len="sm"/>
                    </a:lnT>
                    <a:lnB w="9525" cap="flat" cmpd="sng">
                      <a:solidFill>
                        <a:srgbClr val="B7B7B7">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746" name="Google Shape;746;p101"/>
          <p:cNvCxnSpPr/>
          <p:nvPr/>
        </p:nvCxnSpPr>
        <p:spPr>
          <a:xfrm>
            <a:off x="1026275" y="3613913"/>
            <a:ext cx="0" cy="391500"/>
          </a:xfrm>
          <a:prstGeom prst="straightConnector1">
            <a:avLst/>
          </a:prstGeom>
          <a:noFill/>
          <a:ln w="38100" cap="flat" cmpd="sng">
            <a:solidFill>
              <a:srgbClr val="15AEB4"/>
            </a:solidFill>
            <a:prstDash val="solid"/>
            <a:round/>
            <a:headEnd type="none" w="sm" len="sm"/>
            <a:tailEnd type="triangle" w="med" len="med"/>
          </a:ln>
        </p:spPr>
      </p:cxnSp>
      <p:pic>
        <p:nvPicPr>
          <p:cNvPr id="747" name="Google Shape;747;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30043" y="3232941"/>
            <a:ext cx="531575" cy="566648"/>
          </a:xfrm>
          <a:prstGeom prst="rect">
            <a:avLst/>
          </a:prstGeom>
          <a:noFill/>
          <a:ln>
            <a:noFill/>
          </a:ln>
        </p:spPr>
      </p:pic>
      <p:pic>
        <p:nvPicPr>
          <p:cNvPr id="748" name="Google Shape;748;p10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5224" y="3982396"/>
            <a:ext cx="617325" cy="617325"/>
          </a:xfrm>
          <a:prstGeom prst="rect">
            <a:avLst/>
          </a:prstGeom>
          <a:noFill/>
          <a:ln>
            <a:noFill/>
          </a:ln>
        </p:spPr>
      </p:pic>
      <p:sp>
        <p:nvSpPr>
          <p:cNvPr id="749" name="Google Shape;749;p101"/>
          <p:cNvSpPr/>
          <p:nvPr/>
        </p:nvSpPr>
        <p:spPr>
          <a:xfrm>
            <a:off x="289250" y="4714000"/>
            <a:ext cx="1403400" cy="391500"/>
          </a:xfrm>
          <a:prstGeom prst="homePlate">
            <a:avLst>
              <a:gd name="adj" fmla="val 50000"/>
            </a:avLst>
          </a:prstGeom>
          <a:solidFill>
            <a:srgbClr val="15AEB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eiryo"/>
                <a:ea typeface="Meiryo"/>
                <a:cs typeface="Meiryo"/>
                <a:sym typeface="Meiryo"/>
              </a:rPr>
              <a:t>MVP</a:t>
            </a:r>
            <a:endParaRPr b="1">
              <a:solidFill>
                <a:srgbClr val="FFFFFF"/>
              </a:solidFill>
              <a:latin typeface="Meiryo"/>
              <a:ea typeface="Meiryo"/>
              <a:cs typeface="Meiryo"/>
              <a:sym typeface="Meiryo"/>
            </a:endParaRPr>
          </a:p>
        </p:txBody>
      </p:sp>
      <p:sp>
        <p:nvSpPr>
          <p:cNvPr id="750" name="Google Shape;750;p101"/>
          <p:cNvSpPr/>
          <p:nvPr/>
        </p:nvSpPr>
        <p:spPr>
          <a:xfrm>
            <a:off x="1582950" y="4714000"/>
            <a:ext cx="2391000" cy="391500"/>
          </a:xfrm>
          <a:prstGeom prst="chevron">
            <a:avLst>
              <a:gd name="adj" fmla="val 50000"/>
            </a:avLst>
          </a:prstGeom>
          <a:solidFill>
            <a:srgbClr val="15AEB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eiryo"/>
                <a:ea typeface="Meiryo"/>
                <a:cs typeface="Meiryo"/>
                <a:sym typeface="Meiryo"/>
              </a:rPr>
              <a:t>Free beta</a:t>
            </a:r>
            <a:endParaRPr>
              <a:latin typeface="Meiryo"/>
              <a:ea typeface="Meiryo"/>
              <a:cs typeface="Meiryo"/>
              <a:sym typeface="Meiryo"/>
            </a:endParaRPr>
          </a:p>
        </p:txBody>
      </p:sp>
      <p:sp>
        <p:nvSpPr>
          <p:cNvPr id="751" name="Google Shape;751;p101"/>
          <p:cNvSpPr txBox="1"/>
          <p:nvPr/>
        </p:nvSpPr>
        <p:spPr>
          <a:xfrm>
            <a:off x="2501288" y="3731525"/>
            <a:ext cx="1589100" cy="2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eiryo"/>
                <a:ea typeface="Meiryo"/>
                <a:cs typeface="Meiryo"/>
                <a:sym typeface="Meiryo"/>
              </a:rPr>
              <a:t>PDF </a:t>
            </a:r>
            <a:br>
              <a:rPr lang="en">
                <a:latin typeface="Meiryo"/>
                <a:ea typeface="Meiryo"/>
                <a:cs typeface="Meiryo"/>
                <a:sym typeface="Meiryo"/>
              </a:rPr>
            </a:br>
            <a:r>
              <a:rPr lang="en">
                <a:latin typeface="Meiryo"/>
                <a:ea typeface="Meiryo"/>
                <a:cs typeface="Meiryo"/>
                <a:sym typeface="Meiryo"/>
              </a:rPr>
              <a:t>Available</a:t>
            </a:r>
            <a:br>
              <a:rPr lang="en">
                <a:latin typeface="Meiryo"/>
                <a:ea typeface="Meiryo"/>
                <a:cs typeface="Meiryo"/>
                <a:sym typeface="Meiryo"/>
              </a:rPr>
            </a:br>
            <a:r>
              <a:rPr lang="en">
                <a:latin typeface="Meiryo"/>
                <a:ea typeface="Meiryo"/>
                <a:cs typeface="Meiryo"/>
                <a:sym typeface="Meiryo"/>
              </a:rPr>
              <a:t>online?</a:t>
            </a:r>
            <a:endParaRPr>
              <a:latin typeface="Meiryo"/>
              <a:ea typeface="Meiryo"/>
              <a:cs typeface="Meiryo"/>
              <a:sym typeface="Meiryo"/>
            </a:endParaRPr>
          </a:p>
        </p:txBody>
      </p:sp>
      <p:sp>
        <p:nvSpPr>
          <p:cNvPr id="752" name="Google Shape;752;p101"/>
          <p:cNvSpPr txBox="1"/>
          <p:nvPr/>
        </p:nvSpPr>
        <p:spPr>
          <a:xfrm>
            <a:off x="4405700" y="3391475"/>
            <a:ext cx="4379400" cy="11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iryo"/>
                <a:ea typeface="Meiryo"/>
                <a:cs typeface="Meiryo"/>
                <a:sym typeface="Meiryo"/>
              </a:rPr>
              <a:t>事業化にあたって、誰が顧客となり得るのか？</a:t>
            </a:r>
            <a:endParaRPr>
              <a:latin typeface="Meiryo"/>
              <a:ea typeface="Meiryo"/>
              <a:cs typeface="Meiryo"/>
              <a:sym typeface="Meiryo"/>
            </a:endParaRPr>
          </a:p>
          <a:p>
            <a:pPr marL="457200" lvl="0" indent="-317500" algn="l" rtl="0">
              <a:spcBef>
                <a:spcPts val="0"/>
              </a:spcBef>
              <a:spcAft>
                <a:spcPts val="0"/>
              </a:spcAft>
              <a:buSzPts val="1400"/>
              <a:buFont typeface="Meiryo"/>
              <a:buChar char="●"/>
            </a:pPr>
            <a:r>
              <a:rPr lang="en">
                <a:latin typeface="Meiryo"/>
                <a:ea typeface="Meiryo"/>
                <a:cs typeface="Meiryo"/>
                <a:sym typeface="Meiryo"/>
              </a:rPr>
              <a:t>非OAの論文をもっているのは？</a:t>
            </a:r>
            <a:endParaRPr>
              <a:latin typeface="Meiryo"/>
              <a:ea typeface="Meiryo"/>
              <a:cs typeface="Meiryo"/>
              <a:sym typeface="Meiryo"/>
            </a:endParaRPr>
          </a:p>
          <a:p>
            <a:pPr marL="457200" lvl="0" indent="-317500" algn="l" rtl="0">
              <a:spcBef>
                <a:spcPts val="0"/>
              </a:spcBef>
              <a:spcAft>
                <a:spcPts val="0"/>
              </a:spcAft>
              <a:buSzPts val="1400"/>
              <a:buFont typeface="Meiryo"/>
              <a:buChar char="●"/>
            </a:pPr>
            <a:r>
              <a:rPr lang="en">
                <a:latin typeface="Meiryo"/>
                <a:ea typeface="Meiryo"/>
                <a:cs typeface="Meiryo"/>
                <a:sym typeface="Meiryo"/>
              </a:rPr>
              <a:t>そもそもオフラインである論文は？</a:t>
            </a:r>
            <a:endParaRPr>
              <a:latin typeface="Meiryo"/>
              <a:ea typeface="Meiryo"/>
              <a:cs typeface="Meiryo"/>
              <a:sym typeface="Meiryo"/>
            </a:endParaRPr>
          </a:p>
          <a:p>
            <a:pPr marL="457200" lvl="0" indent="-317500" algn="l" rtl="0">
              <a:spcBef>
                <a:spcPts val="0"/>
              </a:spcBef>
              <a:spcAft>
                <a:spcPts val="0"/>
              </a:spcAft>
              <a:buSzPts val="1400"/>
              <a:buFont typeface="Meiryo"/>
              <a:buChar char="●"/>
            </a:pPr>
            <a:r>
              <a:rPr lang="en">
                <a:latin typeface="Meiryo"/>
                <a:ea typeface="Meiryo"/>
                <a:cs typeface="Meiryo"/>
                <a:sym typeface="Meiryo"/>
              </a:rPr>
              <a:t>出版前の論文の要約ニーズはあるのか？</a:t>
            </a:r>
            <a:endParaRPr>
              <a:latin typeface="Meiryo"/>
              <a:ea typeface="Meiryo"/>
              <a:cs typeface="Meiryo"/>
              <a:sym typeface="Meiryo"/>
            </a:endParaRPr>
          </a:p>
        </p:txBody>
      </p:sp>
      <p:sp>
        <p:nvSpPr>
          <p:cNvPr id="753" name="Google Shape;753;p101"/>
          <p:cNvSpPr/>
          <p:nvPr/>
        </p:nvSpPr>
        <p:spPr>
          <a:xfrm>
            <a:off x="5777350" y="4714000"/>
            <a:ext cx="3007800" cy="391500"/>
          </a:xfrm>
          <a:prstGeom prst="chevron">
            <a:avLst>
              <a:gd name="adj" fmla="val 50000"/>
            </a:avLst>
          </a:prstGeom>
          <a:solidFill>
            <a:srgbClr val="15AEB4">
              <a:alpha val="607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eiryo"/>
                <a:ea typeface="Meiryo"/>
                <a:cs typeface="Meiryo"/>
                <a:sym typeface="Meiryo"/>
              </a:rPr>
              <a:t>Commercial API</a:t>
            </a:r>
            <a:endParaRPr>
              <a:latin typeface="Meiryo"/>
              <a:ea typeface="Meiryo"/>
              <a:cs typeface="Meiryo"/>
              <a:sym typeface="Meiryo"/>
            </a:endParaRPr>
          </a:p>
        </p:txBody>
      </p:sp>
      <p:sp>
        <p:nvSpPr>
          <p:cNvPr id="754" name="Google Shape;754;p101"/>
          <p:cNvSpPr/>
          <p:nvPr/>
        </p:nvSpPr>
        <p:spPr>
          <a:xfrm>
            <a:off x="3886150" y="4714000"/>
            <a:ext cx="1995000" cy="391500"/>
          </a:xfrm>
          <a:prstGeom prst="chevron">
            <a:avLst>
              <a:gd name="adj" fmla="val 50000"/>
            </a:avLst>
          </a:prstGeom>
          <a:solidFill>
            <a:srgbClr val="15AEB4">
              <a:alpha val="607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eiryo"/>
                <a:ea typeface="Meiryo"/>
                <a:cs typeface="Meiryo"/>
                <a:sym typeface="Meiryo"/>
              </a:rPr>
              <a:t>Pilot study</a:t>
            </a:r>
            <a:endParaRPr>
              <a:latin typeface="Meiryo"/>
              <a:ea typeface="Meiryo"/>
              <a:cs typeface="Meiryo"/>
              <a:sym typeface="Meiryo"/>
            </a:endParaRPr>
          </a:p>
        </p:txBody>
      </p:sp>
      <p:sp>
        <p:nvSpPr>
          <p:cNvPr id="755" name="Google Shape;755;p101"/>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M PLUS Rounded 1c"/>
                <a:ea typeface="M PLUS Rounded 1c"/>
                <a:cs typeface="M PLUS Rounded 1c"/>
                <a:sym typeface="M PLUS Rounded 1c"/>
              </a:rPr>
              <a:t>無料版と有料版の切り分けとターゲティング</a:t>
            </a:r>
            <a:endParaRPr sz="3000" b="1">
              <a:latin typeface="M PLUS Rounded 1c"/>
              <a:ea typeface="M PLUS Rounded 1c"/>
              <a:cs typeface="M PLUS Rounded 1c"/>
              <a:sym typeface="M PLUS Rounded 1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2"/>
          <p:cNvSpPr txBox="1">
            <a:spLocks noGrp="1"/>
          </p:cNvSpPr>
          <p:nvPr>
            <p:ph type="title"/>
          </p:nvPr>
        </p:nvSpPr>
        <p:spPr>
          <a:xfrm>
            <a:off x="266625" y="41600"/>
            <a:ext cx="7886700" cy="682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latin typeface="M PLUS Rounded 1c"/>
                <a:ea typeface="M PLUS Rounded 1c"/>
                <a:cs typeface="M PLUS Rounded 1c"/>
                <a:sym typeface="M PLUS Rounded 1c"/>
              </a:rPr>
              <a:t>「権威づけ」によるブランディングと差別化</a:t>
            </a:r>
            <a:endParaRPr sz="3000">
              <a:latin typeface="M PLUS Rounded 1c"/>
              <a:ea typeface="M PLUS Rounded 1c"/>
              <a:cs typeface="M PLUS Rounded 1c"/>
              <a:sym typeface="M PLUS Rounded 1c"/>
            </a:endParaRPr>
          </a:p>
        </p:txBody>
      </p:sp>
      <p:pic>
        <p:nvPicPr>
          <p:cNvPr id="761" name="Google Shape;761;p102"/>
          <p:cNvPicPr preferRelativeResize="0"/>
          <p:nvPr/>
        </p:nvPicPr>
        <p:blipFill>
          <a:blip r:embed="rId3">
            <a:alphaModFix/>
          </a:blip>
          <a:stretch>
            <a:fillRect/>
          </a:stretch>
        </p:blipFill>
        <p:spPr>
          <a:xfrm>
            <a:off x="1486061" y="844825"/>
            <a:ext cx="6047326" cy="4008100"/>
          </a:xfrm>
          <a:prstGeom prst="rect">
            <a:avLst/>
          </a:prstGeom>
          <a:noFill/>
          <a:ln>
            <a:noFill/>
          </a:ln>
        </p:spPr>
      </p:pic>
      <p:sp>
        <p:nvSpPr>
          <p:cNvPr id="762" name="Google Shape;762;p102"/>
          <p:cNvSpPr txBox="1"/>
          <p:nvPr/>
        </p:nvSpPr>
        <p:spPr>
          <a:xfrm>
            <a:off x="145475" y="4748650"/>
            <a:ext cx="8728500" cy="38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u="sng">
                <a:solidFill>
                  <a:schemeClr val="hlink"/>
                </a:solidFill>
                <a:hlinkClick r:id="rId4"/>
              </a:rPr>
              <a:t>https://www.sspnet.org/community/news/paper-digest-wins-ssp-previews-session-peoples-choice-award/</a:t>
            </a:r>
            <a:endParaRPr sz="1200" u="sng">
              <a:solidFill>
                <a:schemeClr val="hlink"/>
              </a:solidFill>
              <a:hlinkClick r:id="rId4"/>
            </a:endParaRPr>
          </a:p>
        </p:txBody>
      </p:sp>
      <p:sp>
        <p:nvSpPr>
          <p:cNvPr id="763" name="Google Shape;763;p102"/>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400">
                <a:solidFill>
                  <a:srgbClr val="FFFFFF"/>
                </a:solidFill>
              </a:rPr>
              <a:t>32</a:t>
            </a:fld>
            <a:endParaRPr sz="14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3"/>
          <p:cNvSpPr txBox="1">
            <a:spLocks noGrp="1"/>
          </p:cNvSpPr>
          <p:nvPr>
            <p:ph type="body" idx="1"/>
          </p:nvPr>
        </p:nvSpPr>
        <p:spPr>
          <a:xfrm>
            <a:off x="1647375" y="906950"/>
            <a:ext cx="7061700" cy="3597900"/>
          </a:xfrm>
          <a:prstGeom prst="rect">
            <a:avLst/>
          </a:prstGeom>
        </p:spPr>
        <p:txBody>
          <a:bodyPr spcFirstLastPara="1" wrap="square" lIns="68575" tIns="34275" rIns="68575" bIns="34275" anchor="t" anchorCtr="0">
            <a:noAutofit/>
          </a:bodyPr>
          <a:lstStyle/>
          <a:p>
            <a:pPr marL="0" lvl="0" indent="0" algn="l" rtl="0">
              <a:lnSpc>
                <a:spcPct val="200000"/>
              </a:lnSpc>
              <a:spcBef>
                <a:spcPts val="800"/>
              </a:spcBef>
              <a:spcAft>
                <a:spcPts val="0"/>
              </a:spcAft>
              <a:buNone/>
            </a:pPr>
            <a:r>
              <a:rPr lang="en">
                <a:latin typeface="M PLUS Rounded 1c"/>
                <a:ea typeface="M PLUS Rounded 1c"/>
                <a:cs typeface="M PLUS Rounded 1c"/>
                <a:sym typeface="M PLUS Rounded 1c"/>
              </a:rPr>
              <a:t>ジャーナル（論文ページから直接ダイジェストを作成）</a:t>
            </a:r>
            <a:endParaRPr>
              <a:latin typeface="M PLUS Rounded 1c"/>
              <a:ea typeface="M PLUS Rounded 1c"/>
              <a:cs typeface="M PLUS Rounded 1c"/>
              <a:sym typeface="M PLUS Rounded 1c"/>
            </a:endParaRPr>
          </a:p>
          <a:p>
            <a:pPr marL="0" lvl="0" indent="0" algn="l" rtl="0">
              <a:lnSpc>
                <a:spcPct val="200000"/>
              </a:lnSpc>
              <a:spcBef>
                <a:spcPts val="800"/>
              </a:spcBef>
              <a:spcAft>
                <a:spcPts val="0"/>
              </a:spcAft>
              <a:buNone/>
            </a:pPr>
            <a:r>
              <a:rPr lang="en">
                <a:latin typeface="M PLUS Rounded 1c"/>
                <a:ea typeface="M PLUS Rounded 1c"/>
                <a:cs typeface="M PLUS Rounded 1c"/>
                <a:sym typeface="M PLUS Rounded 1c"/>
              </a:rPr>
              <a:t>書誌データベース（検索結果からの絞り込み支援）</a:t>
            </a:r>
            <a:endParaRPr>
              <a:latin typeface="M PLUS Rounded 1c"/>
              <a:ea typeface="M PLUS Rounded 1c"/>
              <a:cs typeface="M PLUS Rounded 1c"/>
              <a:sym typeface="M PLUS Rounded 1c"/>
            </a:endParaRPr>
          </a:p>
          <a:p>
            <a:pPr marL="0" lvl="0" indent="0" algn="l" rtl="0">
              <a:lnSpc>
                <a:spcPct val="200000"/>
              </a:lnSpc>
              <a:spcBef>
                <a:spcPts val="800"/>
              </a:spcBef>
              <a:spcAft>
                <a:spcPts val="0"/>
              </a:spcAft>
              <a:buNone/>
            </a:pPr>
            <a:r>
              <a:rPr lang="en">
                <a:latin typeface="M PLUS Rounded 1c"/>
                <a:ea typeface="M PLUS Rounded 1c"/>
                <a:cs typeface="M PLUS Rounded 1c"/>
                <a:sym typeface="M PLUS Rounded 1c"/>
              </a:rPr>
              <a:t>論文要約サービス（人的サービスのスピードアップ）</a:t>
            </a:r>
            <a:endParaRPr>
              <a:latin typeface="M PLUS Rounded 1c"/>
              <a:ea typeface="M PLUS Rounded 1c"/>
              <a:cs typeface="M PLUS Rounded 1c"/>
              <a:sym typeface="M PLUS Rounded 1c"/>
            </a:endParaRPr>
          </a:p>
          <a:p>
            <a:pPr marL="0" lvl="0" indent="0" algn="l" rtl="0">
              <a:lnSpc>
                <a:spcPct val="200000"/>
              </a:lnSpc>
              <a:spcBef>
                <a:spcPts val="800"/>
              </a:spcBef>
              <a:spcAft>
                <a:spcPts val="0"/>
              </a:spcAft>
              <a:buNone/>
            </a:pPr>
            <a:r>
              <a:rPr lang="en">
                <a:latin typeface="M PLUS Rounded 1c"/>
                <a:ea typeface="M PLUS Rounded 1c"/>
                <a:cs typeface="M PLUS Rounded 1c"/>
                <a:sym typeface="M PLUS Rounded 1c"/>
              </a:rPr>
              <a:t>助成金審査（過去の研究業績レビューの省力化）</a:t>
            </a:r>
            <a:endParaRPr>
              <a:latin typeface="M PLUS Rounded 1c"/>
              <a:ea typeface="M PLUS Rounded 1c"/>
              <a:cs typeface="M PLUS Rounded 1c"/>
              <a:sym typeface="M PLUS Rounded 1c"/>
            </a:endParaRPr>
          </a:p>
          <a:p>
            <a:pPr marL="0" lvl="0" indent="0" algn="l" rtl="0">
              <a:lnSpc>
                <a:spcPct val="200000"/>
              </a:lnSpc>
              <a:spcBef>
                <a:spcPts val="800"/>
              </a:spcBef>
              <a:spcAft>
                <a:spcPts val="0"/>
              </a:spcAft>
              <a:buNone/>
            </a:pPr>
            <a:r>
              <a:rPr lang="en">
                <a:latin typeface="M PLUS Rounded 1c"/>
                <a:ea typeface="M PLUS Rounded 1c"/>
                <a:cs typeface="M PLUS Rounded 1c"/>
                <a:sym typeface="M PLUS Rounded 1c"/>
              </a:rPr>
              <a:t>大学・研究機関（研究広報支援）</a:t>
            </a:r>
            <a:endParaRPr>
              <a:latin typeface="M PLUS Rounded 1c"/>
              <a:ea typeface="M PLUS Rounded 1c"/>
              <a:cs typeface="M PLUS Rounded 1c"/>
              <a:sym typeface="M PLUS Rounded 1c"/>
            </a:endParaRPr>
          </a:p>
          <a:p>
            <a:pPr marL="0" lvl="0" indent="0" algn="l" rtl="0">
              <a:spcBef>
                <a:spcPts val="800"/>
              </a:spcBef>
              <a:spcAft>
                <a:spcPts val="0"/>
              </a:spcAft>
              <a:buNone/>
            </a:pPr>
            <a:endParaRPr>
              <a:latin typeface="M PLUS Rounded 1c"/>
              <a:ea typeface="M PLUS Rounded 1c"/>
              <a:cs typeface="M PLUS Rounded 1c"/>
              <a:sym typeface="M PLUS Rounded 1c"/>
            </a:endParaRPr>
          </a:p>
        </p:txBody>
      </p:sp>
      <p:sp>
        <p:nvSpPr>
          <p:cNvPr id="769" name="Google Shape;769;p103"/>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rgbClr val="FFFFFF"/>
                </a:solidFill>
              </a:rPr>
              <a:t>33</a:t>
            </a:fld>
            <a:endParaRPr sz="1400">
              <a:solidFill>
                <a:srgbClr val="FFFFFF"/>
              </a:solidFill>
            </a:endParaRPr>
          </a:p>
        </p:txBody>
      </p:sp>
      <p:sp>
        <p:nvSpPr>
          <p:cNvPr id="770" name="Google Shape;770;p103"/>
          <p:cNvSpPr txBox="1">
            <a:spLocks noGrp="1"/>
          </p:cNvSpPr>
          <p:nvPr>
            <p:ph type="title"/>
          </p:nvPr>
        </p:nvSpPr>
        <p:spPr>
          <a:xfrm>
            <a:off x="237175" y="17100"/>
            <a:ext cx="81405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latin typeface="M PLUS Rounded 1c"/>
                <a:ea typeface="M PLUS Rounded 1c"/>
                <a:cs typeface="M PLUS Rounded 1c"/>
                <a:sym typeface="M PLUS Rounded 1c"/>
              </a:rPr>
              <a:t>学術情報コミュニケーションの変革をめざして</a:t>
            </a:r>
            <a:endParaRPr sz="3000">
              <a:latin typeface="M PLUS Rounded 1c"/>
              <a:ea typeface="M PLUS Rounded 1c"/>
              <a:cs typeface="M PLUS Rounded 1c"/>
              <a:sym typeface="M PLUS Rounded 1c"/>
            </a:endParaRPr>
          </a:p>
        </p:txBody>
      </p:sp>
      <p:pic>
        <p:nvPicPr>
          <p:cNvPr id="771" name="Google Shape;771;p10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43550" y="2471000"/>
            <a:ext cx="661175" cy="587718"/>
          </a:xfrm>
          <a:prstGeom prst="rect">
            <a:avLst/>
          </a:prstGeom>
          <a:noFill/>
          <a:ln>
            <a:noFill/>
          </a:ln>
        </p:spPr>
      </p:pic>
      <p:pic>
        <p:nvPicPr>
          <p:cNvPr id="772" name="Google Shape;772;p10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5700" y="906950"/>
            <a:ext cx="737700" cy="655738"/>
          </a:xfrm>
          <a:prstGeom prst="rect">
            <a:avLst/>
          </a:prstGeom>
          <a:noFill/>
          <a:ln>
            <a:noFill/>
          </a:ln>
        </p:spPr>
      </p:pic>
      <p:pic>
        <p:nvPicPr>
          <p:cNvPr id="773" name="Google Shape;773;p10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45700" y="3192550"/>
            <a:ext cx="273900" cy="273900"/>
          </a:xfrm>
          <a:prstGeom prst="rect">
            <a:avLst/>
          </a:prstGeom>
          <a:noFill/>
          <a:ln>
            <a:noFill/>
          </a:ln>
        </p:spPr>
      </p:pic>
      <p:pic>
        <p:nvPicPr>
          <p:cNvPr id="774" name="Google Shape;774;p10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0125" y="3328175"/>
            <a:ext cx="326650" cy="326650"/>
          </a:xfrm>
          <a:prstGeom prst="rect">
            <a:avLst/>
          </a:prstGeom>
          <a:noFill/>
          <a:ln>
            <a:noFill/>
          </a:ln>
        </p:spPr>
      </p:pic>
      <p:pic>
        <p:nvPicPr>
          <p:cNvPr id="775" name="Google Shape;775;p10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24600" y="3908300"/>
            <a:ext cx="737700" cy="737700"/>
          </a:xfrm>
          <a:prstGeom prst="rect">
            <a:avLst/>
          </a:prstGeom>
          <a:noFill/>
          <a:ln>
            <a:noFill/>
          </a:ln>
        </p:spPr>
      </p:pic>
      <p:pic>
        <p:nvPicPr>
          <p:cNvPr id="776" name="Google Shape;776;p10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96899" y="1684899"/>
            <a:ext cx="514125" cy="514125"/>
          </a:xfrm>
          <a:prstGeom prst="rect">
            <a:avLst/>
          </a:prstGeom>
          <a:noFill/>
          <a:ln>
            <a:noFill/>
          </a:ln>
        </p:spPr>
      </p:pic>
      <p:pic>
        <p:nvPicPr>
          <p:cNvPr id="777" name="Google Shape;777;p103"/>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056775" y="3380925"/>
            <a:ext cx="205425" cy="273900"/>
          </a:xfrm>
          <a:prstGeom prst="rect">
            <a:avLst/>
          </a:prstGeom>
          <a:noFill/>
          <a:ln>
            <a:noFill/>
          </a:ln>
        </p:spPr>
      </p:pic>
      <p:pic>
        <p:nvPicPr>
          <p:cNvPr id="778" name="Google Shape;778;p103"/>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056775" y="3908300"/>
            <a:ext cx="326650" cy="326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4"/>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chemeClr val="lt1"/>
                </a:solidFill>
                <a:latin typeface="M PLUS Rounded 1c"/>
                <a:ea typeface="M PLUS Rounded 1c"/>
                <a:cs typeface="M PLUS Rounded 1c"/>
                <a:sym typeface="M PLUS Rounded 1c"/>
              </a:rPr>
              <a:t>セレンディピティ</a:t>
            </a:r>
            <a:endParaRPr b="1">
              <a:latin typeface="M PLUS Rounded 1c"/>
              <a:ea typeface="M PLUS Rounded 1c"/>
              <a:cs typeface="M PLUS Rounded 1c"/>
              <a:sym typeface="M PLUS Rounded 1c"/>
            </a:endParaRPr>
          </a:p>
        </p:txBody>
      </p:sp>
      <p:sp>
        <p:nvSpPr>
          <p:cNvPr id="784" name="Google Shape;784;p104"/>
          <p:cNvSpPr txBox="1">
            <a:spLocks noGrp="1"/>
          </p:cNvSpPr>
          <p:nvPr>
            <p:ph type="body" idx="1"/>
          </p:nvPr>
        </p:nvSpPr>
        <p:spPr>
          <a:xfrm>
            <a:off x="289250" y="974000"/>
            <a:ext cx="5571300" cy="3531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solidFill>
                  <a:schemeClr val="dk1"/>
                </a:solidFill>
                <a:highlight>
                  <a:srgbClr val="FFFFFF"/>
                </a:highlight>
                <a:latin typeface="Meiryo"/>
                <a:ea typeface="Meiryo"/>
                <a:cs typeface="Meiryo"/>
                <a:sym typeface="Meiryo"/>
              </a:rPr>
              <a:t>セレンディピティ(serendipity)　Wikipediaより：</a:t>
            </a:r>
            <a:endParaRPr sz="1800">
              <a:solidFill>
                <a:schemeClr val="dk1"/>
              </a:solidFill>
              <a:highlight>
                <a:srgbClr val="FFFFFF"/>
              </a:highlight>
              <a:latin typeface="Meiryo"/>
              <a:ea typeface="Meiryo"/>
              <a:cs typeface="Meiryo"/>
              <a:sym typeface="Meiryo"/>
            </a:endParaRPr>
          </a:p>
          <a:p>
            <a:pPr marL="0" lvl="0" indent="0" algn="l" rtl="0">
              <a:spcBef>
                <a:spcPts val="1600"/>
              </a:spcBef>
              <a:spcAft>
                <a:spcPts val="0"/>
              </a:spcAft>
              <a:buNone/>
            </a:pPr>
            <a:r>
              <a:rPr lang="en" sz="1800">
                <a:solidFill>
                  <a:srgbClr val="222222"/>
                </a:solidFill>
                <a:highlight>
                  <a:srgbClr val="FFFFFF"/>
                </a:highlight>
                <a:latin typeface="Meiryo"/>
                <a:ea typeface="Meiryo"/>
                <a:cs typeface="Meiryo"/>
                <a:sym typeface="Meiryo"/>
              </a:rPr>
              <a:t>素敵な偶然に出会ったり、予想外のものを発見すること。また、何かを探しているときに、探しているものとは別の価値があるものを偶然見つけること。ふとした偶然をきっかけに、幸運をつかみ取ること。</a:t>
            </a:r>
            <a:endParaRPr sz="1800">
              <a:solidFill>
                <a:srgbClr val="222222"/>
              </a:solidFill>
              <a:highlight>
                <a:srgbClr val="FFFFFF"/>
              </a:highlight>
              <a:latin typeface="Meiryo"/>
              <a:ea typeface="Meiryo"/>
              <a:cs typeface="Meiryo"/>
              <a:sym typeface="Meiryo"/>
            </a:endParaRPr>
          </a:p>
          <a:p>
            <a:pPr marL="0" lvl="0" indent="0" algn="l" rtl="0">
              <a:spcBef>
                <a:spcPts val="1600"/>
              </a:spcBef>
              <a:spcAft>
                <a:spcPts val="0"/>
              </a:spcAft>
              <a:buClr>
                <a:schemeClr val="dk1"/>
              </a:buClr>
              <a:buSzPts val="1100"/>
              <a:buFont typeface="Arial"/>
              <a:buNone/>
            </a:pPr>
            <a:r>
              <a:rPr lang="en" sz="1800">
                <a:solidFill>
                  <a:schemeClr val="dk1"/>
                </a:solidFill>
                <a:highlight>
                  <a:srgbClr val="FFFFFF"/>
                </a:highlight>
                <a:latin typeface="Meiryo"/>
                <a:ea typeface="Meiryo"/>
                <a:cs typeface="Meiryo"/>
                <a:sym typeface="Meiryo"/>
              </a:rPr>
              <a:t>英国の政治家・小説家であるHorace Walpole (1717-1797) が生み出した造語で、</a:t>
            </a:r>
            <a:r>
              <a:rPr lang="en" sz="1800" i="1">
                <a:solidFill>
                  <a:schemeClr val="dk1"/>
                </a:solidFill>
                <a:highlight>
                  <a:srgbClr val="FFFFFF"/>
                </a:highlight>
                <a:latin typeface="Meiryo"/>
                <a:ea typeface="Meiryo"/>
                <a:cs typeface="Meiryo"/>
                <a:sym typeface="Meiryo"/>
              </a:rPr>
              <a:t>The Three Princes of Serendip</a:t>
            </a:r>
            <a:r>
              <a:rPr lang="en" sz="1800">
                <a:solidFill>
                  <a:schemeClr val="dk1"/>
                </a:solidFill>
                <a:highlight>
                  <a:srgbClr val="FFFFFF"/>
                </a:highlight>
                <a:latin typeface="Meiryo"/>
                <a:ea typeface="Meiryo"/>
                <a:cs typeface="Meiryo"/>
                <a:sym typeface="Meiryo"/>
              </a:rPr>
              <a:t> というペルシア起源の童話にちなんだもの。</a:t>
            </a:r>
            <a:endParaRPr sz="1800">
              <a:solidFill>
                <a:schemeClr val="dk1"/>
              </a:solidFill>
              <a:latin typeface="Meiryo"/>
              <a:ea typeface="Meiryo"/>
              <a:cs typeface="Meiryo"/>
              <a:sym typeface="Meiryo"/>
            </a:endParaRPr>
          </a:p>
          <a:p>
            <a:pPr marL="0" lvl="0" indent="0" algn="l" rtl="0">
              <a:spcBef>
                <a:spcPts val="1600"/>
              </a:spcBef>
              <a:spcAft>
                <a:spcPts val="1600"/>
              </a:spcAft>
              <a:buNone/>
            </a:pPr>
            <a:endParaRPr sz="1800">
              <a:latin typeface="Meiryo"/>
              <a:ea typeface="Meiryo"/>
              <a:cs typeface="Meiryo"/>
              <a:sym typeface="Meiryo"/>
            </a:endParaRPr>
          </a:p>
        </p:txBody>
      </p:sp>
      <p:sp>
        <p:nvSpPr>
          <p:cNvPr id="785" name="Google Shape;785;p104"/>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pic>
        <p:nvPicPr>
          <p:cNvPr id="786" name="Google Shape;786;p104"/>
          <p:cNvPicPr preferRelativeResize="0"/>
          <p:nvPr/>
        </p:nvPicPr>
        <p:blipFill>
          <a:blip r:embed="rId3">
            <a:alphaModFix/>
          </a:blip>
          <a:stretch>
            <a:fillRect/>
          </a:stretch>
        </p:blipFill>
        <p:spPr>
          <a:xfrm>
            <a:off x="6258525" y="974000"/>
            <a:ext cx="2450513" cy="3531000"/>
          </a:xfrm>
          <a:prstGeom prst="rect">
            <a:avLst/>
          </a:prstGeom>
          <a:noFill/>
          <a:ln>
            <a:noFill/>
          </a:ln>
        </p:spPr>
      </p:pic>
      <p:sp>
        <p:nvSpPr>
          <p:cNvPr id="787" name="Google Shape;787;p104"/>
          <p:cNvSpPr txBox="1"/>
          <p:nvPr/>
        </p:nvSpPr>
        <p:spPr>
          <a:xfrm>
            <a:off x="289250" y="4719750"/>
            <a:ext cx="6599100" cy="3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eiryo"/>
                <a:ea typeface="Meiryo"/>
                <a:cs typeface="Meiryo"/>
                <a:sym typeface="Meiryo"/>
              </a:rPr>
              <a:t>セレンディップの三人の王子たち―ペルシアのおとぎ話 (偕成社文庫) 竹内 慶夫 (2006)</a:t>
            </a:r>
            <a:endParaRPr sz="1200">
              <a:latin typeface="Meiryo"/>
              <a:ea typeface="Meiryo"/>
              <a:cs typeface="Meiryo"/>
              <a:sym typeface="Meiry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05"/>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chemeClr val="lt1"/>
                </a:solidFill>
                <a:latin typeface="M PLUS Rounded 1c"/>
                <a:ea typeface="M PLUS Rounded 1c"/>
                <a:cs typeface="M PLUS Rounded 1c"/>
                <a:sym typeface="M PLUS Rounded 1c"/>
              </a:rPr>
              <a:t>セレンディピティを「デザインする」</a:t>
            </a:r>
            <a:endParaRPr b="1">
              <a:latin typeface="M PLUS Rounded 1c"/>
              <a:ea typeface="M PLUS Rounded 1c"/>
              <a:cs typeface="M PLUS Rounded 1c"/>
              <a:sym typeface="M PLUS Rounded 1c"/>
            </a:endParaRPr>
          </a:p>
        </p:txBody>
      </p:sp>
      <p:sp>
        <p:nvSpPr>
          <p:cNvPr id="793" name="Google Shape;793;p105"/>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pic>
        <p:nvPicPr>
          <p:cNvPr id="794" name="Google Shape;794;p105"/>
          <p:cNvPicPr preferRelativeResize="0"/>
          <p:nvPr/>
        </p:nvPicPr>
        <p:blipFill>
          <a:blip r:embed="rId3">
            <a:alphaModFix/>
          </a:blip>
          <a:stretch>
            <a:fillRect/>
          </a:stretch>
        </p:blipFill>
        <p:spPr>
          <a:xfrm>
            <a:off x="289250" y="821588"/>
            <a:ext cx="5981700" cy="4124325"/>
          </a:xfrm>
          <a:prstGeom prst="rect">
            <a:avLst/>
          </a:prstGeom>
          <a:noFill/>
          <a:ln>
            <a:noFill/>
          </a:ln>
        </p:spPr>
      </p:pic>
      <p:sp>
        <p:nvSpPr>
          <p:cNvPr id="795" name="Google Shape;795;p105"/>
          <p:cNvSpPr txBox="1">
            <a:spLocks noGrp="1"/>
          </p:cNvSpPr>
          <p:nvPr>
            <p:ph type="body" idx="1"/>
          </p:nvPr>
        </p:nvSpPr>
        <p:spPr>
          <a:xfrm>
            <a:off x="6040750" y="974000"/>
            <a:ext cx="2668200" cy="3531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sz="1800">
              <a:latin typeface="Meiryo"/>
              <a:ea typeface="Meiryo"/>
              <a:cs typeface="Meiryo"/>
              <a:sym typeface="Meiryo"/>
            </a:endParaRPr>
          </a:p>
          <a:p>
            <a:pPr marL="0" lvl="0" indent="0" algn="l" rtl="0">
              <a:spcBef>
                <a:spcPts val="1600"/>
              </a:spcBef>
              <a:spcAft>
                <a:spcPts val="0"/>
              </a:spcAft>
              <a:buNone/>
            </a:pPr>
            <a:r>
              <a:rPr lang="en" sz="1800">
                <a:latin typeface="Meiryo"/>
                <a:ea typeface="Meiryo"/>
                <a:cs typeface="Meiryo"/>
                <a:sym typeface="Meiryo"/>
              </a:rPr>
              <a:t>「幸運」「偶然」の産物であるセレンディピティを「デザインする」ことは可能か？</a:t>
            </a:r>
            <a:endParaRPr sz="1800">
              <a:latin typeface="Meiryo"/>
              <a:ea typeface="Meiryo"/>
              <a:cs typeface="Meiryo"/>
              <a:sym typeface="Meiryo"/>
            </a:endParaRPr>
          </a:p>
          <a:p>
            <a:pPr marL="0" lvl="0" indent="0" algn="l" rtl="0">
              <a:spcBef>
                <a:spcPts val="1600"/>
              </a:spcBef>
              <a:spcAft>
                <a:spcPts val="1600"/>
              </a:spcAft>
              <a:buNone/>
            </a:pPr>
            <a:r>
              <a:rPr lang="en" sz="1800">
                <a:latin typeface="Meiryo"/>
                <a:ea typeface="Meiryo"/>
                <a:cs typeface="Meiryo"/>
                <a:sym typeface="Meiryo"/>
              </a:rPr>
              <a:t>高度に専門化・細分化された現在の学術コミュニケーションの世界では、コラボレーションによる効率化が不可欠</a:t>
            </a:r>
            <a:endParaRPr sz="1800">
              <a:latin typeface="Meiryo"/>
              <a:ea typeface="Meiryo"/>
              <a:cs typeface="Meiryo"/>
              <a:sym typeface="Meiry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xEl>
                                              <p:pRg st="0" end="0"/>
                                            </p:txEl>
                                          </p:spTgt>
                                        </p:tgtEl>
                                        <p:attrNameLst>
                                          <p:attrName>style.visibility</p:attrName>
                                        </p:attrNameLst>
                                      </p:cBhvr>
                                      <p:to>
                                        <p:strVal val="visible"/>
                                      </p:to>
                                    </p:set>
                                    <p:animEffect transition="in" filter="fade">
                                      <p:cBhvr>
                                        <p:cTn id="7" dur="1000"/>
                                        <p:tgtEl>
                                          <p:spTgt spid="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5">
                                            <p:txEl>
                                              <p:pRg st="1" end="1"/>
                                            </p:txEl>
                                          </p:spTgt>
                                        </p:tgtEl>
                                        <p:attrNameLst>
                                          <p:attrName>style.visibility</p:attrName>
                                        </p:attrNameLst>
                                      </p:cBhvr>
                                      <p:to>
                                        <p:strVal val="visible"/>
                                      </p:to>
                                    </p:set>
                                    <p:animEffect transition="in" filter="fade">
                                      <p:cBhvr>
                                        <p:cTn id="12" dur="1000"/>
                                        <p:tgtEl>
                                          <p:spTgt spid="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5">
                                            <p:txEl>
                                              <p:pRg st="2" end="2"/>
                                            </p:txEl>
                                          </p:spTgt>
                                        </p:tgtEl>
                                        <p:attrNameLst>
                                          <p:attrName>style.visibility</p:attrName>
                                        </p:attrNameLst>
                                      </p:cBhvr>
                                      <p:to>
                                        <p:strVal val="visible"/>
                                      </p:to>
                                    </p:set>
                                    <p:animEffect transition="in" filter="fade">
                                      <p:cBhvr>
                                        <p:cTn id="17" dur="1000"/>
                                        <p:tgtEl>
                                          <p:spTgt spid="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4"/>
                                        </p:tgtEl>
                                        <p:attrNameLst>
                                          <p:attrName>style.visibility</p:attrName>
                                        </p:attrNameLst>
                                      </p:cBhvr>
                                      <p:to>
                                        <p:strVal val="visible"/>
                                      </p:to>
                                    </p:set>
                                    <p:animEffect transition="in" filter="fade">
                                      <p:cBhvr>
                                        <p:cTn id="22" dur="10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6"/>
          <p:cNvSpPr/>
          <p:nvPr/>
        </p:nvSpPr>
        <p:spPr>
          <a:xfrm>
            <a:off x="8051" y="2208263"/>
            <a:ext cx="9144000" cy="1896900"/>
          </a:xfrm>
          <a:prstGeom prst="rect">
            <a:avLst/>
          </a:prstGeom>
          <a:solidFill>
            <a:srgbClr val="15AEB4"/>
          </a:solidFill>
          <a:ln w="9525" cap="flat" cmpd="sng">
            <a:solidFill>
              <a:srgbClr val="15AE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15AEB4"/>
              </a:highlight>
              <a:latin typeface="Arial"/>
              <a:ea typeface="Arial"/>
              <a:cs typeface="Arial"/>
              <a:sym typeface="Arial"/>
            </a:endParaRPr>
          </a:p>
        </p:txBody>
      </p:sp>
      <p:sp>
        <p:nvSpPr>
          <p:cNvPr id="801" name="Google Shape;801;p106"/>
          <p:cNvSpPr txBox="1">
            <a:spLocks noGrp="1"/>
          </p:cNvSpPr>
          <p:nvPr>
            <p:ph type="subTitle" idx="1"/>
          </p:nvPr>
        </p:nvSpPr>
        <p:spPr>
          <a:xfrm>
            <a:off x="148645" y="2709892"/>
            <a:ext cx="4859700" cy="89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 sz="2400">
                <a:solidFill>
                  <a:schemeClr val="lt1"/>
                </a:solidFill>
                <a:latin typeface="M PLUS Rounded 1c"/>
                <a:ea typeface="M PLUS Rounded 1c"/>
                <a:cs typeface="M PLUS Rounded 1c"/>
                <a:sym typeface="M PLUS Rounded 1c"/>
              </a:rPr>
              <a:t>ご静聴ありがとうございました</a:t>
            </a:r>
            <a:endParaRPr sz="2400">
              <a:solidFill>
                <a:schemeClr val="lt1"/>
              </a:solidFill>
              <a:latin typeface="M PLUS Rounded 1c"/>
              <a:ea typeface="M PLUS Rounded 1c"/>
              <a:cs typeface="M PLUS Rounded 1c"/>
              <a:sym typeface="M PLUS Rounded 1c"/>
            </a:endParaRPr>
          </a:p>
        </p:txBody>
      </p:sp>
      <p:pic>
        <p:nvPicPr>
          <p:cNvPr id="802" name="Google Shape;802;p106"/>
          <p:cNvPicPr preferRelativeResize="0"/>
          <p:nvPr/>
        </p:nvPicPr>
        <p:blipFill rotWithShape="1">
          <a:blip r:embed="rId3" cstate="screen">
            <a:alphaModFix/>
            <a:extLst>
              <a:ext uri="{28A0092B-C50C-407E-A947-70E740481C1C}">
                <a14:useLocalDpi xmlns:a14="http://schemas.microsoft.com/office/drawing/2010/main"/>
              </a:ext>
            </a:extLst>
          </a:blip>
          <a:srcRect b="16485"/>
          <a:stretch/>
        </p:blipFill>
        <p:spPr>
          <a:xfrm>
            <a:off x="229200" y="1373800"/>
            <a:ext cx="4557326" cy="788425"/>
          </a:xfrm>
          <a:prstGeom prst="rect">
            <a:avLst/>
          </a:prstGeom>
          <a:noFill/>
          <a:ln>
            <a:noFill/>
          </a:ln>
        </p:spPr>
      </p:pic>
      <p:pic>
        <p:nvPicPr>
          <p:cNvPr id="803" name="Google Shape;803;p106" descr="https://lh5.googleusercontent.com/Q89P3Wj9N-fF83SXrXQLYwWxsaxaX6YsdfpJTCHtyIViaE-jMTc9q2JBnmkItOdHWh4DWs7WQlh4nO4d2JDQppbm5EQjZHdIc3hFNjhLU-7b_TZF4pFYrP8PLBUTlIlmxZ0x0j2ZmCI"/>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85185" y="1892637"/>
            <a:ext cx="3830232" cy="25717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73"/>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自己紹介</a:t>
            </a:r>
            <a:endParaRPr/>
          </a:p>
        </p:txBody>
      </p:sp>
      <p:sp>
        <p:nvSpPr>
          <p:cNvPr id="369" name="Google Shape;369;p73"/>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graphicFrame>
        <p:nvGraphicFramePr>
          <p:cNvPr id="370" name="Google Shape;370;p73"/>
          <p:cNvGraphicFramePr/>
          <p:nvPr/>
        </p:nvGraphicFramePr>
        <p:xfrm>
          <a:off x="536925" y="1126263"/>
          <a:ext cx="7654575" cy="2651640"/>
        </p:xfrm>
        <a:graphic>
          <a:graphicData uri="http://schemas.openxmlformats.org/drawingml/2006/table">
            <a:tbl>
              <a:tblPr>
                <a:noFill/>
                <a:tableStyleId>{F9170F6A-FCDB-4C3A-B8E5-5B483D40EBDB}</a:tableStyleId>
              </a:tblPr>
              <a:tblGrid>
                <a:gridCol w="1538825">
                  <a:extLst>
                    <a:ext uri="{9D8B030D-6E8A-4147-A177-3AD203B41FA5}">
                      <a16:colId xmlns:a16="http://schemas.microsoft.com/office/drawing/2014/main" val="20000"/>
                    </a:ext>
                  </a:extLst>
                </a:gridCol>
                <a:gridCol w="6115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solidFill>
                            <a:srgbClr val="FFFFFF"/>
                          </a:solidFill>
                        </a:rPr>
                        <a:t>項目</a:t>
                      </a:r>
                      <a:endParaRPr b="1">
                        <a:solidFill>
                          <a:srgbClr val="FFFFFF"/>
                        </a:solidFill>
                      </a:endParaRPr>
                    </a:p>
                  </a:txBody>
                  <a:tcPr marL="91425" marR="91425" marT="91425" marB="91425">
                    <a:solidFill>
                      <a:srgbClr val="15AEB4"/>
                    </a:solidFill>
                  </a:tcPr>
                </a:tc>
                <a:tc>
                  <a:txBody>
                    <a:bodyPr/>
                    <a:lstStyle/>
                    <a:p>
                      <a:pPr marL="0" lvl="0" indent="0" algn="l" rtl="0">
                        <a:spcBef>
                          <a:spcPts val="0"/>
                        </a:spcBef>
                        <a:spcAft>
                          <a:spcPts val="0"/>
                        </a:spcAft>
                        <a:buNone/>
                      </a:pPr>
                      <a:r>
                        <a:rPr lang="en" b="1">
                          <a:solidFill>
                            <a:srgbClr val="FFFFFF"/>
                          </a:solidFill>
                        </a:rPr>
                        <a:t>情報</a:t>
                      </a:r>
                      <a:endParaRPr b="1">
                        <a:solidFill>
                          <a:srgbClr val="FFFFFF"/>
                        </a:solidFill>
                      </a:endParaRPr>
                    </a:p>
                  </a:txBody>
                  <a:tcPr marL="91425" marR="91425" marT="91425" marB="91425">
                    <a:solidFill>
                      <a:srgbClr val="15AEB4"/>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氏名</a:t>
                      </a:r>
                      <a:endParaRPr/>
                    </a:p>
                  </a:txBody>
                  <a:tcPr marL="91425" marR="91425" marT="91425" marB="91425"/>
                </a:tc>
                <a:tc>
                  <a:txBody>
                    <a:bodyPr/>
                    <a:lstStyle/>
                    <a:p>
                      <a:pPr marL="0" lvl="0" indent="0" algn="l" rtl="0">
                        <a:spcBef>
                          <a:spcPts val="0"/>
                        </a:spcBef>
                        <a:spcAft>
                          <a:spcPts val="0"/>
                        </a:spcAft>
                        <a:buNone/>
                      </a:pPr>
                      <a:r>
                        <a:rPr lang="en"/>
                        <a:t>高野 泰朋（たかの やすとも） </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学位</a:t>
                      </a:r>
                      <a:endParaRPr/>
                    </a:p>
                  </a:txBody>
                  <a:tcPr marL="91425" marR="91425" marT="91425" marB="91425"/>
                </a:tc>
                <a:tc>
                  <a:txBody>
                    <a:bodyPr/>
                    <a:lstStyle/>
                    <a:p>
                      <a:pPr marL="457200" lvl="0" indent="-317500" algn="l" rtl="0">
                        <a:spcBef>
                          <a:spcPts val="0"/>
                        </a:spcBef>
                        <a:spcAft>
                          <a:spcPts val="0"/>
                        </a:spcAft>
                        <a:buSzPts val="1400"/>
                        <a:buChar char="●"/>
                      </a:pPr>
                      <a:r>
                        <a:rPr lang="en"/>
                        <a:t>修士（工学）</a:t>
                      </a:r>
                      <a:endParaRPr/>
                    </a:p>
                    <a:p>
                      <a:pPr marL="457200" lvl="0" indent="-317500" algn="l" rtl="0">
                        <a:spcBef>
                          <a:spcPts val="0"/>
                        </a:spcBef>
                        <a:spcAft>
                          <a:spcPts val="0"/>
                        </a:spcAft>
                        <a:buSzPts val="1400"/>
                        <a:buChar char="●"/>
                      </a:pPr>
                      <a:r>
                        <a:rPr lang="en"/>
                        <a:t>博士（技術経営）</a:t>
                      </a:r>
                      <a:r>
                        <a:rPr lang="en" b="1"/>
                        <a:t>※</a:t>
                      </a:r>
                      <a:endParaRPr b="1"/>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所属・活動</a:t>
                      </a:r>
                      <a:endParaRPr/>
                    </a:p>
                  </a:txBody>
                  <a:tcPr marL="91425" marR="91425" marT="91425" marB="91425"/>
                </a:tc>
                <a:tc>
                  <a:txBody>
                    <a:bodyPr/>
                    <a:lstStyle/>
                    <a:p>
                      <a:pPr marL="457200" lvl="0" indent="-317500" algn="l" rtl="0">
                        <a:spcBef>
                          <a:spcPts val="0"/>
                        </a:spcBef>
                        <a:spcAft>
                          <a:spcPts val="0"/>
                        </a:spcAft>
                        <a:buSzPts val="1400"/>
                        <a:buChar char="●"/>
                      </a:pPr>
                      <a:r>
                        <a:rPr lang="en"/>
                        <a:t>東京工業大　環境・社会理工学院（特別研究員）</a:t>
                      </a:r>
                      <a:endParaRPr/>
                    </a:p>
                    <a:p>
                      <a:pPr marL="457200" lvl="0" indent="-317500" algn="l" rtl="0">
                        <a:spcBef>
                          <a:spcPts val="0"/>
                        </a:spcBef>
                        <a:spcAft>
                          <a:spcPts val="0"/>
                        </a:spcAft>
                        <a:buSzPts val="1400"/>
                        <a:buChar char="●"/>
                      </a:pPr>
                      <a:r>
                        <a:rPr lang="en"/>
                        <a:t>東京大学　未来ビジョン研究センター（特任研究員）</a:t>
                      </a:r>
                      <a:endParaRPr/>
                    </a:p>
                    <a:p>
                      <a:pPr marL="457200" lvl="0" indent="0" algn="l" rtl="0">
                        <a:spcBef>
                          <a:spcPts val="0"/>
                        </a:spcBef>
                        <a:spcAft>
                          <a:spcPts val="0"/>
                        </a:spcAft>
                        <a:buNone/>
                      </a:pPr>
                      <a:r>
                        <a:rPr lang="en"/>
                        <a:t>                  OI機構（サブ知財戦略マネージャー）</a:t>
                      </a:r>
                      <a:endParaRPr/>
                    </a:p>
                    <a:p>
                      <a:pPr marL="457200" lvl="0" indent="-317500" algn="l" rtl="0">
                        <a:spcBef>
                          <a:spcPts val="0"/>
                        </a:spcBef>
                        <a:spcAft>
                          <a:spcPts val="0"/>
                        </a:spcAft>
                        <a:buSzPts val="1400"/>
                        <a:buChar char="●"/>
                      </a:pPr>
                      <a:r>
                        <a:rPr lang="en"/>
                        <a:t>株式会社 JIYU Laboratories（代表取締役社長）</a:t>
                      </a:r>
                      <a:endParaRPr/>
                    </a:p>
                    <a:p>
                      <a:pPr marL="457200" lvl="0" indent="-317500" algn="l" rtl="0">
                        <a:spcBef>
                          <a:spcPts val="0"/>
                        </a:spcBef>
                        <a:spcAft>
                          <a:spcPts val="0"/>
                        </a:spcAft>
                        <a:buClr>
                          <a:srgbClr val="EE3F46"/>
                        </a:buClr>
                        <a:buSzPts val="1400"/>
                        <a:buChar char="●"/>
                      </a:pPr>
                      <a:r>
                        <a:rPr lang="en" b="1">
                          <a:solidFill>
                            <a:srgbClr val="EE3F46"/>
                          </a:solidFill>
                        </a:rPr>
                        <a:t>Paper Digest</a:t>
                      </a:r>
                      <a:r>
                        <a:rPr lang="en">
                          <a:solidFill>
                            <a:srgbClr val="EE3F46"/>
                          </a:solidFill>
                        </a:rPr>
                        <a:t>（共同創業者）</a:t>
                      </a:r>
                      <a:endParaRPr>
                        <a:solidFill>
                          <a:srgbClr val="EE3F46"/>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371" name="Google Shape;371;p73"/>
          <p:cNvSpPr txBox="1"/>
          <p:nvPr/>
        </p:nvSpPr>
        <p:spPr>
          <a:xfrm>
            <a:off x="148875" y="3997950"/>
            <a:ext cx="8796900" cy="11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 博士論文題目</a:t>
            </a:r>
            <a:endParaRPr b="1">
              <a:solidFill>
                <a:schemeClr val="dk1"/>
              </a:solidFill>
            </a:endParaRPr>
          </a:p>
          <a:p>
            <a:pPr marL="0" lvl="0" indent="0" algn="l" rtl="0">
              <a:lnSpc>
                <a:spcPct val="115000"/>
              </a:lnSpc>
              <a:spcBef>
                <a:spcPts val="0"/>
              </a:spcBef>
              <a:spcAft>
                <a:spcPts val="0"/>
              </a:spcAft>
              <a:buNone/>
            </a:pPr>
            <a:r>
              <a:rPr lang="en">
                <a:solidFill>
                  <a:schemeClr val="dk1"/>
                </a:solidFill>
              </a:rPr>
              <a:t>  技術経営と政策の科学への計量書誌分析の応用：モノのインターネット関連技術を対象とした事例研究</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AEB4"/>
        </a:solidFill>
        <a:effectLst/>
      </p:bgPr>
    </p:bg>
    <p:spTree>
      <p:nvGrpSpPr>
        <p:cNvPr id="1" name="Shape 375"/>
        <p:cNvGrpSpPr/>
        <p:nvPr/>
      </p:nvGrpSpPr>
      <p:grpSpPr>
        <a:xfrm>
          <a:off x="0" y="0"/>
          <a:ext cx="0" cy="0"/>
          <a:chOff x="0" y="0"/>
          <a:chExt cx="0" cy="0"/>
        </a:xfrm>
      </p:grpSpPr>
      <p:sp>
        <p:nvSpPr>
          <p:cNvPr id="376" name="Google Shape;376;p74"/>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377" name="Google Shape;377;p74"/>
          <p:cNvSpPr txBox="1">
            <a:spLocks noGrp="1"/>
          </p:cNvSpPr>
          <p:nvPr>
            <p:ph type="body" idx="1"/>
          </p:nvPr>
        </p:nvSpPr>
        <p:spPr>
          <a:xfrm>
            <a:off x="289250" y="1345650"/>
            <a:ext cx="8419800" cy="3159300"/>
          </a:xfrm>
          <a:prstGeom prst="rect">
            <a:avLst/>
          </a:prstGeom>
          <a:solidFill>
            <a:srgbClr val="FFFFFF"/>
          </a:solidFill>
        </p:spPr>
        <p:txBody>
          <a:bodyPr spcFirstLastPara="1" wrap="square" lIns="68575" tIns="34275" rIns="68575" bIns="34275" anchor="t" anchorCtr="0">
            <a:noAutofit/>
          </a:bodyPr>
          <a:lstStyle/>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Digestとは何か？</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Digestが必要とする（した）コラボレーション</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開発を可能とした背景要因</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これまでの成功要因</a:t>
            </a:r>
            <a:endParaRPr sz="2400">
              <a:solidFill>
                <a:srgbClr val="434343"/>
              </a:solidFill>
              <a:latin typeface="M PLUS Rounded 1c"/>
              <a:ea typeface="M PLUS Rounded 1c"/>
              <a:cs typeface="M PLUS Rounded 1c"/>
              <a:sym typeface="M PLUS Rounded 1c"/>
            </a:endParaRPr>
          </a:p>
        </p:txBody>
      </p:sp>
      <p:sp>
        <p:nvSpPr>
          <p:cNvPr id="378" name="Google Shape;378;p74"/>
          <p:cNvSpPr txBox="1">
            <a:spLocks noGrp="1"/>
          </p:cNvSpPr>
          <p:nvPr>
            <p:ph type="body" idx="2"/>
          </p:nvPr>
        </p:nvSpPr>
        <p:spPr>
          <a:xfrm>
            <a:off x="289250" y="849125"/>
            <a:ext cx="8419800" cy="49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379" name="Google Shape;379;p74"/>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AEB4"/>
        </a:solidFill>
        <a:effectLst/>
      </p:bgPr>
    </p:bg>
    <p:spTree>
      <p:nvGrpSpPr>
        <p:cNvPr id="1" name="Shape 383"/>
        <p:cNvGrpSpPr/>
        <p:nvPr/>
      </p:nvGrpSpPr>
      <p:grpSpPr>
        <a:xfrm>
          <a:off x="0" y="0"/>
          <a:ext cx="0" cy="0"/>
          <a:chOff x="0" y="0"/>
          <a:chExt cx="0" cy="0"/>
        </a:xfrm>
      </p:grpSpPr>
      <p:sp>
        <p:nvSpPr>
          <p:cNvPr id="384" name="Google Shape;384;p75"/>
          <p:cNvSpPr txBox="1">
            <a:spLocks noGrp="1"/>
          </p:cNvSpPr>
          <p:nvPr>
            <p:ph type="title"/>
          </p:nvPr>
        </p:nvSpPr>
        <p:spPr>
          <a:xfrm>
            <a:off x="237175" y="17101"/>
            <a:ext cx="7886700" cy="737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385" name="Google Shape;385;p75"/>
          <p:cNvSpPr txBox="1">
            <a:spLocks noGrp="1"/>
          </p:cNvSpPr>
          <p:nvPr>
            <p:ph type="body" idx="1"/>
          </p:nvPr>
        </p:nvSpPr>
        <p:spPr>
          <a:xfrm>
            <a:off x="289250" y="1345650"/>
            <a:ext cx="8419800" cy="3159300"/>
          </a:xfrm>
          <a:prstGeom prst="rect">
            <a:avLst/>
          </a:prstGeom>
          <a:solidFill>
            <a:srgbClr val="FFFFFF"/>
          </a:solidFill>
        </p:spPr>
        <p:txBody>
          <a:bodyPr spcFirstLastPara="1" wrap="square" lIns="68575" tIns="34275" rIns="68575" bIns="34275" anchor="t" anchorCtr="0">
            <a:noAutofit/>
          </a:bodyPr>
          <a:lstStyle/>
          <a:p>
            <a:pPr marL="0" lvl="0" indent="0" algn="l" rtl="0">
              <a:spcBef>
                <a:spcPts val="800"/>
              </a:spcBef>
              <a:spcAft>
                <a:spcPts val="0"/>
              </a:spcAft>
              <a:buNone/>
            </a:pPr>
            <a:r>
              <a:rPr lang="en" sz="2400">
                <a:solidFill>
                  <a:srgbClr val="EE3F46"/>
                </a:solidFill>
                <a:latin typeface="M PLUS Rounded 1c"/>
                <a:ea typeface="M PLUS Rounded 1c"/>
                <a:cs typeface="M PLUS Rounded 1c"/>
                <a:sym typeface="M PLUS Rounded 1c"/>
              </a:rPr>
              <a:t>Paper Digestとは何か？</a:t>
            </a:r>
            <a:endParaRPr sz="2400">
              <a:solidFill>
                <a:srgbClr val="EE3F46"/>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Paper Digestが必要とする（した）コラボレーション</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開発を可能とした背景要因</a:t>
            </a: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endParaRPr sz="2400">
              <a:solidFill>
                <a:srgbClr val="434343"/>
              </a:solidFill>
              <a:latin typeface="M PLUS Rounded 1c"/>
              <a:ea typeface="M PLUS Rounded 1c"/>
              <a:cs typeface="M PLUS Rounded 1c"/>
              <a:sym typeface="M PLUS Rounded 1c"/>
            </a:endParaRPr>
          </a:p>
          <a:p>
            <a:pPr marL="0" lvl="0" indent="0" algn="l" rtl="0">
              <a:spcBef>
                <a:spcPts val="800"/>
              </a:spcBef>
              <a:spcAft>
                <a:spcPts val="0"/>
              </a:spcAft>
              <a:buNone/>
            </a:pPr>
            <a:r>
              <a:rPr lang="en" sz="2400">
                <a:solidFill>
                  <a:srgbClr val="434343"/>
                </a:solidFill>
                <a:latin typeface="M PLUS Rounded 1c"/>
                <a:ea typeface="M PLUS Rounded 1c"/>
                <a:cs typeface="M PLUS Rounded 1c"/>
                <a:sym typeface="M PLUS Rounded 1c"/>
              </a:rPr>
              <a:t>これまでの成功要因</a:t>
            </a:r>
            <a:endParaRPr sz="2400">
              <a:solidFill>
                <a:srgbClr val="434343"/>
              </a:solidFill>
              <a:latin typeface="M PLUS Rounded 1c"/>
              <a:ea typeface="M PLUS Rounded 1c"/>
              <a:cs typeface="M PLUS Rounded 1c"/>
              <a:sym typeface="M PLUS Rounded 1c"/>
            </a:endParaRPr>
          </a:p>
        </p:txBody>
      </p:sp>
      <p:sp>
        <p:nvSpPr>
          <p:cNvPr id="386" name="Google Shape;386;p75"/>
          <p:cNvSpPr txBox="1">
            <a:spLocks noGrp="1"/>
          </p:cNvSpPr>
          <p:nvPr>
            <p:ph type="body" idx="2"/>
          </p:nvPr>
        </p:nvSpPr>
        <p:spPr>
          <a:xfrm>
            <a:off x="289250" y="849125"/>
            <a:ext cx="8419800" cy="49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387" name="Google Shape;387;p75"/>
          <p:cNvSpPr txBox="1">
            <a:spLocks noGrp="1"/>
          </p:cNvSpPr>
          <p:nvPr>
            <p:ph type="sldNum" idx="12"/>
          </p:nvPr>
        </p:nvSpPr>
        <p:spPr>
          <a:xfrm>
            <a:off x="6888300" y="279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8975" y="3015625"/>
            <a:ext cx="1775019" cy="878800"/>
          </a:xfrm>
          <a:prstGeom prst="rect">
            <a:avLst/>
          </a:prstGeom>
          <a:noFill/>
          <a:ln>
            <a:noFill/>
          </a:ln>
        </p:spPr>
      </p:pic>
      <p:pic>
        <p:nvPicPr>
          <p:cNvPr id="393" name="Google Shape;393;p76" descr="Reading Manual Docs · Free vector graphic on Pixaba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21116" y="2843055"/>
            <a:ext cx="1048311" cy="1056386"/>
          </a:xfrm>
          <a:prstGeom prst="rect">
            <a:avLst/>
          </a:prstGeom>
          <a:noFill/>
          <a:ln>
            <a:noFill/>
          </a:ln>
        </p:spPr>
      </p:pic>
      <p:sp>
        <p:nvSpPr>
          <p:cNvPr id="394" name="Google Shape;394;p76"/>
          <p:cNvSpPr txBox="1">
            <a:spLocks noGrp="1"/>
          </p:cNvSpPr>
          <p:nvPr>
            <p:ph type="title"/>
          </p:nvPr>
        </p:nvSpPr>
        <p:spPr>
          <a:xfrm>
            <a:off x="237175" y="17100"/>
            <a:ext cx="90111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100"/>
              <a:buFont typeface="Arial"/>
              <a:buNone/>
            </a:pPr>
            <a:r>
              <a:rPr lang="en"/>
              <a:t>言語の壁が読む速度を遅くする</a:t>
            </a:r>
            <a:endParaRPr/>
          </a:p>
        </p:txBody>
      </p:sp>
      <p:sp>
        <p:nvSpPr>
          <p:cNvPr id="395" name="Google Shape;395;p76"/>
          <p:cNvSpPr/>
          <p:nvPr/>
        </p:nvSpPr>
        <p:spPr>
          <a:xfrm>
            <a:off x="1507053" y="1198665"/>
            <a:ext cx="1537200" cy="1537200"/>
          </a:xfrm>
          <a:prstGeom prst="ellipse">
            <a:avLst/>
          </a:prstGeom>
          <a:no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6" name="Google Shape;396;p76"/>
          <p:cNvSpPr/>
          <p:nvPr/>
        </p:nvSpPr>
        <p:spPr>
          <a:xfrm>
            <a:off x="1491448" y="1173530"/>
            <a:ext cx="1612200" cy="1612200"/>
          </a:xfrm>
          <a:prstGeom prst="blockArc">
            <a:avLst>
              <a:gd name="adj1" fmla="val 16123885"/>
              <a:gd name="adj2" fmla="val 6069320"/>
              <a:gd name="adj3" fmla="val 5114"/>
            </a:avLst>
          </a:prstGeom>
          <a:solidFill>
            <a:srgbClr val="3B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7" name="Google Shape;397;p76"/>
          <p:cNvSpPr/>
          <p:nvPr/>
        </p:nvSpPr>
        <p:spPr>
          <a:xfrm rot="6296184">
            <a:off x="1958779" y="2604208"/>
            <a:ext cx="222311" cy="206156"/>
          </a:xfrm>
          <a:prstGeom prst="downArrow">
            <a:avLst>
              <a:gd name="adj1" fmla="val 41421"/>
              <a:gd name="adj2" fmla="val 50000"/>
            </a:avLst>
          </a:prstGeom>
          <a:solidFill>
            <a:srgbClr val="3B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8" name="Google Shape;398;p76"/>
          <p:cNvSpPr txBox="1"/>
          <p:nvPr/>
        </p:nvSpPr>
        <p:spPr>
          <a:xfrm>
            <a:off x="1870669" y="1526041"/>
            <a:ext cx="10599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i="0" u="none" strike="noStrike" cap="none">
                <a:solidFill>
                  <a:schemeClr val="dk1"/>
                </a:solidFill>
                <a:latin typeface="Quattrocento Sans"/>
                <a:ea typeface="Quattrocento Sans"/>
                <a:cs typeface="Quattrocento Sans"/>
                <a:sym typeface="Quattrocento Sans"/>
              </a:rPr>
              <a:t>32</a:t>
            </a:r>
            <a:endParaRPr sz="4800" b="1" i="0" u="none" strike="noStrike" cap="none">
              <a:solidFill>
                <a:schemeClr val="dk1"/>
              </a:solidFill>
              <a:latin typeface="Quattrocento Sans"/>
              <a:ea typeface="Quattrocento Sans"/>
              <a:cs typeface="Quattrocento Sans"/>
              <a:sym typeface="Quattrocento Sans"/>
            </a:endParaRPr>
          </a:p>
        </p:txBody>
      </p:sp>
      <p:sp>
        <p:nvSpPr>
          <p:cNvPr id="399" name="Google Shape;399;p76"/>
          <p:cNvSpPr/>
          <p:nvPr/>
        </p:nvSpPr>
        <p:spPr>
          <a:xfrm>
            <a:off x="1869582" y="1740498"/>
            <a:ext cx="1145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Quattrocento Sans"/>
                <a:ea typeface="Quattrocento Sans"/>
                <a:cs typeface="Quattrocento Sans"/>
                <a:sym typeface="Quattrocento Sans"/>
              </a:rPr>
              <a:t>mins</a:t>
            </a:r>
            <a:endParaRPr sz="2400" b="1" i="0" u="none" strike="noStrike" cap="none">
              <a:solidFill>
                <a:srgbClr val="000000"/>
              </a:solidFill>
              <a:latin typeface="Quattrocento Sans"/>
              <a:ea typeface="Quattrocento Sans"/>
              <a:cs typeface="Quattrocento Sans"/>
              <a:sym typeface="Quattrocento Sans"/>
            </a:endParaRPr>
          </a:p>
        </p:txBody>
      </p:sp>
      <p:sp>
        <p:nvSpPr>
          <p:cNvPr id="400" name="Google Shape;400;p76"/>
          <p:cNvSpPr/>
          <p:nvPr/>
        </p:nvSpPr>
        <p:spPr>
          <a:xfrm>
            <a:off x="2251279" y="1155123"/>
            <a:ext cx="57300" cy="213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1" name="Google Shape;401;p76"/>
          <p:cNvSpPr/>
          <p:nvPr/>
        </p:nvSpPr>
        <p:spPr>
          <a:xfrm>
            <a:off x="2235649" y="2559301"/>
            <a:ext cx="61800" cy="148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2" name="Google Shape;402;p76"/>
          <p:cNvSpPr/>
          <p:nvPr/>
        </p:nvSpPr>
        <p:spPr>
          <a:xfrm rot="5400000">
            <a:off x="1596680" y="1898201"/>
            <a:ext cx="61800" cy="148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3" name="Google Shape;403;p76"/>
          <p:cNvSpPr/>
          <p:nvPr/>
        </p:nvSpPr>
        <p:spPr>
          <a:xfrm rot="5400000">
            <a:off x="2914888" y="1892835"/>
            <a:ext cx="61800" cy="148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4" name="Google Shape;404;p76"/>
          <p:cNvSpPr/>
          <p:nvPr/>
        </p:nvSpPr>
        <p:spPr>
          <a:xfrm>
            <a:off x="5992781" y="1236762"/>
            <a:ext cx="1537200" cy="1537200"/>
          </a:xfrm>
          <a:prstGeom prst="ellipse">
            <a:avLst/>
          </a:prstGeom>
          <a:no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5" name="Google Shape;405;p76"/>
          <p:cNvSpPr/>
          <p:nvPr/>
        </p:nvSpPr>
        <p:spPr>
          <a:xfrm>
            <a:off x="5963828" y="1211627"/>
            <a:ext cx="1612200" cy="1612200"/>
          </a:xfrm>
          <a:prstGeom prst="blockArc">
            <a:avLst>
              <a:gd name="adj1" fmla="val 16123885"/>
              <a:gd name="adj2" fmla="val 14806320"/>
              <a:gd name="adj3" fmla="val 5437"/>
            </a:avLst>
          </a:prstGeom>
          <a:solidFill>
            <a:srgbClr val="EE3F46"/>
          </a:solidFill>
          <a:ln w="9525" cap="flat" cmpd="sng">
            <a:solidFill>
              <a:srgbClr val="EE3F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06" name="Google Shape;406;p76"/>
          <p:cNvSpPr/>
          <p:nvPr/>
        </p:nvSpPr>
        <p:spPr>
          <a:xfrm rot="-7199672">
            <a:off x="6368749" y="1213368"/>
            <a:ext cx="222037" cy="205776"/>
          </a:xfrm>
          <a:prstGeom prst="downArrow">
            <a:avLst>
              <a:gd name="adj1" fmla="val 41421"/>
              <a:gd name="adj2" fmla="val 50000"/>
            </a:avLst>
          </a:prstGeom>
          <a:solidFill>
            <a:srgbClr val="EE3F46"/>
          </a:solidFill>
          <a:ln w="9525" cap="flat" cmpd="sng">
            <a:solidFill>
              <a:srgbClr val="EE3F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p76"/>
          <p:cNvSpPr txBox="1"/>
          <p:nvPr/>
        </p:nvSpPr>
        <p:spPr>
          <a:xfrm>
            <a:off x="6127793" y="1564147"/>
            <a:ext cx="1706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i="0" u="none" strike="noStrike" cap="none">
                <a:solidFill>
                  <a:srgbClr val="EE3F46"/>
                </a:solidFill>
                <a:latin typeface="Quattrocento Sans"/>
                <a:ea typeface="Quattrocento Sans"/>
                <a:cs typeface="Quattrocento Sans"/>
                <a:sym typeface="Quattrocento Sans"/>
              </a:rPr>
              <a:t>58.7</a:t>
            </a:r>
            <a:endParaRPr sz="4800" b="1" i="0" u="none" strike="noStrike" cap="none">
              <a:solidFill>
                <a:srgbClr val="EE3F46"/>
              </a:solidFill>
              <a:latin typeface="Quattrocento Sans"/>
              <a:ea typeface="Quattrocento Sans"/>
              <a:cs typeface="Quattrocento Sans"/>
              <a:sym typeface="Quattrocento Sans"/>
            </a:endParaRPr>
          </a:p>
        </p:txBody>
      </p:sp>
      <p:sp>
        <p:nvSpPr>
          <p:cNvPr id="408" name="Google Shape;408;p76"/>
          <p:cNvSpPr/>
          <p:nvPr/>
        </p:nvSpPr>
        <p:spPr>
          <a:xfrm>
            <a:off x="6355310" y="1778595"/>
            <a:ext cx="1145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Quattrocento Sans"/>
                <a:ea typeface="Quattrocento Sans"/>
                <a:cs typeface="Quattrocento Sans"/>
                <a:sym typeface="Quattrocento Sans"/>
              </a:rPr>
              <a:t>mins</a:t>
            </a:r>
            <a:endParaRPr sz="2400" b="1" i="0" u="none" strike="noStrike" cap="none">
              <a:solidFill>
                <a:srgbClr val="000000"/>
              </a:solidFill>
              <a:latin typeface="Quattrocento Sans"/>
              <a:ea typeface="Quattrocento Sans"/>
              <a:cs typeface="Quattrocento Sans"/>
              <a:sym typeface="Quattrocento Sans"/>
            </a:endParaRPr>
          </a:p>
        </p:txBody>
      </p:sp>
      <p:sp>
        <p:nvSpPr>
          <p:cNvPr id="409" name="Google Shape;409;p76"/>
          <p:cNvSpPr/>
          <p:nvPr/>
        </p:nvSpPr>
        <p:spPr>
          <a:xfrm>
            <a:off x="6737007" y="1193220"/>
            <a:ext cx="57300" cy="213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0" name="Google Shape;410;p76"/>
          <p:cNvSpPr/>
          <p:nvPr/>
        </p:nvSpPr>
        <p:spPr>
          <a:xfrm>
            <a:off x="6721377" y="2597398"/>
            <a:ext cx="61800" cy="148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1" name="Google Shape;411;p76"/>
          <p:cNvSpPr/>
          <p:nvPr/>
        </p:nvSpPr>
        <p:spPr>
          <a:xfrm rot="5400000">
            <a:off x="6082408" y="1936297"/>
            <a:ext cx="61800" cy="148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2" name="Google Shape;412;p76"/>
          <p:cNvSpPr/>
          <p:nvPr/>
        </p:nvSpPr>
        <p:spPr>
          <a:xfrm rot="5400000">
            <a:off x="7400616" y="1930932"/>
            <a:ext cx="61800" cy="148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3" name="Google Shape;413;p76" descr="Reading Manual Docs · Free vector graphic on Pixabay"/>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28800" y="2948150"/>
            <a:ext cx="1005700" cy="1056400"/>
          </a:xfrm>
          <a:prstGeom prst="rect">
            <a:avLst/>
          </a:prstGeom>
          <a:noFill/>
          <a:ln>
            <a:noFill/>
          </a:ln>
        </p:spPr>
      </p:pic>
      <p:pic>
        <p:nvPicPr>
          <p:cNvPr id="414" name="Google Shape;414;p7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7643" y="3098103"/>
            <a:ext cx="1139806" cy="599909"/>
          </a:xfrm>
          <a:prstGeom prst="rect">
            <a:avLst/>
          </a:prstGeom>
          <a:noFill/>
          <a:ln>
            <a:noFill/>
          </a:ln>
        </p:spPr>
      </p:pic>
      <p:sp>
        <p:nvSpPr>
          <p:cNvPr id="415" name="Google Shape;415;p76"/>
          <p:cNvSpPr txBox="1"/>
          <p:nvPr/>
        </p:nvSpPr>
        <p:spPr>
          <a:xfrm>
            <a:off x="443939" y="4259056"/>
            <a:ext cx="4185600" cy="80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rgbClr val="FFFFFF"/>
                </a:highlight>
                <a:latin typeface="Arial"/>
                <a:ea typeface="Arial"/>
                <a:cs typeface="Arial"/>
                <a:sym typeface="Arial"/>
              </a:rPr>
              <a:t>Tenopir, C., King, D. W., Christian, L., &amp; Volentine, R. (2015). </a:t>
            </a:r>
            <a:endParaRPr sz="10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rgbClr val="FFFFFF"/>
                </a:highlight>
                <a:latin typeface="Arial"/>
                <a:ea typeface="Arial"/>
                <a:cs typeface="Arial"/>
                <a:sym typeface="Arial"/>
              </a:rPr>
              <a:t>Scholarly article seeking, reading, and use: a continuing evolution</a:t>
            </a:r>
            <a:endParaRPr sz="10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rgbClr val="FFFFFF"/>
                </a:highlight>
                <a:latin typeface="Arial"/>
                <a:ea typeface="Arial"/>
                <a:cs typeface="Arial"/>
                <a:sym typeface="Arial"/>
              </a:rPr>
              <a:t>from print to electronic in the sciences and social sciences. </a:t>
            </a:r>
            <a:endParaRPr sz="10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222222"/>
                </a:solidFill>
                <a:highlight>
                  <a:srgbClr val="FFFFFF"/>
                </a:highlight>
                <a:latin typeface="Arial"/>
                <a:ea typeface="Arial"/>
                <a:cs typeface="Arial"/>
                <a:sym typeface="Arial"/>
              </a:rPr>
              <a:t>Learned Publishing</a:t>
            </a:r>
            <a:r>
              <a:rPr lang="en" sz="1000" b="0" i="0" u="none" strike="noStrike" cap="none">
                <a:solidFill>
                  <a:srgbClr val="222222"/>
                </a:solidFill>
                <a:highlight>
                  <a:srgbClr val="FFFFFF"/>
                </a:highlight>
                <a:latin typeface="Arial"/>
                <a:ea typeface="Arial"/>
                <a:cs typeface="Arial"/>
                <a:sym typeface="Arial"/>
              </a:rPr>
              <a:t>, </a:t>
            </a:r>
            <a:r>
              <a:rPr lang="en" sz="1000" b="0" i="1" u="none" strike="noStrike" cap="none">
                <a:solidFill>
                  <a:srgbClr val="222222"/>
                </a:solidFill>
                <a:highlight>
                  <a:srgbClr val="FFFFFF"/>
                </a:highlight>
                <a:latin typeface="Arial"/>
                <a:ea typeface="Arial"/>
                <a:cs typeface="Arial"/>
                <a:sym typeface="Arial"/>
              </a:rPr>
              <a:t>28</a:t>
            </a:r>
            <a:r>
              <a:rPr lang="en" sz="1000" b="0" i="0" u="none" strike="noStrike" cap="none">
                <a:solidFill>
                  <a:srgbClr val="222222"/>
                </a:solidFill>
                <a:highlight>
                  <a:srgbClr val="FFFFFF"/>
                </a:highlight>
                <a:latin typeface="Arial"/>
                <a:ea typeface="Arial"/>
                <a:cs typeface="Arial"/>
                <a:sym typeface="Arial"/>
              </a:rPr>
              <a:t>(2), 93-105. </a:t>
            </a:r>
            <a:r>
              <a:rPr lang="en" sz="1000" b="0" i="0" u="sng" strike="noStrike" cap="none">
                <a:solidFill>
                  <a:srgbClr val="222222"/>
                </a:solidFill>
                <a:highlight>
                  <a:srgbClr val="FFFFFF"/>
                </a:highlight>
                <a:latin typeface="Arial"/>
                <a:ea typeface="Arial"/>
                <a:cs typeface="Arial"/>
                <a:sym typeface="Arial"/>
              </a:rPr>
              <a:t>https://doi.org/10.1087/20150203</a:t>
            </a:r>
            <a:endParaRPr sz="1000" b="0" i="0" u="sng" strike="noStrike" cap="none">
              <a:solidFill>
                <a:srgbClr val="222222"/>
              </a:solidFill>
              <a:highlight>
                <a:schemeClr val="lt1"/>
              </a:highlight>
              <a:latin typeface="Arial"/>
              <a:ea typeface="Arial"/>
              <a:cs typeface="Arial"/>
              <a:sym typeface="Arial"/>
            </a:endParaRPr>
          </a:p>
        </p:txBody>
      </p:sp>
      <p:sp>
        <p:nvSpPr>
          <p:cNvPr id="416" name="Google Shape;416;p76"/>
          <p:cNvSpPr txBox="1"/>
          <p:nvPr/>
        </p:nvSpPr>
        <p:spPr>
          <a:xfrm>
            <a:off x="4967450" y="4259054"/>
            <a:ext cx="4053000" cy="8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chemeClr val="lt1"/>
                </a:highlight>
                <a:latin typeface="Arial"/>
                <a:ea typeface="Arial"/>
                <a:cs typeface="Arial"/>
                <a:sym typeface="Arial"/>
              </a:rPr>
              <a:t>Tenopir, C., Christian, L., &amp; Kaufman, J. (2019). </a:t>
            </a:r>
            <a:endParaRPr sz="1000" b="0" i="0" u="none" strike="noStrike" cap="none">
              <a:solidFill>
                <a:srgbClr val="222222"/>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chemeClr val="lt1"/>
                </a:highlight>
                <a:latin typeface="Arial"/>
                <a:ea typeface="Arial"/>
                <a:cs typeface="Arial"/>
                <a:sym typeface="Arial"/>
              </a:rPr>
              <a:t>Seeking, Reading, and Use of Scholarly Articles: </a:t>
            </a:r>
            <a:endParaRPr sz="1000" b="0" i="0" u="none" strike="noStrike" cap="none">
              <a:solidFill>
                <a:srgbClr val="222222"/>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chemeClr val="lt1"/>
                </a:highlight>
                <a:latin typeface="Arial"/>
                <a:ea typeface="Arial"/>
                <a:cs typeface="Arial"/>
                <a:sym typeface="Arial"/>
              </a:rPr>
              <a:t>An International Study of Perceptions and Behavior of Researchers. </a:t>
            </a:r>
            <a:endParaRPr sz="1000" b="0" i="0" u="none" strike="noStrike" cap="none">
              <a:solidFill>
                <a:srgbClr val="222222"/>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222222"/>
                </a:solidFill>
                <a:highlight>
                  <a:schemeClr val="lt1"/>
                </a:highlight>
                <a:latin typeface="Arial"/>
                <a:ea typeface="Arial"/>
                <a:cs typeface="Arial"/>
                <a:sym typeface="Arial"/>
              </a:rPr>
              <a:t>Publications</a:t>
            </a:r>
            <a:r>
              <a:rPr lang="en" sz="1000" b="0" i="0" u="none" strike="noStrike" cap="none">
                <a:solidFill>
                  <a:srgbClr val="222222"/>
                </a:solidFill>
                <a:highlight>
                  <a:schemeClr val="lt1"/>
                </a:highlight>
                <a:latin typeface="Arial"/>
                <a:ea typeface="Arial"/>
                <a:cs typeface="Arial"/>
                <a:sym typeface="Arial"/>
              </a:rPr>
              <a:t>, </a:t>
            </a:r>
            <a:r>
              <a:rPr lang="en" sz="1000" b="0" i="1" u="none" strike="noStrike" cap="none">
                <a:solidFill>
                  <a:srgbClr val="222222"/>
                </a:solidFill>
                <a:highlight>
                  <a:schemeClr val="lt1"/>
                </a:highlight>
                <a:latin typeface="Arial"/>
                <a:ea typeface="Arial"/>
                <a:cs typeface="Arial"/>
                <a:sym typeface="Arial"/>
              </a:rPr>
              <a:t>7</a:t>
            </a:r>
            <a:r>
              <a:rPr lang="en" sz="1000" b="0" i="0" u="none" strike="noStrike" cap="none">
                <a:solidFill>
                  <a:srgbClr val="222222"/>
                </a:solidFill>
                <a:highlight>
                  <a:schemeClr val="lt1"/>
                </a:highlight>
                <a:latin typeface="Arial"/>
                <a:ea typeface="Arial"/>
                <a:cs typeface="Arial"/>
                <a:sym typeface="Arial"/>
              </a:rPr>
              <a:t>(1), 18. </a:t>
            </a:r>
            <a:r>
              <a:rPr lang="en" sz="1000" b="0" i="0" u="sng" strike="noStrike" cap="none">
                <a:solidFill>
                  <a:srgbClr val="222222"/>
                </a:solidFill>
                <a:highlight>
                  <a:schemeClr val="lt1"/>
                </a:highlight>
                <a:latin typeface="Arial"/>
                <a:ea typeface="Arial"/>
                <a:cs typeface="Arial"/>
                <a:sym typeface="Arial"/>
              </a:rPr>
              <a:t>https://doi.org/10.3390/publications7010018</a:t>
            </a:r>
            <a:endParaRPr sz="1000" b="0" i="0" u="none" strike="noStrike" cap="none">
              <a:solidFill>
                <a:srgbClr val="000000"/>
              </a:solidFill>
              <a:latin typeface="Arial"/>
              <a:ea typeface="Arial"/>
              <a:cs typeface="Arial"/>
              <a:sym typeface="Arial"/>
            </a:endParaRPr>
          </a:p>
        </p:txBody>
      </p:sp>
      <p:sp>
        <p:nvSpPr>
          <p:cNvPr id="417" name="Google Shape;417;p76"/>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77" descr="https://lh4.googleusercontent.com/PN_5mJXOFfUdxDLTCVSPcv5DKzI4QhEvr_RnI8LcvJkC8omwx5m7AgSiW9zzHCXvuvErEgApi4mlI7gBsxWMeWb9bWWV-EepzN8WOSYfDBZfSmpWiPoC5sHD4yRJ08Bb"/>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1649" y="1177321"/>
            <a:ext cx="5832663" cy="3138611"/>
          </a:xfrm>
          <a:prstGeom prst="rect">
            <a:avLst/>
          </a:prstGeom>
          <a:noFill/>
          <a:ln>
            <a:noFill/>
          </a:ln>
        </p:spPr>
      </p:pic>
      <p:pic>
        <p:nvPicPr>
          <p:cNvPr id="423" name="Google Shape;423;p77" descr="Reading Manual Docs · Free vector graphic on Pixaba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29446" y="3010794"/>
            <a:ext cx="1048311" cy="1056386"/>
          </a:xfrm>
          <a:prstGeom prst="rect">
            <a:avLst/>
          </a:prstGeom>
          <a:noFill/>
          <a:ln>
            <a:noFill/>
          </a:ln>
        </p:spPr>
      </p:pic>
      <p:sp>
        <p:nvSpPr>
          <p:cNvPr id="424" name="Google Shape;424;p77"/>
          <p:cNvSpPr txBox="1">
            <a:spLocks noGrp="1"/>
          </p:cNvSpPr>
          <p:nvPr>
            <p:ph type="title"/>
          </p:nvPr>
        </p:nvSpPr>
        <p:spPr>
          <a:xfrm>
            <a:off x="237175" y="17100"/>
            <a:ext cx="890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100"/>
              <a:buFont typeface="Arial"/>
              <a:buNone/>
            </a:pPr>
            <a:r>
              <a:rPr lang="en"/>
              <a:t>若手研究者は更に時間を掛けて読んでいる</a:t>
            </a:r>
            <a:endParaRPr/>
          </a:p>
        </p:txBody>
      </p:sp>
      <p:sp>
        <p:nvSpPr>
          <p:cNvPr id="425" name="Google Shape;425;p77"/>
          <p:cNvSpPr txBox="1"/>
          <p:nvPr/>
        </p:nvSpPr>
        <p:spPr>
          <a:xfrm>
            <a:off x="507600" y="4505502"/>
            <a:ext cx="8438100" cy="46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rgbClr val="FFFFFF"/>
                </a:highlight>
                <a:latin typeface="Arial"/>
                <a:ea typeface="Arial"/>
                <a:cs typeface="Arial"/>
                <a:sym typeface="Arial"/>
              </a:rPr>
              <a:t>Tenopir, C., Christian, L., &amp; Kaufman, J. (2019). Seeking, Reading, and Use of Scholarly Articles: </a:t>
            </a:r>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rgbClr val="FFFFFF"/>
                </a:highlight>
                <a:latin typeface="Arial"/>
                <a:ea typeface="Arial"/>
                <a:cs typeface="Arial"/>
                <a:sym typeface="Arial"/>
              </a:rPr>
              <a:t>An International Study of Perceptions and Behavior of Researchers. </a:t>
            </a:r>
            <a:r>
              <a:rPr lang="en" sz="1000" b="0" i="1" u="none" strike="noStrike" cap="none">
                <a:solidFill>
                  <a:srgbClr val="222222"/>
                </a:solidFill>
                <a:highlight>
                  <a:srgbClr val="FFFFFF"/>
                </a:highlight>
                <a:latin typeface="Arial"/>
                <a:ea typeface="Arial"/>
                <a:cs typeface="Arial"/>
                <a:sym typeface="Arial"/>
              </a:rPr>
              <a:t>Publications</a:t>
            </a:r>
            <a:r>
              <a:rPr lang="en" sz="1000" b="0" i="0" u="none" strike="noStrike" cap="none">
                <a:solidFill>
                  <a:srgbClr val="222222"/>
                </a:solidFill>
                <a:highlight>
                  <a:srgbClr val="FFFFFF"/>
                </a:highlight>
                <a:latin typeface="Arial"/>
                <a:ea typeface="Arial"/>
                <a:cs typeface="Arial"/>
                <a:sym typeface="Arial"/>
              </a:rPr>
              <a:t>, </a:t>
            </a:r>
            <a:r>
              <a:rPr lang="en" sz="1000" b="0" i="1" u="none" strike="noStrike" cap="none">
                <a:solidFill>
                  <a:srgbClr val="222222"/>
                </a:solidFill>
                <a:highlight>
                  <a:srgbClr val="FFFFFF"/>
                </a:highlight>
                <a:latin typeface="Arial"/>
                <a:ea typeface="Arial"/>
                <a:cs typeface="Arial"/>
                <a:sym typeface="Arial"/>
              </a:rPr>
              <a:t>7</a:t>
            </a:r>
            <a:r>
              <a:rPr lang="en" sz="1000" b="0" i="0" u="none" strike="noStrike" cap="none">
                <a:solidFill>
                  <a:srgbClr val="222222"/>
                </a:solidFill>
                <a:highlight>
                  <a:srgbClr val="FFFFFF"/>
                </a:highlight>
                <a:latin typeface="Arial"/>
                <a:ea typeface="Arial"/>
                <a:cs typeface="Arial"/>
                <a:sym typeface="Arial"/>
              </a:rPr>
              <a:t>(1), 18</a:t>
            </a:r>
            <a:r>
              <a:rPr lang="en" sz="1000" b="0" i="0" u="none" strike="noStrike" cap="none">
                <a:solidFill>
                  <a:schemeClr val="dk1"/>
                </a:solidFill>
                <a:highlight>
                  <a:srgbClr val="FFFFFF"/>
                </a:highlight>
                <a:latin typeface="Arial"/>
                <a:ea typeface="Arial"/>
                <a:cs typeface="Arial"/>
                <a:sym typeface="Arial"/>
              </a:rPr>
              <a:t>. </a:t>
            </a:r>
            <a:r>
              <a:rPr lang="en" sz="1000" b="0" i="0" u="sng" strike="noStrike" cap="none">
                <a:solidFill>
                  <a:schemeClr val="dk1"/>
                </a:solidFill>
                <a:highlight>
                  <a:srgbClr val="FFFFFF"/>
                </a:highlight>
                <a:latin typeface="Arial"/>
                <a:ea typeface="Arial"/>
                <a:cs typeface="Arial"/>
                <a:sym typeface="Arial"/>
              </a:rPr>
              <a:t>https://doi.org/10.3390/publications7010018</a:t>
            </a:r>
            <a:endParaRPr sz="1000" b="0" i="0" u="none" strike="noStrike" cap="none">
              <a:solidFill>
                <a:schemeClr val="dk1"/>
              </a:solidFill>
              <a:latin typeface="Arial"/>
              <a:ea typeface="Arial"/>
              <a:cs typeface="Arial"/>
              <a:sym typeface="Arial"/>
            </a:endParaRPr>
          </a:p>
        </p:txBody>
      </p:sp>
      <p:cxnSp>
        <p:nvCxnSpPr>
          <p:cNvPr id="426" name="Google Shape;426;p77"/>
          <p:cNvCxnSpPr/>
          <p:nvPr/>
        </p:nvCxnSpPr>
        <p:spPr>
          <a:xfrm>
            <a:off x="1284344" y="2297300"/>
            <a:ext cx="5832600" cy="0"/>
          </a:xfrm>
          <a:prstGeom prst="straightConnector1">
            <a:avLst/>
          </a:prstGeom>
          <a:noFill/>
          <a:ln w="57150" cap="flat" cmpd="sng">
            <a:solidFill>
              <a:srgbClr val="000000"/>
            </a:solidFill>
            <a:prstDash val="dash"/>
            <a:round/>
            <a:headEnd type="none" w="sm" len="sm"/>
            <a:tailEnd type="none" w="sm" len="sm"/>
          </a:ln>
        </p:spPr>
      </p:cxnSp>
      <p:pic>
        <p:nvPicPr>
          <p:cNvPr id="427" name="Google Shape;427;p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34492" y="1650548"/>
            <a:ext cx="1577288" cy="1291825"/>
          </a:xfrm>
          <a:prstGeom prst="rect">
            <a:avLst/>
          </a:prstGeom>
          <a:noFill/>
          <a:ln>
            <a:noFill/>
          </a:ln>
        </p:spPr>
      </p:pic>
      <p:sp>
        <p:nvSpPr>
          <p:cNvPr id="428" name="Google Shape;428;p77"/>
          <p:cNvSpPr txBox="1"/>
          <p:nvPr/>
        </p:nvSpPr>
        <p:spPr>
          <a:xfrm>
            <a:off x="812433" y="987945"/>
            <a:ext cx="591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7F7F7F"/>
                </a:solidFill>
                <a:latin typeface="Arial"/>
                <a:ea typeface="Arial"/>
                <a:cs typeface="Arial"/>
                <a:sym typeface="Arial"/>
              </a:rPr>
              <a:t>(min)</a:t>
            </a:r>
            <a:endParaRPr sz="1400" b="0" i="0" u="none" strike="noStrike" cap="none">
              <a:solidFill>
                <a:srgbClr val="7F7F7F"/>
              </a:solidFill>
              <a:latin typeface="Arial"/>
              <a:ea typeface="Arial"/>
              <a:cs typeface="Arial"/>
              <a:sym typeface="Arial"/>
            </a:endParaRPr>
          </a:p>
        </p:txBody>
      </p:sp>
      <p:sp>
        <p:nvSpPr>
          <p:cNvPr id="429" name="Google Shape;429;p77"/>
          <p:cNvSpPr txBox="1"/>
          <p:nvPr/>
        </p:nvSpPr>
        <p:spPr>
          <a:xfrm>
            <a:off x="5917318" y="1874780"/>
            <a:ext cx="11400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Average</a:t>
            </a:r>
            <a:endParaRPr sz="2000" b="0" i="0" u="none" strike="noStrike" cap="none">
              <a:solidFill>
                <a:srgbClr val="000000"/>
              </a:solidFill>
              <a:latin typeface="Arial"/>
              <a:ea typeface="Arial"/>
              <a:cs typeface="Arial"/>
              <a:sym typeface="Arial"/>
            </a:endParaRPr>
          </a:p>
        </p:txBody>
      </p:sp>
      <p:sp>
        <p:nvSpPr>
          <p:cNvPr id="430" name="Google Shape;430;p77"/>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78"/>
          <p:cNvPicPr preferRelativeResize="0"/>
          <p:nvPr/>
        </p:nvPicPr>
        <p:blipFill rotWithShape="1">
          <a:blip r:embed="rId3">
            <a:alphaModFix/>
          </a:blip>
          <a:srcRect/>
          <a:stretch/>
        </p:blipFill>
        <p:spPr>
          <a:xfrm>
            <a:off x="2468150" y="1593000"/>
            <a:ext cx="3412575" cy="3514550"/>
          </a:xfrm>
          <a:prstGeom prst="rect">
            <a:avLst/>
          </a:prstGeom>
          <a:noFill/>
          <a:ln>
            <a:noFill/>
          </a:ln>
        </p:spPr>
      </p:pic>
      <p:sp>
        <p:nvSpPr>
          <p:cNvPr id="436" name="Google Shape;436;p78"/>
          <p:cNvSpPr txBox="1">
            <a:spLocks noGrp="1"/>
          </p:cNvSpPr>
          <p:nvPr>
            <p:ph type="title"/>
          </p:nvPr>
        </p:nvSpPr>
        <p:spPr>
          <a:xfrm>
            <a:off x="237175" y="17101"/>
            <a:ext cx="7886700" cy="73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300"/>
              <a:buNone/>
            </a:pPr>
            <a:r>
              <a:rPr lang="en">
                <a:solidFill>
                  <a:schemeClr val="lt1"/>
                </a:solidFill>
              </a:rPr>
              <a:t>着想</a:t>
            </a:r>
            <a:endParaRPr/>
          </a:p>
        </p:txBody>
      </p:sp>
      <p:sp>
        <p:nvSpPr>
          <p:cNvPr id="437" name="Google Shape;437;p78"/>
          <p:cNvSpPr txBox="1">
            <a:spLocks noGrp="1"/>
          </p:cNvSpPr>
          <p:nvPr>
            <p:ph type="sldNum" idx="12"/>
          </p:nvPr>
        </p:nvSpPr>
        <p:spPr>
          <a:xfrm>
            <a:off x="6888300" y="27951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9</a:t>
            </a:fld>
            <a:endParaRPr/>
          </a:p>
        </p:txBody>
      </p:sp>
      <p:sp>
        <p:nvSpPr>
          <p:cNvPr id="438" name="Google Shape;438;p78"/>
          <p:cNvSpPr txBox="1"/>
          <p:nvPr/>
        </p:nvSpPr>
        <p:spPr>
          <a:xfrm>
            <a:off x="0" y="811425"/>
            <a:ext cx="8947200" cy="4332000"/>
          </a:xfrm>
          <a:prstGeom prst="rect">
            <a:avLst/>
          </a:prstGeom>
          <a:solidFill>
            <a:srgbClr val="FFFFFF">
              <a:alpha val="37250"/>
            </a:srgbClr>
          </a:solid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6000"/>
              <a:buFont typeface="Arial"/>
              <a:buNone/>
            </a:pPr>
            <a:r>
              <a:rPr lang="en" sz="6000" b="1" i="0" u="none" strike="noStrike" cap="none">
                <a:solidFill>
                  <a:srgbClr val="000000"/>
                </a:solidFill>
                <a:latin typeface="Arial"/>
                <a:ea typeface="Arial"/>
                <a:cs typeface="Arial"/>
                <a:sym typeface="Arial"/>
              </a:rPr>
              <a:t>    　</a:t>
            </a:r>
            <a:r>
              <a:rPr lang="en" sz="4800" b="1" i="0" u="none" strike="noStrike" cap="none">
                <a:solidFill>
                  <a:srgbClr val="000000"/>
                </a:solidFill>
                <a:latin typeface="Arial"/>
                <a:ea typeface="Arial"/>
                <a:cs typeface="Arial"/>
                <a:sym typeface="Arial"/>
              </a:rPr>
              <a:t>論文を読まなくても</a:t>
            </a:r>
            <a:endParaRPr sz="4800" b="1"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 sz="4800" b="1" i="0" u="none" strike="noStrike" cap="none">
                <a:solidFill>
                  <a:srgbClr val="000000"/>
                </a:solidFill>
                <a:latin typeface="Arial"/>
                <a:ea typeface="Arial"/>
                <a:cs typeface="Arial"/>
                <a:sym typeface="Arial"/>
              </a:rPr>
              <a:t>    　  内容が分かる魔法...</a:t>
            </a:r>
            <a:endParaRPr sz="48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4800"/>
              <a:buFont typeface="Arial"/>
              <a:buNone/>
            </a:pPr>
            <a:endParaRPr sz="4800" b="1"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1207</Words>
  <Application>Microsoft Macintosh PowerPoint</Application>
  <PresentationFormat>On-screen Show (16:9)</PresentationFormat>
  <Paragraphs>332</Paragraphs>
  <Slides>36</Slides>
  <Notes>36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36</vt:i4>
      </vt:variant>
    </vt:vector>
  </HeadingPairs>
  <TitlesOfParts>
    <vt:vector size="48" baseType="lpstr">
      <vt:lpstr>Arial</vt:lpstr>
      <vt:lpstr>Quattrocento Sans</vt:lpstr>
      <vt:lpstr>M PLUS Rounded 1c</vt:lpstr>
      <vt:lpstr>M PLUS Rounded 1c Light</vt:lpstr>
      <vt:lpstr>M PLUS Rounded 1c Medium</vt:lpstr>
      <vt:lpstr>Meiryo</vt:lpstr>
      <vt:lpstr>Simple Light</vt:lpstr>
      <vt:lpstr>Simple Light</vt:lpstr>
      <vt:lpstr>Simple Light</vt:lpstr>
      <vt:lpstr>Office テーマ</vt:lpstr>
      <vt:lpstr>Office テーマ</vt:lpstr>
      <vt:lpstr>Simple Light</vt:lpstr>
      <vt:lpstr>人工知能とコラボレーションを通じた 学術コミュニケーションの変革</vt:lpstr>
      <vt:lpstr>Paper Digestとは</vt:lpstr>
      <vt:lpstr>自己紹介</vt:lpstr>
      <vt:lpstr>自己紹介</vt:lpstr>
      <vt:lpstr>PowerPoint Presentation</vt:lpstr>
      <vt:lpstr>PowerPoint Presentation</vt:lpstr>
      <vt:lpstr>言語の壁が読む速度を遅くする</vt:lpstr>
      <vt:lpstr>若手研究者は更に時間を掛けて読んでいる</vt:lpstr>
      <vt:lpstr>着想</vt:lpstr>
      <vt:lpstr>解決策</vt:lpstr>
      <vt:lpstr>Paper Digestとは何か？</vt:lpstr>
      <vt:lpstr>Paper Digestの想定ユーザー</vt:lpstr>
      <vt:lpstr>プロトタイプ(無料で利用可能・公開中)</vt:lpstr>
      <vt:lpstr>実際のワークフロー</vt:lpstr>
      <vt:lpstr>            登録ユーザーにのみ提供の機能</vt:lpstr>
      <vt:lpstr>今後の開発アイデア</vt:lpstr>
      <vt:lpstr>PowerPoint Presentation</vt:lpstr>
      <vt:lpstr>Paper Digestにとって：コラボ＝ブースト</vt:lpstr>
      <vt:lpstr>PowerPoint Presentation</vt:lpstr>
      <vt:lpstr>背景1：AIが学術情報に与えうるインパクト</vt:lpstr>
      <vt:lpstr>背景2：オープンサイエンスの可能性</vt:lpstr>
      <vt:lpstr>背景3：研究者スタートアップ</vt:lpstr>
      <vt:lpstr>問題意識</vt:lpstr>
      <vt:lpstr>PowerPoint Presentation</vt:lpstr>
      <vt:lpstr>Paper Digestの初期戦略</vt:lpstr>
      <vt:lpstr>グラント獲得とメディア露出</vt:lpstr>
      <vt:lpstr>メディア露出とTwitter効果</vt:lpstr>
      <vt:lpstr>Twitterでの反応（海外）</vt:lpstr>
      <vt:lpstr>Twitterでの反応（国内）</vt:lpstr>
      <vt:lpstr>Minimum Viable Product</vt:lpstr>
      <vt:lpstr>無料版と有料版の切り分けとターゲティング</vt:lpstr>
      <vt:lpstr>「権威づけ」によるブランディングと差別化</vt:lpstr>
      <vt:lpstr>学術情報コミュニケーションの変革をめざして</vt:lpstr>
      <vt:lpstr>セレンディピティ</vt:lpstr>
      <vt:lpstr>セレンディピティを「デザインする」</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人工知能とコラボレーションを通じた 学術コミュニケーションの変革</dc:title>
  <cp:lastModifiedBy>Nobuko Nobuko</cp:lastModifiedBy>
  <cp:revision>3</cp:revision>
  <cp:lastPrinted>2019-07-28T02:05:05Z</cp:lastPrinted>
  <dcterms:modified xsi:type="dcterms:W3CDTF">2019-07-28T02:06:45Z</dcterms:modified>
</cp:coreProperties>
</file>