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Lst>
  <p:notesMasterIdLst>
    <p:notesMasterId r:id="rId36"/>
  </p:notesMasterIdLst>
  <p:handoutMasterIdLst>
    <p:handoutMasterId r:id="rId37"/>
  </p:handoutMasterIdLst>
  <p:sldIdLst>
    <p:sldId id="398" r:id="rId2"/>
    <p:sldId id="399" r:id="rId3"/>
    <p:sldId id="439" r:id="rId4"/>
    <p:sldId id="445" r:id="rId5"/>
    <p:sldId id="432" r:id="rId6"/>
    <p:sldId id="433" r:id="rId7"/>
    <p:sldId id="434" r:id="rId8"/>
    <p:sldId id="431" r:id="rId9"/>
    <p:sldId id="424" r:id="rId10"/>
    <p:sldId id="408" r:id="rId11"/>
    <p:sldId id="409" r:id="rId12"/>
    <p:sldId id="411" r:id="rId13"/>
    <p:sldId id="414" r:id="rId14"/>
    <p:sldId id="412" r:id="rId15"/>
    <p:sldId id="426" r:id="rId16"/>
    <p:sldId id="427" r:id="rId17"/>
    <p:sldId id="428" r:id="rId18"/>
    <p:sldId id="446" r:id="rId19"/>
    <p:sldId id="448" r:id="rId20"/>
    <p:sldId id="447" r:id="rId21"/>
    <p:sldId id="449" r:id="rId22"/>
    <p:sldId id="435" r:id="rId23"/>
    <p:sldId id="415" r:id="rId24"/>
    <p:sldId id="416" r:id="rId25"/>
    <p:sldId id="417" r:id="rId26"/>
    <p:sldId id="419" r:id="rId27"/>
    <p:sldId id="418" r:id="rId28"/>
    <p:sldId id="429" r:id="rId29"/>
    <p:sldId id="421" r:id="rId30"/>
    <p:sldId id="444" r:id="rId31"/>
    <p:sldId id="442" r:id="rId32"/>
    <p:sldId id="443" r:id="rId33"/>
    <p:sldId id="441" r:id="rId34"/>
    <p:sldId id="437" r:id="rId35"/>
  </p:sldIdLst>
  <p:sldSz cx="9144000" cy="5143500" type="screen16x9"/>
  <p:notesSz cx="7010400" cy="9296400"/>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69" userDrawn="1">
          <p15:clr>
            <a:srgbClr val="A4A3A4"/>
          </p15:clr>
        </p15:guide>
        <p15:guide id="2" orient="horz" pos="3977" userDrawn="1">
          <p15:clr>
            <a:srgbClr val="A4A3A4"/>
          </p15:clr>
        </p15:guide>
        <p15:guide id="3" orient="horz" pos="1095" userDrawn="1">
          <p15:clr>
            <a:srgbClr val="A4A3A4"/>
          </p15:clr>
        </p15:guide>
        <p15:guide id="4" orient="horz" pos="433" userDrawn="1">
          <p15:clr>
            <a:srgbClr val="A4A3A4"/>
          </p15:clr>
        </p15:guide>
        <p15:guide id="5" pos="5145" userDrawn="1">
          <p15:clr>
            <a:srgbClr val="A4A3A4"/>
          </p15:clr>
        </p15:guide>
        <p15:guide id="6" pos="344" userDrawn="1">
          <p15:clr>
            <a:srgbClr val="A4A3A4"/>
          </p15:clr>
        </p15:guide>
        <p15:guide id="7" pos="7340" userDrawn="1">
          <p15:clr>
            <a:srgbClr val="A4A3A4"/>
          </p15:clr>
        </p15:guide>
        <p15:guide id="8" pos="4033" userDrawn="1">
          <p15:clr>
            <a:srgbClr val="A4A3A4"/>
          </p15:clr>
        </p15:guide>
        <p15:guide id="9" pos="3649" userDrawn="1">
          <p15:clr>
            <a:srgbClr val="A4A3A4"/>
          </p15:clr>
        </p15:guide>
        <p15:guide id="10" pos="2747" userDrawn="1">
          <p15:clr>
            <a:srgbClr val="A4A3A4"/>
          </p15:clr>
        </p15:guide>
        <p15:guide id="11" pos="2536" userDrawn="1">
          <p15:clr>
            <a:srgbClr val="A4A3A4"/>
          </p15:clr>
        </p15:guide>
        <p15:guide id="12" pos="4939" userDrawn="1">
          <p15:clr>
            <a:srgbClr val="A4A3A4"/>
          </p15:clr>
        </p15:guide>
        <p15:guide id="13" orient="horz" pos="731">
          <p15:clr>
            <a:srgbClr val="A4A3A4"/>
          </p15:clr>
        </p15:guide>
        <p15:guide id="14" orient="horz" pos="3062">
          <p15:clr>
            <a:srgbClr val="A4A3A4"/>
          </p15:clr>
        </p15:guide>
        <p15:guide id="15" orient="horz" pos="927">
          <p15:clr>
            <a:srgbClr val="A4A3A4"/>
          </p15:clr>
        </p15:guide>
        <p15:guide id="16" orient="horz" pos="325">
          <p15:clr>
            <a:srgbClr val="A4A3A4"/>
          </p15:clr>
        </p15:guide>
        <p15:guide id="17" pos="3859">
          <p15:clr>
            <a:srgbClr val="A4A3A4"/>
          </p15:clr>
        </p15:guide>
        <p15:guide id="18" pos="258">
          <p15:clr>
            <a:srgbClr val="A4A3A4"/>
          </p15:clr>
        </p15:guide>
        <p15:guide id="19" pos="5505">
          <p15:clr>
            <a:srgbClr val="A4A3A4"/>
          </p15:clr>
        </p15:guide>
        <p15:guide id="20" pos="3025">
          <p15:clr>
            <a:srgbClr val="A4A3A4"/>
          </p15:clr>
        </p15:guide>
        <p15:guide id="21" pos="2737">
          <p15:clr>
            <a:srgbClr val="A4A3A4"/>
          </p15:clr>
        </p15:guide>
        <p15:guide id="22" pos="2060">
          <p15:clr>
            <a:srgbClr val="A4A3A4"/>
          </p15:clr>
        </p15:guide>
        <p15:guide id="23" pos="1902">
          <p15:clr>
            <a:srgbClr val="A4A3A4"/>
          </p15:clr>
        </p15:guide>
        <p15:guide id="24" pos="3704">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15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66" autoAdjust="0"/>
    <p:restoredTop sz="73718" autoAdjust="0"/>
  </p:normalViewPr>
  <p:slideViewPr>
    <p:cSldViewPr snapToGrid="0" snapToObjects="1">
      <p:cViewPr varScale="1">
        <p:scale>
          <a:sx n="95" d="100"/>
          <a:sy n="95" d="100"/>
        </p:scale>
        <p:origin x="184" y="312"/>
      </p:cViewPr>
      <p:guideLst>
        <p:guide orient="horz" pos="869"/>
        <p:guide orient="horz" pos="3977"/>
        <p:guide orient="horz" pos="1095"/>
        <p:guide orient="horz" pos="433"/>
        <p:guide pos="5145"/>
        <p:guide pos="344"/>
        <p:guide pos="7340"/>
        <p:guide pos="4033"/>
        <p:guide pos="3649"/>
        <p:guide pos="2747"/>
        <p:guide pos="2536"/>
        <p:guide pos="4939"/>
        <p:guide orient="horz" pos="731"/>
        <p:guide orient="horz" pos="3062"/>
        <p:guide orient="horz" pos="927"/>
        <p:guide orient="horz" pos="325"/>
        <p:guide pos="3859"/>
        <p:guide pos="258"/>
        <p:guide pos="5505"/>
        <p:guide pos="3025"/>
        <p:guide pos="2737"/>
        <p:guide pos="2060"/>
        <p:guide pos="1902"/>
        <p:guide pos="3704"/>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90" d="100"/>
          <a:sy n="90" d="100"/>
        </p:scale>
        <p:origin x="-2034" y="153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latin typeface="+mj-lt"/>
            </a:endParaRPr>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C8D2BCE2-7010-F644-AB89-A65EE5A67640}" type="datetimeFigureOut">
              <a:rPr lang="en-US" smtClean="0">
                <a:latin typeface="+mj-lt"/>
              </a:rPr>
              <a:t>7/25/19</a:t>
            </a:fld>
            <a:endParaRPr lang="en-US">
              <a:latin typeface="+mj-lt"/>
            </a:endParaRPr>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latin typeface="+mj-lt"/>
            </a:endParaRP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9CA57E9-51A2-7947-AB37-7FD92AC46FAB}" type="slidenum">
              <a:rPr lang="en-US" smtClean="0">
                <a:latin typeface="+mj-lt"/>
              </a:rPr>
              <a:t>‹#›</a:t>
            </a:fld>
            <a:endParaRPr lang="en-US">
              <a:latin typeface="+mj-lt"/>
            </a:endParaRPr>
          </a:p>
        </p:txBody>
      </p:sp>
    </p:spTree>
    <p:extLst>
      <p:ext uri="{BB962C8B-B14F-4D97-AF65-F5344CB8AC3E}">
        <p14:creationId xmlns:p14="http://schemas.microsoft.com/office/powerpoint/2010/main" val="171245311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186355" tIns="46589" rIns="186355" bIns="46589" rtlCol="0" anchor="ctr" anchorCtr="0"/>
          <a:lstStyle>
            <a:lvl1pPr algn="l">
              <a:defRPr sz="1200">
                <a:latin typeface="+mj-lt"/>
                <a:cs typeface="Arial"/>
              </a:defRPr>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186355" tIns="46589" rIns="186355" bIns="46589" rtlCol="0" anchor="ctr" anchorCtr="0"/>
          <a:lstStyle>
            <a:lvl1pPr algn="r">
              <a:defRPr sz="1200">
                <a:latin typeface="+mj-lt"/>
                <a:cs typeface="Arial"/>
              </a:defRPr>
            </a:lvl1pPr>
          </a:lstStyle>
          <a:p>
            <a:fld id="{98604DDD-2496-49BA-A92D-93BCCF281F50}" type="datetimeFigureOut">
              <a:rPr lang="en-US" smtClean="0"/>
              <a:pPr/>
              <a:t>7/25/19</a:t>
            </a:fld>
            <a:endParaRPr lang="en-US"/>
          </a:p>
        </p:txBody>
      </p:sp>
      <p:sp>
        <p:nvSpPr>
          <p:cNvPr id="4" name="Slide Image Placeholder 3"/>
          <p:cNvSpPr>
            <a:spLocks noGrp="1" noRot="1" noChangeAspect="1"/>
          </p:cNvSpPr>
          <p:nvPr>
            <p:ph type="sldImg" idx="2"/>
          </p:nvPr>
        </p:nvSpPr>
        <p:spPr>
          <a:xfrm>
            <a:off x="971550" y="673100"/>
            <a:ext cx="5067300" cy="2851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473827" y="3725239"/>
            <a:ext cx="6062747" cy="4873932"/>
          </a:xfrm>
          <a:prstGeom prst="rect">
            <a:avLst/>
          </a:prstGeom>
        </p:spPr>
        <p:txBody>
          <a:bodyPr vert="horz" lIns="93177" tIns="46589" rIns="93177" bIns="46589"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186355" tIns="46589" rIns="186355" bIns="46589" rtlCol="0" anchor="ctr" anchorCtr="0"/>
          <a:lstStyle>
            <a:lvl1pPr algn="l">
              <a:defRPr sz="1200">
                <a:latin typeface="+mj-lt"/>
                <a:cs typeface="Arial"/>
              </a:defRPr>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186355" tIns="46589" rIns="186355" bIns="46589" rtlCol="0" anchor="ctr" anchorCtr="0"/>
          <a:lstStyle>
            <a:lvl1pPr algn="r">
              <a:defRPr sz="1200">
                <a:latin typeface="+mj-lt"/>
                <a:cs typeface="Arial"/>
              </a:defRPr>
            </a:lvl1pPr>
          </a:lstStyle>
          <a:p>
            <a:fld id="{D69323AF-D38B-4DB9-A28C-9CA60664DDDA}" type="slidenum">
              <a:rPr lang="en-US" smtClean="0"/>
              <a:pPr/>
              <a:t>‹#›</a:t>
            </a:fld>
            <a:endParaRPr lang="en-US"/>
          </a:p>
        </p:txBody>
      </p:sp>
    </p:spTree>
    <p:extLst>
      <p:ext uri="{BB962C8B-B14F-4D97-AF65-F5344CB8AC3E}">
        <p14:creationId xmlns:p14="http://schemas.microsoft.com/office/powerpoint/2010/main" val="3850308507"/>
      </p:ext>
    </p:extLst>
  </p:cSld>
  <p:clrMap bg1="lt1" tx1="dk1" bg2="lt2" tx2="dk2" accent1="accent1" accent2="accent2" accent3="accent3" accent4="accent4" accent5="accent5" accent6="accent6" hlink="hlink" folHlink="folHlink"/>
  <p:hf hdr="0" ftr="0" dt="0"/>
  <p:notesStyle>
    <a:lvl1pPr marL="0" algn="l" defTabSz="685800" rtl="0" eaLnBrk="1" latinLnBrk="0" hangingPunct="1">
      <a:spcBef>
        <a:spcPts val="900"/>
      </a:spcBef>
      <a:defRPr sz="1200" kern="1200">
        <a:solidFill>
          <a:schemeClr val="tx1"/>
        </a:solidFill>
        <a:latin typeface="+mj-lt"/>
        <a:ea typeface="+mn-ea"/>
        <a:cs typeface="Arial"/>
      </a:defRPr>
    </a:lvl1pPr>
    <a:lvl2pPr marL="137160" indent="-137160" algn="l" defTabSz="685800" rtl="0" eaLnBrk="1" latinLnBrk="0" hangingPunct="1">
      <a:spcBef>
        <a:spcPts val="450"/>
      </a:spcBef>
      <a:buFont typeface="Arial"/>
      <a:buChar char="•"/>
      <a:defRPr sz="1100" kern="1200">
        <a:solidFill>
          <a:schemeClr val="tx1"/>
        </a:solidFill>
        <a:latin typeface="+mj-lt"/>
        <a:ea typeface="+mn-ea"/>
        <a:cs typeface="Arial"/>
      </a:defRPr>
    </a:lvl2pPr>
    <a:lvl3pPr marL="342900" indent="-137160" algn="l" defTabSz="685800" rtl="0" eaLnBrk="1" latinLnBrk="0" hangingPunct="1">
      <a:spcBef>
        <a:spcPts val="450"/>
      </a:spcBef>
      <a:buFont typeface="Arial"/>
      <a:buChar char="•"/>
      <a:defRPr sz="1100" kern="1200">
        <a:solidFill>
          <a:schemeClr val="tx1"/>
        </a:solidFill>
        <a:latin typeface="+mj-lt"/>
        <a:ea typeface="+mn-ea"/>
        <a:cs typeface="Arial"/>
      </a:defRPr>
    </a:lvl3pPr>
    <a:lvl4pPr marL="582930" indent="-137160" algn="l" defTabSz="685800" rtl="0" eaLnBrk="1" latinLnBrk="0" hangingPunct="1">
      <a:spcBef>
        <a:spcPts val="450"/>
      </a:spcBef>
      <a:buFont typeface="Arial"/>
      <a:buChar char="•"/>
      <a:defRPr sz="1100" kern="1200">
        <a:solidFill>
          <a:schemeClr val="tx1"/>
        </a:solidFill>
        <a:latin typeface="+mj-lt"/>
        <a:ea typeface="+mn-ea"/>
        <a:cs typeface="Arial"/>
      </a:defRPr>
    </a:lvl4pPr>
    <a:lvl5pPr marL="1371600" algn="l" defTabSz="685800" rtl="0" eaLnBrk="1" latinLnBrk="0" hangingPunct="1">
      <a:defRPr sz="900" kern="1200">
        <a:solidFill>
          <a:schemeClr val="tx1"/>
        </a:solidFill>
        <a:latin typeface="Arial"/>
        <a:ea typeface="+mn-ea"/>
        <a:cs typeface="Arial"/>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1550" y="673100"/>
            <a:ext cx="5067300" cy="2851150"/>
          </a:xfrm>
        </p:spPr>
      </p:sp>
      <p:sp>
        <p:nvSpPr>
          <p:cNvPr id="3" name="Notes Placeholder 2"/>
          <p:cNvSpPr>
            <a:spLocks noGrp="1"/>
          </p:cNvSpPr>
          <p:nvPr>
            <p:ph type="body" idx="1"/>
          </p:nvPr>
        </p:nvSpPr>
        <p:spPr/>
        <p:txBody>
          <a:bodyPr>
            <a:normAutofit/>
          </a:bodyPr>
          <a:lstStyle/>
          <a:p>
            <a:pPr marL="0" lvl="1" indent="0">
              <a:buNone/>
            </a:pPr>
            <a:r>
              <a:rPr lang="en-US" b="1" dirty="0" smtClean="0"/>
              <a:t>Default title slide layout for Basic presentations</a:t>
            </a:r>
          </a:p>
          <a:p>
            <a:pPr lvl="1"/>
            <a:r>
              <a:rPr lang="en-US" dirty="0" smtClean="0"/>
              <a:t>Enter copy in the content placeholders (default formatting shown on example slide above) </a:t>
            </a:r>
          </a:p>
          <a:p>
            <a:pPr lvl="1"/>
            <a:r>
              <a:rPr lang="en-US" dirty="0" smtClean="0"/>
              <a:t>Another</a:t>
            </a:r>
            <a:r>
              <a:rPr lang="en-US" baseline="0" dirty="0" smtClean="0"/>
              <a:t> image may be substituted</a:t>
            </a:r>
            <a:endParaRPr lang="en-US" dirty="0" smtClean="0"/>
          </a:p>
          <a:p>
            <a:pPr marL="0" lvl="1" indent="0">
              <a:buNone/>
            </a:pPr>
            <a:r>
              <a:rPr lang="en-US" b="1" dirty="0" smtClean="0"/>
              <a:t>To change image:</a:t>
            </a:r>
          </a:p>
          <a:p>
            <a:pPr lvl="1"/>
            <a:r>
              <a:rPr lang="en-US" dirty="0" smtClean="0"/>
              <a:t>Delete existing image </a:t>
            </a:r>
          </a:p>
          <a:p>
            <a:pPr lvl="1"/>
            <a:r>
              <a:rPr lang="en-US" dirty="0" smtClean="0"/>
              <a:t>Drag a new image into the picture placeholder or select the image placeholder and under the Insert tab, select Pictures</a:t>
            </a:r>
          </a:p>
          <a:p>
            <a:pPr lvl="1"/>
            <a:r>
              <a:rPr lang="en-US" dirty="0" smtClean="0"/>
              <a:t>Upload</a:t>
            </a:r>
            <a:r>
              <a:rPr lang="en-US" baseline="0" dirty="0" smtClean="0"/>
              <a:t> your photo</a:t>
            </a:r>
            <a:endParaRPr lang="en-US" dirty="0" smtClean="0"/>
          </a:p>
          <a:p>
            <a:pPr marL="0" lvl="1" indent="0">
              <a:buNone/>
            </a:pPr>
            <a:endParaRPr lang="en-US" dirty="0">
              <a:solidFill>
                <a:schemeClr val="tx2"/>
              </a:solidFill>
            </a:endParaRPr>
          </a:p>
        </p:txBody>
      </p:sp>
      <p:sp>
        <p:nvSpPr>
          <p:cNvPr id="4" name="Slide Number Placeholder 3"/>
          <p:cNvSpPr>
            <a:spLocks noGrp="1"/>
          </p:cNvSpPr>
          <p:nvPr>
            <p:ph type="sldNum" sz="quarter" idx="10"/>
          </p:nvPr>
        </p:nvSpPr>
        <p:spPr/>
        <p:txBody>
          <a:bodyPr/>
          <a:lstStyle/>
          <a:p>
            <a:fld id="{D69323AF-D38B-4DB9-A28C-9CA60664DDDA}"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3777113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bwMode="auto">
          <a:xfrm>
            <a:off x="393700" y="311150"/>
            <a:ext cx="6070600"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x-none" altLang="x-none"/>
          </a:p>
        </p:txBody>
      </p:sp>
    </p:spTree>
    <p:extLst>
      <p:ext uri="{BB962C8B-B14F-4D97-AF65-F5344CB8AC3E}">
        <p14:creationId xmlns:p14="http://schemas.microsoft.com/office/powerpoint/2010/main" val="1300565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Picture Placeholder 4"/>
          <p:cNvSpPr>
            <a:spLocks noGrp="1" noChangeAspect="1"/>
          </p:cNvSpPr>
          <p:nvPr>
            <p:ph type="pic" sz="quarter" idx="11" hasCustomPrompt="1"/>
          </p:nvPr>
        </p:nvSpPr>
        <p:spPr>
          <a:xfrm>
            <a:off x="0" y="0"/>
            <a:ext cx="9153144" cy="2834640"/>
          </a:xfrm>
          <a:solidFill>
            <a:schemeClr val="bg1">
              <a:lumMod val="75000"/>
            </a:schemeClr>
          </a:solidFill>
          <a:effectLst/>
        </p:spPr>
        <p:txBody>
          <a:bodyPr anchor="ctr" anchorCtr="1">
            <a:noAutofit/>
          </a:bodyPr>
          <a:lstStyle>
            <a:lvl1pPr>
              <a:defRPr sz="1800"/>
            </a:lvl1pPr>
          </a:lstStyle>
          <a:p>
            <a:r>
              <a:rPr lang="en-US" dirty="0" smtClean="0"/>
              <a:t>Click to add picture</a:t>
            </a:r>
            <a:endParaRPr lang="en-US" dirty="0"/>
          </a:p>
        </p:txBody>
      </p:sp>
      <p:sp>
        <p:nvSpPr>
          <p:cNvPr id="11" name="Rectangle 10"/>
          <p:cNvSpPr/>
          <p:nvPr userDrawn="1"/>
        </p:nvSpPr>
        <p:spPr>
          <a:xfrm>
            <a:off x="0" y="2820924"/>
            <a:ext cx="9153144" cy="23225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sz="1400"/>
          </a:p>
        </p:txBody>
      </p:sp>
      <p:sp>
        <p:nvSpPr>
          <p:cNvPr id="18" name="Rectangle 17"/>
          <p:cNvSpPr/>
          <p:nvPr userDrawn="1"/>
        </p:nvSpPr>
        <p:spPr>
          <a:xfrm>
            <a:off x="0" y="4869180"/>
            <a:ext cx="9144000" cy="27432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FFFFFF"/>
              </a:solidFill>
            </a:endParaRPr>
          </a:p>
        </p:txBody>
      </p:sp>
      <p:cxnSp>
        <p:nvCxnSpPr>
          <p:cNvPr id="19" name="Straight Connector 18"/>
          <p:cNvCxnSpPr/>
          <p:nvPr userDrawn="1"/>
        </p:nvCxnSpPr>
        <p:spPr bwMode="gray">
          <a:xfrm>
            <a:off x="0" y="4869180"/>
            <a:ext cx="9144000" cy="0"/>
          </a:xfrm>
          <a:prstGeom prst="line">
            <a:avLst/>
          </a:prstGeom>
          <a:ln w="38100" cmpd="sng">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3017520" y="3703320"/>
            <a:ext cx="5715000" cy="411480"/>
          </a:xfrm>
          <a:effectLst/>
        </p:spPr>
        <p:txBody>
          <a:bodyPr lIns="0" tIns="0" rIns="0" bIns="0">
            <a:noAutofit/>
          </a:bodyPr>
          <a:lstStyle>
            <a:lvl1pPr marL="0" indent="0" algn="l">
              <a:lnSpc>
                <a:spcPct val="100000"/>
              </a:lnSpc>
              <a:spcBef>
                <a:spcPts val="450"/>
              </a:spcBef>
              <a:buNone/>
              <a:defRPr sz="1400" b="0">
                <a:solidFill>
                  <a:schemeClr val="accent6"/>
                </a:solidFill>
                <a:latin typeface="+mj-lt"/>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15" name="Text Placeholder 14"/>
          <p:cNvSpPr>
            <a:spLocks noGrp="1"/>
          </p:cNvSpPr>
          <p:nvPr>
            <p:ph type="body" sz="quarter" idx="10"/>
          </p:nvPr>
        </p:nvSpPr>
        <p:spPr>
          <a:xfrm>
            <a:off x="3017520" y="4160520"/>
            <a:ext cx="5715000" cy="640080"/>
          </a:xfrm>
          <a:effectLst/>
        </p:spPr>
        <p:txBody>
          <a:bodyPr lIns="0" tIns="0" rIns="0" bIns="0">
            <a:noAutofit/>
          </a:bodyPr>
          <a:lstStyle>
            <a:lvl1pPr marL="0" indent="0">
              <a:lnSpc>
                <a:spcPct val="100000"/>
              </a:lnSpc>
              <a:spcBef>
                <a:spcPts val="0"/>
              </a:spcBef>
              <a:spcAft>
                <a:spcPts val="200"/>
              </a:spcAft>
              <a:buNone/>
              <a:defRPr sz="1300" b="1">
                <a:solidFill>
                  <a:schemeClr val="tx1"/>
                </a:solidFill>
                <a:latin typeface="+mj-lt"/>
                <a:cs typeface="Arial" pitchFamily="34" charset="0"/>
              </a:defRPr>
            </a:lvl1pPr>
            <a:lvl2pPr marL="0" indent="0">
              <a:lnSpc>
                <a:spcPct val="100000"/>
              </a:lnSpc>
              <a:spcBef>
                <a:spcPts val="0"/>
              </a:spcBef>
              <a:spcAft>
                <a:spcPts val="0"/>
              </a:spcAft>
              <a:buNone/>
              <a:defRPr sz="1200">
                <a:solidFill>
                  <a:schemeClr val="accent6"/>
                </a:solidFill>
                <a:latin typeface="+mj-lt"/>
                <a:cs typeface="Arial" pitchFamily="34" charset="0"/>
              </a:defRPr>
            </a:lvl2pPr>
          </a:lstStyle>
          <a:p>
            <a:pPr lvl="0"/>
            <a:r>
              <a:rPr lang="en-US" smtClean="0"/>
              <a:t>Click to edit Master text styles</a:t>
            </a:r>
          </a:p>
          <a:p>
            <a:pPr lvl="1"/>
            <a:r>
              <a:rPr lang="en-US" smtClean="0"/>
              <a:t>Second level</a:t>
            </a:r>
          </a:p>
        </p:txBody>
      </p:sp>
      <p:sp>
        <p:nvSpPr>
          <p:cNvPr id="2" name="Title 1"/>
          <p:cNvSpPr>
            <a:spLocks noGrp="1"/>
          </p:cNvSpPr>
          <p:nvPr>
            <p:ph type="ctrTitle"/>
          </p:nvPr>
        </p:nvSpPr>
        <p:spPr>
          <a:xfrm>
            <a:off x="3017520" y="3017520"/>
            <a:ext cx="5715000" cy="640080"/>
          </a:xfrm>
          <a:effectLst/>
        </p:spPr>
        <p:txBody>
          <a:bodyPr lIns="0" tIns="0" rIns="0" bIns="0" anchor="t" anchorCtr="0">
            <a:noAutofit/>
          </a:bodyPr>
          <a:lstStyle>
            <a:lvl1pPr algn="l">
              <a:lnSpc>
                <a:spcPct val="90000"/>
              </a:lnSpc>
              <a:defRPr sz="2200" b="1">
                <a:latin typeface="+mj-lt"/>
                <a:cs typeface="Arial" pitchFamily="34" charset="0"/>
              </a:defRPr>
            </a:lvl1pPr>
          </a:lstStyle>
          <a:p>
            <a:r>
              <a:rPr lang="en-US" smtClean="0"/>
              <a:t>Click to edit Master title style</a:t>
            </a:r>
            <a:endParaRPr lang="en-US" dirty="0"/>
          </a:p>
        </p:txBody>
      </p:sp>
      <p:pic>
        <p:nvPicPr>
          <p:cNvPr id="12" name="Picture 2" descr="C:\Users\michelle\Downloads\MDA_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09575" y="3054123"/>
            <a:ext cx="1828800" cy="88650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618486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411481" y="731520"/>
            <a:ext cx="8320703" cy="640080"/>
          </a:xfrm>
        </p:spPr>
        <p:txBody>
          <a:bodyPr anchor="b" anchorCtr="0"/>
          <a:lstStyle>
            <a:lvl1pPr>
              <a:defRPr sz="2200"/>
            </a:lvl1pPr>
          </a:lstStyle>
          <a:p>
            <a:r>
              <a:rPr lang="en-US" smtClean="0"/>
              <a:t>Click to edit Master title style</a:t>
            </a:r>
            <a:endParaRPr lang="en-US" dirty="0"/>
          </a:p>
        </p:txBody>
      </p:sp>
      <p:sp>
        <p:nvSpPr>
          <p:cNvPr id="3" name="Footer Placeholder 2"/>
          <p:cNvSpPr>
            <a:spLocks noGrp="1"/>
          </p:cNvSpPr>
          <p:nvPr>
            <p:ph type="ftr" sz="quarter" idx="10"/>
          </p:nvPr>
        </p:nvSpPr>
        <p:spPr/>
        <p:txBody>
          <a:bodyPr/>
          <a:lstStyle/>
          <a:p>
            <a:r>
              <a:rPr lang="en-US" smtClean="0">
                <a:solidFill>
                  <a:srgbClr val="63666A"/>
                </a:solidFill>
              </a:rPr>
              <a:t>Enter Presentation Title in Footer Placeholder&gt;Apply to All</a:t>
            </a:r>
            <a:endParaRPr lang="en-US" dirty="0">
              <a:solidFill>
                <a:srgbClr val="63666A"/>
              </a:solidFill>
            </a:endParaRPr>
          </a:p>
        </p:txBody>
      </p:sp>
      <p:sp>
        <p:nvSpPr>
          <p:cNvPr id="4" name="Slide Number Placeholder 3"/>
          <p:cNvSpPr>
            <a:spLocks noGrp="1"/>
          </p:cNvSpPr>
          <p:nvPr>
            <p:ph type="sldNum" sz="quarter" idx="11"/>
          </p:nvPr>
        </p:nvSpPr>
        <p:spPr/>
        <p:txBody>
          <a:bodyPr/>
          <a:lstStyle/>
          <a:p>
            <a:fld id="{CC041753-90EA-4E44-9BB8-633978F3CCC4}" type="slidenum">
              <a:rPr lang="en-US" smtClean="0">
                <a:solidFill>
                  <a:srgbClr val="63666A"/>
                </a:solidFill>
              </a:rPr>
              <a:pPr/>
              <a:t>‹#›</a:t>
            </a:fld>
            <a:endParaRPr lang="en-US" dirty="0">
              <a:solidFill>
                <a:srgbClr val="63666A"/>
              </a:solidFill>
            </a:endParaRPr>
          </a:p>
        </p:txBody>
      </p:sp>
      <p:sp>
        <p:nvSpPr>
          <p:cNvPr id="6" name="Text Placeholder 5"/>
          <p:cNvSpPr>
            <a:spLocks noGrp="1"/>
          </p:cNvSpPr>
          <p:nvPr>
            <p:ph type="body" sz="quarter" idx="12"/>
          </p:nvPr>
        </p:nvSpPr>
        <p:spPr bwMode="gray">
          <a:xfrm>
            <a:off x="411479" y="1737360"/>
            <a:ext cx="2606040" cy="2651760"/>
          </a:xfrm>
        </p:spPr>
        <p:txBody>
          <a:bodyPr/>
          <a:lstStyle>
            <a:lvl1pPr marL="257175" indent="-257175">
              <a:spcAft>
                <a:spcPts val="450"/>
              </a:spcAft>
              <a:buClr>
                <a:schemeClr val="accent6"/>
              </a:buClr>
              <a:buFont typeface="Wingdings" charset="2"/>
              <a:buAutoNum type="arabicPlain"/>
              <a:defRPr sz="1400" b="1" i="0" cap="all">
                <a:latin typeface="+mj-lt"/>
              </a:defRPr>
            </a:lvl1pPr>
            <a:lvl2pPr marL="342900" indent="0">
              <a:spcBef>
                <a:spcPts val="450"/>
              </a:spcBef>
              <a:buNone/>
              <a:defRPr sz="1400">
                <a:solidFill>
                  <a:srgbClr val="63666A"/>
                </a:solidFill>
                <a:latin typeface="+mn-lt"/>
              </a:defRPr>
            </a:lvl2pPr>
          </a:lstStyle>
          <a:p>
            <a:pPr lvl="0"/>
            <a:r>
              <a:rPr lang="en-US" smtClean="0"/>
              <a:t>Click to edit Master text styles</a:t>
            </a:r>
          </a:p>
          <a:p>
            <a:pPr lvl="1"/>
            <a:r>
              <a:rPr lang="en-US" smtClean="0"/>
              <a:t>Second level</a:t>
            </a:r>
          </a:p>
        </p:txBody>
      </p:sp>
      <p:sp>
        <p:nvSpPr>
          <p:cNvPr id="9" name="Text Placeholder 8"/>
          <p:cNvSpPr>
            <a:spLocks noGrp="1"/>
          </p:cNvSpPr>
          <p:nvPr>
            <p:ph type="body" sz="quarter" idx="13"/>
          </p:nvPr>
        </p:nvSpPr>
        <p:spPr bwMode="gray">
          <a:xfrm>
            <a:off x="3275732" y="1737360"/>
            <a:ext cx="2606040" cy="2651760"/>
          </a:xfrm>
        </p:spPr>
        <p:txBody>
          <a:bodyPr/>
          <a:lstStyle>
            <a:lvl1pPr marL="257175" indent="-257175">
              <a:spcAft>
                <a:spcPts val="450"/>
              </a:spcAft>
              <a:buClr>
                <a:schemeClr val="accent6"/>
              </a:buClr>
              <a:buFont typeface="Wingdings" charset="2"/>
              <a:buAutoNum type="arabicPlain"/>
              <a:defRPr sz="1400" b="1" i="0" cap="all">
                <a:latin typeface="+mj-lt"/>
              </a:defRPr>
            </a:lvl1pPr>
            <a:lvl2pPr marL="342900" indent="0">
              <a:spcBef>
                <a:spcPts val="450"/>
              </a:spcBef>
              <a:buNone/>
              <a:defRPr sz="1400">
                <a:solidFill>
                  <a:srgbClr val="63666A"/>
                </a:solidFill>
                <a:latin typeface="+mn-lt"/>
              </a:defRPr>
            </a:lvl2pPr>
          </a:lstStyle>
          <a:p>
            <a:pPr lvl="0"/>
            <a:r>
              <a:rPr lang="en-US" smtClean="0"/>
              <a:t>Click to edit Master text styles</a:t>
            </a:r>
          </a:p>
          <a:p>
            <a:pPr lvl="1"/>
            <a:r>
              <a:rPr lang="en-US" smtClean="0"/>
              <a:t>Second level</a:t>
            </a:r>
          </a:p>
        </p:txBody>
      </p:sp>
      <p:sp>
        <p:nvSpPr>
          <p:cNvPr id="11" name="Text Placeholder 10"/>
          <p:cNvSpPr>
            <a:spLocks noGrp="1"/>
          </p:cNvSpPr>
          <p:nvPr>
            <p:ph type="body" sz="quarter" idx="14"/>
          </p:nvPr>
        </p:nvSpPr>
        <p:spPr bwMode="gray">
          <a:xfrm>
            <a:off x="6133825" y="1737360"/>
            <a:ext cx="2606040" cy="2651760"/>
          </a:xfrm>
        </p:spPr>
        <p:txBody>
          <a:bodyPr/>
          <a:lstStyle>
            <a:lvl1pPr marL="257175" indent="-257175">
              <a:spcAft>
                <a:spcPts val="450"/>
              </a:spcAft>
              <a:buClr>
                <a:schemeClr val="accent6"/>
              </a:buClr>
              <a:buFont typeface="Wingdings" charset="2"/>
              <a:buAutoNum type="arabicPlain"/>
              <a:defRPr sz="1400" b="1" i="0" cap="all">
                <a:latin typeface="+mj-lt"/>
              </a:defRPr>
            </a:lvl1pPr>
            <a:lvl2pPr marL="342900" indent="0">
              <a:spcBef>
                <a:spcPts val="450"/>
              </a:spcBef>
              <a:buNone/>
              <a:defRPr sz="1400">
                <a:solidFill>
                  <a:srgbClr val="63666A"/>
                </a:solidFill>
              </a:defRPr>
            </a:lvl2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463015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11481" y="1463040"/>
            <a:ext cx="8321040" cy="3383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2" name="Title 11"/>
          <p:cNvSpPr>
            <a:spLocks noGrp="1"/>
          </p:cNvSpPr>
          <p:nvPr>
            <p:ph type="title"/>
          </p:nvPr>
        </p:nvSpPr>
        <p:spPr>
          <a:xfrm>
            <a:off x="411481" y="514349"/>
            <a:ext cx="8321040" cy="640080"/>
          </a:xfrm>
        </p:spPr>
        <p:txBody>
          <a:bodyPr/>
          <a:lstStyle/>
          <a:p>
            <a:r>
              <a:rPr lang="en-US" smtClean="0"/>
              <a:t>Click to edit Master title style</a:t>
            </a:r>
            <a:endParaRPr lang="en-US" dirty="0"/>
          </a:p>
        </p:txBody>
      </p:sp>
      <p:sp>
        <p:nvSpPr>
          <p:cNvPr id="13" name="Slide Number Placeholder 12"/>
          <p:cNvSpPr>
            <a:spLocks noGrp="1"/>
          </p:cNvSpPr>
          <p:nvPr>
            <p:ph type="sldNum" sz="quarter" idx="11"/>
          </p:nvPr>
        </p:nvSpPr>
        <p:spPr/>
        <p:txBody>
          <a:bodyPr/>
          <a:lstStyle/>
          <a:p>
            <a:fld id="{CC041753-90EA-4E44-9BB8-633978F3CCC4}" type="slidenum">
              <a:rPr lang="en-US" smtClean="0">
                <a:solidFill>
                  <a:srgbClr val="63666A"/>
                </a:solidFill>
              </a:rPr>
              <a:pPr/>
              <a:t>‹#›</a:t>
            </a:fld>
            <a:endParaRPr lang="en-US" dirty="0">
              <a:solidFill>
                <a:srgbClr val="63666A"/>
              </a:solidFill>
            </a:endParaRPr>
          </a:p>
        </p:txBody>
      </p:sp>
      <p:sp>
        <p:nvSpPr>
          <p:cNvPr id="14" name="Footer Placeholder 13"/>
          <p:cNvSpPr>
            <a:spLocks noGrp="1"/>
          </p:cNvSpPr>
          <p:nvPr>
            <p:ph type="ftr" sz="quarter" idx="12"/>
          </p:nvPr>
        </p:nvSpPr>
        <p:spPr/>
        <p:txBody>
          <a:bodyPr/>
          <a:lstStyle/>
          <a:p>
            <a:r>
              <a:rPr lang="en-US" smtClean="0">
                <a:solidFill>
                  <a:srgbClr val="63666A"/>
                </a:solidFill>
              </a:rPr>
              <a:t>Enter Presentation Title in Footer Placeholder&gt;Apply to All</a:t>
            </a:r>
            <a:endParaRPr lang="en-US" dirty="0">
              <a:solidFill>
                <a:srgbClr val="63666A"/>
              </a:solidFill>
            </a:endParaRPr>
          </a:p>
        </p:txBody>
      </p:sp>
    </p:spTree>
    <p:extLst>
      <p:ext uri="{BB962C8B-B14F-4D97-AF65-F5344CB8AC3E}">
        <p14:creationId xmlns:p14="http://schemas.microsoft.com/office/powerpoint/2010/main" val="207403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11481" y="514350"/>
            <a:ext cx="8320703" cy="640080"/>
          </a:xfrm>
        </p:spPr>
        <p:txBody>
          <a:bodyPr/>
          <a:lstStyle/>
          <a:p>
            <a:r>
              <a:rPr lang="en-US" smtClean="0"/>
              <a:t>Click to edit Master title style</a:t>
            </a:r>
            <a:endParaRPr lang="en-US" dirty="0"/>
          </a:p>
        </p:txBody>
      </p:sp>
      <p:sp>
        <p:nvSpPr>
          <p:cNvPr id="9" name="Slide Number Placeholder 8"/>
          <p:cNvSpPr>
            <a:spLocks noGrp="1"/>
          </p:cNvSpPr>
          <p:nvPr>
            <p:ph type="sldNum" sz="quarter" idx="10"/>
          </p:nvPr>
        </p:nvSpPr>
        <p:spPr/>
        <p:txBody>
          <a:bodyPr/>
          <a:lstStyle/>
          <a:p>
            <a:fld id="{CC041753-90EA-4E44-9BB8-633978F3CCC4}" type="slidenum">
              <a:rPr lang="en-US" smtClean="0">
                <a:solidFill>
                  <a:srgbClr val="63666A"/>
                </a:solidFill>
              </a:rPr>
              <a:pPr/>
              <a:t>‹#›</a:t>
            </a:fld>
            <a:endParaRPr lang="en-US" dirty="0">
              <a:solidFill>
                <a:srgbClr val="63666A"/>
              </a:solidFill>
            </a:endParaRPr>
          </a:p>
        </p:txBody>
      </p:sp>
      <p:sp>
        <p:nvSpPr>
          <p:cNvPr id="10" name="Footer Placeholder 9"/>
          <p:cNvSpPr>
            <a:spLocks noGrp="1"/>
          </p:cNvSpPr>
          <p:nvPr>
            <p:ph type="ftr" sz="quarter" idx="11"/>
          </p:nvPr>
        </p:nvSpPr>
        <p:spPr/>
        <p:txBody>
          <a:bodyPr/>
          <a:lstStyle/>
          <a:p>
            <a:r>
              <a:rPr lang="en-US" smtClean="0">
                <a:solidFill>
                  <a:srgbClr val="63666A"/>
                </a:solidFill>
              </a:rPr>
              <a:t>Enter Presentation Title in Footer Placeholder&gt;Apply to All</a:t>
            </a:r>
            <a:endParaRPr lang="en-US" dirty="0">
              <a:solidFill>
                <a:srgbClr val="63666A"/>
              </a:solidFill>
            </a:endParaRPr>
          </a:p>
        </p:txBody>
      </p:sp>
      <p:sp>
        <p:nvSpPr>
          <p:cNvPr id="6" name="Content Placeholder 5"/>
          <p:cNvSpPr>
            <a:spLocks noGrp="1"/>
          </p:cNvSpPr>
          <p:nvPr>
            <p:ph sz="quarter" idx="12"/>
          </p:nvPr>
        </p:nvSpPr>
        <p:spPr>
          <a:xfrm>
            <a:off x="411479" y="1463040"/>
            <a:ext cx="3931920" cy="3383280"/>
          </a:xfrm>
        </p:spPr>
        <p:txBody>
          <a:bodyPr rIns="137160">
            <a:noAutofit/>
          </a:bodyPr>
          <a:lstStyle>
            <a:lvl1pPr>
              <a:spcBef>
                <a:spcPts val="1200"/>
              </a:spcBef>
              <a:defRPr sz="1800"/>
            </a:lvl1pPr>
            <a:lvl2pPr>
              <a:defRPr sz="1800"/>
            </a:lvl2pPr>
            <a:lvl3pPr>
              <a:defRPr sz="1600"/>
            </a:lvl3pPr>
            <a:lvl4pPr>
              <a:defRPr sz="14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Content Placeholder 7"/>
          <p:cNvSpPr>
            <a:spLocks noGrp="1"/>
          </p:cNvSpPr>
          <p:nvPr>
            <p:ph sz="quarter" idx="13"/>
          </p:nvPr>
        </p:nvSpPr>
        <p:spPr>
          <a:xfrm>
            <a:off x="4800263" y="1463040"/>
            <a:ext cx="3931920" cy="3383280"/>
          </a:xfrm>
        </p:spPr>
        <p:txBody>
          <a:bodyPr rIns="137160">
            <a:noAutofit/>
          </a:bodyPr>
          <a:lstStyle>
            <a:lvl1pPr>
              <a:spcBef>
                <a:spcPts val="1200"/>
              </a:spcBef>
              <a:defRPr sz="1800"/>
            </a:lvl1pPr>
            <a:lvl2pPr>
              <a:defRPr sz="1800"/>
            </a:lvl2pPr>
            <a:lvl3pPr>
              <a:defRPr sz="1600"/>
            </a:lvl3pPr>
            <a:lvl4pPr>
              <a:defRPr sz="14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2383821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Slide Number Placeholder 5"/>
          <p:cNvSpPr>
            <a:spLocks noGrp="1"/>
          </p:cNvSpPr>
          <p:nvPr>
            <p:ph type="sldNum" sz="quarter" idx="10"/>
          </p:nvPr>
        </p:nvSpPr>
        <p:spPr/>
        <p:txBody>
          <a:bodyPr/>
          <a:lstStyle/>
          <a:p>
            <a:fld id="{CC041753-90EA-4E44-9BB8-633978F3CCC4}" type="slidenum">
              <a:rPr lang="en-US" smtClean="0">
                <a:solidFill>
                  <a:srgbClr val="63666A"/>
                </a:solidFill>
              </a:rPr>
              <a:pPr/>
              <a:t>‹#›</a:t>
            </a:fld>
            <a:endParaRPr lang="en-US" dirty="0">
              <a:solidFill>
                <a:srgbClr val="63666A"/>
              </a:solidFill>
            </a:endParaRPr>
          </a:p>
        </p:txBody>
      </p:sp>
      <p:sp>
        <p:nvSpPr>
          <p:cNvPr id="7" name="Footer Placeholder 6"/>
          <p:cNvSpPr>
            <a:spLocks noGrp="1"/>
          </p:cNvSpPr>
          <p:nvPr>
            <p:ph type="ftr" sz="quarter" idx="11"/>
          </p:nvPr>
        </p:nvSpPr>
        <p:spPr/>
        <p:txBody>
          <a:bodyPr/>
          <a:lstStyle/>
          <a:p>
            <a:r>
              <a:rPr lang="en-US" smtClean="0">
                <a:solidFill>
                  <a:srgbClr val="63666A"/>
                </a:solidFill>
              </a:rPr>
              <a:t>Enter Presentation Title in Footer Placeholder&gt;Apply to All</a:t>
            </a:r>
            <a:endParaRPr lang="en-US" dirty="0">
              <a:solidFill>
                <a:srgbClr val="63666A"/>
              </a:solidFill>
            </a:endParaRPr>
          </a:p>
        </p:txBody>
      </p:sp>
    </p:spTree>
    <p:extLst>
      <p:ext uri="{BB962C8B-B14F-4D97-AF65-F5344CB8AC3E}">
        <p14:creationId xmlns:p14="http://schemas.microsoft.com/office/powerpoint/2010/main" val="1921646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CC041753-90EA-4E44-9BB8-633978F3CCC4}" type="slidenum">
              <a:rPr lang="en-US" smtClean="0">
                <a:solidFill>
                  <a:srgbClr val="63666A"/>
                </a:solidFill>
              </a:rPr>
              <a:pPr/>
              <a:t>‹#›</a:t>
            </a:fld>
            <a:endParaRPr lang="en-US" dirty="0">
              <a:solidFill>
                <a:srgbClr val="63666A"/>
              </a:solidFill>
            </a:endParaRPr>
          </a:p>
        </p:txBody>
      </p:sp>
      <p:sp>
        <p:nvSpPr>
          <p:cNvPr id="6" name="Footer Placeholder 5"/>
          <p:cNvSpPr>
            <a:spLocks noGrp="1"/>
          </p:cNvSpPr>
          <p:nvPr>
            <p:ph type="ftr" sz="quarter" idx="11"/>
          </p:nvPr>
        </p:nvSpPr>
        <p:spPr/>
        <p:txBody>
          <a:bodyPr/>
          <a:lstStyle/>
          <a:p>
            <a:r>
              <a:rPr lang="en-US" smtClean="0">
                <a:solidFill>
                  <a:srgbClr val="63666A"/>
                </a:solidFill>
              </a:rPr>
              <a:t>Enter Presentation Title in Footer Placeholder&gt;Apply to All</a:t>
            </a:r>
            <a:endParaRPr lang="en-US" dirty="0">
              <a:solidFill>
                <a:srgbClr val="63666A"/>
              </a:solidFill>
            </a:endParaRPr>
          </a:p>
        </p:txBody>
      </p:sp>
    </p:spTree>
    <p:extLst>
      <p:ext uri="{BB962C8B-B14F-4D97-AF65-F5344CB8AC3E}">
        <p14:creationId xmlns:p14="http://schemas.microsoft.com/office/powerpoint/2010/main" val="2335304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bwMode="gray">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11480" y="1261872"/>
            <a:ext cx="8316976" cy="822960"/>
          </a:xfrm>
        </p:spPr>
        <p:txBody>
          <a:bodyPr anchor="t"/>
          <a:lstStyle>
            <a:lvl1pPr algn="l">
              <a:defRPr sz="2600" b="1" cap="none">
                <a:solidFill>
                  <a:schemeClr val="bg1"/>
                </a:solidFill>
              </a:defRPr>
            </a:lvl1pPr>
          </a:lstStyle>
          <a:p>
            <a:r>
              <a:rPr lang="en-US" dirty="0" smtClean="0"/>
              <a:t>Click to Edit Master Title Style</a:t>
            </a:r>
            <a:endParaRPr lang="en-US" dirty="0"/>
          </a:p>
        </p:txBody>
      </p:sp>
      <p:sp>
        <p:nvSpPr>
          <p:cNvPr id="11" name="Slide Number Placeholder 10"/>
          <p:cNvSpPr>
            <a:spLocks noGrp="1"/>
          </p:cNvSpPr>
          <p:nvPr>
            <p:ph type="sldNum" sz="quarter" idx="10"/>
          </p:nvPr>
        </p:nvSpPr>
        <p:spPr bwMode="gray">
          <a:xfrm>
            <a:off x="8436189" y="218454"/>
            <a:ext cx="296333" cy="161583"/>
          </a:xfrm>
        </p:spPr>
        <p:txBody>
          <a:bodyPr/>
          <a:lstStyle>
            <a:lvl1pPr>
              <a:defRPr>
                <a:solidFill>
                  <a:schemeClr val="bg1"/>
                </a:solidFill>
              </a:defRPr>
            </a:lvl1pPr>
          </a:lstStyle>
          <a:p>
            <a:fld id="{CC041753-90EA-4E44-9BB8-633978F3CCC4}" type="slidenum">
              <a:rPr lang="en-US" smtClean="0">
                <a:solidFill>
                  <a:srgbClr val="FFFFFF"/>
                </a:solidFill>
              </a:rPr>
              <a:pPr/>
              <a:t>‹#›</a:t>
            </a:fld>
            <a:endParaRPr lang="en-US" dirty="0">
              <a:solidFill>
                <a:srgbClr val="FFFFFF"/>
              </a:solidFill>
            </a:endParaRPr>
          </a:p>
        </p:txBody>
      </p:sp>
      <p:sp>
        <p:nvSpPr>
          <p:cNvPr id="12" name="Footer Placeholder 11"/>
          <p:cNvSpPr>
            <a:spLocks noGrp="1"/>
          </p:cNvSpPr>
          <p:nvPr>
            <p:ph type="ftr" sz="quarter" idx="11"/>
          </p:nvPr>
        </p:nvSpPr>
        <p:spPr bwMode="gray">
          <a:xfrm>
            <a:off x="1417320" y="218454"/>
            <a:ext cx="6400800" cy="161583"/>
          </a:xfrm>
        </p:spPr>
        <p:txBody>
          <a:bodyPr/>
          <a:lstStyle>
            <a:lvl1pPr>
              <a:defRPr>
                <a:solidFill>
                  <a:schemeClr val="bg1"/>
                </a:solidFill>
              </a:defRPr>
            </a:lvl1pPr>
          </a:lstStyle>
          <a:p>
            <a:r>
              <a:rPr lang="en-US" dirty="0" smtClean="0">
                <a:solidFill>
                  <a:srgbClr val="FFFFFF"/>
                </a:solidFill>
              </a:rPr>
              <a:t>Enter Presentation Title in Footer Placeholder&gt;Apply to All</a:t>
            </a:r>
            <a:endParaRPr lang="en-US" dirty="0">
              <a:solidFill>
                <a:srgbClr val="FFFFFF"/>
              </a:solidFill>
            </a:endParaRPr>
          </a:p>
        </p:txBody>
      </p:sp>
      <p:sp>
        <p:nvSpPr>
          <p:cNvPr id="15" name="Text Placeholder 14"/>
          <p:cNvSpPr>
            <a:spLocks noGrp="1"/>
          </p:cNvSpPr>
          <p:nvPr>
            <p:ph type="body" sz="quarter" idx="12"/>
          </p:nvPr>
        </p:nvSpPr>
        <p:spPr bwMode="gray">
          <a:xfrm>
            <a:off x="411479" y="2286000"/>
            <a:ext cx="4572000" cy="1234440"/>
          </a:xfrm>
        </p:spPr>
        <p:txBody>
          <a:bodyPr>
            <a:noAutofit/>
          </a:bodyPr>
          <a:lstStyle>
            <a:lvl1pPr>
              <a:lnSpc>
                <a:spcPct val="100000"/>
              </a:lnSpc>
              <a:spcBef>
                <a:spcPts val="1200"/>
              </a:spcBef>
              <a:spcAft>
                <a:spcPts val="450"/>
              </a:spcAft>
              <a:defRPr sz="2000" b="1">
                <a:solidFill>
                  <a:schemeClr val="bg1"/>
                </a:solidFill>
                <a:latin typeface="+mj-lt"/>
                <a:cs typeface="Arial" pitchFamily="34" charset="0"/>
              </a:defRPr>
            </a:lvl1pPr>
            <a:lvl2pPr marL="0" indent="0">
              <a:lnSpc>
                <a:spcPct val="100000"/>
              </a:lnSpc>
              <a:spcBef>
                <a:spcPts val="300"/>
              </a:spcBef>
              <a:spcAft>
                <a:spcPts val="0"/>
              </a:spcAft>
              <a:buNone/>
              <a:defRPr sz="2000">
                <a:solidFill>
                  <a:schemeClr val="bg1"/>
                </a:solidFill>
              </a:defRPr>
            </a:lvl2pPr>
            <a:lvl3pPr marL="0" indent="0">
              <a:lnSpc>
                <a:spcPct val="90000"/>
              </a:lnSpc>
              <a:spcAft>
                <a:spcPts val="225"/>
              </a:spcAft>
              <a:buNone/>
              <a:defRPr>
                <a:solidFill>
                  <a:schemeClr val="bg1"/>
                </a:solidFill>
              </a:defRPr>
            </a:lvl3pPr>
          </a:lstStyle>
          <a:p>
            <a:pPr lvl="0"/>
            <a:r>
              <a:rPr lang="en-US" smtClean="0"/>
              <a:t>Click to edit Master text styles</a:t>
            </a:r>
          </a:p>
          <a:p>
            <a:pPr lvl="1"/>
            <a:r>
              <a:rPr lang="en-US" smtClean="0"/>
              <a:t>Second level</a:t>
            </a:r>
          </a:p>
        </p:txBody>
      </p:sp>
      <p:sp>
        <p:nvSpPr>
          <p:cNvPr id="14" name="TextBox 13"/>
          <p:cNvSpPr txBox="1"/>
          <p:nvPr userDrawn="1"/>
        </p:nvSpPr>
        <p:spPr bwMode="gray">
          <a:xfrm>
            <a:off x="414860" y="218454"/>
            <a:ext cx="822960" cy="161583"/>
          </a:xfrm>
          <a:prstGeom prst="rect">
            <a:avLst/>
          </a:prstGeom>
          <a:noFill/>
        </p:spPr>
        <p:txBody>
          <a:bodyPr wrap="square" lIns="0" tIns="0" rIns="0" bIns="0" rtlCol="0" anchor="ctr" anchorCtr="0">
            <a:spAutoFit/>
          </a:bodyPr>
          <a:lstStyle/>
          <a:p>
            <a:pPr>
              <a:tabLst>
                <a:tab pos="513160" algn="l"/>
              </a:tabLst>
            </a:pPr>
            <a:r>
              <a:rPr lang="en-US" sz="1050" dirty="0" smtClean="0">
                <a:solidFill>
                  <a:srgbClr val="FFFFFF"/>
                </a:solidFill>
                <a:latin typeface="+mj-lt"/>
                <a:cs typeface="Arial" pitchFamily="34" charset="0"/>
              </a:rPr>
              <a:t>MD Anderson </a:t>
            </a:r>
            <a:endParaRPr lang="en-US" sz="1050" dirty="0">
              <a:solidFill>
                <a:srgbClr val="FFFFFF"/>
              </a:solidFill>
              <a:latin typeface="+mj-lt"/>
              <a:cs typeface="Arial" pitchFamily="34" charset="0"/>
            </a:endParaRPr>
          </a:p>
        </p:txBody>
      </p:sp>
      <p:cxnSp>
        <p:nvCxnSpPr>
          <p:cNvPr id="9" name="Straight Connector 8"/>
          <p:cNvCxnSpPr/>
          <p:nvPr userDrawn="1"/>
        </p:nvCxnSpPr>
        <p:spPr bwMode="gray">
          <a:xfrm>
            <a:off x="1316419" y="216949"/>
            <a:ext cx="0" cy="16459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a:off x="1" y="297738"/>
            <a:ext cx="270933" cy="0"/>
          </a:xfrm>
          <a:prstGeom prst="line">
            <a:avLst/>
          </a:prstGeom>
          <a:ln w="44450" cmpd="sng">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1680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old Statement">
    <p:bg bwMode="gray">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bwMode="gray">
          <a:xfrm>
            <a:off x="411481" y="1214007"/>
            <a:ext cx="8317603" cy="2651760"/>
          </a:xfrm>
        </p:spPr>
        <p:txBody>
          <a:bodyPr>
            <a:noAutofit/>
          </a:bodyPr>
          <a:lstStyle>
            <a:lvl1pPr>
              <a:lnSpc>
                <a:spcPct val="120000"/>
              </a:lnSpc>
              <a:spcBef>
                <a:spcPts val="1200"/>
              </a:spcBef>
              <a:defRPr sz="2600" b="1">
                <a:solidFill>
                  <a:schemeClr val="bg1"/>
                </a:solidFill>
                <a:latin typeface="+mj-lt"/>
                <a:cs typeface="Arial"/>
              </a:defRPr>
            </a:lvl1pPr>
            <a:lvl2pPr>
              <a:spcBef>
                <a:spcPts val="600"/>
              </a:spcBef>
              <a:defRPr sz="1800">
                <a:solidFill>
                  <a:srgbClr val="FFFFFF"/>
                </a:solidFill>
              </a:defRPr>
            </a:lvl2pPr>
          </a:lstStyle>
          <a:p>
            <a:pPr lvl="0"/>
            <a:r>
              <a:rPr lang="en-US" smtClean="0"/>
              <a:t>Click to edit Master text styles</a:t>
            </a:r>
          </a:p>
          <a:p>
            <a:pPr lvl="1"/>
            <a:r>
              <a:rPr lang="en-US" smtClean="0"/>
              <a:t>Second level</a:t>
            </a:r>
          </a:p>
        </p:txBody>
      </p:sp>
      <p:sp>
        <p:nvSpPr>
          <p:cNvPr id="13" name="Slide Number Placeholder 12"/>
          <p:cNvSpPr>
            <a:spLocks noGrp="1"/>
          </p:cNvSpPr>
          <p:nvPr>
            <p:ph type="sldNum" sz="quarter" idx="10"/>
          </p:nvPr>
        </p:nvSpPr>
        <p:spPr bwMode="gray">
          <a:xfrm>
            <a:off x="8436189" y="218454"/>
            <a:ext cx="296333" cy="161583"/>
          </a:xfrm>
        </p:spPr>
        <p:txBody>
          <a:bodyPr/>
          <a:lstStyle>
            <a:lvl1pPr>
              <a:defRPr>
                <a:solidFill>
                  <a:schemeClr val="bg1"/>
                </a:solidFill>
              </a:defRPr>
            </a:lvl1pPr>
          </a:lstStyle>
          <a:p>
            <a:fld id="{CC041753-90EA-4E44-9BB8-633978F3CCC4}" type="slidenum">
              <a:rPr lang="en-US" smtClean="0">
                <a:solidFill>
                  <a:srgbClr val="FFFFFF"/>
                </a:solidFill>
              </a:rPr>
              <a:pPr/>
              <a:t>‹#›</a:t>
            </a:fld>
            <a:endParaRPr lang="en-US" dirty="0">
              <a:solidFill>
                <a:srgbClr val="FFFFFF"/>
              </a:solidFill>
            </a:endParaRPr>
          </a:p>
        </p:txBody>
      </p:sp>
      <p:sp>
        <p:nvSpPr>
          <p:cNvPr id="14" name="Footer Placeholder 13"/>
          <p:cNvSpPr>
            <a:spLocks noGrp="1"/>
          </p:cNvSpPr>
          <p:nvPr>
            <p:ph type="ftr" sz="quarter" idx="11"/>
          </p:nvPr>
        </p:nvSpPr>
        <p:spPr bwMode="gray">
          <a:xfrm>
            <a:off x="1417320" y="218454"/>
            <a:ext cx="6400800" cy="161583"/>
          </a:xfrm>
        </p:spPr>
        <p:txBody>
          <a:bodyPr/>
          <a:lstStyle>
            <a:lvl1pPr>
              <a:defRPr>
                <a:solidFill>
                  <a:schemeClr val="bg1"/>
                </a:solidFill>
              </a:defRPr>
            </a:lvl1pPr>
          </a:lstStyle>
          <a:p>
            <a:r>
              <a:rPr lang="en-US" smtClean="0">
                <a:solidFill>
                  <a:srgbClr val="FFFFFF"/>
                </a:solidFill>
              </a:rPr>
              <a:t>Enter Presentation Title in Footer Placeholder&gt;Apply to All</a:t>
            </a:r>
            <a:endParaRPr lang="en-US" dirty="0">
              <a:solidFill>
                <a:srgbClr val="FFFFFF"/>
              </a:solidFill>
            </a:endParaRPr>
          </a:p>
        </p:txBody>
      </p:sp>
      <p:sp>
        <p:nvSpPr>
          <p:cNvPr id="12" name="TextBox 11"/>
          <p:cNvSpPr txBox="1"/>
          <p:nvPr userDrawn="1"/>
        </p:nvSpPr>
        <p:spPr bwMode="gray">
          <a:xfrm>
            <a:off x="414860" y="218454"/>
            <a:ext cx="822960" cy="161583"/>
          </a:xfrm>
          <a:prstGeom prst="rect">
            <a:avLst/>
          </a:prstGeom>
          <a:noFill/>
        </p:spPr>
        <p:txBody>
          <a:bodyPr wrap="square" lIns="0" tIns="0" rIns="0" bIns="0" rtlCol="0" anchor="ctr" anchorCtr="0">
            <a:spAutoFit/>
          </a:bodyPr>
          <a:lstStyle/>
          <a:p>
            <a:pPr>
              <a:tabLst>
                <a:tab pos="513160" algn="l"/>
              </a:tabLst>
            </a:pPr>
            <a:r>
              <a:rPr lang="en-US" sz="1050" dirty="0" smtClean="0">
                <a:solidFill>
                  <a:srgbClr val="FFFFFF"/>
                </a:solidFill>
                <a:latin typeface="+mj-lt"/>
                <a:cs typeface="Arial" pitchFamily="34" charset="0"/>
              </a:rPr>
              <a:t>MD Anderson </a:t>
            </a:r>
            <a:endParaRPr lang="en-US" sz="1050" dirty="0">
              <a:solidFill>
                <a:srgbClr val="FFFFFF"/>
              </a:solidFill>
              <a:latin typeface="+mj-lt"/>
              <a:cs typeface="Arial" pitchFamily="34" charset="0"/>
            </a:endParaRPr>
          </a:p>
        </p:txBody>
      </p:sp>
      <p:cxnSp>
        <p:nvCxnSpPr>
          <p:cNvPr id="8" name="Straight Connector 7"/>
          <p:cNvCxnSpPr/>
          <p:nvPr userDrawn="1"/>
        </p:nvCxnSpPr>
        <p:spPr bwMode="gray">
          <a:xfrm>
            <a:off x="1316419" y="216949"/>
            <a:ext cx="0" cy="16459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gray">
          <a:xfrm>
            <a:off x="1" y="297738"/>
            <a:ext cx="270933" cy="0"/>
          </a:xfrm>
          <a:prstGeom prst="line">
            <a:avLst/>
          </a:prstGeom>
          <a:ln w="44450" cmpd="sng">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2050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Alt">
    <p:bg bwMode="auto">
      <p:bgPr>
        <a:solidFill>
          <a:schemeClr val="accent2"/>
        </a:solidFill>
        <a:effectLst/>
      </p:bgPr>
    </p:bg>
    <p:spTree>
      <p:nvGrpSpPr>
        <p:cNvPr id="1" name=""/>
        <p:cNvGrpSpPr/>
        <p:nvPr/>
      </p:nvGrpSpPr>
      <p:grpSpPr>
        <a:xfrm>
          <a:off x="0" y="0"/>
          <a:ext cx="0" cy="0"/>
          <a:chOff x="0" y="0"/>
          <a:chExt cx="0" cy="0"/>
        </a:xfrm>
      </p:grpSpPr>
      <p:sp>
        <p:nvSpPr>
          <p:cNvPr id="11" name="Rectangle 10"/>
          <p:cNvSpPr/>
          <p:nvPr userDrawn="1"/>
        </p:nvSpPr>
        <p:spPr>
          <a:xfrm>
            <a:off x="0" y="2820924"/>
            <a:ext cx="9153144" cy="23225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sz="1400"/>
          </a:p>
        </p:txBody>
      </p:sp>
      <p:sp>
        <p:nvSpPr>
          <p:cNvPr id="3" name="Subtitle 2"/>
          <p:cNvSpPr>
            <a:spLocks noGrp="1"/>
          </p:cNvSpPr>
          <p:nvPr>
            <p:ph type="subTitle" idx="1"/>
          </p:nvPr>
        </p:nvSpPr>
        <p:spPr>
          <a:xfrm>
            <a:off x="3017520" y="3703320"/>
            <a:ext cx="5715000" cy="411480"/>
          </a:xfrm>
        </p:spPr>
        <p:txBody>
          <a:bodyPr lIns="0" tIns="0" rIns="0" bIns="0">
            <a:noAutofit/>
          </a:bodyPr>
          <a:lstStyle>
            <a:lvl1pPr marL="0" indent="0" algn="l">
              <a:lnSpc>
                <a:spcPct val="100000"/>
              </a:lnSpc>
              <a:spcBef>
                <a:spcPts val="450"/>
              </a:spcBef>
              <a:spcAft>
                <a:spcPts val="0"/>
              </a:spcAft>
              <a:buNone/>
              <a:defRPr sz="1400" b="0">
                <a:solidFill>
                  <a:schemeClr val="accent6"/>
                </a:solidFill>
                <a:latin typeface="+mj-lt"/>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15" name="Text Placeholder 14"/>
          <p:cNvSpPr>
            <a:spLocks noGrp="1"/>
          </p:cNvSpPr>
          <p:nvPr>
            <p:ph type="body" sz="quarter" idx="10"/>
          </p:nvPr>
        </p:nvSpPr>
        <p:spPr>
          <a:xfrm>
            <a:off x="3017520" y="4160520"/>
            <a:ext cx="5715000" cy="640080"/>
          </a:xfrm>
        </p:spPr>
        <p:txBody>
          <a:bodyPr lIns="0" tIns="0" rIns="0" bIns="0">
            <a:noAutofit/>
          </a:bodyPr>
          <a:lstStyle>
            <a:lvl1pPr marL="0" indent="0">
              <a:lnSpc>
                <a:spcPct val="100000"/>
              </a:lnSpc>
              <a:spcBef>
                <a:spcPts val="0"/>
              </a:spcBef>
              <a:spcAft>
                <a:spcPts val="200"/>
              </a:spcAft>
              <a:buNone/>
              <a:defRPr sz="1300" b="1">
                <a:solidFill>
                  <a:srgbClr val="413C38"/>
                </a:solidFill>
                <a:latin typeface="+mj-lt"/>
                <a:cs typeface="Arial" pitchFamily="34" charset="0"/>
              </a:defRPr>
            </a:lvl1pPr>
            <a:lvl2pPr marL="0" indent="0">
              <a:lnSpc>
                <a:spcPct val="100000"/>
              </a:lnSpc>
              <a:spcBef>
                <a:spcPts val="0"/>
              </a:spcBef>
              <a:spcAft>
                <a:spcPts val="0"/>
              </a:spcAft>
              <a:buNone/>
              <a:defRPr sz="1200">
                <a:solidFill>
                  <a:schemeClr val="accent6"/>
                </a:solidFill>
                <a:latin typeface="+mj-lt"/>
                <a:cs typeface="Arial" pitchFamily="34" charset="0"/>
              </a:defRPr>
            </a:lvl2pPr>
          </a:lstStyle>
          <a:p>
            <a:pPr lvl="0"/>
            <a:r>
              <a:rPr lang="en-US" smtClean="0"/>
              <a:t>Click to edit Master text styles</a:t>
            </a:r>
          </a:p>
          <a:p>
            <a:pPr lvl="1"/>
            <a:r>
              <a:rPr lang="en-US" smtClean="0"/>
              <a:t>Second level</a:t>
            </a:r>
          </a:p>
        </p:txBody>
      </p:sp>
      <p:sp>
        <p:nvSpPr>
          <p:cNvPr id="2" name="Title 1"/>
          <p:cNvSpPr>
            <a:spLocks noGrp="1"/>
          </p:cNvSpPr>
          <p:nvPr>
            <p:ph type="ctrTitle"/>
          </p:nvPr>
        </p:nvSpPr>
        <p:spPr>
          <a:xfrm>
            <a:off x="3017520" y="3017520"/>
            <a:ext cx="5715000" cy="640080"/>
          </a:xfrm>
        </p:spPr>
        <p:txBody>
          <a:bodyPr lIns="0" tIns="0" rIns="0" bIns="0" anchor="t" anchorCtr="0">
            <a:noAutofit/>
          </a:bodyPr>
          <a:lstStyle>
            <a:lvl1pPr algn="l">
              <a:lnSpc>
                <a:spcPct val="90000"/>
              </a:lnSpc>
              <a:defRPr sz="2200" b="1">
                <a:latin typeface="+mj-lt"/>
                <a:cs typeface="Arial" pitchFamily="34" charset="0"/>
              </a:defRPr>
            </a:lvl1pPr>
          </a:lstStyle>
          <a:p>
            <a:r>
              <a:rPr lang="en-US" smtClean="0"/>
              <a:t>Click to edit Master title style</a:t>
            </a:r>
            <a:endParaRPr lang="en-US" dirty="0"/>
          </a:p>
        </p:txBody>
      </p:sp>
      <p:sp>
        <p:nvSpPr>
          <p:cNvPr id="10" name="Rectangle 9"/>
          <p:cNvSpPr/>
          <p:nvPr userDrawn="1"/>
        </p:nvSpPr>
        <p:spPr>
          <a:xfrm>
            <a:off x="0" y="4869180"/>
            <a:ext cx="9144000" cy="27432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FFFFFF"/>
              </a:solidFill>
            </a:endParaRPr>
          </a:p>
        </p:txBody>
      </p:sp>
      <p:cxnSp>
        <p:nvCxnSpPr>
          <p:cNvPr id="14" name="Straight Connector 13"/>
          <p:cNvCxnSpPr/>
          <p:nvPr userDrawn="1"/>
        </p:nvCxnSpPr>
        <p:spPr bwMode="gray">
          <a:xfrm>
            <a:off x="0" y="4869180"/>
            <a:ext cx="914400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Picture 2" descr="C:\Users\michelle\Downloads\MDA_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09575" y="3054123"/>
            <a:ext cx="1828800" cy="88650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3787337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481" y="514350"/>
            <a:ext cx="8321040" cy="640080"/>
          </a:xfrm>
          <a:prstGeom prst="rect">
            <a:avLst/>
          </a:prstGeom>
        </p:spPr>
        <p:txBody>
          <a:bodyPr vert="horz" lIns="0" tIns="0" rIns="0" bIns="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11480" y="1463040"/>
            <a:ext cx="8321040" cy="3383280"/>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0" name="Footer Placeholder 9"/>
          <p:cNvSpPr>
            <a:spLocks noGrp="1"/>
          </p:cNvSpPr>
          <p:nvPr>
            <p:ph type="ftr" sz="quarter" idx="3"/>
          </p:nvPr>
        </p:nvSpPr>
        <p:spPr bwMode="gray">
          <a:xfrm>
            <a:off x="1417320" y="216949"/>
            <a:ext cx="6400800" cy="161583"/>
          </a:xfrm>
          <a:prstGeom prst="rect">
            <a:avLst/>
          </a:prstGeom>
        </p:spPr>
        <p:txBody>
          <a:bodyPr vert="horz" wrap="square" lIns="0" tIns="0" rIns="0" bIns="0" rtlCol="0" anchor="ctr">
            <a:spAutoFit/>
          </a:bodyPr>
          <a:lstStyle>
            <a:lvl1pPr algn="l">
              <a:defRPr sz="1050">
                <a:solidFill>
                  <a:schemeClr val="accent6"/>
                </a:solidFill>
                <a:latin typeface="+mj-lt"/>
                <a:cs typeface="Arial" pitchFamily="34" charset="0"/>
              </a:defRPr>
            </a:lvl1pPr>
          </a:lstStyle>
          <a:p>
            <a:r>
              <a:rPr lang="en-US" dirty="0" smtClean="0">
                <a:solidFill>
                  <a:srgbClr val="63666A"/>
                </a:solidFill>
              </a:rPr>
              <a:t>Enter Presentation Title in Footer Placeholder&gt;Apply to All</a:t>
            </a:r>
            <a:endParaRPr lang="en-US" dirty="0">
              <a:solidFill>
                <a:srgbClr val="63666A"/>
              </a:solidFill>
            </a:endParaRPr>
          </a:p>
        </p:txBody>
      </p:sp>
      <p:sp>
        <p:nvSpPr>
          <p:cNvPr id="15" name="Slide Number Placeholder 14"/>
          <p:cNvSpPr>
            <a:spLocks noGrp="1"/>
          </p:cNvSpPr>
          <p:nvPr>
            <p:ph type="sldNum" sz="quarter" idx="4"/>
          </p:nvPr>
        </p:nvSpPr>
        <p:spPr bwMode="gray">
          <a:xfrm>
            <a:off x="8436189" y="216949"/>
            <a:ext cx="296333" cy="161583"/>
          </a:xfrm>
          <a:prstGeom prst="rect">
            <a:avLst/>
          </a:prstGeom>
        </p:spPr>
        <p:txBody>
          <a:bodyPr vert="horz" wrap="square" lIns="0" tIns="0" rIns="0" bIns="0" rtlCol="0" anchor="ctr">
            <a:spAutoFit/>
          </a:bodyPr>
          <a:lstStyle>
            <a:lvl1pPr algn="r">
              <a:defRPr sz="1050">
                <a:solidFill>
                  <a:schemeClr val="accent6"/>
                </a:solidFill>
                <a:latin typeface="+mj-lt"/>
                <a:cs typeface="Arial" pitchFamily="34" charset="0"/>
              </a:defRPr>
            </a:lvl1pPr>
          </a:lstStyle>
          <a:p>
            <a:fld id="{CC041753-90EA-4E44-9BB8-633978F3CCC4}" type="slidenum">
              <a:rPr lang="en-US" smtClean="0">
                <a:solidFill>
                  <a:srgbClr val="63666A"/>
                </a:solidFill>
              </a:rPr>
              <a:pPr/>
              <a:t>‹#›</a:t>
            </a:fld>
            <a:endParaRPr lang="en-US" dirty="0">
              <a:solidFill>
                <a:srgbClr val="63666A"/>
              </a:solidFill>
            </a:endParaRPr>
          </a:p>
        </p:txBody>
      </p:sp>
      <p:cxnSp>
        <p:nvCxnSpPr>
          <p:cNvPr id="19" name="Straight Connector 18"/>
          <p:cNvCxnSpPr/>
          <p:nvPr/>
        </p:nvCxnSpPr>
        <p:spPr bwMode="gray">
          <a:xfrm>
            <a:off x="1" y="297738"/>
            <a:ext cx="270933" cy="0"/>
          </a:xfrm>
          <a:prstGeom prst="line">
            <a:avLst/>
          </a:prstGeom>
          <a:ln w="4445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bwMode="gray">
          <a:xfrm>
            <a:off x="414860" y="216949"/>
            <a:ext cx="822960" cy="161583"/>
          </a:xfrm>
          <a:prstGeom prst="rect">
            <a:avLst/>
          </a:prstGeom>
          <a:noFill/>
        </p:spPr>
        <p:txBody>
          <a:bodyPr wrap="square" lIns="0" tIns="0" rIns="0" bIns="0" rtlCol="0" anchor="ctr" anchorCtr="0">
            <a:spAutoFit/>
          </a:bodyPr>
          <a:lstStyle/>
          <a:p>
            <a:r>
              <a:rPr lang="en-US" sz="1050" dirty="0" smtClean="0">
                <a:solidFill>
                  <a:srgbClr val="63666A"/>
                </a:solidFill>
                <a:latin typeface="+mj-lt"/>
                <a:cs typeface="Arial" pitchFamily="34" charset="0"/>
              </a:rPr>
              <a:t>MD Anderson </a:t>
            </a:r>
            <a:endParaRPr lang="en-US" sz="1050" dirty="0">
              <a:solidFill>
                <a:srgbClr val="63666A"/>
              </a:solidFill>
              <a:latin typeface="+mj-lt"/>
              <a:cs typeface="Arial" pitchFamily="34" charset="0"/>
            </a:endParaRPr>
          </a:p>
        </p:txBody>
      </p:sp>
      <p:cxnSp>
        <p:nvCxnSpPr>
          <p:cNvPr id="11" name="Straight Connector 10"/>
          <p:cNvCxnSpPr/>
          <p:nvPr/>
        </p:nvCxnSpPr>
        <p:spPr bwMode="gray">
          <a:xfrm>
            <a:off x="1316419" y="216949"/>
            <a:ext cx="0" cy="164592"/>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13002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Lst>
  <p:hf hdr="0" dt="0"/>
  <p:txStyles>
    <p:titleStyle>
      <a:lvl1pPr algn="l" defTabSz="685800" rtl="0" eaLnBrk="1" latinLnBrk="0" hangingPunct="1">
        <a:lnSpc>
          <a:spcPct val="100000"/>
        </a:lnSpc>
        <a:spcBef>
          <a:spcPct val="0"/>
        </a:spcBef>
        <a:buNone/>
        <a:defRPr sz="2200" b="1" kern="1200">
          <a:solidFill>
            <a:schemeClr val="tx1"/>
          </a:solidFill>
          <a:latin typeface="+mj-lt"/>
          <a:ea typeface="+mj-ea"/>
          <a:cs typeface="Arial" pitchFamily="34" charset="0"/>
        </a:defRPr>
      </a:lvl1pPr>
    </p:titleStyle>
    <p:bodyStyle>
      <a:lvl1pPr marL="0" indent="0" algn="l" defTabSz="685800" rtl="0" eaLnBrk="1" latinLnBrk="0" hangingPunct="1">
        <a:lnSpc>
          <a:spcPct val="100000"/>
        </a:lnSpc>
        <a:spcBef>
          <a:spcPts val="1400"/>
        </a:spcBef>
        <a:spcAft>
          <a:spcPts val="0"/>
        </a:spcAft>
        <a:buFont typeface="Arial" pitchFamily="34" charset="0"/>
        <a:buNone/>
        <a:defRPr sz="1800" kern="1200">
          <a:solidFill>
            <a:schemeClr val="tx1"/>
          </a:solidFill>
          <a:latin typeface="+mn-lt"/>
          <a:ea typeface="+mn-ea"/>
          <a:cs typeface="Times New Roman" pitchFamily="18" charset="0"/>
        </a:defRPr>
      </a:lvl1pPr>
      <a:lvl2pPr marL="129779" indent="-129779" algn="l" defTabSz="685800" rtl="0" eaLnBrk="1" latinLnBrk="0" hangingPunct="1">
        <a:lnSpc>
          <a:spcPct val="100000"/>
        </a:lnSpc>
        <a:spcBef>
          <a:spcPts val="900"/>
        </a:spcBef>
        <a:spcAft>
          <a:spcPts val="0"/>
        </a:spcAft>
        <a:buFont typeface="Arial" pitchFamily="34" charset="0"/>
        <a:buChar char="•"/>
        <a:defRPr sz="1800" kern="1200">
          <a:solidFill>
            <a:schemeClr val="tx1"/>
          </a:solidFill>
          <a:latin typeface="+mn-lt"/>
          <a:ea typeface="+mn-ea"/>
          <a:cs typeface="Times New Roman" pitchFamily="18" charset="0"/>
        </a:defRPr>
      </a:lvl2pPr>
      <a:lvl3pPr marL="258366" indent="-129779" algn="l" defTabSz="685800" rtl="0" eaLnBrk="1" latinLnBrk="0" hangingPunct="1">
        <a:lnSpc>
          <a:spcPct val="100000"/>
        </a:lnSpc>
        <a:spcBef>
          <a:spcPts val="600"/>
        </a:spcBef>
        <a:spcAft>
          <a:spcPts val="0"/>
        </a:spcAft>
        <a:buFont typeface="Arial" pitchFamily="34" charset="0"/>
        <a:buChar char="•"/>
        <a:defRPr sz="1600" kern="1200">
          <a:solidFill>
            <a:schemeClr val="tx1"/>
          </a:solidFill>
          <a:latin typeface="+mn-lt"/>
          <a:ea typeface="+mn-ea"/>
          <a:cs typeface="Times New Roman" pitchFamily="18" charset="0"/>
        </a:defRPr>
      </a:lvl3pPr>
      <a:lvl4pPr marL="388144" indent="-129779" algn="l" defTabSz="685800" rtl="0" eaLnBrk="1" latinLnBrk="0" hangingPunct="1">
        <a:lnSpc>
          <a:spcPct val="100000"/>
        </a:lnSpc>
        <a:spcBef>
          <a:spcPts val="600"/>
        </a:spcBef>
        <a:spcAft>
          <a:spcPts val="0"/>
        </a:spcAft>
        <a:buFont typeface="Arial" pitchFamily="34" charset="0"/>
        <a:buChar char="•"/>
        <a:defRPr sz="1400" kern="1200">
          <a:solidFill>
            <a:schemeClr val="tx1"/>
          </a:solidFill>
          <a:latin typeface="+mn-lt"/>
          <a:ea typeface="+mn-ea"/>
          <a:cs typeface="Times New Roman" pitchFamily="18" charset="0"/>
        </a:defRPr>
      </a:lvl4pPr>
      <a:lvl5pPr marL="1543050" indent="-171450" algn="l" defTabSz="685800" rtl="0" eaLnBrk="1" latinLnBrk="0" hangingPunct="1">
        <a:spcBef>
          <a:spcPct val="20000"/>
        </a:spcBef>
        <a:buFont typeface="Arial" pitchFamily="34" charset="0"/>
        <a:buChar char="»"/>
        <a:defRPr sz="1350" kern="1200">
          <a:solidFill>
            <a:schemeClr val="bg1"/>
          </a:solidFill>
          <a:latin typeface="Times New Roman" pitchFamily="18" charset="0"/>
          <a:ea typeface="+mn-ea"/>
          <a:cs typeface="Times New Roman" pitchFamily="18"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3.xml"/><Relationship Id="rId2"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5.xml"/><Relationship Id="rId2"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1.png"/><Relationship Id="rId8" Type="http://schemas.openxmlformats.org/officeDocument/2006/relationships/image" Target="../media/image30.png"/><Relationship Id="rId1" Type="http://schemas.openxmlformats.org/officeDocument/2006/relationships/slideLayout" Target="../slideLayouts/slideLayout5.xml"/><Relationship Id="rId2"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5.xml"/><Relationship Id="rId2"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9.png"/><Relationship Id="rId3"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1" Type="http://schemas.openxmlformats.org/officeDocument/2006/relationships/slideLayout" Target="../slideLayouts/slideLayout3.xml"/><Relationship Id="rId2"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3.xml"/><Relationship Id="rId2"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0.png"/><Relationship Id="rId3" Type="http://schemas.openxmlformats.org/officeDocument/2006/relationships/image" Target="../media/image5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2.jpg"/><Relationship Id="rId3" Type="http://schemas.openxmlformats.org/officeDocument/2006/relationships/image" Target="../media/image5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5.jpeg"/><Relationship Id="rId3"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5.xml"/><Relationship Id="rId2"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61.png"/><Relationship Id="rId1" Type="http://schemas.openxmlformats.org/officeDocument/2006/relationships/slideLayout" Target="../slideLayouts/slideLayout5.xml"/><Relationship Id="rId2"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3.xml"/><Relationship Id="rId2" Type="http://schemas.openxmlformats.org/officeDocument/2006/relationships/image" Target="../media/image6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5.xml"/><Relationship Id="rId2"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5.xml"/><Relationship Id="rId2" Type="http://schemas.openxmlformats.org/officeDocument/2006/relationships/image" Target="../media/image6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1.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3.xml"/><Relationship Id="rId2"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3.xml"/><Relationship Id="rId2"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3.xml"/><Relationship Id="rId2"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icture Placeholder 1"/>
          <p:cNvSpPr txBox="1">
            <a:spLocks/>
          </p:cNvSpPr>
          <p:nvPr/>
        </p:nvSpPr>
        <p:spPr bwMode="gray">
          <a:xfrm>
            <a:off x="-24941" y="10761"/>
            <a:ext cx="9153144" cy="2834640"/>
          </a:xfrm>
          <a:prstGeom prst="rect">
            <a:avLst/>
          </a:prstGeom>
          <a:solidFill>
            <a:srgbClr val="201504"/>
          </a:solidFill>
          <a:ln>
            <a:solidFill>
              <a:schemeClr val="tx1"/>
            </a:solidFill>
          </a:ln>
          <a:effectLst/>
        </p:spPr>
      </p:sp>
      <p:graphicFrame>
        <p:nvGraphicFramePr>
          <p:cNvPr id="28" name="Picture Placeholder 27"/>
          <p:cNvGraphicFramePr>
            <a:graphicFrameLocks noGrp="1"/>
          </p:cNvGraphicFramePr>
          <p:nvPr>
            <p:ph type="pic" sz="quarter" idx="11"/>
          </p:nvPr>
        </p:nvGraphicFramePr>
        <p:xfrm>
          <a:off x="415925" y="1314767"/>
          <a:ext cx="8321675" cy="205740"/>
        </p:xfrm>
        <a:graphic>
          <a:graphicData uri="http://schemas.openxmlformats.org/drawingml/2006/table">
            <a:tbl>
              <a:tblPr/>
              <a:tblGrid>
                <a:gridCol w="8321675"/>
              </a:tblGrid>
              <a:tr h="0">
                <a:tc>
                  <a:txBody>
                    <a:bodyPr/>
                    <a:lstStyle/>
                    <a:p>
                      <a:r>
                        <a:rPr lang="en-US">
                          <a:effectLst/>
                          <a:latin typeface="Arial" charset="0"/>
                        </a:rPr>
                        <a:t> Developing Practical Informatics Approaches</a:t>
                      </a:r>
                    </a:p>
                  </a:txBody>
                  <a:tcPr marL="63500" marR="63500" marT="0" marB="0">
                    <a:lnL>
                      <a:noFill/>
                    </a:lnL>
                    <a:lnR>
                      <a:noFill/>
                    </a:lnR>
                    <a:lnT>
                      <a:noFill/>
                    </a:lnT>
                    <a:lnB>
                      <a:noFill/>
                    </a:lnB>
                  </a:tcPr>
                </a:tc>
              </a:tr>
            </a:tbl>
          </a:graphicData>
        </a:graphic>
      </p:graphicFrame>
      <p:sp>
        <p:nvSpPr>
          <p:cNvPr id="7" name="Picture Placeholder 1"/>
          <p:cNvSpPr txBox="1">
            <a:spLocks/>
          </p:cNvSpPr>
          <p:nvPr/>
        </p:nvSpPr>
        <p:spPr bwMode="gray">
          <a:xfrm>
            <a:off x="85320" y="10761"/>
            <a:ext cx="9153144" cy="2834640"/>
          </a:xfrm>
          <a:prstGeom prst="rect">
            <a:avLst/>
          </a:prstGeom>
          <a:solidFill>
            <a:srgbClr val="201504"/>
          </a:solidFill>
          <a:ln>
            <a:solidFill>
              <a:schemeClr val="tx1"/>
            </a:solidFill>
          </a:ln>
          <a:effectLst/>
        </p:spPr>
      </p:sp>
      <p:sp>
        <p:nvSpPr>
          <p:cNvPr id="11" name="Text Placeholder 9"/>
          <p:cNvSpPr txBox="1">
            <a:spLocks/>
          </p:cNvSpPr>
          <p:nvPr/>
        </p:nvSpPr>
        <p:spPr>
          <a:xfrm>
            <a:off x="3084458" y="4043887"/>
            <a:ext cx="5715000" cy="640080"/>
          </a:xfrm>
          <a:prstGeom prst="rect">
            <a:avLst/>
          </a:prstGeom>
          <a:effectLst/>
        </p:spPr>
        <p:txBody>
          <a:bodyPr vert="horz" lIns="0" tIns="0" rIns="0" bIns="0" rtlCol="0">
            <a:noAutofit/>
          </a:bodyPr>
          <a:lstStyle>
            <a:lvl1pPr marL="0" indent="0" algn="l" defTabSz="685800" rtl="0" eaLnBrk="1" latinLnBrk="0" hangingPunct="1">
              <a:lnSpc>
                <a:spcPct val="100000"/>
              </a:lnSpc>
              <a:spcBef>
                <a:spcPts val="0"/>
              </a:spcBef>
              <a:spcAft>
                <a:spcPts val="200"/>
              </a:spcAft>
              <a:buFont typeface="Arial" pitchFamily="34" charset="0"/>
              <a:buNone/>
              <a:defRPr sz="1300" b="1" kern="1200">
                <a:solidFill>
                  <a:schemeClr val="tx1"/>
                </a:solidFill>
                <a:latin typeface="+mj-lt"/>
                <a:ea typeface="+mn-ea"/>
                <a:cs typeface="Arial" pitchFamily="34" charset="0"/>
              </a:defRPr>
            </a:lvl1pPr>
            <a:lvl2pPr marL="0" indent="0" algn="l" defTabSz="685800" rtl="0" eaLnBrk="1" latinLnBrk="0" hangingPunct="1">
              <a:lnSpc>
                <a:spcPct val="100000"/>
              </a:lnSpc>
              <a:spcBef>
                <a:spcPts val="0"/>
              </a:spcBef>
              <a:spcAft>
                <a:spcPts val="0"/>
              </a:spcAft>
              <a:buFont typeface="Arial" pitchFamily="34" charset="0"/>
              <a:buNone/>
              <a:defRPr sz="1200" kern="1200">
                <a:solidFill>
                  <a:schemeClr val="accent6"/>
                </a:solidFill>
                <a:latin typeface="+mj-lt"/>
                <a:ea typeface="+mn-ea"/>
                <a:cs typeface="Arial" pitchFamily="34" charset="0"/>
              </a:defRPr>
            </a:lvl2pPr>
            <a:lvl3pPr marL="258366" indent="-129779" algn="l" defTabSz="685800" rtl="0" eaLnBrk="1" latinLnBrk="0" hangingPunct="1">
              <a:lnSpc>
                <a:spcPct val="100000"/>
              </a:lnSpc>
              <a:spcBef>
                <a:spcPts val="600"/>
              </a:spcBef>
              <a:spcAft>
                <a:spcPts val="0"/>
              </a:spcAft>
              <a:buFont typeface="Arial" pitchFamily="34" charset="0"/>
              <a:buChar char="•"/>
              <a:defRPr sz="1600" kern="1200">
                <a:solidFill>
                  <a:schemeClr val="tx1"/>
                </a:solidFill>
                <a:latin typeface="+mn-lt"/>
                <a:ea typeface="+mn-ea"/>
                <a:cs typeface="Times New Roman" pitchFamily="18" charset="0"/>
              </a:defRPr>
            </a:lvl3pPr>
            <a:lvl4pPr marL="388144" indent="-129779" algn="l" defTabSz="685800" rtl="0" eaLnBrk="1" latinLnBrk="0" hangingPunct="1">
              <a:lnSpc>
                <a:spcPct val="100000"/>
              </a:lnSpc>
              <a:spcBef>
                <a:spcPts val="600"/>
              </a:spcBef>
              <a:spcAft>
                <a:spcPts val="0"/>
              </a:spcAft>
              <a:buFont typeface="Arial" pitchFamily="34" charset="0"/>
              <a:buChar char="•"/>
              <a:defRPr sz="1400" kern="1200">
                <a:solidFill>
                  <a:schemeClr val="tx1"/>
                </a:solidFill>
                <a:latin typeface="+mn-lt"/>
                <a:ea typeface="+mn-ea"/>
                <a:cs typeface="Times New Roman" pitchFamily="18" charset="0"/>
              </a:defRPr>
            </a:lvl4pPr>
            <a:lvl5pPr marL="1543050" indent="-171450" algn="l" defTabSz="685800" rtl="0" eaLnBrk="1" latinLnBrk="0" hangingPunct="1">
              <a:spcBef>
                <a:spcPct val="20000"/>
              </a:spcBef>
              <a:buFont typeface="Arial" pitchFamily="34" charset="0"/>
              <a:buChar char="»"/>
              <a:defRPr sz="1350" kern="1200">
                <a:solidFill>
                  <a:schemeClr val="bg1"/>
                </a:solidFill>
                <a:latin typeface="Times New Roman" pitchFamily="18" charset="0"/>
                <a:ea typeface="+mn-ea"/>
                <a:cs typeface="Times New Roman" pitchFamily="18"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sz="1400" dirty="0"/>
              <a:t/>
            </a:r>
            <a:br>
              <a:rPr lang="en-US" sz="1400" dirty="0"/>
            </a:br>
            <a:endParaRPr lang="en-US" dirty="0"/>
          </a:p>
        </p:txBody>
      </p:sp>
      <p:sp>
        <p:nvSpPr>
          <p:cNvPr id="12" name="Title 7"/>
          <p:cNvSpPr txBox="1">
            <a:spLocks/>
          </p:cNvSpPr>
          <p:nvPr/>
        </p:nvSpPr>
        <p:spPr>
          <a:xfrm>
            <a:off x="2662518" y="875898"/>
            <a:ext cx="6575946" cy="640080"/>
          </a:xfrm>
          <a:prstGeom prst="rect">
            <a:avLst/>
          </a:prstGeom>
          <a:effectLst/>
        </p:spPr>
        <p:txBody>
          <a:bodyPr vert="horz" lIns="0" tIns="0" rIns="0" bIns="0" rtlCol="0" anchor="t" anchorCtr="0">
            <a:noAutofit/>
          </a:bodyPr>
          <a:lstStyle>
            <a:lvl1pPr algn="l" defTabSz="685800" rtl="0" eaLnBrk="1" latinLnBrk="0" hangingPunct="1">
              <a:lnSpc>
                <a:spcPct val="90000"/>
              </a:lnSpc>
              <a:spcBef>
                <a:spcPct val="0"/>
              </a:spcBef>
              <a:buNone/>
              <a:defRPr sz="2200" b="1" kern="1200">
                <a:solidFill>
                  <a:schemeClr val="tx1"/>
                </a:solidFill>
                <a:latin typeface="+mj-lt"/>
                <a:ea typeface="+mj-ea"/>
                <a:cs typeface="Arial" pitchFamily="34" charset="0"/>
              </a:defRPr>
            </a:lvl1pPr>
          </a:lstStyle>
          <a:p>
            <a:r>
              <a:rPr lang="en-US" sz="2400">
                <a:solidFill>
                  <a:schemeClr val="bg1"/>
                </a:solidFill>
              </a:rPr>
              <a:t>Informatics, Data Science, and Artificial Intelligence :</a:t>
            </a:r>
          </a:p>
          <a:p>
            <a:r>
              <a:rPr lang="en-US" sz="2400" dirty="0">
                <a:solidFill>
                  <a:schemeClr val="bg1"/>
                </a:solidFill>
              </a:rPr>
              <a:t>Building the Educational Pipeline for the Future of Radiation Oncology</a:t>
            </a:r>
            <a:br>
              <a:rPr lang="en-US" sz="2400" dirty="0">
                <a:solidFill>
                  <a:schemeClr val="bg1"/>
                </a:solidFill>
              </a:rPr>
            </a:br>
            <a:endParaRPr lang="en-US" sz="2400" dirty="0">
              <a:solidFill>
                <a:schemeClr val="bg1"/>
              </a:solidFill>
            </a:endParaRPr>
          </a:p>
        </p:txBody>
      </p:sp>
      <p:sp>
        <p:nvSpPr>
          <p:cNvPr id="13" name="Subtitle 2"/>
          <p:cNvSpPr txBox="1">
            <a:spLocks/>
          </p:cNvSpPr>
          <p:nvPr/>
        </p:nvSpPr>
        <p:spPr>
          <a:xfrm>
            <a:off x="3017520" y="3813228"/>
            <a:ext cx="5715000" cy="411480"/>
          </a:xfrm>
          <a:prstGeom prst="rect">
            <a:avLst/>
          </a:prstGeom>
          <a:effectLst/>
        </p:spPr>
        <p:txBody>
          <a:bodyPr vert="horz" lIns="0" tIns="0" rIns="0" bIns="0" rtlCol="0">
            <a:noAutofit/>
          </a:bodyPr>
          <a:lstStyle>
            <a:lvl1pPr marL="0" indent="0" algn="l" defTabSz="685800" rtl="0" eaLnBrk="1" latinLnBrk="0" hangingPunct="1">
              <a:lnSpc>
                <a:spcPct val="100000"/>
              </a:lnSpc>
              <a:spcBef>
                <a:spcPts val="450"/>
              </a:spcBef>
              <a:spcAft>
                <a:spcPts val="0"/>
              </a:spcAft>
              <a:buFont typeface="Arial" pitchFamily="34" charset="0"/>
              <a:buNone/>
              <a:defRPr sz="1400" b="0" kern="1200">
                <a:solidFill>
                  <a:schemeClr val="accent6"/>
                </a:solidFill>
                <a:latin typeface="+mj-lt"/>
                <a:ea typeface="+mn-ea"/>
                <a:cs typeface="Arial" pitchFamily="34" charset="0"/>
              </a:defRPr>
            </a:lvl1pPr>
            <a:lvl2pPr marL="342900" indent="0" algn="ctr" defTabSz="685800" rtl="0" eaLnBrk="1" latinLnBrk="0" hangingPunct="1">
              <a:lnSpc>
                <a:spcPct val="100000"/>
              </a:lnSpc>
              <a:spcBef>
                <a:spcPts val="900"/>
              </a:spcBef>
              <a:spcAft>
                <a:spcPts val="0"/>
              </a:spcAft>
              <a:buFont typeface="Arial" pitchFamily="34" charset="0"/>
              <a:buNone/>
              <a:defRPr sz="1800" kern="1200">
                <a:solidFill>
                  <a:schemeClr val="tx1">
                    <a:tint val="75000"/>
                  </a:schemeClr>
                </a:solidFill>
                <a:latin typeface="+mn-lt"/>
                <a:ea typeface="+mn-ea"/>
                <a:cs typeface="Times New Roman" pitchFamily="18" charset="0"/>
              </a:defRPr>
            </a:lvl2pPr>
            <a:lvl3pPr marL="685800" indent="0" algn="ctr" defTabSz="685800" rtl="0" eaLnBrk="1" latinLnBrk="0" hangingPunct="1">
              <a:lnSpc>
                <a:spcPct val="100000"/>
              </a:lnSpc>
              <a:spcBef>
                <a:spcPts val="600"/>
              </a:spcBef>
              <a:spcAft>
                <a:spcPts val="0"/>
              </a:spcAft>
              <a:buFont typeface="Arial" pitchFamily="34" charset="0"/>
              <a:buNone/>
              <a:defRPr sz="1600" kern="1200">
                <a:solidFill>
                  <a:schemeClr val="tx1">
                    <a:tint val="75000"/>
                  </a:schemeClr>
                </a:solidFill>
                <a:latin typeface="+mn-lt"/>
                <a:ea typeface="+mn-ea"/>
                <a:cs typeface="Times New Roman" pitchFamily="18" charset="0"/>
              </a:defRPr>
            </a:lvl3pPr>
            <a:lvl4pPr marL="1028700" indent="0" algn="ctr" defTabSz="685800" rtl="0" eaLnBrk="1" latinLnBrk="0" hangingPunct="1">
              <a:lnSpc>
                <a:spcPct val="100000"/>
              </a:lnSpc>
              <a:spcBef>
                <a:spcPts val="600"/>
              </a:spcBef>
              <a:spcAft>
                <a:spcPts val="0"/>
              </a:spcAft>
              <a:buFont typeface="Arial" pitchFamily="34" charset="0"/>
              <a:buNone/>
              <a:defRPr sz="1400" kern="1200">
                <a:solidFill>
                  <a:schemeClr val="tx1">
                    <a:tint val="75000"/>
                  </a:schemeClr>
                </a:solidFill>
                <a:latin typeface="+mn-lt"/>
                <a:ea typeface="+mn-ea"/>
                <a:cs typeface="Times New Roman" pitchFamily="18" charset="0"/>
              </a:defRPr>
            </a:lvl4pPr>
            <a:lvl5pPr marL="1371600" indent="0" algn="ctr" defTabSz="685800" rtl="0" eaLnBrk="1" latinLnBrk="0" hangingPunct="1">
              <a:spcBef>
                <a:spcPct val="20000"/>
              </a:spcBef>
              <a:buFont typeface="Arial" pitchFamily="34" charset="0"/>
              <a:buNone/>
              <a:defRPr sz="1350" kern="1200">
                <a:solidFill>
                  <a:schemeClr val="tx1">
                    <a:tint val="75000"/>
                  </a:schemeClr>
                </a:solidFill>
                <a:latin typeface="Times New Roman" pitchFamily="18" charset="0"/>
                <a:ea typeface="+mn-ea"/>
                <a:cs typeface="Times New Roman" pitchFamily="18" charset="0"/>
              </a:defRPr>
            </a:lvl5pPr>
            <a:lvl6pPr marL="1714500" indent="0" algn="ctr" defTabSz="685800"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6pPr>
            <a:lvl7pPr marL="2057400" indent="0" algn="ctr" defTabSz="685800"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7pPr>
            <a:lvl8pPr marL="2400300" indent="0" algn="ctr" defTabSz="685800"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8pPr>
            <a:lvl9pPr marL="2743200" indent="0" algn="ctr" defTabSz="685800"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9pPr>
          </a:lstStyle>
          <a:p>
            <a:r>
              <a:rPr lang="en-US" dirty="0">
                <a:solidFill>
                  <a:schemeClr val="tx1">
                    <a:lumMod val="50000"/>
                  </a:schemeClr>
                </a:solidFill>
              </a:rPr>
              <a:t>Dave Fuller, MD, PhD</a:t>
            </a:r>
            <a:br>
              <a:rPr lang="en-US" dirty="0">
                <a:solidFill>
                  <a:schemeClr val="tx1">
                    <a:lumMod val="50000"/>
                  </a:schemeClr>
                </a:solidFill>
              </a:rPr>
            </a:br>
            <a:r>
              <a:rPr lang="en-US" dirty="0">
                <a:solidFill>
                  <a:schemeClr val="tx1">
                    <a:lumMod val="50000"/>
                  </a:schemeClr>
                </a:solidFill>
              </a:rPr>
              <a:t>cdfuller@</a:t>
            </a:r>
            <a:r>
              <a:rPr lang="en-US" dirty="0" err="1">
                <a:solidFill>
                  <a:schemeClr val="tx1">
                    <a:lumMod val="50000"/>
                  </a:schemeClr>
                </a:solidFill>
              </a:rPr>
              <a:t>mdanderson.org</a:t>
            </a:r>
          </a:p>
          <a:p>
            <a:r>
              <a:rPr lang="en-US" dirty="0" err="1">
                <a:solidFill>
                  <a:srgbClr val="FF0000"/>
                </a:solidFill>
              </a:rPr>
              <a:t>@cd_fuller</a:t>
            </a:r>
            <a:endParaRPr lang="en-US" dirty="0">
              <a:solidFill>
                <a:srgbClr val="FF0000"/>
              </a:solidFill>
            </a:endParaRPr>
          </a:p>
          <a:p>
            <a:endParaRPr lang="en-US"/>
          </a:p>
        </p:txBody>
      </p:sp>
      <p:sp>
        <p:nvSpPr>
          <p:cNvPr id="6" name="Subtitle 5"/>
          <p:cNvSpPr>
            <a:spLocks noGrp="1"/>
          </p:cNvSpPr>
          <p:nvPr>
            <p:ph type="subTitle" idx="1"/>
          </p:nvPr>
        </p:nvSpPr>
        <p:spPr>
          <a:xfrm>
            <a:off x="3017520" y="3201385"/>
            <a:ext cx="5715000" cy="411480"/>
          </a:xfrm>
        </p:spPr>
        <p:txBody>
          <a:bodyPr/>
          <a:lstStyle/>
          <a:p>
            <a:endParaRPr lang="en-US"/>
          </a:p>
        </p:txBody>
      </p:sp>
      <p:sp>
        <p:nvSpPr>
          <p:cNvPr id="29" name="Rectangle 1"/>
          <p:cNvSpPr>
            <a:spLocks noChangeArrowheads="1"/>
          </p:cNvSpPr>
          <p:nvPr/>
        </p:nvSpPr>
        <p:spPr bwMode="auto">
          <a:xfrm>
            <a:off x="415925" y="13144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800" b="0" i="0" u="none" strike="noStrike" cap="none" normalizeH="0" baseline="0">
                <a:ln>
                  <a:noFill/>
                </a:ln>
                <a:solidFill>
                  <a:schemeClr val="tx1"/>
                </a:solidFill>
                <a:effectLst/>
                <a:latin typeface="Arial" charset="0"/>
              </a:rPr>
              <a:t/>
            </a:r>
            <a:br>
              <a:rPr kumimoji="0" lang="x-none" altLang="x-none" sz="1800" b="0" i="0" u="none" strike="noStrike" cap="none" normalizeH="0" baseline="0">
                <a:ln>
                  <a:noFill/>
                </a:ln>
                <a:solidFill>
                  <a:schemeClr val="tx1"/>
                </a:solidFill>
                <a:effectLst/>
                <a:latin typeface="Arial" charset="0"/>
              </a:rPr>
            </a:br>
            <a:endParaRPr kumimoji="0" lang="x-none" altLang="x-none"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3890207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2389" y="0"/>
            <a:ext cx="3614278" cy="4684479"/>
          </a:xfrm>
          <a:prstGeom prst="rect">
            <a:avLst/>
          </a:prstGeom>
        </p:spPr>
      </p:pic>
      <p:pic>
        <p:nvPicPr>
          <p:cNvPr id="3" name="Picture 2"/>
          <p:cNvPicPr>
            <a:picLocks noChangeAspect="1"/>
          </p:cNvPicPr>
          <p:nvPr/>
        </p:nvPicPr>
        <p:blipFill>
          <a:blip r:embed="rId3"/>
          <a:stretch>
            <a:fillRect/>
          </a:stretch>
        </p:blipFill>
        <p:spPr>
          <a:xfrm>
            <a:off x="4248150" y="150750"/>
            <a:ext cx="3352800" cy="2525776"/>
          </a:xfrm>
          <a:prstGeom prst="rect">
            <a:avLst/>
          </a:prstGeom>
        </p:spPr>
      </p:pic>
      <p:sp>
        <p:nvSpPr>
          <p:cNvPr id="4" name="TextBox 3"/>
          <p:cNvSpPr txBox="1"/>
          <p:nvPr/>
        </p:nvSpPr>
        <p:spPr>
          <a:xfrm>
            <a:off x="911241" y="4543336"/>
            <a:ext cx="3362325" cy="600164"/>
          </a:xfrm>
          <a:prstGeom prst="rect">
            <a:avLst/>
          </a:prstGeom>
          <a:noFill/>
        </p:spPr>
        <p:txBody>
          <a:bodyPr wrap="square" rtlCol="0">
            <a:spAutoFit/>
          </a:bodyPr>
          <a:lstStyle/>
          <a:p>
            <a:r>
              <a:rPr lang="en-US" sz="3300" dirty="0"/>
              <a:t>Ira </a:t>
            </a:r>
            <a:r>
              <a:rPr lang="en-US" sz="3300" dirty="0" err="1"/>
              <a:t>Kalet</a:t>
            </a:r>
            <a:r>
              <a:rPr lang="en-US" sz="3300" dirty="0"/>
              <a:t>, PhD</a:t>
            </a:r>
          </a:p>
        </p:txBody>
      </p:sp>
      <p:pic>
        <p:nvPicPr>
          <p:cNvPr id="5" name="Picture 4" descr="Screen Shot 2016-03-30 at 10.14.11 AM.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19625" y="2555422"/>
            <a:ext cx="3019425" cy="2588078"/>
          </a:xfrm>
          <a:prstGeom prst="rect">
            <a:avLst/>
          </a:prstGeom>
        </p:spPr>
      </p:pic>
    </p:spTree>
    <p:extLst>
      <p:ext uri="{BB962C8B-B14F-4D97-AF65-F5344CB8AC3E}">
        <p14:creationId xmlns:p14="http://schemas.microsoft.com/office/powerpoint/2010/main" val="1278223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Picture 3" descr="Screen Shot 2016-05-07 at 5.08.1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88403" cy="4371975"/>
          </a:xfrm>
          <a:prstGeom prst="rect">
            <a:avLst/>
          </a:prstGeom>
        </p:spPr>
      </p:pic>
    </p:spTree>
    <p:extLst>
      <p:ext uri="{BB962C8B-B14F-4D97-AF65-F5344CB8AC3E}">
        <p14:creationId xmlns:p14="http://schemas.microsoft.com/office/powerpoint/2010/main" val="1827830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ABMS Informatics Sub-Specialty- </a:t>
            </a:r>
            <a:r>
              <a:rPr lang="en-US">
                <a:solidFill>
                  <a:schemeClr val="tx2"/>
                </a:solidFill>
              </a:rPr>
              <a:t>Very Cool!! </a:t>
            </a:r>
          </a:p>
        </p:txBody>
      </p:sp>
      <p:pic>
        <p:nvPicPr>
          <p:cNvPr id="4" name="Picture 3"/>
          <p:cNvPicPr>
            <a:picLocks noChangeAspect="1"/>
          </p:cNvPicPr>
          <p:nvPr/>
        </p:nvPicPr>
        <p:blipFill>
          <a:blip r:embed="rId2"/>
          <a:stretch>
            <a:fillRect/>
          </a:stretch>
        </p:blipFill>
        <p:spPr>
          <a:xfrm>
            <a:off x="1819275" y="1028700"/>
            <a:ext cx="5613328" cy="4161361"/>
          </a:xfrm>
          <a:prstGeom prst="rect">
            <a:avLst/>
          </a:prstGeom>
        </p:spPr>
      </p:pic>
    </p:spTree>
    <p:extLst>
      <p:ext uri="{BB962C8B-B14F-4D97-AF65-F5344CB8AC3E}">
        <p14:creationId xmlns:p14="http://schemas.microsoft.com/office/powerpoint/2010/main" val="1648735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061865" y="825103"/>
            <a:ext cx="4982766" cy="375047"/>
          </a:xfrm>
        </p:spPr>
        <p:txBody>
          <a:bodyPr/>
          <a:lstStyle/>
          <a:p>
            <a:pPr eaLnBrk="1" hangingPunct="1"/>
            <a:r>
              <a:rPr lang="en-US" altLang="x-none" sz="2025" b="1"/>
              <a:t>Biomedical Informatics in Perspective</a:t>
            </a:r>
          </a:p>
        </p:txBody>
      </p:sp>
      <p:sp>
        <p:nvSpPr>
          <p:cNvPr id="20483" name="Text Box 3"/>
          <p:cNvSpPr txBox="1">
            <a:spLocks noChangeArrowheads="1"/>
          </p:cNvSpPr>
          <p:nvPr/>
        </p:nvSpPr>
        <p:spPr bwMode="auto">
          <a:xfrm>
            <a:off x="2041328" y="1619845"/>
            <a:ext cx="1133644" cy="246221"/>
          </a:xfrm>
          <a:prstGeom prst="rect">
            <a:avLst/>
          </a:prstGeom>
          <a:solidFill>
            <a:srgbClr val="00B0F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514350" eaLnBrk="1" hangingPunct="1"/>
            <a:r>
              <a:rPr lang="en-US" altLang="x-none" sz="1000" b="1">
                <a:solidFill>
                  <a:srgbClr val="E7E6E6"/>
                </a:solidFill>
                <a:ea typeface=""/>
              </a:rPr>
              <a:t>Basic Research</a:t>
            </a:r>
          </a:p>
        </p:txBody>
      </p:sp>
      <p:grpSp>
        <p:nvGrpSpPr>
          <p:cNvPr id="20484" name="Group 29"/>
          <p:cNvGrpSpPr>
            <a:grpSpLocks/>
          </p:cNvGrpSpPr>
          <p:nvPr/>
        </p:nvGrpSpPr>
        <p:grpSpPr bwMode="auto">
          <a:xfrm>
            <a:off x="2011445" y="1958550"/>
            <a:ext cx="1263486" cy="2107076"/>
            <a:chOff x="83695" y="2338944"/>
            <a:chExt cx="2246533" cy="3746600"/>
          </a:xfrm>
        </p:grpSpPr>
        <p:sp>
          <p:nvSpPr>
            <p:cNvPr id="20515" name="Line 5"/>
            <p:cNvSpPr>
              <a:spLocks noChangeShapeType="1"/>
            </p:cNvSpPr>
            <p:nvPr/>
          </p:nvSpPr>
          <p:spPr bwMode="auto">
            <a:xfrm>
              <a:off x="2162781" y="2338944"/>
              <a:ext cx="39082" cy="2845832"/>
            </a:xfrm>
            <a:prstGeom prst="line">
              <a:avLst/>
            </a:prstGeom>
            <a:noFill/>
            <a:ln w="76200">
              <a:solidFill>
                <a:schemeClr val="tx2"/>
              </a:solidFill>
              <a:round/>
              <a:headEnd/>
              <a:tailEnd type="arrow" w="med" len="med"/>
            </a:ln>
            <a:extLst>
              <a:ext uri="{909E8E84-426E-40DD-AFC4-6F175D3DCCD1}">
                <a14:hiddenFill xmlns:a14="http://schemas.microsoft.com/office/drawing/2010/main">
                  <a:noFill/>
                </a14:hiddenFill>
              </a:ext>
            </a:extLst>
          </p:spPr>
          <p:txBody>
            <a:bodyPr wrap="none" anchor="ctr"/>
            <a:lstStyle/>
            <a:p>
              <a:pPr defTabSz="514350"/>
              <a:endParaRPr lang="en-US" sz="1000">
                <a:solidFill>
                  <a:prstClr val="black"/>
                </a:solidFill>
                <a:latin typeface="Calibri" panose="020F0502020204030204"/>
                <a:ea typeface=""/>
              </a:endParaRPr>
            </a:p>
          </p:txBody>
        </p:sp>
        <p:sp>
          <p:nvSpPr>
            <p:cNvPr id="20516" name="Text Box 6"/>
            <p:cNvSpPr txBox="1">
              <a:spLocks noChangeArrowheads="1"/>
            </p:cNvSpPr>
            <p:nvPr/>
          </p:nvSpPr>
          <p:spPr bwMode="auto">
            <a:xfrm>
              <a:off x="83695" y="5374107"/>
              <a:ext cx="2246533" cy="711437"/>
            </a:xfrm>
            <a:prstGeom prst="rect">
              <a:avLst/>
            </a:prstGeom>
            <a:solidFill>
              <a:srgbClr val="00B0F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514350" eaLnBrk="1" hangingPunct="1"/>
              <a:r>
                <a:rPr lang="en-US" altLang="x-none" sz="1000" b="1">
                  <a:solidFill>
                    <a:prstClr val="white"/>
                  </a:solidFill>
                  <a:ea typeface=""/>
                </a:rPr>
                <a:t>Applied Research</a:t>
              </a:r>
            </a:p>
            <a:p>
              <a:pPr algn="ctr" defTabSz="514350" eaLnBrk="1" hangingPunct="1"/>
              <a:r>
                <a:rPr lang="en-US" altLang="x-none" sz="1000" b="1">
                  <a:solidFill>
                    <a:prstClr val="white"/>
                  </a:solidFill>
                  <a:ea typeface=""/>
                </a:rPr>
                <a:t>And Practice</a:t>
              </a:r>
            </a:p>
          </p:txBody>
        </p:sp>
      </p:grpSp>
      <p:sp>
        <p:nvSpPr>
          <p:cNvPr id="20485" name="Text Box 7"/>
          <p:cNvSpPr txBox="1">
            <a:spLocks noChangeArrowheads="1"/>
          </p:cNvSpPr>
          <p:nvPr/>
        </p:nvSpPr>
        <p:spPr bwMode="auto">
          <a:xfrm>
            <a:off x="3636169" y="1543051"/>
            <a:ext cx="2743200"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514350" eaLnBrk="1" hangingPunct="1"/>
            <a:r>
              <a:rPr lang="en-US" altLang="x-none" sz="1125" b="1">
                <a:solidFill>
                  <a:prstClr val="black"/>
                </a:solidFill>
                <a:ea typeface=""/>
              </a:rPr>
              <a:t>Biomedical Informatics Methods, Techniques, and Theories</a:t>
            </a:r>
          </a:p>
        </p:txBody>
      </p:sp>
      <p:sp>
        <p:nvSpPr>
          <p:cNvPr id="20486" name="Text Box 8"/>
          <p:cNvSpPr txBox="1">
            <a:spLocks noChangeArrowheads="1"/>
          </p:cNvSpPr>
          <p:nvPr/>
        </p:nvSpPr>
        <p:spPr bwMode="auto">
          <a:xfrm>
            <a:off x="4285358" y="3216473"/>
            <a:ext cx="8233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514350" eaLnBrk="1" hangingPunct="1"/>
            <a:r>
              <a:rPr lang="en-US" altLang="x-none" sz="900" b="1">
                <a:solidFill>
                  <a:prstClr val="black"/>
                </a:solidFill>
                <a:ea typeface=""/>
              </a:rPr>
              <a:t>Imaging Informatics</a:t>
            </a:r>
          </a:p>
        </p:txBody>
      </p:sp>
      <p:sp>
        <p:nvSpPr>
          <p:cNvPr id="20487" name="Line 9"/>
          <p:cNvSpPr>
            <a:spLocks noChangeShapeType="1"/>
          </p:cNvSpPr>
          <p:nvPr/>
        </p:nvSpPr>
        <p:spPr bwMode="auto">
          <a:xfrm flipH="1">
            <a:off x="4685408" y="2014538"/>
            <a:ext cx="186630" cy="1075135"/>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defTabSz="514350"/>
            <a:endParaRPr lang="en-US" sz="1350">
              <a:solidFill>
                <a:prstClr val="black"/>
              </a:solidFill>
              <a:latin typeface="Calibri" panose="020F0502020204030204"/>
              <a:ea typeface=""/>
            </a:endParaRPr>
          </a:p>
        </p:txBody>
      </p:sp>
      <p:sp>
        <p:nvSpPr>
          <p:cNvPr id="20488" name="Text Box 10"/>
          <p:cNvSpPr txBox="1">
            <a:spLocks noChangeArrowheads="1"/>
          </p:cNvSpPr>
          <p:nvPr/>
        </p:nvSpPr>
        <p:spPr bwMode="auto">
          <a:xfrm>
            <a:off x="4926509" y="3216473"/>
            <a:ext cx="1014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514350" eaLnBrk="1" hangingPunct="1"/>
            <a:r>
              <a:rPr lang="en-US" altLang="x-none" sz="900" b="1">
                <a:solidFill>
                  <a:prstClr val="black"/>
                </a:solidFill>
                <a:ea typeface=""/>
              </a:rPr>
              <a:t>Clinical Informatics</a:t>
            </a:r>
          </a:p>
        </p:txBody>
      </p:sp>
      <p:sp>
        <p:nvSpPr>
          <p:cNvPr id="20489" name="Line 11"/>
          <p:cNvSpPr>
            <a:spLocks noChangeShapeType="1"/>
          </p:cNvSpPr>
          <p:nvPr/>
        </p:nvSpPr>
        <p:spPr bwMode="auto">
          <a:xfrm>
            <a:off x="5429250" y="2014538"/>
            <a:ext cx="25004" cy="1075135"/>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defTabSz="514350"/>
            <a:endParaRPr lang="en-US" sz="1350">
              <a:solidFill>
                <a:prstClr val="black"/>
              </a:solidFill>
              <a:latin typeface="Calibri" panose="020F0502020204030204"/>
              <a:ea typeface=""/>
            </a:endParaRPr>
          </a:p>
        </p:txBody>
      </p:sp>
      <p:sp>
        <p:nvSpPr>
          <p:cNvPr id="20490" name="Line 12"/>
          <p:cNvSpPr>
            <a:spLocks noChangeShapeType="1"/>
          </p:cNvSpPr>
          <p:nvPr/>
        </p:nvSpPr>
        <p:spPr bwMode="auto">
          <a:xfrm flipH="1">
            <a:off x="3891559" y="2014538"/>
            <a:ext cx="251817" cy="1060847"/>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defTabSz="514350"/>
            <a:endParaRPr lang="en-US" sz="1350">
              <a:solidFill>
                <a:prstClr val="black"/>
              </a:solidFill>
              <a:latin typeface="Calibri" panose="020F0502020204030204"/>
              <a:ea typeface=""/>
            </a:endParaRPr>
          </a:p>
        </p:txBody>
      </p:sp>
      <p:sp>
        <p:nvSpPr>
          <p:cNvPr id="20491" name="Text Box 13"/>
          <p:cNvSpPr txBox="1">
            <a:spLocks noChangeArrowheads="1"/>
          </p:cNvSpPr>
          <p:nvPr/>
        </p:nvSpPr>
        <p:spPr bwMode="auto">
          <a:xfrm>
            <a:off x="3283447" y="3293270"/>
            <a:ext cx="112067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514350" eaLnBrk="1" hangingPunct="1"/>
            <a:r>
              <a:rPr lang="en-US" altLang="x-none" sz="900" b="1">
                <a:solidFill>
                  <a:prstClr val="black"/>
                </a:solidFill>
                <a:ea typeface=""/>
              </a:rPr>
              <a:t>Bioinformatics</a:t>
            </a:r>
          </a:p>
        </p:txBody>
      </p:sp>
      <p:sp>
        <p:nvSpPr>
          <p:cNvPr id="20492" name="Text Box 14"/>
          <p:cNvSpPr txBox="1">
            <a:spLocks noChangeArrowheads="1"/>
          </p:cNvSpPr>
          <p:nvPr/>
        </p:nvSpPr>
        <p:spPr bwMode="auto">
          <a:xfrm>
            <a:off x="5828408" y="3216473"/>
            <a:ext cx="11099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514350" eaLnBrk="1" hangingPunct="1"/>
            <a:r>
              <a:rPr lang="en-US" altLang="x-none" sz="900" b="1">
                <a:solidFill>
                  <a:prstClr val="black"/>
                </a:solidFill>
                <a:ea typeface=""/>
              </a:rPr>
              <a:t>Public Health Informatics</a:t>
            </a:r>
          </a:p>
        </p:txBody>
      </p:sp>
      <p:sp>
        <p:nvSpPr>
          <p:cNvPr id="20493" name="Line 15"/>
          <p:cNvSpPr>
            <a:spLocks noChangeShapeType="1"/>
          </p:cNvSpPr>
          <p:nvPr/>
        </p:nvSpPr>
        <p:spPr bwMode="auto">
          <a:xfrm>
            <a:off x="5869485" y="2007394"/>
            <a:ext cx="380405" cy="1075135"/>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defTabSz="514350"/>
            <a:endParaRPr lang="en-US" sz="1350">
              <a:solidFill>
                <a:prstClr val="black"/>
              </a:solidFill>
              <a:latin typeface="Calibri" panose="020F0502020204030204"/>
              <a:ea typeface=""/>
            </a:endParaRPr>
          </a:p>
        </p:txBody>
      </p:sp>
      <p:sp>
        <p:nvSpPr>
          <p:cNvPr id="20494" name="Line 16"/>
          <p:cNvSpPr>
            <a:spLocks noChangeShapeType="1"/>
          </p:cNvSpPr>
          <p:nvPr/>
        </p:nvSpPr>
        <p:spPr bwMode="auto">
          <a:xfrm>
            <a:off x="3382565" y="3788867"/>
            <a:ext cx="3433466" cy="0"/>
          </a:xfrm>
          <a:prstGeom prst="line">
            <a:avLst/>
          </a:prstGeom>
          <a:noFill/>
          <a:ln w="57150">
            <a:solidFill>
              <a:schemeClr val="tx2"/>
            </a:solidFill>
            <a:round/>
            <a:headEnd/>
            <a:tailEnd type="triangle" w="med" len="med"/>
          </a:ln>
          <a:extLst>
            <a:ext uri="{909E8E84-426E-40DD-AFC4-6F175D3DCCD1}">
              <a14:hiddenFill xmlns:a14="http://schemas.microsoft.com/office/drawing/2010/main">
                <a:noFill/>
              </a14:hiddenFill>
            </a:ext>
          </a:extLst>
        </p:spPr>
        <p:txBody>
          <a:bodyPr wrap="none" lIns="50900" tIns="25004" rIns="50900" bIns="25004">
            <a:spAutoFit/>
          </a:bodyPr>
          <a:lstStyle/>
          <a:p>
            <a:pPr defTabSz="514350"/>
            <a:endParaRPr lang="en-US" sz="1000">
              <a:solidFill>
                <a:prstClr val="black"/>
              </a:solidFill>
              <a:latin typeface="Calibri" panose="020F0502020204030204"/>
              <a:ea typeface=""/>
            </a:endParaRPr>
          </a:p>
        </p:txBody>
      </p:sp>
      <p:sp>
        <p:nvSpPr>
          <p:cNvPr id="20495" name="Text Box 17"/>
          <p:cNvSpPr txBox="1">
            <a:spLocks noChangeArrowheads="1"/>
          </p:cNvSpPr>
          <p:nvPr/>
        </p:nvSpPr>
        <p:spPr bwMode="auto">
          <a:xfrm>
            <a:off x="3295362" y="3873699"/>
            <a:ext cx="962004" cy="512161"/>
          </a:xfrm>
          <a:prstGeom prst="rect">
            <a:avLst/>
          </a:prstGeom>
          <a:solidFill>
            <a:srgbClr val="00B0F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50900" tIns="25004" rIns="50900" bIns="2500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514350" eaLnBrk="1" hangingPunct="1"/>
            <a:r>
              <a:rPr lang="en-US" altLang="x-none" sz="1000" b="1">
                <a:solidFill>
                  <a:prstClr val="white"/>
                </a:solidFill>
                <a:ea typeface=""/>
              </a:rPr>
              <a:t>Molecular and</a:t>
            </a:r>
          </a:p>
          <a:p>
            <a:pPr algn="ctr" defTabSz="514350" eaLnBrk="1" hangingPunct="1"/>
            <a:r>
              <a:rPr lang="en-US" altLang="x-none" sz="1000" b="1">
                <a:solidFill>
                  <a:prstClr val="white"/>
                </a:solidFill>
                <a:ea typeface=""/>
              </a:rPr>
              <a:t>Cellular</a:t>
            </a:r>
          </a:p>
          <a:p>
            <a:pPr algn="ctr" defTabSz="514350" eaLnBrk="1" hangingPunct="1"/>
            <a:r>
              <a:rPr lang="en-US" altLang="x-none" sz="1000" b="1">
                <a:solidFill>
                  <a:prstClr val="white"/>
                </a:solidFill>
                <a:ea typeface=""/>
              </a:rPr>
              <a:t>Processes</a:t>
            </a:r>
          </a:p>
        </p:txBody>
      </p:sp>
      <p:sp>
        <p:nvSpPr>
          <p:cNvPr id="20496" name="Text Box 18"/>
          <p:cNvSpPr txBox="1">
            <a:spLocks noChangeArrowheads="1"/>
          </p:cNvSpPr>
          <p:nvPr/>
        </p:nvSpPr>
        <p:spPr bwMode="auto">
          <a:xfrm>
            <a:off x="4283626" y="3950495"/>
            <a:ext cx="840175" cy="358273"/>
          </a:xfrm>
          <a:prstGeom prst="rect">
            <a:avLst/>
          </a:prstGeom>
          <a:solidFill>
            <a:srgbClr val="00B0F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50900" tIns="25004" rIns="50900" bIns="2500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514350" eaLnBrk="1" hangingPunct="1"/>
            <a:r>
              <a:rPr lang="en-US" altLang="x-none" sz="1000" b="1">
                <a:solidFill>
                  <a:prstClr val="white"/>
                </a:solidFill>
                <a:ea typeface=""/>
              </a:rPr>
              <a:t>Tissues and</a:t>
            </a:r>
          </a:p>
          <a:p>
            <a:pPr algn="ctr" defTabSz="514350" eaLnBrk="1" hangingPunct="1"/>
            <a:r>
              <a:rPr lang="en-US" altLang="x-none" sz="1000" b="1">
                <a:solidFill>
                  <a:prstClr val="white"/>
                </a:solidFill>
                <a:ea typeface=""/>
              </a:rPr>
              <a:t>Organs</a:t>
            </a:r>
          </a:p>
        </p:txBody>
      </p:sp>
      <p:sp>
        <p:nvSpPr>
          <p:cNvPr id="20497" name="Text Box 19"/>
          <p:cNvSpPr txBox="1">
            <a:spLocks noChangeArrowheads="1"/>
          </p:cNvSpPr>
          <p:nvPr/>
        </p:nvSpPr>
        <p:spPr bwMode="auto">
          <a:xfrm>
            <a:off x="5168553" y="3950495"/>
            <a:ext cx="769643" cy="358273"/>
          </a:xfrm>
          <a:prstGeom prst="rect">
            <a:avLst/>
          </a:prstGeom>
          <a:solidFill>
            <a:srgbClr val="00B0F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50900" tIns="25004" rIns="50900" bIns="2500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514350" eaLnBrk="1" hangingPunct="1"/>
            <a:r>
              <a:rPr lang="en-US" altLang="x-none" sz="1000" b="1">
                <a:solidFill>
                  <a:prstClr val="white"/>
                </a:solidFill>
                <a:ea typeface=""/>
              </a:rPr>
              <a:t>Individuals</a:t>
            </a:r>
          </a:p>
          <a:p>
            <a:pPr algn="ctr" defTabSz="514350" eaLnBrk="1" hangingPunct="1"/>
            <a:r>
              <a:rPr lang="en-US" altLang="x-none" sz="1000" b="1">
                <a:solidFill>
                  <a:prstClr val="white"/>
                </a:solidFill>
                <a:ea typeface=""/>
              </a:rPr>
              <a:t>(Patients)</a:t>
            </a:r>
          </a:p>
        </p:txBody>
      </p:sp>
      <p:sp>
        <p:nvSpPr>
          <p:cNvPr id="20498" name="Text Box 20"/>
          <p:cNvSpPr txBox="1">
            <a:spLocks noChangeArrowheads="1"/>
          </p:cNvSpPr>
          <p:nvPr/>
        </p:nvSpPr>
        <p:spPr bwMode="auto">
          <a:xfrm>
            <a:off x="5996431" y="3950495"/>
            <a:ext cx="841779" cy="358273"/>
          </a:xfrm>
          <a:prstGeom prst="rect">
            <a:avLst/>
          </a:prstGeom>
          <a:solidFill>
            <a:srgbClr val="00B0F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50900" tIns="25004" rIns="50900" bIns="2500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514350" eaLnBrk="1" hangingPunct="1"/>
            <a:r>
              <a:rPr lang="en-US" altLang="x-none" sz="1000" b="1">
                <a:solidFill>
                  <a:prstClr val="white"/>
                </a:solidFill>
                <a:ea typeface=""/>
              </a:rPr>
              <a:t>Populations</a:t>
            </a:r>
          </a:p>
          <a:p>
            <a:pPr algn="ctr" defTabSz="514350" eaLnBrk="1" hangingPunct="1"/>
            <a:r>
              <a:rPr lang="en-US" altLang="x-none" sz="1000" b="1">
                <a:solidFill>
                  <a:prstClr val="white"/>
                </a:solidFill>
                <a:ea typeface=""/>
              </a:rPr>
              <a:t>And Society</a:t>
            </a:r>
          </a:p>
        </p:txBody>
      </p:sp>
      <p:sp>
        <p:nvSpPr>
          <p:cNvPr id="435221" name="Rectangle 21"/>
          <p:cNvSpPr>
            <a:spLocks noChangeArrowheads="1"/>
          </p:cNvSpPr>
          <p:nvPr/>
        </p:nvSpPr>
        <p:spPr bwMode="auto">
          <a:xfrm>
            <a:off x="3271136" y="4523926"/>
            <a:ext cx="3557588" cy="557213"/>
          </a:xfrm>
          <a:prstGeom prst="rect">
            <a:avLst/>
          </a:prstGeom>
          <a:solidFill>
            <a:srgbClr val="00B0F0"/>
          </a:solidFill>
          <a:ln w="12700">
            <a:solidFill>
              <a:schemeClr val="bg2"/>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514350" eaLnBrk="1" hangingPunct="1"/>
            <a:r>
              <a:rPr lang="en-US" altLang="x-none" sz="1350" b="1">
                <a:solidFill>
                  <a:srgbClr val="FF0000"/>
                </a:solidFill>
                <a:ea typeface=""/>
              </a:rPr>
              <a:t>Continuum with “Fuzzy” Boundaries</a:t>
            </a:r>
          </a:p>
        </p:txBody>
      </p:sp>
      <p:grpSp>
        <p:nvGrpSpPr>
          <p:cNvPr id="3" name="Group 22"/>
          <p:cNvGrpSpPr>
            <a:grpSpLocks/>
          </p:cNvGrpSpPr>
          <p:nvPr/>
        </p:nvGrpSpPr>
        <p:grpSpPr bwMode="auto">
          <a:xfrm>
            <a:off x="2078833" y="2449414"/>
            <a:ext cx="2998589" cy="1242119"/>
            <a:chOff x="128" y="2023"/>
            <a:chExt cx="3358" cy="1391"/>
          </a:xfrm>
        </p:grpSpPr>
        <p:sp>
          <p:nvSpPr>
            <p:cNvPr id="20512" name="Oval 23"/>
            <p:cNvSpPr>
              <a:spLocks noChangeArrowheads="1"/>
            </p:cNvSpPr>
            <p:nvPr/>
          </p:nvSpPr>
          <p:spPr bwMode="auto">
            <a:xfrm>
              <a:off x="1494" y="2820"/>
              <a:ext cx="1992" cy="594"/>
            </a:xfrm>
            <a:prstGeom prst="ellipse">
              <a:avLst/>
            </a:pr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514350" eaLnBrk="1" hangingPunct="1"/>
              <a:endParaRPr lang="x-none" altLang="x-none" sz="1350" b="1">
                <a:solidFill>
                  <a:prstClr val="black"/>
                </a:solidFill>
                <a:ea typeface=""/>
              </a:endParaRPr>
            </a:p>
          </p:txBody>
        </p:sp>
        <p:sp>
          <p:nvSpPr>
            <p:cNvPr id="20513" name="Text Box 24"/>
            <p:cNvSpPr txBox="1">
              <a:spLocks noChangeArrowheads="1"/>
            </p:cNvSpPr>
            <p:nvPr/>
          </p:nvSpPr>
          <p:spPr bwMode="auto">
            <a:xfrm>
              <a:off x="128" y="2023"/>
              <a:ext cx="1230" cy="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514350" eaLnBrk="1" hangingPunct="1"/>
              <a:r>
                <a:rPr lang="en-US" altLang="x-none" sz="1125" b="1">
                  <a:solidFill>
                    <a:prstClr val="black"/>
                  </a:solidFill>
                  <a:ea typeface=""/>
                </a:rPr>
                <a:t>Biomolecular</a:t>
              </a:r>
            </a:p>
            <a:p>
              <a:pPr algn="ctr" defTabSz="514350" eaLnBrk="1" hangingPunct="1"/>
              <a:r>
                <a:rPr lang="en-US" altLang="x-none" sz="1125" b="1">
                  <a:solidFill>
                    <a:prstClr val="black"/>
                  </a:solidFill>
                  <a:ea typeface=""/>
                </a:rPr>
                <a:t>Imaging</a:t>
              </a:r>
            </a:p>
          </p:txBody>
        </p:sp>
        <p:sp>
          <p:nvSpPr>
            <p:cNvPr id="20514" name="Line 25"/>
            <p:cNvSpPr>
              <a:spLocks noChangeShapeType="1"/>
            </p:cNvSpPr>
            <p:nvPr/>
          </p:nvSpPr>
          <p:spPr bwMode="auto">
            <a:xfrm>
              <a:off x="1086" y="2406"/>
              <a:ext cx="648" cy="492"/>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pPr defTabSz="514350"/>
              <a:endParaRPr lang="en-US" sz="1350">
                <a:solidFill>
                  <a:prstClr val="black"/>
                </a:solidFill>
                <a:latin typeface="Calibri" panose="020F0502020204030204"/>
                <a:ea typeface=""/>
              </a:endParaRPr>
            </a:p>
          </p:txBody>
        </p:sp>
      </p:grpSp>
      <p:grpSp>
        <p:nvGrpSpPr>
          <p:cNvPr id="5" name="Group 35"/>
          <p:cNvGrpSpPr>
            <a:grpSpLocks/>
          </p:cNvGrpSpPr>
          <p:nvPr/>
        </p:nvGrpSpPr>
        <p:grpSpPr bwMode="auto">
          <a:xfrm>
            <a:off x="4949728" y="1803798"/>
            <a:ext cx="2073473" cy="1907381"/>
            <a:chOff x="5307724" y="2064232"/>
            <a:chExt cx="3685669" cy="3390637"/>
          </a:xfrm>
        </p:grpSpPr>
        <p:sp>
          <p:nvSpPr>
            <p:cNvPr id="20509" name="Oval 30"/>
            <p:cNvSpPr>
              <a:spLocks noChangeArrowheads="1"/>
            </p:cNvSpPr>
            <p:nvPr/>
          </p:nvSpPr>
          <p:spPr bwMode="auto">
            <a:xfrm>
              <a:off x="5307724" y="4330262"/>
              <a:ext cx="3478924" cy="1124607"/>
            </a:xfrm>
            <a:prstGeom prst="ellipse">
              <a:avLst/>
            </a:pr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514350" eaLnBrk="1" hangingPunct="1"/>
              <a:endParaRPr lang="x-none" altLang="x-none" b="1">
                <a:solidFill>
                  <a:prstClr val="black"/>
                </a:solidFill>
                <a:ea typeface=""/>
              </a:endParaRPr>
            </a:p>
          </p:txBody>
        </p:sp>
        <p:sp>
          <p:nvSpPr>
            <p:cNvPr id="20510" name="TextBox 31"/>
            <p:cNvSpPr txBox="1">
              <a:spLocks noChangeArrowheads="1"/>
            </p:cNvSpPr>
            <p:nvPr/>
          </p:nvSpPr>
          <p:spPr bwMode="auto">
            <a:xfrm>
              <a:off x="7162490" y="2064232"/>
              <a:ext cx="1830903" cy="779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514350" eaLnBrk="1" hangingPunct="1"/>
              <a:r>
                <a:rPr lang="en-US" altLang="x-none" sz="1125" b="1">
                  <a:solidFill>
                    <a:prstClr val="black"/>
                  </a:solidFill>
                  <a:ea typeface=""/>
                </a:rPr>
                <a:t>Consumer Health</a:t>
              </a:r>
            </a:p>
          </p:txBody>
        </p:sp>
        <p:cxnSp>
          <p:nvCxnSpPr>
            <p:cNvPr id="20511" name="Straight Arrow Connector 33"/>
            <p:cNvCxnSpPr>
              <a:cxnSpLocks noChangeShapeType="1"/>
              <a:stCxn id="20510" idx="2"/>
            </p:cNvCxnSpPr>
            <p:nvPr/>
          </p:nvCxnSpPr>
          <p:spPr bwMode="auto">
            <a:xfrm flipH="1">
              <a:off x="7810055" y="2843873"/>
              <a:ext cx="267887" cy="1523734"/>
            </a:xfrm>
            <a:prstGeom prst="straightConnector1">
              <a:avLst/>
            </a:prstGeom>
            <a:noFill/>
            <a:ln w="28575">
              <a:solidFill>
                <a:schemeClr val="accent1"/>
              </a:solidFill>
              <a:round/>
              <a:headEnd/>
              <a:tailEnd type="arrow" w="med" len="med"/>
            </a:ln>
            <a:extLst>
              <a:ext uri="{909E8E84-426E-40DD-AFC4-6F175D3DCCD1}">
                <a14:hiddenFill xmlns:a14="http://schemas.microsoft.com/office/drawing/2010/main">
                  <a:noFill/>
                </a14:hiddenFill>
              </a:ext>
            </a:extLst>
          </p:spPr>
        </p:cxnSp>
      </p:grpSp>
      <p:grpSp>
        <p:nvGrpSpPr>
          <p:cNvPr id="8" name="Group 7"/>
          <p:cNvGrpSpPr>
            <a:grpSpLocks/>
          </p:cNvGrpSpPr>
          <p:nvPr/>
        </p:nvGrpSpPr>
        <p:grpSpPr bwMode="auto">
          <a:xfrm>
            <a:off x="3325417" y="2235102"/>
            <a:ext cx="3775852" cy="1419821"/>
            <a:chOff x="2356022" y="2830513"/>
            <a:chExt cx="6711818" cy="2524082"/>
          </a:xfrm>
        </p:grpSpPr>
        <p:grpSp>
          <p:nvGrpSpPr>
            <p:cNvPr id="20505" name="Group 6"/>
            <p:cNvGrpSpPr>
              <a:grpSpLocks/>
            </p:cNvGrpSpPr>
            <p:nvPr/>
          </p:nvGrpSpPr>
          <p:grpSpPr bwMode="auto">
            <a:xfrm>
              <a:off x="6845643" y="2830513"/>
              <a:ext cx="2222197" cy="1206029"/>
              <a:chOff x="6845643" y="2830513"/>
              <a:chExt cx="2222197" cy="1206029"/>
            </a:xfrm>
          </p:grpSpPr>
          <p:sp>
            <p:nvSpPr>
              <p:cNvPr id="20507" name="Text Box 27"/>
              <p:cNvSpPr txBox="1">
                <a:spLocks noChangeArrowheads="1"/>
              </p:cNvSpPr>
              <p:nvPr/>
            </p:nvSpPr>
            <p:spPr bwMode="auto">
              <a:xfrm>
                <a:off x="7414593" y="2830513"/>
                <a:ext cx="1653247" cy="7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514350" eaLnBrk="1" hangingPunct="1"/>
                <a:r>
                  <a:rPr lang="en-US" altLang="x-none" sz="1125" b="1">
                    <a:solidFill>
                      <a:prstClr val="black"/>
                    </a:solidFill>
                    <a:ea typeface=""/>
                  </a:rPr>
                  <a:t>Pharmaco-</a:t>
                </a:r>
                <a:br>
                  <a:rPr lang="en-US" altLang="x-none" sz="1125" b="1">
                    <a:solidFill>
                      <a:prstClr val="black"/>
                    </a:solidFill>
                    <a:ea typeface=""/>
                  </a:rPr>
                </a:br>
                <a:r>
                  <a:rPr lang="en-US" altLang="x-none" sz="1125" b="1">
                    <a:solidFill>
                      <a:prstClr val="black"/>
                    </a:solidFill>
                    <a:ea typeface=""/>
                  </a:rPr>
                  <a:t>genomics</a:t>
                </a:r>
              </a:p>
            </p:txBody>
          </p:sp>
          <p:sp>
            <p:nvSpPr>
              <p:cNvPr id="20508" name="Line 29"/>
              <p:cNvSpPr>
                <a:spLocks noChangeShapeType="1"/>
              </p:cNvSpPr>
              <p:nvPr/>
            </p:nvSpPr>
            <p:spPr bwMode="auto">
              <a:xfrm flipH="1">
                <a:off x="6845643" y="3505200"/>
                <a:ext cx="633688" cy="531342"/>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pPr defTabSz="514350"/>
                <a:endParaRPr lang="en-US" sz="1350">
                  <a:solidFill>
                    <a:prstClr val="black"/>
                  </a:solidFill>
                  <a:latin typeface="Calibri" panose="020F0502020204030204"/>
                  <a:ea typeface=""/>
                </a:endParaRPr>
              </a:p>
            </p:txBody>
          </p:sp>
        </p:grpSp>
        <p:sp>
          <p:nvSpPr>
            <p:cNvPr id="6" name="Freeform 5"/>
            <p:cNvSpPr/>
            <p:nvPr/>
          </p:nvSpPr>
          <p:spPr>
            <a:xfrm>
              <a:off x="2356022" y="4036992"/>
              <a:ext cx="4488909" cy="1317603"/>
            </a:xfrm>
            <a:custGeom>
              <a:avLst/>
              <a:gdLst>
                <a:gd name="connsiteX0" fmla="*/ 16475 w 4489621"/>
                <a:gd name="connsiteY0" fmla="*/ 1161535 h 1318054"/>
                <a:gd name="connsiteX1" fmla="*/ 16475 w 4489621"/>
                <a:gd name="connsiteY1" fmla="*/ 1161535 h 1318054"/>
                <a:gd name="connsiteX2" fmla="*/ 8237 w 4489621"/>
                <a:gd name="connsiteY2" fmla="*/ 477794 h 1318054"/>
                <a:gd name="connsiteX3" fmla="*/ 0 w 4489621"/>
                <a:gd name="connsiteY3" fmla="*/ 453081 h 1318054"/>
                <a:gd name="connsiteX4" fmla="*/ 8237 w 4489621"/>
                <a:gd name="connsiteY4" fmla="*/ 172994 h 1318054"/>
                <a:gd name="connsiteX5" fmla="*/ 32951 w 4489621"/>
                <a:gd name="connsiteY5" fmla="*/ 115329 h 1318054"/>
                <a:gd name="connsiteX6" fmla="*/ 65902 w 4489621"/>
                <a:gd name="connsiteY6" fmla="*/ 65902 h 1318054"/>
                <a:gd name="connsiteX7" fmla="*/ 4489621 w 4489621"/>
                <a:gd name="connsiteY7" fmla="*/ 0 h 1318054"/>
                <a:gd name="connsiteX8" fmla="*/ 4489621 w 4489621"/>
                <a:gd name="connsiteY8" fmla="*/ 1301578 h 1318054"/>
                <a:gd name="connsiteX9" fmla="*/ 3097427 w 4489621"/>
                <a:gd name="connsiteY9" fmla="*/ 1301578 h 1318054"/>
                <a:gd name="connsiteX10" fmla="*/ 3097427 w 4489621"/>
                <a:gd name="connsiteY10" fmla="*/ 428367 h 1318054"/>
                <a:gd name="connsiteX11" fmla="*/ 1779373 w 4489621"/>
                <a:gd name="connsiteY11" fmla="*/ 428367 h 1318054"/>
                <a:gd name="connsiteX12" fmla="*/ 1779373 w 4489621"/>
                <a:gd name="connsiteY12" fmla="*/ 1318054 h 1318054"/>
                <a:gd name="connsiteX13" fmla="*/ 24713 w 4489621"/>
                <a:gd name="connsiteY13" fmla="*/ 1318054 h 1318054"/>
                <a:gd name="connsiteX14" fmla="*/ 24713 w 4489621"/>
                <a:gd name="connsiteY14" fmla="*/ 1103870 h 1318054"/>
                <a:gd name="connsiteX15" fmla="*/ 24713 w 4489621"/>
                <a:gd name="connsiteY15" fmla="*/ 1079156 h 131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89621" h="1318054">
                  <a:moveTo>
                    <a:pt x="16475" y="1161535"/>
                  </a:moveTo>
                  <a:lnTo>
                    <a:pt x="16475" y="1161535"/>
                  </a:lnTo>
                  <a:cubicBezTo>
                    <a:pt x="13729" y="933621"/>
                    <a:pt x="13536" y="705663"/>
                    <a:pt x="8237" y="477794"/>
                  </a:cubicBezTo>
                  <a:cubicBezTo>
                    <a:pt x="8035" y="469113"/>
                    <a:pt x="0" y="461764"/>
                    <a:pt x="0" y="453081"/>
                  </a:cubicBezTo>
                  <a:cubicBezTo>
                    <a:pt x="0" y="359678"/>
                    <a:pt x="3196" y="266261"/>
                    <a:pt x="8237" y="172994"/>
                  </a:cubicBezTo>
                  <a:cubicBezTo>
                    <a:pt x="8912" y="160507"/>
                    <a:pt x="28780" y="122280"/>
                    <a:pt x="32951" y="115329"/>
                  </a:cubicBezTo>
                  <a:cubicBezTo>
                    <a:pt x="43139" y="98350"/>
                    <a:pt x="65902" y="65902"/>
                    <a:pt x="65902" y="65902"/>
                  </a:cubicBezTo>
                  <a:lnTo>
                    <a:pt x="4489621" y="0"/>
                  </a:lnTo>
                  <a:lnTo>
                    <a:pt x="4489621" y="1301578"/>
                  </a:lnTo>
                  <a:lnTo>
                    <a:pt x="3097427" y="1301578"/>
                  </a:lnTo>
                  <a:lnTo>
                    <a:pt x="3097427" y="428367"/>
                  </a:lnTo>
                  <a:lnTo>
                    <a:pt x="1779373" y="428367"/>
                  </a:lnTo>
                  <a:lnTo>
                    <a:pt x="1779373" y="1318054"/>
                  </a:lnTo>
                  <a:lnTo>
                    <a:pt x="24713" y="1318054"/>
                  </a:lnTo>
                  <a:lnTo>
                    <a:pt x="24713" y="1103870"/>
                  </a:lnTo>
                  <a:lnTo>
                    <a:pt x="24713" y="1079156"/>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a:defRPr/>
              </a:pPr>
              <a:endParaRPr lang="en-US" sz="1350">
                <a:solidFill>
                  <a:prstClr val="white"/>
                </a:solidFill>
              </a:endParaRPr>
            </a:p>
          </p:txBody>
        </p:sp>
      </p:grpSp>
      <p:sp>
        <p:nvSpPr>
          <p:cNvPr id="20503" name="Rectangle 27"/>
          <p:cNvSpPr>
            <a:spLocks noChangeArrowheads="1"/>
          </p:cNvSpPr>
          <p:nvPr/>
        </p:nvSpPr>
        <p:spPr bwMode="auto">
          <a:xfrm>
            <a:off x="2003822" y="1339454"/>
            <a:ext cx="5137250" cy="21431"/>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514350" eaLnBrk="1" hangingPunct="1"/>
            <a:endParaRPr lang="x-none" altLang="x-none" sz="1350">
              <a:solidFill>
                <a:prstClr val="black"/>
              </a:solidFill>
              <a:ea typeface=""/>
            </a:endParaRPr>
          </a:p>
        </p:txBody>
      </p:sp>
      <p:sp>
        <p:nvSpPr>
          <p:cNvPr id="20504" name="Line 28"/>
          <p:cNvSpPr>
            <a:spLocks noChangeShapeType="1"/>
          </p:cNvSpPr>
          <p:nvPr/>
        </p:nvSpPr>
        <p:spPr bwMode="auto">
          <a:xfrm>
            <a:off x="2007394" y="1393031"/>
            <a:ext cx="5130106"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514350"/>
            <a:endParaRPr lang="en-US" sz="1350">
              <a:solidFill>
                <a:prstClr val="black"/>
              </a:solidFill>
              <a:latin typeface="Calibri" panose="020F0502020204030204"/>
              <a:ea typeface=""/>
            </a:endParaRPr>
          </a:p>
        </p:txBody>
      </p:sp>
      <p:sp>
        <p:nvSpPr>
          <p:cNvPr id="38" name="Rectangle 23"/>
          <p:cNvSpPr>
            <a:spLocks noChangeArrowheads="1"/>
          </p:cNvSpPr>
          <p:nvPr/>
        </p:nvSpPr>
        <p:spPr bwMode="auto">
          <a:xfrm>
            <a:off x="5086350" y="3086100"/>
            <a:ext cx="1800225" cy="600075"/>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Helvetica" charset="0"/>
              </a:defRPr>
            </a:lvl1pPr>
            <a:lvl2pPr marL="742950" indent="-285750" eaLnBrk="0" hangingPunct="0">
              <a:spcBef>
                <a:spcPct val="20000"/>
              </a:spcBef>
              <a:buFont typeface="Arial" charset="0"/>
              <a:buChar char="–"/>
              <a:defRPr sz="2800">
                <a:solidFill>
                  <a:schemeClr val="tx1"/>
                </a:solidFill>
                <a:latin typeface="Helvetica" charset="0"/>
              </a:defRPr>
            </a:lvl2pPr>
            <a:lvl3pPr marL="1143000" indent="-228600" eaLnBrk="0" hangingPunct="0">
              <a:spcBef>
                <a:spcPct val="20000"/>
              </a:spcBef>
              <a:buFont typeface="Arial" charset="0"/>
              <a:buChar char="•"/>
              <a:defRPr sz="2400">
                <a:solidFill>
                  <a:schemeClr val="tx1"/>
                </a:solidFill>
                <a:latin typeface="Helvetica" charset="0"/>
              </a:defRPr>
            </a:lvl3pPr>
            <a:lvl4pPr marL="1600200" indent="-228600" eaLnBrk="0" hangingPunct="0">
              <a:spcBef>
                <a:spcPct val="20000"/>
              </a:spcBef>
              <a:buFont typeface="Arial" charset="0"/>
              <a:buChar char="–"/>
              <a:defRPr sz="2000">
                <a:solidFill>
                  <a:schemeClr val="tx1"/>
                </a:solidFill>
                <a:latin typeface="Helvetica" charset="0"/>
              </a:defRPr>
            </a:lvl4pPr>
            <a:lvl5pPr marL="2057400" indent="-228600" eaLnBrk="0" hangingPunct="0">
              <a:spcBef>
                <a:spcPct val="20000"/>
              </a:spcBef>
              <a:buFont typeface="Arial" charset="0"/>
              <a:buChar char="»"/>
              <a:defRPr sz="2000">
                <a:solidFill>
                  <a:schemeClr val="tx1"/>
                </a:solidFill>
                <a:latin typeface="Helvetica" charset="0"/>
              </a:defRPr>
            </a:lvl5pPr>
            <a:lvl6pPr marL="2514600" indent="-228600" eaLnBrk="0" fontAlgn="base" hangingPunct="0">
              <a:spcBef>
                <a:spcPct val="20000"/>
              </a:spcBef>
              <a:spcAft>
                <a:spcPct val="0"/>
              </a:spcAft>
              <a:buFont typeface="Arial" charset="0"/>
              <a:buChar char="»"/>
              <a:defRPr sz="2000">
                <a:solidFill>
                  <a:schemeClr val="tx1"/>
                </a:solidFill>
                <a:latin typeface="Helvetica" charset="0"/>
              </a:defRPr>
            </a:lvl6pPr>
            <a:lvl7pPr marL="2971800" indent="-228600" eaLnBrk="0" fontAlgn="base" hangingPunct="0">
              <a:spcBef>
                <a:spcPct val="20000"/>
              </a:spcBef>
              <a:spcAft>
                <a:spcPct val="0"/>
              </a:spcAft>
              <a:buFont typeface="Arial" charset="0"/>
              <a:buChar char="»"/>
              <a:defRPr sz="2000">
                <a:solidFill>
                  <a:schemeClr val="tx1"/>
                </a:solidFill>
                <a:latin typeface="Helvetica" charset="0"/>
              </a:defRPr>
            </a:lvl7pPr>
            <a:lvl8pPr marL="3429000" indent="-228600" eaLnBrk="0" fontAlgn="base" hangingPunct="0">
              <a:spcBef>
                <a:spcPct val="20000"/>
              </a:spcBef>
              <a:spcAft>
                <a:spcPct val="0"/>
              </a:spcAft>
              <a:buFont typeface="Arial" charset="0"/>
              <a:buChar char="»"/>
              <a:defRPr sz="2000">
                <a:solidFill>
                  <a:schemeClr val="tx1"/>
                </a:solidFill>
                <a:latin typeface="Helvetica" charset="0"/>
              </a:defRPr>
            </a:lvl8pPr>
            <a:lvl9pPr marL="3886200" indent="-228600" eaLnBrk="0" fontAlgn="base" hangingPunct="0">
              <a:spcBef>
                <a:spcPct val="20000"/>
              </a:spcBef>
              <a:spcAft>
                <a:spcPct val="0"/>
              </a:spcAft>
              <a:buFont typeface="Arial" charset="0"/>
              <a:buChar char="»"/>
              <a:defRPr sz="2000">
                <a:solidFill>
                  <a:schemeClr val="tx1"/>
                </a:solidFill>
                <a:latin typeface="Helvetica" charset="0"/>
              </a:defRPr>
            </a:lvl9pPr>
          </a:lstStyle>
          <a:p>
            <a:pPr defTabSz="514350" eaLnBrk="1" hangingPunct="1">
              <a:spcBef>
                <a:spcPct val="0"/>
              </a:spcBef>
              <a:buNone/>
            </a:pPr>
            <a:endParaRPr lang="en-US" altLang="en-US" sz="900">
              <a:solidFill>
                <a:prstClr val="black"/>
              </a:solidFill>
              <a:ea typeface=""/>
            </a:endParaRPr>
          </a:p>
        </p:txBody>
      </p:sp>
      <p:sp>
        <p:nvSpPr>
          <p:cNvPr id="39" name="Text Box 24"/>
          <p:cNvSpPr txBox="1">
            <a:spLocks noChangeArrowheads="1"/>
          </p:cNvSpPr>
          <p:nvPr/>
        </p:nvSpPr>
        <p:spPr bwMode="auto">
          <a:xfrm>
            <a:off x="5043488" y="2687836"/>
            <a:ext cx="1811714" cy="334707"/>
          </a:xfrm>
          <a:prstGeom prst="rect">
            <a:avLst/>
          </a:prstGeom>
          <a:solidFill>
            <a:srgbClr val="00B0F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Helvetica" charset="0"/>
              </a:defRPr>
            </a:lvl1pPr>
            <a:lvl2pPr marL="742950" indent="-285750" eaLnBrk="0" hangingPunct="0">
              <a:spcBef>
                <a:spcPct val="20000"/>
              </a:spcBef>
              <a:buFont typeface="Arial" charset="0"/>
              <a:buChar char="–"/>
              <a:defRPr sz="2800">
                <a:solidFill>
                  <a:schemeClr val="tx1"/>
                </a:solidFill>
                <a:latin typeface="Helvetica" charset="0"/>
              </a:defRPr>
            </a:lvl2pPr>
            <a:lvl3pPr marL="1143000" indent="-228600" eaLnBrk="0" hangingPunct="0">
              <a:spcBef>
                <a:spcPct val="20000"/>
              </a:spcBef>
              <a:buFont typeface="Arial" charset="0"/>
              <a:buChar char="•"/>
              <a:defRPr sz="2400">
                <a:solidFill>
                  <a:schemeClr val="tx1"/>
                </a:solidFill>
                <a:latin typeface="Helvetica" charset="0"/>
              </a:defRPr>
            </a:lvl3pPr>
            <a:lvl4pPr marL="1600200" indent="-228600" eaLnBrk="0" hangingPunct="0">
              <a:spcBef>
                <a:spcPct val="20000"/>
              </a:spcBef>
              <a:buFont typeface="Arial" charset="0"/>
              <a:buChar char="–"/>
              <a:defRPr sz="2000">
                <a:solidFill>
                  <a:schemeClr val="tx1"/>
                </a:solidFill>
                <a:latin typeface="Helvetica" charset="0"/>
              </a:defRPr>
            </a:lvl4pPr>
            <a:lvl5pPr marL="2057400" indent="-228600" eaLnBrk="0" hangingPunct="0">
              <a:spcBef>
                <a:spcPct val="20000"/>
              </a:spcBef>
              <a:buFont typeface="Arial" charset="0"/>
              <a:buChar char="»"/>
              <a:defRPr sz="2000">
                <a:solidFill>
                  <a:schemeClr val="tx1"/>
                </a:solidFill>
                <a:latin typeface="Helvetica" charset="0"/>
              </a:defRPr>
            </a:lvl5pPr>
            <a:lvl6pPr marL="2514600" indent="-228600" eaLnBrk="0" fontAlgn="base" hangingPunct="0">
              <a:spcBef>
                <a:spcPct val="20000"/>
              </a:spcBef>
              <a:spcAft>
                <a:spcPct val="0"/>
              </a:spcAft>
              <a:buFont typeface="Arial" charset="0"/>
              <a:buChar char="»"/>
              <a:defRPr sz="2000">
                <a:solidFill>
                  <a:schemeClr val="tx1"/>
                </a:solidFill>
                <a:latin typeface="Helvetica" charset="0"/>
              </a:defRPr>
            </a:lvl6pPr>
            <a:lvl7pPr marL="2971800" indent="-228600" eaLnBrk="0" fontAlgn="base" hangingPunct="0">
              <a:spcBef>
                <a:spcPct val="20000"/>
              </a:spcBef>
              <a:spcAft>
                <a:spcPct val="0"/>
              </a:spcAft>
              <a:buFont typeface="Arial" charset="0"/>
              <a:buChar char="»"/>
              <a:defRPr sz="2000">
                <a:solidFill>
                  <a:schemeClr val="tx1"/>
                </a:solidFill>
                <a:latin typeface="Helvetica" charset="0"/>
              </a:defRPr>
            </a:lvl7pPr>
            <a:lvl8pPr marL="3429000" indent="-228600" eaLnBrk="0" fontAlgn="base" hangingPunct="0">
              <a:spcBef>
                <a:spcPct val="20000"/>
              </a:spcBef>
              <a:spcAft>
                <a:spcPct val="0"/>
              </a:spcAft>
              <a:buFont typeface="Arial" charset="0"/>
              <a:buChar char="»"/>
              <a:defRPr sz="2000">
                <a:solidFill>
                  <a:schemeClr val="tx1"/>
                </a:solidFill>
                <a:latin typeface="Helvetica" charset="0"/>
              </a:defRPr>
            </a:lvl8pPr>
            <a:lvl9pPr marL="3886200" indent="-228600" eaLnBrk="0" fontAlgn="base" hangingPunct="0">
              <a:spcBef>
                <a:spcPct val="20000"/>
              </a:spcBef>
              <a:spcAft>
                <a:spcPct val="0"/>
              </a:spcAft>
              <a:buFont typeface="Arial" charset="0"/>
              <a:buChar char="»"/>
              <a:defRPr sz="2000">
                <a:solidFill>
                  <a:schemeClr val="tx1"/>
                </a:solidFill>
                <a:latin typeface="Helvetica" charset="0"/>
              </a:defRPr>
            </a:lvl9pPr>
          </a:lstStyle>
          <a:p>
            <a:pPr defTabSz="514350" eaLnBrk="1" hangingPunct="1">
              <a:spcBef>
                <a:spcPct val="0"/>
              </a:spcBef>
              <a:buNone/>
            </a:pPr>
            <a:r>
              <a:rPr lang="en-US" altLang="en-US" sz="1575">
                <a:solidFill>
                  <a:prstClr val="white"/>
                </a:solidFill>
                <a:ea typeface=""/>
              </a:rPr>
              <a:t>Health Informatics</a:t>
            </a:r>
          </a:p>
        </p:txBody>
      </p:sp>
    </p:spTree>
    <p:extLst>
      <p:ext uri="{BB962C8B-B14F-4D97-AF65-F5344CB8AC3E}">
        <p14:creationId xmlns:p14="http://schemas.microsoft.com/office/powerpoint/2010/main" val="58515072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35221"/>
                                        </p:tgtEl>
                                        <p:attrNameLst>
                                          <p:attrName>style.visibility</p:attrName>
                                        </p:attrNameLst>
                                      </p:cBhvr>
                                      <p:to>
                                        <p:strVal val="visible"/>
                                      </p:to>
                                    </p:set>
                                    <p:anim calcmode="lin" valueType="num">
                                      <p:cBhvr>
                                        <p:cTn id="7" dur="1000" fill="hold"/>
                                        <p:tgtEl>
                                          <p:spTgt spid="435221"/>
                                        </p:tgtEl>
                                        <p:attrNameLst>
                                          <p:attrName>ppt_w</p:attrName>
                                        </p:attrNameLst>
                                      </p:cBhvr>
                                      <p:tavLst>
                                        <p:tav tm="0">
                                          <p:val>
                                            <p:strVal val="#ppt_w*0.70"/>
                                          </p:val>
                                        </p:tav>
                                        <p:tav tm="100000">
                                          <p:val>
                                            <p:strVal val="#ppt_w"/>
                                          </p:val>
                                        </p:tav>
                                      </p:tavLst>
                                    </p:anim>
                                    <p:anim calcmode="lin" valueType="num">
                                      <p:cBhvr>
                                        <p:cTn id="8" dur="1000" fill="hold"/>
                                        <p:tgtEl>
                                          <p:spTgt spid="435221"/>
                                        </p:tgtEl>
                                        <p:attrNameLst>
                                          <p:attrName>ppt_h</p:attrName>
                                        </p:attrNameLst>
                                      </p:cBhvr>
                                      <p:tavLst>
                                        <p:tav tm="0">
                                          <p:val>
                                            <p:strVal val="#ppt_h"/>
                                          </p:val>
                                        </p:tav>
                                        <p:tav tm="100000">
                                          <p:val>
                                            <p:strVal val="#ppt_h"/>
                                          </p:val>
                                        </p:tav>
                                      </p:tavLst>
                                    </p:anim>
                                    <p:animEffect transition="in" filter="fade">
                                      <p:cBhvr>
                                        <p:cTn id="9" dur="1000"/>
                                        <p:tgtEl>
                                          <p:spTgt spid="43522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0.70"/>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strVal val="#ppt_w*0.70"/>
                                          </p:val>
                                        </p:tav>
                                        <p:tav tm="100000">
                                          <p:val>
                                            <p:strVal val="#ppt_w"/>
                                          </p:val>
                                        </p:tav>
                                      </p:tavLst>
                                    </p:anim>
                                    <p:anim calcmode="lin" valueType="num">
                                      <p:cBhvr>
                                        <p:cTn id="22" dur="1000" fill="hold"/>
                                        <p:tgtEl>
                                          <p:spTgt spid="8"/>
                                        </p:tgtEl>
                                        <p:attrNameLst>
                                          <p:attrName>ppt_h</p:attrName>
                                        </p:attrNameLst>
                                      </p:cBhvr>
                                      <p:tavLst>
                                        <p:tav tm="0">
                                          <p:val>
                                            <p:strVal val="#ppt_h"/>
                                          </p:val>
                                        </p:tav>
                                        <p:tav tm="100000">
                                          <p:val>
                                            <p:strVal val="#ppt_h"/>
                                          </p:val>
                                        </p:tav>
                                      </p:tavLst>
                                    </p:anim>
                                    <p:animEffect transition="in" filter="fade">
                                      <p:cBhvr>
                                        <p:cTn id="23" dur="10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strVal val="#ppt_w*0.70"/>
                                          </p:val>
                                        </p:tav>
                                        <p:tav tm="100000">
                                          <p:val>
                                            <p:strVal val="#ppt_w"/>
                                          </p:val>
                                        </p:tav>
                                      </p:tavLst>
                                    </p:anim>
                                    <p:anim calcmode="lin" valueType="num">
                                      <p:cBhvr>
                                        <p:cTn id="29" dur="1000" fill="hold"/>
                                        <p:tgtEl>
                                          <p:spTgt spid="5"/>
                                        </p:tgtEl>
                                        <p:attrNameLst>
                                          <p:attrName>ppt_h</p:attrName>
                                        </p:attrNameLst>
                                      </p:cBhvr>
                                      <p:tavLst>
                                        <p:tav tm="0">
                                          <p:val>
                                            <p:strVal val="#ppt_h"/>
                                          </p:val>
                                        </p:tav>
                                        <p:tav tm="100000">
                                          <p:val>
                                            <p:strVal val="#ppt_h"/>
                                          </p:val>
                                        </p:tav>
                                      </p:tavLst>
                                    </p:anim>
                                    <p:animEffect transition="in" filter="fade">
                                      <p:cBhvr>
                                        <p:cTn id="30" dur="10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barn(outVertical)">
                                      <p:cBhvr>
                                        <p:cTn id="35" dur="500"/>
                                        <p:tgtEl>
                                          <p:spTgt spid="3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grpId="0"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barn(outVertical)">
                                      <p:cBhvr>
                                        <p:cTn id="40" dur="500"/>
                                        <p:tgtEl>
                                          <p:spTgt spid="39"/>
                                        </p:tgtEl>
                                      </p:cBhvr>
                                    </p:animEffect>
                                  </p:childTnLst>
                                  <p:subTnLst>
                                    <p:set>
                                      <p:cBhvr override="childStyle">
                                        <p:cTn dur="1" fill="hold" display="0" masterRel="nextClick" afterEffect="1"/>
                                        <p:tgtEl>
                                          <p:spTgt spid="3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21" grpId="0" animBg="1"/>
      <p:bldP spid="38" grpId="0" animBg="1"/>
      <p:bldP spid="3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Picture 4" descr="Screen Shot 2016-05-07 at 5.00.40 AM.png"/>
          <p:cNvPicPr>
            <a:picLocks noChangeAspect="1"/>
          </p:cNvPicPr>
          <p:nvPr/>
        </p:nvPicPr>
        <p:blipFill rotWithShape="1">
          <a:blip r:embed="rId2">
            <a:extLst>
              <a:ext uri="{28A0092B-C50C-407E-A947-70E740481C1C}">
                <a14:useLocalDpi xmlns:a14="http://schemas.microsoft.com/office/drawing/2010/main" val="0"/>
              </a:ext>
            </a:extLst>
          </a:blip>
          <a:srcRect b="62738"/>
          <a:stretch/>
        </p:blipFill>
        <p:spPr>
          <a:xfrm>
            <a:off x="1143000" y="0"/>
            <a:ext cx="6858000" cy="1208784"/>
          </a:xfrm>
          <a:prstGeom prst="rect">
            <a:avLst/>
          </a:prstGeom>
        </p:spPr>
      </p:pic>
      <p:pic>
        <p:nvPicPr>
          <p:cNvPr id="6" name="Picture 5" descr="Screen Shot 2016-05-07 at 5.02.41 AM.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05325" y="1228725"/>
            <a:ext cx="3105150" cy="2238375"/>
          </a:xfrm>
          <a:prstGeom prst="rect">
            <a:avLst/>
          </a:prstGeom>
        </p:spPr>
      </p:pic>
      <p:pic>
        <p:nvPicPr>
          <p:cNvPr id="7" name="Picture 6" descr="Screen Shot 2016-05-07 at 5.02.28 AM.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3000" y="1228725"/>
            <a:ext cx="3434189" cy="3914775"/>
          </a:xfrm>
          <a:prstGeom prst="rect">
            <a:avLst/>
          </a:prstGeom>
        </p:spPr>
      </p:pic>
      <p:grpSp>
        <p:nvGrpSpPr>
          <p:cNvPr id="12" name="Group 11"/>
          <p:cNvGrpSpPr/>
          <p:nvPr/>
        </p:nvGrpSpPr>
        <p:grpSpPr>
          <a:xfrm>
            <a:off x="1143000" y="1084953"/>
            <a:ext cx="6400801" cy="3131261"/>
            <a:chOff x="1417320" y="297739"/>
            <a:chExt cx="6400801" cy="3131261"/>
          </a:xfrm>
        </p:grpSpPr>
        <p:pic>
          <p:nvPicPr>
            <p:cNvPr id="13" name="Picture 12" descr="Screen Shot 2016-05-07 at 5.02.41 AM.png"/>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66869"/>
            <a:stretch/>
          </p:blipFill>
          <p:spPr>
            <a:xfrm>
              <a:off x="1776133" y="1961252"/>
              <a:ext cx="6041988" cy="1467748"/>
            </a:xfrm>
            <a:prstGeom prst="rect">
              <a:avLst/>
            </a:prstGeom>
          </p:spPr>
        </p:pic>
        <p:pic>
          <p:nvPicPr>
            <p:cNvPr id="14" name="Picture 13" descr="Screen Shot 2016-05-07 at 5.02.28 AM.png"/>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74246"/>
            <a:stretch/>
          </p:blipFill>
          <p:spPr>
            <a:xfrm>
              <a:off x="1417320" y="297739"/>
              <a:ext cx="6400800" cy="1879115"/>
            </a:xfrm>
            <a:prstGeom prst="rect">
              <a:avLst/>
            </a:prstGeom>
          </p:spPr>
        </p:pic>
      </p:grpSp>
    </p:spTree>
    <p:extLst>
      <p:ext uri="{BB962C8B-B14F-4D97-AF65-F5344CB8AC3E}">
        <p14:creationId xmlns:p14="http://schemas.microsoft.com/office/powerpoint/2010/main" val="1310689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fld id="{CC041753-90EA-4E44-9BB8-633978F3CCC4}" type="slidenum">
              <a:rPr lang="en-US" smtClean="0">
                <a:solidFill>
                  <a:srgbClr val="63666A"/>
                </a:solidFill>
              </a:rPr>
              <a:pPr/>
              <a:t>15</a:t>
            </a:fld>
            <a:endParaRPr lang="en-US" dirty="0">
              <a:solidFill>
                <a:srgbClr val="63666A"/>
              </a:solidFill>
            </a:endParaRPr>
          </a:p>
        </p:txBody>
      </p:sp>
      <p:sp>
        <p:nvSpPr>
          <p:cNvPr id="4" name="Footer Placeholder 3"/>
          <p:cNvSpPr>
            <a:spLocks noGrp="1"/>
          </p:cNvSpPr>
          <p:nvPr>
            <p:ph type="ftr" sz="quarter" idx="11"/>
          </p:nvPr>
        </p:nvSpPr>
        <p:spPr/>
        <p:txBody>
          <a:bodyPr/>
          <a:lstStyle/>
          <a:p>
            <a:r>
              <a:rPr lang="en-US" smtClean="0">
                <a:solidFill>
                  <a:srgbClr val="63666A"/>
                </a:solidFill>
              </a:rPr>
              <a:t>Enter Presentation Title in Footer Placeholder&gt;Apply to All</a:t>
            </a:r>
            <a:endParaRPr lang="en-US" dirty="0">
              <a:solidFill>
                <a:srgbClr val="63666A"/>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5300"/>
            <a:ext cx="9144000" cy="413691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1782" y="4743450"/>
            <a:ext cx="2352675" cy="40005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69380"/>
          <a:stretch/>
        </p:blipFill>
        <p:spPr>
          <a:xfrm>
            <a:off x="257389" y="0"/>
            <a:ext cx="8178800" cy="622206"/>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62120"/>
          <a:stretch/>
        </p:blipFill>
        <p:spPr>
          <a:xfrm>
            <a:off x="257389" y="523342"/>
            <a:ext cx="6923092" cy="651538"/>
          </a:xfrm>
          <a:prstGeom prst="rect">
            <a:avLst/>
          </a:prstGeom>
        </p:spPr>
      </p:pic>
    </p:spTree>
    <p:extLst>
      <p:ext uri="{BB962C8B-B14F-4D97-AF65-F5344CB8AC3E}">
        <p14:creationId xmlns:p14="http://schemas.microsoft.com/office/powerpoint/2010/main" val="2525037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fld id="{CC041753-90EA-4E44-9BB8-633978F3CCC4}" type="slidenum">
              <a:rPr lang="en-US" smtClean="0">
                <a:solidFill>
                  <a:srgbClr val="63666A"/>
                </a:solidFill>
              </a:rPr>
              <a:pPr/>
              <a:t>16</a:t>
            </a:fld>
            <a:endParaRPr lang="en-US" dirty="0">
              <a:solidFill>
                <a:srgbClr val="63666A"/>
              </a:solidFill>
            </a:endParaRPr>
          </a:p>
        </p:txBody>
      </p:sp>
      <p:sp>
        <p:nvSpPr>
          <p:cNvPr id="4" name="Footer Placeholder 3"/>
          <p:cNvSpPr>
            <a:spLocks noGrp="1"/>
          </p:cNvSpPr>
          <p:nvPr>
            <p:ph type="ftr" sz="quarter" idx="11"/>
          </p:nvPr>
        </p:nvSpPr>
        <p:spPr/>
        <p:txBody>
          <a:bodyPr/>
          <a:lstStyle/>
          <a:p>
            <a:r>
              <a:rPr lang="en-US" smtClean="0">
                <a:solidFill>
                  <a:srgbClr val="63666A"/>
                </a:solidFill>
              </a:rPr>
              <a:t>Enter Presentation Title in Footer Placeholder&gt;Apply to All</a:t>
            </a:r>
            <a:endParaRPr lang="en-US" dirty="0">
              <a:solidFill>
                <a:srgbClr val="63666A"/>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532" y="647381"/>
            <a:ext cx="4537037" cy="450152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8686" y="1435676"/>
            <a:ext cx="2963835" cy="47058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8686" y="2043665"/>
            <a:ext cx="3128951" cy="36325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9499" y="2591859"/>
            <a:ext cx="3038138" cy="445814"/>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865" y="-8477"/>
            <a:ext cx="7982324" cy="834971"/>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b="69380"/>
          <a:stretch/>
        </p:blipFill>
        <p:spPr>
          <a:xfrm>
            <a:off x="4878752" y="4288698"/>
            <a:ext cx="3788096" cy="288181"/>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t="62120"/>
          <a:stretch/>
        </p:blipFill>
        <p:spPr>
          <a:xfrm>
            <a:off x="4878752" y="4549784"/>
            <a:ext cx="4115705" cy="387332"/>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41782" y="4743450"/>
            <a:ext cx="2352675" cy="400050"/>
          </a:xfrm>
          <a:prstGeom prst="rect">
            <a:avLst/>
          </a:prstGeom>
        </p:spPr>
      </p:pic>
    </p:spTree>
    <p:extLst>
      <p:ext uri="{BB962C8B-B14F-4D97-AF65-F5344CB8AC3E}">
        <p14:creationId xmlns:p14="http://schemas.microsoft.com/office/powerpoint/2010/main" val="4031759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fld id="{CC041753-90EA-4E44-9BB8-633978F3CCC4}" type="slidenum">
              <a:rPr lang="en-US" smtClean="0">
                <a:solidFill>
                  <a:srgbClr val="63666A"/>
                </a:solidFill>
              </a:rPr>
              <a:pPr/>
              <a:t>17</a:t>
            </a:fld>
            <a:endParaRPr lang="en-US" dirty="0">
              <a:solidFill>
                <a:srgbClr val="63666A"/>
              </a:solidFill>
            </a:endParaRPr>
          </a:p>
        </p:txBody>
      </p:sp>
      <p:sp>
        <p:nvSpPr>
          <p:cNvPr id="4" name="Footer Placeholder 3"/>
          <p:cNvSpPr>
            <a:spLocks noGrp="1"/>
          </p:cNvSpPr>
          <p:nvPr>
            <p:ph type="ftr" sz="quarter" idx="11"/>
          </p:nvPr>
        </p:nvSpPr>
        <p:spPr/>
        <p:txBody>
          <a:bodyPr/>
          <a:lstStyle/>
          <a:p>
            <a:r>
              <a:rPr lang="en-US" smtClean="0">
                <a:solidFill>
                  <a:srgbClr val="63666A"/>
                </a:solidFill>
              </a:rPr>
              <a:t>Enter Presentation Title in Footer Placeholder&gt;Apply to All</a:t>
            </a:r>
            <a:endParaRPr lang="en-US" dirty="0">
              <a:solidFill>
                <a:srgbClr val="63666A"/>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6140"/>
            <a:ext cx="5139894" cy="457006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035"/>
            <a:ext cx="9144000" cy="94862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8686" y="1435676"/>
            <a:ext cx="2963835" cy="47058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8686" y="2043665"/>
            <a:ext cx="3128951" cy="36325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9499" y="2515444"/>
            <a:ext cx="3038138" cy="445814"/>
          </a:xfrm>
          <a:prstGeom prst="rect">
            <a:avLst/>
          </a:prstGeom>
        </p:spPr>
      </p:pic>
    </p:spTree>
    <p:extLst>
      <p:ext uri="{BB962C8B-B14F-4D97-AF65-F5344CB8AC3E}">
        <p14:creationId xmlns:p14="http://schemas.microsoft.com/office/powerpoint/2010/main" val="8667475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Example: Many #RadOnc residents have limited "Big Data" exposure/background</a:t>
            </a:r>
          </a:p>
        </p:txBody>
      </p:sp>
      <p:sp>
        <p:nvSpPr>
          <p:cNvPr id="3" name="Slide Number Placeholder 2"/>
          <p:cNvSpPr>
            <a:spLocks noGrp="1"/>
          </p:cNvSpPr>
          <p:nvPr>
            <p:ph type="sldNum" sz="quarter" idx="10"/>
          </p:nvPr>
        </p:nvSpPr>
        <p:spPr/>
        <p:txBody>
          <a:bodyPr/>
          <a:lstStyle/>
          <a:p>
            <a:fld id="{CC041753-90EA-4E44-9BB8-633978F3CCC4}" type="slidenum">
              <a:rPr lang="en-US" smtClean="0">
                <a:solidFill>
                  <a:srgbClr val="63666A"/>
                </a:solidFill>
              </a:rPr>
              <a:pPr/>
              <a:t>18</a:t>
            </a:fld>
            <a:endParaRPr lang="en-US" dirty="0">
              <a:solidFill>
                <a:srgbClr val="63666A"/>
              </a:solidFill>
            </a:endParaRPr>
          </a:p>
        </p:txBody>
      </p:sp>
      <p:sp>
        <p:nvSpPr>
          <p:cNvPr id="4" name="Footer Placeholder 3"/>
          <p:cNvSpPr>
            <a:spLocks noGrp="1"/>
          </p:cNvSpPr>
          <p:nvPr>
            <p:ph type="ftr" sz="quarter" idx="11"/>
          </p:nvPr>
        </p:nvSpPr>
        <p:spPr/>
        <p:txBody>
          <a:bodyPr/>
          <a:lstStyle/>
          <a:p>
            <a:r>
              <a:rPr lang="en-US" smtClean="0">
                <a:solidFill>
                  <a:srgbClr val="63666A"/>
                </a:solidFill>
              </a:rPr>
              <a:t>Enter Presentation Title in Footer Placeholder&gt;Apply to All</a:t>
            </a:r>
            <a:endParaRPr lang="en-US" dirty="0">
              <a:solidFill>
                <a:srgbClr val="63666A"/>
              </a:solidFill>
            </a:endParaRPr>
          </a:p>
        </p:txBody>
      </p:sp>
      <p:sp>
        <p:nvSpPr>
          <p:cNvPr id="5" name="TextBox 4"/>
          <p:cNvSpPr txBox="1"/>
          <p:nvPr/>
        </p:nvSpPr>
        <p:spPr>
          <a:xfrm>
            <a:off x="411481" y="1331259"/>
            <a:ext cx="8450131" cy="2985433"/>
          </a:xfrm>
          <a:prstGeom prst="rect">
            <a:avLst/>
          </a:prstGeom>
          <a:noFill/>
        </p:spPr>
        <p:txBody>
          <a:bodyPr wrap="square" lIns="0" tIns="0" rIns="0" bIns="0" rtlCol="0">
            <a:spAutoFit/>
          </a:bodyPr>
          <a:lstStyle/>
          <a:p>
            <a:pPr marL="182880" indent="-182880">
              <a:spcBef>
                <a:spcPts val="1200"/>
              </a:spcBef>
              <a:buFont typeface="Arial" panose="020B0604020202020204" pitchFamily="34" charset="0"/>
              <a:buChar char="•"/>
            </a:pPr>
            <a:r>
              <a:rPr lang="en-US" sz="1800" dirty="0" smtClean="0">
                <a:cs typeface="Arial"/>
              </a:rPr>
              <a:t>We informally polled trainees during the MD Anderson Annual RadBio/Physics course during their informatics lecture </a:t>
            </a:r>
          </a:p>
          <a:p>
            <a:pPr marL="525780" lvl="1" indent="-182880">
              <a:spcBef>
                <a:spcPts val="1200"/>
              </a:spcBef>
              <a:buFont typeface="Arial" panose="020B0604020202020204" pitchFamily="34" charset="0"/>
              <a:buChar char="•"/>
            </a:pPr>
            <a:r>
              <a:rPr lang="en-US" sz="1800" dirty="0">
                <a:cs typeface="Arial"/>
              </a:rPr>
              <a:t>In 2018, 0/21 participants had heard of "FAIR Guiding Principles"</a:t>
            </a:r>
          </a:p>
          <a:p>
            <a:pPr marL="525780" lvl="1" indent="-182880">
              <a:spcBef>
                <a:spcPts val="1200"/>
              </a:spcBef>
              <a:buFont typeface="Arial" panose="020B0604020202020204" pitchFamily="34" charset="0"/>
              <a:buChar char="•"/>
            </a:pPr>
            <a:r>
              <a:rPr lang="en-US" sz="1800" dirty="0" smtClean="0">
                <a:cs typeface="Arial"/>
              </a:rPr>
              <a:t>4/21 could correctly map concepts of a "standard", "ontology", or "syntax" </a:t>
            </a:r>
          </a:p>
          <a:p>
            <a:pPr marL="525780" lvl="1" indent="-182880">
              <a:spcBef>
                <a:spcPts val="1200"/>
              </a:spcBef>
              <a:buFont typeface="Arial" panose="020B0604020202020204" pitchFamily="34" charset="0"/>
              <a:buChar char="•"/>
            </a:pPr>
            <a:r>
              <a:rPr lang="en-US" sz="1800" dirty="0" smtClean="0">
                <a:cs typeface="Arial"/>
              </a:rPr>
              <a:t>4/21 had heard of SNO-MED</a:t>
            </a:r>
          </a:p>
          <a:p>
            <a:pPr marL="525780" lvl="1" indent="-182880">
              <a:spcBef>
                <a:spcPts val="1200"/>
              </a:spcBef>
              <a:buFont typeface="Arial" panose="020B0604020202020204" pitchFamily="34" charset="0"/>
              <a:buChar char="•"/>
            </a:pPr>
            <a:r>
              <a:rPr lang="en-US" sz="1800" dirty="0">
                <a:cs typeface="Arial"/>
              </a:rPr>
              <a:t>3/21 could correctly identify HL7 as a standards framework</a:t>
            </a:r>
          </a:p>
          <a:p>
            <a:pPr marL="525780" lvl="1" indent="-182880">
              <a:spcBef>
                <a:spcPts val="1200"/>
              </a:spcBef>
              <a:buFont typeface="Arial" panose="020B0604020202020204" pitchFamily="34" charset="0"/>
              <a:buChar char="•"/>
            </a:pPr>
            <a:r>
              <a:rPr lang="en-US" sz="1800" dirty="0" smtClean="0">
                <a:cs typeface="Arial"/>
              </a:rPr>
              <a:t>20/21 could identifty DICOM, but most considered a filetype, not as an informatics satndard</a:t>
            </a:r>
          </a:p>
        </p:txBody>
      </p:sp>
    </p:spTree>
    <p:extLst>
      <p:ext uri="{BB962C8B-B14F-4D97-AF65-F5344CB8AC3E}">
        <p14:creationId xmlns:p14="http://schemas.microsoft.com/office/powerpoint/2010/main" val="15546901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97881" y="51310"/>
            <a:ext cx="4445794" cy="642938"/>
          </a:xfrm>
        </p:spPr>
        <p:txBody>
          <a:bodyPr>
            <a:normAutofit fontScale="90000"/>
          </a:bodyPr>
          <a:lstStyle/>
          <a:p>
            <a:r>
              <a:rPr lang="en-US" dirty="0" smtClean="0"/>
              <a:t>The Future is </a:t>
            </a:r>
            <a:r>
              <a:rPr lang="en-US" sz="4106" u="sng" dirty="0">
                <a:solidFill>
                  <a:srgbClr val="0070C0"/>
                </a:solidFill>
              </a:rPr>
              <a:t>FAIR</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64919" y="822214"/>
            <a:ext cx="2798511" cy="21901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6800" y="1041227"/>
            <a:ext cx="6796630" cy="4137419"/>
          </a:xfrm>
          <a:prstGeom prst="rect">
            <a:avLst/>
          </a:prstGeom>
        </p:spPr>
      </p:pic>
    </p:spTree>
    <p:extLst>
      <p:ext uri="{BB962C8B-B14F-4D97-AF65-F5344CB8AC3E}">
        <p14:creationId xmlns:p14="http://schemas.microsoft.com/office/powerpoint/2010/main" val="2087389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Content Placeholder 2"/>
          <p:cNvSpPr>
            <a:spLocks noGrp="1"/>
          </p:cNvSpPr>
          <p:nvPr>
            <p:ph idx="4294967295"/>
          </p:nvPr>
        </p:nvSpPr>
        <p:spPr>
          <a:xfrm>
            <a:off x="1434608" y="250893"/>
            <a:ext cx="6934200" cy="4038599"/>
          </a:xfrm>
          <a:prstGeom prst="rect">
            <a:avLst/>
          </a:prstGeom>
        </p:spPr>
        <p:txBody>
          <a:bodyPr>
            <a:normAutofit fontScale="77500" lnSpcReduction="20000"/>
          </a:bodyPr>
          <a:lstStyle/>
          <a:p>
            <a:pPr marL="0" indent="0">
              <a:buNone/>
              <a:defRPr/>
            </a:pPr>
            <a:r>
              <a:rPr lang="en-US" sz="2175" dirty="0">
                <a:solidFill>
                  <a:schemeClr val="tx2"/>
                </a:solidFill>
              </a:rPr>
              <a:t>2016-19 Funders:</a:t>
            </a:r>
          </a:p>
          <a:p>
            <a:pPr>
              <a:defRPr/>
            </a:pPr>
            <a:r>
              <a:rPr lang="en-US" sz="1575" dirty="0">
                <a:solidFill>
                  <a:srgbClr val="000000"/>
                </a:solidFill>
              </a:rPr>
              <a:t>The Andrew Sabin Family Fellowship Program, through an endowment established by the Andrew Sabin Family Foundation</a:t>
            </a:r>
          </a:p>
          <a:p>
            <a:pPr>
              <a:defRPr/>
            </a:pPr>
            <a:r>
              <a:rPr lang="en-US" sz="1575" dirty="0">
                <a:solidFill>
                  <a:srgbClr val="000000"/>
                </a:solidFill>
              </a:rPr>
              <a:t>A direct gift from the Beach Family of Phoenix, AZ.</a:t>
            </a:r>
          </a:p>
          <a:p>
            <a:pPr>
              <a:defRPr/>
            </a:pPr>
            <a:r>
              <a:rPr lang="en-US" sz="1575" dirty="0">
                <a:solidFill>
                  <a:schemeClr val="tx1">
                    <a:lumMod val="50000"/>
                    <a:lumOff val="50000"/>
                  </a:schemeClr>
                </a:solidFill>
              </a:rPr>
              <a:t>NIH Big Data to Knowledge (BD2K) Program of the National Cancer Institute (NCI) Early Stage Development of Technologies in Biomedical Computing, Informatics, and Big Data Science Award (1R01CA214825-01)</a:t>
            </a:r>
          </a:p>
          <a:p>
            <a:pPr>
              <a:defRPr/>
            </a:pPr>
            <a:r>
              <a:rPr lang="en-US" sz="1575" dirty="0">
                <a:solidFill>
                  <a:schemeClr val="tx1">
                    <a:lumMod val="50000"/>
                    <a:lumOff val="50000"/>
                  </a:schemeClr>
                </a:solidFill>
              </a:rPr>
              <a:t>National Science Foundation, Division of Mathematical Sciences, Quantitative Approaches to Biomedical Big Data (</a:t>
            </a:r>
            <a:r>
              <a:rPr lang="en-US" sz="1575" dirty="0" err="1">
                <a:solidFill>
                  <a:schemeClr val="tx1">
                    <a:lumMod val="50000"/>
                    <a:lumOff val="50000"/>
                  </a:schemeClr>
                </a:solidFill>
              </a:rPr>
              <a:t>QuBBD</a:t>
            </a:r>
            <a:r>
              <a:rPr lang="en-US" sz="1575" dirty="0">
                <a:solidFill>
                  <a:schemeClr val="tx1">
                    <a:lumMod val="50000"/>
                    <a:lumOff val="50000"/>
                  </a:schemeClr>
                </a:solidFill>
              </a:rPr>
              <a:t>)/Big Data to Knowledge (BD2K) Program (NSF1557559;</a:t>
            </a:r>
          </a:p>
          <a:p>
            <a:pPr>
              <a:defRPr/>
            </a:pPr>
            <a:r>
              <a:rPr lang="en-US" sz="1575" dirty="0">
                <a:solidFill>
                  <a:schemeClr val="tx1">
                    <a:lumMod val="50000"/>
                    <a:lumOff val="50000"/>
                  </a:schemeClr>
                </a:solidFill>
              </a:rPr>
              <a:t>National Cancer Institute Early Stage Development of Technologies in Biomedical Computing, Informatics, and Big Data Science </a:t>
            </a:r>
            <a:r>
              <a:rPr lang="mr-IN" sz="1575" dirty="0">
                <a:solidFill>
                  <a:schemeClr val="tx1">
                    <a:lumMod val="50000"/>
                    <a:lumOff val="50000"/>
                  </a:schemeClr>
                </a:solidFill>
              </a:rPr>
              <a:t>(1 R01 CA214825-01</a:t>
            </a:r>
            <a:r>
              <a:rPr lang="en-US" sz="1575" dirty="0">
                <a:solidFill>
                  <a:schemeClr val="tx1">
                    <a:lumMod val="50000"/>
                    <a:lumOff val="50000"/>
                  </a:schemeClr>
                </a:solidFill>
              </a:rPr>
              <a:t>)</a:t>
            </a:r>
          </a:p>
          <a:p>
            <a:pPr>
              <a:buFont typeface="Arial" pitchFamily="34" charset="0"/>
              <a:buChar char="•"/>
              <a:defRPr/>
            </a:pPr>
            <a:r>
              <a:rPr lang="en-US" sz="1575" dirty="0">
                <a:solidFill>
                  <a:schemeClr val="tx1">
                    <a:lumMod val="50000"/>
                    <a:lumOff val="50000"/>
                  </a:schemeClr>
                </a:solidFill>
              </a:rPr>
              <a:t>National Institute of Dental and Craniofacial Research  (NR56/R01 DE025248-01) </a:t>
            </a:r>
          </a:p>
          <a:p>
            <a:pPr>
              <a:buFont typeface="Arial" pitchFamily="34" charset="0"/>
              <a:buChar char="•"/>
              <a:defRPr/>
            </a:pPr>
            <a:r>
              <a:rPr lang="en-US" sz="1575" dirty="0">
                <a:solidFill>
                  <a:schemeClr val="tx1">
                    <a:lumMod val="50000"/>
                    <a:lumOff val="50000"/>
                  </a:schemeClr>
                </a:solidFill>
              </a:rPr>
              <a:t>National Cancer Institute Grant MD Anderson Head and Neck Specialized Programs of Research Excellence (SPORE) Development Award (</a:t>
            </a:r>
            <a:r>
              <a:rPr lang="is-IS" sz="1575" dirty="0">
                <a:solidFill>
                  <a:schemeClr val="tx1">
                    <a:lumMod val="50000"/>
                    <a:lumOff val="50000"/>
                  </a:schemeClr>
                </a:solidFill>
              </a:rPr>
              <a:t>P50CA097007-10</a:t>
            </a:r>
            <a:r>
              <a:rPr lang="en-US" sz="1575" dirty="0">
                <a:solidFill>
                  <a:schemeClr val="tx1">
                    <a:lumMod val="50000"/>
                    <a:lumOff val="50000"/>
                  </a:schemeClr>
                </a:solidFill>
              </a:rPr>
              <a:t>)</a:t>
            </a:r>
          </a:p>
          <a:p>
            <a:pPr>
              <a:buFont typeface="Arial" pitchFamily="34" charset="0"/>
              <a:buChar char="•"/>
              <a:defRPr/>
            </a:pPr>
            <a:r>
              <a:rPr lang="en-US" sz="1575" dirty="0">
                <a:solidFill>
                  <a:schemeClr val="accent2"/>
                </a:solidFill>
                <a:ea typeface="ＭＳ Ｐゴシック" charset="0"/>
              </a:rPr>
              <a:t>Elekta AB/MD Anderson MRI-LinAc Consortium Seed Grant*</a:t>
            </a:r>
          </a:p>
          <a:p>
            <a:pPr>
              <a:buFont typeface="Arial" pitchFamily="34" charset="0"/>
              <a:buChar char="•"/>
              <a:defRPr/>
            </a:pPr>
            <a:r>
              <a:rPr lang="en-US" sz="1575" dirty="0" err="1">
                <a:solidFill>
                  <a:schemeClr val="accent2"/>
                </a:solidFill>
              </a:rPr>
              <a:t>Elekta</a:t>
            </a:r>
            <a:r>
              <a:rPr lang="en-US" sz="1575" dirty="0">
                <a:solidFill>
                  <a:schemeClr val="accent2"/>
                </a:solidFill>
              </a:rPr>
              <a:t> AB Travel support &amp;Honoraria*</a:t>
            </a:r>
            <a:endParaRPr lang="en-US" sz="1575" dirty="0">
              <a:latin typeface="+mj-lt"/>
              <a:ea typeface="ＭＳ Ｐゴシック" charset="0"/>
            </a:endParaRPr>
          </a:p>
          <a:p>
            <a:pPr>
              <a:defRPr/>
            </a:pPr>
            <a:r>
              <a:rPr lang="en-US" sz="1575" dirty="0">
                <a:ea typeface="ＭＳ Ｐゴシック" charset="0"/>
              </a:rPr>
              <a:t>#-</a:t>
            </a:r>
            <a:r>
              <a:rPr lang="en-US" sz="1575" dirty="0" err="1">
                <a:ea typeface="ＭＳ Ｐゴシック" charset="0"/>
              </a:rPr>
              <a:t>Philantropic</a:t>
            </a:r>
            <a:r>
              <a:rPr lang="en-US" sz="1575" dirty="0">
                <a:ea typeface="ＭＳ Ｐゴシック" charset="0"/>
              </a:rPr>
              <a:t> individuals/agencies/societies</a:t>
            </a:r>
            <a:endParaRPr lang="en-US" sz="1575" dirty="0">
              <a:solidFill>
                <a:schemeClr val="accent2"/>
              </a:solidFill>
              <a:latin typeface="+mj-lt"/>
              <a:ea typeface="ＭＳ Ｐゴシック" charset="0"/>
            </a:endParaRPr>
          </a:p>
          <a:p>
            <a:pPr>
              <a:defRPr/>
            </a:pPr>
            <a:r>
              <a:rPr lang="en-US" sz="1575" dirty="0">
                <a:solidFill>
                  <a:schemeClr val="accent2"/>
                </a:solidFill>
                <a:latin typeface="+mj-lt"/>
                <a:ea typeface="ＭＳ Ｐゴシック" charset="0"/>
              </a:rPr>
              <a:t>*-Corporate/industry funders</a:t>
            </a:r>
          </a:p>
          <a:p>
            <a:pPr>
              <a:defRPr/>
            </a:pPr>
            <a:r>
              <a:rPr lang="en-US" sz="1575" dirty="0">
                <a:solidFill>
                  <a:schemeClr val="tx1">
                    <a:lumMod val="50000"/>
                    <a:lumOff val="50000"/>
                  </a:schemeClr>
                </a:solidFill>
                <a:latin typeface="+mj-lt"/>
                <a:ea typeface="ＭＳ Ｐゴシック" charset="0"/>
              </a:rPr>
              <a:t>+-Federal or state funding agencies</a:t>
            </a:r>
          </a:p>
        </p:txBody>
      </p:sp>
    </p:spTree>
    <p:extLst>
      <p:ext uri="{BB962C8B-B14F-4D97-AF65-F5344CB8AC3E}">
        <p14:creationId xmlns:p14="http://schemas.microsoft.com/office/powerpoint/2010/main" val="1034864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36281" y="2564606"/>
            <a:ext cx="71438" cy="14288"/>
          </a:xfrm>
          <a:prstGeom prst="rect">
            <a:avLst/>
          </a:prstGeom>
        </p:spPr>
      </p:pic>
      <p:pic>
        <p:nvPicPr>
          <p:cNvPr id="10" name="Picture 9"/>
          <p:cNvPicPr>
            <a:picLocks noChangeAspect="1"/>
          </p:cNvPicPr>
          <p:nvPr/>
        </p:nvPicPr>
        <p:blipFill rotWithShape="1">
          <a:blip r:embed="rId3">
            <a:clrChange>
              <a:clrFrom>
                <a:srgbClr val="FDFDFD"/>
              </a:clrFrom>
              <a:clrTo>
                <a:srgbClr val="FDFDFD">
                  <a:alpha val="0"/>
                </a:srgbClr>
              </a:clrTo>
            </a:clrChange>
            <a:extLst>
              <a:ext uri="{28A0092B-C50C-407E-A947-70E740481C1C}">
                <a14:useLocalDpi xmlns:a14="http://schemas.microsoft.com/office/drawing/2010/main"/>
              </a:ext>
            </a:extLst>
          </a:blip>
          <a:srcRect/>
          <a:stretch/>
        </p:blipFill>
        <p:spPr>
          <a:xfrm>
            <a:off x="1447120" y="2033096"/>
            <a:ext cx="6178323" cy="1091599"/>
          </a:xfrm>
          <a:prstGeom prst="rect">
            <a:avLst/>
          </a:prstGeom>
        </p:spPr>
      </p:pic>
      <p:pic>
        <p:nvPicPr>
          <p:cNvPr id="11" name="Picture 10"/>
          <p:cNvPicPr>
            <a:picLocks noChangeAspect="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1818000" y="3065854"/>
            <a:ext cx="3039089" cy="133568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6037" y="338735"/>
            <a:ext cx="3900488" cy="1321594"/>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7490" y="4161897"/>
            <a:ext cx="1898707" cy="239642"/>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8943" y="1746119"/>
            <a:ext cx="2343150" cy="242888"/>
          </a:xfrm>
          <a:prstGeom prst="rect">
            <a:avLst/>
          </a:prstGeom>
        </p:spPr>
      </p:pic>
    </p:spTree>
    <p:extLst>
      <p:ext uri="{BB962C8B-B14F-4D97-AF65-F5344CB8AC3E}">
        <p14:creationId xmlns:p14="http://schemas.microsoft.com/office/powerpoint/2010/main" val="1244507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Slide Number Placeholder 3"/>
          <p:cNvSpPr>
            <a:spLocks noGrp="1"/>
          </p:cNvSpPr>
          <p:nvPr>
            <p:ph type="sldNum" sz="quarter" idx="4294967295"/>
          </p:nvPr>
        </p:nvSpPr>
        <p:spPr>
          <a:xfrm>
            <a:off x="7470143" y="785453"/>
            <a:ext cx="222250" cy="161583"/>
          </a:xfrm>
          <a:prstGeom prst="rect">
            <a:avLst/>
          </a:prstGeom>
        </p:spPr>
        <p:txBody>
          <a:bodyPr/>
          <a:lstStyle/>
          <a:p>
            <a:fld id="{CC041753-90EA-4E44-9BB8-633978F3CCC4}" type="slidenum">
              <a:rPr lang="en-US" smtClean="0">
                <a:solidFill>
                  <a:srgbClr val="63666A"/>
                </a:solidFill>
              </a:rPr>
              <a:pPr/>
              <a:t>21</a:t>
            </a:fld>
            <a:endParaRPr lang="en-US" dirty="0">
              <a:solidFill>
                <a:srgbClr val="63666A"/>
              </a:solidFill>
            </a:endParaRPr>
          </a:p>
        </p:txBody>
      </p:sp>
      <p:sp>
        <p:nvSpPr>
          <p:cNvPr id="5" name="Footer Placeholder 4"/>
          <p:cNvSpPr>
            <a:spLocks noGrp="1"/>
          </p:cNvSpPr>
          <p:nvPr>
            <p:ph type="ftr" sz="quarter" idx="4294967295"/>
          </p:nvPr>
        </p:nvSpPr>
        <p:spPr>
          <a:xfrm>
            <a:off x="2205990" y="785453"/>
            <a:ext cx="4800600" cy="161583"/>
          </a:xfrm>
          <a:prstGeom prst="rect">
            <a:avLst/>
          </a:prstGeom>
        </p:spPr>
        <p:txBody>
          <a:bodyPr/>
          <a:lstStyle/>
          <a:p>
            <a:r>
              <a:rPr lang="en-US" smtClean="0">
                <a:solidFill>
                  <a:srgbClr val="63666A"/>
                </a:solidFill>
              </a:rPr>
              <a:t>Enter Presentation Title in Footer Placeholder&gt;Apply to All</a:t>
            </a:r>
            <a:endParaRPr lang="en-US" dirty="0">
              <a:solidFill>
                <a:srgbClr val="63666A"/>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454" y="-77571"/>
            <a:ext cx="4200525" cy="159387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486539"/>
            <a:ext cx="6838950" cy="214510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3591" y="1807415"/>
            <a:ext cx="2790825" cy="228600"/>
          </a:xfrm>
          <a:prstGeom prst="rect">
            <a:avLst/>
          </a:prstGeom>
        </p:spPr>
      </p:pic>
    </p:spTree>
    <p:extLst>
      <p:ext uri="{BB962C8B-B14F-4D97-AF65-F5344CB8AC3E}">
        <p14:creationId xmlns:p14="http://schemas.microsoft.com/office/powerpoint/2010/main" val="14689061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fld id="{CC041753-90EA-4E44-9BB8-633978F3CCC4}" type="slidenum">
              <a:rPr lang="en-US" smtClean="0">
                <a:solidFill>
                  <a:srgbClr val="63666A"/>
                </a:solidFill>
              </a:rPr>
              <a:pPr/>
              <a:t>22</a:t>
            </a:fld>
            <a:endParaRPr lang="en-US" dirty="0">
              <a:solidFill>
                <a:srgbClr val="63666A"/>
              </a:solidFill>
            </a:endParaRPr>
          </a:p>
        </p:txBody>
      </p:sp>
      <p:sp>
        <p:nvSpPr>
          <p:cNvPr id="4" name="Footer Placeholder 3"/>
          <p:cNvSpPr>
            <a:spLocks noGrp="1"/>
          </p:cNvSpPr>
          <p:nvPr>
            <p:ph type="ftr" sz="quarter" idx="11"/>
          </p:nvPr>
        </p:nvSpPr>
        <p:spPr/>
        <p:txBody>
          <a:bodyPr/>
          <a:lstStyle/>
          <a:p>
            <a:r>
              <a:rPr lang="en-US" smtClean="0">
                <a:solidFill>
                  <a:srgbClr val="63666A"/>
                </a:solidFill>
              </a:rPr>
              <a:t>Enter Presentation Title in Footer Placeholder&gt;Apply to All</a:t>
            </a:r>
            <a:endParaRPr lang="en-US" dirty="0">
              <a:solidFill>
                <a:srgbClr val="63666A"/>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562"/>
            <a:ext cx="9144000" cy="3752952"/>
          </a:xfrm>
          <a:prstGeom prst="rect">
            <a:avLst/>
          </a:prstGeom>
        </p:spPr>
      </p:pic>
      <p:pic>
        <p:nvPicPr>
          <p:cNvPr id="6" name="Picture 5"/>
          <p:cNvPicPr>
            <a:picLocks noChangeAspect="1"/>
          </p:cNvPicPr>
          <p:nvPr/>
        </p:nvPicPr>
        <p:blipFill>
          <a:blip r:embed="rId3">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662468" y="3230930"/>
            <a:ext cx="7921887" cy="1912570"/>
          </a:xfrm>
          <a:prstGeom prst="rect">
            <a:avLst/>
          </a:prstGeom>
        </p:spPr>
      </p:pic>
    </p:spTree>
    <p:extLst>
      <p:ext uri="{BB962C8B-B14F-4D97-AF65-F5344CB8AC3E}">
        <p14:creationId xmlns:p14="http://schemas.microsoft.com/office/powerpoint/2010/main" val="489903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301" y="79494"/>
            <a:ext cx="6781800" cy="994172"/>
          </a:xfrm>
        </p:spPr>
        <p:txBody>
          <a:bodyPr/>
          <a:lstStyle/>
          <a:p>
            <a:r>
              <a:rPr lang="en-US" sz="1800" b="1">
                <a:solidFill>
                  <a:srgbClr val="FF0000"/>
                </a:solidFill>
              </a:rPr>
              <a:t>Fellow and Resident Radiation Oncology iNtensive Training in Imaging and Informatics to Empower Research Careers (FRONTI</a:t>
            </a:r>
            <a:r>
              <a:rPr lang="en-US" sz="1800" b="1" baseline="-25000">
                <a:solidFill>
                  <a:srgbClr val="FF0000"/>
                </a:solidFill>
              </a:rPr>
              <a:t>2</a:t>
            </a:r>
            <a:r>
              <a:rPr lang="en-US" sz="1800" b="1">
                <a:solidFill>
                  <a:srgbClr val="FF0000"/>
                </a:solidFill>
              </a:rPr>
              <a:t>ER)</a:t>
            </a:r>
            <a:r>
              <a:rPr lang="en-US" b="1">
                <a:solidFill>
                  <a:srgbClr val="FF0000"/>
                </a:solidFill>
              </a:rPr>
              <a:t/>
            </a:r>
            <a:br>
              <a:rPr lang="en-US" b="1">
                <a:solidFill>
                  <a:srgbClr val="FF0000"/>
                </a:solidFill>
              </a:rPr>
            </a:br>
            <a:endParaRPr lang="en-US" b="1">
              <a:solidFill>
                <a:srgbClr val="FF0000"/>
              </a:solidFill>
            </a:endParaRPr>
          </a:p>
        </p:txBody>
      </p:sp>
      <p:sp>
        <p:nvSpPr>
          <p:cNvPr id="4" name="TextBox 3"/>
          <p:cNvSpPr txBox="1"/>
          <p:nvPr/>
        </p:nvSpPr>
        <p:spPr>
          <a:xfrm>
            <a:off x="242047" y="1067992"/>
            <a:ext cx="8633012" cy="1631216"/>
          </a:xfrm>
          <a:prstGeom prst="rect">
            <a:avLst/>
          </a:prstGeom>
          <a:noFill/>
        </p:spPr>
        <p:txBody>
          <a:bodyPr wrap="square" rtlCol="0">
            <a:spAutoFit/>
          </a:bodyPr>
          <a:lstStyle/>
          <a:p>
            <a:pPr marL="257175" indent="-257175">
              <a:buFont typeface="Arial" charset="0"/>
              <a:buChar char="•"/>
            </a:pPr>
            <a:r>
              <a:rPr lang="en-US" sz="2000"/>
              <a:t>2 Residents/Fellows admitted annually NIBIB.</a:t>
            </a:r>
          </a:p>
          <a:p>
            <a:pPr marL="257175" indent="-257175">
              <a:buFont typeface="Arial" charset="0"/>
              <a:buChar char="•"/>
            </a:pPr>
            <a:r>
              <a:rPr lang="en-US" sz="2000"/>
              <a:t>Trainees receive individualized training program.</a:t>
            </a:r>
          </a:p>
          <a:p>
            <a:pPr marL="257175" indent="-257175">
              <a:buFont typeface="Arial" charset="0"/>
              <a:buChar char="•"/>
            </a:pPr>
            <a:r>
              <a:rPr lang="en-US" sz="2000"/>
              <a:t>Trainees receive Applicants up to $10,000 for research-related expenses, </a:t>
            </a:r>
          </a:p>
          <a:p>
            <a:pPr marL="257175" indent="-257175">
              <a:buFont typeface="Arial" charset="0"/>
              <a:buChar char="•"/>
            </a:pPr>
            <a:r>
              <a:rPr lang="en-US" sz="2000"/>
              <a:t>All Trainees must commit to submit a K-level application.</a:t>
            </a:r>
          </a:p>
          <a:p>
            <a:pPr marL="257175" indent="-257175">
              <a:buFont typeface="Arial" charset="0"/>
              <a:buChar char="•"/>
            </a:pPr>
            <a:endParaRPr lang="en-US" sz="200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750" y="3253183"/>
            <a:ext cx="1248415" cy="177244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1" y="3232033"/>
            <a:ext cx="1263312" cy="1793591"/>
          </a:xfrm>
          <a:prstGeom prst="rect">
            <a:avLst/>
          </a:prstGeom>
        </p:spPr>
      </p:pic>
      <p:sp>
        <p:nvSpPr>
          <p:cNvPr id="7" name="TextBox 6"/>
          <p:cNvSpPr txBox="1"/>
          <p:nvPr/>
        </p:nvSpPr>
        <p:spPr>
          <a:xfrm>
            <a:off x="3619500" y="3389707"/>
            <a:ext cx="1143000" cy="1962076"/>
          </a:xfrm>
          <a:prstGeom prst="rect">
            <a:avLst/>
          </a:prstGeom>
          <a:noFill/>
        </p:spPr>
        <p:txBody>
          <a:bodyPr wrap="square" rtlCol="0">
            <a:spAutoFit/>
          </a:bodyPr>
          <a:lstStyle/>
          <a:p>
            <a:r>
              <a:rPr lang="en-US" sz="1350" b="1"/>
              <a:t>Prajnan Das, M.D., M.S., M.P.H.</a:t>
            </a:r>
          </a:p>
          <a:p>
            <a:r>
              <a:rPr lang="en-US" sz="1350" b="1"/>
              <a:t>Professor, &amp; Residency Director</a:t>
            </a:r>
          </a:p>
          <a:p>
            <a:r>
              <a:rPr lang="en-US" sz="1350" b="1"/>
              <a:t>co-PI</a:t>
            </a:r>
          </a:p>
          <a:p>
            <a:endParaRPr lang="en-US" sz="1350"/>
          </a:p>
        </p:txBody>
      </p:sp>
      <p:sp>
        <p:nvSpPr>
          <p:cNvPr id="8" name="TextBox 7"/>
          <p:cNvSpPr txBox="1"/>
          <p:nvPr/>
        </p:nvSpPr>
        <p:spPr>
          <a:xfrm>
            <a:off x="6330479" y="3389707"/>
            <a:ext cx="1143000" cy="1546577"/>
          </a:xfrm>
          <a:prstGeom prst="rect">
            <a:avLst/>
          </a:prstGeom>
          <a:noFill/>
        </p:spPr>
        <p:txBody>
          <a:bodyPr wrap="square" rtlCol="0">
            <a:spAutoFit/>
          </a:bodyPr>
          <a:lstStyle/>
          <a:p>
            <a:r>
              <a:rPr lang="en-US" sz="1350" b="1"/>
              <a:t>Dave Fuller, MD, PhD</a:t>
            </a:r>
          </a:p>
          <a:p>
            <a:r>
              <a:rPr lang="en-US" sz="1350" b="1"/>
              <a:t>Ass. Professor,</a:t>
            </a:r>
          </a:p>
          <a:p>
            <a:r>
              <a:rPr lang="en-US" sz="1350" b="1"/>
              <a:t>co-PI</a:t>
            </a:r>
          </a:p>
          <a:p>
            <a:endParaRPr lang="en-US" sz="1350"/>
          </a:p>
        </p:txBody>
      </p:sp>
    </p:spTree>
    <p:extLst>
      <p:ext uri="{BB962C8B-B14F-4D97-AF65-F5344CB8AC3E}">
        <p14:creationId xmlns:p14="http://schemas.microsoft.com/office/powerpoint/2010/main" val="15080849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4865"/>
          <a:stretch/>
        </p:blipFill>
        <p:spPr>
          <a:xfrm>
            <a:off x="157216" y="0"/>
            <a:ext cx="9086023" cy="5143500"/>
          </a:xfrm>
          <a:prstGeom prst="rect">
            <a:avLst/>
          </a:prstGeom>
        </p:spPr>
      </p:pic>
    </p:spTree>
    <p:extLst>
      <p:ext uri="{BB962C8B-B14F-4D97-AF65-F5344CB8AC3E}">
        <p14:creationId xmlns:p14="http://schemas.microsoft.com/office/powerpoint/2010/main" val="17812653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Awarded FY2019...so far, in Year 1:</a:t>
            </a:r>
          </a:p>
        </p:txBody>
      </p:sp>
      <p:sp>
        <p:nvSpPr>
          <p:cNvPr id="3" name="TextBox 2"/>
          <p:cNvSpPr txBox="1"/>
          <p:nvPr/>
        </p:nvSpPr>
        <p:spPr>
          <a:xfrm>
            <a:off x="411481" y="1067992"/>
            <a:ext cx="7094219" cy="2246769"/>
          </a:xfrm>
          <a:prstGeom prst="rect">
            <a:avLst/>
          </a:prstGeom>
          <a:noFill/>
        </p:spPr>
        <p:txBody>
          <a:bodyPr wrap="square" rtlCol="0">
            <a:spAutoFit/>
          </a:bodyPr>
          <a:lstStyle/>
          <a:p>
            <a:pPr marL="257175" indent="-257175">
              <a:buFont typeface="Arial" charset="0"/>
              <a:buChar char="•"/>
            </a:pPr>
            <a:r>
              <a:rPr lang="en-US" sz="2000"/>
              <a:t>2 trainees awarded cycle 1 (both are Clinical Fellows).</a:t>
            </a:r>
          </a:p>
          <a:p>
            <a:pPr marL="257175" indent="-257175">
              <a:buFont typeface="Arial" charset="0"/>
              <a:buChar char="•"/>
            </a:pPr>
            <a:r>
              <a:rPr lang="en-US" sz="2000"/>
              <a:t>One trainee has imaging focus, the other informatics.</a:t>
            </a:r>
          </a:p>
          <a:p>
            <a:pPr marL="257175" indent="-257175">
              <a:buFont typeface="Arial" charset="0"/>
              <a:buChar char="•"/>
            </a:pPr>
            <a:r>
              <a:rPr lang="en-US" sz="2000"/>
              <a:t>Resident applicants will begin matriculating year 2.</a:t>
            </a:r>
          </a:p>
          <a:p>
            <a:pPr marL="257175" indent="-257175">
              <a:buFont typeface="Arial" charset="0"/>
              <a:buChar char="•"/>
            </a:pPr>
            <a:r>
              <a:rPr lang="en-US" sz="2000"/>
              <a:t>Expansion of the program with potential for increased non-NIH-funded trainees pending.</a:t>
            </a:r>
          </a:p>
          <a:p>
            <a:pPr marL="257175" indent="-257175">
              <a:buFont typeface="Arial" charset="0"/>
              <a:buChar char="•"/>
            </a:pPr>
            <a:endParaRPr lang="en-US" sz="2000"/>
          </a:p>
          <a:p>
            <a:pPr marL="257175" indent="-257175">
              <a:buFont typeface="Arial" charset="0"/>
              <a:buChar char="•"/>
            </a:pPr>
            <a:endParaRPr lang="en-US" sz="200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7494" y="2918012"/>
            <a:ext cx="1436034" cy="2154052"/>
          </a:xfrm>
          <a:prstGeom prst="rect">
            <a:avLst/>
          </a:prstGeom>
        </p:spPr>
      </p:pic>
      <p:sp>
        <p:nvSpPr>
          <p:cNvPr id="6" name="TextBox 5"/>
          <p:cNvSpPr txBox="1"/>
          <p:nvPr/>
        </p:nvSpPr>
        <p:spPr>
          <a:xfrm>
            <a:off x="6263528" y="4074344"/>
            <a:ext cx="1242172" cy="923330"/>
          </a:xfrm>
          <a:prstGeom prst="rect">
            <a:avLst/>
          </a:prstGeom>
          <a:noFill/>
        </p:spPr>
        <p:txBody>
          <a:bodyPr wrap="square" rtlCol="0">
            <a:spAutoFit/>
          </a:bodyPr>
          <a:lstStyle/>
          <a:p>
            <a:pPr algn="ctr" defTabSz="257175" fontAlgn="base">
              <a:spcBef>
                <a:spcPct val="0"/>
              </a:spcBef>
              <a:spcAft>
                <a:spcPct val="0"/>
              </a:spcAft>
            </a:pPr>
            <a:r>
              <a:rPr lang="en-US" sz="1800" dirty="0" err="1">
                <a:solidFill>
                  <a:prstClr val="black"/>
                </a:solidFill>
                <a:latin typeface="Calibri" pitchFamily="34" charset="0"/>
              </a:rPr>
              <a:t>Baher</a:t>
            </a:r>
            <a:r>
              <a:rPr lang="en-US" sz="1800" dirty="0">
                <a:solidFill>
                  <a:prstClr val="black"/>
                </a:solidFill>
                <a:latin typeface="Calibri" pitchFamily="34" charset="0"/>
              </a:rPr>
              <a:t> </a:t>
            </a:r>
            <a:r>
              <a:rPr lang="en-US" sz="1800" dirty="0" err="1">
                <a:solidFill>
                  <a:prstClr val="black"/>
                </a:solidFill>
                <a:latin typeface="Calibri" pitchFamily="34" charset="0"/>
              </a:rPr>
              <a:t>Elgohari</a:t>
            </a:r>
            <a:endParaRPr lang="en-US" sz="1800" dirty="0">
              <a:solidFill>
                <a:prstClr val="black"/>
              </a:solidFill>
              <a:latin typeface="Calibri" pitchFamily="34" charset="0"/>
            </a:endParaRPr>
          </a:p>
          <a:p>
            <a:pPr algn="ctr" defTabSz="257175" fontAlgn="base">
              <a:spcBef>
                <a:spcPct val="0"/>
              </a:spcBef>
              <a:spcAft>
                <a:spcPct val="0"/>
              </a:spcAft>
            </a:pPr>
            <a:r>
              <a:rPr lang="en-US" sz="1800" dirty="0">
                <a:solidFill>
                  <a:prstClr val="black"/>
                </a:solidFill>
                <a:latin typeface="Calibri" pitchFamily="34" charset="0"/>
              </a:rPr>
              <a:t>MD</a:t>
            </a:r>
          </a:p>
        </p:txBody>
      </p:sp>
      <p:pic>
        <p:nvPicPr>
          <p:cNvPr id="7" name="Picture 6" descr="C:\Users\dr_ab\AppData\Local\Microsoft\Windows\INetCache\Content.Word\Karine Al Feghali, ID number 239240.jpg"/>
          <p:cNvPicPr/>
          <p:nvPr/>
        </p:nvPicPr>
        <p:blipFill rotWithShape="1">
          <a:blip r:embed="rId3" cstate="print">
            <a:extLst>
              <a:ext uri="{28A0092B-C50C-407E-A947-70E740481C1C}">
                <a14:useLocalDpi xmlns:a14="http://schemas.microsoft.com/office/drawing/2010/main" val="0"/>
              </a:ext>
            </a:extLst>
          </a:blip>
          <a:srcRect l="19904" r="16970"/>
          <a:stretch/>
        </p:blipFill>
        <p:spPr bwMode="auto">
          <a:xfrm>
            <a:off x="2124634" y="2918012"/>
            <a:ext cx="1456189" cy="2100919"/>
          </a:xfrm>
          <a:prstGeom prst="rect">
            <a:avLst/>
          </a:prstGeom>
          <a:noFill/>
          <a:ln>
            <a:noFill/>
          </a:ln>
        </p:spPr>
      </p:pic>
      <p:sp>
        <p:nvSpPr>
          <p:cNvPr id="8" name="TextBox 7"/>
          <p:cNvSpPr txBox="1"/>
          <p:nvPr/>
        </p:nvSpPr>
        <p:spPr>
          <a:xfrm>
            <a:off x="3464232" y="4083159"/>
            <a:ext cx="1363262" cy="1200329"/>
          </a:xfrm>
          <a:prstGeom prst="rect">
            <a:avLst/>
          </a:prstGeom>
          <a:noFill/>
        </p:spPr>
        <p:txBody>
          <a:bodyPr wrap="square" rtlCol="0">
            <a:spAutoFit/>
          </a:bodyPr>
          <a:lstStyle/>
          <a:p>
            <a:pPr algn="ctr" defTabSz="257175" fontAlgn="base">
              <a:spcBef>
                <a:spcPct val="0"/>
              </a:spcBef>
              <a:spcAft>
                <a:spcPct val="0"/>
              </a:spcAft>
            </a:pPr>
            <a:r>
              <a:rPr lang="en-US" sz="1800" dirty="0" err="1">
                <a:solidFill>
                  <a:prstClr val="black"/>
                </a:solidFill>
                <a:latin typeface="Calibri" pitchFamily="34" charset="0"/>
              </a:rPr>
              <a:t>Karine</a:t>
            </a:r>
            <a:endParaRPr lang="en-US" sz="1800" dirty="0">
              <a:solidFill>
                <a:prstClr val="black"/>
              </a:solidFill>
              <a:latin typeface="Calibri" pitchFamily="34" charset="0"/>
            </a:endParaRPr>
          </a:p>
          <a:p>
            <a:pPr algn="ctr" defTabSz="257175" fontAlgn="base">
              <a:spcBef>
                <a:spcPct val="0"/>
              </a:spcBef>
              <a:spcAft>
                <a:spcPct val="0"/>
              </a:spcAft>
            </a:pPr>
            <a:r>
              <a:rPr lang="en-US" sz="1800" dirty="0">
                <a:solidFill>
                  <a:prstClr val="black"/>
                </a:solidFill>
                <a:latin typeface="Calibri" pitchFamily="34" charset="0"/>
              </a:rPr>
              <a:t>Al </a:t>
            </a:r>
            <a:r>
              <a:rPr lang="en-US" sz="1800" dirty="0" err="1">
                <a:solidFill>
                  <a:prstClr val="black"/>
                </a:solidFill>
                <a:latin typeface="Calibri" pitchFamily="34" charset="0"/>
              </a:rPr>
              <a:t>Feghali</a:t>
            </a:r>
            <a:endParaRPr lang="en-US" sz="1800" dirty="0">
              <a:solidFill>
                <a:prstClr val="black"/>
              </a:solidFill>
              <a:latin typeface="Calibri" pitchFamily="34" charset="0"/>
            </a:endParaRPr>
          </a:p>
          <a:p>
            <a:pPr algn="ctr" defTabSz="257175" fontAlgn="base">
              <a:spcBef>
                <a:spcPct val="0"/>
              </a:spcBef>
              <a:spcAft>
                <a:spcPct val="0"/>
              </a:spcAft>
            </a:pPr>
            <a:r>
              <a:rPr lang="en-US" sz="1800" dirty="0">
                <a:solidFill>
                  <a:prstClr val="black"/>
                </a:solidFill>
                <a:latin typeface="Calibri" pitchFamily="34" charset="0"/>
              </a:rPr>
              <a:t>MD</a:t>
            </a:r>
          </a:p>
          <a:p>
            <a:pPr algn="ctr" defTabSz="257175" fontAlgn="base">
              <a:spcBef>
                <a:spcPct val="0"/>
              </a:spcBef>
              <a:spcAft>
                <a:spcPct val="0"/>
              </a:spcAft>
            </a:pPr>
            <a:endParaRPr lang="en-US" sz="1800" dirty="0">
              <a:solidFill>
                <a:prstClr val="black"/>
              </a:solidFill>
              <a:latin typeface="Calibri" pitchFamily="34" charset="0"/>
            </a:endParaRPr>
          </a:p>
        </p:txBody>
      </p:sp>
    </p:spTree>
    <p:extLst>
      <p:ext uri="{BB962C8B-B14F-4D97-AF65-F5344CB8AC3E}">
        <p14:creationId xmlns:p14="http://schemas.microsoft.com/office/powerpoint/2010/main" val="18047486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4743450"/>
            <a:ext cx="514350" cy="2667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7246262" cy="143827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471" y="1438274"/>
            <a:ext cx="8598050" cy="3103307"/>
          </a:xfrm>
          <a:prstGeom prst="rect">
            <a:avLst/>
          </a:prstGeom>
        </p:spPr>
      </p:pic>
    </p:spTree>
    <p:extLst>
      <p:ext uri="{BB962C8B-B14F-4D97-AF65-F5344CB8AC3E}">
        <p14:creationId xmlns:p14="http://schemas.microsoft.com/office/powerpoint/2010/main" val="20796545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164" y="0"/>
            <a:ext cx="6772275" cy="11715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3188" y="4684824"/>
            <a:ext cx="2352675" cy="400050"/>
          </a:xfrm>
          <a:prstGeom prst="rect">
            <a:avLst/>
          </a:prstGeom>
        </p:spPr>
      </p:pic>
      <p:grpSp>
        <p:nvGrpSpPr>
          <p:cNvPr id="8" name="Group 7"/>
          <p:cNvGrpSpPr/>
          <p:nvPr/>
        </p:nvGrpSpPr>
        <p:grpSpPr>
          <a:xfrm>
            <a:off x="21682" y="1452282"/>
            <a:ext cx="9122318" cy="3215397"/>
            <a:chOff x="360382" y="1269767"/>
            <a:chExt cx="8423237" cy="2871998"/>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51501"/>
            <a:stretch/>
          </p:blipFill>
          <p:spPr>
            <a:xfrm>
              <a:off x="360382" y="1269767"/>
              <a:ext cx="8423237" cy="2773369"/>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57803"/>
            <a:stretch/>
          </p:blipFill>
          <p:spPr>
            <a:xfrm>
              <a:off x="462579" y="1796118"/>
              <a:ext cx="8321040" cy="2345647"/>
            </a:xfrm>
            <a:prstGeom prst="rect">
              <a:avLst/>
            </a:prstGeom>
          </p:spPr>
        </p:pic>
      </p:grpSp>
    </p:spTree>
    <p:extLst>
      <p:ext uri="{BB962C8B-B14F-4D97-AF65-F5344CB8AC3E}">
        <p14:creationId xmlns:p14="http://schemas.microsoft.com/office/powerpoint/2010/main" val="13522194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6-05-07 at 5.09.12 AM.png"/>
          <p:cNvPicPr>
            <a:picLocks noChangeAspect="1"/>
          </p:cNvPicPr>
          <p:nvPr/>
        </p:nvPicPr>
        <p:blipFill rotWithShape="1">
          <a:blip r:embed="rId2">
            <a:extLst>
              <a:ext uri="{28A0092B-C50C-407E-A947-70E740481C1C}">
                <a14:useLocalDpi xmlns:a14="http://schemas.microsoft.com/office/drawing/2010/main" val="0"/>
              </a:ext>
            </a:extLst>
          </a:blip>
          <a:srcRect t="60788"/>
          <a:stretch/>
        </p:blipFill>
        <p:spPr>
          <a:xfrm>
            <a:off x="231577" y="2062896"/>
            <a:ext cx="8500943" cy="1265501"/>
          </a:xfrm>
          <a:prstGeom prst="rect">
            <a:avLst/>
          </a:prstGeom>
        </p:spPr>
      </p:pic>
      <p:sp>
        <p:nvSpPr>
          <p:cNvPr id="3" name="Title 2"/>
          <p:cNvSpPr>
            <a:spLocks noGrp="1"/>
          </p:cNvSpPr>
          <p:nvPr>
            <p:ph type="title"/>
          </p:nvPr>
        </p:nvSpPr>
        <p:spPr>
          <a:xfrm>
            <a:off x="1729293" y="157384"/>
            <a:ext cx="8321040" cy="640080"/>
          </a:xfrm>
        </p:spPr>
        <p:txBody>
          <a:bodyPr/>
          <a:lstStyle/>
          <a:p>
            <a:r>
              <a:rPr lang="en-US" sz="3200">
                <a:solidFill>
                  <a:srgbClr val="0070C0"/>
                </a:solidFill>
              </a:rPr>
              <a:t>What about post-Rad Onc Training?</a:t>
            </a:r>
          </a:p>
        </p:txBody>
      </p:sp>
      <p:pic>
        <p:nvPicPr>
          <p:cNvPr id="4" name="Picture 3" descr="Screen Shot 2016-05-07 at 5.09.12 AM.png"/>
          <p:cNvPicPr>
            <a:picLocks noChangeAspect="1"/>
          </p:cNvPicPr>
          <p:nvPr/>
        </p:nvPicPr>
        <p:blipFill rotWithShape="1">
          <a:blip r:embed="rId2">
            <a:extLst>
              <a:ext uri="{28A0092B-C50C-407E-A947-70E740481C1C}">
                <a14:useLocalDpi xmlns:a14="http://schemas.microsoft.com/office/drawing/2010/main" val="0"/>
              </a:ext>
            </a:extLst>
          </a:blip>
          <a:srcRect b="61157"/>
          <a:stretch/>
        </p:blipFill>
        <p:spPr>
          <a:xfrm>
            <a:off x="231576" y="806692"/>
            <a:ext cx="8500943" cy="1253581"/>
          </a:xfrm>
          <a:prstGeom prst="rect">
            <a:avLst/>
          </a:prstGeom>
        </p:spPr>
      </p:pic>
      <p:pic>
        <p:nvPicPr>
          <p:cNvPr id="5" name="Picture 4" descr="Screen Shot 2016-05-07 at 5.09.2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861" y="3603812"/>
            <a:ext cx="4964940" cy="1539688"/>
          </a:xfrm>
          <a:prstGeom prst="rect">
            <a:avLst/>
          </a:prstGeom>
        </p:spPr>
      </p:pic>
      <p:pic>
        <p:nvPicPr>
          <p:cNvPr id="6" name="Picture 33"/>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509576" y="3328397"/>
            <a:ext cx="2560321" cy="1870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6509576" y="3035739"/>
            <a:ext cx="2643691" cy="215444"/>
          </a:xfrm>
          <a:prstGeom prst="rect">
            <a:avLst/>
          </a:prstGeom>
          <a:noFill/>
        </p:spPr>
        <p:txBody>
          <a:bodyPr wrap="square" lIns="0" tIns="0" rIns="0" bIns="0" rtlCol="0">
            <a:spAutoFit/>
          </a:bodyPr>
          <a:lstStyle/>
          <a:p>
            <a:pPr>
              <a:spcBef>
                <a:spcPts val="1200"/>
              </a:spcBef>
            </a:pPr>
            <a:r>
              <a:rPr lang="en-US" dirty="0" smtClean="0">
                <a:solidFill>
                  <a:srgbClr val="0070C0"/>
                </a:solidFill>
                <a:cs typeface="Arial"/>
              </a:rPr>
              <a:t>Charles R. Thomas, Jr., MD, </a:t>
            </a:r>
            <a:r>
              <a:rPr lang="en-US" dirty="0">
                <a:solidFill>
                  <a:srgbClr val="0070C0"/>
                </a:solidFill>
                <a:cs typeface="Arial"/>
              </a:rPr>
              <a:t>Chair, </a:t>
            </a:r>
            <a:endParaRPr lang="en-US" dirty="0" smtClean="0">
              <a:solidFill>
                <a:srgbClr val="0070C0"/>
              </a:solidFill>
              <a:cs typeface="Arial"/>
            </a:endParaRPr>
          </a:p>
        </p:txBody>
      </p:sp>
    </p:spTree>
    <p:extLst>
      <p:ext uri="{BB962C8B-B14F-4D97-AF65-F5344CB8AC3E}">
        <p14:creationId xmlns:p14="http://schemas.microsoft.com/office/powerpoint/2010/main" val="470541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139" y="427912"/>
            <a:ext cx="8321040" cy="640080"/>
          </a:xfrm>
        </p:spPr>
        <p:txBody>
          <a:bodyPr/>
          <a:lstStyle/>
          <a:p>
            <a:r>
              <a:rPr lang="en-US" sz="3600">
                <a:solidFill>
                  <a:schemeClr val="tx2"/>
                </a:solidFill>
              </a:rPr>
              <a:t>Unmet educational needs</a:t>
            </a:r>
          </a:p>
        </p:txBody>
      </p:sp>
      <p:sp>
        <p:nvSpPr>
          <p:cNvPr id="3" name="TextBox 2"/>
          <p:cNvSpPr txBox="1"/>
          <p:nvPr/>
        </p:nvSpPr>
        <p:spPr>
          <a:xfrm>
            <a:off x="228600" y="1336628"/>
            <a:ext cx="8606118" cy="2862322"/>
          </a:xfrm>
          <a:prstGeom prst="rect">
            <a:avLst/>
          </a:prstGeom>
          <a:noFill/>
        </p:spPr>
        <p:txBody>
          <a:bodyPr wrap="square" rtlCol="0">
            <a:spAutoFit/>
          </a:bodyPr>
          <a:lstStyle/>
          <a:p>
            <a:pPr marL="257175" indent="-257175">
              <a:buFont typeface="Arial" charset="0"/>
              <a:buChar char="•"/>
            </a:pPr>
            <a:r>
              <a:rPr lang="en-US" sz="2000"/>
              <a:t>Limited time for devoted machine learning/informatics training and lack of distributed expertise will necessitate online resources (MOOCS, modular courses) as a ROECSG-supported effort</a:t>
            </a:r>
          </a:p>
          <a:p>
            <a:pPr marL="257175" indent="-257175">
              <a:buFont typeface="Arial" charset="0"/>
              <a:buChar char="•"/>
            </a:pPr>
            <a:r>
              <a:rPr lang="en-US" sz="2000"/>
              <a:t>Potential integration into current rad onc statistics education my be aided by modular exercises </a:t>
            </a:r>
            <a:r>
              <a:rPr lang="en-US" sz="2000"/>
              <a:t>Greater support for specific "computational physician-scientist phenotype" by NCI/NLM/NIBIB through targeted training awards</a:t>
            </a:r>
          </a:p>
          <a:p>
            <a:pPr marL="257175" indent="-257175">
              <a:buFont typeface="Arial" charset="0"/>
              <a:buChar char="•"/>
            </a:pPr>
            <a:r>
              <a:rPr lang="en-US" sz="2000"/>
              <a:t>Development of a core leaership cadre of "first wave" junior faculty physicians through avenues such as U. Michigan Practical Big Data Workshop, ACR Data Science Institute, NCI initiatives focused on physician-scientists.</a:t>
            </a:r>
            <a:endParaRPr lang="en-US" sz="2000"/>
          </a:p>
        </p:txBody>
      </p:sp>
    </p:spTree>
    <p:extLst>
      <p:ext uri="{BB962C8B-B14F-4D97-AF65-F5344CB8AC3E}">
        <p14:creationId xmlns:p14="http://schemas.microsoft.com/office/powerpoint/2010/main" val="4634751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87844" y="172995"/>
            <a:ext cx="6857999" cy="857250"/>
          </a:xfrm>
        </p:spPr>
        <p:txBody>
          <a:bodyPr>
            <a:noAutofit/>
          </a:bodyPr>
          <a:lstStyle/>
          <a:p>
            <a:pPr algn="ctr"/>
            <a:r>
              <a:rPr lang="en-US" sz="1500" dirty="0"/>
              <a:t>2014</a:t>
            </a:r>
            <a:r>
              <a:rPr lang="en-US" sz="1500" dirty="0"/>
              <a:t> </a:t>
            </a:r>
            <a:r>
              <a:rPr lang="en-US" sz="1500" dirty="0"/>
              <a:t>Statistical </a:t>
            </a:r>
            <a:r>
              <a:rPr lang="en-US" sz="1500" dirty="0"/>
              <a:t>and Applied Mathematical Sciences Institute (SAMSI) Innovation Lab </a:t>
            </a:r>
            <a:r>
              <a:rPr lang="en-US" sz="1500" dirty="0"/>
              <a:t/>
            </a:r>
            <a:br>
              <a:rPr lang="en-US" sz="1500" dirty="0"/>
            </a:br>
            <a:r>
              <a:rPr lang="en-US" sz="1500" dirty="0">
                <a:solidFill>
                  <a:schemeClr val="tx2"/>
                </a:solidFill>
              </a:rPr>
              <a:t>"Interdisciplinary </a:t>
            </a:r>
            <a:r>
              <a:rPr lang="en-US" sz="1500" dirty="0">
                <a:solidFill>
                  <a:schemeClr val="tx2"/>
                </a:solidFill>
              </a:rPr>
              <a:t>Approaches to Biomedical Data Science </a:t>
            </a:r>
            <a:r>
              <a:rPr lang="en-US" sz="1500" dirty="0">
                <a:solidFill>
                  <a:schemeClr val="tx2"/>
                </a:solidFill>
              </a:rPr>
              <a:t>Challenges” Team</a:t>
            </a:r>
            <a:endParaRPr lang="en-US" sz="1350" dirty="0">
              <a:solidFill>
                <a:schemeClr val="tx2"/>
              </a:solidFill>
            </a:endParaRPr>
          </a:p>
        </p:txBody>
      </p:sp>
      <p:pic>
        <p:nvPicPr>
          <p:cNvPr id="5" name="Picture 4"/>
          <p:cNvPicPr>
            <a:picLocks noChangeAspect="1"/>
          </p:cNvPicPr>
          <p:nvPr/>
        </p:nvPicPr>
        <p:blipFill>
          <a:blip r:embed="rId2"/>
          <a:stretch>
            <a:fillRect/>
          </a:stretch>
        </p:blipFill>
        <p:spPr>
          <a:xfrm>
            <a:off x="2995083" y="1185032"/>
            <a:ext cx="1303867" cy="1955800"/>
          </a:xfrm>
          <a:prstGeom prst="rect">
            <a:avLst/>
          </a:prstGeom>
        </p:spPr>
      </p:pic>
      <p:pic>
        <p:nvPicPr>
          <p:cNvPr id="6" name="Picture 5"/>
          <p:cNvPicPr>
            <a:picLocks noChangeAspect="1"/>
          </p:cNvPicPr>
          <p:nvPr/>
        </p:nvPicPr>
        <p:blipFill rotWithShape="1">
          <a:blip r:embed="rId3"/>
          <a:srcRect l="18817"/>
          <a:stretch/>
        </p:blipFill>
        <p:spPr>
          <a:xfrm>
            <a:off x="1249346" y="1190927"/>
            <a:ext cx="1602133" cy="1973489"/>
          </a:xfrm>
          <a:prstGeom prst="rect">
            <a:avLst/>
          </a:prstGeom>
        </p:spPr>
      </p:pic>
      <p:pic>
        <p:nvPicPr>
          <p:cNvPr id="7" name="Picture 6"/>
          <p:cNvPicPr>
            <a:picLocks noChangeAspect="1"/>
          </p:cNvPicPr>
          <p:nvPr/>
        </p:nvPicPr>
        <p:blipFill>
          <a:blip r:embed="rId4"/>
          <a:stretch>
            <a:fillRect/>
          </a:stretch>
        </p:blipFill>
        <p:spPr>
          <a:xfrm>
            <a:off x="4593167" y="1190927"/>
            <a:ext cx="1509953" cy="1958388"/>
          </a:xfrm>
          <a:prstGeom prst="rect">
            <a:avLst/>
          </a:prstGeom>
        </p:spPr>
      </p:pic>
      <p:sp>
        <p:nvSpPr>
          <p:cNvPr id="2" name="TextBox 1"/>
          <p:cNvSpPr txBox="1"/>
          <p:nvPr/>
        </p:nvSpPr>
        <p:spPr>
          <a:xfrm>
            <a:off x="1261768" y="3096711"/>
            <a:ext cx="1455965" cy="807913"/>
          </a:xfrm>
          <a:prstGeom prst="rect">
            <a:avLst/>
          </a:prstGeom>
          <a:noFill/>
        </p:spPr>
        <p:txBody>
          <a:bodyPr wrap="square" rtlCol="0">
            <a:spAutoFit/>
          </a:bodyPr>
          <a:lstStyle/>
          <a:p>
            <a:pPr algn="ctr"/>
            <a:r>
              <a:rPr lang="en-US" sz="1500" dirty="0">
                <a:solidFill>
                  <a:srgbClr val="FF0000"/>
                </a:solidFill>
              </a:rPr>
              <a:t>Liz </a:t>
            </a:r>
            <a:r>
              <a:rPr lang="en-US" sz="1500" dirty="0" err="1">
                <a:solidFill>
                  <a:srgbClr val="FF0000"/>
                </a:solidFill>
              </a:rPr>
              <a:t>Marai</a:t>
            </a:r>
            <a:r>
              <a:rPr lang="en-US" sz="1500" dirty="0">
                <a:solidFill>
                  <a:srgbClr val="FF0000"/>
                </a:solidFill>
              </a:rPr>
              <a:t> </a:t>
            </a:r>
          </a:p>
          <a:p>
            <a:pPr algn="ctr"/>
            <a:r>
              <a:rPr lang="en-US" sz="1050" dirty="0"/>
              <a:t>PhD</a:t>
            </a:r>
          </a:p>
          <a:p>
            <a:pPr algn="ctr"/>
            <a:r>
              <a:rPr lang="en-US" sz="1050" dirty="0"/>
              <a:t>Computer Science</a:t>
            </a:r>
          </a:p>
          <a:p>
            <a:pPr algn="ctr"/>
            <a:r>
              <a:rPr lang="en-US" sz="1050" dirty="0"/>
              <a:t>U. Illinois-Chicago</a:t>
            </a:r>
            <a:endParaRPr lang="en-US" sz="1050" dirty="0"/>
          </a:p>
        </p:txBody>
      </p:sp>
      <p:sp>
        <p:nvSpPr>
          <p:cNvPr id="9" name="TextBox 8"/>
          <p:cNvSpPr txBox="1"/>
          <p:nvPr/>
        </p:nvSpPr>
        <p:spPr>
          <a:xfrm>
            <a:off x="2875359" y="3118584"/>
            <a:ext cx="1455965" cy="807913"/>
          </a:xfrm>
          <a:prstGeom prst="rect">
            <a:avLst/>
          </a:prstGeom>
          <a:noFill/>
        </p:spPr>
        <p:txBody>
          <a:bodyPr wrap="square" rtlCol="0">
            <a:spAutoFit/>
          </a:bodyPr>
          <a:lstStyle/>
          <a:p>
            <a:pPr algn="ctr"/>
            <a:r>
              <a:rPr lang="en-US" sz="1500" dirty="0">
                <a:solidFill>
                  <a:srgbClr val="FF0000"/>
                </a:solidFill>
              </a:rPr>
              <a:t>David </a:t>
            </a:r>
            <a:r>
              <a:rPr lang="en-US" sz="1500" dirty="0" err="1">
                <a:solidFill>
                  <a:srgbClr val="FF0000"/>
                </a:solidFill>
              </a:rPr>
              <a:t>Vock</a:t>
            </a:r>
            <a:r>
              <a:rPr lang="en-US" sz="1050" dirty="0"/>
              <a:t> </a:t>
            </a:r>
          </a:p>
          <a:p>
            <a:pPr algn="ctr"/>
            <a:r>
              <a:rPr lang="en-US" sz="1050" dirty="0"/>
              <a:t>PhD</a:t>
            </a:r>
          </a:p>
          <a:p>
            <a:pPr algn="ctr"/>
            <a:r>
              <a:rPr lang="en-US" sz="1050" dirty="0"/>
              <a:t>Biostatistics</a:t>
            </a:r>
          </a:p>
          <a:p>
            <a:pPr algn="ctr"/>
            <a:r>
              <a:rPr lang="en-US" sz="1050" dirty="0"/>
              <a:t>U. </a:t>
            </a:r>
            <a:r>
              <a:rPr lang="en-US" sz="1050" dirty="0"/>
              <a:t>M</a:t>
            </a:r>
            <a:r>
              <a:rPr lang="en-US" sz="1050" dirty="0"/>
              <a:t>innesota</a:t>
            </a:r>
            <a:endParaRPr lang="en-US" sz="1050" dirty="0"/>
          </a:p>
        </p:txBody>
      </p:sp>
      <p:sp>
        <p:nvSpPr>
          <p:cNvPr id="10" name="TextBox 9"/>
          <p:cNvSpPr txBox="1"/>
          <p:nvPr/>
        </p:nvSpPr>
        <p:spPr>
          <a:xfrm>
            <a:off x="4293015" y="3126188"/>
            <a:ext cx="2071948" cy="807913"/>
          </a:xfrm>
          <a:prstGeom prst="rect">
            <a:avLst/>
          </a:prstGeom>
          <a:noFill/>
        </p:spPr>
        <p:txBody>
          <a:bodyPr wrap="square" rtlCol="0">
            <a:spAutoFit/>
          </a:bodyPr>
          <a:lstStyle/>
          <a:p>
            <a:pPr algn="ctr"/>
            <a:r>
              <a:rPr lang="en-US" sz="1500" dirty="0">
                <a:solidFill>
                  <a:srgbClr val="FF0000"/>
                </a:solidFill>
              </a:rPr>
              <a:t>Guadalupe </a:t>
            </a:r>
            <a:r>
              <a:rPr lang="en-US" sz="1500" dirty="0" err="1">
                <a:solidFill>
                  <a:srgbClr val="FF0000"/>
                </a:solidFill>
              </a:rPr>
              <a:t>Canahuate</a:t>
            </a:r>
            <a:endParaRPr lang="en-US" sz="1050" dirty="0"/>
          </a:p>
          <a:p>
            <a:pPr algn="ctr"/>
            <a:r>
              <a:rPr lang="en-US" sz="1050" dirty="0"/>
              <a:t> PhD</a:t>
            </a:r>
          </a:p>
          <a:p>
            <a:pPr algn="ctr"/>
            <a:r>
              <a:rPr lang="en-US" sz="1050" dirty="0"/>
              <a:t>Computer Science</a:t>
            </a:r>
          </a:p>
          <a:p>
            <a:pPr algn="ctr"/>
            <a:r>
              <a:rPr lang="en-US" sz="1050" dirty="0"/>
              <a:t>U. Iowa</a:t>
            </a:r>
            <a:endParaRPr lang="en-US" sz="1050" dirty="0"/>
          </a:p>
        </p:txBody>
      </p:sp>
      <p:sp>
        <p:nvSpPr>
          <p:cNvPr id="11" name="TextBox 10"/>
          <p:cNvSpPr txBox="1"/>
          <p:nvPr/>
        </p:nvSpPr>
        <p:spPr>
          <a:xfrm>
            <a:off x="6183166" y="3109618"/>
            <a:ext cx="1677160" cy="807913"/>
          </a:xfrm>
          <a:prstGeom prst="rect">
            <a:avLst/>
          </a:prstGeom>
          <a:noFill/>
        </p:spPr>
        <p:txBody>
          <a:bodyPr wrap="square" rtlCol="0">
            <a:spAutoFit/>
          </a:bodyPr>
          <a:lstStyle/>
          <a:p>
            <a:pPr algn="ctr"/>
            <a:r>
              <a:rPr lang="en-US" sz="1500" dirty="0">
                <a:solidFill>
                  <a:srgbClr val="FF0000"/>
                </a:solidFill>
              </a:rPr>
              <a:t>Dave Fuller</a:t>
            </a:r>
            <a:r>
              <a:rPr lang="en-US" sz="1050" dirty="0"/>
              <a:t> </a:t>
            </a:r>
          </a:p>
          <a:p>
            <a:pPr algn="ctr"/>
            <a:r>
              <a:rPr lang="en-US" sz="1050" dirty="0"/>
              <a:t>MD, PhD</a:t>
            </a:r>
          </a:p>
          <a:p>
            <a:pPr algn="ctr"/>
            <a:r>
              <a:rPr lang="en-US" sz="1050" dirty="0"/>
              <a:t>Radiation Oncology</a:t>
            </a:r>
          </a:p>
          <a:p>
            <a:pPr algn="ctr"/>
            <a:r>
              <a:rPr lang="en-US" sz="1050" dirty="0"/>
              <a:t>UT MD Anderson</a:t>
            </a:r>
            <a:endParaRPr lang="en-US" sz="1050" dirty="0"/>
          </a:p>
        </p:txBody>
      </p:sp>
      <p:pic>
        <p:nvPicPr>
          <p:cNvPr id="12" name="Picture 11" descr="Screen Shot 2016-10-27 at 12.58.26 AM.pn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3000" y="4684816"/>
            <a:ext cx="2491774" cy="458685"/>
          </a:xfrm>
          <a:prstGeom prst="rect">
            <a:avLst/>
          </a:prstGeom>
        </p:spPr>
      </p:pic>
      <p:sp>
        <p:nvSpPr>
          <p:cNvPr id="4" name="TextBox 3"/>
          <p:cNvSpPr txBox="1"/>
          <p:nvPr/>
        </p:nvSpPr>
        <p:spPr>
          <a:xfrm>
            <a:off x="1143001" y="3887890"/>
            <a:ext cx="6857999" cy="1223412"/>
          </a:xfrm>
          <a:prstGeom prst="rect">
            <a:avLst/>
          </a:prstGeom>
          <a:noFill/>
        </p:spPr>
        <p:txBody>
          <a:bodyPr wrap="square" rtlCol="0">
            <a:spAutoFit/>
          </a:bodyPr>
          <a:lstStyle/>
          <a:p>
            <a:r>
              <a:rPr lang="en-US" sz="1050" dirty="0"/>
              <a:t>-2016 Joint </a:t>
            </a:r>
            <a:r>
              <a:rPr lang="en-US" sz="1050" dirty="0"/>
              <a:t>NIH/NSF Division of Mathematical Sciences </a:t>
            </a:r>
            <a:r>
              <a:rPr lang="en-US" sz="1050" dirty="0"/>
              <a:t>Initiative </a:t>
            </a:r>
            <a:r>
              <a:rPr lang="en-US" sz="1050" dirty="0"/>
              <a:t>on Quantitative Approaches to Biomedical Big Data (</a:t>
            </a:r>
            <a:r>
              <a:rPr lang="en-US" sz="1050" dirty="0" err="1"/>
              <a:t>QuBBD</a:t>
            </a:r>
            <a:r>
              <a:rPr lang="en-US" sz="1050" dirty="0"/>
              <a:t>) </a:t>
            </a:r>
            <a:r>
              <a:rPr lang="en-US" sz="1050" dirty="0"/>
              <a:t>Grant</a:t>
            </a:r>
            <a:r>
              <a:rPr lang="en-US" sz="1050" dirty="0"/>
              <a:t>, </a:t>
            </a:r>
            <a:r>
              <a:rPr lang="en-US" sz="1050" i="1" dirty="0"/>
              <a:t>“Spatial-</a:t>
            </a:r>
            <a:r>
              <a:rPr lang="en-US" sz="1050" i="1" dirty="0" err="1"/>
              <a:t>nonspatial</a:t>
            </a:r>
            <a:r>
              <a:rPr lang="en-US" sz="1050" i="1" dirty="0"/>
              <a:t> </a:t>
            </a:r>
            <a:r>
              <a:rPr lang="en-US" sz="1050" i="1" dirty="0"/>
              <a:t>Multidimensional Adaptive Radiotherapy </a:t>
            </a:r>
            <a:r>
              <a:rPr lang="en-US" sz="1050" i="1" dirty="0"/>
              <a:t>Treatment” </a:t>
            </a:r>
            <a:r>
              <a:rPr lang="en-US" sz="1050" dirty="0"/>
              <a:t>(NSF 1557679) </a:t>
            </a:r>
            <a:endParaRPr lang="en-US" sz="1050" dirty="0"/>
          </a:p>
          <a:p>
            <a:r>
              <a:rPr lang="en-US" sz="1050" dirty="0"/>
              <a:t>-</a:t>
            </a:r>
            <a:r>
              <a:rPr lang="en-US" sz="1050" dirty="0"/>
              <a:t> </a:t>
            </a:r>
            <a:r>
              <a:rPr lang="en-US" sz="1050" dirty="0"/>
              <a:t>2017-2020 Early </a:t>
            </a:r>
            <a:r>
              <a:rPr lang="en-US" sz="1050" dirty="0"/>
              <a:t>Stage Development of Technologies in Biomedical Computing, Informatics, and Big Data </a:t>
            </a:r>
            <a:r>
              <a:rPr lang="en-US" sz="1050" dirty="0"/>
              <a:t>Science Grant, </a:t>
            </a:r>
            <a:r>
              <a:rPr lang="en-US" sz="1050" i="1" dirty="0"/>
              <a:t>“SMART-ACT</a:t>
            </a:r>
            <a:r>
              <a:rPr lang="en-US" sz="1050" i="1" dirty="0"/>
              <a:t>: Spatial Methodologic Approaches for Risk Assessment and Therapeutic Adaptation in Cancer </a:t>
            </a:r>
            <a:r>
              <a:rPr lang="en-US" sz="1050" i="1" dirty="0"/>
              <a:t>Treatment” </a:t>
            </a:r>
            <a:r>
              <a:rPr lang="mr-IN" sz="1050" dirty="0"/>
              <a:t> </a:t>
            </a:r>
            <a:r>
              <a:rPr lang="en-US" sz="1050" dirty="0"/>
              <a:t>(</a:t>
            </a:r>
            <a:r>
              <a:rPr lang="mr-IN" sz="1050" dirty="0"/>
              <a:t>R01 CA214825-01</a:t>
            </a:r>
            <a:r>
              <a:rPr lang="en-US" sz="1050" dirty="0"/>
              <a:t>)</a:t>
            </a:r>
            <a:endParaRPr lang="mr-IN" sz="1050" dirty="0"/>
          </a:p>
          <a:p>
            <a:endParaRPr lang="en-US" sz="1050" i="1" dirty="0"/>
          </a:p>
          <a:p>
            <a:endParaRPr lang="en-US" sz="1050" dirty="0"/>
          </a:p>
        </p:txBody>
      </p:sp>
      <p:pic>
        <p:nvPicPr>
          <p:cNvPr id="13" name="Picture 1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364963" y="1185032"/>
            <a:ext cx="1313567" cy="1949905"/>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47883" y="4598545"/>
            <a:ext cx="1290595" cy="631226"/>
          </a:xfrm>
          <a:prstGeom prst="rect">
            <a:avLst/>
          </a:prstGeom>
        </p:spPr>
      </p:pic>
    </p:spTree>
    <p:extLst>
      <p:ext uri="{BB962C8B-B14F-4D97-AF65-F5344CB8AC3E}">
        <p14:creationId xmlns:p14="http://schemas.microsoft.com/office/powerpoint/2010/main" val="489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Moving forward</a:t>
            </a:r>
          </a:p>
        </p:txBody>
      </p:sp>
      <p:sp>
        <p:nvSpPr>
          <p:cNvPr id="3" name="Slide Number Placeholder 2"/>
          <p:cNvSpPr>
            <a:spLocks noGrp="1"/>
          </p:cNvSpPr>
          <p:nvPr>
            <p:ph type="sldNum" sz="quarter" idx="10"/>
          </p:nvPr>
        </p:nvSpPr>
        <p:spPr/>
        <p:txBody>
          <a:bodyPr/>
          <a:lstStyle/>
          <a:p>
            <a:fld id="{CC041753-90EA-4E44-9BB8-633978F3CCC4}" type="slidenum">
              <a:rPr lang="en-US" smtClean="0">
                <a:solidFill>
                  <a:srgbClr val="63666A"/>
                </a:solidFill>
              </a:rPr>
              <a:pPr/>
              <a:t>30</a:t>
            </a:fld>
            <a:endParaRPr lang="en-US" dirty="0">
              <a:solidFill>
                <a:srgbClr val="63666A"/>
              </a:solidFill>
            </a:endParaRPr>
          </a:p>
        </p:txBody>
      </p:sp>
      <p:sp>
        <p:nvSpPr>
          <p:cNvPr id="5" name="TextBox 4"/>
          <p:cNvSpPr txBox="1"/>
          <p:nvPr/>
        </p:nvSpPr>
        <p:spPr>
          <a:xfrm>
            <a:off x="630195" y="1421027"/>
            <a:ext cx="7278129" cy="2585323"/>
          </a:xfrm>
          <a:prstGeom prst="rect">
            <a:avLst/>
          </a:prstGeom>
          <a:noFill/>
        </p:spPr>
        <p:txBody>
          <a:bodyPr wrap="square" lIns="0" tIns="0" rIns="0" bIns="0" rtlCol="0">
            <a:spAutoFit/>
          </a:bodyPr>
          <a:lstStyle/>
          <a:p>
            <a:pPr marL="257175" indent="-257175">
              <a:buFont typeface="Arial" charset="0"/>
              <a:buChar char="•"/>
            </a:pPr>
            <a:r>
              <a:rPr lang="en-US" sz="2000"/>
              <a:t>How do we develop the pipeline of </a:t>
            </a:r>
            <a:r>
              <a:rPr lang="en-US" sz="2000" b="1">
                <a:solidFill>
                  <a:schemeClr val="tx2"/>
                </a:solidFill>
              </a:rPr>
              <a:t>computational scientists who are also radiation oncologists?</a:t>
            </a:r>
          </a:p>
          <a:p>
            <a:pPr marL="600075" lvl="1" indent="-257175">
              <a:buFont typeface="Arial" charset="0"/>
              <a:buChar char="•"/>
            </a:pPr>
            <a:r>
              <a:rPr lang="en-US" sz="2000"/>
              <a:t>Traditional MSTP programs train basic/translational "wet lab"scientists</a:t>
            </a:r>
          </a:p>
          <a:p>
            <a:pPr marL="600075" lvl="1" indent="-257175">
              <a:buFont typeface="Arial" charset="0"/>
              <a:buChar char="•"/>
            </a:pPr>
            <a:r>
              <a:rPr lang="en-US" sz="2000"/>
              <a:t>Most Big Data expertise is </a:t>
            </a:r>
            <a:r>
              <a:rPr lang="en-US" sz="2000" i="1"/>
              <a:t>ad hoc</a:t>
            </a:r>
          </a:p>
          <a:p>
            <a:pPr marL="257175" indent="-257175">
              <a:buFont typeface="Arial" charset="0"/>
              <a:buChar char="•"/>
            </a:pPr>
            <a:r>
              <a:rPr lang="en-US" sz="2000" b="1" u="sng">
                <a:solidFill>
                  <a:schemeClr val="tx2"/>
                </a:solidFill>
              </a:rPr>
              <a:t>Need earlier integration into training for maximum efficacy </a:t>
            </a:r>
            <a:r>
              <a:rPr lang="en-US" sz="2000" i="1"/>
              <a:t>(even if at a limited number of training programs)</a:t>
            </a:r>
          </a:p>
          <a:p>
            <a:pPr marL="182880" indent="-182880">
              <a:spcBef>
                <a:spcPts val="1200"/>
              </a:spcBef>
              <a:buFont typeface="Arial" panose="020B0604020202020204" pitchFamily="34" charset="0"/>
              <a:buChar char="•"/>
            </a:pPr>
            <a:endParaRPr lang="en-US" sz="1800" dirty="0" smtClean="0">
              <a:cs typeface="Arial"/>
            </a:endParaRPr>
          </a:p>
        </p:txBody>
      </p:sp>
    </p:spTree>
    <p:extLst>
      <p:ext uri="{BB962C8B-B14F-4D97-AF65-F5344CB8AC3E}">
        <p14:creationId xmlns:p14="http://schemas.microsoft.com/office/powerpoint/2010/main" val="12813809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fld id="{CC041753-90EA-4E44-9BB8-633978F3CCC4}" type="slidenum">
              <a:rPr lang="en-US" smtClean="0">
                <a:solidFill>
                  <a:srgbClr val="63666A"/>
                </a:solidFill>
              </a:rPr>
              <a:pPr/>
              <a:t>31</a:t>
            </a:fld>
            <a:endParaRPr lang="en-US" dirty="0">
              <a:solidFill>
                <a:srgbClr val="63666A"/>
              </a:solidFill>
            </a:endParaRPr>
          </a:p>
        </p:txBody>
      </p:sp>
      <p:sp>
        <p:nvSpPr>
          <p:cNvPr id="4" name="Footer Placeholder 3"/>
          <p:cNvSpPr>
            <a:spLocks noGrp="1"/>
          </p:cNvSpPr>
          <p:nvPr>
            <p:ph type="ftr" sz="quarter" idx="11"/>
          </p:nvPr>
        </p:nvSpPr>
        <p:spPr/>
        <p:txBody>
          <a:bodyPr/>
          <a:lstStyle/>
          <a:p>
            <a:r>
              <a:rPr lang="en-US" smtClean="0">
                <a:solidFill>
                  <a:srgbClr val="63666A"/>
                </a:solidFill>
              </a:rPr>
              <a:t>Enter Presentation Title in Footer Placeholder&gt;Apply to All</a:t>
            </a:r>
            <a:endParaRPr lang="en-US" dirty="0">
              <a:solidFill>
                <a:srgbClr val="63666A"/>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8732" y="1644736"/>
            <a:ext cx="4903916" cy="269095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5" y="4826000"/>
            <a:ext cx="8851900" cy="31750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54909"/>
          <a:stretch/>
        </p:blipFill>
        <p:spPr>
          <a:xfrm>
            <a:off x="411481" y="167778"/>
            <a:ext cx="8024708" cy="1275637"/>
          </a:xfrm>
          <a:prstGeom prst="rect">
            <a:avLst/>
          </a:prstGeom>
        </p:spPr>
      </p:pic>
    </p:spTree>
    <p:extLst>
      <p:ext uri="{BB962C8B-B14F-4D97-AF65-F5344CB8AC3E}">
        <p14:creationId xmlns:p14="http://schemas.microsoft.com/office/powerpoint/2010/main" val="4026623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C041753-90EA-4E44-9BB8-633978F3CCC4}" type="slidenum">
              <a:rPr lang="en-US" smtClean="0">
                <a:solidFill>
                  <a:srgbClr val="63666A"/>
                </a:solidFill>
              </a:rPr>
              <a:pPr/>
              <a:t>32</a:t>
            </a:fld>
            <a:endParaRPr lang="en-US" dirty="0">
              <a:solidFill>
                <a:srgbClr val="63666A"/>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305" y="0"/>
            <a:ext cx="3178089" cy="158191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4338" y="532583"/>
            <a:ext cx="2493890" cy="516752"/>
          </a:xfrm>
          <a:prstGeom prst="rect">
            <a:avLst/>
          </a:prstGeom>
        </p:spPr>
      </p:pic>
      <p:sp>
        <p:nvSpPr>
          <p:cNvPr id="9" name="TextBox 8"/>
          <p:cNvSpPr txBox="1"/>
          <p:nvPr/>
        </p:nvSpPr>
        <p:spPr>
          <a:xfrm>
            <a:off x="37505" y="2431800"/>
            <a:ext cx="6153665" cy="2246769"/>
          </a:xfrm>
          <a:prstGeom prst="rect">
            <a:avLst/>
          </a:prstGeom>
          <a:noFill/>
        </p:spPr>
        <p:txBody>
          <a:bodyPr wrap="square" rtlCol="0">
            <a:spAutoFit/>
          </a:bodyPr>
          <a:lstStyle/>
          <a:p>
            <a:pPr marL="257175" indent="-257175">
              <a:buFont typeface="Arial" charset="0"/>
              <a:buChar char="•"/>
            </a:pPr>
            <a:r>
              <a:rPr lang="en-US" sz="2000"/>
              <a:t>Can we develop Holman-pathway compatible AI-focused educational efforts leading to MS/PhD as part of residency for select trainees?</a:t>
            </a:r>
          </a:p>
          <a:p>
            <a:pPr marL="257175" indent="-257175">
              <a:buFont typeface="Arial" charset="0"/>
              <a:buChar char="•"/>
            </a:pPr>
            <a:r>
              <a:rPr lang="en-US" sz="2000">
                <a:solidFill>
                  <a:schemeClr val="tx2"/>
                </a:solidFill>
              </a:rPr>
              <a:t>Could this be accomplished as a multi-site program ?</a:t>
            </a:r>
          </a:p>
          <a:p>
            <a:pPr marL="257175" indent="-257175">
              <a:buFont typeface="Arial" charset="0"/>
              <a:buChar char="•"/>
            </a:pPr>
            <a:r>
              <a:rPr lang="en-US" sz="2000">
                <a:solidFill>
                  <a:schemeClr val="tx2"/>
                </a:solidFill>
              </a:rPr>
              <a:t>Can this be done through existing structures (e.g. Moffitt PSOC, CTSA programs, NLM training programs) or is NCI support vital?</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7487" y="216949"/>
            <a:ext cx="3446286" cy="4827905"/>
          </a:xfrm>
          <a:prstGeom prst="rect">
            <a:avLst/>
          </a:prstGeom>
        </p:spPr>
      </p:pic>
    </p:spTree>
    <p:extLst>
      <p:ext uri="{BB962C8B-B14F-4D97-AF65-F5344CB8AC3E}">
        <p14:creationId xmlns:p14="http://schemas.microsoft.com/office/powerpoint/2010/main" val="8247077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139" y="427912"/>
            <a:ext cx="8321040" cy="640080"/>
          </a:xfrm>
        </p:spPr>
        <p:txBody>
          <a:bodyPr/>
          <a:lstStyle/>
          <a:p>
            <a:r>
              <a:rPr lang="en-US" sz="3600">
                <a:solidFill>
                  <a:schemeClr val="tx2"/>
                </a:solidFill>
              </a:rPr>
              <a:t>Next steps</a:t>
            </a:r>
          </a:p>
        </p:txBody>
      </p:sp>
      <p:sp>
        <p:nvSpPr>
          <p:cNvPr id="3" name="TextBox 2"/>
          <p:cNvSpPr txBox="1"/>
          <p:nvPr/>
        </p:nvSpPr>
        <p:spPr>
          <a:xfrm>
            <a:off x="228600" y="1336628"/>
            <a:ext cx="8606118" cy="2862322"/>
          </a:xfrm>
          <a:prstGeom prst="rect">
            <a:avLst/>
          </a:prstGeom>
          <a:noFill/>
        </p:spPr>
        <p:txBody>
          <a:bodyPr wrap="square" rtlCol="0">
            <a:spAutoFit/>
          </a:bodyPr>
          <a:lstStyle/>
          <a:p>
            <a:pPr marL="257175" indent="-257175">
              <a:buFont typeface="Arial" charset="0"/>
              <a:buChar char="•"/>
            </a:pPr>
            <a:r>
              <a:rPr lang="en-US" sz="2000"/>
              <a:t>Development of a Rad Onc </a:t>
            </a:r>
            <a:r>
              <a:rPr lang="mr-IN" sz="2000"/>
              <a:t>–</a:t>
            </a:r>
            <a:r>
              <a:rPr lang="en-US" sz="2000"/>
              <a:t>focused "core curriculum" in informatics and machine learning (John Kang/Erin Gillespie) with possible ROECSG support.</a:t>
            </a:r>
          </a:p>
          <a:p>
            <a:pPr marL="257175" indent="-257175">
              <a:buFont typeface="Arial" charset="0"/>
              <a:buChar char="•"/>
            </a:pPr>
            <a:r>
              <a:rPr lang="en-US" sz="2000"/>
              <a:t>Develop curriculum into a MOOC/modular course</a:t>
            </a:r>
          </a:p>
          <a:p>
            <a:pPr marL="257175" indent="-257175">
              <a:buFont typeface="Arial" charset="0"/>
              <a:buChar char="•"/>
            </a:pPr>
            <a:r>
              <a:rPr lang="en-US" sz="2000"/>
              <a:t>Encourage AAPM TG particiaption by junior faculty recruitment to Big Data subcommittee (Chuck Mayo)</a:t>
            </a:r>
            <a:endParaRPr lang="en-US" sz="2000"/>
          </a:p>
          <a:p>
            <a:pPr marL="257175" indent="-257175">
              <a:buFont typeface="Arial" charset="0"/>
              <a:buChar char="•"/>
            </a:pPr>
            <a:r>
              <a:rPr lang="en-US" sz="2000"/>
              <a:t>Identify additional stakeholders (ASTRO, NCI, AAPM, RSNA) to define coherent vision/pathway for training needs across programs.</a:t>
            </a:r>
            <a:endParaRPr lang="en-US" sz="2000"/>
          </a:p>
          <a:p>
            <a:pPr marL="257175" indent="-257175">
              <a:buFont typeface="Arial" charset="0"/>
              <a:buChar char="•"/>
            </a:pPr>
            <a:endParaRPr lang="en-US" sz="2000">
              <a:solidFill>
                <a:schemeClr val="tx2"/>
              </a:solidFill>
            </a:endParaRPr>
          </a:p>
          <a:p>
            <a:pPr marL="257175" indent="-257175">
              <a:buFont typeface="Arial" charset="0"/>
              <a:buChar char="•"/>
            </a:pPr>
            <a:r>
              <a:rPr lang="en-US" sz="2000">
                <a:solidFill>
                  <a:schemeClr val="tx2"/>
                </a:solidFill>
              </a:rPr>
              <a:t>IDEAS/SUGGESTIONS APPRECIATED!!</a:t>
            </a:r>
            <a:endParaRPr lang="en-US" sz="2000">
              <a:solidFill>
                <a:schemeClr val="tx2"/>
              </a:solidFill>
            </a:endParaRPr>
          </a:p>
        </p:txBody>
      </p:sp>
    </p:spTree>
    <p:extLst>
      <p:ext uri="{BB962C8B-B14F-4D97-AF65-F5344CB8AC3E}">
        <p14:creationId xmlns:p14="http://schemas.microsoft.com/office/powerpoint/2010/main" val="21070440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787749" y="1891326"/>
            <a:ext cx="8321040" cy="3383280"/>
          </a:xfrm>
        </p:spPr>
        <p:txBody>
          <a:bodyPr/>
          <a:lstStyle/>
          <a:p>
            <a:r>
              <a:rPr lang="en-US"/>
              <a:t>Please email/visit soon!</a:t>
            </a:r>
            <a:endParaRPr lang="en-US">
              <a:sym typeface="Wingdings"/>
            </a:endParaRPr>
          </a:p>
          <a:p>
            <a:endParaRPr lang="en-US">
              <a:sym typeface="Wingdings"/>
            </a:endParaRPr>
          </a:p>
          <a:p>
            <a:r>
              <a:rPr lang="en-US">
                <a:solidFill>
                  <a:srgbClr val="FF0000"/>
                </a:solidFill>
                <a:sym typeface="Wingdings"/>
              </a:rPr>
              <a:t>cdfuller@mdanderson.org</a:t>
            </a:r>
            <a:endParaRPr lang="en-US">
              <a:solidFill>
                <a:srgbClr val="FF0000"/>
              </a:solidFill>
            </a:endParaRPr>
          </a:p>
        </p:txBody>
      </p:sp>
      <p:sp>
        <p:nvSpPr>
          <p:cNvPr id="3" name="Title 2"/>
          <p:cNvSpPr>
            <a:spLocks noGrp="1"/>
          </p:cNvSpPr>
          <p:nvPr>
            <p:ph type="title"/>
          </p:nvPr>
        </p:nvSpPr>
        <p:spPr/>
        <p:txBody>
          <a:bodyPr/>
          <a:lstStyle/>
          <a:p>
            <a:r>
              <a:rPr lang="en-US"/>
              <a:t>The future for enhanced performance looks good for advances in informatics, AI, and Big Data in #RadOnc,</a:t>
            </a:r>
            <a:br>
              <a:rPr lang="en-US"/>
            </a:br>
            <a:r>
              <a:rPr lang="en-US"/>
              <a:t> </a:t>
            </a:r>
            <a:r>
              <a:rPr lang="en-US">
                <a:solidFill>
                  <a:schemeClr val="tx2"/>
                </a:solidFill>
              </a:rPr>
              <a:t>if we can build the necessary educational tools!</a:t>
            </a:r>
          </a:p>
        </p:txBody>
      </p:sp>
      <p:sp>
        <p:nvSpPr>
          <p:cNvPr id="4" name="Slide Number Placeholder 3"/>
          <p:cNvSpPr>
            <a:spLocks noGrp="1"/>
          </p:cNvSpPr>
          <p:nvPr>
            <p:ph type="sldNum" sz="quarter" idx="11"/>
          </p:nvPr>
        </p:nvSpPr>
        <p:spPr/>
        <p:txBody>
          <a:bodyPr/>
          <a:lstStyle/>
          <a:p>
            <a:fld id="{CC041753-90EA-4E44-9BB8-633978F3CCC4}" type="slidenum">
              <a:rPr lang="en-US" smtClean="0">
                <a:solidFill>
                  <a:srgbClr val="63666A"/>
                </a:solidFill>
              </a:rPr>
              <a:pPr/>
              <a:t>34</a:t>
            </a:fld>
            <a:endParaRPr lang="en-US" dirty="0">
              <a:solidFill>
                <a:srgbClr val="63666A"/>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857" y="1715192"/>
            <a:ext cx="4197144" cy="3153295"/>
          </a:xfrm>
          <a:prstGeom prst="rect">
            <a:avLst/>
          </a:prstGeom>
        </p:spPr>
      </p:pic>
      <p:sp>
        <p:nvSpPr>
          <p:cNvPr id="7" name="TextBox 6"/>
          <p:cNvSpPr txBox="1"/>
          <p:nvPr/>
        </p:nvSpPr>
        <p:spPr>
          <a:xfrm>
            <a:off x="4680904" y="3764080"/>
            <a:ext cx="2249424" cy="523220"/>
          </a:xfrm>
          <a:prstGeom prst="rect">
            <a:avLst/>
          </a:prstGeom>
          <a:noFill/>
        </p:spPr>
        <p:txBody>
          <a:bodyPr wrap="square" rtlCol="0">
            <a:spAutoFit/>
          </a:bodyPr>
          <a:lstStyle/>
          <a:p>
            <a:r>
              <a:rPr lang="en-US"/>
              <a:t>Caroline Chung, MD</a:t>
            </a:r>
          </a:p>
          <a:p>
            <a:r>
              <a:rPr lang="en-US"/>
              <a:t>Rad Onc MR Program Lead.</a:t>
            </a:r>
          </a:p>
        </p:txBody>
      </p:sp>
    </p:spTree>
    <p:extLst>
      <p:ext uri="{BB962C8B-B14F-4D97-AF65-F5344CB8AC3E}">
        <p14:creationId xmlns:p14="http://schemas.microsoft.com/office/powerpoint/2010/main" val="17208432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fld id="{CC041753-90EA-4E44-9BB8-633978F3CCC4}" type="slidenum">
              <a:rPr lang="en-US" smtClean="0">
                <a:solidFill>
                  <a:srgbClr val="63666A"/>
                </a:solidFill>
              </a:rPr>
              <a:pPr/>
              <a:t>4</a:t>
            </a:fld>
            <a:endParaRPr lang="en-US" dirty="0">
              <a:solidFill>
                <a:srgbClr val="63666A"/>
              </a:solidFill>
            </a:endParaRPr>
          </a:p>
        </p:txBody>
      </p:sp>
      <p:sp>
        <p:nvSpPr>
          <p:cNvPr id="5" name="Footer Placeholder 4"/>
          <p:cNvSpPr>
            <a:spLocks noGrp="1"/>
          </p:cNvSpPr>
          <p:nvPr>
            <p:ph type="ftr" sz="quarter" idx="12"/>
          </p:nvPr>
        </p:nvSpPr>
        <p:spPr/>
        <p:txBody>
          <a:bodyPr/>
          <a:lstStyle/>
          <a:p>
            <a:r>
              <a:rPr lang="en-US" smtClean="0">
                <a:solidFill>
                  <a:srgbClr val="63666A"/>
                </a:solidFill>
              </a:rPr>
              <a:t>Enter Presentation Title in Footer Placeholder&gt;Apply to All</a:t>
            </a:r>
            <a:endParaRPr lang="en-US" dirty="0">
              <a:solidFill>
                <a:srgbClr val="63666A"/>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33147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792" y="4730750"/>
            <a:ext cx="4216400" cy="3683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4806" y="-31327"/>
            <a:ext cx="6578600" cy="9906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6074" y="-44450"/>
            <a:ext cx="2997926" cy="5143500"/>
          </a:xfrm>
          <a:prstGeom prst="rect">
            <a:avLst/>
          </a:prstGeom>
        </p:spPr>
      </p:pic>
    </p:spTree>
    <p:extLst>
      <p:ext uri="{BB962C8B-B14F-4D97-AF65-F5344CB8AC3E}">
        <p14:creationId xmlns:p14="http://schemas.microsoft.com/office/powerpoint/2010/main" val="188205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dissolv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398" y="2726471"/>
            <a:ext cx="7944623" cy="211609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691" y="2497871"/>
            <a:ext cx="3895725" cy="2286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5875" y="0"/>
            <a:ext cx="5221296" cy="2347783"/>
          </a:xfrm>
          <a:prstGeom prst="rect">
            <a:avLst/>
          </a:prstGeom>
        </p:spPr>
      </p:pic>
    </p:spTree>
    <p:extLst>
      <p:ext uri="{BB962C8B-B14F-4D97-AF65-F5344CB8AC3E}">
        <p14:creationId xmlns:p14="http://schemas.microsoft.com/office/powerpoint/2010/main" val="2328286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023" y="1243100"/>
            <a:ext cx="8048498" cy="346482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687" y="4226011"/>
            <a:ext cx="699668" cy="91748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358" y="135925"/>
            <a:ext cx="7418215" cy="1298842"/>
          </a:xfrm>
          <a:prstGeom prst="rect">
            <a:avLst/>
          </a:prstGeom>
        </p:spPr>
      </p:pic>
    </p:spTree>
    <p:extLst>
      <p:ext uri="{BB962C8B-B14F-4D97-AF65-F5344CB8AC3E}">
        <p14:creationId xmlns:p14="http://schemas.microsoft.com/office/powerpoint/2010/main" val="4362182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97708" y="468322"/>
            <a:ext cx="8946292" cy="3394472"/>
          </a:xfrm>
          <a:prstGeom prst="rect">
            <a:avLst/>
          </a:prstGeom>
          <a:solidFill>
            <a:schemeClr val="bg2"/>
          </a:solidFill>
        </p:spPr>
        <p:txBody>
          <a:bodyPr/>
          <a:lstStyle/>
          <a:p>
            <a:r>
              <a:rPr lang="en-US" sz="1400" b="1" dirty="0"/>
              <a:t>Informatics </a:t>
            </a:r>
            <a:r>
              <a:rPr lang="en-US" sz="1400" dirty="0">
                <a:solidFill>
                  <a:srgbClr val="FF0000"/>
                </a:solidFill>
              </a:rPr>
              <a:t>[ The Discipline]</a:t>
            </a:r>
            <a:endParaRPr lang="en-US" sz="1400" dirty="0">
              <a:solidFill>
                <a:srgbClr val="FF0000"/>
              </a:solidFill>
            </a:endParaRPr>
          </a:p>
          <a:p>
            <a:pPr lvl="1"/>
            <a:r>
              <a:rPr lang="en-US" sz="1400" dirty="0"/>
              <a:t>“Informatics is the </a:t>
            </a:r>
            <a:r>
              <a:rPr lang="en-US" sz="1400" dirty="0"/>
              <a:t>science of processing data for storage and retrieval; information </a:t>
            </a:r>
            <a:r>
              <a:rPr lang="en-US" sz="1400" dirty="0"/>
              <a:t>science as a field.”</a:t>
            </a:r>
            <a:r>
              <a:rPr lang="en-US" sz="1400" dirty="0"/>
              <a:t> </a:t>
            </a:r>
          </a:p>
          <a:p>
            <a:r>
              <a:rPr lang="en-US" sz="1400" b="1" dirty="0"/>
              <a:t>Artificial intelligence </a:t>
            </a:r>
            <a:r>
              <a:rPr lang="en-US" sz="1400" dirty="0">
                <a:solidFill>
                  <a:srgbClr val="FF0000"/>
                </a:solidFill>
              </a:rPr>
              <a:t>[The Research domain]</a:t>
            </a:r>
          </a:p>
          <a:p>
            <a:pPr lvl="1"/>
            <a:r>
              <a:rPr lang="en-US" sz="1400"/>
              <a:t>"The theory and development of computer systems able to perform tasks that normally require human intelligence, such as visual perception, speech recognition, decision-making, and translation between languages."</a:t>
            </a:r>
            <a:endParaRPr lang="en-US" sz="1400" dirty="0">
              <a:solidFill>
                <a:srgbClr val="FF0000"/>
              </a:solidFill>
            </a:endParaRPr>
          </a:p>
          <a:p>
            <a:r>
              <a:rPr lang="en-US" sz="1400" b="1" dirty="0"/>
              <a:t>”</a:t>
            </a:r>
            <a:r>
              <a:rPr lang="en-US" sz="1400" b="1" dirty="0"/>
              <a:t>Big Data” </a:t>
            </a:r>
            <a:r>
              <a:rPr lang="en-US" sz="1400" dirty="0">
                <a:solidFill>
                  <a:srgbClr val="FF0000"/>
                </a:solidFill>
              </a:rPr>
              <a:t>[The Input]</a:t>
            </a:r>
            <a:endParaRPr lang="en-US" sz="1400" dirty="0">
              <a:solidFill>
                <a:srgbClr val="FF0000"/>
              </a:solidFill>
            </a:endParaRPr>
          </a:p>
          <a:p>
            <a:pPr lvl="1"/>
            <a:r>
              <a:rPr lang="en-US" sz="1400" dirty="0"/>
              <a:t>"</a:t>
            </a:r>
            <a:r>
              <a:rPr lang="en-US" sz="1400" i="1" dirty="0"/>
              <a:t>Big Data</a:t>
            </a:r>
            <a:r>
              <a:rPr lang="en-US" sz="1400" dirty="0"/>
              <a:t> is high-volume, high-velocity and/or high-variety information assets that demand cost-effective, innovative forms of information processing that enable enhanced insight, decision making, and process automation.”- Gartner</a:t>
            </a:r>
          </a:p>
          <a:p>
            <a:r>
              <a:rPr lang="en-US" sz="1400" b="1" dirty="0"/>
              <a:t>Machine learning (“statistical learning”) </a:t>
            </a:r>
            <a:r>
              <a:rPr lang="en-US" sz="1400" dirty="0">
                <a:solidFill>
                  <a:srgbClr val="FF0000"/>
                </a:solidFill>
              </a:rPr>
              <a:t>[The Methodology</a:t>
            </a:r>
            <a:r>
              <a:rPr lang="en-US" sz="1400" dirty="0">
                <a:solidFill>
                  <a:srgbClr val="FF0000"/>
                </a:solidFill>
              </a:rPr>
              <a:t>]</a:t>
            </a:r>
          </a:p>
          <a:p>
            <a:pPr lvl="1"/>
            <a:r>
              <a:rPr lang="en-US" sz="1400" dirty="0"/>
              <a:t>“Machine </a:t>
            </a:r>
            <a:r>
              <a:rPr lang="en-US" sz="1400" dirty="0"/>
              <a:t>learning explores the study and construction of algorithms that can learn from and make predictions on </a:t>
            </a:r>
            <a:r>
              <a:rPr lang="en-US" sz="1400" dirty="0"/>
              <a:t>data </a:t>
            </a:r>
            <a:r>
              <a:rPr lang="en-US" sz="1400" dirty="0"/>
              <a:t>– such algorithms overcome following strictly static program instructions by making data-driven predictions or </a:t>
            </a:r>
            <a:r>
              <a:rPr lang="en-US" sz="1400" dirty="0"/>
              <a:t>decisions, through </a:t>
            </a:r>
            <a:r>
              <a:rPr lang="en-US" sz="1400" dirty="0"/>
              <a:t>building a model from sample </a:t>
            </a:r>
            <a:r>
              <a:rPr lang="en-US" sz="1400" dirty="0"/>
              <a:t>inputs.”</a:t>
            </a:r>
            <a:endParaRPr lang="en-US" sz="1400" dirty="0"/>
          </a:p>
          <a:p>
            <a:r>
              <a:rPr lang="en-US" b="1" dirty="0"/>
              <a:t>"The </a:t>
            </a:r>
            <a:r>
              <a:rPr lang="en-US" b="1" dirty="0">
                <a:solidFill>
                  <a:schemeClr val="tx2"/>
                </a:solidFill>
              </a:rPr>
              <a:t>informatics </a:t>
            </a:r>
            <a:r>
              <a:rPr lang="en-US" b="1" dirty="0"/>
              <a:t>lecturer at the </a:t>
            </a:r>
            <a:r>
              <a:rPr lang="en-US" b="1" dirty="0">
                <a:solidFill>
                  <a:schemeClr val="tx2"/>
                </a:solidFill>
              </a:rPr>
              <a:t>AI</a:t>
            </a:r>
            <a:r>
              <a:rPr lang="en-US" b="1" dirty="0"/>
              <a:t> conference gave a talk on what </a:t>
            </a:r>
            <a:r>
              <a:rPr lang="en-US" b="1" dirty="0">
                <a:solidFill>
                  <a:schemeClr val="tx2"/>
                </a:solidFill>
              </a:rPr>
              <a:t>machine learning </a:t>
            </a:r>
            <a:r>
              <a:rPr lang="en-US" b="1" dirty="0"/>
              <a:t>approaches to use for </a:t>
            </a:r>
            <a:r>
              <a:rPr lang="en-US" b="1" dirty="0">
                <a:solidFill>
                  <a:schemeClr val="tx2"/>
                </a:solidFill>
              </a:rPr>
              <a:t>Big Data</a:t>
            </a:r>
            <a:r>
              <a:rPr lang="en-US" b="1" dirty="0"/>
              <a:t>."</a:t>
            </a:r>
            <a:endParaRPr lang="en-US" b="1" dirty="0"/>
          </a:p>
        </p:txBody>
      </p:sp>
      <p:sp>
        <p:nvSpPr>
          <p:cNvPr id="3" name="Title 2"/>
          <p:cNvSpPr>
            <a:spLocks noGrp="1"/>
          </p:cNvSpPr>
          <p:nvPr>
            <p:ph type="title"/>
          </p:nvPr>
        </p:nvSpPr>
        <p:spPr>
          <a:xfrm>
            <a:off x="1659514" y="0"/>
            <a:ext cx="8321040" cy="640080"/>
          </a:xfrm>
        </p:spPr>
        <p:txBody>
          <a:bodyPr/>
          <a:lstStyle/>
          <a:p>
            <a:r>
              <a:rPr lang="en-US" dirty="0" smtClean="0"/>
              <a:t>A few definitions</a:t>
            </a:r>
            <a:r>
              <a:rPr lang="mr-IN" dirty="0" smtClean="0"/>
              <a:t>…</a:t>
            </a:r>
            <a:endParaRPr lang="en-US" dirty="0"/>
          </a:p>
        </p:txBody>
      </p:sp>
    </p:spTree>
    <p:extLst>
      <p:ext uri="{BB962C8B-B14F-4D97-AF65-F5344CB8AC3E}">
        <p14:creationId xmlns:p14="http://schemas.microsoft.com/office/powerpoint/2010/main" val="108224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026"/>
          <p:cNvSpPr>
            <a:spLocks noGrp="1" noChangeArrowheads="1"/>
          </p:cNvSpPr>
          <p:nvPr>
            <p:ph type="title"/>
          </p:nvPr>
        </p:nvSpPr>
        <p:spPr/>
        <p:txBody>
          <a:bodyPr/>
          <a:lstStyle/>
          <a:p>
            <a:r>
              <a:rPr lang="en-US" altLang="x-none" b="1"/>
              <a:t>What is informatics as a discipline?</a:t>
            </a:r>
          </a:p>
        </p:txBody>
      </p:sp>
      <p:sp>
        <p:nvSpPr>
          <p:cNvPr id="70659" name="Rectangle 1027"/>
          <p:cNvSpPr>
            <a:spLocks noGrp="1" noChangeArrowheads="1"/>
          </p:cNvSpPr>
          <p:nvPr>
            <p:ph type="body" idx="4294967295"/>
          </p:nvPr>
        </p:nvSpPr>
        <p:spPr>
          <a:xfrm>
            <a:off x="411481" y="1369219"/>
            <a:ext cx="8321039" cy="3573484"/>
          </a:xfrm>
          <a:prstGeom prst="rect">
            <a:avLst/>
          </a:prstGeom>
        </p:spPr>
        <p:txBody>
          <a:bodyPr/>
          <a:lstStyle/>
          <a:p>
            <a:pPr>
              <a:buFontTx/>
              <a:buNone/>
            </a:pPr>
            <a:r>
              <a:rPr lang="en-US" altLang="x-none" sz="2400"/>
              <a:t>“ </a:t>
            </a:r>
            <a:r>
              <a:rPr lang="en-US" altLang="x-none" sz="2400" b="1"/>
              <a:t>Medical informatics is the rapidly developing scientific field that deals with resources, devices and formalized methods for optimizing the storage, retrieval and management of biomedical information for problem solving and decision making” </a:t>
            </a:r>
          </a:p>
          <a:p>
            <a:pPr lvl="3">
              <a:buFontTx/>
              <a:buNone/>
            </a:pPr>
            <a:r>
              <a:rPr lang="en-US" altLang="x-none" sz="2400" b="1"/>
              <a:t>Edward Shortliffe, MD, PhD</a:t>
            </a:r>
          </a:p>
          <a:p>
            <a:pPr lvl="3">
              <a:buFontTx/>
              <a:buNone/>
            </a:pPr>
            <a:r>
              <a:rPr lang="en-US" altLang="x-none" sz="2400" b="1"/>
              <a:t>1995</a:t>
            </a:r>
            <a:endParaRPr lang="en-US" altLang="x-none" sz="2400"/>
          </a:p>
          <a:p>
            <a:endParaRPr lang="en-US" altLang="x-none" sz="2400"/>
          </a:p>
        </p:txBody>
      </p:sp>
    </p:spTree>
    <p:extLst>
      <p:ext uri="{BB962C8B-B14F-4D97-AF65-F5344CB8AC3E}">
        <p14:creationId xmlns:p14="http://schemas.microsoft.com/office/powerpoint/2010/main" val="20174443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fld id="{CC041753-90EA-4E44-9BB8-633978F3CCC4}" type="slidenum">
              <a:rPr lang="en-US" smtClean="0">
                <a:solidFill>
                  <a:srgbClr val="63666A"/>
                </a:solidFill>
              </a:rPr>
              <a:pPr/>
              <a:t>9</a:t>
            </a:fld>
            <a:endParaRPr lang="en-US" dirty="0">
              <a:solidFill>
                <a:srgbClr val="63666A"/>
              </a:solidFill>
            </a:endParaRPr>
          </a:p>
        </p:txBody>
      </p:sp>
      <p:sp>
        <p:nvSpPr>
          <p:cNvPr id="5" name="Footer Placeholder 4"/>
          <p:cNvSpPr>
            <a:spLocks noGrp="1"/>
          </p:cNvSpPr>
          <p:nvPr>
            <p:ph type="ftr" sz="quarter" idx="12"/>
          </p:nvPr>
        </p:nvSpPr>
        <p:spPr/>
        <p:txBody>
          <a:bodyPr/>
          <a:lstStyle/>
          <a:p>
            <a:r>
              <a:rPr lang="en-US" smtClean="0">
                <a:solidFill>
                  <a:srgbClr val="63666A"/>
                </a:solidFill>
              </a:rPr>
              <a:t>Enter Presentation Title in Footer Placeholder&gt;Apply to All</a:t>
            </a:r>
            <a:endParaRPr lang="en-US" dirty="0">
              <a:solidFill>
                <a:srgbClr val="63666A"/>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7720" y="1167797"/>
            <a:ext cx="4025900" cy="381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1" y="159236"/>
            <a:ext cx="6946900" cy="1066800"/>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18207"/>
          <a:stretch/>
        </p:blipFill>
        <p:spPr>
          <a:xfrm>
            <a:off x="0" y="2581835"/>
            <a:ext cx="8865746" cy="2702858"/>
          </a:xfrm>
          <a:prstGeom prst="rect">
            <a:avLst/>
          </a:prstGeom>
        </p:spPr>
      </p:pic>
      <p:sp>
        <p:nvSpPr>
          <p:cNvPr id="10" name="TextBox 9"/>
          <p:cNvSpPr txBox="1"/>
          <p:nvPr/>
        </p:nvSpPr>
        <p:spPr>
          <a:xfrm>
            <a:off x="411481" y="1562165"/>
            <a:ext cx="8503921" cy="861774"/>
          </a:xfrm>
          <a:prstGeom prst="rect">
            <a:avLst/>
          </a:prstGeom>
          <a:noFill/>
        </p:spPr>
        <p:txBody>
          <a:bodyPr wrap="square" lIns="0" tIns="0" rIns="0" bIns="0" rtlCol="0">
            <a:spAutoFit/>
          </a:bodyPr>
          <a:lstStyle/>
          <a:p>
            <a:pPr>
              <a:spcBef>
                <a:spcPts val="1200"/>
              </a:spcBef>
            </a:pPr>
            <a:r>
              <a:rPr lang="en-US" sz="2800"/>
              <a:t>...</a:t>
            </a:r>
            <a:r>
              <a:rPr lang="en-US" sz="2800" b="1">
                <a:solidFill>
                  <a:schemeClr val="tx2"/>
                </a:solidFill>
              </a:rPr>
              <a:t>informatics is </a:t>
            </a:r>
            <a:r>
              <a:rPr lang="en-US" sz="2800"/>
              <a:t>the science of information, where information is defined as </a:t>
            </a:r>
            <a:r>
              <a:rPr lang="en-US" sz="2800" b="1">
                <a:solidFill>
                  <a:schemeClr val="tx2"/>
                </a:solidFill>
              </a:rPr>
              <a:t>data + meaning</a:t>
            </a:r>
            <a:r>
              <a:rPr lang="en-US" sz="2800" b="1"/>
              <a:t>.</a:t>
            </a:r>
            <a:r>
              <a:rPr lang="en-US" sz="2800"/>
              <a:t>"</a:t>
            </a:r>
            <a:endParaRPr lang="en-US" sz="2800" dirty="0" smtClean="0">
              <a:cs typeface="Arial"/>
            </a:endParaRPr>
          </a:p>
        </p:txBody>
      </p:sp>
    </p:spTree>
    <p:extLst>
      <p:ext uri="{BB962C8B-B14F-4D97-AF65-F5344CB8AC3E}">
        <p14:creationId xmlns:p14="http://schemas.microsoft.com/office/powerpoint/2010/main" val="1546095736"/>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tion_16x9_Widescreen_Basic">
  <a:themeElements>
    <a:clrScheme name="MD Anderson Basic">
      <a:dk1>
        <a:srgbClr val="413C38"/>
      </a:dk1>
      <a:lt1>
        <a:srgbClr val="FFFFFF"/>
      </a:lt1>
      <a:dk2>
        <a:srgbClr val="EE3124"/>
      </a:dk2>
      <a:lt2>
        <a:srgbClr val="FFFFFF"/>
      </a:lt2>
      <a:accent1>
        <a:srgbClr val="614B79"/>
      </a:accent1>
      <a:accent2>
        <a:srgbClr val="407EC9"/>
      </a:accent2>
      <a:accent3>
        <a:srgbClr val="789D4A"/>
      </a:accent3>
      <a:accent4>
        <a:srgbClr val="CB6015"/>
      </a:accent4>
      <a:accent5>
        <a:srgbClr val="D2CE9E"/>
      </a:accent5>
      <a:accent6>
        <a:srgbClr val="63666A"/>
      </a:accent6>
      <a:hlink>
        <a:srgbClr val="407EC9"/>
      </a:hlink>
      <a:folHlink>
        <a:srgbClr val="63666A"/>
      </a:folHlink>
    </a:clrScheme>
    <a:fontScheme name="MD Anderso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600"/>
          </a:spcBef>
          <a:defRPr sz="1800" b="1" dirty="0" smtClean="0">
            <a:latin typeface="+mj-lt"/>
          </a:defRPr>
        </a:defPPr>
      </a:lstStyle>
      <a:style>
        <a:lnRef idx="1">
          <a:schemeClr val="accent1"/>
        </a:lnRef>
        <a:fillRef idx="3">
          <a:schemeClr val="accent1"/>
        </a:fillRef>
        <a:effectRef idx="2">
          <a:schemeClr val="accent1"/>
        </a:effectRef>
        <a:fontRef idx="minor">
          <a:schemeClr val="lt1"/>
        </a:fontRef>
      </a:style>
    </a:spDef>
    <a:lnDef>
      <a:spPr bwMode="gray">
        <a:ln w="12700" cap="rnd">
          <a:solidFill>
            <a:schemeClr val="accent6"/>
          </a:solidFill>
          <a:prstDash val="soli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marL="182880" indent="-182880">
          <a:spcBef>
            <a:spcPts val="1200"/>
          </a:spcBef>
          <a:buFont typeface="Arial" panose="020B0604020202020204" pitchFamily="34" charset="0"/>
          <a:buChar char="•"/>
          <a:defRPr sz="1800" dirty="0" smtClean="0">
            <a:cs typeface="Arial"/>
          </a:defRPr>
        </a:defPPr>
      </a:lstStyle>
    </a:txDef>
  </a:objectDefaults>
  <a:extraClrSchemeLst/>
  <a:extLst>
    <a:ext uri="{05A4C25C-085E-4340-85A3-A5531E510DB2}">
      <thm15:themeFamily xmlns:thm15="http://schemas.microsoft.com/office/thememl/2012/main" name="Presentation4" id="{96FD2424-AC25-5741-B010-95742E8E8E9D}" vid="{0542371B-13A0-F740-BBC2-5BCF202ACB61}"/>
    </a:ext>
  </a:extLst>
</a:theme>
</file>

<file path=ppt/theme/theme2.xml><?xml version="1.0" encoding="utf-8"?>
<a:theme xmlns:a="http://schemas.openxmlformats.org/drawingml/2006/main" name="Office Theme">
  <a:themeElements>
    <a:clrScheme name="MD Anderson Basic">
      <a:dk1>
        <a:srgbClr val="413C38"/>
      </a:dk1>
      <a:lt1>
        <a:srgbClr val="FFFFFF"/>
      </a:lt1>
      <a:dk2>
        <a:srgbClr val="EE3124"/>
      </a:dk2>
      <a:lt2>
        <a:srgbClr val="FFFFFF"/>
      </a:lt2>
      <a:accent1>
        <a:srgbClr val="614B79"/>
      </a:accent1>
      <a:accent2>
        <a:srgbClr val="407EC9"/>
      </a:accent2>
      <a:accent3>
        <a:srgbClr val="789D4A"/>
      </a:accent3>
      <a:accent4>
        <a:srgbClr val="CB6015"/>
      </a:accent4>
      <a:accent5>
        <a:srgbClr val="D2CE9E"/>
      </a:accent5>
      <a:accent6>
        <a:srgbClr val="63666A"/>
      </a:accent6>
      <a:hlink>
        <a:srgbClr val="407EC9"/>
      </a:hlink>
      <a:folHlink>
        <a:srgbClr val="63666A"/>
      </a:folHlink>
    </a:clrScheme>
    <a:fontScheme name="MD Anderso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MD Anderson Basic">
      <a:dk1>
        <a:srgbClr val="413C38"/>
      </a:dk1>
      <a:lt1>
        <a:srgbClr val="FFFFFF"/>
      </a:lt1>
      <a:dk2>
        <a:srgbClr val="EE3124"/>
      </a:dk2>
      <a:lt2>
        <a:srgbClr val="FFFFFF"/>
      </a:lt2>
      <a:accent1>
        <a:srgbClr val="614B79"/>
      </a:accent1>
      <a:accent2>
        <a:srgbClr val="407EC9"/>
      </a:accent2>
      <a:accent3>
        <a:srgbClr val="789D4A"/>
      </a:accent3>
      <a:accent4>
        <a:srgbClr val="CB6015"/>
      </a:accent4>
      <a:accent5>
        <a:srgbClr val="D2CE9E"/>
      </a:accent5>
      <a:accent6>
        <a:srgbClr val="63666A"/>
      </a:accent6>
      <a:hlink>
        <a:srgbClr val="407EC9"/>
      </a:hlink>
      <a:folHlink>
        <a:srgbClr val="63666A"/>
      </a:folHlink>
    </a:clrScheme>
    <a:fontScheme name="MD Anderso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16x9_basicTemplate</Template>
  <TotalTime>1124</TotalTime>
  <Words>1322</Words>
  <Application>Microsoft Macintosh PowerPoint</Application>
  <PresentationFormat>On-screen Show (16:9)</PresentationFormat>
  <Paragraphs>165</Paragraphs>
  <Slides>34</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Calibri</vt:lpstr>
      <vt:lpstr>Helvetica</vt:lpstr>
      <vt:lpstr>ＭＳ Ｐゴシック</vt:lpstr>
      <vt:lpstr>Times New Roman</vt:lpstr>
      <vt:lpstr>Wingdings</vt:lpstr>
      <vt:lpstr>Arial</vt:lpstr>
      <vt:lpstr>Presentation_16x9_Widescreen_Basic</vt:lpstr>
      <vt:lpstr>PowerPoint Presentation</vt:lpstr>
      <vt:lpstr>PowerPoint Presentation</vt:lpstr>
      <vt:lpstr>2014 Statistical and Applied Mathematical Sciences Institute (SAMSI) Innovation Lab  "Interdisciplinary Approaches to Biomedical Data Science Challenges” Team</vt:lpstr>
      <vt:lpstr>PowerPoint Presentation</vt:lpstr>
      <vt:lpstr>PowerPoint Presentation</vt:lpstr>
      <vt:lpstr>PowerPoint Presentation</vt:lpstr>
      <vt:lpstr>A few definitions…</vt:lpstr>
      <vt:lpstr>What is informatics as a discipline?</vt:lpstr>
      <vt:lpstr>PowerPoint Presentation</vt:lpstr>
      <vt:lpstr>PowerPoint Presentation</vt:lpstr>
      <vt:lpstr>PowerPoint Presentation</vt:lpstr>
      <vt:lpstr>ABMS Informatics Sub-Specialty- Very Cool!! </vt:lpstr>
      <vt:lpstr>Biomedical Informatics in Perspective</vt:lpstr>
      <vt:lpstr>PowerPoint Presentation</vt:lpstr>
      <vt:lpstr>PowerPoint Presentation</vt:lpstr>
      <vt:lpstr>PowerPoint Presentation</vt:lpstr>
      <vt:lpstr>PowerPoint Presentation</vt:lpstr>
      <vt:lpstr>Example: Many #RadOnc residents have limited "Big Data" exposure/background</vt:lpstr>
      <vt:lpstr>The Future is FAIR</vt:lpstr>
      <vt:lpstr>PowerPoint Presentation</vt:lpstr>
      <vt:lpstr>PowerPoint Presentation</vt:lpstr>
      <vt:lpstr>PowerPoint Presentation</vt:lpstr>
      <vt:lpstr>Fellow and Resident Radiation Oncology iNtensive Training in Imaging and Informatics to Empower Research Careers (FRONTI2ER) </vt:lpstr>
      <vt:lpstr>PowerPoint Presentation</vt:lpstr>
      <vt:lpstr>Awarded FY2019...so far, in Year 1:</vt:lpstr>
      <vt:lpstr>PowerPoint Presentation</vt:lpstr>
      <vt:lpstr>PowerPoint Presentation</vt:lpstr>
      <vt:lpstr>What about post-Rad Onc Training?</vt:lpstr>
      <vt:lpstr>Unmet educational needs</vt:lpstr>
      <vt:lpstr>Moving forward</vt:lpstr>
      <vt:lpstr>PowerPoint Presentation</vt:lpstr>
      <vt:lpstr>PowerPoint Presentation</vt:lpstr>
      <vt:lpstr>Next steps</vt:lpstr>
      <vt:lpstr>The future for enhanced performance looks good for advances in informatics, AI, and Big Data in #RadOnc,  if we can build the necessary educational tools!</vt:lpstr>
    </vt:vector>
  </TitlesOfParts>
  <Company/>
  <LinksUpToDate>false</LinksUpToDate>
  <SharedDoc>false</SharedDoc>
  <HyperlinkBase/>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17</cp:revision>
  <dcterms:created xsi:type="dcterms:W3CDTF">2019-05-17T03:47:08Z</dcterms:created>
  <dcterms:modified xsi:type="dcterms:W3CDTF">2019-07-25T14:08:02Z</dcterms:modified>
</cp:coreProperties>
</file>