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23"/>
  </p:notesMasterIdLst>
  <p:sldIdLst>
    <p:sldId id="602" r:id="rId5"/>
    <p:sldId id="835" r:id="rId6"/>
    <p:sldId id="840" r:id="rId7"/>
    <p:sldId id="839" r:id="rId8"/>
    <p:sldId id="838" r:id="rId9"/>
    <p:sldId id="837" r:id="rId10"/>
    <p:sldId id="843" r:id="rId11"/>
    <p:sldId id="846" r:id="rId12"/>
    <p:sldId id="842" r:id="rId13"/>
    <p:sldId id="844" r:id="rId14"/>
    <p:sldId id="845" r:id="rId15"/>
    <p:sldId id="847" r:id="rId16"/>
    <p:sldId id="834" r:id="rId17"/>
    <p:sldId id="762" r:id="rId18"/>
    <p:sldId id="707" r:id="rId19"/>
    <p:sldId id="680" r:id="rId20"/>
    <p:sldId id="681" r:id="rId21"/>
    <p:sldId id="68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809" autoAdjust="0"/>
    <p:restoredTop sz="88144" autoAdjust="0"/>
  </p:normalViewPr>
  <p:slideViewPr>
    <p:cSldViewPr showGuides="1">
      <p:cViewPr varScale="1">
        <p:scale>
          <a:sx n="76" d="100"/>
          <a:sy n="76" d="100"/>
        </p:scale>
        <p:origin x="200" y="10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B4362-FB0B-064A-8991-05D9433A0177}"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08FC1495-E17D-054D-8D14-BB899023ACDE}">
      <dgm:prSet phldrT="[Text]"/>
      <dgm:spPr/>
      <dgm:t>
        <a:bodyPr/>
        <a:lstStyle/>
        <a:p>
          <a:r>
            <a:rPr lang="en-US" dirty="0"/>
            <a:t>Functionality/</a:t>
          </a:r>
          <a:br>
            <a:rPr lang="en-US" dirty="0"/>
          </a:br>
          <a:r>
            <a:rPr lang="en-US" dirty="0"/>
            <a:t>Performance</a:t>
          </a:r>
        </a:p>
        <a:p>
          <a:endParaRPr lang="en-US" dirty="0"/>
        </a:p>
      </dgm:t>
    </dgm:pt>
    <dgm:pt modelId="{82187675-1F8A-864B-B759-1F71A5F8B2AC}" type="parTrans" cxnId="{F9A3BB30-E625-9548-9D63-9E3878D7017D}">
      <dgm:prSet/>
      <dgm:spPr/>
      <dgm:t>
        <a:bodyPr/>
        <a:lstStyle/>
        <a:p>
          <a:endParaRPr lang="en-US"/>
        </a:p>
      </dgm:t>
    </dgm:pt>
    <dgm:pt modelId="{D38BB8AF-8CF4-2A4E-B95F-7C131CFE6EF7}" type="sibTrans" cxnId="{F9A3BB30-E625-9548-9D63-9E3878D7017D}">
      <dgm:prSet/>
      <dgm:spPr/>
      <dgm:t>
        <a:bodyPr/>
        <a:lstStyle/>
        <a:p>
          <a:endParaRPr lang="en-US"/>
        </a:p>
      </dgm:t>
    </dgm:pt>
    <dgm:pt modelId="{0C6F8EB5-4D6F-AA49-9B3B-B528A93CAFA5}">
      <dgm:prSet phldrT="[Text]"/>
      <dgm:spPr/>
      <dgm:t>
        <a:bodyPr/>
        <a:lstStyle/>
        <a:p>
          <a:r>
            <a:rPr lang="en-US" dirty="0"/>
            <a:t>Maintainability</a:t>
          </a:r>
        </a:p>
      </dgm:t>
    </dgm:pt>
    <dgm:pt modelId="{A6424B89-BE39-ED47-89CC-BEB324AA2174}" type="parTrans" cxnId="{22E9E001-1F48-FC49-8C4D-85A236E9C116}">
      <dgm:prSet/>
      <dgm:spPr/>
      <dgm:t>
        <a:bodyPr/>
        <a:lstStyle/>
        <a:p>
          <a:endParaRPr lang="en-US"/>
        </a:p>
      </dgm:t>
    </dgm:pt>
    <dgm:pt modelId="{A979B202-A635-0040-84A1-F9517EEE43E6}" type="sibTrans" cxnId="{22E9E001-1F48-FC49-8C4D-85A236E9C116}">
      <dgm:prSet/>
      <dgm:spPr/>
      <dgm:t>
        <a:bodyPr/>
        <a:lstStyle/>
        <a:p>
          <a:endParaRPr lang="en-US"/>
        </a:p>
      </dgm:t>
    </dgm:pt>
    <dgm:pt modelId="{66980718-8C1F-924D-80DA-0284A1F67D4A}">
      <dgm:prSet phldrT="[Text]"/>
      <dgm:spPr>
        <a:solidFill>
          <a:srgbClr val="C00000"/>
        </a:solidFill>
      </dgm:spPr>
      <dgm:t>
        <a:bodyPr/>
        <a:lstStyle/>
        <a:p>
          <a:r>
            <a:rPr lang="en-US" b="1" dirty="0"/>
            <a:t>Resources</a:t>
          </a:r>
        </a:p>
      </dgm:t>
    </dgm:pt>
    <dgm:pt modelId="{8CB18D64-6AC7-4641-BBE5-92A32209EDC2}" type="parTrans" cxnId="{C8551E33-C134-B248-8373-5DA4B1F6298B}">
      <dgm:prSet/>
      <dgm:spPr/>
      <dgm:t>
        <a:bodyPr/>
        <a:lstStyle/>
        <a:p>
          <a:endParaRPr lang="en-US"/>
        </a:p>
      </dgm:t>
    </dgm:pt>
    <dgm:pt modelId="{F308DCE4-C6B7-5C45-BF2D-679A9EED93E9}" type="sibTrans" cxnId="{C8551E33-C134-B248-8373-5DA4B1F6298B}">
      <dgm:prSet/>
      <dgm:spPr/>
      <dgm:t>
        <a:bodyPr/>
        <a:lstStyle/>
        <a:p>
          <a:endParaRPr lang="en-US"/>
        </a:p>
      </dgm:t>
    </dgm:pt>
    <dgm:pt modelId="{0BEF2C5C-21D7-8149-AA4B-21A320851C5C}">
      <dgm:prSet phldrT="[Text]"/>
      <dgm:spPr/>
      <dgm:t>
        <a:bodyPr/>
        <a:lstStyle/>
        <a:p>
          <a:r>
            <a:rPr lang="en-US" dirty="0"/>
            <a:t>Usability</a:t>
          </a:r>
        </a:p>
      </dgm:t>
    </dgm:pt>
    <dgm:pt modelId="{E87B63B0-9738-B14D-A389-039D4E5E6E4B}" type="parTrans" cxnId="{5E402DCA-F6F7-E644-B059-BED6D97C5956}">
      <dgm:prSet/>
      <dgm:spPr/>
      <dgm:t>
        <a:bodyPr/>
        <a:lstStyle/>
        <a:p>
          <a:endParaRPr lang="en-US"/>
        </a:p>
      </dgm:t>
    </dgm:pt>
    <dgm:pt modelId="{7521A0B9-1600-4F48-BD7E-D5994DB9BE17}" type="sibTrans" cxnId="{5E402DCA-F6F7-E644-B059-BED6D97C5956}">
      <dgm:prSet/>
      <dgm:spPr/>
      <dgm:t>
        <a:bodyPr/>
        <a:lstStyle/>
        <a:p>
          <a:endParaRPr lang="en-US"/>
        </a:p>
      </dgm:t>
    </dgm:pt>
    <dgm:pt modelId="{4699C923-FB85-F84C-B0DB-1E65A2750C3D}" type="pres">
      <dgm:prSet presAssocID="{B24B4362-FB0B-064A-8991-05D9433A0177}" presName="compositeShape" presStyleCnt="0">
        <dgm:presLayoutVars>
          <dgm:chMax val="9"/>
          <dgm:dir/>
          <dgm:resizeHandles val="exact"/>
        </dgm:presLayoutVars>
      </dgm:prSet>
      <dgm:spPr/>
    </dgm:pt>
    <dgm:pt modelId="{E640BE24-9F2A-9C4A-A273-D88653BEA38A}" type="pres">
      <dgm:prSet presAssocID="{B24B4362-FB0B-064A-8991-05D9433A0177}" presName="triangle1" presStyleLbl="node1" presStyleIdx="0" presStyleCnt="4">
        <dgm:presLayoutVars>
          <dgm:bulletEnabled val="1"/>
        </dgm:presLayoutVars>
      </dgm:prSet>
      <dgm:spPr/>
    </dgm:pt>
    <dgm:pt modelId="{003D48E7-62E0-3A46-B9A9-13A63077FF65}" type="pres">
      <dgm:prSet presAssocID="{B24B4362-FB0B-064A-8991-05D9433A0177}" presName="triangle2" presStyleLbl="node1" presStyleIdx="1" presStyleCnt="4">
        <dgm:presLayoutVars>
          <dgm:bulletEnabled val="1"/>
        </dgm:presLayoutVars>
      </dgm:prSet>
      <dgm:spPr/>
    </dgm:pt>
    <dgm:pt modelId="{EC65D780-BEDA-DE4B-81C3-0E029C13270F}" type="pres">
      <dgm:prSet presAssocID="{B24B4362-FB0B-064A-8991-05D9433A0177}" presName="triangle3" presStyleLbl="node1" presStyleIdx="2" presStyleCnt="4">
        <dgm:presLayoutVars>
          <dgm:bulletEnabled val="1"/>
        </dgm:presLayoutVars>
      </dgm:prSet>
      <dgm:spPr/>
    </dgm:pt>
    <dgm:pt modelId="{3F81379A-38D4-DD4E-8126-1034DE5BA4F8}" type="pres">
      <dgm:prSet presAssocID="{B24B4362-FB0B-064A-8991-05D9433A0177}" presName="triangle4" presStyleLbl="node1" presStyleIdx="3" presStyleCnt="4">
        <dgm:presLayoutVars>
          <dgm:bulletEnabled val="1"/>
        </dgm:presLayoutVars>
      </dgm:prSet>
      <dgm:spPr/>
    </dgm:pt>
  </dgm:ptLst>
  <dgm:cxnLst>
    <dgm:cxn modelId="{22E9E001-1F48-FC49-8C4D-85A236E9C116}" srcId="{B24B4362-FB0B-064A-8991-05D9433A0177}" destId="{0C6F8EB5-4D6F-AA49-9B3B-B528A93CAFA5}" srcOrd="1" destOrd="0" parTransId="{A6424B89-BE39-ED47-89CC-BEB324AA2174}" sibTransId="{A979B202-A635-0040-84A1-F9517EEE43E6}"/>
    <dgm:cxn modelId="{26E3F807-0824-F846-BF3B-16B5266223E7}" type="presOf" srcId="{08FC1495-E17D-054D-8D14-BB899023ACDE}" destId="{E640BE24-9F2A-9C4A-A273-D88653BEA38A}" srcOrd="0" destOrd="0" presId="urn:microsoft.com/office/officeart/2005/8/layout/pyramid4"/>
    <dgm:cxn modelId="{F9A3BB30-E625-9548-9D63-9E3878D7017D}" srcId="{B24B4362-FB0B-064A-8991-05D9433A0177}" destId="{08FC1495-E17D-054D-8D14-BB899023ACDE}" srcOrd="0" destOrd="0" parTransId="{82187675-1F8A-864B-B759-1F71A5F8B2AC}" sibTransId="{D38BB8AF-8CF4-2A4E-B95F-7C131CFE6EF7}"/>
    <dgm:cxn modelId="{C8551E33-C134-B248-8373-5DA4B1F6298B}" srcId="{B24B4362-FB0B-064A-8991-05D9433A0177}" destId="{66980718-8C1F-924D-80DA-0284A1F67D4A}" srcOrd="2" destOrd="0" parTransId="{8CB18D64-6AC7-4641-BBE5-92A32209EDC2}" sibTransId="{F308DCE4-C6B7-5C45-BF2D-679A9EED93E9}"/>
    <dgm:cxn modelId="{43F2843E-B6BB-B94A-85BD-4FDF13E98769}" type="presOf" srcId="{B24B4362-FB0B-064A-8991-05D9433A0177}" destId="{4699C923-FB85-F84C-B0DB-1E65A2750C3D}" srcOrd="0" destOrd="0" presId="urn:microsoft.com/office/officeart/2005/8/layout/pyramid4"/>
    <dgm:cxn modelId="{2DE2E9A9-43A0-B645-A427-71A7D5D09C35}" type="presOf" srcId="{0C6F8EB5-4D6F-AA49-9B3B-B528A93CAFA5}" destId="{003D48E7-62E0-3A46-B9A9-13A63077FF65}" srcOrd="0" destOrd="0" presId="urn:microsoft.com/office/officeart/2005/8/layout/pyramid4"/>
    <dgm:cxn modelId="{1674E0C3-8E92-A24A-88E7-A6556122F987}" type="presOf" srcId="{0BEF2C5C-21D7-8149-AA4B-21A320851C5C}" destId="{3F81379A-38D4-DD4E-8126-1034DE5BA4F8}" srcOrd="0" destOrd="0" presId="urn:microsoft.com/office/officeart/2005/8/layout/pyramid4"/>
    <dgm:cxn modelId="{5E402DCA-F6F7-E644-B059-BED6D97C5956}" srcId="{B24B4362-FB0B-064A-8991-05D9433A0177}" destId="{0BEF2C5C-21D7-8149-AA4B-21A320851C5C}" srcOrd="3" destOrd="0" parTransId="{E87B63B0-9738-B14D-A389-039D4E5E6E4B}" sibTransId="{7521A0B9-1600-4F48-BD7E-D5994DB9BE17}"/>
    <dgm:cxn modelId="{164F38DF-F019-CB4D-9920-3D1B3361B3B3}" type="presOf" srcId="{66980718-8C1F-924D-80DA-0284A1F67D4A}" destId="{EC65D780-BEDA-DE4B-81C3-0E029C13270F}" srcOrd="0" destOrd="0" presId="urn:microsoft.com/office/officeart/2005/8/layout/pyramid4"/>
    <dgm:cxn modelId="{09050F09-AA34-C648-A1D0-486A92309435}" type="presParOf" srcId="{4699C923-FB85-F84C-B0DB-1E65A2750C3D}" destId="{E640BE24-9F2A-9C4A-A273-D88653BEA38A}" srcOrd="0" destOrd="0" presId="urn:microsoft.com/office/officeart/2005/8/layout/pyramid4"/>
    <dgm:cxn modelId="{80256809-834E-8A49-8832-619E759CEC47}" type="presParOf" srcId="{4699C923-FB85-F84C-B0DB-1E65A2750C3D}" destId="{003D48E7-62E0-3A46-B9A9-13A63077FF65}" srcOrd="1" destOrd="0" presId="urn:microsoft.com/office/officeart/2005/8/layout/pyramid4"/>
    <dgm:cxn modelId="{ECABE13E-4D5F-E249-8257-DC99745BED3F}" type="presParOf" srcId="{4699C923-FB85-F84C-B0DB-1E65A2750C3D}" destId="{EC65D780-BEDA-DE4B-81C3-0E029C13270F}" srcOrd="2" destOrd="0" presId="urn:microsoft.com/office/officeart/2005/8/layout/pyramid4"/>
    <dgm:cxn modelId="{CF362483-16C4-A044-BB03-04818D76531C}" type="presParOf" srcId="{4699C923-FB85-F84C-B0DB-1E65A2750C3D}" destId="{3F81379A-38D4-DD4E-8126-1034DE5BA4F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BE24-9F2A-9C4A-A273-D88653BEA38A}">
      <dsp:nvSpPr>
        <dsp:cNvPr id="0" name=""/>
        <dsp:cNvSpPr/>
      </dsp:nvSpPr>
      <dsp:spPr>
        <a:xfrm>
          <a:off x="1916100" y="0"/>
          <a:ext cx="1736080" cy="173608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Functionality/</a:t>
          </a:r>
          <a:br>
            <a:rPr lang="en-US" sz="1000" kern="1200" dirty="0"/>
          </a:br>
          <a:r>
            <a:rPr lang="en-US" sz="1000" kern="1200" dirty="0"/>
            <a:t>Performance</a:t>
          </a:r>
        </a:p>
        <a:p>
          <a:pPr marL="0" lvl="0" indent="0" algn="ctr" defTabSz="444500">
            <a:lnSpc>
              <a:spcPct val="90000"/>
            </a:lnSpc>
            <a:spcBef>
              <a:spcPct val="0"/>
            </a:spcBef>
            <a:spcAft>
              <a:spcPct val="35000"/>
            </a:spcAft>
            <a:buNone/>
          </a:pPr>
          <a:endParaRPr lang="en-US" sz="1000" kern="1200" dirty="0"/>
        </a:p>
      </dsp:txBody>
      <dsp:txXfrm>
        <a:off x="2350120" y="868040"/>
        <a:ext cx="868040" cy="868040"/>
      </dsp:txXfrm>
    </dsp:sp>
    <dsp:sp modelId="{003D48E7-62E0-3A46-B9A9-13A63077FF65}">
      <dsp:nvSpPr>
        <dsp:cNvPr id="0" name=""/>
        <dsp:cNvSpPr/>
      </dsp:nvSpPr>
      <dsp:spPr>
        <a:xfrm>
          <a:off x="1048060" y="1736080"/>
          <a:ext cx="1736080" cy="173608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Maintainability</a:t>
          </a:r>
        </a:p>
      </dsp:txBody>
      <dsp:txXfrm>
        <a:off x="1482080" y="2604120"/>
        <a:ext cx="868040" cy="868040"/>
      </dsp:txXfrm>
    </dsp:sp>
    <dsp:sp modelId="{EC65D780-BEDA-DE4B-81C3-0E029C13270F}">
      <dsp:nvSpPr>
        <dsp:cNvPr id="0" name=""/>
        <dsp:cNvSpPr/>
      </dsp:nvSpPr>
      <dsp:spPr>
        <a:xfrm rot="10800000">
          <a:off x="1916100" y="1736080"/>
          <a:ext cx="1736080" cy="173608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Resources</a:t>
          </a:r>
        </a:p>
      </dsp:txBody>
      <dsp:txXfrm rot="10800000">
        <a:off x="2350120" y="1736080"/>
        <a:ext cx="868040" cy="868040"/>
      </dsp:txXfrm>
    </dsp:sp>
    <dsp:sp modelId="{3F81379A-38D4-DD4E-8126-1034DE5BA4F8}">
      <dsp:nvSpPr>
        <dsp:cNvPr id="0" name=""/>
        <dsp:cNvSpPr/>
      </dsp:nvSpPr>
      <dsp:spPr>
        <a:xfrm>
          <a:off x="2784140" y="1736080"/>
          <a:ext cx="1736080" cy="173608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Usability</a:t>
          </a:r>
        </a:p>
      </dsp:txBody>
      <dsp:txXfrm>
        <a:off x="3218160" y="2604120"/>
        <a:ext cx="868040" cy="8680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77A4-95C4-49A7-B18D-D234C078783D}" type="datetimeFigureOut">
              <a:rPr lang="en-US" smtClean="0"/>
              <a:pPr/>
              <a:t>7/23/19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a:p>
        </p:txBody>
      </p:sp>
    </p:spTree>
    <p:extLst>
      <p:ext uri="{BB962C8B-B14F-4D97-AF65-F5344CB8AC3E}">
        <p14:creationId xmlns:p14="http://schemas.microsoft.com/office/powerpoint/2010/main" val="283630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Introduction to software preservation</a:t>
            </a:r>
          </a:p>
          <a:p>
            <a:endParaRPr lang="en-US" dirty="0"/>
          </a:p>
          <a:p>
            <a:r>
              <a:rPr lang="en-US" dirty="0"/>
              <a:t>Why do we </a:t>
            </a:r>
          </a:p>
        </p:txBody>
      </p:sp>
      <p:sp>
        <p:nvSpPr>
          <p:cNvPr id="4" name="Slide Number Placeholder 3"/>
          <p:cNvSpPr>
            <a:spLocks noGrp="1"/>
          </p:cNvSpPr>
          <p:nvPr>
            <p:ph type="sldNum" sz="quarter" idx="10"/>
          </p:nvPr>
        </p:nvSpPr>
        <p:spPr/>
        <p:txBody>
          <a:bodyPr/>
          <a:lstStyle/>
          <a:p>
            <a:fld id="{D7F40DFA-B482-4AD0-A536-856EB395CEAD}" type="slidenum">
              <a:rPr lang="en-US" smtClean="0"/>
              <a:pPr/>
              <a:t>1</a:t>
            </a:fld>
            <a:endParaRPr lang="en-US"/>
          </a:p>
        </p:txBody>
      </p:sp>
    </p:spTree>
    <p:extLst>
      <p:ext uri="{BB962C8B-B14F-4D97-AF65-F5344CB8AC3E}">
        <p14:creationId xmlns:p14="http://schemas.microsoft.com/office/powerpoint/2010/main" val="100953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GB" dirty="0"/>
              <a:t>As universities setup research software engineering groups, broker an agreement with RSE group leaders to set aside a set percentage of their time to contribute to open source software that is important to the organisation. For this to work, the way they use that time must be prioritised by the projects they are working on, based on what they are best placed to contribute to, not by their university (who only get to choose which software projects they are contributing to).</a:t>
            </a:r>
          </a:p>
          <a:p>
            <a:r>
              <a:rPr lang="en-GB" dirty="0"/>
              <a:t>4. University libraries should consider subscription style donations to some of the most significant open source research software projects that they rely on, as determined by annual surveys.</a:t>
            </a:r>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10</a:t>
            </a:fld>
            <a:endParaRPr lang="en-US"/>
          </a:p>
        </p:txBody>
      </p:sp>
    </p:spTree>
    <p:extLst>
      <p:ext uri="{BB962C8B-B14F-4D97-AF65-F5344CB8AC3E}">
        <p14:creationId xmlns:p14="http://schemas.microsoft.com/office/powerpoint/2010/main" val="110014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The Software</a:t>
            </a:r>
            <a:r>
              <a:rPr lang="en-US" sz="2000" baseline="0" dirty="0"/>
              <a:t> Sustainability Institute can help with: s</a:t>
            </a:r>
            <a:r>
              <a:rPr lang="en-US" sz="2000" dirty="0"/>
              <a:t>oftware reviews and refactoring, collaborations to develop your project, guidance and best practice </a:t>
            </a:r>
            <a:br>
              <a:rPr lang="en-US" sz="2000" dirty="0"/>
            </a:br>
            <a:r>
              <a:rPr lang="en-US" sz="2000" dirty="0"/>
              <a:t>on software development, project management, community building, publicity and more…</a:t>
            </a:r>
            <a:endParaRPr lang="en-US" sz="16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Drawing on pool of specialists to drive the continued improvement and impact of research software developed by and for researchers</a:t>
            </a:r>
          </a:p>
          <a:p>
            <a:pPr lvl="1"/>
            <a:endParaRPr lang="en-US" dirty="0"/>
          </a:p>
          <a:p>
            <a:pPr lvl="1"/>
            <a:r>
              <a:rPr lang="en-US" dirty="0"/>
              <a:t>Providing services for research </a:t>
            </a:r>
            <a:br>
              <a:rPr lang="en-US" dirty="0"/>
            </a:br>
            <a:r>
              <a:rPr lang="en-US" dirty="0"/>
              <a:t>software users and developers</a:t>
            </a:r>
          </a:p>
          <a:p>
            <a:pPr lvl="1"/>
            <a:endParaRPr lang="en-US" dirty="0"/>
          </a:p>
          <a:p>
            <a:pPr lvl="1"/>
            <a:r>
              <a:rPr lang="en-US" dirty="0"/>
              <a:t>Developing research community </a:t>
            </a:r>
            <a:br>
              <a:rPr lang="en-US" dirty="0"/>
            </a:br>
            <a:r>
              <a:rPr lang="en-US" dirty="0"/>
              <a:t>interactions and capacity</a:t>
            </a:r>
          </a:p>
          <a:p>
            <a:pPr lvl="1"/>
            <a:endParaRPr lang="en-US" dirty="0"/>
          </a:p>
          <a:p>
            <a:pPr lvl="1"/>
            <a:r>
              <a:rPr lang="en-US" dirty="0"/>
              <a:t>Promoting research software </a:t>
            </a:r>
            <a:br>
              <a:rPr lang="en-US" dirty="0"/>
            </a:br>
            <a:r>
              <a:rPr lang="en-US" dirty="0"/>
              <a:t>best practice and capability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9603DA7-8FBF-0B45-B889-AD4D5D79B31F}"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71674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74531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9AF3933-7615-034E-8430-4762F36AECEF}"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14745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defined ”software sustainability” with the wrong viewpoint. We’ve come to learn that sustainability is in the eye of the stakeholder.</a:t>
            </a:r>
          </a:p>
        </p:txBody>
      </p:sp>
      <p:sp>
        <p:nvSpPr>
          <p:cNvPr id="4" name="Slide Number Placeholder 3"/>
          <p:cNvSpPr>
            <a:spLocks noGrp="1"/>
          </p:cNvSpPr>
          <p:nvPr>
            <p:ph type="sldNum" sz="quarter" idx="5"/>
          </p:nvPr>
        </p:nvSpPr>
        <p:spPr/>
        <p:txBody>
          <a:bodyPr/>
          <a:lstStyle/>
          <a:p>
            <a:fld id="{D7F40DFA-B482-4AD0-A536-856EB395CEAD}" type="slidenum">
              <a:rPr lang="en-US" smtClean="0"/>
              <a:pPr/>
              <a:t>2</a:t>
            </a:fld>
            <a:endParaRPr lang="en-US"/>
          </a:p>
        </p:txBody>
      </p:sp>
    </p:spTree>
    <p:extLst>
      <p:ext uri="{BB962C8B-B14F-4D97-AF65-F5344CB8AC3E}">
        <p14:creationId xmlns:p14="http://schemas.microsoft.com/office/powerpoint/2010/main" val="378352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Allison Randal: ex-president of Open Source Initiative</a:t>
            </a:r>
          </a:p>
          <a:p>
            <a:endParaRPr lang="en-US" dirty="0"/>
          </a:p>
          <a:p>
            <a:r>
              <a:rPr lang="en-US" dirty="0"/>
              <a:t>The argument for contributing to open source in companies is the same one as for any common-pool resource which requires some level of effort to ensure the resource is sustained, such as timber.</a:t>
            </a:r>
          </a:p>
          <a:p>
            <a:endParaRPr lang="en-US" dirty="0"/>
          </a:p>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3</a:t>
            </a:fld>
            <a:endParaRPr lang="en-US"/>
          </a:p>
        </p:txBody>
      </p:sp>
    </p:spTree>
    <p:extLst>
      <p:ext uri="{BB962C8B-B14F-4D97-AF65-F5344CB8AC3E}">
        <p14:creationId xmlns:p14="http://schemas.microsoft.com/office/powerpoint/2010/main" val="425073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harder to argue for sustainability for research software, particularly outside of industry.</a:t>
            </a:r>
          </a:p>
          <a:p>
            <a:r>
              <a:rPr lang="en-US" dirty="0"/>
              <a:t>Is there a systematic problem, caused by the way decisions are made – multiple stakeholders.</a:t>
            </a:r>
          </a:p>
          <a:p>
            <a:r>
              <a:rPr lang="en-US" dirty="0"/>
              <a:t>The argument has been made for commercial software: </a:t>
            </a:r>
            <a:r>
              <a:rPr lang="en-US" dirty="0" err="1"/>
              <a:t>organisations</a:t>
            </a:r>
            <a:r>
              <a:rPr lang="en-US" dirty="0"/>
              <a:t> will pay for licenses to Excel, Qualtrics, SPSS or </a:t>
            </a:r>
            <a:r>
              <a:rPr lang="en-US" dirty="0" err="1"/>
              <a:t>Matlab</a:t>
            </a:r>
            <a:r>
              <a:rPr lang="en-US" dirty="0"/>
              <a:t>.</a:t>
            </a:r>
          </a:p>
          <a:p>
            <a:endParaRPr lang="en-US" dirty="0"/>
          </a:p>
          <a:p>
            <a:r>
              <a:rPr lang="en-US" dirty="0" err="1"/>
              <a:t>Matlab</a:t>
            </a:r>
            <a:r>
              <a:rPr lang="en-US" dirty="0"/>
              <a:t>: 3m+ (2015) researchers using it (via Total Academic Headcount, ~$100/academic)</a:t>
            </a:r>
          </a:p>
          <a:p>
            <a:r>
              <a:rPr lang="en-US" dirty="0"/>
              <a:t>Top Bioconductor packages downloaded by 25,000+ each month</a:t>
            </a:r>
          </a:p>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4</a:t>
            </a:fld>
            <a:endParaRPr lang="en-US"/>
          </a:p>
        </p:txBody>
      </p:sp>
    </p:spTree>
    <p:extLst>
      <p:ext uri="{BB962C8B-B14F-4D97-AF65-F5344CB8AC3E}">
        <p14:creationId xmlns:p14="http://schemas.microsoft.com/office/powerpoint/2010/main" val="241379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takes many forms: competition for resources, for promotion, for users</a:t>
            </a:r>
          </a:p>
          <a:p>
            <a:r>
              <a:rPr lang="en-US" dirty="0"/>
              <a:t>However a significant tension is that in open source, and particularly research software, when people are willing to contribute, they’re only willing to do this for things they’re interested in. This means key maintenance tasks don’t benefit from contributions.</a:t>
            </a:r>
          </a:p>
        </p:txBody>
      </p:sp>
      <p:sp>
        <p:nvSpPr>
          <p:cNvPr id="4" name="Slide Number Placeholder 3"/>
          <p:cNvSpPr>
            <a:spLocks noGrp="1"/>
          </p:cNvSpPr>
          <p:nvPr>
            <p:ph type="sldNum" sz="quarter" idx="5"/>
          </p:nvPr>
        </p:nvSpPr>
        <p:spPr/>
        <p:txBody>
          <a:bodyPr/>
          <a:lstStyle/>
          <a:p>
            <a:fld id="{D7F40DFA-B482-4AD0-A536-856EB395CEAD}" type="slidenum">
              <a:rPr lang="en-US" smtClean="0"/>
              <a:pPr/>
              <a:t>5</a:t>
            </a:fld>
            <a:endParaRPr lang="en-US"/>
          </a:p>
        </p:txBody>
      </p:sp>
    </p:spTree>
    <p:extLst>
      <p:ext uri="{BB962C8B-B14F-4D97-AF65-F5344CB8AC3E}">
        <p14:creationId xmlns:p14="http://schemas.microsoft.com/office/powerpoint/2010/main" val="141532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worked on – and with - a lot of research software projects over the last 20 years. So I’m very interested in why these software projects often live on for longer than they should.</a:t>
            </a:r>
          </a:p>
          <a:p>
            <a:endParaRPr lang="en-US" dirty="0"/>
          </a:p>
          <a:p>
            <a:r>
              <a:rPr lang="en-US" dirty="0"/>
              <a:t>But this is probably a better topic for discussion in the bar!</a:t>
            </a:r>
          </a:p>
        </p:txBody>
      </p:sp>
      <p:sp>
        <p:nvSpPr>
          <p:cNvPr id="4" name="Slide Number Placeholder 3"/>
          <p:cNvSpPr>
            <a:spLocks noGrp="1"/>
          </p:cNvSpPr>
          <p:nvPr>
            <p:ph type="sldNum" sz="quarter" idx="5"/>
          </p:nvPr>
        </p:nvSpPr>
        <p:spPr/>
        <p:txBody>
          <a:bodyPr/>
          <a:lstStyle/>
          <a:p>
            <a:fld id="{D7F40DFA-B482-4AD0-A536-856EB395CEAD}" type="slidenum">
              <a:rPr lang="en-US" smtClean="0"/>
              <a:pPr/>
              <a:t>6</a:t>
            </a:fld>
            <a:endParaRPr lang="en-US"/>
          </a:p>
        </p:txBody>
      </p:sp>
    </p:spTree>
    <p:extLst>
      <p:ext uri="{BB962C8B-B14F-4D97-AF65-F5344CB8AC3E}">
        <p14:creationId xmlns:p14="http://schemas.microsoft.com/office/powerpoint/2010/main" val="297451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PyTorch</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2002: Started as a research software project (Torch) out of </a:t>
            </a:r>
            <a:r>
              <a:rPr lang="en-GB" sz="1200" b="0" i="0" kern="1200" dirty="0" err="1">
                <a:solidFill>
                  <a:schemeClr val="tx1"/>
                </a:solidFill>
                <a:effectLst/>
                <a:latin typeface="+mn-lt"/>
                <a:ea typeface="+mn-ea"/>
                <a:cs typeface="+mn-cs"/>
              </a:rPr>
              <a:t>Dalle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Molle</a:t>
            </a:r>
            <a:r>
              <a:rPr lang="en-GB" sz="1200" b="0" i="0" kern="1200" dirty="0">
                <a:solidFill>
                  <a:schemeClr val="tx1"/>
                </a:solidFill>
                <a:effectLst/>
                <a:latin typeface="+mn-lt"/>
                <a:ea typeface="+mn-ea"/>
                <a:cs typeface="+mn-cs"/>
              </a:rPr>
              <a:t> Institute for Artificial Intelligence Research, a public research institute associated with the University of Lugano, Switzerland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Picked up by Facebook AI Research, but also by several universities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Incorporates ideas by CMU (</a:t>
            </a:r>
            <a:r>
              <a:rPr lang="en-GB" sz="1200" b="0" i="0" kern="1200" dirty="0" err="1">
                <a:solidFill>
                  <a:schemeClr val="tx1"/>
                </a:solidFill>
                <a:effectLst/>
                <a:latin typeface="+mn-lt"/>
                <a:ea typeface="+mn-ea"/>
                <a:cs typeface="+mn-cs"/>
              </a:rPr>
              <a:t>DyNet</a:t>
            </a:r>
            <a:r>
              <a:rPr lang="en-GB" sz="1200" b="0" i="0" kern="1200" dirty="0">
                <a:solidFill>
                  <a:schemeClr val="tx1"/>
                </a:solidFill>
                <a:effectLst/>
                <a:latin typeface="+mn-lt"/>
                <a:ea typeface="+mn-ea"/>
                <a:cs typeface="+mn-cs"/>
              </a:rPr>
              <a:t>) and Preferred Networks (</a:t>
            </a:r>
            <a:r>
              <a:rPr lang="en-GB" sz="1200" b="0" i="0" kern="1200" dirty="0" err="1">
                <a:solidFill>
                  <a:schemeClr val="tx1"/>
                </a:solidFill>
                <a:effectLst/>
                <a:latin typeface="+mn-lt"/>
                <a:ea typeface="+mn-ea"/>
                <a:cs typeface="+mn-cs"/>
              </a:rPr>
              <a:t>Chainer</a:t>
            </a:r>
            <a:r>
              <a:rPr lang="en-GB" sz="1200" b="0" i="0" kern="1200" dirty="0">
                <a:solidFill>
                  <a:schemeClr val="tx1"/>
                </a:solidFill>
                <a:effectLst/>
                <a:latin typeface="+mn-lt"/>
                <a:ea typeface="+mn-ea"/>
                <a:cs typeface="+mn-cs"/>
              </a:rPr>
              <a:t>) [a spin out from University of Tokyo]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2016: </a:t>
            </a:r>
            <a:r>
              <a:rPr lang="en-GB" sz="1200" b="0" i="0" kern="1200" dirty="0" err="1">
                <a:solidFill>
                  <a:schemeClr val="tx1"/>
                </a:solidFill>
                <a:effectLst/>
                <a:latin typeface="+mn-lt"/>
                <a:ea typeface="+mn-ea"/>
                <a:cs typeface="+mn-cs"/>
              </a:rPr>
              <a:t>PyTorch</a:t>
            </a:r>
            <a:r>
              <a:rPr lang="en-GB" sz="1200" b="0" i="0" kern="1200" dirty="0">
                <a:solidFill>
                  <a:schemeClr val="tx1"/>
                </a:solidFill>
                <a:effectLst/>
                <a:latin typeface="+mn-lt"/>
                <a:ea typeface="+mn-ea"/>
                <a:cs typeface="+mn-cs"/>
              </a:rPr>
              <a:t> developed by a Research Intern at Facebook (Adam </a:t>
            </a:r>
            <a:r>
              <a:rPr lang="en-GB" sz="1200" b="0" i="0" kern="1200" dirty="0" err="1">
                <a:solidFill>
                  <a:schemeClr val="tx1"/>
                </a:solidFill>
                <a:effectLst/>
                <a:latin typeface="+mn-lt"/>
                <a:ea typeface="+mn-ea"/>
                <a:cs typeface="+mn-cs"/>
              </a:rPr>
              <a:t>Paszke</a:t>
            </a:r>
            <a:r>
              <a:rPr lang="en-GB" sz="1200" b="0" i="0" kern="1200" dirty="0">
                <a:solidFill>
                  <a:schemeClr val="tx1"/>
                </a:solidFill>
                <a:effectLst/>
                <a:latin typeface="+mn-lt"/>
                <a:ea typeface="+mn-ea"/>
                <a:cs typeface="+mn-cs"/>
              </a:rPr>
              <a:t>, still a student at the University of Warsaw)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kern="1200" dirty="0">
                <a:solidFill>
                  <a:schemeClr val="tx1"/>
                </a:solidFill>
                <a:effectLst/>
                <a:latin typeface="+mn-lt"/>
                <a:ea typeface="+mn-ea"/>
                <a:cs typeface="+mn-cs"/>
              </a:rPr>
              <a:t>2017: </a:t>
            </a:r>
            <a:r>
              <a:rPr lang="en-GB" sz="1200" b="0" i="0" kern="1200" dirty="0" err="1">
                <a:solidFill>
                  <a:schemeClr val="tx1"/>
                </a:solidFill>
                <a:effectLst/>
                <a:latin typeface="+mn-lt"/>
                <a:ea typeface="+mn-ea"/>
                <a:cs typeface="+mn-cs"/>
              </a:rPr>
              <a:t>PyTorch</a:t>
            </a:r>
            <a:r>
              <a:rPr lang="en-GB" sz="1200" b="0" i="0" kern="1200" dirty="0">
                <a:solidFill>
                  <a:schemeClr val="tx1"/>
                </a:solidFill>
                <a:effectLst/>
                <a:latin typeface="+mn-lt"/>
                <a:ea typeface="+mn-ea"/>
                <a:cs typeface="+mn-cs"/>
              </a:rPr>
              <a:t> released</a:t>
            </a:r>
          </a:p>
          <a:p>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7</a:t>
            </a:fld>
            <a:endParaRPr lang="en-US"/>
          </a:p>
        </p:txBody>
      </p:sp>
    </p:spTree>
    <p:extLst>
      <p:ext uri="{BB962C8B-B14F-4D97-AF65-F5344CB8AC3E}">
        <p14:creationId xmlns:p14="http://schemas.microsoft.com/office/powerpoint/2010/main" val="205596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models of funding open source development:</a:t>
            </a:r>
          </a:p>
          <a:p>
            <a:pPr marL="171450" indent="-171450">
              <a:buFontTx/>
              <a:buChar char="-"/>
            </a:pPr>
            <a:r>
              <a:rPr lang="en-US" dirty="0"/>
              <a:t>Fiscal sponsors (</a:t>
            </a:r>
            <a:r>
              <a:rPr lang="en-US" dirty="0" err="1"/>
              <a:t>NumFOCUS</a:t>
            </a:r>
            <a:r>
              <a:rPr lang="en-US" dirty="0"/>
              <a:t>, Code for Science and Society, Commons Conservancy)</a:t>
            </a:r>
          </a:p>
          <a:p>
            <a:pPr marL="171450" indent="-171450">
              <a:buFontTx/>
              <a:buChar char="-"/>
            </a:pPr>
            <a:r>
              <a:rPr lang="en-US" dirty="0"/>
              <a:t>Subscriptions (</a:t>
            </a:r>
            <a:r>
              <a:rPr lang="en-US" dirty="0" err="1"/>
              <a:t>Tidelift</a:t>
            </a:r>
            <a:r>
              <a:rPr lang="en-US" dirty="0"/>
              <a:t>)</a:t>
            </a:r>
          </a:p>
          <a:p>
            <a:pPr marL="171450" indent="-171450">
              <a:buFontTx/>
              <a:buChar char="-"/>
            </a:pPr>
            <a:r>
              <a:rPr lang="en-US" dirty="0"/>
              <a:t>Pay for expert support (RSE groups, </a:t>
            </a:r>
            <a:r>
              <a:rPr lang="en-US" dirty="0" err="1"/>
              <a:t>QuanSight</a:t>
            </a:r>
            <a:r>
              <a:rPr lang="en-US" dirty="0"/>
              <a:t>)</a:t>
            </a:r>
          </a:p>
          <a:p>
            <a:pPr marL="171450" indent="-171450">
              <a:buFontTx/>
              <a:buChar char="-"/>
            </a:pPr>
            <a:r>
              <a:rPr lang="en-US" dirty="0"/>
              <a:t>Tip Jar (GitHub Sponsors)</a:t>
            </a:r>
          </a:p>
          <a:p>
            <a:pPr marL="171450" indent="-171450">
              <a:buFontTx/>
              <a:buChar char="-"/>
            </a:pPr>
            <a:endParaRPr lang="en-US" dirty="0"/>
          </a:p>
          <a:p>
            <a:pPr marL="0" indent="0">
              <a:buFontTx/>
              <a:buNone/>
            </a:pPr>
            <a:r>
              <a:rPr lang="en-US" dirty="0"/>
              <a:t>Can we agree a small number of models to improve traction?</a:t>
            </a:r>
          </a:p>
        </p:txBody>
      </p:sp>
      <p:sp>
        <p:nvSpPr>
          <p:cNvPr id="4" name="Slide Number Placeholder 3"/>
          <p:cNvSpPr>
            <a:spLocks noGrp="1"/>
          </p:cNvSpPr>
          <p:nvPr>
            <p:ph type="sldNum" sz="quarter" idx="5"/>
          </p:nvPr>
        </p:nvSpPr>
        <p:spPr/>
        <p:txBody>
          <a:bodyPr/>
          <a:lstStyle/>
          <a:p>
            <a:fld id="{D7F40DFA-B482-4AD0-A536-856EB395CEAD}" type="slidenum">
              <a:rPr lang="en-US" smtClean="0"/>
              <a:pPr/>
              <a:t>8</a:t>
            </a:fld>
            <a:endParaRPr lang="en-US"/>
          </a:p>
        </p:txBody>
      </p:sp>
    </p:spTree>
    <p:extLst>
      <p:ext uri="{BB962C8B-B14F-4D97-AF65-F5344CB8AC3E}">
        <p14:creationId xmlns:p14="http://schemas.microsoft.com/office/powerpoint/2010/main" val="375593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Universities should seek to associate their brand with open source software more. Universities contribute significant amounts of effort already to leading open source projects, and yet it is often unrecognised. </a:t>
            </a:r>
          </a:p>
          <a:p>
            <a:pPr marL="228600" indent="-228600">
              <a:buAutoNum type="arabicPeriod"/>
            </a:pPr>
            <a:r>
              <a:rPr lang="en-GB" dirty="0"/>
              <a:t>Universities should promote working on open source projects as part of Undergraduate and Masters programmes, similar to doing internships, so it is seen as valuable career development for both students and faculty. </a:t>
            </a:r>
            <a:endParaRPr lang="en-US"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9</a:t>
            </a:fld>
            <a:endParaRPr lang="en-US"/>
          </a:p>
        </p:txBody>
      </p:sp>
    </p:spTree>
    <p:extLst>
      <p:ext uri="{BB962C8B-B14F-4D97-AF65-F5344CB8AC3E}">
        <p14:creationId xmlns:p14="http://schemas.microsoft.com/office/powerpoint/2010/main" val="332158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Quotation">
    <p:spTree>
      <p:nvGrpSpPr>
        <p:cNvPr id="1" name=""/>
        <p:cNvGrpSpPr/>
        <p:nvPr/>
      </p:nvGrpSpPr>
      <p:grpSpPr>
        <a:xfrm>
          <a:off x="0" y="0"/>
          <a:ext cx="0" cy="0"/>
          <a:chOff x="0" y="0"/>
          <a:chExt cx="0" cy="0"/>
        </a:xfrm>
      </p:grpSpPr>
      <p:sp>
        <p:nvSpPr>
          <p:cNvPr id="5" name="Rectangle 4"/>
          <p:cNvSpPr/>
          <p:nvPr userDrawn="1"/>
        </p:nvSpPr>
        <p:spPr>
          <a:xfrm>
            <a:off x="0" y="987574"/>
            <a:ext cx="9144000" cy="411542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4328" y="221787"/>
            <a:ext cx="6886575" cy="4409646"/>
          </a:xfrm>
        </p:spPr>
        <p:txBody>
          <a:bodyPr>
            <a:noAutofit/>
          </a:bodyPr>
          <a:lstStyle>
            <a:lvl1pPr algn="l">
              <a:defRPr sz="7200">
                <a:solidFill>
                  <a:schemeClr val="bg1"/>
                </a:solidFill>
                <a:effectLst>
                  <a:outerShdw blurRad="50800" dist="38100" dir="2700000" algn="tl" rotWithShape="0">
                    <a:srgbClr val="000000">
                      <a:alpha val="43000"/>
                    </a:srgbClr>
                  </a:outerShdw>
                </a:effectLst>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72925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pPr/>
              <a:t>‹#›</a:t>
            </a:fld>
            <a:endParaRPr lang="en-GB"/>
          </a:p>
        </p:txBody>
      </p:sp>
    </p:spTree>
    <p:extLst>
      <p:ext uri="{BB962C8B-B14F-4D97-AF65-F5344CB8AC3E}">
        <p14:creationId xmlns:p14="http://schemas.microsoft.com/office/powerpoint/2010/main" val="957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6" y="98822"/>
            <a:ext cx="6886575" cy="85725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E0C9E47C-0217-49B3-970F-DB4ECF0A17E8}"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8918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0372C55-F32C-714E-85D4-4C85D67E2D89}" type="datetimeFigureOut">
              <a:rPr lang="en-US" smtClean="0">
                <a:solidFill>
                  <a:prstClr val="black">
                    <a:tint val="75000"/>
                  </a:prstClr>
                </a:solidFill>
                <a:latin typeface="Calibri"/>
              </a:rPr>
              <a:pPr/>
              <a:t>7/23/19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F3FC98C-2777-2A49-93CE-F68CEAF0318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7628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0358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2" name="Title Placeholder 1"/>
          <p:cNvSpPr>
            <a:spLocks noGrp="1"/>
          </p:cNvSpPr>
          <p:nvPr>
            <p:ph type="title"/>
          </p:nvPr>
        </p:nvSpPr>
        <p:spPr>
          <a:xfrm>
            <a:off x="314328" y="98822"/>
            <a:ext cx="6886575"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3378" y="1200151"/>
            <a:ext cx="8353425"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84070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C9E47C-0217-49B3-970F-DB4ECF0A17E8}" type="slidenum">
              <a:rPr lang="en-GB" smtClean="0">
                <a:solidFill>
                  <a:prstClr val="black">
                    <a:tint val="75000"/>
                  </a:prstClr>
                </a:solidFill>
              </a:rPr>
              <a:pPr/>
              <a:t>‹#›</a:t>
            </a:fld>
            <a:endParaRPr lang="en-GB">
              <a:solidFill>
                <a:prstClr val="black">
                  <a:tint val="75000"/>
                </a:prstClr>
              </a:solidFill>
            </a:endParaRPr>
          </a:p>
        </p:txBody>
      </p:sp>
      <p:sp>
        <p:nvSpPr>
          <p:cNvPr id="8" name="TextBox 7"/>
          <p:cNvSpPr txBox="1"/>
          <p:nvPr userDrawn="1"/>
        </p:nvSpPr>
        <p:spPr>
          <a:xfrm>
            <a:off x="0" y="4840699"/>
            <a:ext cx="9144000" cy="338554"/>
          </a:xfrm>
          <a:prstGeom prst="rect">
            <a:avLst/>
          </a:prstGeom>
          <a:noFill/>
        </p:spPr>
        <p:txBody>
          <a:bodyPr wrap="square" rtlCol="0">
            <a:spAutoFit/>
          </a:bodyPr>
          <a:lstStyle/>
          <a:p>
            <a:pPr algn="ctr"/>
            <a:r>
              <a:rPr lang="en-GB" sz="1600" dirty="0">
                <a:solidFill>
                  <a:srgbClr val="FF0000"/>
                </a:solidFill>
              </a:rPr>
              <a:t>Software Sustainability Institute</a:t>
            </a:r>
          </a:p>
        </p:txBody>
      </p:sp>
      <p:grpSp>
        <p:nvGrpSpPr>
          <p:cNvPr id="4" name="Group 3"/>
          <p:cNvGrpSpPr/>
          <p:nvPr userDrawn="1"/>
        </p:nvGrpSpPr>
        <p:grpSpPr>
          <a:xfrm>
            <a:off x="7740352" y="108771"/>
            <a:ext cx="1321098" cy="878803"/>
            <a:chOff x="7381875" y="144884"/>
            <a:chExt cx="1679575" cy="1117264"/>
          </a:xfrm>
        </p:grpSpPr>
        <p:pic>
          <p:nvPicPr>
            <p:cNvPr id="11" name="Picture 10" descr="WhiteLogo.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49111" y="144884"/>
              <a:ext cx="1251859" cy="920937"/>
            </a:xfrm>
            <a:prstGeom prst="rect">
              <a:avLst/>
            </a:prstGeom>
          </p:spPr>
        </p:pic>
        <p:sp>
          <p:nvSpPr>
            <p:cNvPr id="13" name="TextBox 12"/>
            <p:cNvSpPr txBox="1"/>
            <p:nvPr userDrawn="1"/>
          </p:nvSpPr>
          <p:spPr>
            <a:xfrm>
              <a:off x="7381875" y="1066503"/>
              <a:ext cx="1679575" cy="195645"/>
            </a:xfrm>
            <a:prstGeom prst="rect">
              <a:avLst/>
            </a:prstGeom>
            <a:noFill/>
          </p:spPr>
          <p:txBody>
            <a:bodyPr wrap="square" lIns="0" tIns="0" rIns="0" bIns="0" rtlCol="0">
              <a:spAutoFit/>
            </a:bodyPr>
            <a:lstStyle/>
            <a:p>
              <a:r>
                <a:rPr lang="en-GB" sz="1000" b="1" dirty="0" err="1">
                  <a:solidFill>
                    <a:prstClr val="white"/>
                  </a:solidFill>
                  <a:latin typeface="Consolas" pitchFamily="49" charset="0"/>
                  <a:cs typeface="Consolas" pitchFamily="49" charset="0"/>
                </a:rPr>
                <a:t>www.software.ac.uk</a:t>
              </a:r>
              <a:endParaRPr lang="en-GB" sz="1000" b="1" dirty="0">
                <a:solidFill>
                  <a:prstClr val="white"/>
                </a:solidFill>
                <a:latin typeface="Consolas" pitchFamily="49" charset="0"/>
                <a:cs typeface="Consolas" pitchFamily="49" charset="0"/>
              </a:endParaRP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tif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hyslindmark.com/club-goods-digital-infrastructure-and-blockchains/" TargetMode="External"/><Relationship Id="rId7" Type="http://schemas.openxmlformats.org/officeDocument/2006/relationships/image" Target="../media/image2.png"/><Relationship Id="rId2" Type="http://schemas.openxmlformats.org/officeDocument/2006/relationships/hyperlink" Target="https://www.youtube.com/watch?v=f4nCMVfNqqM" TargetMode="External"/><Relationship Id="rId1" Type="http://schemas.openxmlformats.org/officeDocument/2006/relationships/slideLayout" Target="../slideLayouts/slideLayout3.xml"/><Relationship Id="rId6" Type="http://schemas.openxmlformats.org/officeDocument/2006/relationships/hyperlink" Target="http://r4stats.com/articles/popularity/" TargetMode="External"/><Relationship Id="rId5" Type="http://schemas.openxmlformats.org/officeDocument/2006/relationships/hyperlink" Target="https://tidelift.com/about/2018-Tidelift-professional-open-source-survey-results" TargetMode="External"/><Relationship Id="rId4" Type="http://schemas.openxmlformats.org/officeDocument/2006/relationships/hyperlink" Target="https://ilovesymposia.com/2019/05/28/why-citations-are-not-enough-for-open-source-softwar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tiff"/><Relationship Id="rId3" Type="http://schemas.openxmlformats.org/officeDocument/2006/relationships/image" Target="../media/image2.png"/><Relationship Id="rId7" Type="http://schemas.openxmlformats.org/officeDocument/2006/relationships/image" Target="../media/image41.tif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4.png"/><Relationship Id="rId10" Type="http://schemas.openxmlformats.org/officeDocument/2006/relationships/image" Target="../media/image13.tiff"/><Relationship Id="rId4" Type="http://schemas.openxmlformats.org/officeDocument/2006/relationships/image" Target="../media/image3.png"/><Relationship Id="rId9" Type="http://schemas.openxmlformats.org/officeDocument/2006/relationships/image" Target="../media/image4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1.tiff"/><Relationship Id="rId3" Type="http://schemas.openxmlformats.org/officeDocument/2006/relationships/image" Target="../media/image2.png"/><Relationship Id="rId7"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3.tiff"/><Relationship Id="rId5" Type="http://schemas.openxmlformats.org/officeDocument/2006/relationships/image" Target="../media/image3.png"/><Relationship Id="rId10" Type="http://schemas.openxmlformats.org/officeDocument/2006/relationships/image" Target="../media/image43.tiff"/><Relationship Id="rId4" Type="http://schemas.openxmlformats.org/officeDocument/2006/relationships/image" Target="../media/image44.png"/><Relationship Id="rId9" Type="http://schemas.openxmlformats.org/officeDocument/2006/relationships/image" Target="../media/image42.tiff"/></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13.xml"/><Relationship Id="rId16" Type="http://schemas.openxmlformats.org/officeDocument/2006/relationships/image" Target="../media/image69.png"/><Relationship Id="rId1" Type="http://schemas.openxmlformats.org/officeDocument/2006/relationships/slideLayout" Target="../slideLayouts/slideLayout4.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jpe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jpeg"/><Relationship Id="rId9" Type="http://schemas.openxmlformats.org/officeDocument/2006/relationships/image" Target="../media/image62.png"/><Relationship Id="rId1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rhyslindmark.com/club-goods-digital-infrastructure-and-blockchains" TargetMode="External"/><Relationship Id="rId3" Type="http://schemas.openxmlformats.org/officeDocument/2006/relationships/image" Target="../media/image15.jpeg"/><Relationship Id="rId7"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hyperlink" Target="https://unsplash.com/search/photos/logging?utm_source=unsplash&amp;utm_medium=referral&amp;utm_content=creditCopyText" TargetMode="External"/><Relationship Id="rId4" Type="http://schemas.openxmlformats.org/officeDocument/2006/relationships/hyperlink" Target="https://unsplash.com/@aleskrivec?utm_source=unsplash&amp;utm_medium=referral&amp;utm_content=creditCopyText" TargetMode="Externa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unsplash.com/search/photos/competition?utm_source=unsplash&amp;utm_medium=referral&amp;utm_content=creditCopyText" TargetMode="External"/><Relationship Id="rId3" Type="http://schemas.openxmlformats.org/officeDocument/2006/relationships/image" Target="../media/image18.jpeg"/><Relationship Id="rId7" Type="http://schemas.openxmlformats.org/officeDocument/2006/relationships/hyperlink" Target="https://unsplash.com/@victoire_jonch?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s://unsplash.com/search/photos/collaboration?utm_source=unsplash&amp;utm_medium=referral&amp;utm_content=creditCopyText" TargetMode="External"/><Relationship Id="rId4" Type="http://schemas.openxmlformats.org/officeDocument/2006/relationships/hyperlink" Target="https://unsplash.com/@nesabymakers?utm_source=unsplash&amp;utm_medium=referral&amp;utm_content=creditCopyText"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ollegeville.github.io/CW3S19/WorkshopResources/WhitePapers/ChueHongSoftwareUndead.pdf" TargetMode="External"/><Relationship Id="rId5" Type="http://schemas.openxmlformats.org/officeDocument/2006/relationships/hyperlink" Target="https://unsplash.com/search/photos/undead?utm_source=unsplash&amp;utm_medium=referral&amp;utm_content=creditCopyText" TargetMode="External"/><Relationship Id="rId4" Type="http://schemas.openxmlformats.org/officeDocument/2006/relationships/hyperlink" Target="https://unsplash.com/@dallehj?utm_source=unsplash&amp;utm_medium=referral&amp;utm_content=creditCopyTex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octoverse.github.com/projects" TargetMode="Externa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4.tiff"/><Relationship Id="rId13" Type="http://schemas.openxmlformats.org/officeDocument/2006/relationships/image" Target="../media/image38.tiff"/><Relationship Id="rId3" Type="http://schemas.openxmlformats.org/officeDocument/2006/relationships/image" Target="../media/image31.jpeg"/><Relationship Id="rId7" Type="http://schemas.openxmlformats.org/officeDocument/2006/relationships/image" Target="../media/image33.tiff"/><Relationship Id="rId12" Type="http://schemas.openxmlformats.org/officeDocument/2006/relationships/image" Target="../media/image3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tiff"/><Relationship Id="rId11" Type="http://schemas.openxmlformats.org/officeDocument/2006/relationships/image" Target="../media/image2.png"/><Relationship Id="rId5" Type="http://schemas.openxmlformats.org/officeDocument/2006/relationships/hyperlink" Target="https://unsplash.com/search/photos/open-source?utm_source=unsplash&amp;utm_medium=referral&amp;utm_content=creditCopyText" TargetMode="External"/><Relationship Id="rId10" Type="http://schemas.openxmlformats.org/officeDocument/2006/relationships/image" Target="../media/image36.tiff"/><Relationship Id="rId4" Type="http://schemas.openxmlformats.org/officeDocument/2006/relationships/hyperlink" Target="https://unsplash.com/@silverhousehd?utm_source=unsplash&amp;utm_medium=referral&amp;utm_content=creditCopyText" TargetMode="External"/><Relationship Id="rId9" Type="http://schemas.openxmlformats.org/officeDocument/2006/relationships/image" Target="../media/image35.tif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6" y="1375825"/>
            <a:ext cx="8650162" cy="2865925"/>
          </a:xfrm>
        </p:spPr>
        <p:txBody>
          <a:bodyPr anchor="b"/>
          <a:lstStyle/>
          <a:p>
            <a:r>
              <a:rPr lang="en-US" sz="4000" dirty="0"/>
              <a:t>Making research software visible:</a:t>
            </a:r>
            <a:br>
              <a:rPr lang="en-US" sz="4000" dirty="0"/>
            </a:br>
            <a:r>
              <a:rPr lang="en-US" sz="4000" dirty="0"/>
              <a:t>new models for sustaining development</a:t>
            </a:r>
            <a:br>
              <a:rPr lang="en-US" sz="4800" dirty="0"/>
            </a:br>
            <a:br>
              <a:rPr lang="en-US" sz="1800" dirty="0"/>
            </a:br>
            <a:r>
              <a:rPr lang="en-US" sz="2000" i="1" dirty="0"/>
              <a:t>Slides: https://</a:t>
            </a:r>
            <a:r>
              <a:rPr lang="en-US" sz="2000" i="1" dirty="0" err="1"/>
              <a:t>doi.org</a:t>
            </a:r>
            <a:r>
              <a:rPr lang="en-US" sz="2000" i="1" dirty="0"/>
              <a:t>/</a:t>
            </a:r>
            <a:r>
              <a:rPr lang="it-IT" sz="2000" i="1" dirty="0">
                <a:effectLst/>
              </a:rPr>
              <a:t>10.6084/m9.figshare.8986499</a:t>
            </a:r>
            <a:br>
              <a:rPr lang="en-US" sz="1800" dirty="0"/>
            </a:br>
            <a:r>
              <a:rPr lang="en-US" sz="2000" dirty="0"/>
              <a:t>24</a:t>
            </a:r>
            <a:r>
              <a:rPr lang="en-US" sz="1800" baseline="30000" dirty="0"/>
              <a:t>th</a:t>
            </a:r>
            <a:r>
              <a:rPr lang="en-US" sz="1800" dirty="0"/>
              <a:t> </a:t>
            </a:r>
            <a:r>
              <a:rPr lang="en-US" sz="2000" dirty="0"/>
              <a:t>July 2019, Collegeville Workshop on Sustainable Scientific Software (CW3S19)</a:t>
            </a:r>
            <a:br>
              <a:rPr lang="en-GB" sz="2000" dirty="0"/>
            </a:br>
            <a:r>
              <a:rPr lang="en-US" sz="2000" dirty="0"/>
              <a:t>Neil </a:t>
            </a:r>
            <a:r>
              <a:rPr lang="en-US" sz="2000" dirty="0" err="1"/>
              <a:t>Chue</a:t>
            </a:r>
            <a:r>
              <a:rPr lang="en-US" sz="2000" dirty="0"/>
              <a:t> Hong (@</a:t>
            </a:r>
            <a:r>
              <a:rPr lang="en-US" sz="2000" dirty="0" err="1"/>
              <a:t>npch</a:t>
            </a:r>
            <a:r>
              <a:rPr lang="en-US" sz="2000" dirty="0"/>
              <a:t>), Software Sustainability Institute</a:t>
            </a:r>
            <a:br>
              <a:rPr lang="en-US" sz="2000" dirty="0"/>
            </a:br>
            <a:r>
              <a:rPr lang="en-US" sz="2000" dirty="0"/>
              <a:t>ORCID: 0000-0002-8876-7606 | </a:t>
            </a:r>
            <a:r>
              <a:rPr lang="en-US" sz="2000" dirty="0" err="1"/>
              <a:t>N.ChueHong@software.ac.uk</a:t>
            </a:r>
            <a:endParaRPr lang="en-US" sz="2000" dirty="0"/>
          </a:p>
        </p:txBody>
      </p:sp>
      <p:sp>
        <p:nvSpPr>
          <p:cNvPr id="4" name="TextBox 3"/>
          <p:cNvSpPr txBox="1"/>
          <p:nvPr/>
        </p:nvSpPr>
        <p:spPr>
          <a:xfrm>
            <a:off x="7909210" y="4312273"/>
            <a:ext cx="1399742" cy="400110"/>
          </a:xfrm>
          <a:prstGeom prst="rect">
            <a:avLst/>
          </a:prstGeom>
          <a:noFill/>
        </p:spPr>
        <p:txBody>
          <a:bodyPr wrap="none" rtlCol="0">
            <a:spAutoFit/>
          </a:bodyPr>
          <a:lstStyle/>
          <a:p>
            <a:r>
              <a:rPr lang="en-US" sz="1000" dirty="0"/>
              <a:t>Slides licensed under</a:t>
            </a:r>
            <a:br>
              <a:rPr lang="en-US" sz="1000" dirty="0"/>
            </a:br>
            <a:r>
              <a:rPr lang="en-US" sz="1000" dirty="0"/>
              <a:t>CC-BY where indicated:</a:t>
            </a:r>
          </a:p>
        </p:txBody>
      </p:sp>
      <p:pic>
        <p:nvPicPr>
          <p:cNvPr id="5" name="Picture 4"/>
          <p:cNvPicPr>
            <a:picLocks noChangeAspect="1"/>
          </p:cNvPicPr>
          <p:nvPr/>
        </p:nvPicPr>
        <p:blipFill>
          <a:blip r:embed="rId3"/>
          <a:stretch>
            <a:fillRect/>
          </a:stretch>
        </p:blipFill>
        <p:spPr>
          <a:xfrm>
            <a:off x="8026400" y="4698330"/>
            <a:ext cx="1117600" cy="393700"/>
          </a:xfrm>
          <a:prstGeom prst="rect">
            <a:avLst/>
          </a:prstGeom>
        </p:spPr>
      </p:pic>
      <p:sp>
        <p:nvSpPr>
          <p:cNvPr id="18" name="Rectangle 17"/>
          <p:cNvSpPr/>
          <p:nvPr/>
        </p:nvSpPr>
        <p:spPr>
          <a:xfrm>
            <a:off x="395536" y="4309234"/>
            <a:ext cx="7465912" cy="6926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4671" y="4294071"/>
            <a:ext cx="747320" cy="400110"/>
          </a:xfrm>
          <a:prstGeom prst="rect">
            <a:avLst/>
          </a:prstGeom>
          <a:noFill/>
        </p:spPr>
        <p:txBody>
          <a:bodyPr wrap="none" rtlCol="0" anchor="t">
            <a:spAutoFit/>
          </a:bodyPr>
          <a:lstStyle/>
          <a:p>
            <a:r>
              <a:rPr lang="en-US" sz="1000" i="1" dirty="0"/>
              <a:t>Supported </a:t>
            </a:r>
            <a:br>
              <a:rPr lang="en-US" sz="1000" i="1" dirty="0"/>
            </a:br>
            <a:r>
              <a:rPr lang="en-US" sz="1000" i="1" dirty="0"/>
              <a:t>by:</a:t>
            </a:r>
          </a:p>
        </p:txBody>
      </p:sp>
      <p:pic>
        <p:nvPicPr>
          <p:cNvPr id="10" name="Picture 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5345" y="4342994"/>
            <a:ext cx="1219200" cy="338667"/>
          </a:xfrm>
          <a:prstGeom prst="rect">
            <a:avLst/>
          </a:prstGeom>
        </p:spPr>
      </p:pic>
      <p:pic>
        <p:nvPicPr>
          <p:cNvPr id="2" name="Picture 1"/>
          <p:cNvPicPr>
            <a:picLocks noChangeAspect="1"/>
          </p:cNvPicPr>
          <p:nvPr/>
        </p:nvPicPr>
        <p:blipFill>
          <a:blip r:embed="rId5"/>
          <a:stretch>
            <a:fillRect/>
          </a:stretch>
        </p:blipFill>
        <p:spPr>
          <a:xfrm>
            <a:off x="3595270" y="4381242"/>
            <a:ext cx="686144" cy="583952"/>
          </a:xfrm>
          <a:prstGeom prst="rect">
            <a:avLst/>
          </a:prstGeom>
        </p:spPr>
      </p:pic>
      <p:grpSp>
        <p:nvGrpSpPr>
          <p:cNvPr id="13" name="Group 12"/>
          <p:cNvGrpSpPr/>
          <p:nvPr/>
        </p:nvGrpSpPr>
        <p:grpSpPr>
          <a:xfrm>
            <a:off x="395536" y="123478"/>
            <a:ext cx="7056784" cy="1080120"/>
            <a:chOff x="107504" y="116632"/>
            <a:chExt cx="7056784" cy="1080120"/>
          </a:xfrm>
        </p:grpSpPr>
        <p:sp>
          <p:nvSpPr>
            <p:cNvPr id="14" name="Rectangle 13"/>
            <p:cNvSpPr/>
            <p:nvPr/>
          </p:nvSpPr>
          <p:spPr>
            <a:xfrm>
              <a:off x="107504" y="116632"/>
              <a:ext cx="7056784" cy="108012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logomanchester"/>
            <p:cNvPicPr>
              <a:picLocks noChangeAspect="1" noChangeArrowheads="1"/>
            </p:cNvPicPr>
            <p:nvPr/>
          </p:nvPicPr>
          <p:blipFill>
            <a:blip r:embed="rId6"/>
            <a:srcRect/>
            <a:stretch>
              <a:fillRect/>
            </a:stretch>
          </p:blipFill>
          <p:spPr bwMode="auto">
            <a:xfrm>
              <a:off x="1210657" y="360098"/>
              <a:ext cx="1659890" cy="566945"/>
            </a:xfrm>
            <a:prstGeom prst="rect">
              <a:avLst/>
            </a:prstGeom>
            <a:noFill/>
            <a:ln w="9525">
              <a:noFill/>
              <a:miter lim="800000"/>
              <a:headEnd/>
              <a:tailEnd/>
            </a:ln>
          </p:spPr>
        </p:pic>
        <p:pic>
          <p:nvPicPr>
            <p:cNvPr id="16" name="Picture 15" descr="EUcrest-official-noborder"/>
            <p:cNvPicPr>
              <a:picLocks noChangeAspect="1" noChangeArrowheads="1"/>
            </p:cNvPicPr>
            <p:nvPr/>
          </p:nvPicPr>
          <p:blipFill>
            <a:blip r:embed="rId7"/>
            <a:srcRect/>
            <a:stretch>
              <a:fillRect/>
            </a:stretch>
          </p:blipFill>
          <p:spPr bwMode="auto">
            <a:xfrm>
              <a:off x="160931" y="174188"/>
              <a:ext cx="960348" cy="938765"/>
            </a:xfrm>
            <a:prstGeom prst="rect">
              <a:avLst/>
            </a:prstGeom>
            <a:noFill/>
            <a:ln w="9525">
              <a:noFill/>
              <a:miter lim="800000"/>
              <a:headEnd/>
              <a:tailEnd/>
            </a:ln>
          </p:spPr>
        </p:pic>
        <p:pic>
          <p:nvPicPr>
            <p:cNvPr id="17"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08035" y="404664"/>
              <a:ext cx="2184245" cy="504056"/>
            </a:xfrm>
            <a:prstGeom prst="rect">
              <a:avLst/>
            </a:prstGeom>
            <a:noFill/>
            <a:ln w="9525">
              <a:noFill/>
              <a:miter lim="800000"/>
              <a:headEnd/>
              <a:tailEnd/>
            </a:ln>
          </p:spPr>
        </p:pic>
        <p:pic>
          <p:nvPicPr>
            <p:cNvPr id="19" name="Picture 18"/>
            <p:cNvPicPr>
              <a:picLocks noChangeAspect="1"/>
            </p:cNvPicPr>
            <p:nvPr/>
          </p:nvPicPr>
          <p:blipFill>
            <a:blip r:embed="rId9"/>
            <a:stretch>
              <a:fillRect/>
            </a:stretch>
          </p:blipFill>
          <p:spPr>
            <a:xfrm>
              <a:off x="2959925" y="354763"/>
              <a:ext cx="1858731" cy="577614"/>
            </a:xfrm>
            <a:prstGeom prst="rect">
              <a:avLst/>
            </a:prstGeom>
          </p:spPr>
        </p:pic>
      </p:grpSp>
      <p:pic>
        <p:nvPicPr>
          <p:cNvPr id="21" name="Picture 20">
            <a:extLst>
              <a:ext uri="{FF2B5EF4-FFF2-40B4-BE49-F238E27FC236}">
                <a16:creationId xmlns:a16="http://schemas.microsoft.com/office/drawing/2014/main" id="{7E429C61-7FB3-6348-9490-A01618ACE85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9704" y="4636562"/>
            <a:ext cx="1219200" cy="332509"/>
          </a:xfrm>
          <a:prstGeom prst="rect">
            <a:avLst/>
          </a:prstGeom>
        </p:spPr>
      </p:pic>
      <p:pic>
        <p:nvPicPr>
          <p:cNvPr id="22" name="Picture 21">
            <a:extLst>
              <a:ext uri="{FF2B5EF4-FFF2-40B4-BE49-F238E27FC236}">
                <a16:creationId xmlns:a16="http://schemas.microsoft.com/office/drawing/2014/main" id="{91E26EE5-F654-A649-B3A9-232100D21D4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50264" y="4362767"/>
            <a:ext cx="1332742" cy="585778"/>
          </a:xfrm>
          <a:prstGeom prst="rect">
            <a:avLst/>
          </a:prstGeom>
        </p:spPr>
      </p:pic>
      <p:pic>
        <p:nvPicPr>
          <p:cNvPr id="23" name="Picture 22">
            <a:extLst>
              <a:ext uri="{FF2B5EF4-FFF2-40B4-BE49-F238E27FC236}">
                <a16:creationId xmlns:a16="http://schemas.microsoft.com/office/drawing/2014/main" id="{3089C517-E29E-A64B-B81B-DACA7EA6A38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83007" y="4615791"/>
            <a:ext cx="1399742" cy="378369"/>
          </a:xfrm>
          <a:prstGeom prst="rect">
            <a:avLst/>
          </a:prstGeom>
        </p:spPr>
      </p:pic>
      <p:pic>
        <p:nvPicPr>
          <p:cNvPr id="24" name="Picture 23">
            <a:extLst>
              <a:ext uri="{FF2B5EF4-FFF2-40B4-BE49-F238E27FC236}">
                <a16:creationId xmlns:a16="http://schemas.microsoft.com/office/drawing/2014/main" id="{9B768C1A-8280-284A-98C2-2CD6AAE1E55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195736" y="4376410"/>
            <a:ext cx="1337598" cy="573986"/>
          </a:xfrm>
          <a:prstGeom prst="rect">
            <a:avLst/>
          </a:prstGeom>
        </p:spPr>
      </p:pic>
      <p:pic>
        <p:nvPicPr>
          <p:cNvPr id="25" name="Picture 24">
            <a:extLst>
              <a:ext uri="{FF2B5EF4-FFF2-40B4-BE49-F238E27FC236}">
                <a16:creationId xmlns:a16="http://schemas.microsoft.com/office/drawing/2014/main" id="{7394AEC6-333D-524B-8EAF-260210514FA0}"/>
              </a:ext>
            </a:extLst>
          </p:cNvPr>
          <p:cNvPicPr>
            <a:picLocks noChangeAspect="1"/>
          </p:cNvPicPr>
          <p:nvPr/>
        </p:nvPicPr>
        <p:blipFill>
          <a:blip r:embed="rId14"/>
          <a:stretch>
            <a:fillRect/>
          </a:stretch>
        </p:blipFill>
        <p:spPr>
          <a:xfrm>
            <a:off x="6340610" y="4373035"/>
            <a:ext cx="1399742" cy="286947"/>
          </a:xfrm>
          <a:prstGeom prst="rect">
            <a:avLst/>
          </a:prstGeom>
        </p:spPr>
      </p:pic>
    </p:spTree>
    <p:extLst>
      <p:ext uri="{BB962C8B-B14F-4D97-AF65-F5344CB8AC3E}">
        <p14:creationId xmlns:p14="http://schemas.microsoft.com/office/powerpoint/2010/main" val="217218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BD32-2E17-D647-B96B-104D8481808C}"/>
              </a:ext>
            </a:extLst>
          </p:cNvPr>
          <p:cNvSpPr>
            <a:spLocks noGrp="1"/>
          </p:cNvSpPr>
          <p:nvPr>
            <p:ph type="title"/>
          </p:nvPr>
        </p:nvSpPr>
        <p:spPr/>
        <p:txBody>
          <a:bodyPr/>
          <a:lstStyle/>
          <a:p>
            <a:r>
              <a:rPr lang="en-US" dirty="0"/>
              <a:t>Ideas to change the culture</a:t>
            </a:r>
          </a:p>
        </p:txBody>
      </p:sp>
      <p:sp>
        <p:nvSpPr>
          <p:cNvPr id="3" name="Content Placeholder 2">
            <a:extLst>
              <a:ext uri="{FF2B5EF4-FFF2-40B4-BE49-F238E27FC236}">
                <a16:creationId xmlns:a16="http://schemas.microsoft.com/office/drawing/2014/main" id="{2BBD1455-9EB6-DF48-9A37-0727FAD1FA5A}"/>
              </a:ext>
            </a:extLst>
          </p:cNvPr>
          <p:cNvSpPr>
            <a:spLocks noGrp="1"/>
          </p:cNvSpPr>
          <p:nvPr>
            <p:ph idx="1"/>
          </p:nvPr>
        </p:nvSpPr>
        <p:spPr/>
        <p:txBody>
          <a:bodyPr/>
          <a:lstStyle/>
          <a:p>
            <a:pPr marL="514350" indent="-514350">
              <a:buFont typeface="+mj-lt"/>
              <a:buAutoNum type="arabicPeriod" startAt="3"/>
            </a:pPr>
            <a:r>
              <a:rPr lang="en-US" dirty="0"/>
              <a:t>Agree a set %age of Research Software Engineering group time to contribute to OSS important to your </a:t>
            </a:r>
            <a:r>
              <a:rPr lang="en-US" dirty="0" err="1"/>
              <a:t>organisation</a:t>
            </a:r>
            <a:endParaRPr lang="en-US" dirty="0"/>
          </a:p>
          <a:p>
            <a:pPr marL="514350" indent="-514350">
              <a:buFont typeface="+mj-lt"/>
              <a:buAutoNum type="arabicPeriod" startAt="3"/>
            </a:pPr>
            <a:r>
              <a:rPr lang="en-US" dirty="0"/>
              <a:t>Ask your information services (IT services, library) department to implement subscriptions to the most significant research software your </a:t>
            </a:r>
            <a:r>
              <a:rPr lang="en-US" dirty="0" err="1"/>
              <a:t>organisation</a:t>
            </a:r>
            <a:r>
              <a:rPr lang="en-US" dirty="0"/>
              <a:t> relies on</a:t>
            </a:r>
          </a:p>
          <a:p>
            <a:pPr marL="514350" indent="-514350">
              <a:buFont typeface="+mj-lt"/>
              <a:buAutoNum type="arabicPeriod" startAt="3"/>
            </a:pPr>
            <a:endParaRPr lang="en-US" dirty="0"/>
          </a:p>
        </p:txBody>
      </p:sp>
      <p:pic>
        <p:nvPicPr>
          <p:cNvPr id="4" name="Picture 3">
            <a:extLst>
              <a:ext uri="{FF2B5EF4-FFF2-40B4-BE49-F238E27FC236}">
                <a16:creationId xmlns:a16="http://schemas.microsoft.com/office/drawing/2014/main" id="{E7A42F9D-4DDA-B943-BE20-8260C66942EB}"/>
              </a:ext>
            </a:extLst>
          </p:cNvPr>
          <p:cNvPicPr>
            <a:picLocks noChangeAspect="1"/>
          </p:cNvPicPr>
          <p:nvPr/>
        </p:nvPicPr>
        <p:blipFill>
          <a:blip r:embed="rId3"/>
          <a:stretch>
            <a:fillRect/>
          </a:stretch>
        </p:blipFill>
        <p:spPr>
          <a:xfrm>
            <a:off x="8278766" y="4838702"/>
            <a:ext cx="865233" cy="304798"/>
          </a:xfrm>
          <a:prstGeom prst="rect">
            <a:avLst/>
          </a:prstGeom>
        </p:spPr>
      </p:pic>
    </p:spTree>
    <p:extLst>
      <p:ext uri="{BB962C8B-B14F-4D97-AF65-F5344CB8AC3E}">
        <p14:creationId xmlns:p14="http://schemas.microsoft.com/office/powerpoint/2010/main" val="336261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832-3A9A-E84F-8754-5CA04864DF46}"/>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3B4EA03A-5FA3-B246-85B4-5A1FA9A03912}"/>
              </a:ext>
            </a:extLst>
          </p:cNvPr>
          <p:cNvSpPr>
            <a:spLocks noGrp="1"/>
          </p:cNvSpPr>
          <p:nvPr>
            <p:ph idx="1"/>
          </p:nvPr>
        </p:nvSpPr>
        <p:spPr/>
        <p:txBody>
          <a:bodyPr>
            <a:normAutofit fontScale="85000" lnSpcReduction="20000"/>
          </a:bodyPr>
          <a:lstStyle/>
          <a:p>
            <a:r>
              <a:rPr lang="en-US" dirty="0"/>
              <a:t>Sustainability of research software should focus on </a:t>
            </a:r>
            <a:r>
              <a:rPr lang="en-US" i="1" dirty="0"/>
              <a:t>research</a:t>
            </a:r>
            <a:r>
              <a:rPr lang="en-US" dirty="0"/>
              <a:t> as the primary stakeholder, but…</a:t>
            </a:r>
          </a:p>
          <a:p>
            <a:r>
              <a:rPr lang="en-US" dirty="0"/>
              <a:t>Many decision-makers for research software so…</a:t>
            </a:r>
          </a:p>
          <a:p>
            <a:r>
              <a:rPr lang="en-US" dirty="0"/>
              <a:t>We need to shift the way that open source research software development is </a:t>
            </a:r>
            <a:r>
              <a:rPr lang="en-US" i="1" dirty="0"/>
              <a:t>perceived</a:t>
            </a:r>
          </a:p>
          <a:p>
            <a:pPr lvl="1"/>
            <a:r>
              <a:rPr lang="en-US" dirty="0"/>
              <a:t>Celebrate OSS contributions</a:t>
            </a:r>
          </a:p>
          <a:p>
            <a:pPr lvl="1"/>
            <a:r>
              <a:rPr lang="en-US" dirty="0" err="1"/>
              <a:t>Recognise</a:t>
            </a:r>
            <a:r>
              <a:rPr lang="en-US" dirty="0"/>
              <a:t> contributing to OSS as career development</a:t>
            </a:r>
          </a:p>
          <a:p>
            <a:pPr lvl="1"/>
            <a:r>
              <a:rPr lang="en-US" dirty="0"/>
              <a:t>Acceptance of new models to contribute to maintenance and support of software</a:t>
            </a:r>
          </a:p>
        </p:txBody>
      </p:sp>
      <p:pic>
        <p:nvPicPr>
          <p:cNvPr id="4" name="Picture 3">
            <a:extLst>
              <a:ext uri="{FF2B5EF4-FFF2-40B4-BE49-F238E27FC236}">
                <a16:creationId xmlns:a16="http://schemas.microsoft.com/office/drawing/2014/main" id="{27CF64D5-CD6D-7141-8F04-FBE021F1E395}"/>
              </a:ext>
            </a:extLst>
          </p:cNvPr>
          <p:cNvPicPr>
            <a:picLocks noChangeAspect="1"/>
          </p:cNvPicPr>
          <p:nvPr/>
        </p:nvPicPr>
        <p:blipFill>
          <a:blip r:embed="rId2"/>
          <a:stretch>
            <a:fillRect/>
          </a:stretch>
        </p:blipFill>
        <p:spPr>
          <a:xfrm>
            <a:off x="8278766" y="4838702"/>
            <a:ext cx="865233" cy="304798"/>
          </a:xfrm>
          <a:prstGeom prst="rect">
            <a:avLst/>
          </a:prstGeom>
        </p:spPr>
      </p:pic>
      <p:sp>
        <p:nvSpPr>
          <p:cNvPr id="5" name="TextBox 4">
            <a:extLst>
              <a:ext uri="{FF2B5EF4-FFF2-40B4-BE49-F238E27FC236}">
                <a16:creationId xmlns:a16="http://schemas.microsoft.com/office/drawing/2014/main" id="{94573088-9908-CB45-B655-E70A64B82E56}"/>
              </a:ext>
            </a:extLst>
          </p:cNvPr>
          <p:cNvSpPr txBox="1"/>
          <p:nvPr/>
        </p:nvSpPr>
        <p:spPr>
          <a:xfrm>
            <a:off x="365862" y="4506674"/>
            <a:ext cx="5142242" cy="369332"/>
          </a:xfrm>
          <a:prstGeom prst="rect">
            <a:avLst/>
          </a:prstGeom>
          <a:noFill/>
        </p:spPr>
        <p:txBody>
          <a:bodyPr wrap="none" rtlCol="0">
            <a:spAutoFit/>
          </a:bodyPr>
          <a:lstStyle/>
          <a:p>
            <a:r>
              <a:rPr lang="en-US" i="1" dirty="0"/>
              <a:t>Slides: https://</a:t>
            </a:r>
            <a:r>
              <a:rPr lang="en-US" i="1" dirty="0" err="1"/>
              <a:t>doi.org</a:t>
            </a:r>
            <a:r>
              <a:rPr lang="en-US" i="1" dirty="0"/>
              <a:t>/10.6084/m9.figshare.8986499</a:t>
            </a:r>
          </a:p>
        </p:txBody>
      </p:sp>
    </p:spTree>
    <p:extLst>
      <p:ext uri="{BB962C8B-B14F-4D97-AF65-F5344CB8AC3E}">
        <p14:creationId xmlns:p14="http://schemas.microsoft.com/office/powerpoint/2010/main" val="153841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BF67-0F81-2940-9333-3EA7536CB38F}"/>
              </a:ext>
            </a:extLst>
          </p:cNvPr>
          <p:cNvSpPr>
            <a:spLocks noGrp="1"/>
          </p:cNvSpPr>
          <p:nvPr>
            <p:ph type="title"/>
          </p:nvPr>
        </p:nvSpPr>
        <p:spPr/>
        <p:txBody>
          <a:bodyPr/>
          <a:lstStyle/>
          <a:p>
            <a:r>
              <a:rPr lang="en-US" dirty="0"/>
              <a:t>Additional References</a:t>
            </a:r>
          </a:p>
        </p:txBody>
      </p:sp>
      <p:sp>
        <p:nvSpPr>
          <p:cNvPr id="3" name="Content Placeholder 2">
            <a:extLst>
              <a:ext uri="{FF2B5EF4-FFF2-40B4-BE49-F238E27FC236}">
                <a16:creationId xmlns:a16="http://schemas.microsoft.com/office/drawing/2014/main" id="{6BA7DAF2-6570-A343-B8A1-51A971A15690}"/>
              </a:ext>
            </a:extLst>
          </p:cNvPr>
          <p:cNvSpPr>
            <a:spLocks noGrp="1"/>
          </p:cNvSpPr>
          <p:nvPr>
            <p:ph idx="1"/>
          </p:nvPr>
        </p:nvSpPr>
        <p:spPr/>
        <p:txBody>
          <a:bodyPr>
            <a:normAutofit fontScale="55000" lnSpcReduction="20000"/>
          </a:bodyPr>
          <a:lstStyle/>
          <a:p>
            <a:r>
              <a:rPr lang="en-GB" dirty="0"/>
              <a:t>Allison Randal - Open source influences on technology innovation: </a:t>
            </a:r>
            <a:r>
              <a:rPr lang="en-GB" dirty="0">
                <a:hlinkClick r:id="rId2"/>
              </a:rPr>
              <a:t>https://www.youtube.com/watch?v=f4nCMVfNqqM </a:t>
            </a:r>
            <a:endParaRPr lang="en-GB" dirty="0"/>
          </a:p>
          <a:p>
            <a:r>
              <a:rPr lang="en-GB" dirty="0"/>
              <a:t>Rhys Lindmark – Club Goods, Digital Infrastructure, and Blockchains: </a:t>
            </a:r>
            <a:r>
              <a:rPr lang="en-GB" dirty="0">
                <a:hlinkClick r:id="rId3"/>
              </a:rPr>
              <a:t>https://www.rhyslindmark.com/club-goods-digital-infrastructure-and-blockchains/</a:t>
            </a:r>
            <a:endParaRPr lang="en-GB" dirty="0"/>
          </a:p>
          <a:p>
            <a:r>
              <a:rPr lang="en-GB" dirty="0"/>
              <a:t>Juan Nunez-Iglesias – Why citations are not enough for open source software: </a:t>
            </a:r>
            <a:r>
              <a:rPr lang="en-GB" dirty="0">
                <a:hlinkClick r:id="rId4"/>
              </a:rPr>
              <a:t>https://ilovesymposia.com/2019/05/28/why-citations-are-not-enough-for-open-source-software/</a:t>
            </a:r>
            <a:endParaRPr lang="en-GB" dirty="0"/>
          </a:p>
          <a:p>
            <a:r>
              <a:rPr lang="en-GB" dirty="0" err="1"/>
              <a:t>Tidelift</a:t>
            </a:r>
            <a:r>
              <a:rPr lang="en-GB" dirty="0"/>
              <a:t> </a:t>
            </a:r>
            <a:r>
              <a:rPr lang="en-GB" dirty="0">
                <a:hlinkClick r:id="rId5"/>
              </a:rPr>
              <a:t>–</a:t>
            </a:r>
            <a:r>
              <a:rPr lang="en-GB" dirty="0"/>
              <a:t> 2018 Professional Open Source Survey </a:t>
            </a:r>
            <a:r>
              <a:rPr lang="en-GB" dirty="0">
                <a:hlinkClick r:id="rId5"/>
              </a:rPr>
              <a:t>https://tidelift.com/about/2018-Tidelift-professional-open-source-survey-results</a:t>
            </a:r>
            <a:endParaRPr lang="en-GB" dirty="0"/>
          </a:p>
          <a:p>
            <a:r>
              <a:rPr lang="en-GB" dirty="0"/>
              <a:t>Robert A </a:t>
            </a:r>
            <a:r>
              <a:rPr lang="en-GB" dirty="0" err="1"/>
              <a:t>Muenchen</a:t>
            </a:r>
            <a:r>
              <a:rPr lang="en-GB" dirty="0"/>
              <a:t> – The Popularity of Data Science Software: </a:t>
            </a:r>
            <a:r>
              <a:rPr lang="en-GB" dirty="0">
                <a:hlinkClick r:id="rId6"/>
              </a:rPr>
              <a:t>http://r4stats.com/articles/popularity/</a:t>
            </a:r>
            <a:endParaRPr lang="en-US" dirty="0"/>
          </a:p>
          <a:p>
            <a:endParaRPr lang="en-US" dirty="0"/>
          </a:p>
        </p:txBody>
      </p:sp>
      <p:pic>
        <p:nvPicPr>
          <p:cNvPr id="4" name="Picture 3">
            <a:extLst>
              <a:ext uri="{FF2B5EF4-FFF2-40B4-BE49-F238E27FC236}">
                <a16:creationId xmlns:a16="http://schemas.microsoft.com/office/drawing/2014/main" id="{DF5D9D80-9142-7E4B-829E-CCEC2CF8654D}"/>
              </a:ext>
            </a:extLst>
          </p:cNvPr>
          <p:cNvPicPr>
            <a:picLocks noChangeAspect="1"/>
          </p:cNvPicPr>
          <p:nvPr/>
        </p:nvPicPr>
        <p:blipFill>
          <a:blip r:embed="rId7"/>
          <a:stretch>
            <a:fillRect/>
          </a:stretch>
        </p:blipFill>
        <p:spPr>
          <a:xfrm>
            <a:off x="8278766" y="4838702"/>
            <a:ext cx="865233" cy="304798"/>
          </a:xfrm>
          <a:prstGeom prst="rect">
            <a:avLst/>
          </a:prstGeom>
        </p:spPr>
      </p:pic>
    </p:spTree>
    <p:extLst>
      <p:ext uri="{BB962C8B-B14F-4D97-AF65-F5344CB8AC3E}">
        <p14:creationId xmlns:p14="http://schemas.microsoft.com/office/powerpoint/2010/main" val="294193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A31C-6954-2645-85A0-5C2416253DA0}"/>
              </a:ext>
            </a:extLst>
          </p:cNvPr>
          <p:cNvSpPr>
            <a:spLocks noGrp="1"/>
          </p:cNvSpPr>
          <p:nvPr>
            <p:ph type="title"/>
          </p:nvPr>
        </p:nvSpPr>
        <p:spPr/>
        <p:txBody>
          <a:bodyPr/>
          <a:lstStyle/>
          <a:p>
            <a:r>
              <a:rPr lang="en-US" dirty="0"/>
              <a:t>Strategy &amp; Business Design</a:t>
            </a:r>
          </a:p>
        </p:txBody>
      </p:sp>
      <p:grpSp>
        <p:nvGrpSpPr>
          <p:cNvPr id="3" name="Group 3">
            <a:extLst>
              <a:ext uri="{FF2B5EF4-FFF2-40B4-BE49-F238E27FC236}">
                <a16:creationId xmlns:a16="http://schemas.microsoft.com/office/drawing/2014/main" id="{95860705-7065-844B-BD95-029A335853B1}"/>
              </a:ext>
            </a:extLst>
          </p:cNvPr>
          <p:cNvGrpSpPr>
            <a:grpSpLocks/>
          </p:cNvGrpSpPr>
          <p:nvPr/>
        </p:nvGrpSpPr>
        <p:grpSpPr bwMode="auto">
          <a:xfrm>
            <a:off x="528638" y="1487586"/>
            <a:ext cx="8143875" cy="3100388"/>
            <a:chOff x="333" y="1188"/>
            <a:chExt cx="5130" cy="1953"/>
          </a:xfrm>
        </p:grpSpPr>
        <p:pic>
          <p:nvPicPr>
            <p:cNvPr id="4" name="Picture 4">
              <a:extLst>
                <a:ext uri="{FF2B5EF4-FFF2-40B4-BE49-F238E27FC236}">
                  <a16:creationId xmlns:a16="http://schemas.microsoft.com/office/drawing/2014/main" id="{1D099F4B-9B87-7546-B57E-AA869DE9A0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 y="1444"/>
              <a:ext cx="4897" cy="1432"/>
            </a:xfrm>
            <a:prstGeom prst="rect">
              <a:avLst/>
            </a:prstGeom>
            <a:noFill/>
            <a:ln>
              <a:noFill/>
            </a:ln>
            <a:effectLst/>
            <a:extLst>
              <a:ext uri="{909E8E84-426E-40DD-AFC4-6F175D3DCCD1}">
                <a14:hiddenFill xmlns:a14="http://schemas.microsoft.com/office/drawing/2010/main">
                  <a:solidFill>
                    <a:srgbClr val="5F5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5">
              <a:extLst>
                <a:ext uri="{FF2B5EF4-FFF2-40B4-BE49-F238E27FC236}">
                  <a16:creationId xmlns:a16="http://schemas.microsoft.com/office/drawing/2014/main" id="{BEC49DA6-9350-414C-9421-106A08F38696}"/>
                </a:ext>
              </a:extLst>
            </p:cNvPr>
            <p:cNvSpPr>
              <a:spLocks noChangeArrowheads="1"/>
            </p:cNvSpPr>
            <p:nvPr/>
          </p:nvSpPr>
          <p:spPr bwMode="auto">
            <a:xfrm>
              <a:off x="333" y="1188"/>
              <a:ext cx="5130" cy="1953"/>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rgbClr val="5F5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6">
              <a:extLst>
                <a:ext uri="{FF2B5EF4-FFF2-40B4-BE49-F238E27FC236}">
                  <a16:creationId xmlns:a16="http://schemas.microsoft.com/office/drawing/2014/main" id="{2349A03F-2DBB-154E-BF06-113BCD6A5E4B}"/>
                </a:ext>
              </a:extLst>
            </p:cNvPr>
            <p:cNvSpPr>
              <a:spLocks noChangeShapeType="1"/>
            </p:cNvSpPr>
            <p:nvPr/>
          </p:nvSpPr>
          <p:spPr bwMode="auto">
            <a:xfrm>
              <a:off x="2889" y="1188"/>
              <a:ext cx="0" cy="1953"/>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TextBox 6">
            <a:extLst>
              <a:ext uri="{FF2B5EF4-FFF2-40B4-BE49-F238E27FC236}">
                <a16:creationId xmlns:a16="http://schemas.microsoft.com/office/drawing/2014/main" id="{4FF4D6C8-E46D-C448-B3A4-C0445FBEC6DF}"/>
              </a:ext>
            </a:extLst>
          </p:cNvPr>
          <p:cNvSpPr txBox="1"/>
          <p:nvPr/>
        </p:nvSpPr>
        <p:spPr>
          <a:xfrm>
            <a:off x="0" y="4750156"/>
            <a:ext cx="3295582" cy="369332"/>
          </a:xfrm>
          <a:prstGeom prst="rect">
            <a:avLst/>
          </a:prstGeom>
          <a:noFill/>
        </p:spPr>
        <p:txBody>
          <a:bodyPr wrap="none" rtlCol="0">
            <a:spAutoFit/>
          </a:bodyPr>
          <a:lstStyle/>
          <a:p>
            <a:r>
              <a:rPr lang="en-US" dirty="0"/>
              <a:t>Picture copyright: Daron G Green</a:t>
            </a:r>
          </a:p>
        </p:txBody>
      </p:sp>
    </p:spTree>
    <p:extLst>
      <p:ext uri="{BB962C8B-B14F-4D97-AF65-F5344CB8AC3E}">
        <p14:creationId xmlns:p14="http://schemas.microsoft.com/office/powerpoint/2010/main" val="18923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TextBox 2"/>
          <p:cNvSpPr txBox="1"/>
          <p:nvPr/>
        </p:nvSpPr>
        <p:spPr>
          <a:xfrm>
            <a:off x="171527" y="1047817"/>
            <a:ext cx="1813830" cy="4247317"/>
          </a:xfrm>
          <a:prstGeom prst="rect">
            <a:avLst/>
          </a:prstGeom>
          <a:noFill/>
        </p:spPr>
        <p:txBody>
          <a:bodyPr wrap="none" rtlCol="0">
            <a:spAutoFit/>
          </a:bodyPr>
          <a:lstStyle/>
          <a:p>
            <a:r>
              <a:rPr lang="en-US" sz="1350" dirty="0"/>
              <a:t>The SSI team/</a:t>
            </a:r>
            <a:r>
              <a:rPr lang="en-US" sz="1350" i="1" dirty="0"/>
              <a:t>alumni</a:t>
            </a:r>
            <a:r>
              <a:rPr lang="en-US" sz="1350" dirty="0"/>
              <a:t>:</a:t>
            </a:r>
          </a:p>
          <a:p>
            <a:pPr marL="214313" indent="-214313">
              <a:buFontTx/>
              <a:buChar char="-"/>
            </a:pPr>
            <a:r>
              <a:rPr lang="en-US" sz="1350" dirty="0"/>
              <a:t>Aleksandra </a:t>
            </a:r>
            <a:r>
              <a:rPr lang="en-US" sz="1350" dirty="0" err="1"/>
              <a:t>Nenadic</a:t>
            </a:r>
            <a:endParaRPr lang="en-US" sz="1350" dirty="0"/>
          </a:p>
          <a:p>
            <a:pPr marL="214313" indent="-214313">
              <a:buFontTx/>
              <a:buChar char="-"/>
            </a:pPr>
            <a:r>
              <a:rPr lang="en-US" sz="1350" i="1" dirty="0"/>
              <a:t>Aleksandra </a:t>
            </a:r>
            <a:r>
              <a:rPr lang="en-US" sz="1350" i="1" dirty="0" err="1"/>
              <a:t>Pawlik</a:t>
            </a:r>
            <a:endParaRPr lang="en-US" sz="1350" i="1" dirty="0"/>
          </a:p>
          <a:p>
            <a:pPr marL="214313" indent="-214313">
              <a:buFontTx/>
              <a:buChar char="-"/>
            </a:pPr>
            <a:r>
              <a:rPr lang="en-US" sz="1350" i="1" dirty="0"/>
              <a:t>Alexander Hay</a:t>
            </a:r>
          </a:p>
          <a:p>
            <a:pPr marL="214313" indent="-214313">
              <a:buFontTx/>
              <a:buChar char="-"/>
            </a:pPr>
            <a:r>
              <a:rPr lang="en-US" sz="1350" i="1" dirty="0"/>
              <a:t>Arno </a:t>
            </a:r>
            <a:r>
              <a:rPr lang="en-US" sz="1350" i="1" dirty="0" err="1"/>
              <a:t>Proeme</a:t>
            </a:r>
            <a:endParaRPr lang="en-US" sz="1350" i="1" dirty="0"/>
          </a:p>
          <a:p>
            <a:pPr marL="214313" indent="-214313">
              <a:buFontTx/>
              <a:buChar char="-"/>
            </a:pPr>
            <a:r>
              <a:rPr lang="en-US" sz="1350" dirty="0"/>
              <a:t>Carole Goble</a:t>
            </a:r>
          </a:p>
          <a:p>
            <a:pPr marL="214313" indent="-214313">
              <a:buFontTx/>
              <a:buChar char="-"/>
            </a:pPr>
            <a:r>
              <a:rPr lang="en-US" sz="1350" dirty="0"/>
              <a:t>Caroline Jay</a:t>
            </a:r>
          </a:p>
          <a:p>
            <a:pPr marL="214313" indent="-214313">
              <a:buFontTx/>
              <a:buChar char="-"/>
            </a:pPr>
            <a:r>
              <a:rPr lang="en-US" sz="1350" dirty="0"/>
              <a:t>Claire Wyatt</a:t>
            </a:r>
          </a:p>
          <a:p>
            <a:pPr marL="214313" indent="-214313">
              <a:buFontTx/>
              <a:buChar char="-"/>
            </a:pPr>
            <a:r>
              <a:rPr lang="en-US" sz="1350" dirty="0"/>
              <a:t>Clem Hadfield</a:t>
            </a:r>
          </a:p>
          <a:p>
            <a:pPr marL="214313" indent="-214313">
              <a:buFontTx/>
              <a:buChar char="-"/>
            </a:pPr>
            <a:r>
              <a:rPr lang="en-US" sz="1350" dirty="0"/>
              <a:t>Dave De </a:t>
            </a:r>
            <a:r>
              <a:rPr lang="en-US" sz="1350" dirty="0" err="1"/>
              <a:t>Roure</a:t>
            </a:r>
            <a:endParaRPr lang="en-US" sz="1350" dirty="0"/>
          </a:p>
          <a:p>
            <a:pPr marL="214313" indent="-214313">
              <a:buFontTx/>
              <a:buChar char="-"/>
            </a:pPr>
            <a:r>
              <a:rPr lang="en-US" sz="1350" i="1" dirty="0" err="1"/>
              <a:t>Devasena</a:t>
            </a:r>
            <a:r>
              <a:rPr lang="en-US" sz="1350" i="1" dirty="0"/>
              <a:t> Prasad</a:t>
            </a:r>
          </a:p>
          <a:p>
            <a:pPr marL="214313" indent="-214313">
              <a:buFontTx/>
              <a:buChar char="-"/>
            </a:pPr>
            <a:r>
              <a:rPr lang="en-US" sz="1350" dirty="0" err="1"/>
              <a:t>Giacomo</a:t>
            </a:r>
            <a:r>
              <a:rPr lang="en-US" sz="1350" dirty="0"/>
              <a:t> Peru</a:t>
            </a:r>
          </a:p>
          <a:p>
            <a:pPr marL="214313" indent="-214313">
              <a:buFontTx/>
              <a:buChar char="-"/>
            </a:pPr>
            <a:r>
              <a:rPr lang="en-US" sz="1350" dirty="0"/>
              <a:t>Graeme Smith</a:t>
            </a:r>
          </a:p>
          <a:p>
            <a:pPr marL="214313" indent="-214313">
              <a:buFontTx/>
              <a:buChar char="-"/>
            </a:pPr>
            <a:r>
              <a:rPr lang="en-US" sz="1350" i="1" dirty="0"/>
              <a:t>Iain Emsley</a:t>
            </a:r>
          </a:p>
          <a:p>
            <a:pPr marL="214313" indent="-214313">
              <a:buFontTx/>
              <a:buChar char="-"/>
            </a:pPr>
            <a:r>
              <a:rPr lang="en-US" sz="1350" dirty="0"/>
              <a:t>James Graham</a:t>
            </a:r>
          </a:p>
          <a:p>
            <a:pPr marL="214313" indent="-214313">
              <a:buFontTx/>
              <a:buChar char="-"/>
            </a:pPr>
            <a:r>
              <a:rPr lang="en-US" sz="1350" dirty="0"/>
              <a:t>John Robinson</a:t>
            </a:r>
          </a:p>
          <a:p>
            <a:pPr marL="214313" indent="-214313">
              <a:buFontTx/>
              <a:buChar char="-"/>
            </a:pPr>
            <a:r>
              <a:rPr lang="en-US" sz="1350" dirty="0"/>
              <a:t>Les Carr</a:t>
            </a:r>
          </a:p>
          <a:p>
            <a:pPr marL="214313" indent="-214313">
              <a:buFontTx/>
              <a:buChar char="-"/>
            </a:pPr>
            <a:r>
              <a:rPr lang="en-US" sz="1350" i="1" dirty="0"/>
              <a:t>Malcolm Atkinson</a:t>
            </a:r>
          </a:p>
          <a:p>
            <a:pPr marL="214313" indent="-214313">
              <a:buFontTx/>
              <a:buChar char="-"/>
            </a:pPr>
            <a:r>
              <a:rPr lang="en-US" sz="1350" i="1" dirty="0"/>
              <a:t>Malcolm Illingworth</a:t>
            </a:r>
          </a:p>
          <a:p>
            <a:pPr marL="214313" indent="-214313">
              <a:buFontTx/>
              <a:buChar char="-"/>
            </a:pPr>
            <a:endParaRPr lang="en-US" sz="1350" dirty="0"/>
          </a:p>
        </p:txBody>
      </p:sp>
      <p:sp>
        <p:nvSpPr>
          <p:cNvPr id="4" name="TextBox 3"/>
          <p:cNvSpPr txBox="1"/>
          <p:nvPr/>
        </p:nvSpPr>
        <p:spPr>
          <a:xfrm>
            <a:off x="1899719" y="1047817"/>
            <a:ext cx="1789144" cy="3208571"/>
          </a:xfrm>
          <a:prstGeom prst="rect">
            <a:avLst/>
          </a:prstGeom>
          <a:noFill/>
        </p:spPr>
        <p:txBody>
          <a:bodyPr wrap="none" rtlCol="0">
            <a:spAutoFit/>
          </a:bodyPr>
          <a:lstStyle/>
          <a:p>
            <a:pPr marL="214313" indent="-214313">
              <a:buFontTx/>
              <a:buChar char="-"/>
            </a:pPr>
            <a:r>
              <a:rPr lang="en-US" sz="1350" dirty="0"/>
              <a:t>Mario </a:t>
            </a:r>
            <a:r>
              <a:rPr lang="en-US" sz="1350" dirty="0" err="1"/>
              <a:t>Antonioletti</a:t>
            </a:r>
            <a:endParaRPr lang="en-US" sz="1350" dirty="0"/>
          </a:p>
          <a:p>
            <a:pPr marL="214313" indent="-214313">
              <a:buFontTx/>
              <a:buChar char="-"/>
            </a:pPr>
            <a:r>
              <a:rPr lang="en-US" sz="1350" dirty="0"/>
              <a:t>Mark Parsons</a:t>
            </a:r>
          </a:p>
          <a:p>
            <a:pPr marL="214313" indent="-214313">
              <a:buFontTx/>
              <a:buChar char="-"/>
            </a:pPr>
            <a:r>
              <a:rPr lang="en-US" sz="1350" i="1" dirty="0"/>
              <a:t>Mike Jackson</a:t>
            </a:r>
          </a:p>
          <a:p>
            <a:pPr marL="214313" indent="-214313">
              <a:buFontTx/>
              <a:buChar char="-"/>
            </a:pPr>
            <a:r>
              <a:rPr lang="en-US" sz="1350" i="1" dirty="0"/>
              <a:t>Olivier Philippe</a:t>
            </a:r>
          </a:p>
          <a:p>
            <a:pPr marL="214313" indent="-214313">
              <a:buFontTx/>
              <a:buChar char="-"/>
            </a:pPr>
            <a:r>
              <a:rPr lang="en-US" sz="1350" i="1" dirty="0"/>
              <a:t>Priyanka Singh</a:t>
            </a:r>
          </a:p>
          <a:p>
            <a:pPr marL="214313" indent="-214313">
              <a:buFontTx/>
              <a:buChar char="-"/>
            </a:pPr>
            <a:r>
              <a:rPr lang="en-US" sz="1350" i="1" dirty="0" err="1"/>
              <a:t>Raniere</a:t>
            </a:r>
            <a:r>
              <a:rPr lang="en-US" sz="1350" i="1" dirty="0"/>
              <a:t> Silva</a:t>
            </a:r>
          </a:p>
          <a:p>
            <a:pPr marL="214313" indent="-214313">
              <a:buFontTx/>
              <a:buChar char="-"/>
            </a:pPr>
            <a:r>
              <a:rPr lang="en-US" sz="1350" i="1" dirty="0"/>
              <a:t>Rob Baxter</a:t>
            </a:r>
          </a:p>
          <a:p>
            <a:pPr marL="214313" indent="-214313">
              <a:buFontTx/>
              <a:buChar char="-"/>
            </a:pPr>
            <a:r>
              <a:rPr lang="en-US" sz="1350" i="1" dirty="0"/>
              <a:t>Robin Wilson</a:t>
            </a:r>
          </a:p>
          <a:p>
            <a:pPr marL="214313" indent="-214313">
              <a:buFontTx/>
              <a:buChar char="-"/>
            </a:pPr>
            <a:r>
              <a:rPr lang="en-US" sz="1350" dirty="0" err="1"/>
              <a:t>Shoaib</a:t>
            </a:r>
            <a:r>
              <a:rPr lang="en-US" sz="1350" dirty="0"/>
              <a:t> Sufi</a:t>
            </a:r>
          </a:p>
          <a:p>
            <a:pPr marL="214313" indent="-214313">
              <a:buFontTx/>
              <a:buChar char="-"/>
            </a:pPr>
            <a:r>
              <a:rPr lang="en-US" sz="1350" dirty="0"/>
              <a:t>Simon </a:t>
            </a:r>
            <a:r>
              <a:rPr lang="en-US" sz="1350" dirty="0" err="1"/>
              <a:t>Hettrick</a:t>
            </a:r>
            <a:endParaRPr lang="en-US" sz="1350" dirty="0"/>
          </a:p>
          <a:p>
            <a:pPr marL="214313" indent="-214313">
              <a:buFontTx/>
              <a:buChar char="-"/>
            </a:pPr>
            <a:r>
              <a:rPr lang="en-US" sz="1350" dirty="0"/>
              <a:t>Stephen Crouch</a:t>
            </a:r>
          </a:p>
          <a:p>
            <a:pPr marL="214313" indent="-214313">
              <a:buFontTx/>
              <a:buChar char="-"/>
            </a:pPr>
            <a:r>
              <a:rPr lang="en-US" sz="1350" i="1" dirty="0"/>
              <a:t>Tim Parkinson</a:t>
            </a:r>
          </a:p>
          <a:p>
            <a:pPr marL="214313" indent="-214313">
              <a:buFontTx/>
              <a:buChar char="-"/>
            </a:pPr>
            <a:r>
              <a:rPr lang="en-US" sz="1350" i="1" dirty="0"/>
              <a:t>Toni Collis</a:t>
            </a:r>
          </a:p>
          <a:p>
            <a:pPr marL="214313" indent="-214313">
              <a:buFontTx/>
              <a:buChar char="-"/>
            </a:pPr>
            <a:r>
              <a:rPr lang="en-US" sz="1350" i="1" dirty="0"/>
              <a:t>Plus the SSI Fellows</a:t>
            </a:r>
            <a:br>
              <a:rPr lang="en-US" sz="1350" i="1" dirty="0"/>
            </a:br>
            <a:r>
              <a:rPr lang="en-US" sz="1350" i="1" dirty="0"/>
              <a:t>and RSE community</a:t>
            </a:r>
          </a:p>
        </p:txBody>
      </p:sp>
      <p:sp>
        <p:nvSpPr>
          <p:cNvPr id="5" name="TextBox 4"/>
          <p:cNvSpPr txBox="1"/>
          <p:nvPr/>
        </p:nvSpPr>
        <p:spPr>
          <a:xfrm>
            <a:off x="4059959" y="1047817"/>
            <a:ext cx="1952201" cy="4039567"/>
          </a:xfrm>
          <a:prstGeom prst="rect">
            <a:avLst/>
          </a:prstGeom>
          <a:noFill/>
        </p:spPr>
        <p:txBody>
          <a:bodyPr wrap="none" rtlCol="0">
            <a:spAutoFit/>
          </a:bodyPr>
          <a:lstStyle/>
          <a:p>
            <a:r>
              <a:rPr lang="en-US" sz="1350" dirty="0"/>
              <a:t>Scientific software:</a:t>
            </a:r>
          </a:p>
          <a:p>
            <a:pPr marL="214313" indent="-214313">
              <a:buFontTx/>
              <a:buChar char="-"/>
            </a:pPr>
            <a:r>
              <a:rPr lang="en-US" sz="1350" dirty="0"/>
              <a:t>Dan Katz</a:t>
            </a:r>
          </a:p>
          <a:p>
            <a:pPr marL="214313" indent="-214313">
              <a:buFontTx/>
              <a:buChar char="-"/>
            </a:pPr>
            <a:r>
              <a:rPr lang="en-US" sz="1350" dirty="0"/>
              <a:t>Heather </a:t>
            </a:r>
            <a:r>
              <a:rPr lang="en-US" sz="1350" dirty="0" err="1"/>
              <a:t>Piowowar</a:t>
            </a:r>
            <a:endParaRPr lang="en-US" sz="1350" dirty="0"/>
          </a:p>
          <a:p>
            <a:pPr marL="214313" indent="-214313">
              <a:buFontTx/>
              <a:buChar char="-"/>
            </a:pPr>
            <a:r>
              <a:rPr lang="en-US" sz="1350" dirty="0"/>
              <a:t>James </a:t>
            </a:r>
            <a:r>
              <a:rPr lang="en-US" sz="1350" dirty="0" err="1"/>
              <a:t>Howison</a:t>
            </a:r>
            <a:endParaRPr lang="en-US" sz="1350" dirty="0"/>
          </a:p>
          <a:p>
            <a:pPr marL="214313" indent="-214313">
              <a:buFontTx/>
              <a:buChar char="-"/>
            </a:pPr>
            <a:r>
              <a:rPr lang="en-US" sz="1350" dirty="0"/>
              <a:t>Jeff Carver</a:t>
            </a:r>
          </a:p>
          <a:p>
            <a:pPr marL="214313" indent="-214313">
              <a:buFontTx/>
              <a:buChar char="-"/>
            </a:pPr>
            <a:r>
              <a:rPr lang="en-US" sz="1350" dirty="0"/>
              <a:t>Jennifer </a:t>
            </a:r>
            <a:r>
              <a:rPr lang="en-US" sz="1350" dirty="0" err="1"/>
              <a:t>Schopf</a:t>
            </a:r>
            <a:endParaRPr lang="en-US" sz="1350" dirty="0"/>
          </a:p>
          <a:p>
            <a:pPr marL="214313" indent="-214313">
              <a:buFontTx/>
              <a:buChar char="-"/>
            </a:pPr>
            <a:r>
              <a:rPr lang="en-US" sz="1350" dirty="0"/>
              <a:t>Kaitlin </a:t>
            </a:r>
            <a:r>
              <a:rPr lang="en-US" sz="1350" dirty="0" err="1"/>
              <a:t>Thaney</a:t>
            </a:r>
            <a:endParaRPr lang="en-US" sz="1350" dirty="0"/>
          </a:p>
          <a:p>
            <a:pPr marL="214313" indent="-214313">
              <a:buFontTx/>
              <a:buChar char="-"/>
            </a:pPr>
            <a:r>
              <a:rPr lang="en-US" sz="1350" dirty="0"/>
              <a:t>Martin </a:t>
            </a:r>
            <a:r>
              <a:rPr lang="en-US" sz="1350" dirty="0" err="1"/>
              <a:t>Fenner</a:t>
            </a:r>
            <a:endParaRPr lang="en-US" sz="1350" dirty="0"/>
          </a:p>
          <a:p>
            <a:pPr marL="214313" indent="-214313">
              <a:buFontTx/>
              <a:buChar char="-"/>
            </a:pPr>
            <a:r>
              <a:rPr lang="en-US" sz="1350" dirty="0"/>
              <a:t>Victoria </a:t>
            </a:r>
            <a:r>
              <a:rPr lang="en-US" sz="1350" dirty="0" err="1"/>
              <a:t>Stodden</a:t>
            </a:r>
            <a:endParaRPr lang="en-US" sz="1350" dirty="0"/>
          </a:p>
          <a:p>
            <a:pPr marL="214313" indent="-214313">
              <a:buFontTx/>
              <a:buChar char="-"/>
            </a:pPr>
            <a:r>
              <a:rPr lang="en-US" sz="1350" dirty="0"/>
              <a:t>WSSSPE community</a:t>
            </a:r>
          </a:p>
          <a:p>
            <a:pPr marL="214313" indent="-214313">
              <a:buFontTx/>
              <a:buChar char="-"/>
            </a:pPr>
            <a:endParaRPr lang="en-US" sz="1350" dirty="0"/>
          </a:p>
          <a:p>
            <a:r>
              <a:rPr lang="en-US" sz="1350" dirty="0"/>
              <a:t>The Carpentries:</a:t>
            </a:r>
          </a:p>
          <a:p>
            <a:pPr marL="214313" indent="-214313">
              <a:buFontTx/>
              <a:buChar char="-"/>
            </a:pPr>
            <a:r>
              <a:rPr lang="en-US" sz="1350" dirty="0"/>
              <a:t>Greg Wilson</a:t>
            </a:r>
          </a:p>
          <a:p>
            <a:pPr marL="214313" indent="-214313">
              <a:buFontTx/>
              <a:buChar char="-"/>
            </a:pPr>
            <a:r>
              <a:rPr lang="en-US" sz="1350" dirty="0"/>
              <a:t>Jonah </a:t>
            </a:r>
            <a:r>
              <a:rPr lang="en-US" sz="1350" dirty="0" err="1"/>
              <a:t>Duckles</a:t>
            </a:r>
            <a:endParaRPr lang="en-US" sz="1350" dirty="0"/>
          </a:p>
          <a:p>
            <a:pPr marL="214313" indent="-214313">
              <a:buFontTx/>
              <a:buChar char="-"/>
            </a:pPr>
            <a:r>
              <a:rPr lang="en-US" sz="1350" dirty="0"/>
              <a:t>Tracy Teal</a:t>
            </a:r>
          </a:p>
          <a:p>
            <a:pPr marL="214313" indent="-214313">
              <a:buFontTx/>
              <a:buChar char="-"/>
            </a:pPr>
            <a:r>
              <a:rPr lang="en-US" sz="1350" dirty="0"/>
              <a:t>Instructor Community</a:t>
            </a:r>
          </a:p>
          <a:p>
            <a:pPr marL="214313" indent="-214313">
              <a:buFontTx/>
              <a:buChar char="-"/>
            </a:pPr>
            <a:endParaRPr lang="en-US" sz="1350" dirty="0"/>
          </a:p>
          <a:p>
            <a:pPr marL="214313" indent="-214313">
              <a:buFontTx/>
              <a:buChar char="-"/>
            </a:pPr>
            <a:endParaRPr lang="en-US" sz="1350" dirty="0"/>
          </a:p>
          <a:p>
            <a:pPr marL="214313" indent="-214313">
              <a:buFontTx/>
              <a:buChar char="-"/>
            </a:pPr>
            <a:endParaRPr lang="en-US" sz="1350" dirty="0"/>
          </a:p>
        </p:txBody>
      </p:sp>
      <p:pic>
        <p:nvPicPr>
          <p:cNvPr id="8" name="Picture 7"/>
          <p:cNvPicPr>
            <a:picLocks noChangeAspect="1"/>
          </p:cNvPicPr>
          <p:nvPr/>
        </p:nvPicPr>
        <p:blipFill>
          <a:blip r:embed="rId2"/>
          <a:stretch>
            <a:fillRect/>
          </a:stretch>
        </p:blipFill>
        <p:spPr>
          <a:xfrm>
            <a:off x="8638345" y="4567199"/>
            <a:ext cx="484466" cy="270030"/>
          </a:xfrm>
          <a:prstGeom prst="rect">
            <a:avLst/>
          </a:prstGeom>
        </p:spPr>
      </p:pic>
      <p:pic>
        <p:nvPicPr>
          <p:cNvPr id="11" name="Picture 10"/>
          <p:cNvPicPr>
            <a:picLocks noChangeAspect="1"/>
          </p:cNvPicPr>
          <p:nvPr/>
        </p:nvPicPr>
        <p:blipFill>
          <a:blip r:embed="rId3"/>
          <a:stretch>
            <a:fillRect/>
          </a:stretch>
        </p:blipFill>
        <p:spPr>
          <a:xfrm>
            <a:off x="8316416" y="4868763"/>
            <a:ext cx="838200" cy="295275"/>
          </a:xfrm>
          <a:prstGeom prst="rect">
            <a:avLst/>
          </a:prstGeom>
        </p:spPr>
      </p:pic>
      <p:pic>
        <p:nvPicPr>
          <p:cNvPr id="14" name="Picture 13">
            <a:extLst>
              <a:ext uri="{FF2B5EF4-FFF2-40B4-BE49-F238E27FC236}">
                <a16:creationId xmlns:a16="http://schemas.microsoft.com/office/drawing/2014/main" id="{0561B54E-84AC-104A-965D-47F55B3BB84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03644" y="1586396"/>
            <a:ext cx="1219200" cy="338667"/>
          </a:xfrm>
          <a:prstGeom prst="rect">
            <a:avLst/>
          </a:prstGeom>
        </p:spPr>
      </p:pic>
      <p:pic>
        <p:nvPicPr>
          <p:cNvPr id="15" name="Picture 14">
            <a:extLst>
              <a:ext uri="{FF2B5EF4-FFF2-40B4-BE49-F238E27FC236}">
                <a16:creationId xmlns:a16="http://schemas.microsoft.com/office/drawing/2014/main" id="{92B87AC1-D9D8-9549-958C-55F8E1DF22BE}"/>
              </a:ext>
            </a:extLst>
          </p:cNvPr>
          <p:cNvPicPr>
            <a:picLocks noChangeAspect="1"/>
          </p:cNvPicPr>
          <p:nvPr/>
        </p:nvPicPr>
        <p:blipFill>
          <a:blip r:embed="rId5"/>
          <a:stretch>
            <a:fillRect/>
          </a:stretch>
        </p:blipFill>
        <p:spPr>
          <a:xfrm>
            <a:off x="8211092" y="2605042"/>
            <a:ext cx="686144" cy="583952"/>
          </a:xfrm>
          <a:prstGeom prst="rect">
            <a:avLst/>
          </a:prstGeom>
        </p:spPr>
      </p:pic>
      <p:pic>
        <p:nvPicPr>
          <p:cNvPr id="16" name="Picture 15">
            <a:extLst>
              <a:ext uri="{FF2B5EF4-FFF2-40B4-BE49-F238E27FC236}">
                <a16:creationId xmlns:a16="http://schemas.microsoft.com/office/drawing/2014/main" id="{B162A910-4192-4743-BF20-F2AA4110C8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3644" y="1133164"/>
            <a:ext cx="1219200" cy="332509"/>
          </a:xfrm>
          <a:prstGeom prst="rect">
            <a:avLst/>
          </a:prstGeom>
        </p:spPr>
      </p:pic>
      <p:pic>
        <p:nvPicPr>
          <p:cNvPr id="17" name="Picture 16">
            <a:extLst>
              <a:ext uri="{FF2B5EF4-FFF2-40B4-BE49-F238E27FC236}">
                <a16:creationId xmlns:a16="http://schemas.microsoft.com/office/drawing/2014/main" id="{A01F482C-34FE-8D4D-AB9B-E300194552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49988" y="3234117"/>
            <a:ext cx="1201915" cy="528276"/>
          </a:xfrm>
          <a:prstGeom prst="rect">
            <a:avLst/>
          </a:prstGeom>
        </p:spPr>
      </p:pic>
      <p:pic>
        <p:nvPicPr>
          <p:cNvPr id="18" name="Picture 17">
            <a:extLst>
              <a:ext uri="{FF2B5EF4-FFF2-40B4-BE49-F238E27FC236}">
                <a16:creationId xmlns:a16="http://schemas.microsoft.com/office/drawing/2014/main" id="{2737E77B-66B2-C540-96AD-578EB0AE448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49988" y="4210465"/>
            <a:ext cx="1219200" cy="329566"/>
          </a:xfrm>
          <a:prstGeom prst="rect">
            <a:avLst/>
          </a:prstGeom>
        </p:spPr>
      </p:pic>
      <p:pic>
        <p:nvPicPr>
          <p:cNvPr id="19" name="Picture 18">
            <a:extLst>
              <a:ext uri="{FF2B5EF4-FFF2-40B4-BE49-F238E27FC236}">
                <a16:creationId xmlns:a16="http://schemas.microsoft.com/office/drawing/2014/main" id="{8AFD7B34-85E8-DA4F-B07A-449EA39C051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49989" y="2019428"/>
            <a:ext cx="1208351" cy="518524"/>
          </a:xfrm>
          <a:prstGeom prst="rect">
            <a:avLst/>
          </a:prstGeom>
        </p:spPr>
      </p:pic>
      <p:pic>
        <p:nvPicPr>
          <p:cNvPr id="20" name="Picture 19">
            <a:extLst>
              <a:ext uri="{FF2B5EF4-FFF2-40B4-BE49-F238E27FC236}">
                <a16:creationId xmlns:a16="http://schemas.microsoft.com/office/drawing/2014/main" id="{86DF4EEA-E741-C140-A844-C42D861248B3}"/>
              </a:ext>
            </a:extLst>
          </p:cNvPr>
          <p:cNvPicPr>
            <a:picLocks noChangeAspect="1"/>
          </p:cNvPicPr>
          <p:nvPr/>
        </p:nvPicPr>
        <p:blipFill>
          <a:blip r:embed="rId10"/>
          <a:stretch>
            <a:fillRect/>
          </a:stretch>
        </p:blipFill>
        <p:spPr>
          <a:xfrm>
            <a:off x="7949988" y="3873497"/>
            <a:ext cx="1219200" cy="249936"/>
          </a:xfrm>
          <a:prstGeom prst="rect">
            <a:avLst/>
          </a:prstGeom>
        </p:spPr>
      </p:pic>
      <p:sp>
        <p:nvSpPr>
          <p:cNvPr id="21" name="TextBox 20">
            <a:extLst>
              <a:ext uri="{FF2B5EF4-FFF2-40B4-BE49-F238E27FC236}">
                <a16:creationId xmlns:a16="http://schemas.microsoft.com/office/drawing/2014/main" id="{0589AE5D-8921-124E-A856-8F9770BA6857}"/>
              </a:ext>
            </a:extLst>
          </p:cNvPr>
          <p:cNvSpPr txBox="1"/>
          <p:nvPr/>
        </p:nvSpPr>
        <p:spPr>
          <a:xfrm>
            <a:off x="4059959" y="4371950"/>
            <a:ext cx="3209533" cy="577081"/>
          </a:xfrm>
          <a:prstGeom prst="rect">
            <a:avLst/>
          </a:prstGeom>
          <a:noFill/>
        </p:spPr>
        <p:txBody>
          <a:bodyPr wrap="none" rtlCol="0">
            <a:spAutoFit/>
          </a:bodyPr>
          <a:lstStyle/>
          <a:p>
            <a:r>
              <a:rPr lang="en-US" sz="1050" dirty="0">
                <a:solidFill>
                  <a:prstClr val="black"/>
                </a:solidFill>
                <a:latin typeface="Calibri"/>
              </a:rPr>
              <a:t>Supported by the UK Research Councils through grants </a:t>
            </a:r>
            <a:br>
              <a:rPr lang="en-US" sz="1050" dirty="0">
                <a:solidFill>
                  <a:prstClr val="black"/>
                </a:solidFill>
                <a:latin typeface="Calibri"/>
              </a:rPr>
            </a:br>
            <a:r>
              <a:rPr lang="en-US" sz="1050" dirty="0">
                <a:solidFill>
                  <a:prstClr val="black"/>
                </a:solidFill>
                <a:latin typeface="Calibri"/>
              </a:rPr>
              <a:t>EP/H043160/1, EP/N006410/1 and  EP/S021779/1 . </a:t>
            </a:r>
            <a:br>
              <a:rPr lang="en-US" sz="1050" dirty="0">
                <a:solidFill>
                  <a:prstClr val="black"/>
                </a:solidFill>
                <a:latin typeface="Calibri"/>
              </a:rPr>
            </a:br>
            <a:r>
              <a:rPr lang="en-US" sz="1050" dirty="0">
                <a:solidFill>
                  <a:prstClr val="black"/>
                </a:solidFill>
                <a:latin typeface="Calibri"/>
              </a:rPr>
              <a:t>Additional project funding received from </a:t>
            </a:r>
            <a:r>
              <a:rPr lang="en-US" sz="1050" dirty="0" err="1">
                <a:solidFill>
                  <a:prstClr val="black"/>
                </a:solidFill>
                <a:latin typeface="Calibri"/>
              </a:rPr>
              <a:t>Jisc</a:t>
            </a:r>
            <a:r>
              <a:rPr lang="en-US" sz="1050" dirty="0">
                <a:solidFill>
                  <a:prstClr val="black"/>
                </a:solidFill>
                <a:latin typeface="Calibri"/>
              </a:rPr>
              <a:t>.</a:t>
            </a:r>
          </a:p>
        </p:txBody>
      </p:sp>
      <p:sp>
        <p:nvSpPr>
          <p:cNvPr id="23" name="TextBox 22">
            <a:extLst>
              <a:ext uri="{FF2B5EF4-FFF2-40B4-BE49-F238E27FC236}">
                <a16:creationId xmlns:a16="http://schemas.microsoft.com/office/drawing/2014/main" id="{3314D493-4F61-FC4B-9576-1047AFD30C54}"/>
              </a:ext>
            </a:extLst>
          </p:cNvPr>
          <p:cNvSpPr txBox="1"/>
          <p:nvPr/>
        </p:nvSpPr>
        <p:spPr>
          <a:xfrm>
            <a:off x="5951443" y="1047817"/>
            <a:ext cx="1370888" cy="1131079"/>
          </a:xfrm>
          <a:prstGeom prst="rect">
            <a:avLst/>
          </a:prstGeom>
          <a:noFill/>
        </p:spPr>
        <p:txBody>
          <a:bodyPr wrap="none" rtlCol="0">
            <a:spAutoFit/>
          </a:bodyPr>
          <a:lstStyle/>
          <a:p>
            <a:r>
              <a:rPr lang="en-US" sz="1350" dirty="0"/>
              <a:t>Additional Input:</a:t>
            </a:r>
          </a:p>
          <a:p>
            <a:r>
              <a:rPr lang="en-US" sz="1350" dirty="0"/>
              <a:t>- Allison Randal</a:t>
            </a:r>
          </a:p>
          <a:p>
            <a:pPr marL="214313" indent="-214313">
              <a:buFontTx/>
              <a:buChar char="-"/>
            </a:pPr>
            <a:endParaRPr lang="en-US" sz="1350" dirty="0"/>
          </a:p>
          <a:p>
            <a:pPr marL="214313" indent="-214313">
              <a:buFontTx/>
              <a:buChar char="-"/>
            </a:pPr>
            <a:endParaRPr lang="en-US" sz="1350" dirty="0"/>
          </a:p>
          <a:p>
            <a:pPr marL="214313" indent="-214313">
              <a:buFontTx/>
              <a:buChar char="-"/>
            </a:pPr>
            <a:endParaRPr lang="en-US" sz="1350" dirty="0"/>
          </a:p>
        </p:txBody>
      </p:sp>
    </p:spTree>
    <p:extLst>
      <p:ext uri="{BB962C8B-B14F-4D97-AF65-F5344CB8AC3E}">
        <p14:creationId xmlns:p14="http://schemas.microsoft.com/office/powerpoint/2010/main" val="364928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Institute</a:t>
            </a:r>
          </a:p>
        </p:txBody>
      </p:sp>
    </p:spTree>
    <p:extLst>
      <p:ext uri="{BB962C8B-B14F-4D97-AF65-F5344CB8AC3E}">
        <p14:creationId xmlns:p14="http://schemas.microsoft.com/office/powerpoint/2010/main" val="270075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Software Sustainability Institute</a:t>
            </a:r>
          </a:p>
        </p:txBody>
      </p:sp>
      <p:sp>
        <p:nvSpPr>
          <p:cNvPr id="8" name="Content Placeholder 7"/>
          <p:cNvSpPr>
            <a:spLocks noGrp="1"/>
          </p:cNvSpPr>
          <p:nvPr>
            <p:ph idx="1"/>
          </p:nvPr>
        </p:nvSpPr>
        <p:spPr>
          <a:xfrm>
            <a:off x="539552" y="1200150"/>
            <a:ext cx="8064896" cy="3657600"/>
          </a:xfrm>
        </p:spPr>
        <p:txBody>
          <a:bodyPr>
            <a:normAutofit fontScale="92500" lnSpcReduction="10000"/>
          </a:bodyPr>
          <a:lstStyle/>
          <a:p>
            <a:pPr marL="0" indent="0">
              <a:buNone/>
            </a:pPr>
            <a:r>
              <a:rPr lang="en-US" dirty="0"/>
              <a:t>A national facility for cultivating better, more sustainable, research software to enable </a:t>
            </a:r>
            <a:br>
              <a:rPr lang="en-US" dirty="0"/>
            </a:br>
            <a:r>
              <a:rPr lang="en-US" dirty="0"/>
              <a:t>world-class research</a:t>
            </a:r>
          </a:p>
          <a:p>
            <a:r>
              <a:rPr lang="en-US" sz="2100" dirty="0"/>
              <a:t>Software reaches boundaries in its </a:t>
            </a:r>
            <a:br>
              <a:rPr lang="en-US" sz="2100" dirty="0"/>
            </a:br>
            <a:r>
              <a:rPr lang="en-US" sz="2100" dirty="0"/>
              <a:t>development cycle that prevent </a:t>
            </a:r>
            <a:br>
              <a:rPr lang="en-US" sz="2100" dirty="0"/>
            </a:br>
            <a:r>
              <a:rPr lang="en-US" sz="2100" dirty="0"/>
              <a:t>improvement, growth and adoption </a:t>
            </a:r>
          </a:p>
          <a:p>
            <a:r>
              <a:rPr lang="en-US" sz="2100" dirty="0"/>
              <a:t>Providing the expertise and services </a:t>
            </a:r>
            <a:br>
              <a:rPr lang="en-US" sz="2100" dirty="0"/>
            </a:br>
            <a:r>
              <a:rPr lang="en-US" sz="2100" dirty="0"/>
              <a:t>needed to negotiate to the next stage</a:t>
            </a:r>
          </a:p>
          <a:p>
            <a:r>
              <a:rPr lang="en-US" sz="2100" dirty="0"/>
              <a:t>Developing the policy and tools to</a:t>
            </a:r>
            <a:br>
              <a:rPr lang="en-US" sz="2100" dirty="0"/>
            </a:br>
            <a:r>
              <a:rPr lang="en-US" sz="2100" dirty="0"/>
              <a:t>support the community developing and</a:t>
            </a:r>
            <a:br>
              <a:rPr lang="en-US" sz="2100" dirty="0"/>
            </a:br>
            <a:r>
              <a:rPr lang="en-US" sz="2100" dirty="0"/>
              <a:t>using research software</a:t>
            </a:r>
          </a:p>
          <a:p>
            <a:endParaRPr lang="en-US" dirty="0"/>
          </a:p>
        </p:txBody>
      </p:sp>
      <p:sp>
        <p:nvSpPr>
          <p:cNvPr id="2" name="TextBox 1"/>
          <p:cNvSpPr txBox="1"/>
          <p:nvPr/>
        </p:nvSpPr>
        <p:spPr>
          <a:xfrm>
            <a:off x="5618969" y="4407954"/>
            <a:ext cx="2699778" cy="577081"/>
          </a:xfrm>
          <a:prstGeom prst="rect">
            <a:avLst/>
          </a:prstGeom>
          <a:noFill/>
        </p:spPr>
        <p:txBody>
          <a:bodyPr wrap="none" rtlCol="0">
            <a:spAutoFit/>
          </a:bodyPr>
          <a:lstStyle/>
          <a:p>
            <a:r>
              <a:rPr lang="en-US" sz="1050" dirty="0">
                <a:solidFill>
                  <a:prstClr val="black"/>
                </a:solidFill>
                <a:latin typeface="Calibri"/>
              </a:rPr>
              <a:t>Supported by the UK Research Councils</a:t>
            </a:r>
            <a:br>
              <a:rPr lang="en-US" sz="1050" dirty="0">
                <a:solidFill>
                  <a:prstClr val="black"/>
                </a:solidFill>
                <a:latin typeface="Calibri"/>
              </a:rPr>
            </a:br>
            <a:r>
              <a:rPr lang="en-US" sz="1050" dirty="0">
                <a:solidFill>
                  <a:prstClr val="black"/>
                </a:solidFill>
                <a:latin typeface="Calibri"/>
              </a:rPr>
              <a:t>through grants EP/H043160/1, EP/N006410/1</a:t>
            </a:r>
            <a:br>
              <a:rPr lang="en-US" sz="1050" dirty="0">
                <a:solidFill>
                  <a:prstClr val="black"/>
                </a:solidFill>
                <a:latin typeface="Calibri"/>
              </a:rPr>
            </a:br>
            <a:r>
              <a:rPr lang="en-US" sz="1050" dirty="0">
                <a:solidFill>
                  <a:prstClr val="black"/>
                </a:solidFill>
                <a:latin typeface="Calibri"/>
              </a:rPr>
              <a:t>and EP/S021779/1 </a:t>
            </a:r>
          </a:p>
        </p:txBody>
      </p:sp>
      <p:pic>
        <p:nvPicPr>
          <p:cNvPr id="10" name="Picture 9"/>
          <p:cNvPicPr>
            <a:picLocks noChangeAspect="1"/>
          </p:cNvPicPr>
          <p:nvPr/>
        </p:nvPicPr>
        <p:blipFill>
          <a:blip r:embed="rId3"/>
          <a:stretch>
            <a:fillRect/>
          </a:stretch>
        </p:blipFill>
        <p:spPr>
          <a:xfrm>
            <a:off x="8270304" y="4848225"/>
            <a:ext cx="838200" cy="295275"/>
          </a:xfrm>
          <a:prstGeom prst="rect">
            <a:avLst/>
          </a:prstGeom>
        </p:spPr>
      </p:pic>
      <p:pic>
        <p:nvPicPr>
          <p:cNvPr id="12" name="Picture 11"/>
          <p:cNvPicPr>
            <a:picLocks noChangeAspect="1"/>
          </p:cNvPicPr>
          <p:nvPr/>
        </p:nvPicPr>
        <p:blipFill>
          <a:blip r:embed="rId4"/>
          <a:stretch>
            <a:fillRect/>
          </a:stretch>
        </p:blipFill>
        <p:spPr>
          <a:xfrm>
            <a:off x="5598114" y="2139702"/>
            <a:ext cx="2106234" cy="2106234"/>
          </a:xfrm>
          <a:prstGeom prst="rect">
            <a:avLst/>
          </a:prstGeom>
        </p:spPr>
      </p:pic>
      <p:pic>
        <p:nvPicPr>
          <p:cNvPr id="14" name="Picture 13">
            <a:extLst>
              <a:ext uri="{FF2B5EF4-FFF2-40B4-BE49-F238E27FC236}">
                <a16:creationId xmlns:a16="http://schemas.microsoft.com/office/drawing/2014/main" id="{AB574ECB-8A41-1D43-80BF-9FC7BB767DB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89304" y="1584822"/>
            <a:ext cx="1219200" cy="338667"/>
          </a:xfrm>
          <a:prstGeom prst="rect">
            <a:avLst/>
          </a:prstGeom>
        </p:spPr>
      </p:pic>
      <p:pic>
        <p:nvPicPr>
          <p:cNvPr id="15" name="Picture 14">
            <a:extLst>
              <a:ext uri="{FF2B5EF4-FFF2-40B4-BE49-F238E27FC236}">
                <a16:creationId xmlns:a16="http://schemas.microsoft.com/office/drawing/2014/main" id="{A7390C93-3E1B-1E48-AAF4-37D75960C43D}"/>
              </a:ext>
            </a:extLst>
          </p:cNvPr>
          <p:cNvPicPr>
            <a:picLocks noChangeAspect="1"/>
          </p:cNvPicPr>
          <p:nvPr/>
        </p:nvPicPr>
        <p:blipFill>
          <a:blip r:embed="rId6"/>
          <a:stretch>
            <a:fillRect/>
          </a:stretch>
        </p:blipFill>
        <p:spPr>
          <a:xfrm>
            <a:off x="8196752" y="2603468"/>
            <a:ext cx="686144" cy="583952"/>
          </a:xfrm>
          <a:prstGeom prst="rect">
            <a:avLst/>
          </a:prstGeom>
        </p:spPr>
      </p:pic>
      <p:pic>
        <p:nvPicPr>
          <p:cNvPr id="16" name="Picture 15">
            <a:extLst>
              <a:ext uri="{FF2B5EF4-FFF2-40B4-BE49-F238E27FC236}">
                <a16:creationId xmlns:a16="http://schemas.microsoft.com/office/drawing/2014/main" id="{032BD9BE-A8A3-D842-A070-5E6BBAF328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9304" y="1131590"/>
            <a:ext cx="1219200" cy="332509"/>
          </a:xfrm>
          <a:prstGeom prst="rect">
            <a:avLst/>
          </a:prstGeom>
        </p:spPr>
      </p:pic>
      <p:pic>
        <p:nvPicPr>
          <p:cNvPr id="17" name="Picture 16">
            <a:extLst>
              <a:ext uri="{FF2B5EF4-FFF2-40B4-BE49-F238E27FC236}">
                <a16:creationId xmlns:a16="http://schemas.microsoft.com/office/drawing/2014/main" id="{9A9BCF7E-2EFF-1A49-9638-1A78740945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35648" y="3232543"/>
            <a:ext cx="1201915" cy="528276"/>
          </a:xfrm>
          <a:prstGeom prst="rect">
            <a:avLst/>
          </a:prstGeom>
        </p:spPr>
      </p:pic>
      <p:pic>
        <p:nvPicPr>
          <p:cNvPr id="18" name="Picture 17">
            <a:extLst>
              <a:ext uri="{FF2B5EF4-FFF2-40B4-BE49-F238E27FC236}">
                <a16:creationId xmlns:a16="http://schemas.microsoft.com/office/drawing/2014/main" id="{0198D5A9-8ED4-E541-B643-3BFBF0572A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35648" y="4208891"/>
            <a:ext cx="1219200" cy="329566"/>
          </a:xfrm>
          <a:prstGeom prst="rect">
            <a:avLst/>
          </a:prstGeom>
        </p:spPr>
      </p:pic>
      <p:pic>
        <p:nvPicPr>
          <p:cNvPr id="19" name="Picture 18">
            <a:extLst>
              <a:ext uri="{FF2B5EF4-FFF2-40B4-BE49-F238E27FC236}">
                <a16:creationId xmlns:a16="http://schemas.microsoft.com/office/drawing/2014/main" id="{08FBA191-302F-6846-A4BD-5F51B26E07B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935649" y="2017854"/>
            <a:ext cx="1208351" cy="518524"/>
          </a:xfrm>
          <a:prstGeom prst="rect">
            <a:avLst/>
          </a:prstGeom>
        </p:spPr>
      </p:pic>
      <p:pic>
        <p:nvPicPr>
          <p:cNvPr id="20" name="Picture 19">
            <a:extLst>
              <a:ext uri="{FF2B5EF4-FFF2-40B4-BE49-F238E27FC236}">
                <a16:creationId xmlns:a16="http://schemas.microsoft.com/office/drawing/2014/main" id="{07F08770-CAEF-AC4E-A341-D5054EFCC723}"/>
              </a:ext>
            </a:extLst>
          </p:cNvPr>
          <p:cNvPicPr>
            <a:picLocks noChangeAspect="1"/>
          </p:cNvPicPr>
          <p:nvPr/>
        </p:nvPicPr>
        <p:blipFill>
          <a:blip r:embed="rId11"/>
          <a:stretch>
            <a:fillRect/>
          </a:stretch>
        </p:blipFill>
        <p:spPr>
          <a:xfrm>
            <a:off x="7935648" y="3871923"/>
            <a:ext cx="1219200" cy="249936"/>
          </a:xfrm>
          <a:prstGeom prst="rect">
            <a:avLst/>
          </a:prstGeom>
        </p:spPr>
      </p:pic>
    </p:spTree>
    <p:extLst>
      <p:ext uri="{BB962C8B-B14F-4D97-AF65-F5344CB8AC3E}">
        <p14:creationId xmlns:p14="http://schemas.microsoft.com/office/powerpoint/2010/main" val="99826613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0" y="0"/>
            <a:ext cx="0" cy="51435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143000" y="2571750"/>
            <a:ext cx="6858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441672" y="1884589"/>
            <a:ext cx="2260658" cy="1313090"/>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66" name="TextBox 65"/>
          <p:cNvSpPr txBox="1"/>
          <p:nvPr/>
        </p:nvSpPr>
        <p:spPr>
          <a:xfrm>
            <a:off x="1190623" y="13545"/>
            <a:ext cx="1399742" cy="461665"/>
          </a:xfrm>
          <a:prstGeom prst="rect">
            <a:avLst/>
          </a:prstGeom>
          <a:noFill/>
        </p:spPr>
        <p:txBody>
          <a:bodyPr wrap="none" rtlCol="0">
            <a:spAutoFit/>
          </a:bodyPr>
          <a:lstStyle/>
          <a:p>
            <a:pPr defTabSz="342900"/>
            <a:r>
              <a:rPr lang="en-US" sz="2400" dirty="0">
                <a:solidFill>
                  <a:srgbClr val="FF0000"/>
                </a:solidFill>
                <a:latin typeface="Helvetica"/>
                <a:cs typeface="Helvetica"/>
              </a:rPr>
              <a:t>Software</a:t>
            </a:r>
            <a:endParaRPr lang="en-US" dirty="0">
              <a:solidFill>
                <a:srgbClr val="FFFFFF"/>
              </a:solidFill>
              <a:latin typeface="Helvetica"/>
              <a:cs typeface="Helvetica"/>
            </a:endParaRPr>
          </a:p>
        </p:txBody>
      </p:sp>
      <p:sp>
        <p:nvSpPr>
          <p:cNvPr id="67" name="TextBox 66"/>
          <p:cNvSpPr txBox="1"/>
          <p:nvPr/>
        </p:nvSpPr>
        <p:spPr>
          <a:xfrm>
            <a:off x="1220378" y="4632906"/>
            <a:ext cx="1071127" cy="461665"/>
          </a:xfrm>
          <a:prstGeom prst="rect">
            <a:avLst/>
          </a:prstGeom>
          <a:noFill/>
        </p:spPr>
        <p:txBody>
          <a:bodyPr wrap="none" rtlCol="0" anchor="b">
            <a:spAutoFit/>
          </a:bodyPr>
          <a:lstStyle/>
          <a:p>
            <a:pPr defTabSz="342900"/>
            <a:r>
              <a:rPr lang="en-US" sz="2400" dirty="0">
                <a:solidFill>
                  <a:srgbClr val="FF0000"/>
                </a:solidFill>
                <a:latin typeface="Helvetica"/>
                <a:cs typeface="Helvetica"/>
              </a:rPr>
              <a:t>Policy</a:t>
            </a:r>
            <a:r>
              <a:rPr lang="en-US" dirty="0">
                <a:solidFill>
                  <a:srgbClr val="FFFFFF"/>
                </a:solidFill>
                <a:latin typeface="Helvetica"/>
                <a:cs typeface="Helvetica"/>
              </a:rPr>
              <a:t> </a:t>
            </a:r>
          </a:p>
        </p:txBody>
      </p:sp>
      <p:sp>
        <p:nvSpPr>
          <p:cNvPr id="68" name="TextBox 67"/>
          <p:cNvSpPr txBox="1"/>
          <p:nvPr/>
        </p:nvSpPr>
        <p:spPr>
          <a:xfrm>
            <a:off x="6713339" y="15644"/>
            <a:ext cx="1287661" cy="461665"/>
          </a:xfrm>
          <a:prstGeom prst="rect">
            <a:avLst/>
          </a:prstGeom>
          <a:noFill/>
        </p:spPr>
        <p:txBody>
          <a:bodyPr wrap="none" rtlCol="0">
            <a:spAutoFit/>
          </a:bodyPr>
          <a:lstStyle/>
          <a:p>
            <a:pPr algn="r" defTabSz="342900"/>
            <a:r>
              <a:rPr lang="en-US" sz="2400" dirty="0">
                <a:solidFill>
                  <a:srgbClr val="FF0000"/>
                </a:solidFill>
                <a:latin typeface="Helvetica"/>
                <a:cs typeface="Helvetica"/>
              </a:rPr>
              <a:t>Training</a:t>
            </a:r>
            <a:endParaRPr lang="en-US" sz="2100" dirty="0">
              <a:solidFill>
                <a:srgbClr val="FFFFFF"/>
              </a:solidFill>
              <a:latin typeface="Helvetica"/>
              <a:cs typeface="Helvetica"/>
            </a:endParaRPr>
          </a:p>
        </p:txBody>
      </p:sp>
      <p:sp>
        <p:nvSpPr>
          <p:cNvPr id="69" name="TextBox 68"/>
          <p:cNvSpPr txBox="1"/>
          <p:nvPr/>
        </p:nvSpPr>
        <p:spPr>
          <a:xfrm>
            <a:off x="6251412" y="4639709"/>
            <a:ext cx="1742785" cy="461665"/>
          </a:xfrm>
          <a:prstGeom prst="rect">
            <a:avLst/>
          </a:prstGeom>
          <a:noFill/>
        </p:spPr>
        <p:txBody>
          <a:bodyPr wrap="none" rtlCol="0" anchor="b">
            <a:spAutoFit/>
          </a:bodyPr>
          <a:lstStyle/>
          <a:p>
            <a:pPr algn="r" defTabSz="342900"/>
            <a:r>
              <a:rPr lang="en-US" sz="2400" dirty="0">
                <a:solidFill>
                  <a:srgbClr val="FF0000"/>
                </a:solidFill>
                <a:latin typeface="Helvetica"/>
                <a:cs typeface="Helvetica"/>
              </a:rPr>
              <a:t>Community</a:t>
            </a:r>
            <a:endParaRPr lang="en-US" sz="2400" dirty="0">
              <a:solidFill>
                <a:srgbClr val="FFFFFF"/>
              </a:solidFill>
              <a:latin typeface="Helvetica"/>
              <a:cs typeface="Helvetica"/>
            </a:endParaRPr>
          </a:p>
        </p:txBody>
      </p:sp>
      <p:sp>
        <p:nvSpPr>
          <p:cNvPr id="70" name="TextBox 69"/>
          <p:cNvSpPr txBox="1"/>
          <p:nvPr/>
        </p:nvSpPr>
        <p:spPr>
          <a:xfrm>
            <a:off x="3838769" y="1953837"/>
            <a:ext cx="1451038" cy="461665"/>
          </a:xfrm>
          <a:prstGeom prst="rect">
            <a:avLst/>
          </a:prstGeom>
          <a:noFill/>
        </p:spPr>
        <p:txBody>
          <a:bodyPr wrap="none" rtlCol="0" anchor="t">
            <a:spAutoFit/>
          </a:bodyPr>
          <a:lstStyle/>
          <a:p>
            <a:pPr algn="ctr" defTabSz="342900"/>
            <a:r>
              <a:rPr lang="en-US" sz="2400" dirty="0">
                <a:solidFill>
                  <a:srgbClr val="FF0000"/>
                </a:solidFill>
                <a:latin typeface="Helvetica"/>
                <a:cs typeface="Helvetica"/>
              </a:rPr>
              <a:t>Outreach</a:t>
            </a:r>
          </a:p>
        </p:txBody>
      </p:sp>
      <p:sp>
        <p:nvSpPr>
          <p:cNvPr id="71" name="TextBox 70"/>
          <p:cNvSpPr txBox="1"/>
          <p:nvPr/>
        </p:nvSpPr>
        <p:spPr>
          <a:xfrm>
            <a:off x="4849340" y="393907"/>
            <a:ext cx="2922740" cy="784830"/>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Delivering essential software skills to researchers via CDTs, institutions &amp; doctoral schools</a:t>
            </a:r>
          </a:p>
        </p:txBody>
      </p:sp>
      <p:sp>
        <p:nvSpPr>
          <p:cNvPr id="72" name="TextBox 71"/>
          <p:cNvSpPr txBox="1"/>
          <p:nvPr/>
        </p:nvSpPr>
        <p:spPr>
          <a:xfrm>
            <a:off x="1328131" y="393907"/>
            <a:ext cx="2922740"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Helping the community to develop software that meets the needs of reliable, reproducible, and reusable research</a:t>
            </a:r>
          </a:p>
        </p:txBody>
      </p:sp>
      <p:sp>
        <p:nvSpPr>
          <p:cNvPr id="73" name="TextBox 72"/>
          <p:cNvSpPr txBox="1"/>
          <p:nvPr/>
        </p:nvSpPr>
        <p:spPr>
          <a:xfrm>
            <a:off x="1164782" y="2704707"/>
            <a:ext cx="2249393"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Collecting evidence </a:t>
            </a:r>
            <a:br>
              <a:rPr lang="en-US" sz="1500" dirty="0">
                <a:solidFill>
                  <a:prstClr val="white"/>
                </a:solidFill>
                <a:latin typeface="Helvetica Light"/>
                <a:cs typeface="Helvetica Light"/>
              </a:rPr>
            </a:br>
            <a:r>
              <a:rPr lang="en-US" sz="1500" dirty="0">
                <a:solidFill>
                  <a:prstClr val="white"/>
                </a:solidFill>
                <a:latin typeface="Helvetica Light"/>
                <a:cs typeface="Helvetica Light"/>
              </a:rPr>
              <a:t>on the community’s software use &amp; sharing with stakeholders</a:t>
            </a:r>
          </a:p>
        </p:txBody>
      </p:sp>
      <p:sp>
        <p:nvSpPr>
          <p:cNvPr id="74" name="TextBox 73"/>
          <p:cNvSpPr txBox="1"/>
          <p:nvPr/>
        </p:nvSpPr>
        <p:spPr>
          <a:xfrm>
            <a:off x="5748794" y="2704707"/>
            <a:ext cx="2217491" cy="1015663"/>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Bringing together </a:t>
            </a:r>
            <a:br>
              <a:rPr lang="en-US" sz="1500" dirty="0">
                <a:solidFill>
                  <a:prstClr val="white"/>
                </a:solidFill>
                <a:latin typeface="Helvetica Light"/>
                <a:cs typeface="Helvetica Light"/>
              </a:rPr>
            </a:br>
            <a:r>
              <a:rPr lang="en-US" sz="1500" dirty="0">
                <a:solidFill>
                  <a:prstClr val="white"/>
                </a:solidFill>
                <a:latin typeface="Helvetica Light"/>
                <a:cs typeface="Helvetica Light"/>
              </a:rPr>
              <a:t>the right people to understand and address topical issues </a:t>
            </a:r>
          </a:p>
        </p:txBody>
      </p:sp>
      <p:sp>
        <p:nvSpPr>
          <p:cNvPr id="75" name="TextBox 74"/>
          <p:cNvSpPr txBox="1"/>
          <p:nvPr/>
        </p:nvSpPr>
        <p:spPr>
          <a:xfrm>
            <a:off x="3441672" y="2332475"/>
            <a:ext cx="2260658" cy="784830"/>
          </a:xfrm>
          <a:prstGeom prst="rect">
            <a:avLst/>
          </a:prstGeom>
          <a:noFill/>
        </p:spPr>
        <p:txBody>
          <a:bodyPr wrap="square" rtlCol="0" anchor="t">
            <a:spAutoFit/>
          </a:bodyPr>
          <a:lstStyle/>
          <a:p>
            <a:pPr algn="ctr" defTabSz="342900"/>
            <a:r>
              <a:rPr lang="en-US" sz="1500" dirty="0">
                <a:solidFill>
                  <a:prstClr val="white"/>
                </a:solidFill>
                <a:latin typeface="Helvetica Light"/>
                <a:cs typeface="Helvetica Light"/>
              </a:rPr>
              <a:t>Exploiting our platform to enable engagement, delivery &amp; uptake</a:t>
            </a:r>
          </a:p>
        </p:txBody>
      </p:sp>
      <p:pic>
        <p:nvPicPr>
          <p:cNvPr id="76" name="Picture 7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9195" y="3859930"/>
            <a:ext cx="1402421" cy="1202531"/>
          </a:xfrm>
          <a:prstGeom prst="rect">
            <a:avLst/>
          </a:prstGeom>
        </p:spPr>
      </p:pic>
      <p:pic>
        <p:nvPicPr>
          <p:cNvPr id="77" name="Picture 7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71727" y="1386487"/>
            <a:ext cx="1984691" cy="1046219"/>
          </a:xfrm>
          <a:prstGeom prst="rect">
            <a:avLst/>
          </a:prstGeom>
        </p:spPr>
      </p:pic>
      <p:pic>
        <p:nvPicPr>
          <p:cNvPr id="78" name="Picture 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1179" y="1664804"/>
            <a:ext cx="972996" cy="709931"/>
          </a:xfrm>
          <a:prstGeom prst="rect">
            <a:avLst/>
          </a:prstGeom>
        </p:spPr>
      </p:pic>
      <p:pic>
        <p:nvPicPr>
          <p:cNvPr id="79" name="Picture 7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09306" y="3859931"/>
            <a:ext cx="1847111" cy="877379"/>
          </a:xfrm>
          <a:prstGeom prst="rect">
            <a:avLst/>
          </a:prstGeom>
        </p:spPr>
      </p:pic>
      <p:pic>
        <p:nvPicPr>
          <p:cNvPr id="80" name="Content Placeholder 5" descr="ER1brite-tube.png"/>
          <p:cNvPicPr>
            <a:picLocks noChangeAspect="1"/>
          </p:cNvPicPr>
          <p:nvPr/>
        </p:nvPicPr>
        <p:blipFill>
          <a:blip r:embed="rId7" cstate="screen">
            <a:extLst>
              <a:ext uri="{28A0092B-C50C-407E-A947-70E740481C1C}">
                <a14:useLocalDpi xmlns:a14="http://schemas.microsoft.com/office/drawing/2010/main"/>
              </a:ext>
            </a:extLst>
          </a:blip>
          <a:srcRect t="-9452" b="-9452"/>
          <a:stretch>
            <a:fillRect/>
          </a:stretch>
        </p:blipFill>
        <p:spPr>
          <a:xfrm>
            <a:off x="2025907" y="1606775"/>
            <a:ext cx="759917" cy="825931"/>
          </a:xfrm>
          <a:prstGeom prst="rect">
            <a:avLst/>
          </a:prstGeom>
        </p:spPr>
      </p:pic>
      <p:pic>
        <p:nvPicPr>
          <p:cNvPr id="81" name="Picture 80" descr="Slide3.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90623" y="1664804"/>
            <a:ext cx="856145" cy="709931"/>
          </a:xfrm>
          <a:prstGeom prst="rect">
            <a:avLst/>
          </a:prstGeom>
        </p:spPr>
      </p:pic>
      <p:grpSp>
        <p:nvGrpSpPr>
          <p:cNvPr id="82" name="Group 81"/>
          <p:cNvGrpSpPr/>
          <p:nvPr/>
        </p:nvGrpSpPr>
        <p:grpSpPr>
          <a:xfrm>
            <a:off x="4665173" y="3859931"/>
            <a:ext cx="1206553" cy="1202531"/>
            <a:chOff x="9458730" y="3182874"/>
            <a:chExt cx="3810000" cy="3797300"/>
          </a:xfrm>
        </p:grpSpPr>
        <p:pic>
          <p:nvPicPr>
            <p:cNvPr id="83" name="Picture 8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1430" y="3182874"/>
              <a:ext cx="1905000" cy="1905000"/>
            </a:xfrm>
            <a:prstGeom prst="rect">
              <a:avLst/>
            </a:prstGeom>
          </p:spPr>
        </p:pic>
        <p:pic>
          <p:nvPicPr>
            <p:cNvPr id="84" name="Picture 8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3730" y="5075174"/>
              <a:ext cx="1905000" cy="1905000"/>
            </a:xfrm>
            <a:prstGeom prst="rect">
              <a:avLst/>
            </a:prstGeom>
          </p:spPr>
        </p:pic>
        <p:pic>
          <p:nvPicPr>
            <p:cNvPr id="85" name="Picture 8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376430" y="3182874"/>
              <a:ext cx="1892300" cy="1892300"/>
            </a:xfrm>
            <a:prstGeom prst="rect">
              <a:avLst/>
            </a:prstGeom>
          </p:spPr>
        </p:pic>
        <p:pic>
          <p:nvPicPr>
            <p:cNvPr id="86" name="Picture 8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458730" y="5075174"/>
              <a:ext cx="1905000" cy="1905000"/>
            </a:xfrm>
            <a:prstGeom prst="rect">
              <a:avLst/>
            </a:prstGeom>
          </p:spPr>
        </p:pic>
      </p:grpSp>
      <p:pic>
        <p:nvPicPr>
          <p:cNvPr id="87" name="Picture 86" descr="Percentage_software_analysis_back bg _clear.pn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78000" y="3855405"/>
            <a:ext cx="1303890" cy="878222"/>
          </a:xfrm>
          <a:prstGeom prst="rect">
            <a:avLst/>
          </a:prstGeom>
        </p:spPr>
      </p:pic>
    </p:spTree>
    <p:extLst>
      <p:ext uri="{BB962C8B-B14F-4D97-AF65-F5344CB8AC3E}">
        <p14:creationId xmlns:p14="http://schemas.microsoft.com/office/powerpoint/2010/main" val="127879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Without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9164" y="2867352"/>
            <a:ext cx="847653" cy="726836"/>
          </a:xfrm>
          <a:prstGeom prst="rect">
            <a:avLst/>
          </a:prstGeom>
        </p:spPr>
      </p:pic>
      <p:cxnSp>
        <p:nvCxnSpPr>
          <p:cNvPr id="11" name="Straight Connector 10"/>
          <p:cNvCxnSpPr/>
          <p:nvPr/>
        </p:nvCxnSpPr>
        <p:spPr>
          <a:xfrm>
            <a:off x="4572000" y="0"/>
            <a:ext cx="0" cy="5143500"/>
          </a:xfrm>
          <a:prstGeom prst="line">
            <a:avLst/>
          </a:prstGeom>
          <a:ln>
            <a:solidFill>
              <a:schemeClr val="bg1">
                <a:lumMod val="50000"/>
              </a:schemeClr>
            </a:solidFill>
            <a:prstDash val="sysDash"/>
          </a:ln>
          <a:effectLst/>
        </p:spPr>
        <p:style>
          <a:lnRef idx="2">
            <a:schemeClr val="accent2"/>
          </a:lnRef>
          <a:fillRef idx="0">
            <a:schemeClr val="accent2"/>
          </a:fillRef>
          <a:effectRef idx="1">
            <a:schemeClr val="accent2"/>
          </a:effectRef>
          <a:fontRef idx="minor">
            <a:schemeClr val="tx1"/>
          </a:fontRef>
        </p:style>
      </p:cxnSp>
      <p:pic>
        <p:nvPicPr>
          <p:cNvPr id="45" name="Content Placeholder 6" descr="CurationAndPreservation.png"/>
          <p:cNvPicPr>
            <a:picLocks noChangeAspect="1"/>
          </p:cNvPicPr>
          <p:nvPr/>
        </p:nvPicPr>
        <p:blipFill>
          <a:blip r:embed="rId4" cstate="screen">
            <a:extLst>
              <a:ext uri="{28A0092B-C50C-407E-A947-70E740481C1C}">
                <a14:useLocalDpi xmlns:a14="http://schemas.microsoft.com/office/drawing/2010/main"/>
              </a:ext>
            </a:extLst>
          </a:blip>
          <a:srcRect l="-15021" r="-15021"/>
          <a:stretch>
            <a:fillRect/>
          </a:stretch>
        </p:blipFill>
        <p:spPr>
          <a:xfrm>
            <a:off x="7284452" y="1609357"/>
            <a:ext cx="692367" cy="752513"/>
          </a:xfrm>
          <a:prstGeom prst="rect">
            <a:avLst/>
          </a:prstGeom>
        </p:spPr>
      </p:pic>
      <p:pic>
        <p:nvPicPr>
          <p:cNvPr id="46" name="Content Placeholder 7" descr="YouveInheritedSomeCode.png"/>
          <p:cNvPicPr>
            <a:picLocks noChangeAspect="1"/>
          </p:cNvPicPr>
          <p:nvPr/>
        </p:nvPicPr>
        <p:blipFill>
          <a:blip r:embed="rId5" cstate="screen">
            <a:extLst>
              <a:ext uri="{28A0092B-C50C-407E-A947-70E740481C1C}">
                <a14:useLocalDpi xmlns:a14="http://schemas.microsoft.com/office/drawing/2010/main"/>
              </a:ext>
            </a:extLst>
          </a:blip>
          <a:srcRect l="-15047" r="-15047"/>
          <a:stretch>
            <a:fillRect/>
          </a:stretch>
        </p:blipFill>
        <p:spPr>
          <a:xfrm>
            <a:off x="6686090" y="1617371"/>
            <a:ext cx="692645" cy="752513"/>
          </a:xfrm>
          <a:prstGeom prst="rect">
            <a:avLst/>
          </a:prstGeom>
        </p:spPr>
      </p:pic>
      <p:pic>
        <p:nvPicPr>
          <p:cNvPr id="33" name="Picture 32" descr="IMGP6472.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6323" y="476374"/>
            <a:ext cx="1574480" cy="1051049"/>
          </a:xfrm>
          <a:prstGeom prst="rect">
            <a:avLst/>
          </a:prstGeom>
        </p:spPr>
      </p:pic>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7057" y="530815"/>
            <a:ext cx="1213379" cy="910034"/>
          </a:xfrm>
          <a:prstGeom prst="rect">
            <a:avLst/>
          </a:prstGeom>
        </p:spPr>
      </p:pic>
      <p:cxnSp>
        <p:nvCxnSpPr>
          <p:cNvPr id="12" name="Straight Connector 11"/>
          <p:cNvCxnSpPr/>
          <p:nvPr/>
        </p:nvCxnSpPr>
        <p:spPr>
          <a:xfrm>
            <a:off x="1143000" y="2571750"/>
            <a:ext cx="6858000" cy="0"/>
          </a:xfrm>
          <a:prstGeom prst="line">
            <a:avLst/>
          </a:prstGeom>
          <a:ln>
            <a:solidFill>
              <a:schemeClr val="bg1">
                <a:lumMod val="50000"/>
              </a:schemeClr>
            </a:solidFill>
            <a:prstDash val="sysDash"/>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3441672" y="1884589"/>
            <a:ext cx="2260658" cy="1313090"/>
          </a:xfrm>
          <a:prstGeom prst="rect">
            <a:avLst/>
          </a:prstGeom>
          <a:solidFill>
            <a:schemeClr val="tx1"/>
          </a:solidFill>
          <a:ln w="19050" cmpd="sng">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sp>
        <p:nvSpPr>
          <p:cNvPr id="23" name="TextBox 22"/>
          <p:cNvSpPr txBox="1"/>
          <p:nvPr/>
        </p:nvSpPr>
        <p:spPr>
          <a:xfrm>
            <a:off x="3822436" y="2409732"/>
            <a:ext cx="1499129"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Website &amp; blog</a:t>
            </a:r>
          </a:p>
        </p:txBody>
      </p:sp>
      <p:sp>
        <p:nvSpPr>
          <p:cNvPr id="24" name="TextBox 23"/>
          <p:cNvSpPr txBox="1"/>
          <p:nvPr/>
        </p:nvSpPr>
        <p:spPr>
          <a:xfrm>
            <a:off x="3185521" y="3534416"/>
            <a:ext cx="118013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Campaigns</a:t>
            </a:r>
          </a:p>
        </p:txBody>
      </p:sp>
      <p:sp>
        <p:nvSpPr>
          <p:cNvPr id="26" name="TextBox 25"/>
          <p:cNvSpPr txBox="1"/>
          <p:nvPr/>
        </p:nvSpPr>
        <p:spPr>
          <a:xfrm>
            <a:off x="4174886" y="160629"/>
            <a:ext cx="784190"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Advice</a:t>
            </a:r>
          </a:p>
        </p:txBody>
      </p:sp>
      <p:sp>
        <p:nvSpPr>
          <p:cNvPr id="27" name="TextBox 26"/>
          <p:cNvSpPr txBox="1"/>
          <p:nvPr/>
        </p:nvSpPr>
        <p:spPr>
          <a:xfrm>
            <a:off x="5957059" y="1817260"/>
            <a:ext cx="805029"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Guides</a:t>
            </a:r>
          </a:p>
        </p:txBody>
      </p:sp>
      <p:sp>
        <p:nvSpPr>
          <p:cNvPr id="28" name="TextBox 27"/>
          <p:cNvSpPr txBox="1"/>
          <p:nvPr/>
        </p:nvSpPr>
        <p:spPr>
          <a:xfrm>
            <a:off x="7026396" y="782905"/>
            <a:ext cx="90281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Courses</a:t>
            </a:r>
          </a:p>
        </p:txBody>
      </p:sp>
      <p:sp>
        <p:nvSpPr>
          <p:cNvPr id="29" name="TextBox 28"/>
          <p:cNvSpPr txBox="1"/>
          <p:nvPr/>
        </p:nvSpPr>
        <p:spPr>
          <a:xfrm>
            <a:off x="4939824" y="3594188"/>
            <a:ext cx="1148071"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Workshops</a:t>
            </a:r>
          </a:p>
        </p:txBody>
      </p:sp>
      <p:grpSp>
        <p:nvGrpSpPr>
          <p:cNvPr id="39" name="Group 38"/>
          <p:cNvGrpSpPr/>
          <p:nvPr/>
        </p:nvGrpSpPr>
        <p:grpSpPr>
          <a:xfrm>
            <a:off x="6531299" y="2660285"/>
            <a:ext cx="1396245" cy="1397279"/>
            <a:chOff x="7555158" y="1921131"/>
            <a:chExt cx="3810000" cy="3812820"/>
          </a:xfrm>
        </p:grpSpPr>
        <p:pic>
          <p:nvPicPr>
            <p:cNvPr id="35" name="Picture 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67858" y="3828951"/>
              <a:ext cx="1892300" cy="1905000"/>
            </a:xfrm>
            <a:prstGeom prst="rect">
              <a:avLst/>
            </a:prstGeom>
          </p:spPr>
        </p:pic>
        <p:pic>
          <p:nvPicPr>
            <p:cNvPr id="36"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55158" y="1921131"/>
              <a:ext cx="1905000" cy="1905000"/>
            </a:xfrm>
            <a:prstGeom prst="rect">
              <a:avLst/>
            </a:prstGeom>
          </p:spPr>
        </p:pic>
        <p:pic>
          <p:nvPicPr>
            <p:cNvPr id="37" name="Picture 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60158" y="1921131"/>
              <a:ext cx="1905000" cy="1905000"/>
            </a:xfrm>
            <a:prstGeom prst="rect">
              <a:avLst/>
            </a:prstGeom>
          </p:spPr>
        </p:pic>
        <p:pic>
          <p:nvPicPr>
            <p:cNvPr id="38" name="Picture 3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60158" y="3826131"/>
              <a:ext cx="1905000" cy="1905000"/>
            </a:xfrm>
            <a:prstGeom prst="rect">
              <a:avLst/>
            </a:prstGeom>
          </p:spPr>
        </p:pic>
      </p:grpSp>
      <p:sp>
        <p:nvSpPr>
          <p:cNvPr id="30" name="TextBox 29"/>
          <p:cNvSpPr txBox="1"/>
          <p:nvPr/>
        </p:nvSpPr>
        <p:spPr>
          <a:xfrm>
            <a:off x="6760012" y="4008875"/>
            <a:ext cx="1096775"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Fellowship</a:t>
            </a:r>
          </a:p>
        </p:txBody>
      </p:sp>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63311" y="456404"/>
            <a:ext cx="972996" cy="732991"/>
          </a:xfrm>
          <a:prstGeom prst="rect">
            <a:avLst/>
          </a:prstGeom>
        </p:spPr>
      </p:pic>
      <p:pic>
        <p:nvPicPr>
          <p:cNvPr id="42" name="Picture 4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63310" y="1689860"/>
            <a:ext cx="1160724" cy="755152"/>
          </a:xfrm>
          <a:prstGeom prst="rect">
            <a:avLst/>
          </a:prstGeom>
        </p:spPr>
      </p:pic>
      <p:pic>
        <p:nvPicPr>
          <p:cNvPr id="47" name="Picture 4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280164" y="3825187"/>
            <a:ext cx="1238355" cy="697132"/>
          </a:xfrm>
          <a:prstGeom prst="rect">
            <a:avLst/>
          </a:prstGeom>
        </p:spPr>
      </p:pic>
      <p:pic>
        <p:nvPicPr>
          <p:cNvPr id="50" name="Picture 4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48984" y="3940437"/>
            <a:ext cx="1538977" cy="1023053"/>
          </a:xfrm>
          <a:prstGeom prst="rect">
            <a:avLst/>
          </a:prstGeom>
        </p:spPr>
      </p:pic>
      <p:pic>
        <p:nvPicPr>
          <p:cNvPr id="51" name="Picture 5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14174" y="3818384"/>
            <a:ext cx="938580" cy="703935"/>
          </a:xfrm>
          <a:prstGeom prst="rect">
            <a:avLst/>
          </a:prstGeom>
        </p:spPr>
      </p:pic>
      <p:sp>
        <p:nvSpPr>
          <p:cNvPr id="52" name="TextBox 51"/>
          <p:cNvSpPr txBox="1"/>
          <p:nvPr/>
        </p:nvSpPr>
        <p:spPr>
          <a:xfrm>
            <a:off x="1417976" y="2998553"/>
            <a:ext cx="1010213"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Research</a:t>
            </a:r>
          </a:p>
        </p:txBody>
      </p:sp>
      <p:sp>
        <p:nvSpPr>
          <p:cNvPr id="48" name="TextBox 47"/>
          <p:cNvSpPr txBox="1"/>
          <p:nvPr/>
        </p:nvSpPr>
        <p:spPr>
          <a:xfrm>
            <a:off x="1190623" y="0"/>
            <a:ext cx="1399742" cy="461665"/>
          </a:xfrm>
          <a:prstGeom prst="rect">
            <a:avLst/>
          </a:prstGeom>
          <a:noFill/>
        </p:spPr>
        <p:txBody>
          <a:bodyPr wrap="none" rtlCol="0">
            <a:spAutoFit/>
          </a:bodyPr>
          <a:lstStyle/>
          <a:p>
            <a:pPr defTabSz="342900"/>
            <a:r>
              <a:rPr lang="en-US" sz="2400" dirty="0">
                <a:solidFill>
                  <a:srgbClr val="FF0000"/>
                </a:solidFill>
                <a:latin typeface="Helvetica"/>
                <a:cs typeface="Helvetica"/>
              </a:rPr>
              <a:t>Software</a:t>
            </a:r>
            <a:endParaRPr lang="en-US" dirty="0">
              <a:solidFill>
                <a:srgbClr val="FF0000"/>
              </a:solidFill>
              <a:latin typeface="Helvetica"/>
              <a:cs typeface="Helvetica"/>
            </a:endParaRPr>
          </a:p>
        </p:txBody>
      </p:sp>
      <p:sp>
        <p:nvSpPr>
          <p:cNvPr id="49" name="TextBox 48"/>
          <p:cNvSpPr txBox="1"/>
          <p:nvPr/>
        </p:nvSpPr>
        <p:spPr>
          <a:xfrm>
            <a:off x="1220378" y="4660986"/>
            <a:ext cx="1007007" cy="461665"/>
          </a:xfrm>
          <a:prstGeom prst="rect">
            <a:avLst/>
          </a:prstGeom>
          <a:noFill/>
        </p:spPr>
        <p:txBody>
          <a:bodyPr wrap="none" rtlCol="0" anchor="b">
            <a:spAutoFit/>
          </a:bodyPr>
          <a:lstStyle/>
          <a:p>
            <a:pPr defTabSz="342900"/>
            <a:r>
              <a:rPr lang="en-US" sz="2400" dirty="0">
                <a:solidFill>
                  <a:srgbClr val="FF0000"/>
                </a:solidFill>
                <a:latin typeface="Helvetica"/>
                <a:cs typeface="Helvetica"/>
              </a:rPr>
              <a:t>Policy</a:t>
            </a:r>
            <a:endParaRPr lang="en-US" dirty="0">
              <a:solidFill>
                <a:srgbClr val="FF0000"/>
              </a:solidFill>
              <a:latin typeface="Helvetica"/>
              <a:cs typeface="Helvetica"/>
            </a:endParaRPr>
          </a:p>
        </p:txBody>
      </p:sp>
      <p:sp>
        <p:nvSpPr>
          <p:cNvPr id="53" name="TextBox 52"/>
          <p:cNvSpPr txBox="1"/>
          <p:nvPr/>
        </p:nvSpPr>
        <p:spPr>
          <a:xfrm>
            <a:off x="6713339" y="2099"/>
            <a:ext cx="1287661" cy="461665"/>
          </a:xfrm>
          <a:prstGeom prst="rect">
            <a:avLst/>
          </a:prstGeom>
          <a:noFill/>
        </p:spPr>
        <p:txBody>
          <a:bodyPr wrap="none" rtlCol="0">
            <a:spAutoFit/>
          </a:bodyPr>
          <a:lstStyle/>
          <a:p>
            <a:pPr algn="r" defTabSz="342900"/>
            <a:r>
              <a:rPr lang="en-US" sz="2400" dirty="0">
                <a:solidFill>
                  <a:srgbClr val="FF0000"/>
                </a:solidFill>
                <a:latin typeface="Helvetica"/>
                <a:cs typeface="Helvetica"/>
              </a:rPr>
              <a:t>Training</a:t>
            </a:r>
            <a:endParaRPr lang="en-US" sz="2100" dirty="0">
              <a:solidFill>
                <a:srgbClr val="FF0000"/>
              </a:solidFill>
              <a:latin typeface="Helvetica"/>
              <a:cs typeface="Helvetica"/>
            </a:endParaRPr>
          </a:p>
        </p:txBody>
      </p:sp>
      <p:sp>
        <p:nvSpPr>
          <p:cNvPr id="54" name="TextBox 53"/>
          <p:cNvSpPr txBox="1"/>
          <p:nvPr/>
        </p:nvSpPr>
        <p:spPr>
          <a:xfrm>
            <a:off x="6251412" y="4667789"/>
            <a:ext cx="1742785" cy="461665"/>
          </a:xfrm>
          <a:prstGeom prst="rect">
            <a:avLst/>
          </a:prstGeom>
          <a:noFill/>
        </p:spPr>
        <p:txBody>
          <a:bodyPr wrap="none" rtlCol="0" anchor="b">
            <a:spAutoFit/>
          </a:bodyPr>
          <a:lstStyle/>
          <a:p>
            <a:pPr algn="r" defTabSz="342900"/>
            <a:r>
              <a:rPr lang="en-US" sz="2400" dirty="0">
                <a:solidFill>
                  <a:srgbClr val="FF0000"/>
                </a:solidFill>
                <a:latin typeface="Helvetica"/>
                <a:cs typeface="Helvetica"/>
              </a:rPr>
              <a:t>Community</a:t>
            </a:r>
          </a:p>
        </p:txBody>
      </p:sp>
      <p:pic>
        <p:nvPicPr>
          <p:cNvPr id="40" name="Content Placeholder 5" descr="ER1brite-tube.png"/>
          <p:cNvPicPr>
            <a:picLocks noChangeAspect="1"/>
          </p:cNvPicPr>
          <p:nvPr/>
        </p:nvPicPr>
        <p:blipFill>
          <a:blip r:embed="rId17" cstate="screen">
            <a:extLst>
              <a:ext uri="{28A0092B-C50C-407E-A947-70E740481C1C}">
                <a14:useLocalDpi xmlns:a14="http://schemas.microsoft.com/office/drawing/2010/main"/>
              </a:ext>
            </a:extLst>
          </a:blip>
          <a:srcRect t="-9452" b="-9452"/>
          <a:stretch>
            <a:fillRect/>
          </a:stretch>
        </p:blipFill>
        <p:spPr>
          <a:xfrm>
            <a:off x="1330434" y="724546"/>
            <a:ext cx="1037230" cy="1127333"/>
          </a:xfrm>
          <a:prstGeom prst="rect">
            <a:avLst/>
          </a:prstGeom>
        </p:spPr>
      </p:pic>
      <p:sp>
        <p:nvSpPr>
          <p:cNvPr id="25" name="TextBox 24"/>
          <p:cNvSpPr txBox="1"/>
          <p:nvPr/>
        </p:nvSpPr>
        <p:spPr>
          <a:xfrm>
            <a:off x="2341127" y="1222290"/>
            <a:ext cx="1257075" cy="323165"/>
          </a:xfrm>
          <a:prstGeom prst="rect">
            <a:avLst/>
          </a:prstGeom>
          <a:noFill/>
        </p:spPr>
        <p:txBody>
          <a:bodyPr wrap="none" rtlCol="0" anchor="t">
            <a:spAutoFit/>
          </a:bodyPr>
          <a:lstStyle/>
          <a:p>
            <a:pPr algn="ctr" defTabSz="342900"/>
            <a:r>
              <a:rPr lang="en-US" sz="1500" i="1" dirty="0">
                <a:solidFill>
                  <a:prstClr val="white"/>
                </a:solidFill>
                <a:latin typeface="Helvetica Light"/>
                <a:cs typeface="Helvetica Light"/>
              </a:rPr>
              <a:t>Consultancy</a:t>
            </a:r>
          </a:p>
        </p:txBody>
      </p:sp>
      <p:pic>
        <p:nvPicPr>
          <p:cNvPr id="44" name="Picture 4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476357" y="3818384"/>
            <a:ext cx="929509" cy="697132"/>
          </a:xfrm>
          <a:prstGeom prst="rect">
            <a:avLst/>
          </a:prstGeom>
        </p:spPr>
      </p:pic>
      <p:sp>
        <p:nvSpPr>
          <p:cNvPr id="43" name="TextBox 42"/>
          <p:cNvSpPr txBox="1"/>
          <p:nvPr/>
        </p:nvSpPr>
        <p:spPr>
          <a:xfrm>
            <a:off x="2526634" y="1440848"/>
            <a:ext cx="838692" cy="2308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50+ projects</a:t>
            </a:r>
          </a:p>
        </p:txBody>
      </p:sp>
      <p:sp>
        <p:nvSpPr>
          <p:cNvPr id="55" name="TextBox 54"/>
          <p:cNvSpPr txBox="1"/>
          <p:nvPr/>
        </p:nvSpPr>
        <p:spPr>
          <a:xfrm>
            <a:off x="4037237" y="1516735"/>
            <a:ext cx="1069525"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130+ evaluations</a:t>
            </a:r>
          </a:p>
          <a:p>
            <a:pPr algn="ctr" defTabSz="342900"/>
            <a:r>
              <a:rPr lang="en-US" sz="900" dirty="0">
                <a:solidFill>
                  <a:prstClr val="white"/>
                </a:solidFill>
                <a:latin typeface="Helvetica Light"/>
                <a:cs typeface="Helvetica Light"/>
              </a:rPr>
              <a:t>4 surgeries</a:t>
            </a:r>
          </a:p>
        </p:txBody>
      </p:sp>
      <p:sp>
        <p:nvSpPr>
          <p:cNvPr id="57" name="TextBox 56"/>
          <p:cNvSpPr txBox="1"/>
          <p:nvPr/>
        </p:nvSpPr>
        <p:spPr>
          <a:xfrm>
            <a:off x="7021994" y="1021468"/>
            <a:ext cx="966932" cy="6463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35+ UK SWC </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workshops</a:t>
            </a:r>
          </a:p>
          <a:p>
            <a:pPr algn="ctr" defTabSz="342900"/>
            <a:r>
              <a:rPr lang="en-US" sz="900" dirty="0">
                <a:solidFill>
                  <a:prstClr val="white"/>
                </a:solidFill>
                <a:latin typeface="Helvetica Light"/>
                <a:cs typeface="Helvetica Light"/>
              </a:rPr>
              <a:t>1000+ learners</a:t>
            </a:r>
          </a:p>
          <a:p>
            <a:pPr algn="ctr" defTabSz="342900"/>
            <a:endParaRPr lang="en-US" sz="900" dirty="0">
              <a:solidFill>
                <a:prstClr val="white"/>
              </a:solidFill>
              <a:latin typeface="Helvetica Light"/>
              <a:cs typeface="Helvetica Light"/>
            </a:endParaRPr>
          </a:p>
        </p:txBody>
      </p:sp>
      <p:sp>
        <p:nvSpPr>
          <p:cNvPr id="58" name="TextBox 57"/>
          <p:cNvSpPr txBox="1"/>
          <p:nvPr/>
        </p:nvSpPr>
        <p:spPr>
          <a:xfrm>
            <a:off x="5879884" y="2052812"/>
            <a:ext cx="966932" cy="5078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80+ guides</a:t>
            </a:r>
          </a:p>
          <a:p>
            <a:pPr algn="ctr" defTabSz="342900"/>
            <a:r>
              <a:rPr lang="en-US" sz="900" dirty="0">
                <a:solidFill>
                  <a:prstClr val="white"/>
                </a:solidFill>
                <a:latin typeface="Helvetica Light"/>
                <a:cs typeface="Helvetica Light"/>
              </a:rPr>
              <a:t>50,000 readers</a:t>
            </a:r>
          </a:p>
          <a:p>
            <a:pPr algn="ctr" defTabSz="342900"/>
            <a:endParaRPr lang="en-US" sz="900" dirty="0">
              <a:solidFill>
                <a:prstClr val="white"/>
              </a:solidFill>
              <a:latin typeface="Helvetica Light"/>
              <a:cs typeface="Helvetica Light"/>
            </a:endParaRPr>
          </a:p>
        </p:txBody>
      </p:sp>
      <p:sp>
        <p:nvSpPr>
          <p:cNvPr id="59" name="TextBox 58"/>
          <p:cNvSpPr txBox="1"/>
          <p:nvPr/>
        </p:nvSpPr>
        <p:spPr>
          <a:xfrm>
            <a:off x="6858508" y="4225942"/>
            <a:ext cx="889988" cy="5078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61 domain</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ambassadors</a:t>
            </a:r>
          </a:p>
          <a:p>
            <a:pPr algn="ctr" defTabSz="342900"/>
            <a:endParaRPr lang="en-US" sz="900" dirty="0">
              <a:solidFill>
                <a:prstClr val="white"/>
              </a:solidFill>
              <a:latin typeface="Helvetica Light"/>
              <a:cs typeface="Helvetica Light"/>
            </a:endParaRPr>
          </a:p>
        </p:txBody>
      </p:sp>
      <p:sp>
        <p:nvSpPr>
          <p:cNvPr id="60" name="TextBox 59"/>
          <p:cNvSpPr txBox="1"/>
          <p:nvPr/>
        </p:nvSpPr>
        <p:spPr>
          <a:xfrm>
            <a:off x="4754437" y="4944767"/>
            <a:ext cx="1531188"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20+ workshops </a:t>
            </a:r>
            <a:r>
              <a:rPr lang="en-US" sz="900" dirty="0" err="1">
                <a:solidFill>
                  <a:prstClr val="white"/>
                </a:solidFill>
                <a:latin typeface="Helvetica Light"/>
                <a:cs typeface="Helvetica Light"/>
              </a:rPr>
              <a:t>organised</a:t>
            </a:r>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1" name="TextBox 60"/>
          <p:cNvSpPr txBox="1"/>
          <p:nvPr/>
        </p:nvSpPr>
        <p:spPr>
          <a:xfrm>
            <a:off x="1411459" y="3245317"/>
            <a:ext cx="1024639" cy="646331"/>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740 researchers</a:t>
            </a:r>
            <a:br>
              <a:rPr lang="en-US" sz="900" dirty="0">
                <a:solidFill>
                  <a:prstClr val="white"/>
                </a:solidFill>
                <a:latin typeface="Helvetica Light"/>
                <a:cs typeface="Helvetica Light"/>
              </a:rPr>
            </a:br>
            <a:r>
              <a:rPr lang="en-US" sz="900" dirty="0">
                <a:solidFill>
                  <a:prstClr val="white"/>
                </a:solidFill>
                <a:latin typeface="Helvetica Light"/>
                <a:cs typeface="Helvetica Light"/>
              </a:rPr>
              <a:t>50,000 grants</a:t>
            </a:r>
            <a:br>
              <a:rPr lang="en-US" sz="900" dirty="0">
                <a:solidFill>
                  <a:prstClr val="white"/>
                </a:solidFill>
                <a:latin typeface="Helvetica Light"/>
                <a:cs typeface="Helvetica Light"/>
              </a:rPr>
            </a:br>
            <a:r>
              <a:rPr lang="en-US" sz="900" dirty="0" err="1">
                <a:solidFill>
                  <a:prstClr val="white"/>
                </a:solidFill>
                <a:latin typeface="Helvetica Light"/>
                <a:cs typeface="Helvetica Light"/>
              </a:rPr>
              <a:t>analysed</a:t>
            </a:r>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2" name="TextBox 61"/>
          <p:cNvSpPr txBox="1"/>
          <p:nvPr/>
        </p:nvSpPr>
        <p:spPr>
          <a:xfrm>
            <a:off x="3636488" y="2650222"/>
            <a:ext cx="1871025" cy="784830"/>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150+ contributed articles</a:t>
            </a:r>
          </a:p>
          <a:p>
            <a:pPr algn="ctr" defTabSz="342900"/>
            <a:r>
              <a:rPr lang="en-US" sz="900" dirty="0">
                <a:solidFill>
                  <a:prstClr val="white"/>
                </a:solidFill>
                <a:latin typeface="Helvetica Light"/>
                <a:cs typeface="Helvetica Light"/>
              </a:rPr>
              <a:t>20,000 unique visitors per month</a:t>
            </a:r>
          </a:p>
          <a:p>
            <a:pPr algn="ctr" defTabSz="342900"/>
            <a:r>
              <a:rPr lang="en-US" sz="900" dirty="0">
                <a:solidFill>
                  <a:prstClr val="white"/>
                </a:solidFill>
                <a:latin typeface="Helvetica Light"/>
                <a:cs typeface="Helvetica Light"/>
              </a:rPr>
              <a:t>3,000 Twitter followers</a:t>
            </a:r>
          </a:p>
          <a:p>
            <a:pPr algn="ctr" defTabSz="342900"/>
            <a:endParaRPr lang="en-US" sz="900" dirty="0">
              <a:solidFill>
                <a:prstClr val="white"/>
              </a:solidFill>
              <a:latin typeface="Helvetica Light"/>
              <a:cs typeface="Helvetica Light"/>
            </a:endParaRPr>
          </a:p>
          <a:p>
            <a:pPr algn="ctr" defTabSz="342900"/>
            <a:endParaRPr lang="en-US" sz="900" dirty="0">
              <a:solidFill>
                <a:prstClr val="white"/>
              </a:solidFill>
              <a:latin typeface="Helvetica Light"/>
              <a:cs typeface="Helvetica Light"/>
            </a:endParaRPr>
          </a:p>
        </p:txBody>
      </p:sp>
      <p:sp>
        <p:nvSpPr>
          <p:cNvPr id="63" name="TextBox 62"/>
          <p:cNvSpPr txBox="1"/>
          <p:nvPr/>
        </p:nvSpPr>
        <p:spPr>
          <a:xfrm>
            <a:off x="1254551" y="4499189"/>
            <a:ext cx="1261884"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300+ RSEs engaged</a:t>
            </a:r>
          </a:p>
          <a:p>
            <a:pPr algn="ctr" defTabSz="342900"/>
            <a:endParaRPr lang="en-US" sz="900" dirty="0">
              <a:solidFill>
                <a:prstClr val="white"/>
              </a:solidFill>
              <a:latin typeface="Helvetica Light"/>
              <a:cs typeface="Helvetica Light"/>
            </a:endParaRPr>
          </a:p>
        </p:txBody>
      </p:sp>
      <p:sp>
        <p:nvSpPr>
          <p:cNvPr id="64" name="TextBox 63"/>
          <p:cNvSpPr txBox="1"/>
          <p:nvPr/>
        </p:nvSpPr>
        <p:spPr>
          <a:xfrm>
            <a:off x="2382744" y="4499189"/>
            <a:ext cx="1011816"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2100 signatures</a:t>
            </a:r>
          </a:p>
          <a:p>
            <a:pPr algn="ctr" defTabSz="342900"/>
            <a:endParaRPr lang="en-US" sz="900" dirty="0">
              <a:solidFill>
                <a:prstClr val="white"/>
              </a:solidFill>
              <a:latin typeface="Helvetica Light"/>
              <a:cs typeface="Helvetica Light"/>
            </a:endParaRPr>
          </a:p>
        </p:txBody>
      </p:sp>
      <p:sp>
        <p:nvSpPr>
          <p:cNvPr id="65" name="TextBox 64"/>
          <p:cNvSpPr txBox="1"/>
          <p:nvPr/>
        </p:nvSpPr>
        <p:spPr>
          <a:xfrm>
            <a:off x="3256632" y="4537565"/>
            <a:ext cx="1281121" cy="369332"/>
          </a:xfrm>
          <a:prstGeom prst="rect">
            <a:avLst/>
          </a:prstGeom>
          <a:noFill/>
        </p:spPr>
        <p:txBody>
          <a:bodyPr wrap="none" rtlCol="0" anchor="t">
            <a:spAutoFit/>
          </a:bodyPr>
          <a:lstStyle/>
          <a:p>
            <a:pPr algn="ctr" defTabSz="342900"/>
            <a:r>
              <a:rPr lang="en-US" sz="900" dirty="0">
                <a:solidFill>
                  <a:prstClr val="white"/>
                </a:solidFill>
                <a:latin typeface="Helvetica Light"/>
                <a:cs typeface="Helvetica Light"/>
              </a:rPr>
              <a:t>13 issues highlighted</a:t>
            </a:r>
          </a:p>
          <a:p>
            <a:pPr algn="ctr" defTabSz="342900"/>
            <a:endParaRPr lang="en-US" sz="900" dirty="0">
              <a:solidFill>
                <a:prstClr val="white"/>
              </a:solidFill>
              <a:latin typeface="Helvetica Light"/>
              <a:cs typeface="Helvetica Light"/>
            </a:endParaRPr>
          </a:p>
        </p:txBody>
      </p:sp>
      <p:sp>
        <p:nvSpPr>
          <p:cNvPr id="66" name="TextBox 65"/>
          <p:cNvSpPr txBox="1"/>
          <p:nvPr/>
        </p:nvSpPr>
        <p:spPr>
          <a:xfrm>
            <a:off x="3838769" y="1953837"/>
            <a:ext cx="1451038" cy="461665"/>
          </a:xfrm>
          <a:prstGeom prst="rect">
            <a:avLst/>
          </a:prstGeom>
          <a:noFill/>
        </p:spPr>
        <p:txBody>
          <a:bodyPr wrap="none" rtlCol="0" anchor="t">
            <a:spAutoFit/>
          </a:bodyPr>
          <a:lstStyle/>
          <a:p>
            <a:pPr algn="ctr" defTabSz="342900"/>
            <a:r>
              <a:rPr lang="en-US" sz="2400" dirty="0">
                <a:solidFill>
                  <a:srgbClr val="FF0000"/>
                </a:solidFill>
                <a:latin typeface="Helvetica"/>
                <a:cs typeface="Helvetica"/>
              </a:rPr>
              <a:t>Outreach</a:t>
            </a:r>
          </a:p>
        </p:txBody>
      </p:sp>
      <p:pic>
        <p:nvPicPr>
          <p:cNvPr id="2" name="Picture 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626006" y="3239167"/>
            <a:ext cx="1728192" cy="412703"/>
          </a:xfrm>
          <a:prstGeom prst="rect">
            <a:avLst/>
          </a:prstGeom>
        </p:spPr>
      </p:pic>
    </p:spTree>
    <p:extLst>
      <p:ext uri="{BB962C8B-B14F-4D97-AF65-F5344CB8AC3E}">
        <p14:creationId xmlns:p14="http://schemas.microsoft.com/office/powerpoint/2010/main" val="16566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0B1A-7A98-2E44-9868-F1E3BB2D0422}"/>
              </a:ext>
            </a:extLst>
          </p:cNvPr>
          <p:cNvSpPr>
            <a:spLocks noGrp="1"/>
          </p:cNvSpPr>
          <p:nvPr>
            <p:ph type="title"/>
          </p:nvPr>
        </p:nvSpPr>
        <p:spPr/>
        <p:txBody>
          <a:bodyPr>
            <a:normAutofit/>
          </a:bodyPr>
          <a:lstStyle/>
          <a:p>
            <a:r>
              <a:rPr lang="en-US" dirty="0"/>
              <a:t>SSI: software sustainability</a:t>
            </a:r>
          </a:p>
        </p:txBody>
      </p:sp>
      <p:sp>
        <p:nvSpPr>
          <p:cNvPr id="3" name="Content Placeholder 2">
            <a:extLst>
              <a:ext uri="{FF2B5EF4-FFF2-40B4-BE49-F238E27FC236}">
                <a16:creationId xmlns:a16="http://schemas.microsoft.com/office/drawing/2014/main" id="{141E3627-4E7D-604D-BAA5-7EEE06448B11}"/>
              </a:ext>
            </a:extLst>
          </p:cNvPr>
          <p:cNvSpPr>
            <a:spLocks noGrp="1"/>
          </p:cNvSpPr>
          <p:nvPr>
            <p:ph idx="1"/>
          </p:nvPr>
        </p:nvSpPr>
        <p:spPr/>
        <p:txBody>
          <a:bodyPr/>
          <a:lstStyle/>
          <a:p>
            <a:r>
              <a:rPr lang="en-US" dirty="0"/>
              <a:t>“The </a:t>
            </a:r>
            <a:r>
              <a:rPr lang="en-GB" dirty="0"/>
              <a:t>software you use today will be available - and continue to be improved and supported - in the future”</a:t>
            </a:r>
          </a:p>
          <a:p>
            <a:pPr lvl="1"/>
            <a:r>
              <a:rPr lang="en-GB" dirty="0"/>
              <a:t>Availability, extensibility, maintainability</a:t>
            </a:r>
          </a:p>
          <a:p>
            <a:r>
              <a:rPr lang="en-GB" dirty="0"/>
              <a:t>The </a:t>
            </a:r>
            <a:r>
              <a:rPr lang="en-GB" i="1" dirty="0"/>
              <a:t>research community</a:t>
            </a:r>
            <a:r>
              <a:rPr lang="en-GB" dirty="0"/>
              <a:t> is able to </a:t>
            </a:r>
            <a:br>
              <a:rPr lang="en-GB" dirty="0"/>
            </a:br>
            <a:r>
              <a:rPr lang="en-GB" dirty="0"/>
              <a:t>continue to do their work, in new </a:t>
            </a:r>
            <a:br>
              <a:rPr lang="en-GB" dirty="0"/>
            </a:br>
            <a:r>
              <a:rPr lang="en-GB" dirty="0"/>
              <a:t>and better ways</a:t>
            </a:r>
          </a:p>
        </p:txBody>
      </p:sp>
      <p:pic>
        <p:nvPicPr>
          <p:cNvPr id="4" name="Picture 3">
            <a:extLst>
              <a:ext uri="{FF2B5EF4-FFF2-40B4-BE49-F238E27FC236}">
                <a16:creationId xmlns:a16="http://schemas.microsoft.com/office/drawing/2014/main" id="{234037A3-117D-5041-B8C4-161F4FFA0C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661" y="3241896"/>
            <a:ext cx="2082803" cy="1562102"/>
          </a:xfrm>
          <a:prstGeom prst="rect">
            <a:avLst/>
          </a:prstGeom>
        </p:spPr>
      </p:pic>
      <p:pic>
        <p:nvPicPr>
          <p:cNvPr id="5" name="Picture 4">
            <a:extLst>
              <a:ext uri="{FF2B5EF4-FFF2-40B4-BE49-F238E27FC236}">
                <a16:creationId xmlns:a16="http://schemas.microsoft.com/office/drawing/2014/main" id="{9FC05E24-CDAC-1E47-A103-85A8CE7ABFC1}"/>
              </a:ext>
            </a:extLst>
          </p:cNvPr>
          <p:cNvPicPr>
            <a:picLocks noChangeAspect="1"/>
          </p:cNvPicPr>
          <p:nvPr/>
        </p:nvPicPr>
        <p:blipFill>
          <a:blip r:embed="rId4"/>
          <a:stretch>
            <a:fillRect/>
          </a:stretch>
        </p:blipFill>
        <p:spPr>
          <a:xfrm>
            <a:off x="8278766" y="4838702"/>
            <a:ext cx="865233" cy="304798"/>
          </a:xfrm>
          <a:prstGeom prst="rect">
            <a:avLst/>
          </a:prstGeom>
        </p:spPr>
      </p:pic>
    </p:spTree>
    <p:extLst>
      <p:ext uri="{BB962C8B-B14F-4D97-AF65-F5344CB8AC3E}">
        <p14:creationId xmlns:p14="http://schemas.microsoft.com/office/powerpoint/2010/main" val="246738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7737-2D2E-9249-B602-7E78DDBCD716}"/>
              </a:ext>
            </a:extLst>
          </p:cNvPr>
          <p:cNvSpPr>
            <a:spLocks noGrp="1"/>
          </p:cNvSpPr>
          <p:nvPr>
            <p:ph type="title"/>
          </p:nvPr>
        </p:nvSpPr>
        <p:spPr/>
        <p:txBody>
          <a:bodyPr/>
          <a:lstStyle/>
          <a:p>
            <a:endParaRPr lang="en-US"/>
          </a:p>
        </p:txBody>
      </p:sp>
      <p:pic>
        <p:nvPicPr>
          <p:cNvPr id="5" name="Content Placeholder 4" descr="A reptile on a dirt road&#10;&#10;Description automatically generated">
            <a:extLst>
              <a:ext uri="{FF2B5EF4-FFF2-40B4-BE49-F238E27FC236}">
                <a16:creationId xmlns:a16="http://schemas.microsoft.com/office/drawing/2014/main" id="{5D96282D-F513-A142-BD0C-D66A85F1717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0"/>
          </a:xfrm>
        </p:spPr>
      </p:pic>
      <p:sp>
        <p:nvSpPr>
          <p:cNvPr id="6" name="TextBox 5">
            <a:extLst>
              <a:ext uri="{FF2B5EF4-FFF2-40B4-BE49-F238E27FC236}">
                <a16:creationId xmlns:a16="http://schemas.microsoft.com/office/drawing/2014/main" id="{B2E02EEE-6C3D-2444-8547-14AED761CCE2}"/>
              </a:ext>
            </a:extLst>
          </p:cNvPr>
          <p:cNvSpPr txBox="1"/>
          <p:nvPr/>
        </p:nvSpPr>
        <p:spPr>
          <a:xfrm>
            <a:off x="0" y="4774167"/>
            <a:ext cx="3288464" cy="369332"/>
          </a:xfrm>
          <a:prstGeom prst="rect">
            <a:avLst/>
          </a:prstGeom>
          <a:noFill/>
        </p:spPr>
        <p:txBody>
          <a:bodyPr wrap="none" rtlCol="0">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Ales Krivec</a:t>
            </a:r>
            <a:r>
              <a:rPr lang="en-GB" dirty="0">
                <a:solidFill>
                  <a:schemeClr val="bg1"/>
                </a:solidFill>
              </a:rPr>
              <a:t> on </a:t>
            </a:r>
            <a:r>
              <a:rPr lang="en-GB" dirty="0">
                <a:solidFill>
                  <a:schemeClr val="bg1"/>
                </a:solidFill>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pic>
        <p:nvPicPr>
          <p:cNvPr id="7" name="Picture 6">
            <a:extLst>
              <a:ext uri="{FF2B5EF4-FFF2-40B4-BE49-F238E27FC236}">
                <a16:creationId xmlns:a16="http://schemas.microsoft.com/office/drawing/2014/main" id="{5BED2B66-85D1-AB45-A0E9-70AA16B72E59}"/>
              </a:ext>
            </a:extLst>
          </p:cNvPr>
          <p:cNvPicPr>
            <a:picLocks noChangeAspect="1"/>
          </p:cNvPicPr>
          <p:nvPr/>
        </p:nvPicPr>
        <p:blipFill>
          <a:blip r:embed="rId6"/>
          <a:stretch>
            <a:fillRect/>
          </a:stretch>
        </p:blipFill>
        <p:spPr>
          <a:xfrm>
            <a:off x="252332" y="1303751"/>
            <a:ext cx="1655371" cy="1655371"/>
          </a:xfrm>
          <a:prstGeom prst="rect">
            <a:avLst/>
          </a:prstGeom>
        </p:spPr>
      </p:pic>
      <p:sp>
        <p:nvSpPr>
          <p:cNvPr id="8" name="TextBox 7">
            <a:extLst>
              <a:ext uri="{FF2B5EF4-FFF2-40B4-BE49-F238E27FC236}">
                <a16:creationId xmlns:a16="http://schemas.microsoft.com/office/drawing/2014/main" id="{81B438A5-830F-0B45-82C6-00800D418B15}"/>
              </a:ext>
            </a:extLst>
          </p:cNvPr>
          <p:cNvSpPr txBox="1"/>
          <p:nvPr/>
        </p:nvSpPr>
        <p:spPr>
          <a:xfrm>
            <a:off x="194038" y="0"/>
            <a:ext cx="6394186" cy="830997"/>
          </a:xfrm>
          <a:prstGeom prst="rect">
            <a:avLst/>
          </a:prstGeom>
          <a:noFill/>
        </p:spPr>
        <p:txBody>
          <a:bodyPr wrap="none" rtlCol="0">
            <a:spAutoFit/>
          </a:bodyPr>
          <a:lstStyle/>
          <a:p>
            <a:r>
              <a:rPr lang="en-US" sz="4800" dirty="0">
                <a:ln>
                  <a:solidFill>
                    <a:srgbClr val="FF0000"/>
                  </a:solidFill>
                </a:ln>
                <a:solidFill>
                  <a:schemeClr val="bg1"/>
                </a:solidFill>
              </a:rPr>
              <a:t>Arguing for sustainability</a:t>
            </a:r>
          </a:p>
        </p:txBody>
      </p:sp>
      <p:grpSp>
        <p:nvGrpSpPr>
          <p:cNvPr id="12" name="Group 11">
            <a:extLst>
              <a:ext uri="{FF2B5EF4-FFF2-40B4-BE49-F238E27FC236}">
                <a16:creationId xmlns:a16="http://schemas.microsoft.com/office/drawing/2014/main" id="{315B71BA-1C91-FC41-8992-365AE68F1F8F}"/>
              </a:ext>
            </a:extLst>
          </p:cNvPr>
          <p:cNvGrpSpPr/>
          <p:nvPr/>
        </p:nvGrpSpPr>
        <p:grpSpPr>
          <a:xfrm>
            <a:off x="3563888" y="2951297"/>
            <a:ext cx="5264133" cy="1871799"/>
            <a:chOff x="3050537" y="2951297"/>
            <a:chExt cx="5264133" cy="1871799"/>
          </a:xfrm>
        </p:grpSpPr>
        <p:pic>
          <p:nvPicPr>
            <p:cNvPr id="10" name="Picture 9">
              <a:extLst>
                <a:ext uri="{FF2B5EF4-FFF2-40B4-BE49-F238E27FC236}">
                  <a16:creationId xmlns:a16="http://schemas.microsoft.com/office/drawing/2014/main" id="{8A7F2B86-8C5F-2F4B-BBC9-44FBF9CC66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75788" y="2951297"/>
              <a:ext cx="5238882" cy="1653990"/>
            </a:xfrm>
            <a:prstGeom prst="rect">
              <a:avLst/>
            </a:prstGeom>
          </p:spPr>
        </p:pic>
        <p:sp>
          <p:nvSpPr>
            <p:cNvPr id="11" name="TextBox 10">
              <a:extLst>
                <a:ext uri="{FF2B5EF4-FFF2-40B4-BE49-F238E27FC236}">
                  <a16:creationId xmlns:a16="http://schemas.microsoft.com/office/drawing/2014/main" id="{28E17AE7-C175-6B41-8797-761AF9F2266F}"/>
                </a:ext>
              </a:extLst>
            </p:cNvPr>
            <p:cNvSpPr txBox="1"/>
            <p:nvPr/>
          </p:nvSpPr>
          <p:spPr>
            <a:xfrm>
              <a:off x="3050537" y="4546097"/>
              <a:ext cx="5264133" cy="276999"/>
            </a:xfrm>
            <a:prstGeom prst="rect">
              <a:avLst/>
            </a:prstGeom>
            <a:noFill/>
          </p:spPr>
          <p:txBody>
            <a:bodyPr wrap="none" rtlCol="0">
              <a:spAutoFit/>
            </a:bodyPr>
            <a:lstStyle/>
            <a:p>
              <a:r>
                <a:rPr lang="en-GB" sz="1200" dirty="0">
                  <a:solidFill>
                    <a:schemeClr val="bg1"/>
                  </a:solidFill>
                  <a:hlinkClick r:id="rId8">
                    <a:extLst>
                      <a:ext uri="{A12FA001-AC4F-418D-AE19-62706E023703}">
                        <ahyp:hlinkClr xmlns:ahyp="http://schemas.microsoft.com/office/drawing/2018/hyperlinkcolor" val="tx"/>
                      </a:ext>
                    </a:extLst>
                  </a:hlinkClick>
                </a:rPr>
                <a:t>https://www.rhyslindmark.com/club-goods-digital-infrastructure-and-blockchains</a:t>
              </a:r>
              <a:endParaRPr lang="en-US" sz="1200" dirty="0">
                <a:solidFill>
                  <a:schemeClr val="bg1"/>
                </a:solidFill>
              </a:endParaRPr>
            </a:p>
          </p:txBody>
        </p:sp>
      </p:grpSp>
      <p:sp>
        <p:nvSpPr>
          <p:cNvPr id="13" name="TextBox 12">
            <a:extLst>
              <a:ext uri="{FF2B5EF4-FFF2-40B4-BE49-F238E27FC236}">
                <a16:creationId xmlns:a16="http://schemas.microsoft.com/office/drawing/2014/main" id="{D31384AF-888E-274F-88AE-981FFD750453}"/>
              </a:ext>
            </a:extLst>
          </p:cNvPr>
          <p:cNvSpPr txBox="1"/>
          <p:nvPr/>
        </p:nvSpPr>
        <p:spPr>
          <a:xfrm>
            <a:off x="252333" y="3010266"/>
            <a:ext cx="1840312" cy="923330"/>
          </a:xfrm>
          <a:prstGeom prst="rect">
            <a:avLst/>
          </a:prstGeom>
          <a:noFill/>
        </p:spPr>
        <p:txBody>
          <a:bodyPr wrap="none" rtlCol="0">
            <a:spAutoFit/>
          </a:bodyPr>
          <a:lstStyle/>
          <a:p>
            <a:r>
              <a:rPr lang="en-US" dirty="0">
                <a:solidFill>
                  <a:schemeClr val="bg1"/>
                </a:solidFill>
              </a:rPr>
              <a:t>Allison Randal</a:t>
            </a:r>
          </a:p>
          <a:p>
            <a:r>
              <a:rPr lang="en-US" dirty="0">
                <a:solidFill>
                  <a:schemeClr val="bg1"/>
                </a:solidFill>
              </a:rPr>
              <a:t>Ex-President, OSI</a:t>
            </a:r>
          </a:p>
          <a:p>
            <a:r>
              <a:rPr lang="en-US" dirty="0" err="1">
                <a:solidFill>
                  <a:schemeClr val="bg1"/>
                </a:solidFill>
              </a:rPr>
              <a:t>allisonrandal.com</a:t>
            </a:r>
            <a:endParaRPr lang="en-US" dirty="0">
              <a:solidFill>
                <a:schemeClr val="bg1"/>
              </a:solidFill>
            </a:endParaRPr>
          </a:p>
        </p:txBody>
      </p:sp>
      <p:pic>
        <p:nvPicPr>
          <p:cNvPr id="14" name="Picture 13">
            <a:extLst>
              <a:ext uri="{FF2B5EF4-FFF2-40B4-BE49-F238E27FC236}">
                <a16:creationId xmlns:a16="http://schemas.microsoft.com/office/drawing/2014/main" id="{7AE0B534-2B12-4E4F-9607-D7901D18EA8E}"/>
              </a:ext>
            </a:extLst>
          </p:cNvPr>
          <p:cNvPicPr>
            <a:picLocks noChangeAspect="1"/>
          </p:cNvPicPr>
          <p:nvPr/>
        </p:nvPicPr>
        <p:blipFill>
          <a:blip r:embed="rId9"/>
          <a:stretch>
            <a:fillRect/>
          </a:stretch>
        </p:blipFill>
        <p:spPr>
          <a:xfrm>
            <a:off x="8278766" y="4838702"/>
            <a:ext cx="865233" cy="304798"/>
          </a:xfrm>
          <a:prstGeom prst="rect">
            <a:avLst/>
          </a:prstGeom>
        </p:spPr>
      </p:pic>
      <p:sp>
        <p:nvSpPr>
          <p:cNvPr id="15" name="TextBox 14">
            <a:extLst>
              <a:ext uri="{FF2B5EF4-FFF2-40B4-BE49-F238E27FC236}">
                <a16:creationId xmlns:a16="http://schemas.microsoft.com/office/drawing/2014/main" id="{64A8DA83-8140-4C45-BDB9-CC0E76967FDF}"/>
              </a:ext>
            </a:extLst>
          </p:cNvPr>
          <p:cNvSpPr txBox="1"/>
          <p:nvPr/>
        </p:nvSpPr>
        <p:spPr>
          <a:xfrm>
            <a:off x="3563888" y="1536343"/>
            <a:ext cx="5238883" cy="1323439"/>
          </a:xfrm>
          <a:prstGeom prst="rect">
            <a:avLst/>
          </a:prstGeom>
          <a:noFill/>
        </p:spPr>
        <p:txBody>
          <a:bodyPr wrap="square" rtlCol="0">
            <a:spAutoFit/>
          </a:bodyPr>
          <a:lstStyle/>
          <a:p>
            <a:r>
              <a:rPr lang="en-US" sz="2000" dirty="0">
                <a:solidFill>
                  <a:schemeClr val="bg1"/>
                </a:solidFill>
              </a:rPr>
              <a:t>The argument for contributing to open source is that it’s not a public good but a common-pool resource because it takes some effort to maintain the resource so everyone can benefit</a:t>
            </a:r>
          </a:p>
        </p:txBody>
      </p:sp>
    </p:spTree>
    <p:extLst>
      <p:ext uri="{BB962C8B-B14F-4D97-AF65-F5344CB8AC3E}">
        <p14:creationId xmlns:p14="http://schemas.microsoft.com/office/powerpoint/2010/main" val="345659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893476-7DDE-1A45-9D7B-57CED66AB0ED}"/>
              </a:ext>
            </a:extLst>
          </p:cNvPr>
          <p:cNvSpPr/>
          <p:nvPr/>
        </p:nvSpPr>
        <p:spPr>
          <a:xfrm>
            <a:off x="3034242" y="4855790"/>
            <a:ext cx="2977918" cy="28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9CDB362-F7B9-4B4B-85A8-BD57F07C4C37}"/>
              </a:ext>
            </a:extLst>
          </p:cNvPr>
          <p:cNvSpPr>
            <a:spLocks noGrp="1"/>
          </p:cNvSpPr>
          <p:nvPr>
            <p:ph type="title"/>
          </p:nvPr>
        </p:nvSpPr>
        <p:spPr/>
        <p:txBody>
          <a:bodyPr/>
          <a:lstStyle/>
          <a:p>
            <a:r>
              <a:rPr lang="en-US" dirty="0"/>
              <a:t>Software Sustainability △</a:t>
            </a:r>
          </a:p>
        </p:txBody>
      </p:sp>
      <p:sp>
        <p:nvSpPr>
          <p:cNvPr id="18" name="Content Placeholder 17">
            <a:extLst>
              <a:ext uri="{FF2B5EF4-FFF2-40B4-BE49-F238E27FC236}">
                <a16:creationId xmlns:a16="http://schemas.microsoft.com/office/drawing/2014/main" id="{4CFE262A-E30E-2844-BBE8-F9BC5647E379}"/>
              </a:ext>
            </a:extLst>
          </p:cNvPr>
          <p:cNvSpPr>
            <a:spLocks noGrp="1"/>
          </p:cNvSpPr>
          <p:nvPr>
            <p:ph idx="1"/>
          </p:nvPr>
        </p:nvSpPr>
        <p:spPr>
          <a:xfrm>
            <a:off x="5371456" y="1200151"/>
            <a:ext cx="3315347" cy="3394472"/>
          </a:xfrm>
        </p:spPr>
        <p:txBody>
          <a:bodyPr>
            <a:normAutofit fontScale="77500" lnSpcReduction="20000"/>
          </a:bodyPr>
          <a:lstStyle/>
          <a:p>
            <a:r>
              <a:rPr lang="en-US" dirty="0"/>
              <a:t>Stakeholder labelling is provocative rather than accurate!</a:t>
            </a:r>
          </a:p>
          <a:p>
            <a:r>
              <a:rPr lang="en-US" dirty="0"/>
              <a:t>The challenge is the number of decision-makers, and each wants something different</a:t>
            </a:r>
          </a:p>
          <a:p>
            <a:r>
              <a:rPr lang="en-US" dirty="0"/>
              <a:t>Funding not the primary issue?</a:t>
            </a:r>
          </a:p>
          <a:p>
            <a:endParaRPr lang="en-US" dirty="0"/>
          </a:p>
        </p:txBody>
      </p:sp>
      <p:graphicFrame>
        <p:nvGraphicFramePr>
          <p:cNvPr id="9" name="Diagram 8">
            <a:extLst>
              <a:ext uri="{FF2B5EF4-FFF2-40B4-BE49-F238E27FC236}">
                <a16:creationId xmlns:a16="http://schemas.microsoft.com/office/drawing/2014/main" id="{5DD973F7-7188-B141-BBD9-0309118002BD}"/>
              </a:ext>
            </a:extLst>
          </p:cNvPr>
          <p:cNvGraphicFramePr/>
          <p:nvPr>
            <p:extLst>
              <p:ext uri="{D42A27DB-BD31-4B8C-83A1-F6EECF244321}">
                <p14:modId xmlns:p14="http://schemas.microsoft.com/office/powerpoint/2010/main" val="1253098563"/>
              </p:ext>
            </p:extLst>
          </p:nvPr>
        </p:nvGraphicFramePr>
        <p:xfrm>
          <a:off x="-23116" y="1286725"/>
          <a:ext cx="5568280"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A0773E99-D4E9-7247-9114-315B80AE5EAA}"/>
              </a:ext>
            </a:extLst>
          </p:cNvPr>
          <p:cNvPicPr>
            <a:picLocks noChangeAspect="1"/>
          </p:cNvPicPr>
          <p:nvPr/>
        </p:nvPicPr>
        <p:blipFill>
          <a:blip r:embed="rId8"/>
          <a:stretch>
            <a:fillRect/>
          </a:stretch>
        </p:blipFill>
        <p:spPr>
          <a:xfrm>
            <a:off x="8278766" y="4838702"/>
            <a:ext cx="865233" cy="304798"/>
          </a:xfrm>
          <a:prstGeom prst="rect">
            <a:avLst/>
          </a:prstGeom>
        </p:spPr>
      </p:pic>
      <p:sp>
        <p:nvSpPr>
          <p:cNvPr id="11" name="TextBox 10">
            <a:extLst>
              <a:ext uri="{FF2B5EF4-FFF2-40B4-BE49-F238E27FC236}">
                <a16:creationId xmlns:a16="http://schemas.microsoft.com/office/drawing/2014/main" id="{DEF1E85B-24E3-3D4F-84BD-181AB54CB601}"/>
              </a:ext>
            </a:extLst>
          </p:cNvPr>
          <p:cNvSpPr txBox="1"/>
          <p:nvPr/>
        </p:nvSpPr>
        <p:spPr>
          <a:xfrm rot="3696871">
            <a:off x="3187855" y="2838138"/>
            <a:ext cx="1370696" cy="369332"/>
          </a:xfrm>
          <a:prstGeom prst="rect">
            <a:avLst/>
          </a:prstGeom>
          <a:noFill/>
        </p:spPr>
        <p:txBody>
          <a:bodyPr wrap="none" rtlCol="0">
            <a:spAutoFit/>
          </a:bodyPr>
          <a:lstStyle/>
          <a:p>
            <a:r>
              <a:rPr lang="en-US" dirty="0"/>
              <a:t>Novice users</a:t>
            </a:r>
          </a:p>
        </p:txBody>
      </p:sp>
      <p:sp>
        <p:nvSpPr>
          <p:cNvPr id="12" name="TextBox 11">
            <a:extLst>
              <a:ext uri="{FF2B5EF4-FFF2-40B4-BE49-F238E27FC236}">
                <a16:creationId xmlns:a16="http://schemas.microsoft.com/office/drawing/2014/main" id="{5A4EF2B8-B5EB-D043-A2AF-5EF348803559}"/>
              </a:ext>
            </a:extLst>
          </p:cNvPr>
          <p:cNvSpPr txBox="1"/>
          <p:nvPr/>
        </p:nvSpPr>
        <p:spPr>
          <a:xfrm rot="17737480">
            <a:off x="1006453" y="2804121"/>
            <a:ext cx="1324080" cy="369332"/>
          </a:xfrm>
          <a:prstGeom prst="rect">
            <a:avLst/>
          </a:prstGeom>
          <a:noFill/>
        </p:spPr>
        <p:txBody>
          <a:bodyPr wrap="none" rtlCol="0">
            <a:spAutoFit/>
          </a:bodyPr>
          <a:lstStyle/>
          <a:p>
            <a:r>
              <a:rPr lang="en-US" dirty="0"/>
              <a:t>Power users</a:t>
            </a:r>
          </a:p>
        </p:txBody>
      </p:sp>
      <p:sp>
        <p:nvSpPr>
          <p:cNvPr id="13" name="TextBox 12">
            <a:extLst>
              <a:ext uri="{FF2B5EF4-FFF2-40B4-BE49-F238E27FC236}">
                <a16:creationId xmlns:a16="http://schemas.microsoft.com/office/drawing/2014/main" id="{F68CF3EB-1A3E-6E41-9CC1-65F55CC6CC26}"/>
              </a:ext>
            </a:extLst>
          </p:cNvPr>
          <p:cNvSpPr txBox="1"/>
          <p:nvPr/>
        </p:nvSpPr>
        <p:spPr>
          <a:xfrm>
            <a:off x="1559188" y="4758883"/>
            <a:ext cx="2403671" cy="369332"/>
          </a:xfrm>
          <a:prstGeom prst="rect">
            <a:avLst/>
          </a:prstGeom>
          <a:noFill/>
        </p:spPr>
        <p:txBody>
          <a:bodyPr wrap="none" rtlCol="0">
            <a:spAutoFit/>
          </a:bodyPr>
          <a:lstStyle/>
          <a:p>
            <a:r>
              <a:rPr lang="en-US" dirty="0"/>
              <a:t>Infrastructure Providers</a:t>
            </a:r>
          </a:p>
        </p:txBody>
      </p:sp>
      <p:sp>
        <p:nvSpPr>
          <p:cNvPr id="14" name="TextBox 13">
            <a:extLst>
              <a:ext uri="{FF2B5EF4-FFF2-40B4-BE49-F238E27FC236}">
                <a16:creationId xmlns:a16="http://schemas.microsoft.com/office/drawing/2014/main" id="{7172F6D3-94A2-6547-9E1A-9BA0F0ADF816}"/>
              </a:ext>
            </a:extLst>
          </p:cNvPr>
          <p:cNvSpPr txBox="1"/>
          <p:nvPr/>
        </p:nvSpPr>
        <p:spPr>
          <a:xfrm>
            <a:off x="2583478" y="1014300"/>
            <a:ext cx="450764" cy="369332"/>
          </a:xfrm>
          <a:prstGeom prst="rect">
            <a:avLst/>
          </a:prstGeom>
          <a:noFill/>
        </p:spPr>
        <p:txBody>
          <a:bodyPr wrap="none" rtlCol="0">
            <a:spAutoFit/>
          </a:bodyPr>
          <a:lstStyle/>
          <a:p>
            <a:r>
              <a:rPr lang="en-US" dirty="0"/>
              <a:t>PIs</a:t>
            </a:r>
          </a:p>
        </p:txBody>
      </p:sp>
      <p:sp>
        <p:nvSpPr>
          <p:cNvPr id="15" name="TextBox 14">
            <a:extLst>
              <a:ext uri="{FF2B5EF4-FFF2-40B4-BE49-F238E27FC236}">
                <a16:creationId xmlns:a16="http://schemas.microsoft.com/office/drawing/2014/main" id="{0098E408-4124-A847-96B3-DBB4536C5209}"/>
              </a:ext>
            </a:extLst>
          </p:cNvPr>
          <p:cNvSpPr txBox="1"/>
          <p:nvPr/>
        </p:nvSpPr>
        <p:spPr>
          <a:xfrm>
            <a:off x="432596" y="4593846"/>
            <a:ext cx="614464" cy="369332"/>
          </a:xfrm>
          <a:prstGeom prst="rect">
            <a:avLst/>
          </a:prstGeom>
          <a:noFill/>
        </p:spPr>
        <p:txBody>
          <a:bodyPr wrap="none" rtlCol="0">
            <a:spAutoFit/>
          </a:bodyPr>
          <a:lstStyle/>
          <a:p>
            <a:r>
              <a:rPr lang="en-US" dirty="0"/>
              <a:t>RSEs</a:t>
            </a:r>
          </a:p>
        </p:txBody>
      </p:sp>
      <p:sp>
        <p:nvSpPr>
          <p:cNvPr id="16" name="TextBox 15">
            <a:extLst>
              <a:ext uri="{FF2B5EF4-FFF2-40B4-BE49-F238E27FC236}">
                <a16:creationId xmlns:a16="http://schemas.microsoft.com/office/drawing/2014/main" id="{E5F3B8DF-9270-704E-AB1D-BB8C35AF9CA6}"/>
              </a:ext>
            </a:extLst>
          </p:cNvPr>
          <p:cNvSpPr txBox="1"/>
          <p:nvPr/>
        </p:nvSpPr>
        <p:spPr>
          <a:xfrm>
            <a:off x="4446779" y="4624505"/>
            <a:ext cx="924677" cy="369332"/>
          </a:xfrm>
          <a:prstGeom prst="rect">
            <a:avLst/>
          </a:prstGeom>
          <a:noFill/>
        </p:spPr>
        <p:txBody>
          <a:bodyPr wrap="none" rtlCol="0">
            <a:spAutoFit/>
          </a:bodyPr>
          <a:lstStyle/>
          <a:p>
            <a:r>
              <a:rPr lang="en-US" dirty="0"/>
              <a:t>Trainers</a:t>
            </a:r>
          </a:p>
        </p:txBody>
      </p:sp>
      <p:sp>
        <p:nvSpPr>
          <p:cNvPr id="19" name="TextBox 18">
            <a:extLst>
              <a:ext uri="{FF2B5EF4-FFF2-40B4-BE49-F238E27FC236}">
                <a16:creationId xmlns:a16="http://schemas.microsoft.com/office/drawing/2014/main" id="{4235B2FB-D178-1E42-B4B1-0298B8F9FB8C}"/>
              </a:ext>
            </a:extLst>
          </p:cNvPr>
          <p:cNvSpPr txBox="1"/>
          <p:nvPr/>
        </p:nvSpPr>
        <p:spPr>
          <a:xfrm>
            <a:off x="171877" y="1314340"/>
            <a:ext cx="1573059" cy="646331"/>
          </a:xfrm>
          <a:prstGeom prst="rect">
            <a:avLst/>
          </a:prstGeom>
          <a:noFill/>
          <a:ln>
            <a:solidFill>
              <a:schemeClr val="accent1">
                <a:shade val="50000"/>
              </a:schemeClr>
            </a:solidFill>
          </a:ln>
        </p:spPr>
        <p:txBody>
          <a:bodyPr wrap="none" rtlCol="0">
            <a:spAutoFit/>
          </a:bodyPr>
          <a:lstStyle/>
          <a:p>
            <a:r>
              <a:rPr lang="en-US" dirty="0"/>
              <a:t>University</a:t>
            </a:r>
            <a:br>
              <a:rPr lang="en-US" dirty="0"/>
            </a:br>
            <a:r>
              <a:rPr lang="en-US" dirty="0"/>
              <a:t>Administration</a:t>
            </a:r>
          </a:p>
        </p:txBody>
      </p:sp>
      <p:sp>
        <p:nvSpPr>
          <p:cNvPr id="20" name="TextBox 19">
            <a:extLst>
              <a:ext uri="{FF2B5EF4-FFF2-40B4-BE49-F238E27FC236}">
                <a16:creationId xmlns:a16="http://schemas.microsoft.com/office/drawing/2014/main" id="{39CB3874-CEDE-764E-B6CE-0ACB6449A7B0}"/>
              </a:ext>
            </a:extLst>
          </p:cNvPr>
          <p:cNvSpPr txBox="1"/>
          <p:nvPr/>
        </p:nvSpPr>
        <p:spPr>
          <a:xfrm>
            <a:off x="4058480" y="1383632"/>
            <a:ext cx="937308" cy="369332"/>
          </a:xfrm>
          <a:prstGeom prst="rect">
            <a:avLst/>
          </a:prstGeom>
          <a:noFill/>
          <a:ln>
            <a:solidFill>
              <a:schemeClr val="accent1">
                <a:shade val="50000"/>
              </a:schemeClr>
            </a:solidFill>
          </a:ln>
        </p:spPr>
        <p:txBody>
          <a:bodyPr wrap="none" rtlCol="0">
            <a:spAutoFit/>
          </a:bodyPr>
          <a:lstStyle/>
          <a:p>
            <a:r>
              <a:rPr lang="en-US" dirty="0"/>
              <a:t>Funders</a:t>
            </a:r>
          </a:p>
        </p:txBody>
      </p:sp>
    </p:spTree>
    <p:extLst>
      <p:ext uri="{BB962C8B-B14F-4D97-AF65-F5344CB8AC3E}">
        <p14:creationId xmlns:p14="http://schemas.microsoft.com/office/powerpoint/2010/main" val="98918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B265-3B34-094D-822C-C4F954B648BA}"/>
              </a:ext>
            </a:extLst>
          </p:cNvPr>
          <p:cNvSpPr>
            <a:spLocks noGrp="1"/>
          </p:cNvSpPr>
          <p:nvPr>
            <p:ph type="title"/>
          </p:nvPr>
        </p:nvSpPr>
        <p:spPr/>
        <p:txBody>
          <a:bodyPr/>
          <a:lstStyle/>
          <a:p>
            <a:endParaRPr lang="en-US"/>
          </a:p>
        </p:txBody>
      </p:sp>
      <p:pic>
        <p:nvPicPr>
          <p:cNvPr id="5" name="Content Placeholder 4" descr="A young person sitting in front of a computer&#10;&#10;Description automatically generated">
            <a:extLst>
              <a:ext uri="{FF2B5EF4-FFF2-40B4-BE49-F238E27FC236}">
                <a16:creationId xmlns:a16="http://schemas.microsoft.com/office/drawing/2014/main" id="{F9A5584A-3DF9-4842-9DA0-5F282AEFC42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71999" y="0"/>
            <a:ext cx="4572001" cy="5143500"/>
          </a:xfrm>
        </p:spPr>
      </p:pic>
      <p:sp>
        <p:nvSpPr>
          <p:cNvPr id="6" name="TextBox 5">
            <a:extLst>
              <a:ext uri="{FF2B5EF4-FFF2-40B4-BE49-F238E27FC236}">
                <a16:creationId xmlns:a16="http://schemas.microsoft.com/office/drawing/2014/main" id="{960A527F-FDE0-4547-807A-FD984C784640}"/>
              </a:ext>
            </a:extLst>
          </p:cNvPr>
          <p:cNvSpPr txBox="1"/>
          <p:nvPr/>
        </p:nvSpPr>
        <p:spPr>
          <a:xfrm>
            <a:off x="4571999" y="4752448"/>
            <a:ext cx="3792385" cy="369332"/>
          </a:xfrm>
          <a:prstGeom prst="rect">
            <a:avLst/>
          </a:prstGeom>
          <a:noFill/>
        </p:spPr>
        <p:txBody>
          <a:bodyPr wrap="none" rtlCol="0">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NESA by Makers</a:t>
            </a:r>
            <a:r>
              <a:rPr lang="en-GB" dirty="0">
                <a:solidFill>
                  <a:schemeClr val="bg1"/>
                </a:solidFill>
              </a:rPr>
              <a:t> on </a:t>
            </a:r>
            <a:r>
              <a:rPr lang="en-GB" dirty="0">
                <a:solidFill>
                  <a:schemeClr val="bg1"/>
                </a:solidFill>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pic>
        <p:nvPicPr>
          <p:cNvPr id="8" name="Picture 7" descr="A person standing in front of a crowd&#10;&#10;Description automatically generated">
            <a:extLst>
              <a:ext uri="{FF2B5EF4-FFF2-40B4-BE49-F238E27FC236}">
                <a16:creationId xmlns:a16="http://schemas.microsoft.com/office/drawing/2014/main" id="{EB67F038-6F5F-DD47-9AF5-A24B09730F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4571999" cy="5143500"/>
          </a:xfrm>
          <a:prstGeom prst="rect">
            <a:avLst/>
          </a:prstGeom>
        </p:spPr>
      </p:pic>
      <p:sp>
        <p:nvSpPr>
          <p:cNvPr id="9" name="TextBox 8">
            <a:extLst>
              <a:ext uri="{FF2B5EF4-FFF2-40B4-BE49-F238E27FC236}">
                <a16:creationId xmlns:a16="http://schemas.microsoft.com/office/drawing/2014/main" id="{3007E72D-D80E-BB49-A95A-5B3BD5CB4B94}"/>
              </a:ext>
            </a:extLst>
          </p:cNvPr>
          <p:cNvSpPr txBox="1"/>
          <p:nvPr/>
        </p:nvSpPr>
        <p:spPr>
          <a:xfrm>
            <a:off x="0" y="4752448"/>
            <a:ext cx="3994940" cy="369332"/>
          </a:xfrm>
          <a:prstGeom prst="rect">
            <a:avLst/>
          </a:prstGeom>
          <a:noFill/>
        </p:spPr>
        <p:txBody>
          <a:bodyPr wrap="none" rtlCol="0">
            <a:spAutoFit/>
          </a:bodyPr>
          <a:lstStyle/>
          <a:p>
            <a:r>
              <a:rPr lang="en-GB" dirty="0">
                <a:solidFill>
                  <a:schemeClr val="bg1"/>
                </a:solidFill>
              </a:rPr>
              <a:t>Photo by </a:t>
            </a:r>
            <a:r>
              <a:rPr lang="en-GB" dirty="0">
                <a:solidFill>
                  <a:schemeClr val="bg1"/>
                </a:solidFill>
                <a:hlinkClick r:id="rId7">
                  <a:extLst>
                    <a:ext uri="{A12FA001-AC4F-418D-AE19-62706E023703}">
                      <ahyp:hlinkClr xmlns:ahyp="http://schemas.microsoft.com/office/drawing/2018/hyperlinkcolor" val="tx"/>
                    </a:ext>
                  </a:extLst>
                </a:hlinkClick>
              </a:rPr>
              <a:t>Victoire Joncheray</a:t>
            </a:r>
            <a:r>
              <a:rPr lang="en-GB" dirty="0">
                <a:solidFill>
                  <a:schemeClr val="bg1"/>
                </a:solidFill>
              </a:rPr>
              <a:t> on </a:t>
            </a:r>
            <a:r>
              <a:rPr lang="en-GB" dirty="0">
                <a:solidFill>
                  <a:schemeClr val="bg1"/>
                </a:solidFill>
                <a:hlinkClick r:id="rId8">
                  <a:extLst>
                    <a:ext uri="{A12FA001-AC4F-418D-AE19-62706E023703}">
                      <ahyp:hlinkClr xmlns:ahyp="http://schemas.microsoft.com/office/drawing/2018/hyperlinkcolor" val="tx"/>
                    </a:ext>
                  </a:extLst>
                </a:hlinkClick>
              </a:rPr>
              <a:t>Unsplash</a:t>
            </a:r>
            <a:endParaRPr lang="en-US" dirty="0">
              <a:solidFill>
                <a:schemeClr val="bg1"/>
              </a:solidFill>
            </a:endParaRPr>
          </a:p>
        </p:txBody>
      </p:sp>
      <p:sp>
        <p:nvSpPr>
          <p:cNvPr id="10" name="TextBox 9">
            <a:extLst>
              <a:ext uri="{FF2B5EF4-FFF2-40B4-BE49-F238E27FC236}">
                <a16:creationId xmlns:a16="http://schemas.microsoft.com/office/drawing/2014/main" id="{11319043-74F3-6841-A87B-7654C040E368}"/>
              </a:ext>
            </a:extLst>
          </p:cNvPr>
          <p:cNvSpPr txBox="1"/>
          <p:nvPr/>
        </p:nvSpPr>
        <p:spPr>
          <a:xfrm>
            <a:off x="-2" y="0"/>
            <a:ext cx="9144002" cy="830997"/>
          </a:xfrm>
          <a:prstGeom prst="rect">
            <a:avLst/>
          </a:prstGeom>
          <a:noFill/>
        </p:spPr>
        <p:txBody>
          <a:bodyPr wrap="square" rtlCol="0">
            <a:spAutoFit/>
          </a:bodyPr>
          <a:lstStyle/>
          <a:p>
            <a:pPr algn="ctr"/>
            <a:r>
              <a:rPr lang="en-US" sz="4800" dirty="0">
                <a:ln>
                  <a:solidFill>
                    <a:srgbClr val="FF0000"/>
                  </a:solidFill>
                </a:ln>
                <a:solidFill>
                  <a:schemeClr val="bg1"/>
                </a:solidFill>
              </a:rPr>
              <a:t>  Competition vs Collaboration</a:t>
            </a:r>
          </a:p>
        </p:txBody>
      </p:sp>
      <p:pic>
        <p:nvPicPr>
          <p:cNvPr id="13" name="Picture 12">
            <a:extLst>
              <a:ext uri="{FF2B5EF4-FFF2-40B4-BE49-F238E27FC236}">
                <a16:creationId xmlns:a16="http://schemas.microsoft.com/office/drawing/2014/main" id="{80A86380-C615-BA49-A5F8-175BA6F65640}"/>
              </a:ext>
            </a:extLst>
          </p:cNvPr>
          <p:cNvPicPr>
            <a:picLocks noChangeAspect="1"/>
          </p:cNvPicPr>
          <p:nvPr/>
        </p:nvPicPr>
        <p:blipFill>
          <a:blip r:embed="rId9"/>
          <a:stretch>
            <a:fillRect/>
          </a:stretch>
        </p:blipFill>
        <p:spPr>
          <a:xfrm>
            <a:off x="8278766" y="4838702"/>
            <a:ext cx="865233" cy="304798"/>
          </a:xfrm>
          <a:prstGeom prst="rect">
            <a:avLst/>
          </a:prstGeom>
        </p:spPr>
      </p:pic>
      <p:sp>
        <p:nvSpPr>
          <p:cNvPr id="14" name="TextBox 13">
            <a:extLst>
              <a:ext uri="{FF2B5EF4-FFF2-40B4-BE49-F238E27FC236}">
                <a16:creationId xmlns:a16="http://schemas.microsoft.com/office/drawing/2014/main" id="{17AD1D37-C37A-4343-827E-AD2293B74970}"/>
              </a:ext>
            </a:extLst>
          </p:cNvPr>
          <p:cNvSpPr txBox="1"/>
          <p:nvPr/>
        </p:nvSpPr>
        <p:spPr>
          <a:xfrm>
            <a:off x="2780927" y="1390357"/>
            <a:ext cx="3582144" cy="2677656"/>
          </a:xfrm>
          <a:prstGeom prst="rect">
            <a:avLst/>
          </a:prstGeom>
          <a:solidFill>
            <a:schemeClr val="bg1">
              <a:lumMod val="85000"/>
              <a:alpha val="83000"/>
            </a:schemeClr>
          </a:solidFill>
        </p:spPr>
        <p:txBody>
          <a:bodyPr wrap="square" rtlCol="0">
            <a:spAutoFit/>
          </a:bodyPr>
          <a:lstStyle/>
          <a:p>
            <a:pPr algn="ctr"/>
            <a:r>
              <a:rPr lang="en-US" sz="2800" dirty="0">
                <a:ln w="3175">
                  <a:solidFill>
                    <a:schemeClr val="bg2">
                      <a:lumMod val="75000"/>
                    </a:schemeClr>
                  </a:solidFill>
                </a:ln>
                <a:solidFill>
                  <a:schemeClr val="tx1">
                    <a:lumMod val="75000"/>
                    <a:lumOff val="25000"/>
                  </a:schemeClr>
                </a:solidFill>
              </a:rPr>
              <a:t>Tension between what </a:t>
            </a:r>
            <a:br>
              <a:rPr lang="en-US" sz="2800" dirty="0">
                <a:ln w="3175">
                  <a:solidFill>
                    <a:schemeClr val="bg2">
                      <a:lumMod val="75000"/>
                    </a:schemeClr>
                  </a:solidFill>
                </a:ln>
                <a:solidFill>
                  <a:schemeClr val="tx1">
                    <a:lumMod val="75000"/>
                    <a:lumOff val="25000"/>
                  </a:schemeClr>
                </a:solidFill>
              </a:rPr>
            </a:br>
            <a:r>
              <a:rPr lang="en-US" sz="2800" dirty="0">
                <a:ln w="3175">
                  <a:solidFill>
                    <a:schemeClr val="bg2">
                      <a:lumMod val="75000"/>
                    </a:schemeClr>
                  </a:solidFill>
                </a:ln>
                <a:solidFill>
                  <a:schemeClr val="tx1">
                    <a:lumMod val="75000"/>
                    <a:lumOff val="25000"/>
                  </a:schemeClr>
                </a:solidFill>
              </a:rPr>
              <a:t>a software project </a:t>
            </a:r>
            <a:br>
              <a:rPr lang="en-US" sz="2800" dirty="0">
                <a:ln w="3175">
                  <a:solidFill>
                    <a:schemeClr val="bg2">
                      <a:lumMod val="75000"/>
                    </a:schemeClr>
                  </a:solidFill>
                </a:ln>
                <a:solidFill>
                  <a:schemeClr val="tx1">
                    <a:lumMod val="75000"/>
                    <a:lumOff val="25000"/>
                  </a:schemeClr>
                </a:solidFill>
              </a:rPr>
            </a:br>
            <a:r>
              <a:rPr lang="en-US" sz="2800" dirty="0">
                <a:ln w="3175">
                  <a:solidFill>
                    <a:schemeClr val="bg2">
                      <a:lumMod val="75000"/>
                    </a:schemeClr>
                  </a:solidFill>
                </a:ln>
                <a:solidFill>
                  <a:schemeClr val="tx1">
                    <a:lumMod val="75000"/>
                    <a:lumOff val="25000"/>
                  </a:schemeClr>
                </a:solidFill>
              </a:rPr>
              <a:t>needs to do </a:t>
            </a:r>
            <a:br>
              <a:rPr lang="en-US" sz="2800" dirty="0">
                <a:ln w="3175">
                  <a:solidFill>
                    <a:schemeClr val="bg2">
                      <a:lumMod val="75000"/>
                    </a:schemeClr>
                  </a:solidFill>
                </a:ln>
                <a:solidFill>
                  <a:schemeClr val="tx1">
                    <a:lumMod val="75000"/>
                    <a:lumOff val="25000"/>
                  </a:schemeClr>
                </a:solidFill>
              </a:rPr>
            </a:br>
            <a:r>
              <a:rPr lang="en-US" sz="2800" dirty="0">
                <a:ln w="3175">
                  <a:solidFill>
                    <a:schemeClr val="bg2">
                      <a:lumMod val="75000"/>
                    </a:schemeClr>
                  </a:solidFill>
                </a:ln>
                <a:solidFill>
                  <a:schemeClr val="tx1">
                    <a:lumMod val="75000"/>
                    <a:lumOff val="25000"/>
                  </a:schemeClr>
                </a:solidFill>
              </a:rPr>
              <a:t>versus</a:t>
            </a:r>
            <a:br>
              <a:rPr lang="en-US" sz="2800" dirty="0">
                <a:ln w="3175">
                  <a:solidFill>
                    <a:schemeClr val="bg2">
                      <a:lumMod val="75000"/>
                    </a:schemeClr>
                  </a:solidFill>
                </a:ln>
                <a:solidFill>
                  <a:schemeClr val="tx1">
                    <a:lumMod val="75000"/>
                    <a:lumOff val="25000"/>
                  </a:schemeClr>
                </a:solidFill>
              </a:rPr>
            </a:br>
            <a:r>
              <a:rPr lang="en-US" sz="2800" dirty="0">
                <a:ln w="3175">
                  <a:solidFill>
                    <a:schemeClr val="bg2">
                      <a:lumMod val="75000"/>
                    </a:schemeClr>
                  </a:solidFill>
                </a:ln>
                <a:solidFill>
                  <a:schemeClr val="tx1">
                    <a:lumMod val="75000"/>
                    <a:lumOff val="25000"/>
                  </a:schemeClr>
                </a:solidFill>
              </a:rPr>
              <a:t>what contributors </a:t>
            </a:r>
            <a:br>
              <a:rPr lang="en-US" sz="2800" dirty="0">
                <a:ln w="3175">
                  <a:solidFill>
                    <a:schemeClr val="bg2">
                      <a:lumMod val="75000"/>
                    </a:schemeClr>
                  </a:solidFill>
                </a:ln>
                <a:solidFill>
                  <a:schemeClr val="tx1">
                    <a:lumMod val="75000"/>
                    <a:lumOff val="25000"/>
                  </a:schemeClr>
                </a:solidFill>
              </a:rPr>
            </a:br>
            <a:r>
              <a:rPr lang="en-US" sz="2800" dirty="0">
                <a:ln w="3175">
                  <a:solidFill>
                    <a:schemeClr val="bg2">
                      <a:lumMod val="75000"/>
                    </a:schemeClr>
                  </a:solidFill>
                </a:ln>
                <a:solidFill>
                  <a:schemeClr val="tx1">
                    <a:lumMod val="75000"/>
                    <a:lumOff val="25000"/>
                  </a:schemeClr>
                </a:solidFill>
              </a:rPr>
              <a:t>want to do</a:t>
            </a:r>
          </a:p>
        </p:txBody>
      </p:sp>
    </p:spTree>
    <p:extLst>
      <p:ext uri="{BB962C8B-B14F-4D97-AF65-F5344CB8AC3E}">
        <p14:creationId xmlns:p14="http://schemas.microsoft.com/office/powerpoint/2010/main" val="33938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6401-D290-3C46-895B-87FF293B622A}"/>
              </a:ext>
            </a:extLst>
          </p:cNvPr>
          <p:cNvSpPr>
            <a:spLocks noGrp="1"/>
          </p:cNvSpPr>
          <p:nvPr>
            <p:ph type="title"/>
          </p:nvPr>
        </p:nvSpPr>
        <p:spPr/>
        <p:txBody>
          <a:bodyPr/>
          <a:lstStyle/>
          <a:p>
            <a:endParaRPr lang="en-US"/>
          </a:p>
        </p:txBody>
      </p:sp>
      <p:pic>
        <p:nvPicPr>
          <p:cNvPr id="5" name="Content Placeholder 4" descr="A close up of a horse in a body of water&#10;&#10;Description automatically generated">
            <a:extLst>
              <a:ext uri="{FF2B5EF4-FFF2-40B4-BE49-F238E27FC236}">
                <a16:creationId xmlns:a16="http://schemas.microsoft.com/office/drawing/2014/main" id="{F7B4842D-02A5-CE47-A2A5-3268D1AB2B6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361" y="-1"/>
            <a:ext cx="9156361" cy="5147601"/>
          </a:xfrm>
        </p:spPr>
      </p:pic>
      <p:sp>
        <p:nvSpPr>
          <p:cNvPr id="6" name="TextBox 5">
            <a:extLst>
              <a:ext uri="{FF2B5EF4-FFF2-40B4-BE49-F238E27FC236}">
                <a16:creationId xmlns:a16="http://schemas.microsoft.com/office/drawing/2014/main" id="{0D1EA3FF-010A-B146-8AD4-9E9B381EFCF8}"/>
              </a:ext>
            </a:extLst>
          </p:cNvPr>
          <p:cNvSpPr txBox="1"/>
          <p:nvPr/>
        </p:nvSpPr>
        <p:spPr>
          <a:xfrm>
            <a:off x="0" y="4774168"/>
            <a:ext cx="3566810" cy="369332"/>
          </a:xfrm>
          <a:prstGeom prst="rect">
            <a:avLst/>
          </a:prstGeom>
          <a:noFill/>
        </p:spPr>
        <p:txBody>
          <a:bodyPr wrap="none" rtlCol="0">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Daniel Jensen</a:t>
            </a:r>
            <a:r>
              <a:rPr lang="en-GB" dirty="0">
                <a:solidFill>
                  <a:schemeClr val="bg1"/>
                </a:solidFill>
              </a:rPr>
              <a:t> on </a:t>
            </a:r>
            <a:r>
              <a:rPr lang="en-GB" dirty="0">
                <a:solidFill>
                  <a:schemeClr val="bg1"/>
                </a:solidFill>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sp>
        <p:nvSpPr>
          <p:cNvPr id="8" name="TextBox 7">
            <a:extLst>
              <a:ext uri="{FF2B5EF4-FFF2-40B4-BE49-F238E27FC236}">
                <a16:creationId xmlns:a16="http://schemas.microsoft.com/office/drawing/2014/main" id="{B1D013D4-235F-AA4A-9F5E-77CF8F53F6B1}"/>
              </a:ext>
            </a:extLst>
          </p:cNvPr>
          <p:cNvSpPr txBox="1"/>
          <p:nvPr/>
        </p:nvSpPr>
        <p:spPr>
          <a:xfrm>
            <a:off x="266689" y="830198"/>
            <a:ext cx="6537559" cy="2431435"/>
          </a:xfrm>
          <a:prstGeom prst="rect">
            <a:avLst/>
          </a:prstGeom>
          <a:noFill/>
        </p:spPr>
        <p:txBody>
          <a:bodyPr wrap="none" rtlCol="0">
            <a:spAutoFit/>
          </a:bodyPr>
          <a:lstStyle/>
          <a:p>
            <a:r>
              <a:rPr lang="en-US" sz="2800" dirty="0">
                <a:solidFill>
                  <a:schemeClr val="bg1"/>
                </a:solidFill>
              </a:rPr>
              <a:t>Understanding when software should be </a:t>
            </a:r>
            <a:br>
              <a:rPr lang="en-US" sz="2800" dirty="0">
                <a:solidFill>
                  <a:schemeClr val="bg1"/>
                </a:solidFill>
              </a:rPr>
            </a:br>
            <a:r>
              <a:rPr lang="en-US" sz="2800" dirty="0">
                <a:solidFill>
                  <a:schemeClr val="bg1"/>
                </a:solidFill>
              </a:rPr>
              <a:t>“forcibly retired” – sadly no silver bullets</a:t>
            </a:r>
          </a:p>
          <a:p>
            <a:endParaRPr lang="en-US" sz="1200" dirty="0">
              <a:solidFill>
                <a:schemeClr val="bg1"/>
              </a:solidFill>
            </a:endParaRPr>
          </a:p>
          <a:p>
            <a:r>
              <a:rPr lang="en-US" sz="2800" dirty="0">
                <a:solidFill>
                  <a:schemeClr val="bg1"/>
                </a:solidFill>
              </a:rPr>
              <a:t>Sustainability is also about knowing when</a:t>
            </a:r>
            <a:br>
              <a:rPr lang="en-US" sz="2800" dirty="0">
                <a:solidFill>
                  <a:schemeClr val="bg1"/>
                </a:solidFill>
              </a:rPr>
            </a:br>
            <a:r>
              <a:rPr lang="en-US" sz="2800" dirty="0">
                <a:solidFill>
                  <a:schemeClr val="bg1"/>
                </a:solidFill>
              </a:rPr>
              <a:t>to stop development– resources are limited</a:t>
            </a:r>
          </a:p>
          <a:p>
            <a:endParaRPr lang="en-US" sz="2800" dirty="0">
              <a:solidFill>
                <a:schemeClr val="bg1"/>
              </a:solidFill>
            </a:endParaRPr>
          </a:p>
        </p:txBody>
      </p:sp>
      <p:sp>
        <p:nvSpPr>
          <p:cNvPr id="9" name="TextBox 8">
            <a:extLst>
              <a:ext uri="{FF2B5EF4-FFF2-40B4-BE49-F238E27FC236}">
                <a16:creationId xmlns:a16="http://schemas.microsoft.com/office/drawing/2014/main" id="{4DC99DB0-19C6-7F44-AB9D-99E026B29E79}"/>
              </a:ext>
            </a:extLst>
          </p:cNvPr>
          <p:cNvSpPr txBox="1"/>
          <p:nvPr/>
        </p:nvSpPr>
        <p:spPr>
          <a:xfrm rot="16200000">
            <a:off x="6772606" y="1823769"/>
            <a:ext cx="3922099" cy="461665"/>
          </a:xfrm>
          <a:prstGeom prst="rect">
            <a:avLst/>
          </a:prstGeom>
          <a:noFill/>
        </p:spPr>
        <p:txBody>
          <a:bodyPr wrap="none" rtlCol="0">
            <a:spAutoFit/>
          </a:bodyPr>
          <a:lstStyle/>
          <a:p>
            <a:r>
              <a:rPr lang="en-GB" sz="1200" dirty="0">
                <a:hlinkClick r:id="rId6"/>
              </a:rPr>
              <a:t>https://collegeville.github.io/CW3S19/WorkshopResources/</a:t>
            </a:r>
            <a:br>
              <a:rPr lang="en-GB" sz="1200" dirty="0">
                <a:hlinkClick r:id="rId6"/>
              </a:rPr>
            </a:br>
            <a:r>
              <a:rPr lang="en-GB" sz="1200" dirty="0">
                <a:hlinkClick r:id="rId6"/>
              </a:rPr>
              <a:t>WhitePapers/ChueHongSoftwareUndead.pdf</a:t>
            </a:r>
            <a:endParaRPr lang="en-US" sz="1200" dirty="0"/>
          </a:p>
        </p:txBody>
      </p:sp>
      <p:pic>
        <p:nvPicPr>
          <p:cNvPr id="10" name="Picture 9">
            <a:extLst>
              <a:ext uri="{FF2B5EF4-FFF2-40B4-BE49-F238E27FC236}">
                <a16:creationId xmlns:a16="http://schemas.microsoft.com/office/drawing/2014/main" id="{5A3B750F-3717-C54B-8867-C0258648C30F}"/>
              </a:ext>
            </a:extLst>
          </p:cNvPr>
          <p:cNvPicPr>
            <a:picLocks noChangeAspect="1"/>
          </p:cNvPicPr>
          <p:nvPr/>
        </p:nvPicPr>
        <p:blipFill>
          <a:blip r:embed="rId7"/>
          <a:stretch>
            <a:fillRect/>
          </a:stretch>
        </p:blipFill>
        <p:spPr>
          <a:xfrm>
            <a:off x="8278766" y="4838702"/>
            <a:ext cx="865233" cy="304798"/>
          </a:xfrm>
          <a:prstGeom prst="rect">
            <a:avLst/>
          </a:prstGeom>
        </p:spPr>
      </p:pic>
      <p:sp>
        <p:nvSpPr>
          <p:cNvPr id="11" name="TextBox 10">
            <a:extLst>
              <a:ext uri="{FF2B5EF4-FFF2-40B4-BE49-F238E27FC236}">
                <a16:creationId xmlns:a16="http://schemas.microsoft.com/office/drawing/2014/main" id="{B931BAE1-CCBF-A946-BC62-3D6FD30AF966}"/>
              </a:ext>
            </a:extLst>
          </p:cNvPr>
          <p:cNvSpPr txBox="1"/>
          <p:nvPr/>
        </p:nvSpPr>
        <p:spPr>
          <a:xfrm>
            <a:off x="223119" y="0"/>
            <a:ext cx="4492897" cy="830997"/>
          </a:xfrm>
          <a:prstGeom prst="rect">
            <a:avLst/>
          </a:prstGeom>
          <a:noFill/>
        </p:spPr>
        <p:txBody>
          <a:bodyPr wrap="none" rtlCol="0">
            <a:spAutoFit/>
          </a:bodyPr>
          <a:lstStyle/>
          <a:p>
            <a:r>
              <a:rPr lang="en-US" sz="4800" dirty="0">
                <a:ln>
                  <a:solidFill>
                    <a:srgbClr val="FF0000"/>
                  </a:solidFill>
                </a:ln>
                <a:solidFill>
                  <a:schemeClr val="bg1"/>
                </a:solidFill>
              </a:rPr>
              <a:t>Undead software</a:t>
            </a:r>
          </a:p>
        </p:txBody>
      </p:sp>
    </p:spTree>
    <p:extLst>
      <p:ext uri="{BB962C8B-B14F-4D97-AF65-F5344CB8AC3E}">
        <p14:creationId xmlns:p14="http://schemas.microsoft.com/office/powerpoint/2010/main" val="52304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223F-9129-FD4B-B153-4C2EB1E8930F}"/>
              </a:ext>
            </a:extLst>
          </p:cNvPr>
          <p:cNvSpPr>
            <a:spLocks noGrp="1"/>
          </p:cNvSpPr>
          <p:nvPr>
            <p:ph type="title"/>
          </p:nvPr>
        </p:nvSpPr>
        <p:spPr/>
        <p:txBody>
          <a:bodyPr>
            <a:normAutofit/>
          </a:bodyPr>
          <a:lstStyle/>
          <a:p>
            <a:r>
              <a:rPr lang="en-US" dirty="0"/>
              <a:t> Contributing to OSS</a:t>
            </a:r>
          </a:p>
        </p:txBody>
      </p:sp>
      <p:pic>
        <p:nvPicPr>
          <p:cNvPr id="3" name="Picture 2">
            <a:extLst>
              <a:ext uri="{FF2B5EF4-FFF2-40B4-BE49-F238E27FC236}">
                <a16:creationId xmlns:a16="http://schemas.microsoft.com/office/drawing/2014/main" id="{702A11AF-6B44-F14F-98CC-703834A98C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804" y="1195310"/>
            <a:ext cx="1498912" cy="1959292"/>
          </a:xfrm>
          <a:prstGeom prst="rect">
            <a:avLst/>
          </a:prstGeom>
        </p:spPr>
      </p:pic>
      <p:pic>
        <p:nvPicPr>
          <p:cNvPr id="5" name="Picture 4">
            <a:extLst>
              <a:ext uri="{FF2B5EF4-FFF2-40B4-BE49-F238E27FC236}">
                <a16:creationId xmlns:a16="http://schemas.microsoft.com/office/drawing/2014/main" id="{DC5C6CD0-C2A5-8A41-80A1-87BB175EF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9716" y="1195310"/>
            <a:ext cx="1498912" cy="1547091"/>
          </a:xfrm>
          <a:prstGeom prst="rect">
            <a:avLst/>
          </a:prstGeom>
        </p:spPr>
      </p:pic>
      <p:pic>
        <p:nvPicPr>
          <p:cNvPr id="6" name="Picture 5">
            <a:extLst>
              <a:ext uri="{FF2B5EF4-FFF2-40B4-BE49-F238E27FC236}">
                <a16:creationId xmlns:a16="http://schemas.microsoft.com/office/drawing/2014/main" id="{A456FFB3-F171-2648-96B2-D0860E68F1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0879" y="1181998"/>
            <a:ext cx="1140244" cy="1258016"/>
          </a:xfrm>
          <a:prstGeom prst="rect">
            <a:avLst/>
          </a:prstGeom>
        </p:spPr>
      </p:pic>
      <p:pic>
        <p:nvPicPr>
          <p:cNvPr id="7" name="Picture 6">
            <a:extLst>
              <a:ext uri="{FF2B5EF4-FFF2-40B4-BE49-F238E27FC236}">
                <a16:creationId xmlns:a16="http://schemas.microsoft.com/office/drawing/2014/main" id="{3805433C-7FA5-5447-9175-4F4CF234D5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8446" y="1195310"/>
            <a:ext cx="1140244" cy="1258016"/>
          </a:xfrm>
          <a:prstGeom prst="rect">
            <a:avLst/>
          </a:prstGeom>
        </p:spPr>
      </p:pic>
      <p:pic>
        <p:nvPicPr>
          <p:cNvPr id="8" name="Picture 7">
            <a:extLst>
              <a:ext uri="{FF2B5EF4-FFF2-40B4-BE49-F238E27FC236}">
                <a16:creationId xmlns:a16="http://schemas.microsoft.com/office/drawing/2014/main" id="{F6D5EFC6-4E92-FA47-9EFD-19244C6C36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42286" y="1146412"/>
            <a:ext cx="995706" cy="1065298"/>
          </a:xfrm>
          <a:prstGeom prst="rect">
            <a:avLst/>
          </a:prstGeom>
        </p:spPr>
      </p:pic>
      <p:pic>
        <p:nvPicPr>
          <p:cNvPr id="9" name="Picture 8">
            <a:extLst>
              <a:ext uri="{FF2B5EF4-FFF2-40B4-BE49-F238E27FC236}">
                <a16:creationId xmlns:a16="http://schemas.microsoft.com/office/drawing/2014/main" id="{760582EF-324C-C248-8C31-C4B451E718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0804" y="3255570"/>
            <a:ext cx="1118831" cy="1140244"/>
          </a:xfrm>
          <a:prstGeom prst="rect">
            <a:avLst/>
          </a:prstGeom>
        </p:spPr>
      </p:pic>
      <p:pic>
        <p:nvPicPr>
          <p:cNvPr id="10" name="Picture 9">
            <a:extLst>
              <a:ext uri="{FF2B5EF4-FFF2-40B4-BE49-F238E27FC236}">
                <a16:creationId xmlns:a16="http://schemas.microsoft.com/office/drawing/2014/main" id="{F2809DA1-0C83-684A-A0B9-4AB439D290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36945" y="3138171"/>
            <a:ext cx="1118831" cy="1140244"/>
          </a:xfrm>
          <a:prstGeom prst="rect">
            <a:avLst/>
          </a:prstGeom>
        </p:spPr>
      </p:pic>
      <p:pic>
        <p:nvPicPr>
          <p:cNvPr id="11" name="Picture 10">
            <a:extLst>
              <a:ext uri="{FF2B5EF4-FFF2-40B4-BE49-F238E27FC236}">
                <a16:creationId xmlns:a16="http://schemas.microsoft.com/office/drawing/2014/main" id="{4CFF3EFD-4AD8-1648-B92D-C3CDF3A550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89073" y="3255570"/>
            <a:ext cx="1118831" cy="915407"/>
          </a:xfrm>
          <a:prstGeom prst="rect">
            <a:avLst/>
          </a:prstGeom>
        </p:spPr>
      </p:pic>
      <p:pic>
        <p:nvPicPr>
          <p:cNvPr id="12" name="Picture 11">
            <a:extLst>
              <a:ext uri="{FF2B5EF4-FFF2-40B4-BE49-F238E27FC236}">
                <a16:creationId xmlns:a16="http://schemas.microsoft.com/office/drawing/2014/main" id="{A4915055-1E68-AD49-89E0-D068D4BA343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07904" y="3226500"/>
            <a:ext cx="1605977" cy="963586"/>
          </a:xfrm>
          <a:prstGeom prst="rect">
            <a:avLst/>
          </a:prstGeom>
        </p:spPr>
      </p:pic>
      <p:pic>
        <p:nvPicPr>
          <p:cNvPr id="13" name="Picture 12">
            <a:extLst>
              <a:ext uri="{FF2B5EF4-FFF2-40B4-BE49-F238E27FC236}">
                <a16:creationId xmlns:a16="http://schemas.microsoft.com/office/drawing/2014/main" id="{41A3273B-707F-4B46-AD44-FE36BFCE59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36096" y="3154602"/>
            <a:ext cx="984999" cy="963586"/>
          </a:xfrm>
          <a:prstGeom prst="rect">
            <a:avLst/>
          </a:prstGeom>
        </p:spPr>
      </p:pic>
      <p:sp>
        <p:nvSpPr>
          <p:cNvPr id="14" name="TextBox 13">
            <a:extLst>
              <a:ext uri="{FF2B5EF4-FFF2-40B4-BE49-F238E27FC236}">
                <a16:creationId xmlns:a16="http://schemas.microsoft.com/office/drawing/2014/main" id="{7C253996-9125-E34B-BDD9-46C912183D14}"/>
              </a:ext>
            </a:extLst>
          </p:cNvPr>
          <p:cNvSpPr txBox="1"/>
          <p:nvPr/>
        </p:nvSpPr>
        <p:spPr>
          <a:xfrm>
            <a:off x="153784" y="4395892"/>
            <a:ext cx="5289525" cy="646331"/>
          </a:xfrm>
          <a:prstGeom prst="rect">
            <a:avLst/>
          </a:prstGeom>
          <a:noFill/>
        </p:spPr>
        <p:txBody>
          <a:bodyPr wrap="none" rtlCol="0">
            <a:spAutoFit/>
          </a:bodyPr>
          <a:lstStyle/>
          <a:p>
            <a:r>
              <a:rPr lang="en-US" dirty="0"/>
              <a:t>1,000’s of contributions to top GitHub projects in 2018</a:t>
            </a:r>
          </a:p>
          <a:p>
            <a:r>
              <a:rPr lang="en-GB" dirty="0">
                <a:hlinkClick r:id="rId13"/>
              </a:rPr>
              <a:t>https://octoverse.github.com/projects</a:t>
            </a:r>
            <a:endParaRPr lang="en-US" dirty="0"/>
          </a:p>
        </p:txBody>
      </p:sp>
      <p:sp>
        <p:nvSpPr>
          <p:cNvPr id="15" name="Content Placeholder 5">
            <a:extLst>
              <a:ext uri="{FF2B5EF4-FFF2-40B4-BE49-F238E27FC236}">
                <a16:creationId xmlns:a16="http://schemas.microsoft.com/office/drawing/2014/main" id="{8A261A23-AD64-C54B-B3B7-09F62FF9EA6B}"/>
              </a:ext>
            </a:extLst>
          </p:cNvPr>
          <p:cNvSpPr txBox="1">
            <a:spLocks/>
          </p:cNvSpPr>
          <p:nvPr/>
        </p:nvSpPr>
        <p:spPr>
          <a:xfrm>
            <a:off x="6460207" y="1200151"/>
            <a:ext cx="2226596" cy="3394472"/>
          </a:xfrm>
          <a:prstGeom prst="rect">
            <a:avLst/>
          </a:prstGeom>
        </p:spPr>
        <p:txBody>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err="1"/>
              <a:t>Pytorch</a:t>
            </a:r>
            <a:r>
              <a:rPr lang="en-US" sz="2000" dirty="0"/>
              <a:t> was the fastest growing software project</a:t>
            </a:r>
          </a:p>
          <a:p>
            <a:r>
              <a:rPr lang="en-US" sz="2000" dirty="0"/>
              <a:t>Universities were 5 of the top 10 contributing </a:t>
            </a:r>
            <a:r>
              <a:rPr lang="en-US" sz="2000" dirty="0" err="1"/>
              <a:t>organisations</a:t>
            </a:r>
            <a:endParaRPr lang="en-US" sz="2000" dirty="0"/>
          </a:p>
          <a:p>
            <a:r>
              <a:rPr lang="en-US" sz="2000" dirty="0"/>
              <a:t>Literally billions of lines of code</a:t>
            </a:r>
          </a:p>
          <a:p>
            <a:endParaRPr lang="en-US" dirty="0"/>
          </a:p>
        </p:txBody>
      </p:sp>
      <p:pic>
        <p:nvPicPr>
          <p:cNvPr id="16" name="Picture 15">
            <a:extLst>
              <a:ext uri="{FF2B5EF4-FFF2-40B4-BE49-F238E27FC236}">
                <a16:creationId xmlns:a16="http://schemas.microsoft.com/office/drawing/2014/main" id="{A4DEDBBE-1660-8D49-9944-109EFBFEAEBD}"/>
              </a:ext>
            </a:extLst>
          </p:cNvPr>
          <p:cNvPicPr>
            <a:picLocks noChangeAspect="1"/>
          </p:cNvPicPr>
          <p:nvPr/>
        </p:nvPicPr>
        <p:blipFill>
          <a:blip r:embed="rId14"/>
          <a:stretch>
            <a:fillRect/>
          </a:stretch>
        </p:blipFill>
        <p:spPr>
          <a:xfrm>
            <a:off x="8278766" y="4838702"/>
            <a:ext cx="865233" cy="304798"/>
          </a:xfrm>
          <a:prstGeom prst="rect">
            <a:avLst/>
          </a:prstGeom>
        </p:spPr>
      </p:pic>
    </p:spTree>
    <p:extLst>
      <p:ext uri="{BB962C8B-B14F-4D97-AF65-F5344CB8AC3E}">
        <p14:creationId xmlns:p14="http://schemas.microsoft.com/office/powerpoint/2010/main" val="297183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FA75-1D87-D24B-B6FC-E5E25A7DD545}"/>
              </a:ext>
            </a:extLst>
          </p:cNvPr>
          <p:cNvSpPr>
            <a:spLocks noGrp="1"/>
          </p:cNvSpPr>
          <p:nvPr>
            <p:ph type="title"/>
          </p:nvPr>
        </p:nvSpPr>
        <p:spPr/>
        <p:txBody>
          <a:bodyPr/>
          <a:lstStyle/>
          <a:p>
            <a:endParaRPr lang="en-US"/>
          </a:p>
        </p:txBody>
      </p:sp>
      <p:pic>
        <p:nvPicPr>
          <p:cNvPr id="5" name="Picture 4" descr="A picture containing indoor, sitting, television&#10;&#10;Description automatically generated">
            <a:extLst>
              <a:ext uri="{FF2B5EF4-FFF2-40B4-BE49-F238E27FC236}">
                <a16:creationId xmlns:a16="http://schemas.microsoft.com/office/drawing/2014/main" id="{F0FAA383-9057-9B4B-BE95-0D61966668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52AEFACC-0A79-8A44-8574-16A55FCB09F7}"/>
              </a:ext>
            </a:extLst>
          </p:cNvPr>
          <p:cNvSpPr/>
          <p:nvPr/>
        </p:nvSpPr>
        <p:spPr>
          <a:xfrm>
            <a:off x="0" y="4492621"/>
            <a:ext cx="4572000" cy="646331"/>
          </a:xfrm>
          <a:prstGeom prst="rect">
            <a:avLst/>
          </a:prstGeom>
        </p:spPr>
        <p:txBody>
          <a:bodyPr wrap="square">
            <a:spAutoFit/>
          </a:bodyPr>
          <a:lstStyle/>
          <a:p>
            <a:r>
              <a:rPr lang="en-GB" dirty="0">
                <a:solidFill>
                  <a:schemeClr val="bg1"/>
                </a:solidFill>
                <a:latin typeface="-apple-system"/>
              </a:rPr>
              <a:t>Photo by </a:t>
            </a:r>
            <a:r>
              <a:rPr lang="en-GB" dirty="0">
                <a:solidFill>
                  <a:schemeClr val="bg1"/>
                </a:solidFill>
                <a:latin typeface="-apple-system"/>
                <a:hlinkClick r:id="rId4">
                  <a:extLst>
                    <a:ext uri="{A12FA001-AC4F-418D-AE19-62706E023703}">
                      <ahyp:hlinkClr xmlns:ahyp="http://schemas.microsoft.com/office/drawing/2018/hyperlinkcolor" val="tx"/>
                    </a:ext>
                  </a:extLst>
                </a:hlinkClick>
              </a:rPr>
              <a:t>André Françoi</a:t>
            </a:r>
            <a:r>
              <a:rPr lang="en-GB" dirty="0">
                <a:solidFill>
                  <a:schemeClr val="bg1"/>
                </a:solidFill>
                <a:latin typeface="-apple-system"/>
                <a:hlinkClick r:id="rId4">
                  <a:extLst>
                    <a:ext uri="{A12FA001-AC4F-418D-AE19-62706E023703}">
                      <ahyp:hlinkClr xmlns:ahyp="http://schemas.microsoft.com/office/drawing/2018/hyperlinkcolor" val="tx"/>
                    </a:ext>
                  </a:extLst>
                </a:hlinkClick>
              </a:rPr>
              <a:t>s</a:t>
            </a:r>
            <a:r>
              <a:rPr lang="en-GB" dirty="0">
                <a:solidFill>
                  <a:schemeClr val="bg1"/>
                </a:solidFill>
                <a:latin typeface="-apple-system"/>
              </a:rPr>
              <a:t> </a:t>
            </a:r>
            <a:r>
              <a:rPr lang="en-GB" dirty="0">
                <a:solidFill>
                  <a:schemeClr val="bg1"/>
                </a:solidFill>
                <a:latin typeface="-apple-system"/>
                <a:hlinkClick r:id="rId4">
                  <a:extLst>
                    <a:ext uri="{A12FA001-AC4F-418D-AE19-62706E023703}">
                      <ahyp:hlinkClr xmlns:ahyp="http://schemas.microsoft.com/office/drawing/2018/hyperlinkcolor" val="tx"/>
                    </a:ext>
                  </a:extLst>
                </a:hlinkClick>
              </a:rPr>
              <a:t>McKenzie</a:t>
            </a:r>
            <a:r>
              <a:rPr lang="en-GB" dirty="0">
                <a:solidFill>
                  <a:schemeClr val="bg1"/>
                </a:solidFill>
                <a:latin typeface="-apple-system"/>
              </a:rPr>
              <a:t> on </a:t>
            </a:r>
            <a:r>
              <a:rPr lang="en-GB" dirty="0">
                <a:solidFill>
                  <a:schemeClr val="bg1"/>
                </a:solidFill>
                <a:latin typeface="-apple-system"/>
                <a:hlinkClick r:id="rId5">
                  <a:extLst>
                    <a:ext uri="{A12FA001-AC4F-418D-AE19-62706E023703}">
                      <ahyp:hlinkClr xmlns:ahyp="http://schemas.microsoft.com/office/drawing/2018/hyperlinkcolor" val="tx"/>
                    </a:ext>
                  </a:extLst>
                </a:hlinkClick>
              </a:rPr>
              <a:t>Unsplash</a:t>
            </a:r>
            <a:endParaRPr lang="en-US" dirty="0">
              <a:solidFill>
                <a:schemeClr val="bg1"/>
              </a:solidFill>
            </a:endParaRPr>
          </a:p>
        </p:txBody>
      </p:sp>
      <p:pic>
        <p:nvPicPr>
          <p:cNvPr id="7" name="Picture 6">
            <a:extLst>
              <a:ext uri="{FF2B5EF4-FFF2-40B4-BE49-F238E27FC236}">
                <a16:creationId xmlns:a16="http://schemas.microsoft.com/office/drawing/2014/main" id="{655053E1-C884-E145-ACF5-3EF4637113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5428" y="3159447"/>
            <a:ext cx="2509803" cy="369583"/>
          </a:xfrm>
          <a:prstGeom prst="rect">
            <a:avLst/>
          </a:prstGeom>
        </p:spPr>
      </p:pic>
      <p:pic>
        <p:nvPicPr>
          <p:cNvPr id="8" name="Picture 7">
            <a:extLst>
              <a:ext uri="{FF2B5EF4-FFF2-40B4-BE49-F238E27FC236}">
                <a16:creationId xmlns:a16="http://schemas.microsoft.com/office/drawing/2014/main" id="{5382DE0C-7FCB-B64B-946E-E37AB193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05428" y="339502"/>
            <a:ext cx="2509803" cy="834541"/>
          </a:xfrm>
          <a:prstGeom prst="rect">
            <a:avLst/>
          </a:prstGeom>
        </p:spPr>
      </p:pic>
      <p:pic>
        <p:nvPicPr>
          <p:cNvPr id="9" name="Picture 8">
            <a:extLst>
              <a:ext uri="{FF2B5EF4-FFF2-40B4-BE49-F238E27FC236}">
                <a16:creationId xmlns:a16="http://schemas.microsoft.com/office/drawing/2014/main" id="{B1F28EE9-0E3F-DB4F-9EE4-1A497DB0882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17248" y="2219694"/>
            <a:ext cx="1168323" cy="1347580"/>
          </a:xfrm>
          <a:prstGeom prst="rect">
            <a:avLst/>
          </a:prstGeom>
        </p:spPr>
      </p:pic>
      <p:pic>
        <p:nvPicPr>
          <p:cNvPr id="10" name="Picture 9">
            <a:extLst>
              <a:ext uri="{FF2B5EF4-FFF2-40B4-BE49-F238E27FC236}">
                <a16:creationId xmlns:a16="http://schemas.microsoft.com/office/drawing/2014/main" id="{9BDF055C-88F0-5A44-9316-FA714AFE6F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22580" y="3795886"/>
            <a:ext cx="3161788" cy="1196913"/>
          </a:xfrm>
          <a:prstGeom prst="rect">
            <a:avLst/>
          </a:prstGeom>
        </p:spPr>
      </p:pic>
      <p:pic>
        <p:nvPicPr>
          <p:cNvPr id="11" name="Picture 10">
            <a:extLst>
              <a:ext uri="{FF2B5EF4-FFF2-40B4-BE49-F238E27FC236}">
                <a16:creationId xmlns:a16="http://schemas.microsoft.com/office/drawing/2014/main" id="{91E26B0C-7197-8F40-8B5C-804626E7A7F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25559" y="373049"/>
            <a:ext cx="1160012" cy="1550629"/>
          </a:xfrm>
          <a:prstGeom prst="rect">
            <a:avLst/>
          </a:prstGeom>
        </p:spPr>
      </p:pic>
      <p:pic>
        <p:nvPicPr>
          <p:cNvPr id="12" name="Picture 11">
            <a:extLst>
              <a:ext uri="{FF2B5EF4-FFF2-40B4-BE49-F238E27FC236}">
                <a16:creationId xmlns:a16="http://schemas.microsoft.com/office/drawing/2014/main" id="{8FB47A73-4E5F-5841-A9B5-D35C11B76F1F}"/>
              </a:ext>
            </a:extLst>
          </p:cNvPr>
          <p:cNvPicPr>
            <a:picLocks noChangeAspect="1"/>
          </p:cNvPicPr>
          <p:nvPr/>
        </p:nvPicPr>
        <p:blipFill>
          <a:blip r:embed="rId11"/>
          <a:stretch>
            <a:fillRect/>
          </a:stretch>
        </p:blipFill>
        <p:spPr>
          <a:xfrm>
            <a:off x="8278766" y="4838702"/>
            <a:ext cx="865233" cy="304798"/>
          </a:xfrm>
          <a:prstGeom prst="rect">
            <a:avLst/>
          </a:prstGeom>
        </p:spPr>
      </p:pic>
      <p:pic>
        <p:nvPicPr>
          <p:cNvPr id="13" name="Picture 12">
            <a:extLst>
              <a:ext uri="{FF2B5EF4-FFF2-40B4-BE49-F238E27FC236}">
                <a16:creationId xmlns:a16="http://schemas.microsoft.com/office/drawing/2014/main" id="{4B5B8C19-AC66-754C-B00A-FF6F208CD6D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05428" y="1540130"/>
            <a:ext cx="2429544" cy="366526"/>
          </a:xfrm>
          <a:prstGeom prst="rect">
            <a:avLst/>
          </a:prstGeom>
        </p:spPr>
      </p:pic>
      <p:pic>
        <p:nvPicPr>
          <p:cNvPr id="14" name="Picture 13">
            <a:extLst>
              <a:ext uri="{FF2B5EF4-FFF2-40B4-BE49-F238E27FC236}">
                <a16:creationId xmlns:a16="http://schemas.microsoft.com/office/drawing/2014/main" id="{69FE44B9-775C-3C47-8AB6-A4604B7766C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05428" y="2272743"/>
            <a:ext cx="2429544" cy="520617"/>
          </a:xfrm>
          <a:prstGeom prst="rect">
            <a:avLst/>
          </a:prstGeom>
        </p:spPr>
      </p:pic>
    </p:spTree>
    <p:extLst>
      <p:ext uri="{BB962C8B-B14F-4D97-AF65-F5344CB8AC3E}">
        <p14:creationId xmlns:p14="http://schemas.microsoft.com/office/powerpoint/2010/main" val="316224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DDAB-6AB4-4544-8208-63FE585AAEDC}"/>
              </a:ext>
            </a:extLst>
          </p:cNvPr>
          <p:cNvSpPr>
            <a:spLocks noGrp="1"/>
          </p:cNvSpPr>
          <p:nvPr>
            <p:ph type="title"/>
          </p:nvPr>
        </p:nvSpPr>
        <p:spPr/>
        <p:txBody>
          <a:bodyPr/>
          <a:lstStyle/>
          <a:p>
            <a:r>
              <a:rPr lang="en-US" dirty="0"/>
              <a:t>Ideas to change the culture</a:t>
            </a:r>
          </a:p>
        </p:txBody>
      </p:sp>
      <p:sp>
        <p:nvSpPr>
          <p:cNvPr id="4" name="Content Placeholder 3">
            <a:extLst>
              <a:ext uri="{FF2B5EF4-FFF2-40B4-BE49-F238E27FC236}">
                <a16:creationId xmlns:a16="http://schemas.microsoft.com/office/drawing/2014/main" id="{0C9665D3-FF05-4449-90C4-8EB7D6B22627}"/>
              </a:ext>
            </a:extLst>
          </p:cNvPr>
          <p:cNvSpPr>
            <a:spLocks noGrp="1"/>
          </p:cNvSpPr>
          <p:nvPr>
            <p:ph idx="1"/>
          </p:nvPr>
        </p:nvSpPr>
        <p:spPr/>
        <p:txBody>
          <a:bodyPr/>
          <a:lstStyle/>
          <a:p>
            <a:pPr marL="514350" indent="-514350">
              <a:buFont typeface="+mj-lt"/>
              <a:buAutoNum type="arabicPeriod"/>
            </a:pPr>
            <a:r>
              <a:rPr lang="en-US" dirty="0"/>
              <a:t>Persuade your </a:t>
            </a:r>
            <a:r>
              <a:rPr lang="en-US" dirty="0" err="1"/>
              <a:t>organisation</a:t>
            </a:r>
            <a:r>
              <a:rPr lang="en-US" dirty="0"/>
              <a:t> to associate its brand with open source software (</a:t>
            </a:r>
            <a:r>
              <a:rPr lang="en-US" dirty="0" err="1"/>
              <a:t>inc</a:t>
            </a:r>
            <a:r>
              <a:rPr lang="en-US" dirty="0"/>
              <a:t> scientific software)</a:t>
            </a:r>
          </a:p>
          <a:p>
            <a:pPr marL="514350" indent="-514350">
              <a:buFont typeface="+mj-lt"/>
              <a:buAutoNum type="arabicPeriod"/>
            </a:pPr>
            <a:r>
              <a:rPr lang="en-US" dirty="0"/>
              <a:t>Promote working on </a:t>
            </a:r>
            <a:r>
              <a:rPr lang="en-US" i="1" dirty="0"/>
              <a:t>existing</a:t>
            </a:r>
            <a:r>
              <a:rPr lang="en-US" dirty="0"/>
              <a:t> OSS projects as part of UG and Masters programs, so it’s seen as valuable career development for students and staff</a:t>
            </a:r>
          </a:p>
          <a:p>
            <a:endParaRPr lang="en-US" dirty="0"/>
          </a:p>
        </p:txBody>
      </p:sp>
      <p:pic>
        <p:nvPicPr>
          <p:cNvPr id="5" name="Picture 4">
            <a:extLst>
              <a:ext uri="{FF2B5EF4-FFF2-40B4-BE49-F238E27FC236}">
                <a16:creationId xmlns:a16="http://schemas.microsoft.com/office/drawing/2014/main" id="{50D8FBCE-C615-664C-8DB0-9927C560A1A0}"/>
              </a:ext>
            </a:extLst>
          </p:cNvPr>
          <p:cNvPicPr>
            <a:picLocks noChangeAspect="1"/>
          </p:cNvPicPr>
          <p:nvPr/>
        </p:nvPicPr>
        <p:blipFill>
          <a:blip r:embed="rId3"/>
          <a:stretch>
            <a:fillRect/>
          </a:stretch>
        </p:blipFill>
        <p:spPr>
          <a:xfrm>
            <a:off x="8278766" y="4838702"/>
            <a:ext cx="865233" cy="304798"/>
          </a:xfrm>
          <a:prstGeom prst="rect">
            <a:avLst/>
          </a:prstGeom>
        </p:spPr>
      </p:pic>
    </p:spTree>
    <p:extLst>
      <p:ext uri="{BB962C8B-B14F-4D97-AF65-F5344CB8AC3E}">
        <p14:creationId xmlns:p14="http://schemas.microsoft.com/office/powerpoint/2010/main" val="13809062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ft 16x9 SSI template" id="{B8463C5A-2878-B644-B068-B65B2842EF73}" vid="{E8C2FA56-59AD-8C40-82FF-CB570CF078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7856CD46387443811428F16B5378D3" ma:contentTypeVersion="0" ma:contentTypeDescription="Create a new document." ma:contentTypeScope="" ma:versionID="17a1fa9394e9df3ffe0f82bd7dbd484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F67720-B1E7-4666-BB67-DC10D4B7611F}">
  <ds:schemaRefs>
    <ds:schemaRef ds:uri="http://schemas.microsoft.com/sharepoint/v3/contenttype/forms"/>
  </ds:schemaRefs>
</ds:datastoreItem>
</file>

<file path=customXml/itemProps2.xml><?xml version="1.0" encoding="utf-8"?>
<ds:datastoreItem xmlns:ds="http://schemas.openxmlformats.org/officeDocument/2006/customXml" ds:itemID="{75C2EB04-ED8C-41B0-8704-971823A5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345AD3D-1F83-4DB7-B79D-F198C716472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85514</TotalTime>
  <Words>1413</Words>
  <Application>Microsoft Macintosh PowerPoint</Application>
  <PresentationFormat>On-screen Show (16:9)</PresentationFormat>
  <Paragraphs>229</Paragraphs>
  <Slides>18</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-apple-system</vt:lpstr>
      <vt:lpstr>Arial</vt:lpstr>
      <vt:lpstr>Calibri</vt:lpstr>
      <vt:lpstr>Consolas</vt:lpstr>
      <vt:lpstr>Helvetica</vt:lpstr>
      <vt:lpstr>Helvetica Light</vt:lpstr>
      <vt:lpstr>Wingdings</vt:lpstr>
      <vt:lpstr>1_Office Theme</vt:lpstr>
      <vt:lpstr>Making research software visible: new models for sustaining development  Slides: https://doi.org/10.6084/m9.figshare.8986499 24th July 2019, Collegeville Workshop on Sustainable Scientific Software (CW3S19) Neil Chue Hong (@npch), Software Sustainability Institute ORCID: 0000-0002-8876-7606 | N.ChueHong@software.ac.uk</vt:lpstr>
      <vt:lpstr>SSI: software sustainability</vt:lpstr>
      <vt:lpstr>PowerPoint Presentation</vt:lpstr>
      <vt:lpstr>Software Sustainability △</vt:lpstr>
      <vt:lpstr>PowerPoint Presentation</vt:lpstr>
      <vt:lpstr>PowerPoint Presentation</vt:lpstr>
      <vt:lpstr> Contributing to OSS</vt:lpstr>
      <vt:lpstr>PowerPoint Presentation</vt:lpstr>
      <vt:lpstr>Ideas to change the culture</vt:lpstr>
      <vt:lpstr>Ideas to change the culture</vt:lpstr>
      <vt:lpstr>Take home messages</vt:lpstr>
      <vt:lpstr>Additional References</vt:lpstr>
      <vt:lpstr>Strategy &amp; Business Design</vt:lpstr>
      <vt:lpstr>Acknowledgements</vt:lpstr>
      <vt:lpstr>About the Institute</vt:lpstr>
      <vt:lpstr>Software Sustainability Institute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Software as a researcher: being practical versus being perfect</dc:title>
  <dc:subject/>
  <dc:creator>Neil Chue Hong</dc:creator>
  <cp:keywords/>
  <dc:description/>
  <cp:lastModifiedBy>CHUE HONG Neil</cp:lastModifiedBy>
  <cp:revision>520</cp:revision>
  <dcterms:created xsi:type="dcterms:W3CDTF">2013-12-14T01:36:11Z</dcterms:created>
  <dcterms:modified xsi:type="dcterms:W3CDTF">2019-07-23T22:04:32Z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0x0101004F7856CD46387443811428F16B5378D3</vt:lpwstr>
  </property>
  <property fmtid="{D5CDD505-2E9C-101B-9397-08002B2CF9AE}" pid="3" name="_TemplateID">
    <vt:lpwstr>TC103382691033</vt:lpwstr>
  </property>
</Properties>
</file>