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8" r:id="rId2"/>
    <p:sldId id="359" r:id="rId3"/>
    <p:sldId id="360" r:id="rId4"/>
    <p:sldId id="361" r:id="rId5"/>
    <p:sldId id="364" r:id="rId6"/>
    <p:sldId id="363" r:id="rId7"/>
  </p:sldIdLst>
  <p:sldSz cx="9144000" cy="6858000" type="screen4x3"/>
  <p:notesSz cx="6858000" cy="9144000"/>
  <p:embeddedFontLst>
    <p:embeddedFont>
      <p:font typeface="Source Sans Pro" pitchFamily="34" charset="0"/>
      <p:regular r:id="rId10"/>
      <p:bold r:id="rId11"/>
      <p:italic r:id="rId12"/>
      <p:boldItalic r:id="rId13"/>
    </p:embeddedFont>
    <p:embeddedFont>
      <p:font typeface="Source Sans Pro Semibold" pitchFamily="34" charset="0"/>
      <p:bold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57" autoAdjust="0"/>
  </p:normalViewPr>
  <p:slideViewPr>
    <p:cSldViewPr>
      <p:cViewPr>
        <p:scale>
          <a:sx n="60" d="100"/>
          <a:sy n="60" d="100"/>
        </p:scale>
        <p:origin x="-2021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C116-9E00-4F85-88CE-2266052EF07C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8D7D2-662F-42A3-B62D-DF4A3ACEE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B6B93-8C08-4ACD-8B36-205D4858B990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40F6E-F905-4ADF-9532-D8D4B26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3112F-40E4-40A4-8962-60A77A470647}" type="slidenum">
              <a:rPr lang="en-US"/>
              <a:pPr/>
              <a:t>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7AF80-6315-452D-B553-77F2F07FF480}" type="slidenum">
              <a:rPr lang="en-US"/>
              <a:pPr/>
              <a:t>2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6E82F-51A9-4707-AA1F-8AC654ADE998}" type="slidenum">
              <a:rPr lang="en-US"/>
              <a:pPr/>
              <a:t>3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87F3B-CB88-4C78-B406-08FEC4DCC027}" type="slidenum">
              <a:rPr lang="en-US"/>
              <a:pPr/>
              <a:t>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87F3B-CB88-4C78-B406-08FEC4DCC027}" type="slidenum">
              <a:rPr lang="en-US"/>
              <a:pPr/>
              <a:t>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63FC7-1D8A-48F1-819F-210C526DAF0F}" type="slidenum">
              <a:rPr lang="en-US"/>
              <a:pPr/>
              <a:t>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90600" y="2362200"/>
            <a:ext cx="6858000" cy="228600"/>
            <a:chOff x="990600" y="2209800"/>
            <a:chExt cx="6858000" cy="228600"/>
          </a:xfrm>
        </p:grpSpPr>
        <p:sp>
          <p:nvSpPr>
            <p:cNvPr id="214019" name="Rectangle 3"/>
            <p:cNvSpPr>
              <a:spLocks noChangeArrowheads="1"/>
            </p:cNvSpPr>
            <p:nvPr/>
          </p:nvSpPr>
          <p:spPr bwMode="auto">
            <a:xfrm>
              <a:off x="990600" y="2209800"/>
              <a:ext cx="685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0" name="Line 4"/>
            <p:cNvSpPr>
              <a:spLocks noChangeShapeType="1"/>
            </p:cNvSpPr>
            <p:nvPr/>
          </p:nvSpPr>
          <p:spPr bwMode="auto">
            <a:xfrm>
              <a:off x="1676400" y="2324100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21" name="Rectangle 5"/>
            <p:cNvSpPr>
              <a:spLocks noChangeArrowheads="1"/>
            </p:cNvSpPr>
            <p:nvPr/>
          </p:nvSpPr>
          <p:spPr bwMode="auto">
            <a:xfrm>
              <a:off x="2667000" y="2209800"/>
              <a:ext cx="1447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2" name="Rectangle 6"/>
            <p:cNvSpPr>
              <a:spLocks noChangeArrowheads="1"/>
            </p:cNvSpPr>
            <p:nvPr/>
          </p:nvSpPr>
          <p:spPr bwMode="auto">
            <a:xfrm>
              <a:off x="4648200" y="2209800"/>
              <a:ext cx="3810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3" name="Rectangle 7"/>
            <p:cNvSpPr>
              <a:spLocks noChangeArrowheads="1"/>
            </p:cNvSpPr>
            <p:nvPr/>
          </p:nvSpPr>
          <p:spPr bwMode="auto">
            <a:xfrm>
              <a:off x="5638800" y="2209800"/>
              <a:ext cx="2209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>
              <a:off x="4114800" y="232410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25" name="Line 9"/>
            <p:cNvSpPr>
              <a:spLocks noChangeShapeType="1"/>
            </p:cNvSpPr>
            <p:nvPr/>
          </p:nvSpPr>
          <p:spPr bwMode="auto">
            <a:xfrm>
              <a:off x="5029200" y="2324100"/>
              <a:ext cx="609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2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sequencing costs – targeted genomic captures</a:t>
            </a:r>
            <a:endParaRPr lang="en-US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029200" y="5410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905000" y="56007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3200400" y="49530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2895600" y="45720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5486400" y="4267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5334000" y="48006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5867400" y="4648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4419600" y="4343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5562600" y="5562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3810000" y="5181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44"/>
          <p:cNvSpPr>
            <a:spLocks noChangeShapeType="1"/>
          </p:cNvSpPr>
          <p:nvPr/>
        </p:nvSpPr>
        <p:spPr bwMode="auto">
          <a:xfrm>
            <a:off x="5486400" y="5181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>
            <a:off x="3429000" y="4876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3505200" y="4343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47"/>
          <p:cNvSpPr>
            <a:spLocks noChangeShapeType="1"/>
          </p:cNvSpPr>
          <p:nvPr/>
        </p:nvSpPr>
        <p:spPr bwMode="auto">
          <a:xfrm>
            <a:off x="4648200" y="4876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8"/>
          <p:cNvSpPr>
            <a:spLocks noChangeShapeType="1"/>
          </p:cNvSpPr>
          <p:nvPr/>
        </p:nvSpPr>
        <p:spPr bwMode="auto">
          <a:xfrm>
            <a:off x="4495800" y="5334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9"/>
          <p:cNvSpPr>
            <a:spLocks noChangeShapeType="1"/>
          </p:cNvSpPr>
          <p:nvPr/>
        </p:nvSpPr>
        <p:spPr bwMode="auto">
          <a:xfrm>
            <a:off x="5181600" y="4724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>
            <a:off x="1828800" y="4343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>
            <a:off x="914400" y="5105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>
            <a:off x="1905000" y="4724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>
            <a:off x="2743200" y="5334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4"/>
          <p:cNvSpPr>
            <a:spLocks noChangeShapeType="1"/>
          </p:cNvSpPr>
          <p:nvPr/>
        </p:nvSpPr>
        <p:spPr bwMode="auto">
          <a:xfrm>
            <a:off x="2286000" y="4419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5"/>
          <p:cNvSpPr>
            <a:spLocks noChangeShapeType="1"/>
          </p:cNvSpPr>
          <p:nvPr/>
        </p:nvSpPr>
        <p:spPr bwMode="auto">
          <a:xfrm>
            <a:off x="3352800" y="5638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56"/>
          <p:cNvSpPr>
            <a:spLocks noChangeShapeType="1"/>
          </p:cNvSpPr>
          <p:nvPr/>
        </p:nvSpPr>
        <p:spPr bwMode="auto">
          <a:xfrm>
            <a:off x="1981200" y="5257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57"/>
          <p:cNvSpPr>
            <a:spLocks noChangeShapeType="1"/>
          </p:cNvSpPr>
          <p:nvPr/>
        </p:nvSpPr>
        <p:spPr bwMode="auto">
          <a:xfrm>
            <a:off x="4343400" y="5638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58"/>
          <p:cNvSpPr>
            <a:spLocks noChangeShapeType="1"/>
          </p:cNvSpPr>
          <p:nvPr/>
        </p:nvSpPr>
        <p:spPr bwMode="auto">
          <a:xfrm>
            <a:off x="6019800" y="5486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59"/>
          <p:cNvSpPr>
            <a:spLocks noChangeShapeType="1"/>
          </p:cNvSpPr>
          <p:nvPr/>
        </p:nvSpPr>
        <p:spPr bwMode="auto">
          <a:xfrm>
            <a:off x="4724400" y="4495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>
            <a:off x="4191000" y="4648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>
            <a:off x="6019800" y="4419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>
            <a:off x="6629400" y="4953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63"/>
          <p:cNvSpPr>
            <a:spLocks noChangeShapeType="1"/>
          </p:cNvSpPr>
          <p:nvPr/>
        </p:nvSpPr>
        <p:spPr bwMode="auto">
          <a:xfrm>
            <a:off x="5867400" y="4953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64"/>
          <p:cNvSpPr>
            <a:spLocks noChangeShapeType="1"/>
          </p:cNvSpPr>
          <p:nvPr/>
        </p:nvSpPr>
        <p:spPr bwMode="auto">
          <a:xfrm>
            <a:off x="6477000" y="5181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65"/>
          <p:cNvSpPr>
            <a:spLocks noChangeShapeType="1"/>
          </p:cNvSpPr>
          <p:nvPr/>
        </p:nvSpPr>
        <p:spPr bwMode="auto">
          <a:xfrm>
            <a:off x="7162800" y="4572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66"/>
          <p:cNvSpPr>
            <a:spLocks noChangeShapeType="1"/>
          </p:cNvSpPr>
          <p:nvPr/>
        </p:nvSpPr>
        <p:spPr bwMode="auto">
          <a:xfrm>
            <a:off x="6477000" y="4572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67"/>
          <p:cNvSpPr>
            <a:spLocks noChangeShapeType="1"/>
          </p:cNvSpPr>
          <p:nvPr/>
        </p:nvSpPr>
        <p:spPr bwMode="auto">
          <a:xfrm>
            <a:off x="7467600" y="5257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>
            <a:off x="7239000" y="5105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Rectangle 69"/>
          <p:cNvSpPr>
            <a:spLocks noChangeArrowheads="1"/>
          </p:cNvSpPr>
          <p:nvPr/>
        </p:nvSpPr>
        <p:spPr bwMode="auto">
          <a:xfrm>
            <a:off x="2743200" y="55626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90600" y="176426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 of interest</a:t>
            </a:r>
            <a:endParaRPr lang="en-US" sz="2000" dirty="0"/>
          </a:p>
        </p:txBody>
      </p:sp>
      <p:sp>
        <p:nvSpPr>
          <p:cNvPr id="62" name="Down Arrow 61"/>
          <p:cNvSpPr/>
          <p:nvPr/>
        </p:nvSpPr>
        <p:spPr>
          <a:xfrm>
            <a:off x="4191000" y="3048000"/>
            <a:ext cx="381000" cy="769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876800" y="3200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Fragmentation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4876800" y="30480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15" name="Line 3"/>
          <p:cNvSpPr>
            <a:spLocks noChangeShapeType="1"/>
          </p:cNvSpPr>
          <p:nvPr/>
        </p:nvSpPr>
        <p:spPr bwMode="auto">
          <a:xfrm>
            <a:off x="1752600" y="32385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sequencing costs – targeted genomic captures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5400" y="3962400"/>
            <a:ext cx="685800" cy="457200"/>
            <a:chOff x="912" y="2832"/>
            <a:chExt cx="432" cy="288"/>
          </a:xfrm>
        </p:grpSpPr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19" name="Line 7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0" name="Oval 8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3810000"/>
            <a:ext cx="685800" cy="457200"/>
            <a:chOff x="912" y="2832"/>
            <a:chExt cx="432" cy="288"/>
          </a:xfrm>
        </p:grpSpPr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3" name="Line 11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4" name="Oval 12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76600" y="3733800"/>
            <a:ext cx="685800" cy="457200"/>
            <a:chOff x="912" y="2832"/>
            <a:chExt cx="432" cy="288"/>
          </a:xfrm>
        </p:grpSpPr>
        <p:sp>
          <p:nvSpPr>
            <p:cNvPr id="218126" name="Rectangle 14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28" name="Oval 16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667000" y="4495800"/>
            <a:ext cx="685800" cy="457200"/>
            <a:chOff x="912" y="2832"/>
            <a:chExt cx="432" cy="288"/>
          </a:xfrm>
        </p:grpSpPr>
        <p:sp>
          <p:nvSpPr>
            <p:cNvPr id="218130" name="Rectangle 18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1" name="Line 19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32" name="Oval 20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62600" y="4648200"/>
            <a:ext cx="685800" cy="457200"/>
            <a:chOff x="912" y="2832"/>
            <a:chExt cx="432" cy="288"/>
          </a:xfrm>
        </p:grpSpPr>
        <p:sp>
          <p:nvSpPr>
            <p:cNvPr id="218134" name="Rectangle 22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5" name="Line 23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36" name="Oval 24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086600" y="4114800"/>
            <a:ext cx="685800" cy="457200"/>
            <a:chOff x="912" y="2832"/>
            <a:chExt cx="432" cy="288"/>
          </a:xfrm>
        </p:grpSpPr>
        <p:sp>
          <p:nvSpPr>
            <p:cNvPr id="218138" name="Rectangle 26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9" name="Line 27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40" name="Oval 28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3048000" y="25908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42" name="Rectangle 30"/>
          <p:cNvSpPr>
            <a:spLocks noChangeArrowheads="1"/>
          </p:cNvSpPr>
          <p:nvPr/>
        </p:nvSpPr>
        <p:spPr bwMode="auto">
          <a:xfrm>
            <a:off x="2743200" y="22098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5334000" y="19050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5181600" y="24384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45" name="Line 33"/>
          <p:cNvSpPr>
            <a:spLocks noChangeShapeType="1"/>
          </p:cNvSpPr>
          <p:nvPr/>
        </p:nvSpPr>
        <p:spPr bwMode="auto">
          <a:xfrm>
            <a:off x="57150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46" name="Line 34"/>
          <p:cNvSpPr>
            <a:spLocks noChangeShapeType="1"/>
          </p:cNvSpPr>
          <p:nvPr/>
        </p:nvSpPr>
        <p:spPr bwMode="auto">
          <a:xfrm>
            <a:off x="42672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47" name="Line 35"/>
          <p:cNvSpPr>
            <a:spLocks noChangeShapeType="1"/>
          </p:cNvSpPr>
          <p:nvPr/>
        </p:nvSpPr>
        <p:spPr bwMode="auto">
          <a:xfrm>
            <a:off x="5410200" y="3200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48" name="Line 36"/>
          <p:cNvSpPr>
            <a:spLocks noChangeShapeType="1"/>
          </p:cNvSpPr>
          <p:nvPr/>
        </p:nvSpPr>
        <p:spPr bwMode="auto">
          <a:xfrm>
            <a:off x="3657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49" name="Line 37"/>
          <p:cNvSpPr>
            <a:spLocks noChangeShapeType="1"/>
          </p:cNvSpPr>
          <p:nvPr/>
        </p:nvSpPr>
        <p:spPr bwMode="auto">
          <a:xfrm>
            <a:off x="53340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0" name="Line 38"/>
          <p:cNvSpPr>
            <a:spLocks noChangeShapeType="1"/>
          </p:cNvSpPr>
          <p:nvPr/>
        </p:nvSpPr>
        <p:spPr bwMode="auto">
          <a:xfrm>
            <a:off x="32766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1" name="Line 39"/>
          <p:cNvSpPr>
            <a:spLocks noChangeShapeType="1"/>
          </p:cNvSpPr>
          <p:nvPr/>
        </p:nvSpPr>
        <p:spPr bwMode="auto">
          <a:xfrm>
            <a:off x="33528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2" name="Line 40"/>
          <p:cNvSpPr>
            <a:spLocks noChangeShapeType="1"/>
          </p:cNvSpPr>
          <p:nvPr/>
        </p:nvSpPr>
        <p:spPr bwMode="auto">
          <a:xfrm>
            <a:off x="44958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3" name="Line 41"/>
          <p:cNvSpPr>
            <a:spLocks noChangeShapeType="1"/>
          </p:cNvSpPr>
          <p:nvPr/>
        </p:nvSpPr>
        <p:spPr bwMode="auto">
          <a:xfrm>
            <a:off x="43434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4" name="Line 42"/>
          <p:cNvSpPr>
            <a:spLocks noChangeShapeType="1"/>
          </p:cNvSpPr>
          <p:nvPr/>
        </p:nvSpPr>
        <p:spPr bwMode="auto">
          <a:xfrm>
            <a:off x="50292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5" name="Line 43"/>
          <p:cNvSpPr>
            <a:spLocks noChangeShapeType="1"/>
          </p:cNvSpPr>
          <p:nvPr/>
        </p:nvSpPr>
        <p:spPr bwMode="auto">
          <a:xfrm>
            <a:off x="16764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>
            <a:off x="7620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7" name="Line 45"/>
          <p:cNvSpPr>
            <a:spLocks noChangeShapeType="1"/>
          </p:cNvSpPr>
          <p:nvPr/>
        </p:nvSpPr>
        <p:spPr bwMode="auto">
          <a:xfrm>
            <a:off x="17526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8" name="Line 46"/>
          <p:cNvSpPr>
            <a:spLocks noChangeShapeType="1"/>
          </p:cNvSpPr>
          <p:nvPr/>
        </p:nvSpPr>
        <p:spPr bwMode="auto">
          <a:xfrm>
            <a:off x="25908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59" name="Line 47"/>
          <p:cNvSpPr>
            <a:spLocks noChangeShapeType="1"/>
          </p:cNvSpPr>
          <p:nvPr/>
        </p:nvSpPr>
        <p:spPr bwMode="auto">
          <a:xfrm>
            <a:off x="21336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0" name="Line 48"/>
          <p:cNvSpPr>
            <a:spLocks noChangeShapeType="1"/>
          </p:cNvSpPr>
          <p:nvPr/>
        </p:nvSpPr>
        <p:spPr bwMode="auto">
          <a:xfrm>
            <a:off x="32004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1" name="Line 49"/>
          <p:cNvSpPr>
            <a:spLocks noChangeShapeType="1"/>
          </p:cNvSpPr>
          <p:nvPr/>
        </p:nvSpPr>
        <p:spPr bwMode="auto">
          <a:xfrm>
            <a:off x="18288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2" name="Line 50"/>
          <p:cNvSpPr>
            <a:spLocks noChangeShapeType="1"/>
          </p:cNvSpPr>
          <p:nvPr/>
        </p:nvSpPr>
        <p:spPr bwMode="auto">
          <a:xfrm>
            <a:off x="41910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3" name="Line 51"/>
          <p:cNvSpPr>
            <a:spLocks noChangeShapeType="1"/>
          </p:cNvSpPr>
          <p:nvPr/>
        </p:nvSpPr>
        <p:spPr bwMode="auto">
          <a:xfrm>
            <a:off x="5867400" y="3124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4" name="Line 52"/>
          <p:cNvSpPr>
            <a:spLocks noChangeShapeType="1"/>
          </p:cNvSpPr>
          <p:nvPr/>
        </p:nvSpPr>
        <p:spPr bwMode="auto">
          <a:xfrm>
            <a:off x="4572000" y="2133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5" name="Line 53"/>
          <p:cNvSpPr>
            <a:spLocks noChangeShapeType="1"/>
          </p:cNvSpPr>
          <p:nvPr/>
        </p:nvSpPr>
        <p:spPr bwMode="auto">
          <a:xfrm>
            <a:off x="40386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6" name="Line 54"/>
          <p:cNvSpPr>
            <a:spLocks noChangeShapeType="1"/>
          </p:cNvSpPr>
          <p:nvPr/>
        </p:nvSpPr>
        <p:spPr bwMode="auto">
          <a:xfrm>
            <a:off x="58674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7" name="Line 55"/>
          <p:cNvSpPr>
            <a:spLocks noChangeShapeType="1"/>
          </p:cNvSpPr>
          <p:nvPr/>
        </p:nvSpPr>
        <p:spPr bwMode="auto">
          <a:xfrm>
            <a:off x="6477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8" name="Line 56"/>
          <p:cNvSpPr>
            <a:spLocks noChangeShapeType="1"/>
          </p:cNvSpPr>
          <p:nvPr/>
        </p:nvSpPr>
        <p:spPr bwMode="auto">
          <a:xfrm>
            <a:off x="5715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69" name="Line 57"/>
          <p:cNvSpPr>
            <a:spLocks noChangeShapeType="1"/>
          </p:cNvSpPr>
          <p:nvPr/>
        </p:nvSpPr>
        <p:spPr bwMode="auto">
          <a:xfrm>
            <a:off x="6324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70" name="Line 58"/>
          <p:cNvSpPr>
            <a:spLocks noChangeShapeType="1"/>
          </p:cNvSpPr>
          <p:nvPr/>
        </p:nvSpPr>
        <p:spPr bwMode="auto">
          <a:xfrm>
            <a:off x="70104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71" name="Line 59"/>
          <p:cNvSpPr>
            <a:spLocks noChangeShapeType="1"/>
          </p:cNvSpPr>
          <p:nvPr/>
        </p:nvSpPr>
        <p:spPr bwMode="auto">
          <a:xfrm>
            <a:off x="63246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72" name="Line 60"/>
          <p:cNvSpPr>
            <a:spLocks noChangeShapeType="1"/>
          </p:cNvSpPr>
          <p:nvPr/>
        </p:nvSpPr>
        <p:spPr bwMode="auto">
          <a:xfrm>
            <a:off x="73152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73" name="Line 61"/>
          <p:cNvSpPr>
            <a:spLocks noChangeShapeType="1"/>
          </p:cNvSpPr>
          <p:nvPr/>
        </p:nvSpPr>
        <p:spPr bwMode="auto">
          <a:xfrm>
            <a:off x="70866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174" name="Rectangle 62"/>
          <p:cNvSpPr>
            <a:spLocks noChangeArrowheads="1"/>
          </p:cNvSpPr>
          <p:nvPr/>
        </p:nvSpPr>
        <p:spPr bwMode="auto">
          <a:xfrm>
            <a:off x="2590800" y="32004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858000" y="4648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Biotinylated</a:t>
            </a:r>
            <a:r>
              <a:rPr lang="en-US" sz="2000" dirty="0" smtClean="0"/>
              <a:t> capture probes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429000" y="3505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3" name="Line 3"/>
          <p:cNvSpPr>
            <a:spLocks noChangeShapeType="1"/>
          </p:cNvSpPr>
          <p:nvPr/>
        </p:nvSpPr>
        <p:spPr bwMode="auto">
          <a:xfrm>
            <a:off x="1752600" y="32385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sequencing costs – targeted genomic captures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5400" y="3962400"/>
            <a:ext cx="685800" cy="457200"/>
            <a:chOff x="912" y="2832"/>
            <a:chExt cx="432" cy="288"/>
          </a:xfrm>
        </p:grpSpPr>
        <p:sp>
          <p:nvSpPr>
            <p:cNvPr id="220166" name="Rectangle 6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7" name="Line 7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68" name="Oval 8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3810000"/>
            <a:ext cx="685800" cy="457200"/>
            <a:chOff x="912" y="2832"/>
            <a:chExt cx="432" cy="288"/>
          </a:xfrm>
        </p:grpSpPr>
        <p:sp>
          <p:nvSpPr>
            <p:cNvPr id="220170" name="Rectangle 10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1" name="Line 11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2" name="Oval 12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76600" y="3733800"/>
            <a:ext cx="685800" cy="457200"/>
            <a:chOff x="912" y="2832"/>
            <a:chExt cx="432" cy="288"/>
          </a:xfrm>
        </p:grpSpPr>
        <p:sp>
          <p:nvSpPr>
            <p:cNvPr id="220174" name="Rectangle 14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76" name="Oval 16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667000" y="4495800"/>
            <a:ext cx="685800" cy="457200"/>
            <a:chOff x="912" y="2832"/>
            <a:chExt cx="432" cy="288"/>
          </a:xfrm>
        </p:grpSpPr>
        <p:sp>
          <p:nvSpPr>
            <p:cNvPr id="220178" name="Rectangle 18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9" name="Line 19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0" name="Oval 20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62600" y="4648200"/>
            <a:ext cx="685800" cy="457200"/>
            <a:chOff x="912" y="2832"/>
            <a:chExt cx="432" cy="288"/>
          </a:xfrm>
        </p:grpSpPr>
        <p:sp>
          <p:nvSpPr>
            <p:cNvPr id="220182" name="Rectangle 22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3" name="Line 23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4" name="Oval 24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086600" y="4114800"/>
            <a:ext cx="685800" cy="457200"/>
            <a:chOff x="912" y="2832"/>
            <a:chExt cx="432" cy="288"/>
          </a:xfrm>
        </p:grpSpPr>
        <p:sp>
          <p:nvSpPr>
            <p:cNvPr id="220186" name="Rectangle 26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8" name="Oval 28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89" name="Rectangle 2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90" name="Rectangle 30"/>
          <p:cNvSpPr>
            <a:spLocks noChangeArrowheads="1"/>
          </p:cNvSpPr>
          <p:nvPr/>
        </p:nvSpPr>
        <p:spPr bwMode="auto">
          <a:xfrm>
            <a:off x="1371600" y="37338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91" name="Rectangle 31"/>
          <p:cNvSpPr>
            <a:spLocks noChangeArrowheads="1"/>
          </p:cNvSpPr>
          <p:nvPr/>
        </p:nvSpPr>
        <p:spPr bwMode="auto">
          <a:xfrm>
            <a:off x="5638800" y="44196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92" name="Rectangle 32"/>
          <p:cNvSpPr>
            <a:spLocks noChangeArrowheads="1"/>
          </p:cNvSpPr>
          <p:nvPr/>
        </p:nvSpPr>
        <p:spPr bwMode="auto">
          <a:xfrm>
            <a:off x="4648200" y="35814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93" name="Line 33"/>
          <p:cNvSpPr>
            <a:spLocks noChangeShapeType="1"/>
          </p:cNvSpPr>
          <p:nvPr/>
        </p:nvSpPr>
        <p:spPr bwMode="auto">
          <a:xfrm>
            <a:off x="57150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94" name="Line 34"/>
          <p:cNvSpPr>
            <a:spLocks noChangeShapeType="1"/>
          </p:cNvSpPr>
          <p:nvPr/>
        </p:nvSpPr>
        <p:spPr bwMode="auto">
          <a:xfrm>
            <a:off x="42672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95" name="Line 35"/>
          <p:cNvSpPr>
            <a:spLocks noChangeShapeType="1"/>
          </p:cNvSpPr>
          <p:nvPr/>
        </p:nvSpPr>
        <p:spPr bwMode="auto">
          <a:xfrm>
            <a:off x="5410200" y="3200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96" name="Line 36"/>
          <p:cNvSpPr>
            <a:spLocks noChangeShapeType="1"/>
          </p:cNvSpPr>
          <p:nvPr/>
        </p:nvSpPr>
        <p:spPr bwMode="auto">
          <a:xfrm>
            <a:off x="3657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97" name="Line 37"/>
          <p:cNvSpPr>
            <a:spLocks noChangeShapeType="1"/>
          </p:cNvSpPr>
          <p:nvPr/>
        </p:nvSpPr>
        <p:spPr bwMode="auto">
          <a:xfrm>
            <a:off x="53340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98" name="Line 38"/>
          <p:cNvSpPr>
            <a:spLocks noChangeShapeType="1"/>
          </p:cNvSpPr>
          <p:nvPr/>
        </p:nvSpPr>
        <p:spPr bwMode="auto">
          <a:xfrm>
            <a:off x="32766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199" name="Line 39"/>
          <p:cNvSpPr>
            <a:spLocks noChangeShapeType="1"/>
          </p:cNvSpPr>
          <p:nvPr/>
        </p:nvSpPr>
        <p:spPr bwMode="auto">
          <a:xfrm>
            <a:off x="33528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0" name="Line 40"/>
          <p:cNvSpPr>
            <a:spLocks noChangeShapeType="1"/>
          </p:cNvSpPr>
          <p:nvPr/>
        </p:nvSpPr>
        <p:spPr bwMode="auto">
          <a:xfrm>
            <a:off x="44958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1" name="Line 41"/>
          <p:cNvSpPr>
            <a:spLocks noChangeShapeType="1"/>
          </p:cNvSpPr>
          <p:nvPr/>
        </p:nvSpPr>
        <p:spPr bwMode="auto">
          <a:xfrm>
            <a:off x="43434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2" name="Line 42"/>
          <p:cNvSpPr>
            <a:spLocks noChangeShapeType="1"/>
          </p:cNvSpPr>
          <p:nvPr/>
        </p:nvSpPr>
        <p:spPr bwMode="auto">
          <a:xfrm>
            <a:off x="50292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3" name="Line 43"/>
          <p:cNvSpPr>
            <a:spLocks noChangeShapeType="1"/>
          </p:cNvSpPr>
          <p:nvPr/>
        </p:nvSpPr>
        <p:spPr bwMode="auto">
          <a:xfrm>
            <a:off x="16764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4" name="Line 44"/>
          <p:cNvSpPr>
            <a:spLocks noChangeShapeType="1"/>
          </p:cNvSpPr>
          <p:nvPr/>
        </p:nvSpPr>
        <p:spPr bwMode="auto">
          <a:xfrm>
            <a:off x="7620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5" name="Line 45"/>
          <p:cNvSpPr>
            <a:spLocks noChangeShapeType="1"/>
          </p:cNvSpPr>
          <p:nvPr/>
        </p:nvSpPr>
        <p:spPr bwMode="auto">
          <a:xfrm>
            <a:off x="17526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6" name="Line 46"/>
          <p:cNvSpPr>
            <a:spLocks noChangeShapeType="1"/>
          </p:cNvSpPr>
          <p:nvPr/>
        </p:nvSpPr>
        <p:spPr bwMode="auto">
          <a:xfrm>
            <a:off x="25908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7" name="Line 47"/>
          <p:cNvSpPr>
            <a:spLocks noChangeShapeType="1"/>
          </p:cNvSpPr>
          <p:nvPr/>
        </p:nvSpPr>
        <p:spPr bwMode="auto">
          <a:xfrm>
            <a:off x="21336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8" name="Line 48"/>
          <p:cNvSpPr>
            <a:spLocks noChangeShapeType="1"/>
          </p:cNvSpPr>
          <p:nvPr/>
        </p:nvSpPr>
        <p:spPr bwMode="auto">
          <a:xfrm>
            <a:off x="32004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09" name="Line 49"/>
          <p:cNvSpPr>
            <a:spLocks noChangeShapeType="1"/>
          </p:cNvSpPr>
          <p:nvPr/>
        </p:nvSpPr>
        <p:spPr bwMode="auto">
          <a:xfrm>
            <a:off x="18288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0" name="Line 50"/>
          <p:cNvSpPr>
            <a:spLocks noChangeShapeType="1"/>
          </p:cNvSpPr>
          <p:nvPr/>
        </p:nvSpPr>
        <p:spPr bwMode="auto">
          <a:xfrm>
            <a:off x="41910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1" name="Line 51"/>
          <p:cNvSpPr>
            <a:spLocks noChangeShapeType="1"/>
          </p:cNvSpPr>
          <p:nvPr/>
        </p:nvSpPr>
        <p:spPr bwMode="auto">
          <a:xfrm>
            <a:off x="5867400" y="3124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2" name="Line 52"/>
          <p:cNvSpPr>
            <a:spLocks noChangeShapeType="1"/>
          </p:cNvSpPr>
          <p:nvPr/>
        </p:nvSpPr>
        <p:spPr bwMode="auto">
          <a:xfrm>
            <a:off x="4572000" y="2133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3" name="Line 53"/>
          <p:cNvSpPr>
            <a:spLocks noChangeShapeType="1"/>
          </p:cNvSpPr>
          <p:nvPr/>
        </p:nvSpPr>
        <p:spPr bwMode="auto">
          <a:xfrm>
            <a:off x="40386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4" name="Line 54"/>
          <p:cNvSpPr>
            <a:spLocks noChangeShapeType="1"/>
          </p:cNvSpPr>
          <p:nvPr/>
        </p:nvSpPr>
        <p:spPr bwMode="auto">
          <a:xfrm>
            <a:off x="58674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5" name="Line 55"/>
          <p:cNvSpPr>
            <a:spLocks noChangeShapeType="1"/>
          </p:cNvSpPr>
          <p:nvPr/>
        </p:nvSpPr>
        <p:spPr bwMode="auto">
          <a:xfrm>
            <a:off x="6477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6" name="Line 56"/>
          <p:cNvSpPr>
            <a:spLocks noChangeShapeType="1"/>
          </p:cNvSpPr>
          <p:nvPr/>
        </p:nvSpPr>
        <p:spPr bwMode="auto">
          <a:xfrm>
            <a:off x="5715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7" name="Line 57"/>
          <p:cNvSpPr>
            <a:spLocks noChangeShapeType="1"/>
          </p:cNvSpPr>
          <p:nvPr/>
        </p:nvSpPr>
        <p:spPr bwMode="auto">
          <a:xfrm>
            <a:off x="6324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8" name="Line 58"/>
          <p:cNvSpPr>
            <a:spLocks noChangeShapeType="1"/>
          </p:cNvSpPr>
          <p:nvPr/>
        </p:nvSpPr>
        <p:spPr bwMode="auto">
          <a:xfrm>
            <a:off x="70104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9" name="Line 59"/>
          <p:cNvSpPr>
            <a:spLocks noChangeShapeType="1"/>
          </p:cNvSpPr>
          <p:nvPr/>
        </p:nvSpPr>
        <p:spPr bwMode="auto">
          <a:xfrm>
            <a:off x="63246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20" name="Line 60"/>
          <p:cNvSpPr>
            <a:spLocks noChangeShapeType="1"/>
          </p:cNvSpPr>
          <p:nvPr/>
        </p:nvSpPr>
        <p:spPr bwMode="auto">
          <a:xfrm>
            <a:off x="73152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21" name="Line 61"/>
          <p:cNvSpPr>
            <a:spLocks noChangeShapeType="1"/>
          </p:cNvSpPr>
          <p:nvPr/>
        </p:nvSpPr>
        <p:spPr bwMode="auto">
          <a:xfrm>
            <a:off x="70866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22" name="Rectangle 62"/>
          <p:cNvSpPr>
            <a:spLocks noChangeArrowheads="1"/>
          </p:cNvSpPr>
          <p:nvPr/>
        </p:nvSpPr>
        <p:spPr bwMode="auto">
          <a:xfrm>
            <a:off x="7086600" y="3886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429000" y="3505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1752600" y="32385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sequencing costs – targeted genomic captures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5400" y="3962400"/>
            <a:ext cx="685800" cy="457200"/>
            <a:chOff x="912" y="2832"/>
            <a:chExt cx="432" cy="288"/>
          </a:xfrm>
        </p:grpSpPr>
        <p:sp>
          <p:nvSpPr>
            <p:cNvPr id="222214" name="Rectangle 6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5" name="Line 7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16" name="Oval 8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3810000"/>
            <a:ext cx="685800" cy="457200"/>
            <a:chOff x="912" y="2832"/>
            <a:chExt cx="432" cy="288"/>
          </a:xfrm>
        </p:grpSpPr>
        <p:sp>
          <p:nvSpPr>
            <p:cNvPr id="222218" name="Rectangle 10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Line 11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20" name="Oval 12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76600" y="3733800"/>
            <a:ext cx="685800" cy="457200"/>
            <a:chOff x="912" y="2832"/>
            <a:chExt cx="432" cy="288"/>
          </a:xfrm>
        </p:grpSpPr>
        <p:sp>
          <p:nvSpPr>
            <p:cNvPr id="222222" name="Rectangle 14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3" name="Line 15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24" name="Oval 16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667000" y="4495800"/>
            <a:ext cx="685800" cy="457200"/>
            <a:chOff x="912" y="2832"/>
            <a:chExt cx="432" cy="288"/>
          </a:xfrm>
        </p:grpSpPr>
        <p:sp>
          <p:nvSpPr>
            <p:cNvPr id="222226" name="Rectangle 18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Line 19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28" name="Oval 20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62600" y="4648200"/>
            <a:ext cx="685800" cy="457200"/>
            <a:chOff x="912" y="2832"/>
            <a:chExt cx="432" cy="288"/>
          </a:xfrm>
        </p:grpSpPr>
        <p:sp>
          <p:nvSpPr>
            <p:cNvPr id="222230" name="Rectangle 22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1" name="Line 23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32" name="Oval 24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086600" y="4114800"/>
            <a:ext cx="685800" cy="457200"/>
            <a:chOff x="912" y="2832"/>
            <a:chExt cx="432" cy="288"/>
          </a:xfrm>
        </p:grpSpPr>
        <p:sp>
          <p:nvSpPr>
            <p:cNvPr id="222234" name="Rectangle 26"/>
            <p:cNvSpPr>
              <a:spLocks noChangeArrowheads="1"/>
            </p:cNvSpPr>
            <p:nvPr/>
          </p:nvSpPr>
          <p:spPr bwMode="auto">
            <a:xfrm>
              <a:off x="912" y="2832"/>
              <a:ext cx="288" cy="144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5" name="Line 27"/>
            <p:cNvSpPr>
              <a:spLocks noChangeShapeType="1"/>
            </p:cNvSpPr>
            <p:nvPr/>
          </p:nvSpPr>
          <p:spPr bwMode="auto">
            <a:xfrm>
              <a:off x="1207" y="2983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36" name="Oval 28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37" name="Rectangle 2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8" name="Rectangle 30"/>
          <p:cNvSpPr>
            <a:spLocks noChangeArrowheads="1"/>
          </p:cNvSpPr>
          <p:nvPr/>
        </p:nvSpPr>
        <p:spPr bwMode="auto">
          <a:xfrm>
            <a:off x="1371600" y="37338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9" name="Rectangle 31"/>
          <p:cNvSpPr>
            <a:spLocks noChangeArrowheads="1"/>
          </p:cNvSpPr>
          <p:nvPr/>
        </p:nvSpPr>
        <p:spPr bwMode="auto">
          <a:xfrm>
            <a:off x="5638800" y="44196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40" name="Rectangle 32"/>
          <p:cNvSpPr>
            <a:spLocks noChangeArrowheads="1"/>
          </p:cNvSpPr>
          <p:nvPr/>
        </p:nvSpPr>
        <p:spPr bwMode="auto">
          <a:xfrm>
            <a:off x="4648200" y="35814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41" name="Line 33"/>
          <p:cNvSpPr>
            <a:spLocks noChangeShapeType="1"/>
          </p:cNvSpPr>
          <p:nvPr/>
        </p:nvSpPr>
        <p:spPr bwMode="auto">
          <a:xfrm>
            <a:off x="57150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>
            <a:off x="42672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3" name="Line 35"/>
          <p:cNvSpPr>
            <a:spLocks noChangeShapeType="1"/>
          </p:cNvSpPr>
          <p:nvPr/>
        </p:nvSpPr>
        <p:spPr bwMode="auto">
          <a:xfrm>
            <a:off x="5410200" y="3200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4" name="Line 36"/>
          <p:cNvSpPr>
            <a:spLocks noChangeShapeType="1"/>
          </p:cNvSpPr>
          <p:nvPr/>
        </p:nvSpPr>
        <p:spPr bwMode="auto">
          <a:xfrm>
            <a:off x="3657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5" name="Line 37"/>
          <p:cNvSpPr>
            <a:spLocks noChangeShapeType="1"/>
          </p:cNvSpPr>
          <p:nvPr/>
        </p:nvSpPr>
        <p:spPr bwMode="auto">
          <a:xfrm>
            <a:off x="53340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6" name="Line 38"/>
          <p:cNvSpPr>
            <a:spLocks noChangeShapeType="1"/>
          </p:cNvSpPr>
          <p:nvPr/>
        </p:nvSpPr>
        <p:spPr bwMode="auto">
          <a:xfrm>
            <a:off x="32766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7" name="Line 39"/>
          <p:cNvSpPr>
            <a:spLocks noChangeShapeType="1"/>
          </p:cNvSpPr>
          <p:nvPr/>
        </p:nvSpPr>
        <p:spPr bwMode="auto">
          <a:xfrm>
            <a:off x="33528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8" name="Line 40"/>
          <p:cNvSpPr>
            <a:spLocks noChangeShapeType="1"/>
          </p:cNvSpPr>
          <p:nvPr/>
        </p:nvSpPr>
        <p:spPr bwMode="auto">
          <a:xfrm>
            <a:off x="44958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9" name="Line 41"/>
          <p:cNvSpPr>
            <a:spLocks noChangeShapeType="1"/>
          </p:cNvSpPr>
          <p:nvPr/>
        </p:nvSpPr>
        <p:spPr bwMode="auto">
          <a:xfrm>
            <a:off x="43434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0" name="Line 42"/>
          <p:cNvSpPr>
            <a:spLocks noChangeShapeType="1"/>
          </p:cNvSpPr>
          <p:nvPr/>
        </p:nvSpPr>
        <p:spPr bwMode="auto">
          <a:xfrm>
            <a:off x="50292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16764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2" name="Line 44"/>
          <p:cNvSpPr>
            <a:spLocks noChangeShapeType="1"/>
          </p:cNvSpPr>
          <p:nvPr/>
        </p:nvSpPr>
        <p:spPr bwMode="auto">
          <a:xfrm>
            <a:off x="7620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3" name="Line 45"/>
          <p:cNvSpPr>
            <a:spLocks noChangeShapeType="1"/>
          </p:cNvSpPr>
          <p:nvPr/>
        </p:nvSpPr>
        <p:spPr bwMode="auto">
          <a:xfrm>
            <a:off x="17526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4" name="Line 46"/>
          <p:cNvSpPr>
            <a:spLocks noChangeShapeType="1"/>
          </p:cNvSpPr>
          <p:nvPr/>
        </p:nvSpPr>
        <p:spPr bwMode="auto">
          <a:xfrm>
            <a:off x="25908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5" name="Line 47"/>
          <p:cNvSpPr>
            <a:spLocks noChangeShapeType="1"/>
          </p:cNvSpPr>
          <p:nvPr/>
        </p:nvSpPr>
        <p:spPr bwMode="auto">
          <a:xfrm>
            <a:off x="21336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6" name="Line 48"/>
          <p:cNvSpPr>
            <a:spLocks noChangeShapeType="1"/>
          </p:cNvSpPr>
          <p:nvPr/>
        </p:nvSpPr>
        <p:spPr bwMode="auto">
          <a:xfrm>
            <a:off x="32004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7" name="Line 49"/>
          <p:cNvSpPr>
            <a:spLocks noChangeShapeType="1"/>
          </p:cNvSpPr>
          <p:nvPr/>
        </p:nvSpPr>
        <p:spPr bwMode="auto">
          <a:xfrm>
            <a:off x="18288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8" name="Line 50"/>
          <p:cNvSpPr>
            <a:spLocks noChangeShapeType="1"/>
          </p:cNvSpPr>
          <p:nvPr/>
        </p:nvSpPr>
        <p:spPr bwMode="auto">
          <a:xfrm>
            <a:off x="41910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9" name="Line 51"/>
          <p:cNvSpPr>
            <a:spLocks noChangeShapeType="1"/>
          </p:cNvSpPr>
          <p:nvPr/>
        </p:nvSpPr>
        <p:spPr bwMode="auto">
          <a:xfrm>
            <a:off x="5867400" y="3124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0" name="Line 52"/>
          <p:cNvSpPr>
            <a:spLocks noChangeShapeType="1"/>
          </p:cNvSpPr>
          <p:nvPr/>
        </p:nvSpPr>
        <p:spPr bwMode="auto">
          <a:xfrm>
            <a:off x="4572000" y="2133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1" name="Line 53"/>
          <p:cNvSpPr>
            <a:spLocks noChangeShapeType="1"/>
          </p:cNvSpPr>
          <p:nvPr/>
        </p:nvSpPr>
        <p:spPr bwMode="auto">
          <a:xfrm>
            <a:off x="40386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2" name="Line 54"/>
          <p:cNvSpPr>
            <a:spLocks noChangeShapeType="1"/>
          </p:cNvSpPr>
          <p:nvPr/>
        </p:nvSpPr>
        <p:spPr bwMode="auto">
          <a:xfrm>
            <a:off x="58674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3" name="Line 55"/>
          <p:cNvSpPr>
            <a:spLocks noChangeShapeType="1"/>
          </p:cNvSpPr>
          <p:nvPr/>
        </p:nvSpPr>
        <p:spPr bwMode="auto">
          <a:xfrm>
            <a:off x="6477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4" name="Line 56"/>
          <p:cNvSpPr>
            <a:spLocks noChangeShapeType="1"/>
          </p:cNvSpPr>
          <p:nvPr/>
        </p:nvSpPr>
        <p:spPr bwMode="auto">
          <a:xfrm>
            <a:off x="5715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5" name="Line 57"/>
          <p:cNvSpPr>
            <a:spLocks noChangeShapeType="1"/>
          </p:cNvSpPr>
          <p:nvPr/>
        </p:nvSpPr>
        <p:spPr bwMode="auto">
          <a:xfrm>
            <a:off x="6324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6" name="Line 58"/>
          <p:cNvSpPr>
            <a:spLocks noChangeShapeType="1"/>
          </p:cNvSpPr>
          <p:nvPr/>
        </p:nvSpPr>
        <p:spPr bwMode="auto">
          <a:xfrm>
            <a:off x="70104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7" name="Line 59"/>
          <p:cNvSpPr>
            <a:spLocks noChangeShapeType="1"/>
          </p:cNvSpPr>
          <p:nvPr/>
        </p:nvSpPr>
        <p:spPr bwMode="auto">
          <a:xfrm>
            <a:off x="63246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8" name="Line 60"/>
          <p:cNvSpPr>
            <a:spLocks noChangeShapeType="1"/>
          </p:cNvSpPr>
          <p:nvPr/>
        </p:nvSpPr>
        <p:spPr bwMode="auto">
          <a:xfrm>
            <a:off x="73152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9" name="Line 61"/>
          <p:cNvSpPr>
            <a:spLocks noChangeShapeType="1"/>
          </p:cNvSpPr>
          <p:nvPr/>
        </p:nvSpPr>
        <p:spPr bwMode="auto">
          <a:xfrm>
            <a:off x="70866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70" name="Rectangle 62"/>
          <p:cNvSpPr>
            <a:spLocks noChangeArrowheads="1"/>
          </p:cNvSpPr>
          <p:nvPr/>
        </p:nvSpPr>
        <p:spPr bwMode="auto">
          <a:xfrm>
            <a:off x="7086600" y="38862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8153400" y="3581400"/>
            <a:ext cx="360060" cy="510670"/>
            <a:chOff x="6218540" y="6029830"/>
            <a:chExt cx="360060" cy="510670"/>
          </a:xfrm>
        </p:grpSpPr>
        <p:grpSp>
          <p:nvGrpSpPr>
            <p:cNvPr id="88" name="Group 78"/>
            <p:cNvGrpSpPr>
              <a:grpSpLocks/>
            </p:cNvGrpSpPr>
            <p:nvPr/>
          </p:nvGrpSpPr>
          <p:grpSpPr bwMode="auto">
            <a:xfrm rot="19145238">
              <a:off x="6218540" y="6029830"/>
              <a:ext cx="197732" cy="447974"/>
              <a:chOff x="669" y="3370"/>
              <a:chExt cx="96" cy="374"/>
            </a:xfrm>
          </p:grpSpPr>
          <p:sp>
            <p:nvSpPr>
              <p:cNvPr id="90" name="Line 79"/>
              <p:cNvSpPr>
                <a:spLocks noChangeShapeType="1"/>
              </p:cNvSpPr>
              <p:nvPr/>
            </p:nvSpPr>
            <p:spPr bwMode="auto">
              <a:xfrm flipV="1">
                <a:off x="720" y="3504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Arc 80"/>
              <p:cNvSpPr>
                <a:spLocks/>
              </p:cNvSpPr>
              <p:nvPr/>
            </p:nvSpPr>
            <p:spPr bwMode="auto">
              <a:xfrm rot="5259887">
                <a:off x="645" y="3394"/>
                <a:ext cx="144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7"/>
                  <a:gd name="T2" fmla="*/ 388 w 21600"/>
                  <a:gd name="T3" fmla="*/ 43197 h 43197"/>
                  <a:gd name="T4" fmla="*/ 0 w 21600"/>
                  <a:gd name="T5" fmla="*/ 21600 h 43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</a:path>
                  <a:path w="21600" h="4319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6426200" y="6388100"/>
              <a:ext cx="152400" cy="1524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324600" y="3657600"/>
            <a:ext cx="360060" cy="510670"/>
            <a:chOff x="6218540" y="6029830"/>
            <a:chExt cx="360060" cy="510670"/>
          </a:xfrm>
        </p:grpSpPr>
        <p:grpSp>
          <p:nvGrpSpPr>
            <p:cNvPr id="93" name="Group 78"/>
            <p:cNvGrpSpPr>
              <a:grpSpLocks/>
            </p:cNvGrpSpPr>
            <p:nvPr/>
          </p:nvGrpSpPr>
          <p:grpSpPr bwMode="auto">
            <a:xfrm rot="19145238">
              <a:off x="6218540" y="6029830"/>
              <a:ext cx="197732" cy="447974"/>
              <a:chOff x="669" y="3370"/>
              <a:chExt cx="96" cy="374"/>
            </a:xfrm>
          </p:grpSpPr>
          <p:sp>
            <p:nvSpPr>
              <p:cNvPr id="95" name="Line 79"/>
              <p:cNvSpPr>
                <a:spLocks noChangeShapeType="1"/>
              </p:cNvSpPr>
              <p:nvPr/>
            </p:nvSpPr>
            <p:spPr bwMode="auto">
              <a:xfrm flipV="1">
                <a:off x="720" y="3504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Arc 80"/>
              <p:cNvSpPr>
                <a:spLocks/>
              </p:cNvSpPr>
              <p:nvPr/>
            </p:nvSpPr>
            <p:spPr bwMode="auto">
              <a:xfrm rot="5259887">
                <a:off x="645" y="3394"/>
                <a:ext cx="144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7"/>
                  <a:gd name="T2" fmla="*/ 388 w 21600"/>
                  <a:gd name="T3" fmla="*/ 43197 h 43197"/>
                  <a:gd name="T4" fmla="*/ 0 w 21600"/>
                  <a:gd name="T5" fmla="*/ 21600 h 43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</a:path>
                  <a:path w="21600" h="4319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Oval 20"/>
            <p:cNvSpPr>
              <a:spLocks noChangeArrowheads="1"/>
            </p:cNvSpPr>
            <p:nvPr/>
          </p:nvSpPr>
          <p:spPr bwMode="auto">
            <a:xfrm>
              <a:off x="6426200" y="6388100"/>
              <a:ext cx="152400" cy="1524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315200" y="5334000"/>
            <a:ext cx="360060" cy="510670"/>
            <a:chOff x="6218540" y="6029830"/>
            <a:chExt cx="360060" cy="510670"/>
          </a:xfrm>
        </p:grpSpPr>
        <p:grpSp>
          <p:nvGrpSpPr>
            <p:cNvPr id="98" name="Group 78"/>
            <p:cNvGrpSpPr>
              <a:grpSpLocks/>
            </p:cNvGrpSpPr>
            <p:nvPr/>
          </p:nvGrpSpPr>
          <p:grpSpPr bwMode="auto">
            <a:xfrm rot="19145238">
              <a:off x="6218540" y="6029830"/>
              <a:ext cx="197732" cy="447974"/>
              <a:chOff x="669" y="3370"/>
              <a:chExt cx="96" cy="374"/>
            </a:xfrm>
          </p:grpSpPr>
          <p:sp>
            <p:nvSpPr>
              <p:cNvPr id="100" name="Line 79"/>
              <p:cNvSpPr>
                <a:spLocks noChangeShapeType="1"/>
              </p:cNvSpPr>
              <p:nvPr/>
            </p:nvSpPr>
            <p:spPr bwMode="auto">
              <a:xfrm flipV="1">
                <a:off x="720" y="3504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rc 80"/>
              <p:cNvSpPr>
                <a:spLocks/>
              </p:cNvSpPr>
              <p:nvPr/>
            </p:nvSpPr>
            <p:spPr bwMode="auto">
              <a:xfrm rot="5259887">
                <a:off x="645" y="3394"/>
                <a:ext cx="144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7"/>
                  <a:gd name="T2" fmla="*/ 388 w 21600"/>
                  <a:gd name="T3" fmla="*/ 43197 h 43197"/>
                  <a:gd name="T4" fmla="*/ 0 w 21600"/>
                  <a:gd name="T5" fmla="*/ 21600 h 43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</a:path>
                  <a:path w="21600" h="4319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Oval 20"/>
            <p:cNvSpPr>
              <a:spLocks noChangeArrowheads="1"/>
            </p:cNvSpPr>
            <p:nvPr/>
          </p:nvSpPr>
          <p:spPr bwMode="auto">
            <a:xfrm>
              <a:off x="6426200" y="6388100"/>
              <a:ext cx="152400" cy="1524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343400" y="5486400"/>
            <a:ext cx="360060" cy="510670"/>
            <a:chOff x="6218540" y="6029830"/>
            <a:chExt cx="360060" cy="510670"/>
          </a:xfrm>
        </p:grpSpPr>
        <p:grpSp>
          <p:nvGrpSpPr>
            <p:cNvPr id="103" name="Group 78"/>
            <p:cNvGrpSpPr>
              <a:grpSpLocks/>
            </p:cNvGrpSpPr>
            <p:nvPr/>
          </p:nvGrpSpPr>
          <p:grpSpPr bwMode="auto">
            <a:xfrm rot="19145238">
              <a:off x="6218540" y="6029830"/>
              <a:ext cx="197732" cy="447974"/>
              <a:chOff x="669" y="3370"/>
              <a:chExt cx="96" cy="374"/>
            </a:xfrm>
          </p:grpSpPr>
          <p:sp>
            <p:nvSpPr>
              <p:cNvPr id="105" name="Line 79"/>
              <p:cNvSpPr>
                <a:spLocks noChangeShapeType="1"/>
              </p:cNvSpPr>
              <p:nvPr/>
            </p:nvSpPr>
            <p:spPr bwMode="auto">
              <a:xfrm flipV="1">
                <a:off x="720" y="3504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Arc 80"/>
              <p:cNvSpPr>
                <a:spLocks/>
              </p:cNvSpPr>
              <p:nvPr/>
            </p:nvSpPr>
            <p:spPr bwMode="auto">
              <a:xfrm rot="5259887">
                <a:off x="645" y="3394"/>
                <a:ext cx="144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7"/>
                  <a:gd name="T2" fmla="*/ 388 w 21600"/>
                  <a:gd name="T3" fmla="*/ 43197 h 43197"/>
                  <a:gd name="T4" fmla="*/ 0 w 21600"/>
                  <a:gd name="T5" fmla="*/ 21600 h 43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</a:path>
                  <a:path w="21600" h="4319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" name="Oval 20"/>
            <p:cNvSpPr>
              <a:spLocks noChangeArrowheads="1"/>
            </p:cNvSpPr>
            <p:nvPr/>
          </p:nvSpPr>
          <p:spPr bwMode="auto">
            <a:xfrm>
              <a:off x="6426200" y="6388100"/>
              <a:ext cx="152400" cy="1524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419600" y="4572000"/>
            <a:ext cx="360060" cy="510670"/>
            <a:chOff x="6218540" y="6029830"/>
            <a:chExt cx="360060" cy="510670"/>
          </a:xfrm>
        </p:grpSpPr>
        <p:grpSp>
          <p:nvGrpSpPr>
            <p:cNvPr id="108" name="Group 78"/>
            <p:cNvGrpSpPr>
              <a:grpSpLocks/>
            </p:cNvGrpSpPr>
            <p:nvPr/>
          </p:nvGrpSpPr>
          <p:grpSpPr bwMode="auto">
            <a:xfrm rot="19145238">
              <a:off x="6218540" y="6029830"/>
              <a:ext cx="197732" cy="447974"/>
              <a:chOff x="669" y="3370"/>
              <a:chExt cx="96" cy="374"/>
            </a:xfrm>
          </p:grpSpPr>
          <p:sp>
            <p:nvSpPr>
              <p:cNvPr id="110" name="Line 79"/>
              <p:cNvSpPr>
                <a:spLocks noChangeShapeType="1"/>
              </p:cNvSpPr>
              <p:nvPr/>
            </p:nvSpPr>
            <p:spPr bwMode="auto">
              <a:xfrm flipV="1">
                <a:off x="720" y="3504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Arc 80"/>
              <p:cNvSpPr>
                <a:spLocks/>
              </p:cNvSpPr>
              <p:nvPr/>
            </p:nvSpPr>
            <p:spPr bwMode="auto">
              <a:xfrm rot="5259887">
                <a:off x="645" y="3394"/>
                <a:ext cx="144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7"/>
                  <a:gd name="T2" fmla="*/ 388 w 21600"/>
                  <a:gd name="T3" fmla="*/ 43197 h 43197"/>
                  <a:gd name="T4" fmla="*/ 0 w 21600"/>
                  <a:gd name="T5" fmla="*/ 21600 h 43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</a:path>
                  <a:path w="21600" h="4319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" name="Oval 20"/>
            <p:cNvSpPr>
              <a:spLocks noChangeArrowheads="1"/>
            </p:cNvSpPr>
            <p:nvPr/>
          </p:nvSpPr>
          <p:spPr bwMode="auto">
            <a:xfrm>
              <a:off x="6426200" y="6388100"/>
              <a:ext cx="152400" cy="1524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667000" y="5334000"/>
            <a:ext cx="360060" cy="510670"/>
            <a:chOff x="6218540" y="6029830"/>
            <a:chExt cx="360060" cy="510670"/>
          </a:xfrm>
        </p:grpSpPr>
        <p:grpSp>
          <p:nvGrpSpPr>
            <p:cNvPr id="113" name="Group 78"/>
            <p:cNvGrpSpPr>
              <a:grpSpLocks/>
            </p:cNvGrpSpPr>
            <p:nvPr/>
          </p:nvGrpSpPr>
          <p:grpSpPr bwMode="auto">
            <a:xfrm rot="19145238">
              <a:off x="6218540" y="6029830"/>
              <a:ext cx="197732" cy="447974"/>
              <a:chOff x="669" y="3370"/>
              <a:chExt cx="96" cy="374"/>
            </a:xfrm>
          </p:grpSpPr>
          <p:sp>
            <p:nvSpPr>
              <p:cNvPr id="115" name="Line 79"/>
              <p:cNvSpPr>
                <a:spLocks noChangeShapeType="1"/>
              </p:cNvSpPr>
              <p:nvPr/>
            </p:nvSpPr>
            <p:spPr bwMode="auto">
              <a:xfrm flipV="1">
                <a:off x="720" y="3504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rc 80"/>
              <p:cNvSpPr>
                <a:spLocks/>
              </p:cNvSpPr>
              <p:nvPr/>
            </p:nvSpPr>
            <p:spPr bwMode="auto">
              <a:xfrm rot="5259887">
                <a:off x="645" y="3394"/>
                <a:ext cx="144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7"/>
                  <a:gd name="T2" fmla="*/ 388 w 21600"/>
                  <a:gd name="T3" fmla="*/ 43197 h 43197"/>
                  <a:gd name="T4" fmla="*/ 0 w 21600"/>
                  <a:gd name="T5" fmla="*/ 21600 h 43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7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</a:path>
                  <a:path w="21600" h="43197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78"/>
                      <a:pt x="12164" y="42984"/>
                      <a:pt x="387" y="431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" name="Oval 20"/>
            <p:cNvSpPr>
              <a:spLocks noChangeArrowheads="1"/>
            </p:cNvSpPr>
            <p:nvPr/>
          </p:nvSpPr>
          <p:spPr bwMode="auto">
            <a:xfrm>
              <a:off x="6426200" y="6388100"/>
              <a:ext cx="152400" cy="1524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086600" y="5867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Magnetic beads with </a:t>
            </a:r>
            <a:r>
              <a:rPr lang="en-US" sz="2000" dirty="0" err="1" smtClean="0"/>
              <a:t>strepavidin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1752600" y="32385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sequencing costs – targeted genomic captures</a:t>
            </a:r>
            <a:endParaRPr lang="en-US" dirty="0"/>
          </a:p>
        </p:txBody>
      </p:sp>
      <p:sp>
        <p:nvSpPr>
          <p:cNvPr id="222241" name="Line 33"/>
          <p:cNvSpPr>
            <a:spLocks noChangeShapeType="1"/>
          </p:cNvSpPr>
          <p:nvPr/>
        </p:nvSpPr>
        <p:spPr bwMode="auto">
          <a:xfrm>
            <a:off x="57150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>
            <a:off x="42672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3" name="Line 35"/>
          <p:cNvSpPr>
            <a:spLocks noChangeShapeType="1"/>
          </p:cNvSpPr>
          <p:nvPr/>
        </p:nvSpPr>
        <p:spPr bwMode="auto">
          <a:xfrm>
            <a:off x="5410200" y="3200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4" name="Line 36"/>
          <p:cNvSpPr>
            <a:spLocks noChangeShapeType="1"/>
          </p:cNvSpPr>
          <p:nvPr/>
        </p:nvSpPr>
        <p:spPr bwMode="auto">
          <a:xfrm>
            <a:off x="3657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5" name="Line 37"/>
          <p:cNvSpPr>
            <a:spLocks noChangeShapeType="1"/>
          </p:cNvSpPr>
          <p:nvPr/>
        </p:nvSpPr>
        <p:spPr bwMode="auto">
          <a:xfrm>
            <a:off x="53340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6" name="Line 38"/>
          <p:cNvSpPr>
            <a:spLocks noChangeShapeType="1"/>
          </p:cNvSpPr>
          <p:nvPr/>
        </p:nvSpPr>
        <p:spPr bwMode="auto">
          <a:xfrm>
            <a:off x="32766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7" name="Line 39"/>
          <p:cNvSpPr>
            <a:spLocks noChangeShapeType="1"/>
          </p:cNvSpPr>
          <p:nvPr/>
        </p:nvSpPr>
        <p:spPr bwMode="auto">
          <a:xfrm>
            <a:off x="33528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8" name="Line 40"/>
          <p:cNvSpPr>
            <a:spLocks noChangeShapeType="1"/>
          </p:cNvSpPr>
          <p:nvPr/>
        </p:nvSpPr>
        <p:spPr bwMode="auto">
          <a:xfrm>
            <a:off x="4495800" y="2514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49" name="Line 41"/>
          <p:cNvSpPr>
            <a:spLocks noChangeShapeType="1"/>
          </p:cNvSpPr>
          <p:nvPr/>
        </p:nvSpPr>
        <p:spPr bwMode="auto">
          <a:xfrm>
            <a:off x="43434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0" name="Line 42"/>
          <p:cNvSpPr>
            <a:spLocks noChangeShapeType="1"/>
          </p:cNvSpPr>
          <p:nvPr/>
        </p:nvSpPr>
        <p:spPr bwMode="auto">
          <a:xfrm>
            <a:off x="50292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1676400" y="1981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2" name="Line 44"/>
          <p:cNvSpPr>
            <a:spLocks noChangeShapeType="1"/>
          </p:cNvSpPr>
          <p:nvPr/>
        </p:nvSpPr>
        <p:spPr bwMode="auto">
          <a:xfrm>
            <a:off x="7620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3" name="Line 45"/>
          <p:cNvSpPr>
            <a:spLocks noChangeShapeType="1"/>
          </p:cNvSpPr>
          <p:nvPr/>
        </p:nvSpPr>
        <p:spPr bwMode="auto">
          <a:xfrm>
            <a:off x="1752600" y="2362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4" name="Line 46"/>
          <p:cNvSpPr>
            <a:spLocks noChangeShapeType="1"/>
          </p:cNvSpPr>
          <p:nvPr/>
        </p:nvSpPr>
        <p:spPr bwMode="auto">
          <a:xfrm>
            <a:off x="2590800" y="2971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5" name="Line 47"/>
          <p:cNvSpPr>
            <a:spLocks noChangeShapeType="1"/>
          </p:cNvSpPr>
          <p:nvPr/>
        </p:nvSpPr>
        <p:spPr bwMode="auto">
          <a:xfrm>
            <a:off x="21336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6" name="Line 48"/>
          <p:cNvSpPr>
            <a:spLocks noChangeShapeType="1"/>
          </p:cNvSpPr>
          <p:nvPr/>
        </p:nvSpPr>
        <p:spPr bwMode="auto">
          <a:xfrm>
            <a:off x="32004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7" name="Line 49"/>
          <p:cNvSpPr>
            <a:spLocks noChangeShapeType="1"/>
          </p:cNvSpPr>
          <p:nvPr/>
        </p:nvSpPr>
        <p:spPr bwMode="auto">
          <a:xfrm>
            <a:off x="18288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8" name="Line 50"/>
          <p:cNvSpPr>
            <a:spLocks noChangeShapeType="1"/>
          </p:cNvSpPr>
          <p:nvPr/>
        </p:nvSpPr>
        <p:spPr bwMode="auto">
          <a:xfrm>
            <a:off x="4191000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59" name="Line 51"/>
          <p:cNvSpPr>
            <a:spLocks noChangeShapeType="1"/>
          </p:cNvSpPr>
          <p:nvPr/>
        </p:nvSpPr>
        <p:spPr bwMode="auto">
          <a:xfrm>
            <a:off x="5867400" y="3124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0" name="Line 52"/>
          <p:cNvSpPr>
            <a:spLocks noChangeShapeType="1"/>
          </p:cNvSpPr>
          <p:nvPr/>
        </p:nvSpPr>
        <p:spPr bwMode="auto">
          <a:xfrm>
            <a:off x="4572000" y="2133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1" name="Line 53"/>
          <p:cNvSpPr>
            <a:spLocks noChangeShapeType="1"/>
          </p:cNvSpPr>
          <p:nvPr/>
        </p:nvSpPr>
        <p:spPr bwMode="auto">
          <a:xfrm>
            <a:off x="4038600" y="2286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2" name="Line 54"/>
          <p:cNvSpPr>
            <a:spLocks noChangeShapeType="1"/>
          </p:cNvSpPr>
          <p:nvPr/>
        </p:nvSpPr>
        <p:spPr bwMode="auto">
          <a:xfrm>
            <a:off x="5867400" y="2057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3" name="Line 55"/>
          <p:cNvSpPr>
            <a:spLocks noChangeShapeType="1"/>
          </p:cNvSpPr>
          <p:nvPr/>
        </p:nvSpPr>
        <p:spPr bwMode="auto">
          <a:xfrm>
            <a:off x="6477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4" name="Line 56"/>
          <p:cNvSpPr>
            <a:spLocks noChangeShapeType="1"/>
          </p:cNvSpPr>
          <p:nvPr/>
        </p:nvSpPr>
        <p:spPr bwMode="auto">
          <a:xfrm>
            <a:off x="5715000" y="2590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5" name="Line 57"/>
          <p:cNvSpPr>
            <a:spLocks noChangeShapeType="1"/>
          </p:cNvSpPr>
          <p:nvPr/>
        </p:nvSpPr>
        <p:spPr bwMode="auto">
          <a:xfrm>
            <a:off x="6324600" y="2819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6" name="Line 58"/>
          <p:cNvSpPr>
            <a:spLocks noChangeShapeType="1"/>
          </p:cNvSpPr>
          <p:nvPr/>
        </p:nvSpPr>
        <p:spPr bwMode="auto">
          <a:xfrm>
            <a:off x="70104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7" name="Line 59"/>
          <p:cNvSpPr>
            <a:spLocks noChangeShapeType="1"/>
          </p:cNvSpPr>
          <p:nvPr/>
        </p:nvSpPr>
        <p:spPr bwMode="auto">
          <a:xfrm>
            <a:off x="6324600" y="22098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8" name="Line 60"/>
          <p:cNvSpPr>
            <a:spLocks noChangeShapeType="1"/>
          </p:cNvSpPr>
          <p:nvPr/>
        </p:nvSpPr>
        <p:spPr bwMode="auto">
          <a:xfrm>
            <a:off x="7315200" y="2895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269" name="Line 61"/>
          <p:cNvSpPr>
            <a:spLocks noChangeShapeType="1"/>
          </p:cNvSpPr>
          <p:nvPr/>
        </p:nvSpPr>
        <p:spPr bwMode="auto">
          <a:xfrm>
            <a:off x="7086600" y="2743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533400" y="4899530"/>
            <a:ext cx="990600" cy="1044070"/>
            <a:chOff x="1295400" y="3733800"/>
            <a:chExt cx="990600" cy="1044070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295400" y="3962400"/>
              <a:ext cx="685800" cy="457200"/>
              <a:chOff x="912" y="2832"/>
              <a:chExt cx="432" cy="288"/>
            </a:xfrm>
          </p:grpSpPr>
          <p:sp>
            <p:nvSpPr>
              <p:cNvPr id="222214" name="Rectangle 6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288" cy="144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15" name="Line 7"/>
              <p:cNvSpPr>
                <a:spLocks noChangeShapeType="1"/>
              </p:cNvSpPr>
              <p:nvPr/>
            </p:nvSpPr>
            <p:spPr bwMode="auto">
              <a:xfrm>
                <a:off x="1207" y="298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16" name="Oval 8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2238" name="Rectangle 30"/>
            <p:cNvSpPr>
              <a:spLocks noChangeArrowheads="1"/>
            </p:cNvSpPr>
            <p:nvPr/>
          </p:nvSpPr>
          <p:spPr bwMode="auto">
            <a:xfrm>
              <a:off x="1371600" y="3733800"/>
              <a:ext cx="304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11"/>
            <p:cNvGrpSpPr/>
            <p:nvPr/>
          </p:nvGrpSpPr>
          <p:grpSpPr>
            <a:xfrm>
              <a:off x="1925940" y="4267200"/>
              <a:ext cx="360060" cy="510670"/>
              <a:chOff x="6218540" y="6029830"/>
              <a:chExt cx="360060" cy="510670"/>
            </a:xfrm>
          </p:grpSpPr>
          <p:grpSp>
            <p:nvGrpSpPr>
              <p:cNvPr id="19" name="Group 78"/>
              <p:cNvGrpSpPr>
                <a:grpSpLocks/>
              </p:cNvGrpSpPr>
              <p:nvPr/>
            </p:nvGrpSpPr>
            <p:grpSpPr bwMode="auto">
              <a:xfrm rot="19145238">
                <a:off x="6218540" y="6029830"/>
                <a:ext cx="197732" cy="447974"/>
                <a:chOff x="669" y="3370"/>
                <a:chExt cx="96" cy="374"/>
              </a:xfrm>
            </p:grpSpPr>
            <p:sp>
              <p:nvSpPr>
                <p:cNvPr id="11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720" y="3504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Arc 80"/>
                <p:cNvSpPr>
                  <a:spLocks/>
                </p:cNvSpPr>
                <p:nvPr/>
              </p:nvSpPr>
              <p:spPr bwMode="auto">
                <a:xfrm rot="5259887">
                  <a:off x="645" y="3394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8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" name="Oval 20"/>
              <p:cNvSpPr>
                <a:spLocks noChangeArrowheads="1"/>
              </p:cNvSpPr>
              <p:nvPr/>
            </p:nvSpPr>
            <p:spPr bwMode="auto">
              <a:xfrm>
                <a:off x="6426200" y="6388100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27" name="Curved Connector 126"/>
          <p:cNvCxnSpPr/>
          <p:nvPr/>
        </p:nvCxnSpPr>
        <p:spPr>
          <a:xfrm rot="5400000" flipH="1" flipV="1">
            <a:off x="56514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/>
          <p:nvPr/>
        </p:nvCxnSpPr>
        <p:spPr>
          <a:xfrm rot="5400000" flipH="1" flipV="1">
            <a:off x="115569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/>
          <p:nvPr/>
        </p:nvCxnSpPr>
        <p:spPr>
          <a:xfrm rot="5400000" flipH="1" flipV="1">
            <a:off x="174624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/>
          <p:nvPr/>
        </p:nvCxnSpPr>
        <p:spPr>
          <a:xfrm rot="5400000" flipH="1" flipV="1">
            <a:off x="233679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1874520" y="4899530"/>
            <a:ext cx="990600" cy="1044070"/>
            <a:chOff x="1295400" y="3733800"/>
            <a:chExt cx="990600" cy="1044070"/>
          </a:xfrm>
        </p:grpSpPr>
        <p:grpSp>
          <p:nvGrpSpPr>
            <p:cNvPr id="150" name="Group 5"/>
            <p:cNvGrpSpPr>
              <a:grpSpLocks/>
            </p:cNvGrpSpPr>
            <p:nvPr/>
          </p:nvGrpSpPr>
          <p:grpSpPr bwMode="auto">
            <a:xfrm>
              <a:off x="1295400" y="3962400"/>
              <a:ext cx="685800" cy="457200"/>
              <a:chOff x="912" y="2832"/>
              <a:chExt cx="432" cy="288"/>
            </a:xfrm>
          </p:grpSpPr>
          <p:sp>
            <p:nvSpPr>
              <p:cNvPr id="157" name="Rectangle 6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288" cy="144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7"/>
              <p:cNvSpPr>
                <a:spLocks noChangeShapeType="1"/>
              </p:cNvSpPr>
              <p:nvPr/>
            </p:nvSpPr>
            <p:spPr bwMode="auto">
              <a:xfrm>
                <a:off x="1207" y="298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Oval 8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" name="Rectangle 30"/>
            <p:cNvSpPr>
              <a:spLocks noChangeArrowheads="1"/>
            </p:cNvSpPr>
            <p:nvPr/>
          </p:nvSpPr>
          <p:spPr bwMode="auto">
            <a:xfrm>
              <a:off x="1371600" y="3733800"/>
              <a:ext cx="304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" name="Group 111"/>
            <p:cNvGrpSpPr/>
            <p:nvPr/>
          </p:nvGrpSpPr>
          <p:grpSpPr>
            <a:xfrm>
              <a:off x="1925940" y="4267200"/>
              <a:ext cx="360060" cy="510670"/>
              <a:chOff x="6218540" y="6029830"/>
              <a:chExt cx="360060" cy="510670"/>
            </a:xfrm>
          </p:grpSpPr>
          <p:grpSp>
            <p:nvGrpSpPr>
              <p:cNvPr id="153" name="Group 78"/>
              <p:cNvGrpSpPr>
                <a:grpSpLocks/>
              </p:cNvGrpSpPr>
              <p:nvPr/>
            </p:nvGrpSpPr>
            <p:grpSpPr bwMode="auto">
              <a:xfrm rot="19145238">
                <a:off x="6218540" y="6029830"/>
                <a:ext cx="197732" cy="447974"/>
                <a:chOff x="669" y="3370"/>
                <a:chExt cx="96" cy="374"/>
              </a:xfrm>
            </p:grpSpPr>
            <p:sp>
              <p:nvSpPr>
                <p:cNvPr id="15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720" y="3504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Arc 80"/>
                <p:cNvSpPr>
                  <a:spLocks/>
                </p:cNvSpPr>
                <p:nvPr/>
              </p:nvSpPr>
              <p:spPr bwMode="auto">
                <a:xfrm rot="5259887">
                  <a:off x="645" y="3394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8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" name="Oval 20"/>
              <p:cNvSpPr>
                <a:spLocks noChangeArrowheads="1"/>
              </p:cNvSpPr>
              <p:nvPr/>
            </p:nvSpPr>
            <p:spPr bwMode="auto">
              <a:xfrm>
                <a:off x="6426200" y="6388100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4556760" y="4899530"/>
            <a:ext cx="990600" cy="1044070"/>
            <a:chOff x="1295400" y="3733800"/>
            <a:chExt cx="990600" cy="1044070"/>
          </a:xfrm>
        </p:grpSpPr>
        <p:grpSp>
          <p:nvGrpSpPr>
            <p:cNvPr id="161" name="Group 5"/>
            <p:cNvGrpSpPr>
              <a:grpSpLocks/>
            </p:cNvGrpSpPr>
            <p:nvPr/>
          </p:nvGrpSpPr>
          <p:grpSpPr bwMode="auto">
            <a:xfrm>
              <a:off x="1295400" y="3962400"/>
              <a:ext cx="685800" cy="457200"/>
              <a:chOff x="912" y="2832"/>
              <a:chExt cx="432" cy="288"/>
            </a:xfrm>
          </p:grpSpPr>
          <p:sp>
            <p:nvSpPr>
              <p:cNvPr id="168" name="Rectangle 6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288" cy="144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7"/>
              <p:cNvSpPr>
                <a:spLocks noChangeShapeType="1"/>
              </p:cNvSpPr>
              <p:nvPr/>
            </p:nvSpPr>
            <p:spPr bwMode="auto">
              <a:xfrm>
                <a:off x="1207" y="298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8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" name="Rectangle 30"/>
            <p:cNvSpPr>
              <a:spLocks noChangeArrowheads="1"/>
            </p:cNvSpPr>
            <p:nvPr/>
          </p:nvSpPr>
          <p:spPr bwMode="auto">
            <a:xfrm>
              <a:off x="1371600" y="3733800"/>
              <a:ext cx="304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" name="Group 111"/>
            <p:cNvGrpSpPr/>
            <p:nvPr/>
          </p:nvGrpSpPr>
          <p:grpSpPr>
            <a:xfrm>
              <a:off x="1925940" y="4267200"/>
              <a:ext cx="360060" cy="510670"/>
              <a:chOff x="6218540" y="6029830"/>
              <a:chExt cx="360060" cy="510670"/>
            </a:xfrm>
          </p:grpSpPr>
          <p:grpSp>
            <p:nvGrpSpPr>
              <p:cNvPr id="164" name="Group 78"/>
              <p:cNvGrpSpPr>
                <a:grpSpLocks/>
              </p:cNvGrpSpPr>
              <p:nvPr/>
            </p:nvGrpSpPr>
            <p:grpSpPr bwMode="auto">
              <a:xfrm rot="19145238">
                <a:off x="6218540" y="6029830"/>
                <a:ext cx="197732" cy="447974"/>
                <a:chOff x="669" y="3370"/>
                <a:chExt cx="96" cy="374"/>
              </a:xfrm>
            </p:grpSpPr>
            <p:sp>
              <p:nvSpPr>
                <p:cNvPr id="166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720" y="3504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Arc 80"/>
                <p:cNvSpPr>
                  <a:spLocks/>
                </p:cNvSpPr>
                <p:nvPr/>
              </p:nvSpPr>
              <p:spPr bwMode="auto">
                <a:xfrm rot="5259887">
                  <a:off x="645" y="3394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8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5" name="Oval 20"/>
              <p:cNvSpPr>
                <a:spLocks noChangeArrowheads="1"/>
              </p:cNvSpPr>
              <p:nvPr/>
            </p:nvSpPr>
            <p:spPr bwMode="auto">
              <a:xfrm>
                <a:off x="6426200" y="6388100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" name="Group 170"/>
          <p:cNvGrpSpPr/>
          <p:nvPr/>
        </p:nvGrpSpPr>
        <p:grpSpPr>
          <a:xfrm>
            <a:off x="5897880" y="4899530"/>
            <a:ext cx="990600" cy="1044070"/>
            <a:chOff x="1295400" y="3733800"/>
            <a:chExt cx="990600" cy="1044070"/>
          </a:xfrm>
        </p:grpSpPr>
        <p:grpSp>
          <p:nvGrpSpPr>
            <p:cNvPr id="172" name="Group 5"/>
            <p:cNvGrpSpPr>
              <a:grpSpLocks/>
            </p:cNvGrpSpPr>
            <p:nvPr/>
          </p:nvGrpSpPr>
          <p:grpSpPr bwMode="auto">
            <a:xfrm>
              <a:off x="1295400" y="3962400"/>
              <a:ext cx="685800" cy="457200"/>
              <a:chOff x="912" y="2832"/>
              <a:chExt cx="432" cy="288"/>
            </a:xfrm>
          </p:grpSpPr>
          <p:sp>
            <p:nvSpPr>
              <p:cNvPr id="179" name="Rectangle 6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288" cy="144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7"/>
              <p:cNvSpPr>
                <a:spLocks noChangeShapeType="1"/>
              </p:cNvSpPr>
              <p:nvPr/>
            </p:nvSpPr>
            <p:spPr bwMode="auto">
              <a:xfrm>
                <a:off x="1207" y="298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Oval 8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" name="Rectangle 30"/>
            <p:cNvSpPr>
              <a:spLocks noChangeArrowheads="1"/>
            </p:cNvSpPr>
            <p:nvPr/>
          </p:nvSpPr>
          <p:spPr bwMode="auto">
            <a:xfrm>
              <a:off x="1371600" y="3733800"/>
              <a:ext cx="304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" name="Group 111"/>
            <p:cNvGrpSpPr/>
            <p:nvPr/>
          </p:nvGrpSpPr>
          <p:grpSpPr>
            <a:xfrm>
              <a:off x="1925940" y="4267200"/>
              <a:ext cx="360060" cy="510670"/>
              <a:chOff x="6218540" y="6029830"/>
              <a:chExt cx="360060" cy="510670"/>
            </a:xfrm>
          </p:grpSpPr>
          <p:grpSp>
            <p:nvGrpSpPr>
              <p:cNvPr id="175" name="Group 78"/>
              <p:cNvGrpSpPr>
                <a:grpSpLocks/>
              </p:cNvGrpSpPr>
              <p:nvPr/>
            </p:nvGrpSpPr>
            <p:grpSpPr bwMode="auto">
              <a:xfrm rot="19145238">
                <a:off x="6218540" y="6029830"/>
                <a:ext cx="197732" cy="447974"/>
                <a:chOff x="669" y="3370"/>
                <a:chExt cx="96" cy="374"/>
              </a:xfrm>
            </p:grpSpPr>
            <p:sp>
              <p:nvSpPr>
                <p:cNvPr id="177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720" y="3504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Arc 80"/>
                <p:cNvSpPr>
                  <a:spLocks/>
                </p:cNvSpPr>
                <p:nvPr/>
              </p:nvSpPr>
              <p:spPr bwMode="auto">
                <a:xfrm rot="5259887">
                  <a:off x="645" y="3394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8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6" name="Oval 20"/>
              <p:cNvSpPr>
                <a:spLocks noChangeArrowheads="1"/>
              </p:cNvSpPr>
              <p:nvPr/>
            </p:nvSpPr>
            <p:spPr bwMode="auto">
              <a:xfrm>
                <a:off x="6426200" y="6388100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3215640" y="4899530"/>
            <a:ext cx="990600" cy="1044070"/>
            <a:chOff x="1295400" y="3733800"/>
            <a:chExt cx="990600" cy="1044070"/>
          </a:xfrm>
        </p:grpSpPr>
        <p:grpSp>
          <p:nvGrpSpPr>
            <p:cNvPr id="183" name="Group 5"/>
            <p:cNvGrpSpPr>
              <a:grpSpLocks/>
            </p:cNvGrpSpPr>
            <p:nvPr/>
          </p:nvGrpSpPr>
          <p:grpSpPr bwMode="auto">
            <a:xfrm>
              <a:off x="1295400" y="3962400"/>
              <a:ext cx="685800" cy="457200"/>
              <a:chOff x="912" y="2832"/>
              <a:chExt cx="432" cy="288"/>
            </a:xfrm>
          </p:grpSpPr>
          <p:sp>
            <p:nvSpPr>
              <p:cNvPr id="190" name="Rectangle 6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288" cy="144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7"/>
              <p:cNvSpPr>
                <a:spLocks noChangeShapeType="1"/>
              </p:cNvSpPr>
              <p:nvPr/>
            </p:nvSpPr>
            <p:spPr bwMode="auto">
              <a:xfrm>
                <a:off x="1207" y="298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Oval 8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" name="Rectangle 30"/>
            <p:cNvSpPr>
              <a:spLocks noChangeArrowheads="1"/>
            </p:cNvSpPr>
            <p:nvPr/>
          </p:nvSpPr>
          <p:spPr bwMode="auto">
            <a:xfrm>
              <a:off x="1371600" y="3733800"/>
              <a:ext cx="304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" name="Group 111"/>
            <p:cNvGrpSpPr/>
            <p:nvPr/>
          </p:nvGrpSpPr>
          <p:grpSpPr>
            <a:xfrm>
              <a:off x="1925940" y="4267200"/>
              <a:ext cx="360060" cy="510670"/>
              <a:chOff x="6218540" y="6029830"/>
              <a:chExt cx="360060" cy="510670"/>
            </a:xfrm>
          </p:grpSpPr>
          <p:grpSp>
            <p:nvGrpSpPr>
              <p:cNvPr id="186" name="Group 78"/>
              <p:cNvGrpSpPr>
                <a:grpSpLocks/>
              </p:cNvGrpSpPr>
              <p:nvPr/>
            </p:nvGrpSpPr>
            <p:grpSpPr bwMode="auto">
              <a:xfrm rot="19145238">
                <a:off x="6218540" y="6029830"/>
                <a:ext cx="197732" cy="447974"/>
                <a:chOff x="669" y="3370"/>
                <a:chExt cx="96" cy="374"/>
              </a:xfrm>
            </p:grpSpPr>
            <p:sp>
              <p:nvSpPr>
                <p:cNvPr id="1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720" y="3504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Arc 80"/>
                <p:cNvSpPr>
                  <a:spLocks/>
                </p:cNvSpPr>
                <p:nvPr/>
              </p:nvSpPr>
              <p:spPr bwMode="auto">
                <a:xfrm rot="5259887">
                  <a:off x="645" y="3394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8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7" name="Oval 20"/>
              <p:cNvSpPr>
                <a:spLocks noChangeArrowheads="1"/>
              </p:cNvSpPr>
              <p:nvPr/>
            </p:nvSpPr>
            <p:spPr bwMode="auto">
              <a:xfrm>
                <a:off x="6426200" y="6388100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7239000" y="4899530"/>
            <a:ext cx="990600" cy="1044070"/>
            <a:chOff x="1295400" y="3733800"/>
            <a:chExt cx="990600" cy="1044070"/>
          </a:xfrm>
        </p:grpSpPr>
        <p:grpSp>
          <p:nvGrpSpPr>
            <p:cNvPr id="194" name="Group 5"/>
            <p:cNvGrpSpPr>
              <a:grpSpLocks/>
            </p:cNvGrpSpPr>
            <p:nvPr/>
          </p:nvGrpSpPr>
          <p:grpSpPr bwMode="auto">
            <a:xfrm>
              <a:off x="1295400" y="3962400"/>
              <a:ext cx="685800" cy="457200"/>
              <a:chOff x="912" y="2832"/>
              <a:chExt cx="432" cy="288"/>
            </a:xfrm>
          </p:grpSpPr>
          <p:sp>
            <p:nvSpPr>
              <p:cNvPr id="201" name="Rectangle 6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288" cy="144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7"/>
              <p:cNvSpPr>
                <a:spLocks noChangeShapeType="1"/>
              </p:cNvSpPr>
              <p:nvPr/>
            </p:nvSpPr>
            <p:spPr bwMode="auto">
              <a:xfrm>
                <a:off x="1207" y="298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Oval 8"/>
              <p:cNvSpPr>
                <a:spLocks noChangeArrowheads="1"/>
              </p:cNvSpPr>
              <p:nvPr/>
            </p:nvSpPr>
            <p:spPr bwMode="auto">
              <a:xfrm>
                <a:off x="1248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" name="Rectangle 30"/>
            <p:cNvSpPr>
              <a:spLocks noChangeArrowheads="1"/>
            </p:cNvSpPr>
            <p:nvPr/>
          </p:nvSpPr>
          <p:spPr bwMode="auto">
            <a:xfrm>
              <a:off x="1371600" y="3733800"/>
              <a:ext cx="304800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" name="Group 111"/>
            <p:cNvGrpSpPr/>
            <p:nvPr/>
          </p:nvGrpSpPr>
          <p:grpSpPr>
            <a:xfrm>
              <a:off x="1925940" y="4267200"/>
              <a:ext cx="360060" cy="510670"/>
              <a:chOff x="6218540" y="6029830"/>
              <a:chExt cx="360060" cy="510670"/>
            </a:xfrm>
          </p:grpSpPr>
          <p:grpSp>
            <p:nvGrpSpPr>
              <p:cNvPr id="197" name="Group 78"/>
              <p:cNvGrpSpPr>
                <a:grpSpLocks/>
              </p:cNvGrpSpPr>
              <p:nvPr/>
            </p:nvGrpSpPr>
            <p:grpSpPr bwMode="auto">
              <a:xfrm rot="19145238">
                <a:off x="6218540" y="6029830"/>
                <a:ext cx="197732" cy="447974"/>
                <a:chOff x="669" y="3370"/>
                <a:chExt cx="96" cy="374"/>
              </a:xfrm>
            </p:grpSpPr>
            <p:sp>
              <p:nvSpPr>
                <p:cNvPr id="199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720" y="3504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Arc 80"/>
                <p:cNvSpPr>
                  <a:spLocks/>
                </p:cNvSpPr>
                <p:nvPr/>
              </p:nvSpPr>
              <p:spPr bwMode="auto">
                <a:xfrm rot="5259887">
                  <a:off x="645" y="3394"/>
                  <a:ext cx="144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8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78"/>
                        <a:pt x="12164" y="42984"/>
                        <a:pt x="387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8" name="Oval 20"/>
              <p:cNvSpPr>
                <a:spLocks noChangeArrowheads="1"/>
              </p:cNvSpPr>
              <p:nvPr/>
            </p:nvSpPr>
            <p:spPr bwMode="auto">
              <a:xfrm>
                <a:off x="6426200" y="6388100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04" name="Curved Connector 203"/>
          <p:cNvCxnSpPr/>
          <p:nvPr/>
        </p:nvCxnSpPr>
        <p:spPr>
          <a:xfrm rot="5400000" flipH="1" flipV="1">
            <a:off x="292734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/>
          <p:nvPr/>
        </p:nvCxnSpPr>
        <p:spPr>
          <a:xfrm rot="5400000" flipH="1" flipV="1">
            <a:off x="351789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urved Connector 205"/>
          <p:cNvCxnSpPr/>
          <p:nvPr/>
        </p:nvCxnSpPr>
        <p:spPr>
          <a:xfrm rot="5400000" flipH="1" flipV="1">
            <a:off x="410844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urved Connector 206"/>
          <p:cNvCxnSpPr/>
          <p:nvPr/>
        </p:nvCxnSpPr>
        <p:spPr>
          <a:xfrm rot="5400000" flipH="1" flipV="1">
            <a:off x="469899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/>
          <p:nvPr/>
        </p:nvCxnSpPr>
        <p:spPr>
          <a:xfrm rot="5400000" flipH="1" flipV="1">
            <a:off x="528954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urved Connector 208"/>
          <p:cNvCxnSpPr/>
          <p:nvPr/>
        </p:nvCxnSpPr>
        <p:spPr>
          <a:xfrm rot="5400000" flipH="1" flipV="1">
            <a:off x="588009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urved Connector 209"/>
          <p:cNvCxnSpPr/>
          <p:nvPr/>
        </p:nvCxnSpPr>
        <p:spPr>
          <a:xfrm rot="5400000" flipH="1" flipV="1">
            <a:off x="647064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urved Connector 210"/>
          <p:cNvCxnSpPr/>
          <p:nvPr/>
        </p:nvCxnSpPr>
        <p:spPr>
          <a:xfrm rot="5400000" flipH="1" flipV="1">
            <a:off x="706119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urved Connector 211"/>
          <p:cNvCxnSpPr/>
          <p:nvPr/>
        </p:nvCxnSpPr>
        <p:spPr>
          <a:xfrm rot="5400000" flipH="1" flipV="1">
            <a:off x="7651749" y="6432550"/>
            <a:ext cx="533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animBg="1"/>
      <p:bldP spid="222241" grpId="0" animBg="1"/>
      <p:bldP spid="222242" grpId="0" animBg="1"/>
      <p:bldP spid="222243" grpId="0" animBg="1"/>
      <p:bldP spid="222244" grpId="0" animBg="1"/>
      <p:bldP spid="222245" grpId="0" animBg="1"/>
      <p:bldP spid="222246" grpId="0" animBg="1"/>
      <p:bldP spid="222247" grpId="0" animBg="1"/>
      <p:bldP spid="222248" grpId="0" animBg="1"/>
      <p:bldP spid="222249" grpId="0" animBg="1"/>
      <p:bldP spid="222250" grpId="0" animBg="1"/>
      <p:bldP spid="222251" grpId="0" animBg="1"/>
      <p:bldP spid="222252" grpId="0" animBg="1"/>
      <p:bldP spid="222253" grpId="0" animBg="1"/>
      <p:bldP spid="222254" grpId="0" animBg="1"/>
      <p:bldP spid="222255" grpId="0" animBg="1"/>
      <p:bldP spid="222256" grpId="0" animBg="1"/>
      <p:bldP spid="222257" grpId="0" animBg="1"/>
      <p:bldP spid="222258" grpId="0" animBg="1"/>
      <p:bldP spid="222259" grpId="0" animBg="1"/>
      <p:bldP spid="222260" grpId="0" animBg="1"/>
      <p:bldP spid="222261" grpId="0" animBg="1"/>
      <p:bldP spid="222262" grpId="0" animBg="1"/>
      <p:bldP spid="222263" grpId="0" animBg="1"/>
      <p:bldP spid="222264" grpId="0" animBg="1"/>
      <p:bldP spid="222265" grpId="0" animBg="1"/>
      <p:bldP spid="222266" grpId="0" animBg="1"/>
      <p:bldP spid="222267" grpId="0" animBg="1"/>
      <p:bldP spid="222268" grpId="0" animBg="1"/>
      <p:bldP spid="222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sequencing costs – targeted genomic captures</a:t>
            </a:r>
            <a:endParaRPr lang="en-US" dirty="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038600" y="25146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1524000" y="33528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2" name="Rectangle 20"/>
          <p:cNvSpPr>
            <a:spLocks noChangeArrowheads="1"/>
          </p:cNvSpPr>
          <p:nvPr/>
        </p:nvSpPr>
        <p:spPr bwMode="auto">
          <a:xfrm>
            <a:off x="2590800" y="22098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78" name="Rectangle 26"/>
          <p:cNvSpPr>
            <a:spLocks noChangeArrowheads="1"/>
          </p:cNvSpPr>
          <p:nvPr/>
        </p:nvSpPr>
        <p:spPr bwMode="auto">
          <a:xfrm>
            <a:off x="5105400" y="21336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84" name="Rectangle 32"/>
          <p:cNvSpPr>
            <a:spLocks noChangeArrowheads="1"/>
          </p:cNvSpPr>
          <p:nvPr/>
        </p:nvSpPr>
        <p:spPr bwMode="auto">
          <a:xfrm>
            <a:off x="3276600" y="35814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0" name="Rectangle 38"/>
          <p:cNvSpPr>
            <a:spLocks noChangeArrowheads="1"/>
          </p:cNvSpPr>
          <p:nvPr/>
        </p:nvSpPr>
        <p:spPr bwMode="auto">
          <a:xfrm>
            <a:off x="5334000" y="3733800"/>
            <a:ext cx="304800" cy="2286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2672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pulling down </a:t>
            </a:r>
            <a:r>
              <a:rPr lang="en-US" sz="2000" dirty="0" err="1" smtClean="0"/>
              <a:t>magbeads</a:t>
            </a:r>
            <a:r>
              <a:rPr lang="en-US" sz="2000" dirty="0" smtClean="0"/>
              <a:t> with a magnet, the non-target regions are washed away.</a:t>
            </a:r>
          </a:p>
          <a:p>
            <a:endParaRPr lang="en-US" sz="2000" dirty="0" smtClean="0"/>
          </a:p>
          <a:p>
            <a:r>
              <a:rPr lang="en-US" sz="2000" dirty="0" smtClean="0"/>
              <a:t>Resulting DNA is enriched for targets of interest.</a:t>
            </a:r>
          </a:p>
          <a:p>
            <a:endParaRPr lang="en-US" sz="2000" dirty="0" smtClean="0"/>
          </a:p>
          <a:p>
            <a:r>
              <a:rPr lang="en-US" sz="2000" dirty="0" smtClean="0"/>
              <a:t>If the targets are all exons, then the enrichment is exome capture.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urce San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Source Sans Pro</vt:lpstr>
      <vt:lpstr>Source Sans Pro Semibold</vt:lpstr>
      <vt:lpstr>Calibri</vt:lpstr>
      <vt:lpstr>Office Theme</vt:lpstr>
      <vt:lpstr>Reducing sequencing costs – targeted genomic captures</vt:lpstr>
      <vt:lpstr>Reducing sequencing costs – targeted genomic captures</vt:lpstr>
      <vt:lpstr>Reducing sequencing costs – targeted genomic captures</vt:lpstr>
      <vt:lpstr>Reducing sequencing costs – targeted genomic captures</vt:lpstr>
      <vt:lpstr>Reducing sequencing costs – targeted genomic captures</vt:lpstr>
      <vt:lpstr>Reducing sequencing costs – targeted genomic captures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2019-07-23T15:40:04Z</dcterms:created>
  <dcterms:modified xsi:type="dcterms:W3CDTF">2019-07-23T15:40:17Z</dcterms:modified>
</cp:coreProperties>
</file>