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59" r:id="rId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96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printerSettings" Target="printerSettings/printerSettings1.bin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C:\Users\vlamak\Desktop\Eriko_Viability_assay\Viability_v2.xlsx" TargetMode="External"/><Relationship Id="rId3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22804261811963"/>
          <c:y val="0.0197720497295054"/>
          <c:w val="0.855613540407135"/>
          <c:h val="0.7928052540815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Sheet1!$B$64</c:f>
              <c:strCache>
                <c:ptCount val="1"/>
                <c:pt idx="0">
                  <c:v>wt</c:v>
                </c:pt>
              </c:strCache>
            </c:strRef>
          </c:tx>
          <c:spPr>
            <a:gradFill>
              <a:gsLst>
                <a:gs pos="0">
                  <a:srgbClr val="4F81BD">
                    <a:lumMod val="75000"/>
                  </a:srgbClr>
                </a:gs>
                <a:gs pos="60000">
                  <a:srgbClr val="1F497D">
                    <a:lumMod val="40000"/>
                    <a:lumOff val="60000"/>
                  </a:srgbClr>
                </a:gs>
                <a:gs pos="100000">
                  <a:schemeClr val="tx2">
                    <a:lumMod val="20000"/>
                    <a:lumOff val="80000"/>
                  </a:schemeClr>
                </a:gs>
                <a:gs pos="100000">
                  <a:prstClr val="white"/>
                </a:gs>
              </a:gsLst>
              <a:lin ang="16200000" scaled="1"/>
            </a:gradFill>
          </c:spPr>
          <c:invertIfNegative val="0"/>
          <c:errBars>
            <c:errBarType val="both"/>
            <c:errValType val="cust"/>
            <c:noEndCap val="0"/>
            <c:plus>
              <c:numRef>
                <c:f>Sheet1!$C$76:$H$76</c:f>
                <c:numCache>
                  <c:formatCode>General</c:formatCode>
                  <c:ptCount val="6"/>
                  <c:pt idx="0">
                    <c:v>0.141919421836001</c:v>
                  </c:pt>
                  <c:pt idx="1">
                    <c:v>0.0816385053772097</c:v>
                  </c:pt>
                  <c:pt idx="2">
                    <c:v>0.133586624567238</c:v>
                  </c:pt>
                  <c:pt idx="3">
                    <c:v>0.174263692156607</c:v>
                  </c:pt>
                  <c:pt idx="4">
                    <c:v>0.134435815923444</c:v>
                  </c:pt>
                  <c:pt idx="5">
                    <c:v>0.0738668318844113</c:v>
                  </c:pt>
                </c:numCache>
              </c:numRef>
            </c:plus>
            <c:minus>
              <c:numRef>
                <c:f>Sheet1!$C$76:$H$76</c:f>
                <c:numCache>
                  <c:formatCode>General</c:formatCode>
                  <c:ptCount val="6"/>
                  <c:pt idx="0">
                    <c:v>0.141919421836001</c:v>
                  </c:pt>
                  <c:pt idx="1">
                    <c:v>0.0816385053772097</c:v>
                  </c:pt>
                  <c:pt idx="2">
                    <c:v>0.133586624567238</c:v>
                  </c:pt>
                  <c:pt idx="3">
                    <c:v>0.174263692156607</c:v>
                  </c:pt>
                  <c:pt idx="4">
                    <c:v>0.134435815923444</c:v>
                  </c:pt>
                  <c:pt idx="5">
                    <c:v>0.0738668318844113</c:v>
                  </c:pt>
                </c:numCache>
              </c:numRef>
            </c:minus>
          </c:errBars>
          <c:cat>
            <c:strRef>
              <c:f>Sheet1!$C$72:$H$72</c:f>
              <c:strCache>
                <c:ptCount val="6"/>
                <c:pt idx="0">
                  <c:v>T0</c:v>
                </c:pt>
                <c:pt idx="1">
                  <c:v>T1</c:v>
                </c:pt>
                <c:pt idx="2">
                  <c:v>T2</c:v>
                </c:pt>
                <c:pt idx="3">
                  <c:v>T7</c:v>
                </c:pt>
                <c:pt idx="4">
                  <c:v>T14 (2w)</c:v>
                </c:pt>
                <c:pt idx="5">
                  <c:v>T21 (3w)</c:v>
                </c:pt>
              </c:strCache>
            </c:strRef>
          </c:cat>
          <c:val>
            <c:numRef>
              <c:f>Sheet1!$C$64:$H$64</c:f>
              <c:numCache>
                <c:formatCode>0.00</c:formatCode>
                <c:ptCount val="6"/>
                <c:pt idx="0">
                  <c:v>99.45094234910233</c:v>
                </c:pt>
                <c:pt idx="1">
                  <c:v>99.55876104588828</c:v>
                </c:pt>
                <c:pt idx="2">
                  <c:v>99.57595376703877</c:v>
                </c:pt>
                <c:pt idx="3" formatCode="General">
                  <c:v>99.4999150428633</c:v>
                </c:pt>
                <c:pt idx="4" formatCode="General">
                  <c:v>99.02582777779338</c:v>
                </c:pt>
                <c:pt idx="5" formatCode="General">
                  <c:v>98.51542651700258</c:v>
                </c:pt>
              </c:numCache>
            </c:numRef>
          </c:val>
        </c:ser>
        <c:ser>
          <c:idx val="1"/>
          <c:order val="1"/>
          <c:tx>
            <c:strRef>
              <c:f>Sheet1!$B$65</c:f>
              <c:strCache>
                <c:ptCount val="1"/>
                <c:pt idx="0">
                  <c:v>leo1D</c:v>
                </c:pt>
              </c:strCache>
            </c:strRef>
          </c:tx>
          <c:spPr>
            <a:gradFill flip="none" rotWithShape="1">
              <a:gsLst>
                <a:gs pos="0">
                  <a:srgbClr val="C0504D"/>
                </a:gs>
                <a:gs pos="60000">
                  <a:srgbClr val="C0504D">
                    <a:lumMod val="40000"/>
                    <a:lumOff val="60000"/>
                  </a:srgbClr>
                </a:gs>
                <a:gs pos="100000">
                  <a:srgbClr val="C0504D">
                    <a:lumMod val="20000"/>
                    <a:lumOff val="80000"/>
                  </a:srgbClr>
                </a:gs>
                <a:gs pos="100000">
                  <a:prstClr val="white"/>
                </a:gs>
              </a:gsLst>
              <a:lin ang="16200000" scaled="1"/>
              <a:tileRect/>
            </a:gradFill>
          </c:spPr>
          <c:invertIfNegative val="0"/>
          <c:errBars>
            <c:errBarType val="both"/>
            <c:errValType val="cust"/>
            <c:noEndCap val="0"/>
            <c:plus>
              <c:numRef>
                <c:f>Sheet1!$C$77:$H$77</c:f>
                <c:numCache>
                  <c:formatCode>General</c:formatCode>
                  <c:ptCount val="6"/>
                  <c:pt idx="0">
                    <c:v>0.291450713648647</c:v>
                  </c:pt>
                  <c:pt idx="1">
                    <c:v>0.0434659333138626</c:v>
                  </c:pt>
                  <c:pt idx="2">
                    <c:v>0.142899008313061</c:v>
                  </c:pt>
                  <c:pt idx="3">
                    <c:v>0.152418433382272</c:v>
                  </c:pt>
                  <c:pt idx="4">
                    <c:v>4.81081035716242</c:v>
                  </c:pt>
                  <c:pt idx="5">
                    <c:v>0.130352548661182</c:v>
                  </c:pt>
                </c:numCache>
              </c:numRef>
            </c:plus>
            <c:minus>
              <c:numRef>
                <c:f>Sheet1!$C$77:$H$77</c:f>
                <c:numCache>
                  <c:formatCode>General</c:formatCode>
                  <c:ptCount val="6"/>
                  <c:pt idx="0">
                    <c:v>0.291450713648647</c:v>
                  </c:pt>
                  <c:pt idx="1">
                    <c:v>0.0434659333138626</c:v>
                  </c:pt>
                  <c:pt idx="2">
                    <c:v>0.142899008313061</c:v>
                  </c:pt>
                  <c:pt idx="3">
                    <c:v>0.152418433382272</c:v>
                  </c:pt>
                  <c:pt idx="4">
                    <c:v>4.81081035716242</c:v>
                  </c:pt>
                  <c:pt idx="5">
                    <c:v>0.130352548661182</c:v>
                  </c:pt>
                </c:numCache>
              </c:numRef>
            </c:minus>
          </c:errBars>
          <c:cat>
            <c:strRef>
              <c:f>Sheet1!$C$72:$H$72</c:f>
              <c:strCache>
                <c:ptCount val="6"/>
                <c:pt idx="0">
                  <c:v>T0</c:v>
                </c:pt>
                <c:pt idx="1">
                  <c:v>T1</c:v>
                </c:pt>
                <c:pt idx="2">
                  <c:v>T2</c:v>
                </c:pt>
                <c:pt idx="3">
                  <c:v>T7</c:v>
                </c:pt>
                <c:pt idx="4">
                  <c:v>T14 (2w)</c:v>
                </c:pt>
                <c:pt idx="5">
                  <c:v>T21 (3w)</c:v>
                </c:pt>
              </c:strCache>
            </c:strRef>
          </c:cat>
          <c:val>
            <c:numRef>
              <c:f>Sheet1!$C$65:$H$65</c:f>
              <c:numCache>
                <c:formatCode>0.00</c:formatCode>
                <c:ptCount val="6"/>
                <c:pt idx="0">
                  <c:v>99.24469755868965</c:v>
                </c:pt>
                <c:pt idx="1">
                  <c:v>99.55291203215155</c:v>
                </c:pt>
                <c:pt idx="2">
                  <c:v>99.62915448360128</c:v>
                </c:pt>
                <c:pt idx="3" formatCode="General">
                  <c:v>99.46767289470435</c:v>
                </c:pt>
                <c:pt idx="4" formatCode="General">
                  <c:v>59.28356115556507</c:v>
                </c:pt>
                <c:pt idx="5" formatCode="General">
                  <c:v>4.519542449624701</c:v>
                </c:pt>
              </c:numCache>
            </c:numRef>
          </c:val>
        </c:ser>
        <c:ser>
          <c:idx val="2"/>
          <c:order val="2"/>
          <c:tx>
            <c:strRef>
              <c:f>Sheet1!$B$66</c:f>
              <c:strCache>
                <c:ptCount val="1"/>
                <c:pt idx="0">
                  <c:v>paf1D</c:v>
                </c:pt>
              </c:strCache>
            </c:strRef>
          </c:tx>
          <c:spPr>
            <a:gradFill>
              <a:gsLst>
                <a:gs pos="0">
                  <a:srgbClr val="00B050"/>
                </a:gs>
                <a:gs pos="50000">
                  <a:srgbClr val="92D050"/>
                </a:gs>
                <a:gs pos="100000">
                  <a:srgbClr val="DAEFC3"/>
                </a:gs>
                <a:gs pos="100000">
                  <a:prstClr val="white"/>
                </a:gs>
              </a:gsLst>
              <a:lin ang="16200000" scaled="1"/>
            </a:gradFill>
          </c:spPr>
          <c:invertIfNegative val="0"/>
          <c:errBars>
            <c:errBarType val="both"/>
            <c:errValType val="cust"/>
            <c:noEndCap val="0"/>
            <c:plus>
              <c:numRef>
                <c:f>Sheet1!$C$78:$H$78</c:f>
                <c:numCache>
                  <c:formatCode>General</c:formatCode>
                  <c:ptCount val="6"/>
                  <c:pt idx="0">
                    <c:v>0.0814523830832876</c:v>
                  </c:pt>
                  <c:pt idx="1">
                    <c:v>0.124796078687685</c:v>
                  </c:pt>
                  <c:pt idx="2">
                    <c:v>0.163569980952714</c:v>
                  </c:pt>
                  <c:pt idx="3">
                    <c:v>0.0446987416070169</c:v>
                  </c:pt>
                  <c:pt idx="4">
                    <c:v>0.497743621028123</c:v>
                  </c:pt>
                  <c:pt idx="5">
                    <c:v>11.79229262339056</c:v>
                  </c:pt>
                </c:numCache>
              </c:numRef>
            </c:plus>
            <c:minus>
              <c:numRef>
                <c:f>Sheet1!$C$78:$H$78</c:f>
                <c:numCache>
                  <c:formatCode>General</c:formatCode>
                  <c:ptCount val="6"/>
                  <c:pt idx="0">
                    <c:v>0.0814523830832876</c:v>
                  </c:pt>
                  <c:pt idx="1">
                    <c:v>0.124796078687685</c:v>
                  </c:pt>
                  <c:pt idx="2">
                    <c:v>0.163569980952714</c:v>
                  </c:pt>
                  <c:pt idx="3">
                    <c:v>0.0446987416070169</c:v>
                  </c:pt>
                  <c:pt idx="4">
                    <c:v>0.497743621028123</c:v>
                  </c:pt>
                  <c:pt idx="5">
                    <c:v>11.79229262339056</c:v>
                  </c:pt>
                </c:numCache>
              </c:numRef>
            </c:minus>
          </c:errBars>
          <c:cat>
            <c:strRef>
              <c:f>Sheet1!$C$72:$H$72</c:f>
              <c:strCache>
                <c:ptCount val="6"/>
                <c:pt idx="0">
                  <c:v>T0</c:v>
                </c:pt>
                <c:pt idx="1">
                  <c:v>T1</c:v>
                </c:pt>
                <c:pt idx="2">
                  <c:v>T2</c:v>
                </c:pt>
                <c:pt idx="3">
                  <c:v>T7</c:v>
                </c:pt>
                <c:pt idx="4">
                  <c:v>T14 (2w)</c:v>
                </c:pt>
                <c:pt idx="5">
                  <c:v>T21 (3w)</c:v>
                </c:pt>
              </c:strCache>
            </c:strRef>
          </c:cat>
          <c:val>
            <c:numRef>
              <c:f>Sheet1!$C$66:$H$66</c:f>
              <c:numCache>
                <c:formatCode>0.00</c:formatCode>
                <c:ptCount val="6"/>
                <c:pt idx="0">
                  <c:v>99.12002608348568</c:v>
                </c:pt>
                <c:pt idx="1">
                  <c:v>99.31320432000393</c:v>
                </c:pt>
                <c:pt idx="2">
                  <c:v>99.29531439637307</c:v>
                </c:pt>
                <c:pt idx="3" formatCode="General">
                  <c:v>99.14111581721158</c:v>
                </c:pt>
                <c:pt idx="4" formatCode="General">
                  <c:v>98.80634192050343</c:v>
                </c:pt>
                <c:pt idx="5" formatCode="General">
                  <c:v>19.8365576891107</c:v>
                </c:pt>
              </c:numCache>
            </c:numRef>
          </c:val>
        </c:ser>
        <c:ser>
          <c:idx val="3"/>
          <c:order val="3"/>
          <c:tx>
            <c:strRef>
              <c:f>Sheet1!$B$67</c:f>
              <c:strCache>
                <c:ptCount val="1"/>
                <c:pt idx="0">
                  <c:v>cdc73D</c:v>
                </c:pt>
              </c:strCache>
            </c:strRef>
          </c:tx>
          <c:spPr>
            <a:gradFill>
              <a:gsLst>
                <a:gs pos="0">
                  <a:srgbClr val="8064A2">
                    <a:lumMod val="75000"/>
                  </a:srgbClr>
                </a:gs>
                <a:gs pos="60000">
                  <a:srgbClr val="8064A2">
                    <a:lumMod val="60000"/>
                    <a:lumOff val="40000"/>
                  </a:srgbClr>
                </a:gs>
                <a:gs pos="100000">
                  <a:srgbClr val="8064A2">
                    <a:lumMod val="40000"/>
                    <a:lumOff val="60000"/>
                  </a:srgbClr>
                </a:gs>
                <a:gs pos="100000">
                  <a:prstClr val="white"/>
                </a:gs>
              </a:gsLst>
              <a:lin ang="16200000" scaled="1"/>
            </a:gradFill>
          </c:spPr>
          <c:invertIfNegative val="0"/>
          <c:errBars>
            <c:errBarType val="both"/>
            <c:errValType val="cust"/>
            <c:noEndCap val="0"/>
            <c:plus>
              <c:numRef>
                <c:f>Sheet1!$C$79:$H$79</c:f>
                <c:numCache>
                  <c:formatCode>General</c:formatCode>
                  <c:ptCount val="6"/>
                  <c:pt idx="0">
                    <c:v>1.491481991439817</c:v>
                  </c:pt>
                  <c:pt idx="1">
                    <c:v>1.104729204853023</c:v>
                  </c:pt>
                  <c:pt idx="2">
                    <c:v>0.47085883748832</c:v>
                  </c:pt>
                  <c:pt idx="3">
                    <c:v>1.203747018491838</c:v>
                  </c:pt>
                  <c:pt idx="4">
                    <c:v>9.930374708642398</c:v>
                  </c:pt>
                  <c:pt idx="5">
                    <c:v>5.375766749196656</c:v>
                  </c:pt>
                </c:numCache>
              </c:numRef>
            </c:plus>
            <c:minus>
              <c:numRef>
                <c:f>Sheet1!$C$79:$H$79</c:f>
                <c:numCache>
                  <c:formatCode>General</c:formatCode>
                  <c:ptCount val="6"/>
                  <c:pt idx="0">
                    <c:v>1.491481991439817</c:v>
                  </c:pt>
                  <c:pt idx="1">
                    <c:v>1.104729204853023</c:v>
                  </c:pt>
                  <c:pt idx="2">
                    <c:v>0.47085883748832</c:v>
                  </c:pt>
                  <c:pt idx="3">
                    <c:v>1.203747018491838</c:v>
                  </c:pt>
                  <c:pt idx="4">
                    <c:v>9.930374708642398</c:v>
                  </c:pt>
                  <c:pt idx="5">
                    <c:v>5.375766749196656</c:v>
                  </c:pt>
                </c:numCache>
              </c:numRef>
            </c:minus>
          </c:errBars>
          <c:cat>
            <c:strRef>
              <c:f>Sheet1!$C$72:$H$72</c:f>
              <c:strCache>
                <c:ptCount val="6"/>
                <c:pt idx="0">
                  <c:v>T0</c:v>
                </c:pt>
                <c:pt idx="1">
                  <c:v>T1</c:v>
                </c:pt>
                <c:pt idx="2">
                  <c:v>T2</c:v>
                </c:pt>
                <c:pt idx="3">
                  <c:v>T7</c:v>
                </c:pt>
                <c:pt idx="4">
                  <c:v>T14 (2w)</c:v>
                </c:pt>
                <c:pt idx="5">
                  <c:v>T21 (3w)</c:v>
                </c:pt>
              </c:strCache>
            </c:strRef>
          </c:cat>
          <c:val>
            <c:numRef>
              <c:f>Sheet1!$C$67:$H$67</c:f>
              <c:numCache>
                <c:formatCode>0.00</c:formatCode>
                <c:ptCount val="6"/>
                <c:pt idx="0">
                  <c:v>90.45387300237411</c:v>
                </c:pt>
                <c:pt idx="1">
                  <c:v>88.62179109652526</c:v>
                </c:pt>
                <c:pt idx="2">
                  <c:v>84.31735048255848</c:v>
                </c:pt>
                <c:pt idx="3" formatCode="General">
                  <c:v>79.22713314100276</c:v>
                </c:pt>
                <c:pt idx="4" formatCode="General">
                  <c:v>54.61170224061345</c:v>
                </c:pt>
                <c:pt idx="5" formatCode="General">
                  <c:v>35.83730217196964</c:v>
                </c:pt>
              </c:numCache>
            </c:numRef>
          </c:val>
        </c:ser>
        <c:ser>
          <c:idx val="4"/>
          <c:order val="4"/>
          <c:tx>
            <c:strRef>
              <c:f>Sheet1!$B$68</c:f>
              <c:strCache>
                <c:ptCount val="1"/>
                <c:pt idx="0">
                  <c:v>tpr1D (ctr9D)</c:v>
                </c:pt>
              </c:strCache>
            </c:strRef>
          </c:tx>
          <c:spPr>
            <a:gradFill>
              <a:gsLst>
                <a:gs pos="0">
                  <a:srgbClr val="F79646">
                    <a:lumMod val="75000"/>
                  </a:srgbClr>
                </a:gs>
                <a:gs pos="50000">
                  <a:srgbClr val="F79646">
                    <a:lumMod val="60000"/>
                    <a:lumOff val="40000"/>
                  </a:srgbClr>
                </a:gs>
                <a:gs pos="100000">
                  <a:srgbClr val="F79646">
                    <a:lumMod val="20000"/>
                    <a:lumOff val="80000"/>
                  </a:srgbClr>
                </a:gs>
                <a:gs pos="100000">
                  <a:prstClr val="white"/>
                </a:gs>
              </a:gsLst>
              <a:lin ang="16200000" scaled="1"/>
            </a:gradFill>
          </c:spPr>
          <c:invertIfNegative val="0"/>
          <c:errBars>
            <c:errBarType val="both"/>
            <c:errValType val="cust"/>
            <c:noEndCap val="0"/>
            <c:plus>
              <c:numRef>
                <c:f>Sheet1!$C$80:$H$80</c:f>
                <c:numCache>
                  <c:formatCode>General</c:formatCode>
                  <c:ptCount val="6"/>
                  <c:pt idx="0">
                    <c:v>0.389026520439964</c:v>
                  </c:pt>
                  <c:pt idx="1">
                    <c:v>0.201017178883741</c:v>
                  </c:pt>
                  <c:pt idx="2">
                    <c:v>0.0217167408320525</c:v>
                  </c:pt>
                  <c:pt idx="3">
                    <c:v>0.174472780467213</c:v>
                  </c:pt>
                  <c:pt idx="4">
                    <c:v>0.541094628105028</c:v>
                  </c:pt>
                  <c:pt idx="5">
                    <c:v>30.09968884557328</c:v>
                  </c:pt>
                </c:numCache>
              </c:numRef>
            </c:plus>
            <c:minus>
              <c:numRef>
                <c:f>Sheet1!$C$80:$H$80</c:f>
                <c:numCache>
                  <c:formatCode>General</c:formatCode>
                  <c:ptCount val="6"/>
                  <c:pt idx="0">
                    <c:v>0.389026520439964</c:v>
                  </c:pt>
                  <c:pt idx="1">
                    <c:v>0.201017178883741</c:v>
                  </c:pt>
                  <c:pt idx="2">
                    <c:v>0.0217167408320525</c:v>
                  </c:pt>
                  <c:pt idx="3">
                    <c:v>0.174472780467213</c:v>
                  </c:pt>
                  <c:pt idx="4">
                    <c:v>0.541094628105028</c:v>
                  </c:pt>
                  <c:pt idx="5">
                    <c:v>30.09968884557328</c:v>
                  </c:pt>
                </c:numCache>
              </c:numRef>
            </c:minus>
          </c:errBars>
          <c:cat>
            <c:strRef>
              <c:f>Sheet1!$C$72:$H$72</c:f>
              <c:strCache>
                <c:ptCount val="6"/>
                <c:pt idx="0">
                  <c:v>T0</c:v>
                </c:pt>
                <c:pt idx="1">
                  <c:v>T1</c:v>
                </c:pt>
                <c:pt idx="2">
                  <c:v>T2</c:v>
                </c:pt>
                <c:pt idx="3">
                  <c:v>T7</c:v>
                </c:pt>
                <c:pt idx="4">
                  <c:v>T14 (2w)</c:v>
                </c:pt>
                <c:pt idx="5">
                  <c:v>T21 (3w)</c:v>
                </c:pt>
              </c:strCache>
            </c:strRef>
          </c:cat>
          <c:val>
            <c:numRef>
              <c:f>Sheet1!$C$68:$H$68</c:f>
              <c:numCache>
                <c:formatCode>0.00</c:formatCode>
                <c:ptCount val="6"/>
                <c:pt idx="0">
                  <c:v>98.9430304650691</c:v>
                </c:pt>
                <c:pt idx="1">
                  <c:v>99.4942810571804</c:v>
                </c:pt>
                <c:pt idx="2">
                  <c:v>99.52995780941838</c:v>
                </c:pt>
                <c:pt idx="3" formatCode="General">
                  <c:v>99.49639112811053</c:v>
                </c:pt>
                <c:pt idx="4" formatCode="General">
                  <c:v>98.85385252398468</c:v>
                </c:pt>
                <c:pt idx="5" formatCode="General">
                  <c:v>22.34600471230251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12910488"/>
        <c:axId val="-2113051736"/>
      </c:barChart>
      <c:catAx>
        <c:axId val="-2112910488"/>
        <c:scaling>
          <c:orientation val="minMax"/>
        </c:scaling>
        <c:delete val="0"/>
        <c:axPos val="b"/>
        <c:majorTickMark val="out"/>
        <c:minorTickMark val="none"/>
        <c:tickLblPos val="nextTo"/>
        <c:crossAx val="-2113051736"/>
        <c:crosses val="autoZero"/>
        <c:auto val="1"/>
        <c:lblAlgn val="ctr"/>
        <c:lblOffset val="100"/>
        <c:noMultiLvlLbl val="0"/>
      </c:catAx>
      <c:valAx>
        <c:axId val="-2113051736"/>
        <c:scaling>
          <c:orientation val="minMax"/>
          <c:max val="100.0"/>
          <c:min val="0.0"/>
        </c:scaling>
        <c:delete val="0"/>
        <c:axPos val="l"/>
        <c:majorGridlines/>
        <c:numFmt formatCode="0" sourceLinked="0"/>
        <c:majorTickMark val="out"/>
        <c:minorTickMark val="none"/>
        <c:tickLblPos val="nextTo"/>
        <c:crossAx val="-211291048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0519553185693158"/>
          <c:y val="0.930941903248271"/>
          <c:w val="0.942639773651912"/>
          <c:h val="0.0677298127061686"/>
        </c:manualLayout>
      </c:layout>
      <c:overlay val="0"/>
      <c:txPr>
        <a:bodyPr/>
        <a:lstStyle/>
        <a:p>
          <a:pPr>
            <a:defRPr sz="1600" b="0" i="1" baseline="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200" b="0" i="0" baseline="0">
          <a:latin typeface="Arial" pitchFamily="34" charset="0"/>
        </a:defRPr>
      </a:pPr>
      <a:endParaRPr lang="en-US"/>
    </a:p>
  </c:txPr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0.01053</cdr:x>
      <cdr:y>0.28446</cdr:y>
    </cdr:from>
    <cdr:to>
      <cdr:x>0.06566</cdr:x>
      <cdr:y>0.61992</cdr:y>
    </cdr:to>
    <cdr:sp macro="" textlink="">
      <cdr:nvSpPr>
        <cdr:cNvPr id="3" name="TextBox 2"/>
        <cdr:cNvSpPr txBox="1"/>
      </cdr:nvSpPr>
      <cdr:spPr>
        <a:xfrm xmlns:a="http://schemas.openxmlformats.org/drawingml/2006/main" rot="16200000">
          <a:off x="-541679" y="1879850"/>
          <a:ext cx="1508746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v-SE" sz="1400" dirty="0" smtClean="0">
              <a:latin typeface="Arial" pitchFamily="34" charset="0"/>
              <a:cs typeface="Arial" pitchFamily="34" charset="0"/>
            </a:rPr>
            <a:t>Survival rate (%)</a:t>
          </a:r>
          <a:endParaRPr lang="sv-SE" sz="1400" dirty="0"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0.3139</cdr:x>
      <cdr:y>0.86407</cdr:y>
    </cdr:from>
    <cdr:to>
      <cdr:x>0.76428</cdr:x>
      <cdr:y>0.93184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752600" y="3886200"/>
          <a:ext cx="25146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sv-SE" sz="1400" dirty="0">
              <a:latin typeface="Arial" pitchFamily="34" charset="0"/>
              <a:cs typeface="Arial" pitchFamily="34" charset="0"/>
            </a:rPr>
            <a:t>Day after nitrogen </a:t>
          </a:r>
          <a:r>
            <a:rPr lang="sv-SE" sz="1400" dirty="0" err="1" smtClean="0">
              <a:latin typeface="Arial" pitchFamily="34" charset="0"/>
              <a:cs typeface="Arial" pitchFamily="34" charset="0"/>
            </a:rPr>
            <a:t>starvation</a:t>
          </a:r>
          <a:endParaRPr lang="sv-SE" sz="1400" dirty="0">
            <a:latin typeface="Arial" pitchFamily="34" charset="0"/>
            <a:cs typeface="Arial" pitchFamily="34" charset="0"/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20/05/19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9" Type="http://schemas.openxmlformats.org/officeDocument/2006/relationships/image" Target="../media/image9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33" Type="http://schemas.openxmlformats.org/officeDocument/2006/relationships/image" Target="../media/image33.png"/><Relationship Id="rId34" Type="http://schemas.openxmlformats.org/officeDocument/2006/relationships/image" Target="../media/image34.png"/><Relationship Id="rId35" Type="http://schemas.openxmlformats.org/officeDocument/2006/relationships/image" Target="../media/image35.png"/><Relationship Id="rId36" Type="http://schemas.openxmlformats.org/officeDocument/2006/relationships/image" Target="../media/image36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37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91000" y="152400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A</a:t>
            </a:r>
            <a:endParaRPr lang="sv-SE" dirty="0"/>
          </a:p>
        </p:txBody>
      </p:sp>
      <p:sp>
        <p:nvSpPr>
          <p:cNvPr id="2" name="TextBox 1"/>
          <p:cNvSpPr txBox="1"/>
          <p:nvPr/>
        </p:nvSpPr>
        <p:spPr>
          <a:xfrm>
            <a:off x="152400" y="1828800"/>
            <a:ext cx="37338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imes New Roman"/>
                <a:cs typeface="Times New Roman"/>
              </a:rPr>
              <a:t>Figure S1 </a:t>
            </a:r>
            <a:endParaRPr lang="en-US" sz="1400" b="1" dirty="0" smtClean="0">
              <a:latin typeface="Times New Roman"/>
              <a:cs typeface="Times New Roman"/>
            </a:endParaRPr>
          </a:p>
          <a:p>
            <a:r>
              <a:rPr lang="en-US" sz="1400" b="1" dirty="0" smtClean="0">
                <a:latin typeface="Times New Roman"/>
                <a:cs typeface="Times New Roman"/>
              </a:rPr>
              <a:t>(A) </a:t>
            </a:r>
            <a:r>
              <a:rPr lang="en-US" sz="1400" b="1" dirty="0" smtClean="0">
                <a:latin typeface="Times New Roman"/>
                <a:cs typeface="Times New Roman"/>
              </a:rPr>
              <a:t>Results </a:t>
            </a:r>
            <a:r>
              <a:rPr lang="en-US" sz="1400" b="1" dirty="0">
                <a:latin typeface="Times New Roman"/>
                <a:cs typeface="Times New Roman"/>
              </a:rPr>
              <a:t>from small-scale genetic </a:t>
            </a:r>
            <a:r>
              <a:rPr lang="en-US" sz="1400" b="1" dirty="0" smtClean="0">
                <a:latin typeface="Times New Roman"/>
                <a:cs typeface="Times New Roman"/>
              </a:rPr>
              <a:t>screen. Spotting assays after 5 –fold serial dilution showing viability after 0 days and 48 days in nitrogen free media. Gene deletions are indicated. </a:t>
            </a:r>
          </a:p>
          <a:p>
            <a:r>
              <a:rPr lang="en-US" sz="1400" b="1" dirty="0" smtClean="0">
                <a:latin typeface="Times New Roman"/>
                <a:cs typeface="Times New Roman"/>
              </a:rPr>
              <a:t>(B) </a:t>
            </a:r>
            <a:r>
              <a:rPr lang="en-US" sz="1400" b="1" dirty="0" smtClean="0">
                <a:latin typeface="Times New Roman"/>
                <a:cs typeface="Times New Roman"/>
              </a:rPr>
              <a:t>Survival </a:t>
            </a:r>
            <a:r>
              <a:rPr lang="en-US" sz="1400" b="1" dirty="0">
                <a:latin typeface="Times New Roman"/>
                <a:cs typeface="Times New Roman"/>
              </a:rPr>
              <a:t>rates of </a:t>
            </a:r>
            <a:r>
              <a:rPr lang="en-US" sz="1400" b="1" dirty="0" err="1">
                <a:latin typeface="Times New Roman"/>
                <a:cs typeface="Times New Roman"/>
              </a:rPr>
              <a:t>wt</a:t>
            </a:r>
            <a:r>
              <a:rPr lang="en-US" sz="1400" b="1" dirty="0">
                <a:latin typeface="Times New Roman"/>
                <a:cs typeface="Times New Roman"/>
              </a:rPr>
              <a:t> and Paf1C core subunit's mutant strains at indicated time points during nitrogen starvation. </a:t>
            </a:r>
            <a:r>
              <a:rPr lang="en-US" sz="1400" b="1" dirty="0" smtClean="0">
                <a:latin typeface="Times New Roman"/>
                <a:cs typeface="Times New Roman"/>
              </a:rPr>
              <a:t>Error </a:t>
            </a:r>
            <a:r>
              <a:rPr lang="en-US" sz="1400" b="1" dirty="0">
                <a:latin typeface="Times New Roman"/>
                <a:cs typeface="Times New Roman"/>
              </a:rPr>
              <a:t>bars represent standard deviation (SD) of three biological replicates</a:t>
            </a:r>
            <a:r>
              <a:rPr lang="en-US" sz="1400" b="1" dirty="0" smtClean="0">
                <a:latin typeface="Times New Roman"/>
                <a:cs typeface="Times New Roman"/>
              </a:rPr>
              <a:t>. </a:t>
            </a:r>
            <a:endParaRPr lang="en-US" sz="1400" b="1" dirty="0" smtClean="0">
              <a:latin typeface="Times New Roman"/>
              <a:cs typeface="Times New Roman"/>
            </a:endParaRPr>
          </a:p>
          <a:p>
            <a:r>
              <a:rPr lang="en-US" sz="1400" b="1" dirty="0" smtClean="0">
                <a:latin typeface="Times New Roman"/>
                <a:cs typeface="Times New Roman"/>
              </a:rPr>
              <a:t>(C) </a:t>
            </a:r>
            <a:r>
              <a:rPr lang="en-US" sz="1400" b="1" dirty="0" smtClean="0">
                <a:latin typeface="Times New Roman"/>
                <a:cs typeface="Times New Roman"/>
              </a:rPr>
              <a:t>Cellular phenotypes </a:t>
            </a:r>
            <a:r>
              <a:rPr lang="en-US" sz="1400" b="1" dirty="0">
                <a:latin typeface="Times New Roman"/>
                <a:cs typeface="Times New Roman"/>
              </a:rPr>
              <a:t>of Paf1C core subunit </a:t>
            </a:r>
            <a:r>
              <a:rPr lang="en-US" sz="1400" b="1" dirty="0" smtClean="0">
                <a:latin typeface="Times New Roman"/>
                <a:cs typeface="Times New Roman"/>
              </a:rPr>
              <a:t>mutants. The </a:t>
            </a:r>
            <a:r>
              <a:rPr lang="en-US" sz="1400" b="1" i="1" dirty="0" smtClean="0">
                <a:latin typeface="Times New Roman"/>
                <a:cs typeface="Times New Roman"/>
              </a:rPr>
              <a:t>prf1D</a:t>
            </a:r>
            <a:r>
              <a:rPr lang="en-US" sz="1400" b="1" dirty="0" smtClean="0">
                <a:latin typeface="Times New Roman"/>
                <a:cs typeface="Times New Roman"/>
              </a:rPr>
              <a:t> </a:t>
            </a:r>
            <a:r>
              <a:rPr lang="en-US" sz="1400" b="1" dirty="0">
                <a:latin typeface="Times New Roman"/>
                <a:cs typeface="Times New Roman"/>
              </a:rPr>
              <a:t>mutant was excluded from viability assay due to </a:t>
            </a:r>
            <a:r>
              <a:rPr lang="en-US" sz="1400" b="1" dirty="0" smtClean="0">
                <a:latin typeface="Times New Roman"/>
                <a:cs typeface="Times New Roman"/>
              </a:rPr>
              <a:t>its specific </a:t>
            </a:r>
            <a:r>
              <a:rPr lang="en-US" sz="1400" b="1" dirty="0">
                <a:latin typeface="Times New Roman"/>
                <a:cs typeface="Times New Roman"/>
              </a:rPr>
              <a:t>phenotype.</a:t>
            </a:r>
            <a:r>
              <a:rPr lang="en-US" sz="1400" b="1" dirty="0" smtClean="0">
                <a:latin typeface="Times New Roman"/>
                <a:cs typeface="Times New Roman"/>
              </a:rPr>
              <a:t> </a:t>
            </a:r>
            <a:endParaRPr lang="en-US" sz="1400" b="1" dirty="0">
              <a:latin typeface="Times New Roman"/>
              <a:cs typeface="Times New Roman"/>
            </a:endParaRPr>
          </a:p>
          <a:p>
            <a:r>
              <a:rPr lang="en-US" sz="1400" b="1" dirty="0" smtClean="0">
                <a:latin typeface="Times New Roman"/>
                <a:cs typeface="Times New Roman"/>
              </a:rPr>
              <a:t>  </a:t>
            </a:r>
            <a:endParaRPr lang="en-US" sz="1400" b="1" dirty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7542" y="319735"/>
            <a:ext cx="9697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latin typeface="Helvetica Neue Medium"/>
                <a:cs typeface="Helvetica Neue Medium"/>
              </a:rPr>
              <a:t>Figure S1 </a:t>
            </a:r>
            <a:endParaRPr lang="en-GB" sz="1400" dirty="0">
              <a:latin typeface="Helvetica Neue Medium"/>
              <a:cs typeface="Helvetica Neue Medium"/>
            </a:endParaRPr>
          </a:p>
        </p:txBody>
      </p:sp>
      <p:pic>
        <p:nvPicPr>
          <p:cNvPr id="6" name="Picture 5" descr="Karl%20Quiscence%20-%20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589" y="20487"/>
            <a:ext cx="484621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280704300"/>
              </p:ext>
            </p:extLst>
          </p:nvPr>
        </p:nvGraphicFramePr>
        <p:xfrm>
          <a:off x="1524001" y="914400"/>
          <a:ext cx="5583259" cy="44975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38201" y="838200"/>
            <a:ext cx="457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B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3835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0" y="0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 smtClean="0"/>
              <a:t>T0</a:t>
            </a:r>
            <a:endParaRPr lang="sv-SE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1600200" y="685800"/>
            <a:ext cx="3962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 smtClean="0"/>
              <a:t>WT</a:t>
            </a:r>
            <a:endParaRPr lang="sv-SE" sz="1200" dirty="0"/>
          </a:p>
        </p:txBody>
      </p:sp>
      <p:pic>
        <p:nvPicPr>
          <p:cNvPr id="1027" name="Picture 3" descr="C:\Users\vlamak\Desktop\ImageJ\T0_W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1" y="304801"/>
            <a:ext cx="990600" cy="990600"/>
          </a:xfrm>
          <a:prstGeom prst="rect">
            <a:avLst/>
          </a:prstGeom>
          <a:noFill/>
        </p:spPr>
      </p:pic>
      <p:pic>
        <p:nvPicPr>
          <p:cNvPr id="1030" name="Picture 6" descr="C:\Users\vlamak\Desktop\ImageJ\T0_leo1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371600"/>
            <a:ext cx="990600" cy="990600"/>
          </a:xfrm>
          <a:prstGeom prst="rect">
            <a:avLst/>
          </a:prstGeom>
          <a:noFill/>
        </p:spPr>
      </p:pic>
      <p:pic>
        <p:nvPicPr>
          <p:cNvPr id="1031" name="Picture 7" descr="C:\Users\vlamak\Desktop\ImageJ\T0_paf1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2438400"/>
            <a:ext cx="990600" cy="990600"/>
          </a:xfrm>
          <a:prstGeom prst="rect">
            <a:avLst/>
          </a:prstGeom>
          <a:noFill/>
        </p:spPr>
      </p:pic>
      <p:pic>
        <p:nvPicPr>
          <p:cNvPr id="1032" name="Picture 8" descr="C:\Users\vlamak\Desktop\ImageJ\T0_tpr1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1200" y="3505200"/>
            <a:ext cx="990600" cy="9906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447800" y="1752600"/>
            <a:ext cx="5810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i="1" dirty="0" smtClean="0"/>
              <a:t>leo1D</a:t>
            </a:r>
            <a:endParaRPr lang="sv-SE" sz="1200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1447800" y="2743200"/>
            <a:ext cx="5984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i="1" dirty="0" smtClean="0"/>
              <a:t>paf1D</a:t>
            </a:r>
            <a:endParaRPr lang="sv-SE" sz="12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1447800" y="3886200"/>
            <a:ext cx="576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i="1" dirty="0" smtClean="0"/>
              <a:t>tpr1D</a:t>
            </a:r>
            <a:endParaRPr lang="sv-SE" sz="1200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1371600" y="4876800"/>
            <a:ext cx="6784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i="1" dirty="0" smtClean="0"/>
              <a:t>cdc73D</a:t>
            </a:r>
            <a:endParaRPr lang="sv-SE" sz="1200" i="1" dirty="0"/>
          </a:p>
        </p:txBody>
      </p:sp>
      <p:pic>
        <p:nvPicPr>
          <p:cNvPr id="1034" name="Picture 10" descr="C:\Users\vlamak\Desktop\ImageJ\T0_cdc73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81200" y="4572000"/>
            <a:ext cx="990600" cy="990600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1447800" y="5943600"/>
            <a:ext cx="5721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i="1" dirty="0" smtClean="0"/>
              <a:t>prf1D</a:t>
            </a:r>
            <a:endParaRPr lang="sv-SE" sz="1200" i="1" dirty="0"/>
          </a:p>
        </p:txBody>
      </p:sp>
      <p:pic>
        <p:nvPicPr>
          <p:cNvPr id="1035" name="Picture 11" descr="C:\Users\vlamak\Desktop\ImageJ\T0_prf1D_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81200" y="5638799"/>
            <a:ext cx="990599" cy="986621"/>
          </a:xfrm>
          <a:prstGeom prst="rect">
            <a:avLst/>
          </a:prstGeom>
          <a:noFill/>
        </p:spPr>
      </p:pic>
      <p:pic>
        <p:nvPicPr>
          <p:cNvPr id="1037" name="Picture 13" descr="C:\Users\vlamak\Desktop\ImageJ\T1_prf1D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0" y="5638800"/>
            <a:ext cx="990600" cy="990600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3352800" y="0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 smtClean="0"/>
              <a:t>T1</a:t>
            </a:r>
            <a:endParaRPr lang="sv-SE" sz="1200" dirty="0"/>
          </a:p>
        </p:txBody>
      </p:sp>
      <p:pic>
        <p:nvPicPr>
          <p:cNvPr id="1038" name="Picture 14" descr="C:\Users\vlamak\Desktop\ImageJ\T1_cdc73D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48000" y="4572000"/>
            <a:ext cx="990600" cy="990600"/>
          </a:xfrm>
          <a:prstGeom prst="rect">
            <a:avLst/>
          </a:prstGeom>
          <a:noFill/>
        </p:spPr>
      </p:pic>
      <p:pic>
        <p:nvPicPr>
          <p:cNvPr id="1039" name="Picture 15" descr="C:\Users\vlamak\Desktop\ImageJ\T1_tpr1D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48001" y="3505201"/>
            <a:ext cx="990600" cy="990600"/>
          </a:xfrm>
          <a:prstGeom prst="rect">
            <a:avLst/>
          </a:prstGeom>
          <a:noFill/>
        </p:spPr>
      </p:pic>
      <p:pic>
        <p:nvPicPr>
          <p:cNvPr id="1040" name="Picture 16" descr="C:\Users\vlamak\Desktop\ImageJ\T1_paf1D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48000" y="2438400"/>
            <a:ext cx="990600" cy="990600"/>
          </a:xfrm>
          <a:prstGeom prst="rect">
            <a:avLst/>
          </a:prstGeom>
          <a:noFill/>
        </p:spPr>
      </p:pic>
      <p:pic>
        <p:nvPicPr>
          <p:cNvPr id="1041" name="Picture 17" descr="C:\Users\vlamak\Desktop\ImageJ\T1_leo1D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048000" y="1371600"/>
            <a:ext cx="990600" cy="990600"/>
          </a:xfrm>
          <a:prstGeom prst="rect">
            <a:avLst/>
          </a:prstGeom>
          <a:noFill/>
        </p:spPr>
      </p:pic>
      <p:pic>
        <p:nvPicPr>
          <p:cNvPr id="1042" name="Picture 18" descr="C:\Users\vlamak\Desktop\ImageJ\T1_WT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48000" y="304800"/>
            <a:ext cx="998538" cy="998538"/>
          </a:xfrm>
          <a:prstGeom prst="rect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4419600" y="0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 smtClean="0"/>
              <a:t>T2</a:t>
            </a:r>
            <a:endParaRPr lang="sv-SE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5486400" y="0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 smtClean="0"/>
              <a:t>T7</a:t>
            </a:r>
            <a:endParaRPr lang="sv-SE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6553200" y="0"/>
            <a:ext cx="4171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 smtClean="0"/>
              <a:t>T14</a:t>
            </a:r>
          </a:p>
        </p:txBody>
      </p:sp>
      <p:pic>
        <p:nvPicPr>
          <p:cNvPr id="1043" name="Picture 19" descr="C:\Users\vlamak\Desktop\ImageJ\T2_prf1D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114800" y="5638800"/>
            <a:ext cx="990600" cy="990600"/>
          </a:xfrm>
          <a:prstGeom prst="rect">
            <a:avLst/>
          </a:prstGeom>
          <a:noFill/>
        </p:spPr>
      </p:pic>
      <p:pic>
        <p:nvPicPr>
          <p:cNvPr id="1044" name="Picture 20" descr="C:\Users\vlamak\Desktop\ImageJ\T2_cdc73D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114800" y="4572000"/>
            <a:ext cx="990600" cy="990600"/>
          </a:xfrm>
          <a:prstGeom prst="rect">
            <a:avLst/>
          </a:prstGeom>
          <a:noFill/>
        </p:spPr>
      </p:pic>
      <p:pic>
        <p:nvPicPr>
          <p:cNvPr id="1045" name="Picture 21" descr="C:\Users\vlamak\Desktop\ImageJ\T2_tpr1D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114800" y="3505200"/>
            <a:ext cx="990600" cy="990600"/>
          </a:xfrm>
          <a:prstGeom prst="rect">
            <a:avLst/>
          </a:prstGeom>
          <a:noFill/>
        </p:spPr>
      </p:pic>
      <p:pic>
        <p:nvPicPr>
          <p:cNvPr id="1046" name="Picture 22" descr="C:\Users\vlamak\Desktop\ImageJ\T2_paf1D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114800" y="2438400"/>
            <a:ext cx="990600" cy="990600"/>
          </a:xfrm>
          <a:prstGeom prst="rect">
            <a:avLst/>
          </a:prstGeom>
          <a:noFill/>
        </p:spPr>
      </p:pic>
      <p:pic>
        <p:nvPicPr>
          <p:cNvPr id="1047" name="Picture 23" descr="C:\Users\vlamak\Desktop\ImageJ\T2_leo1D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114800" y="1371600"/>
            <a:ext cx="990600" cy="990600"/>
          </a:xfrm>
          <a:prstGeom prst="rect">
            <a:avLst/>
          </a:prstGeom>
          <a:noFill/>
        </p:spPr>
      </p:pic>
      <p:pic>
        <p:nvPicPr>
          <p:cNvPr id="1048" name="Picture 24" descr="C:\Users\vlamak\Desktop\ImageJ\T2_WT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114800" y="304800"/>
            <a:ext cx="990600" cy="990600"/>
          </a:xfrm>
          <a:prstGeom prst="rect">
            <a:avLst/>
          </a:prstGeom>
          <a:noFill/>
        </p:spPr>
      </p:pic>
      <p:pic>
        <p:nvPicPr>
          <p:cNvPr id="1049" name="Picture 25" descr="C:\Users\vlamak\Desktop\ImageJ\T7_prf1D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181600" y="5638800"/>
            <a:ext cx="990600" cy="990600"/>
          </a:xfrm>
          <a:prstGeom prst="rect">
            <a:avLst/>
          </a:prstGeom>
          <a:noFill/>
        </p:spPr>
      </p:pic>
      <p:pic>
        <p:nvPicPr>
          <p:cNvPr id="1050" name="Picture 26" descr="C:\Users\vlamak\Desktop\ImageJ\T7_cdc73D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5181601" y="4581525"/>
            <a:ext cx="981075" cy="981075"/>
          </a:xfrm>
          <a:prstGeom prst="rect">
            <a:avLst/>
          </a:prstGeom>
          <a:noFill/>
        </p:spPr>
      </p:pic>
      <p:pic>
        <p:nvPicPr>
          <p:cNvPr id="1051" name="Picture 27" descr="C:\Users\vlamak\Desktop\ImageJ\T7_tpr1D.pn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5181600" y="3505200"/>
            <a:ext cx="990600" cy="990600"/>
          </a:xfrm>
          <a:prstGeom prst="rect">
            <a:avLst/>
          </a:prstGeom>
          <a:noFill/>
        </p:spPr>
      </p:pic>
      <p:pic>
        <p:nvPicPr>
          <p:cNvPr id="1052" name="Picture 28" descr="C:\Users\vlamak\Desktop\ImageJ\T7_paf1D.pn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5181600" y="2438400"/>
            <a:ext cx="990600" cy="990600"/>
          </a:xfrm>
          <a:prstGeom prst="rect">
            <a:avLst/>
          </a:prstGeom>
          <a:noFill/>
        </p:spPr>
      </p:pic>
      <p:pic>
        <p:nvPicPr>
          <p:cNvPr id="1053" name="Picture 29" descr="C:\Users\vlamak\Desktop\ImageJ\T7_leo1D.pn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5181600" y="1371600"/>
            <a:ext cx="990600" cy="990600"/>
          </a:xfrm>
          <a:prstGeom prst="rect">
            <a:avLst/>
          </a:prstGeom>
          <a:noFill/>
        </p:spPr>
      </p:pic>
      <p:pic>
        <p:nvPicPr>
          <p:cNvPr id="1054" name="Picture 30" descr="C:\Users\vlamak\Desktop\ImageJ\T7_WT.pn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5181600" y="304800"/>
            <a:ext cx="990600" cy="990600"/>
          </a:xfrm>
          <a:prstGeom prst="rect">
            <a:avLst/>
          </a:prstGeom>
          <a:noFill/>
        </p:spPr>
      </p:pic>
      <p:pic>
        <p:nvPicPr>
          <p:cNvPr id="1055" name="Picture 31" descr="C:\Users\vlamak\Desktop\ImageJ\T14_prf1D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6248400" y="5638800"/>
            <a:ext cx="990600" cy="990600"/>
          </a:xfrm>
          <a:prstGeom prst="rect">
            <a:avLst/>
          </a:prstGeom>
          <a:noFill/>
        </p:spPr>
      </p:pic>
      <p:pic>
        <p:nvPicPr>
          <p:cNvPr id="1056" name="Picture 32" descr="C:\Users\vlamak\Desktop\ImageJ\T14_cdc73D.pn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6248400" y="4572000"/>
            <a:ext cx="990600" cy="990600"/>
          </a:xfrm>
          <a:prstGeom prst="rect">
            <a:avLst/>
          </a:prstGeom>
          <a:noFill/>
        </p:spPr>
      </p:pic>
      <p:pic>
        <p:nvPicPr>
          <p:cNvPr id="1059" name="Picture 35" descr="C:\Users\vlamak\Desktop\ImageJ\T14_tpr1D.pn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6248400" y="3505200"/>
            <a:ext cx="990600" cy="990600"/>
          </a:xfrm>
          <a:prstGeom prst="rect">
            <a:avLst/>
          </a:prstGeom>
          <a:noFill/>
        </p:spPr>
      </p:pic>
      <p:pic>
        <p:nvPicPr>
          <p:cNvPr id="1060" name="Picture 36" descr="C:\Users\vlamak\Desktop\ImageJ\T14_paf1D.png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6248400" y="2438400"/>
            <a:ext cx="990600" cy="990600"/>
          </a:xfrm>
          <a:prstGeom prst="rect">
            <a:avLst/>
          </a:prstGeom>
          <a:noFill/>
        </p:spPr>
      </p:pic>
      <p:pic>
        <p:nvPicPr>
          <p:cNvPr id="1061" name="Picture 37" descr="C:\Users\vlamak\Desktop\ImageJ\T14_leo1D.png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6248400" y="1371600"/>
            <a:ext cx="990600" cy="990600"/>
          </a:xfrm>
          <a:prstGeom prst="rect">
            <a:avLst/>
          </a:prstGeom>
          <a:noFill/>
        </p:spPr>
      </p:pic>
      <p:pic>
        <p:nvPicPr>
          <p:cNvPr id="1062" name="Picture 38" descr="C:\Users\vlamak\Desktop\ImageJ\T14_WT.png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6248400" y="304800"/>
            <a:ext cx="990600" cy="990600"/>
          </a:xfrm>
          <a:prstGeom prst="rect">
            <a:avLst/>
          </a:prstGeom>
          <a:noFill/>
        </p:spPr>
      </p:pic>
      <p:pic>
        <p:nvPicPr>
          <p:cNvPr id="1026" name="Picture 2" descr="C:\Users\vlamak\Desktop\ImageJ\T21prf1D.png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7315200" y="5638800"/>
            <a:ext cx="990600" cy="990600"/>
          </a:xfrm>
          <a:prstGeom prst="rect">
            <a:avLst/>
          </a:prstGeom>
          <a:noFill/>
        </p:spPr>
      </p:pic>
      <p:sp>
        <p:nvSpPr>
          <p:cNvPr id="44" name="TextBox 43"/>
          <p:cNvSpPr txBox="1"/>
          <p:nvPr/>
        </p:nvSpPr>
        <p:spPr>
          <a:xfrm>
            <a:off x="7543800" y="0"/>
            <a:ext cx="4171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 smtClean="0"/>
              <a:t>T21</a:t>
            </a:r>
          </a:p>
        </p:txBody>
      </p:sp>
      <p:pic>
        <p:nvPicPr>
          <p:cNvPr id="2" name="Picture 3" descr="C:\Users\vlamak\Desktop\ImageJ\T21cdc73D.png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7315200" y="4572000"/>
            <a:ext cx="990600" cy="990600"/>
          </a:xfrm>
          <a:prstGeom prst="rect">
            <a:avLst/>
          </a:prstGeom>
          <a:noFill/>
        </p:spPr>
      </p:pic>
      <p:pic>
        <p:nvPicPr>
          <p:cNvPr id="1028" name="Picture 4" descr="C:\Users\vlamak\Desktop\ImageJ\T21tpr1D.png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7315200" y="3505200"/>
            <a:ext cx="990600" cy="990600"/>
          </a:xfrm>
          <a:prstGeom prst="rect">
            <a:avLst/>
          </a:prstGeom>
          <a:noFill/>
        </p:spPr>
      </p:pic>
      <p:pic>
        <p:nvPicPr>
          <p:cNvPr id="1029" name="Picture 5" descr="C:\Users\vlamak\Desktop\ImageJ\T21paf1D.png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7315200" y="2438400"/>
            <a:ext cx="990600" cy="990600"/>
          </a:xfrm>
          <a:prstGeom prst="rect">
            <a:avLst/>
          </a:prstGeom>
          <a:noFill/>
        </p:spPr>
      </p:pic>
      <p:pic>
        <p:nvPicPr>
          <p:cNvPr id="3" name="Picture 6" descr="C:\Users\vlamak\Desktop\ImageJ\T21leo1D.png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7315200" y="1371600"/>
            <a:ext cx="990600" cy="990600"/>
          </a:xfrm>
          <a:prstGeom prst="rect">
            <a:avLst/>
          </a:prstGeom>
          <a:noFill/>
        </p:spPr>
      </p:pic>
      <p:pic>
        <p:nvPicPr>
          <p:cNvPr id="4" name="Picture 7" descr="C:\Users\vlamak\Desktop\ImageJ\T21WT.png"/>
          <p:cNvPicPr>
            <a:picLocks noChangeAspect="1" noChangeArrowheads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7315200" y="304800"/>
            <a:ext cx="990600" cy="990600"/>
          </a:xfrm>
          <a:prstGeom prst="rect">
            <a:avLst/>
          </a:prstGeom>
          <a:noFill/>
        </p:spPr>
      </p:pic>
      <p:sp>
        <p:nvSpPr>
          <p:cNvPr id="51" name="TextBox 50"/>
          <p:cNvSpPr txBox="1"/>
          <p:nvPr/>
        </p:nvSpPr>
        <p:spPr>
          <a:xfrm>
            <a:off x="824771" y="3810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C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78359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125</Words>
  <Application>Microsoft Macintosh PowerPoint</Application>
  <PresentationFormat>On-screen Show (4:3)</PresentationFormat>
  <Paragraphs>23</Paragraphs>
  <Slides>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Vladimir Maksimov</dc:creator>
  <cp:lastModifiedBy>bionut2291</cp:lastModifiedBy>
  <cp:revision>13</cp:revision>
  <cp:lastPrinted>2019-05-20T11:28:14Z</cp:lastPrinted>
  <dcterms:created xsi:type="dcterms:W3CDTF">2006-08-16T00:00:00Z</dcterms:created>
  <dcterms:modified xsi:type="dcterms:W3CDTF">2019-05-20T11:29:43Z</dcterms:modified>
</cp:coreProperties>
</file>