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30243463" cy="40690800"/>
  <p:notesSz cx="6810375" cy="9942513"/>
  <p:defaultTextStyle>
    <a:defPPr>
      <a:defRPr lang="nl-NL"/>
    </a:defPPr>
    <a:lvl1pPr marL="0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16" userDrawn="1">
          <p15:clr>
            <a:srgbClr val="A4A3A4"/>
          </p15:clr>
        </p15:guide>
        <p15:guide id="2" pos="95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p, J.B.F. (Jan) van" initials="EJ(v" lastIdx="5" clrIdx="0">
    <p:extLst>
      <p:ext uri="{19B8F6BF-5375-455C-9EA6-DF929625EA0E}">
        <p15:presenceInfo xmlns:p15="http://schemas.microsoft.com/office/powerpoint/2012/main" userId="S-1-5-21-1104492580-2141259050-3462381582-5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19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16" autoAdjust="0"/>
    <p:restoredTop sz="96370" autoAdjust="0"/>
  </p:normalViewPr>
  <p:slideViewPr>
    <p:cSldViewPr snapToGrid="0">
      <p:cViewPr>
        <p:scale>
          <a:sx n="50" d="100"/>
          <a:sy n="50" d="100"/>
        </p:scale>
        <p:origin x="558" y="-7266"/>
      </p:cViewPr>
      <p:guideLst>
        <p:guide orient="horz" pos="12816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12640525"/>
            <a:ext cx="25706944" cy="87221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6520" y="23058120"/>
            <a:ext cx="21170424" cy="10398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84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6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5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38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2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0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91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7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CD42-A7CF-49AD-A693-AA3CD4995AAC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5BB5-9185-429C-BD7C-33B5C0D3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08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CD42-A7CF-49AD-A693-AA3CD4995AAC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5BB5-9185-429C-BD7C-33B5C0D3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1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21307" y="10163287"/>
            <a:ext cx="22504077" cy="2165466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3824" y="10163287"/>
            <a:ext cx="67013422" cy="2165466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CD42-A7CF-49AD-A693-AA3CD4995AAC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5BB5-9185-429C-BD7C-33B5C0D3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2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CD42-A7CF-49AD-A693-AA3CD4995AAC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5BB5-9185-429C-BD7C-33B5C0D3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28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25" y="26147610"/>
            <a:ext cx="25706944" cy="8081645"/>
          </a:xfrm>
        </p:spPr>
        <p:txBody>
          <a:bodyPr anchor="t"/>
          <a:lstStyle>
            <a:lvl1pPr algn="l">
              <a:defRPr sz="1740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025" y="17246500"/>
            <a:ext cx="25706944" cy="8901110"/>
          </a:xfrm>
        </p:spPr>
        <p:txBody>
          <a:bodyPr anchor="b"/>
          <a:lstStyle>
            <a:lvl1pPr marL="0" indent="0">
              <a:buNone/>
              <a:defRPr sz="8657">
                <a:solidFill>
                  <a:schemeClr val="tx1">
                    <a:tint val="75000"/>
                  </a:schemeClr>
                </a:solidFill>
              </a:defRPr>
            </a:lvl1pPr>
            <a:lvl2pPr marL="1984562" indent="0">
              <a:buNone/>
              <a:defRPr sz="7801">
                <a:solidFill>
                  <a:schemeClr val="tx1">
                    <a:tint val="75000"/>
                  </a:schemeClr>
                </a:solidFill>
              </a:defRPr>
            </a:lvl2pPr>
            <a:lvl3pPr marL="3969124" indent="0">
              <a:buNone/>
              <a:defRPr sz="6944">
                <a:solidFill>
                  <a:schemeClr val="tx1">
                    <a:tint val="75000"/>
                  </a:schemeClr>
                </a:solidFill>
              </a:defRPr>
            </a:lvl3pPr>
            <a:lvl4pPr marL="5953686" indent="0">
              <a:buNone/>
              <a:defRPr sz="6088">
                <a:solidFill>
                  <a:schemeClr val="tx1">
                    <a:tint val="75000"/>
                  </a:schemeClr>
                </a:solidFill>
              </a:defRPr>
            </a:lvl4pPr>
            <a:lvl5pPr marL="7938248" indent="0">
              <a:buNone/>
              <a:defRPr sz="6088">
                <a:solidFill>
                  <a:schemeClr val="tx1">
                    <a:tint val="75000"/>
                  </a:schemeClr>
                </a:solidFill>
              </a:defRPr>
            </a:lvl5pPr>
            <a:lvl6pPr marL="9922810" indent="0">
              <a:buNone/>
              <a:defRPr sz="6088">
                <a:solidFill>
                  <a:schemeClr val="tx1">
                    <a:tint val="75000"/>
                  </a:schemeClr>
                </a:solidFill>
              </a:defRPr>
            </a:lvl6pPr>
            <a:lvl7pPr marL="11907372" indent="0">
              <a:buNone/>
              <a:defRPr sz="6088">
                <a:solidFill>
                  <a:schemeClr val="tx1">
                    <a:tint val="75000"/>
                  </a:schemeClr>
                </a:solidFill>
              </a:defRPr>
            </a:lvl7pPr>
            <a:lvl8pPr marL="13891934" indent="0">
              <a:buNone/>
              <a:defRPr sz="6088">
                <a:solidFill>
                  <a:schemeClr val="tx1">
                    <a:tint val="75000"/>
                  </a:schemeClr>
                </a:solidFill>
              </a:defRPr>
            </a:lvl8pPr>
            <a:lvl9pPr marL="15876496" indent="0">
              <a:buNone/>
              <a:defRPr sz="60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CD42-A7CF-49AD-A693-AA3CD4995AAC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5BB5-9185-429C-BD7C-33B5C0D3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6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3825" y="59218307"/>
            <a:ext cx="44756125" cy="167491622"/>
          </a:xfrm>
        </p:spPr>
        <p:txBody>
          <a:bodyPr/>
          <a:lstStyle>
            <a:lvl1pPr>
              <a:defRPr sz="12177"/>
            </a:lvl1pPr>
            <a:lvl2pPr>
              <a:defRPr sz="10464"/>
            </a:lvl2pPr>
            <a:lvl3pPr>
              <a:defRPr sz="8657"/>
            </a:lvl3pPr>
            <a:lvl4pPr>
              <a:defRPr sz="7801"/>
            </a:lvl4pPr>
            <a:lvl5pPr>
              <a:defRPr sz="7801"/>
            </a:lvl5pPr>
            <a:lvl6pPr>
              <a:defRPr sz="7801"/>
            </a:lvl6pPr>
            <a:lvl7pPr>
              <a:defRPr sz="7801"/>
            </a:lvl7pPr>
            <a:lvl8pPr>
              <a:defRPr sz="7801"/>
            </a:lvl8pPr>
            <a:lvl9pPr>
              <a:defRPr sz="7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4009" y="59218307"/>
            <a:ext cx="44761374" cy="167491622"/>
          </a:xfrm>
        </p:spPr>
        <p:txBody>
          <a:bodyPr/>
          <a:lstStyle>
            <a:lvl1pPr>
              <a:defRPr sz="12177"/>
            </a:lvl1pPr>
            <a:lvl2pPr>
              <a:defRPr sz="10464"/>
            </a:lvl2pPr>
            <a:lvl3pPr>
              <a:defRPr sz="8657"/>
            </a:lvl3pPr>
            <a:lvl4pPr>
              <a:defRPr sz="7801"/>
            </a:lvl4pPr>
            <a:lvl5pPr>
              <a:defRPr sz="7801"/>
            </a:lvl5pPr>
            <a:lvl6pPr>
              <a:defRPr sz="7801"/>
            </a:lvl6pPr>
            <a:lvl7pPr>
              <a:defRPr sz="7801"/>
            </a:lvl7pPr>
            <a:lvl8pPr>
              <a:defRPr sz="7801"/>
            </a:lvl8pPr>
            <a:lvl9pPr>
              <a:defRPr sz="7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CD42-A7CF-49AD-A693-AA3CD4995AAC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5BB5-9185-429C-BD7C-33B5C0D3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74" y="1629520"/>
            <a:ext cx="27219117" cy="6781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3" y="9108338"/>
            <a:ext cx="13362782" cy="3795921"/>
          </a:xfrm>
        </p:spPr>
        <p:txBody>
          <a:bodyPr anchor="b"/>
          <a:lstStyle>
            <a:lvl1pPr marL="0" indent="0">
              <a:buNone/>
              <a:defRPr sz="10464" b="1"/>
            </a:lvl1pPr>
            <a:lvl2pPr marL="1984562" indent="0">
              <a:buNone/>
              <a:defRPr sz="8657" b="1"/>
            </a:lvl2pPr>
            <a:lvl3pPr marL="3969124" indent="0">
              <a:buNone/>
              <a:defRPr sz="7801" b="1"/>
            </a:lvl3pPr>
            <a:lvl4pPr marL="5953686" indent="0">
              <a:buNone/>
              <a:defRPr sz="6944" b="1"/>
            </a:lvl4pPr>
            <a:lvl5pPr marL="7938248" indent="0">
              <a:buNone/>
              <a:defRPr sz="6944" b="1"/>
            </a:lvl5pPr>
            <a:lvl6pPr marL="9922810" indent="0">
              <a:buNone/>
              <a:defRPr sz="6944" b="1"/>
            </a:lvl6pPr>
            <a:lvl7pPr marL="11907372" indent="0">
              <a:buNone/>
              <a:defRPr sz="6944" b="1"/>
            </a:lvl7pPr>
            <a:lvl8pPr marL="13891934" indent="0">
              <a:buNone/>
              <a:defRPr sz="6944" b="1"/>
            </a:lvl8pPr>
            <a:lvl9pPr marL="15876496" indent="0">
              <a:buNone/>
              <a:defRPr sz="69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173" y="12904258"/>
            <a:ext cx="13362782" cy="23444309"/>
          </a:xfrm>
        </p:spPr>
        <p:txBody>
          <a:bodyPr/>
          <a:lstStyle>
            <a:lvl1pPr>
              <a:defRPr sz="10464"/>
            </a:lvl1pPr>
            <a:lvl2pPr>
              <a:defRPr sz="8657"/>
            </a:lvl2pPr>
            <a:lvl3pPr>
              <a:defRPr sz="7801"/>
            </a:lvl3pPr>
            <a:lvl4pPr>
              <a:defRPr sz="6944"/>
            </a:lvl4pPr>
            <a:lvl5pPr>
              <a:defRPr sz="6944"/>
            </a:lvl5pPr>
            <a:lvl6pPr>
              <a:defRPr sz="6944"/>
            </a:lvl6pPr>
            <a:lvl7pPr>
              <a:defRPr sz="6944"/>
            </a:lvl7pPr>
            <a:lvl8pPr>
              <a:defRPr sz="6944"/>
            </a:lvl8pPr>
            <a:lvl9pPr>
              <a:defRPr sz="69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3262" y="9108338"/>
            <a:ext cx="13368031" cy="3795921"/>
          </a:xfrm>
        </p:spPr>
        <p:txBody>
          <a:bodyPr anchor="b"/>
          <a:lstStyle>
            <a:lvl1pPr marL="0" indent="0">
              <a:buNone/>
              <a:defRPr sz="10464" b="1"/>
            </a:lvl1pPr>
            <a:lvl2pPr marL="1984562" indent="0">
              <a:buNone/>
              <a:defRPr sz="8657" b="1"/>
            </a:lvl2pPr>
            <a:lvl3pPr marL="3969124" indent="0">
              <a:buNone/>
              <a:defRPr sz="7801" b="1"/>
            </a:lvl3pPr>
            <a:lvl4pPr marL="5953686" indent="0">
              <a:buNone/>
              <a:defRPr sz="6944" b="1"/>
            </a:lvl4pPr>
            <a:lvl5pPr marL="7938248" indent="0">
              <a:buNone/>
              <a:defRPr sz="6944" b="1"/>
            </a:lvl5pPr>
            <a:lvl6pPr marL="9922810" indent="0">
              <a:buNone/>
              <a:defRPr sz="6944" b="1"/>
            </a:lvl6pPr>
            <a:lvl7pPr marL="11907372" indent="0">
              <a:buNone/>
              <a:defRPr sz="6944" b="1"/>
            </a:lvl7pPr>
            <a:lvl8pPr marL="13891934" indent="0">
              <a:buNone/>
              <a:defRPr sz="6944" b="1"/>
            </a:lvl8pPr>
            <a:lvl9pPr marL="15876496" indent="0">
              <a:buNone/>
              <a:defRPr sz="69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3262" y="12904258"/>
            <a:ext cx="13368031" cy="23444309"/>
          </a:xfrm>
        </p:spPr>
        <p:txBody>
          <a:bodyPr/>
          <a:lstStyle>
            <a:lvl1pPr>
              <a:defRPr sz="10464"/>
            </a:lvl1pPr>
            <a:lvl2pPr>
              <a:defRPr sz="8657"/>
            </a:lvl2pPr>
            <a:lvl3pPr>
              <a:defRPr sz="7801"/>
            </a:lvl3pPr>
            <a:lvl4pPr>
              <a:defRPr sz="6944"/>
            </a:lvl4pPr>
            <a:lvl5pPr>
              <a:defRPr sz="6944"/>
            </a:lvl5pPr>
            <a:lvl6pPr>
              <a:defRPr sz="6944"/>
            </a:lvl6pPr>
            <a:lvl7pPr>
              <a:defRPr sz="6944"/>
            </a:lvl7pPr>
            <a:lvl8pPr>
              <a:defRPr sz="6944"/>
            </a:lvl8pPr>
            <a:lvl9pPr>
              <a:defRPr sz="69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CD42-A7CF-49AD-A693-AA3CD4995AAC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5BB5-9185-429C-BD7C-33B5C0D3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6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CD42-A7CF-49AD-A693-AA3CD4995AAC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5BB5-9185-429C-BD7C-33B5C0D3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CD42-A7CF-49AD-A693-AA3CD4995AAC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5BB5-9185-429C-BD7C-33B5C0D3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5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176" y="1620097"/>
            <a:ext cx="9949891" cy="6894830"/>
          </a:xfrm>
        </p:spPr>
        <p:txBody>
          <a:bodyPr anchor="b"/>
          <a:lstStyle>
            <a:lvl1pPr algn="l">
              <a:defRPr sz="8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354" y="1620100"/>
            <a:ext cx="16906936" cy="34728471"/>
          </a:xfrm>
        </p:spPr>
        <p:txBody>
          <a:bodyPr/>
          <a:lstStyle>
            <a:lvl1pPr>
              <a:defRPr sz="13889"/>
            </a:lvl1pPr>
            <a:lvl2pPr>
              <a:defRPr sz="12177"/>
            </a:lvl2pPr>
            <a:lvl3pPr>
              <a:defRPr sz="10464"/>
            </a:lvl3pPr>
            <a:lvl4pPr>
              <a:defRPr sz="8657"/>
            </a:lvl4pPr>
            <a:lvl5pPr>
              <a:defRPr sz="8657"/>
            </a:lvl5pPr>
            <a:lvl6pPr>
              <a:defRPr sz="8657"/>
            </a:lvl6pPr>
            <a:lvl7pPr>
              <a:defRPr sz="8657"/>
            </a:lvl7pPr>
            <a:lvl8pPr>
              <a:defRPr sz="8657"/>
            </a:lvl8pPr>
            <a:lvl9pPr>
              <a:defRPr sz="8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176" y="8514930"/>
            <a:ext cx="9949891" cy="27833641"/>
          </a:xfrm>
        </p:spPr>
        <p:txBody>
          <a:bodyPr/>
          <a:lstStyle>
            <a:lvl1pPr marL="0" indent="0">
              <a:buNone/>
              <a:defRPr sz="6088"/>
            </a:lvl1pPr>
            <a:lvl2pPr marL="1984562" indent="0">
              <a:buNone/>
              <a:defRPr sz="5232"/>
            </a:lvl2pPr>
            <a:lvl3pPr marL="3969124" indent="0">
              <a:buNone/>
              <a:defRPr sz="4376"/>
            </a:lvl3pPr>
            <a:lvl4pPr marL="5953686" indent="0">
              <a:buNone/>
              <a:defRPr sz="3900"/>
            </a:lvl4pPr>
            <a:lvl5pPr marL="7938248" indent="0">
              <a:buNone/>
              <a:defRPr sz="3900"/>
            </a:lvl5pPr>
            <a:lvl6pPr marL="9922810" indent="0">
              <a:buNone/>
              <a:defRPr sz="3900"/>
            </a:lvl6pPr>
            <a:lvl7pPr marL="11907372" indent="0">
              <a:buNone/>
              <a:defRPr sz="3900"/>
            </a:lvl7pPr>
            <a:lvl8pPr marL="13891934" indent="0">
              <a:buNone/>
              <a:defRPr sz="3900"/>
            </a:lvl8pPr>
            <a:lvl9pPr marL="15876496" indent="0">
              <a:buNone/>
              <a:defRPr sz="3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CD42-A7CF-49AD-A693-AA3CD4995AAC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5BB5-9185-429C-BD7C-33B5C0D3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4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930" y="28483560"/>
            <a:ext cx="18146078" cy="3362646"/>
          </a:xfrm>
        </p:spPr>
        <p:txBody>
          <a:bodyPr anchor="b"/>
          <a:lstStyle>
            <a:lvl1pPr algn="l">
              <a:defRPr sz="8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930" y="3635798"/>
            <a:ext cx="18146078" cy="24414480"/>
          </a:xfrm>
        </p:spPr>
        <p:txBody>
          <a:bodyPr/>
          <a:lstStyle>
            <a:lvl1pPr marL="0" indent="0">
              <a:buNone/>
              <a:defRPr sz="13889"/>
            </a:lvl1pPr>
            <a:lvl2pPr marL="1984562" indent="0">
              <a:buNone/>
              <a:defRPr sz="12177"/>
            </a:lvl2pPr>
            <a:lvl3pPr marL="3969124" indent="0">
              <a:buNone/>
              <a:defRPr sz="10464"/>
            </a:lvl3pPr>
            <a:lvl4pPr marL="5953686" indent="0">
              <a:buNone/>
              <a:defRPr sz="8657"/>
            </a:lvl4pPr>
            <a:lvl5pPr marL="7938248" indent="0">
              <a:buNone/>
              <a:defRPr sz="8657"/>
            </a:lvl5pPr>
            <a:lvl6pPr marL="9922810" indent="0">
              <a:buNone/>
              <a:defRPr sz="8657"/>
            </a:lvl6pPr>
            <a:lvl7pPr marL="11907372" indent="0">
              <a:buNone/>
              <a:defRPr sz="8657"/>
            </a:lvl7pPr>
            <a:lvl8pPr marL="13891934" indent="0">
              <a:buNone/>
              <a:defRPr sz="8657"/>
            </a:lvl8pPr>
            <a:lvl9pPr marL="15876496" indent="0">
              <a:buNone/>
              <a:defRPr sz="865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7930" y="31846206"/>
            <a:ext cx="18146078" cy="4775514"/>
          </a:xfrm>
        </p:spPr>
        <p:txBody>
          <a:bodyPr/>
          <a:lstStyle>
            <a:lvl1pPr marL="0" indent="0">
              <a:buNone/>
              <a:defRPr sz="6088"/>
            </a:lvl1pPr>
            <a:lvl2pPr marL="1984562" indent="0">
              <a:buNone/>
              <a:defRPr sz="5232"/>
            </a:lvl2pPr>
            <a:lvl3pPr marL="3969124" indent="0">
              <a:buNone/>
              <a:defRPr sz="4376"/>
            </a:lvl3pPr>
            <a:lvl4pPr marL="5953686" indent="0">
              <a:buNone/>
              <a:defRPr sz="3900"/>
            </a:lvl4pPr>
            <a:lvl5pPr marL="7938248" indent="0">
              <a:buNone/>
              <a:defRPr sz="3900"/>
            </a:lvl5pPr>
            <a:lvl6pPr marL="9922810" indent="0">
              <a:buNone/>
              <a:defRPr sz="3900"/>
            </a:lvl6pPr>
            <a:lvl7pPr marL="11907372" indent="0">
              <a:buNone/>
              <a:defRPr sz="3900"/>
            </a:lvl7pPr>
            <a:lvl8pPr marL="13891934" indent="0">
              <a:buNone/>
              <a:defRPr sz="3900"/>
            </a:lvl8pPr>
            <a:lvl9pPr marL="15876496" indent="0">
              <a:buNone/>
              <a:defRPr sz="3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CD42-A7CF-49AD-A693-AA3CD4995AAC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5BB5-9185-429C-BD7C-33B5C0D3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64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174" y="1629520"/>
            <a:ext cx="27219117" cy="6781800"/>
          </a:xfrm>
          <a:prstGeom prst="rect">
            <a:avLst/>
          </a:prstGeom>
        </p:spPr>
        <p:txBody>
          <a:bodyPr vert="horz" lIns="417232" tIns="208616" rIns="417232" bIns="2086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174" y="9494524"/>
            <a:ext cx="27219117" cy="26854047"/>
          </a:xfrm>
          <a:prstGeom prst="rect">
            <a:avLst/>
          </a:prstGeom>
        </p:spPr>
        <p:txBody>
          <a:bodyPr vert="horz" lIns="417232" tIns="208616" rIns="417232" bIns="2086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173" y="37714347"/>
            <a:ext cx="7056808" cy="2166408"/>
          </a:xfrm>
          <a:prstGeom prst="rect">
            <a:avLst/>
          </a:prstGeom>
        </p:spPr>
        <p:txBody>
          <a:bodyPr vert="horz" lIns="417232" tIns="208616" rIns="417232" bIns="208616" rtlCol="0" anchor="ctr"/>
          <a:lstStyle>
            <a:lvl1pPr algn="l">
              <a:defRPr sz="52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7CD42-A7CF-49AD-A693-AA3CD4995AAC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3184" y="37714347"/>
            <a:ext cx="9577097" cy="2166408"/>
          </a:xfrm>
          <a:prstGeom prst="rect">
            <a:avLst/>
          </a:prstGeom>
        </p:spPr>
        <p:txBody>
          <a:bodyPr vert="horz" lIns="417232" tIns="208616" rIns="417232" bIns="208616" rtlCol="0" anchor="ctr"/>
          <a:lstStyle>
            <a:lvl1pPr algn="ctr">
              <a:defRPr sz="52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4482" y="37714347"/>
            <a:ext cx="7056808" cy="2166408"/>
          </a:xfrm>
          <a:prstGeom prst="rect">
            <a:avLst/>
          </a:prstGeom>
        </p:spPr>
        <p:txBody>
          <a:bodyPr vert="horz" lIns="417232" tIns="208616" rIns="417232" bIns="208616" rtlCol="0" anchor="ctr"/>
          <a:lstStyle>
            <a:lvl1pPr algn="r">
              <a:defRPr sz="52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5BB5-9185-429C-BD7C-33B5C0D33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9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69124" rtl="0" eaLnBrk="1" latinLnBrk="0" hangingPunct="1">
        <a:spcBef>
          <a:spcPct val="0"/>
        </a:spcBef>
        <a:buNone/>
        <a:defRPr sz="191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8421" indent="-1488421" algn="l" defTabSz="3969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3889" kern="1200">
          <a:solidFill>
            <a:schemeClr val="tx1"/>
          </a:solidFill>
          <a:latin typeface="+mn-lt"/>
          <a:ea typeface="+mn-ea"/>
          <a:cs typeface="+mn-cs"/>
        </a:defRPr>
      </a:lvl1pPr>
      <a:lvl2pPr marL="3224914" indent="-1240352" algn="l" defTabSz="39691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177" kern="1200">
          <a:solidFill>
            <a:schemeClr val="tx1"/>
          </a:solidFill>
          <a:latin typeface="+mn-lt"/>
          <a:ea typeface="+mn-ea"/>
          <a:cs typeface="+mn-cs"/>
        </a:defRPr>
      </a:lvl2pPr>
      <a:lvl3pPr marL="4961405" indent="-992281" algn="l" defTabSz="3969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64" kern="1200">
          <a:solidFill>
            <a:schemeClr val="tx1"/>
          </a:solidFill>
          <a:latin typeface="+mn-lt"/>
          <a:ea typeface="+mn-ea"/>
          <a:cs typeface="+mn-cs"/>
        </a:defRPr>
      </a:lvl3pPr>
      <a:lvl4pPr marL="6945967" indent="-992281" algn="l" defTabSz="3969124" rtl="0" eaLnBrk="1" latinLnBrk="0" hangingPunct="1">
        <a:spcBef>
          <a:spcPct val="20000"/>
        </a:spcBef>
        <a:buFont typeface="Arial" panose="020B0604020202020204" pitchFamily="34" charset="0"/>
        <a:buChar char="–"/>
        <a:defRPr sz="8657" kern="1200">
          <a:solidFill>
            <a:schemeClr val="tx1"/>
          </a:solidFill>
          <a:latin typeface="+mn-lt"/>
          <a:ea typeface="+mn-ea"/>
          <a:cs typeface="+mn-cs"/>
        </a:defRPr>
      </a:lvl4pPr>
      <a:lvl5pPr marL="8930529" indent="-992281" algn="l" defTabSz="3969124" rtl="0" eaLnBrk="1" latinLnBrk="0" hangingPunct="1">
        <a:spcBef>
          <a:spcPct val="20000"/>
        </a:spcBef>
        <a:buFont typeface="Arial" panose="020B0604020202020204" pitchFamily="34" charset="0"/>
        <a:buChar char="»"/>
        <a:defRPr sz="8657" kern="1200">
          <a:solidFill>
            <a:schemeClr val="tx1"/>
          </a:solidFill>
          <a:latin typeface="+mn-lt"/>
          <a:ea typeface="+mn-ea"/>
          <a:cs typeface="+mn-cs"/>
        </a:defRPr>
      </a:lvl5pPr>
      <a:lvl6pPr marL="10915091" indent="-992281" algn="l" defTabSz="3969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657" kern="1200">
          <a:solidFill>
            <a:schemeClr val="tx1"/>
          </a:solidFill>
          <a:latin typeface="+mn-lt"/>
          <a:ea typeface="+mn-ea"/>
          <a:cs typeface="+mn-cs"/>
        </a:defRPr>
      </a:lvl6pPr>
      <a:lvl7pPr marL="12899653" indent="-992281" algn="l" defTabSz="3969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657" kern="1200">
          <a:solidFill>
            <a:schemeClr val="tx1"/>
          </a:solidFill>
          <a:latin typeface="+mn-lt"/>
          <a:ea typeface="+mn-ea"/>
          <a:cs typeface="+mn-cs"/>
        </a:defRPr>
      </a:lvl7pPr>
      <a:lvl8pPr marL="14884215" indent="-992281" algn="l" defTabSz="3969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657" kern="1200">
          <a:solidFill>
            <a:schemeClr val="tx1"/>
          </a:solidFill>
          <a:latin typeface="+mn-lt"/>
          <a:ea typeface="+mn-ea"/>
          <a:cs typeface="+mn-cs"/>
        </a:defRPr>
      </a:lvl8pPr>
      <a:lvl9pPr marL="16868777" indent="-992281" algn="l" defTabSz="3969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86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969124" rtl="0" eaLnBrk="1" latinLnBrk="0" hangingPunct="1">
        <a:defRPr sz="7801" kern="1200">
          <a:solidFill>
            <a:schemeClr val="tx1"/>
          </a:solidFill>
          <a:latin typeface="+mn-lt"/>
          <a:ea typeface="+mn-ea"/>
          <a:cs typeface="+mn-cs"/>
        </a:defRPr>
      </a:lvl1pPr>
      <a:lvl2pPr marL="1984562" algn="l" defTabSz="3969124" rtl="0" eaLnBrk="1" latinLnBrk="0" hangingPunct="1">
        <a:defRPr sz="7801" kern="1200">
          <a:solidFill>
            <a:schemeClr val="tx1"/>
          </a:solidFill>
          <a:latin typeface="+mn-lt"/>
          <a:ea typeface="+mn-ea"/>
          <a:cs typeface="+mn-cs"/>
        </a:defRPr>
      </a:lvl2pPr>
      <a:lvl3pPr marL="3969124" algn="l" defTabSz="3969124" rtl="0" eaLnBrk="1" latinLnBrk="0" hangingPunct="1">
        <a:defRPr sz="7801" kern="1200">
          <a:solidFill>
            <a:schemeClr val="tx1"/>
          </a:solidFill>
          <a:latin typeface="+mn-lt"/>
          <a:ea typeface="+mn-ea"/>
          <a:cs typeface="+mn-cs"/>
        </a:defRPr>
      </a:lvl3pPr>
      <a:lvl4pPr marL="5953686" algn="l" defTabSz="3969124" rtl="0" eaLnBrk="1" latinLnBrk="0" hangingPunct="1">
        <a:defRPr sz="7801" kern="1200">
          <a:solidFill>
            <a:schemeClr val="tx1"/>
          </a:solidFill>
          <a:latin typeface="+mn-lt"/>
          <a:ea typeface="+mn-ea"/>
          <a:cs typeface="+mn-cs"/>
        </a:defRPr>
      </a:lvl4pPr>
      <a:lvl5pPr marL="7938248" algn="l" defTabSz="3969124" rtl="0" eaLnBrk="1" latinLnBrk="0" hangingPunct="1">
        <a:defRPr sz="7801" kern="1200">
          <a:solidFill>
            <a:schemeClr val="tx1"/>
          </a:solidFill>
          <a:latin typeface="+mn-lt"/>
          <a:ea typeface="+mn-ea"/>
          <a:cs typeface="+mn-cs"/>
        </a:defRPr>
      </a:lvl5pPr>
      <a:lvl6pPr marL="9922810" algn="l" defTabSz="3969124" rtl="0" eaLnBrk="1" latinLnBrk="0" hangingPunct="1">
        <a:defRPr sz="7801" kern="1200">
          <a:solidFill>
            <a:schemeClr val="tx1"/>
          </a:solidFill>
          <a:latin typeface="+mn-lt"/>
          <a:ea typeface="+mn-ea"/>
          <a:cs typeface="+mn-cs"/>
        </a:defRPr>
      </a:lvl6pPr>
      <a:lvl7pPr marL="11907372" algn="l" defTabSz="3969124" rtl="0" eaLnBrk="1" latinLnBrk="0" hangingPunct="1">
        <a:defRPr sz="7801" kern="1200">
          <a:solidFill>
            <a:schemeClr val="tx1"/>
          </a:solidFill>
          <a:latin typeface="+mn-lt"/>
          <a:ea typeface="+mn-ea"/>
          <a:cs typeface="+mn-cs"/>
        </a:defRPr>
      </a:lvl7pPr>
      <a:lvl8pPr marL="13891934" algn="l" defTabSz="3969124" rtl="0" eaLnBrk="1" latinLnBrk="0" hangingPunct="1">
        <a:defRPr sz="7801" kern="1200">
          <a:solidFill>
            <a:schemeClr val="tx1"/>
          </a:solidFill>
          <a:latin typeface="+mn-lt"/>
          <a:ea typeface="+mn-ea"/>
          <a:cs typeface="+mn-cs"/>
        </a:defRPr>
      </a:lvl8pPr>
      <a:lvl9pPr marL="15876496" algn="l" defTabSz="3969124" rtl="0" eaLnBrk="1" latinLnBrk="0" hangingPunct="1">
        <a:defRPr sz="7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tif"/><Relationship Id="rId4" Type="http://schemas.openxmlformats.org/officeDocument/2006/relationships/image" Target="../media/image1.wmf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4168F3D-306B-44F8-B3AA-128CCDC4FD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218352"/>
              </p:ext>
            </p:extLst>
          </p:nvPr>
        </p:nvGraphicFramePr>
        <p:xfrm>
          <a:off x="0" y="1070866"/>
          <a:ext cx="30266624" cy="680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Image" r:id="rId3" imgW="40317120" imgH="9053640" progId="Photoshop.Image.13">
                  <p:embed/>
                </p:oleObj>
              </mc:Choice>
              <mc:Fallback>
                <p:oleObj name="Image" r:id="rId3" imgW="40317120" imgH="90536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070866"/>
                        <a:ext cx="30266624" cy="6804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7596523"/>
            <a:ext cx="30243463" cy="33094277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47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801" dirty="0"/>
          </a:p>
        </p:txBody>
      </p:sp>
      <p:sp>
        <p:nvSpPr>
          <p:cNvPr id="5503" name="Rectangle 5502"/>
          <p:cNvSpPr/>
          <p:nvPr/>
        </p:nvSpPr>
        <p:spPr>
          <a:xfrm>
            <a:off x="15289612" y="38517929"/>
            <a:ext cx="13856888" cy="1989523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80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63706" y="362472"/>
            <a:ext cx="28284457" cy="2998980"/>
          </a:xfrm>
          <a:prstGeom prst="rect">
            <a:avLst/>
          </a:prstGeom>
        </p:spPr>
        <p:txBody>
          <a:bodyPr vert="horz" lIns="396915" tIns="198458" rIns="396915" bIns="198458" rtlCol="0" anchor="ctr">
            <a:noAutofit/>
          </a:bodyPr>
          <a:lstStyle>
            <a:lvl1pPr algn="ctr" defTabSz="4172316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dirty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Assessment of Odor Evoked Emotions using the EmojiGrid</a:t>
            </a:r>
            <a:endParaRPr lang="en-GB" sz="12000" dirty="0">
              <a:solidFill>
                <a:schemeClr val="accent6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296497" y="29617747"/>
            <a:ext cx="13856132" cy="5138686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8282" lvl="2">
              <a:tabLst>
                <a:tab pos="1020888" algn="l"/>
              </a:tabLst>
            </a:pPr>
            <a:r>
              <a:rPr lang="en-US" sz="3425" i="1" dirty="0"/>
              <a:t>-Subjective valence</a:t>
            </a:r>
            <a:r>
              <a:rPr lang="en-US" sz="3425" dirty="0"/>
              <a:t>: ‘disgusting’, ‘funny’, ‘I am expected to dislike this’</a:t>
            </a:r>
          </a:p>
          <a:p>
            <a:pPr marL="338282" lvl="2">
              <a:tabLst>
                <a:tab pos="1020888" algn="l"/>
              </a:tabLst>
            </a:pPr>
            <a:r>
              <a:rPr lang="en-US" sz="3425" i="1" dirty="0"/>
              <a:t>-EEG asymmetry</a:t>
            </a:r>
            <a:r>
              <a:rPr lang="en-US" sz="3425" dirty="0"/>
              <a:t>: ‘avoid’, ‘approach’</a:t>
            </a:r>
          </a:p>
          <a:p>
            <a:pPr marL="338282" lvl="2">
              <a:tabLst>
                <a:tab pos="1020888" algn="l"/>
              </a:tabLst>
            </a:pPr>
            <a:r>
              <a:rPr lang="en-US" sz="3425" i="1" dirty="0"/>
              <a:t>-Skin potential</a:t>
            </a:r>
            <a:r>
              <a:rPr lang="en-US" sz="3425" dirty="0"/>
              <a:t>: ‘system activation’</a:t>
            </a:r>
          </a:p>
          <a:p>
            <a:pPr marL="176693" lvl="1">
              <a:tabLst>
                <a:tab pos="1020888" algn="l"/>
              </a:tabLst>
            </a:pPr>
            <a:r>
              <a:rPr lang="en-US" sz="3425" dirty="0"/>
              <a:t>The link to subsequent behavior is of special interest and topic of future study.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5308442" y="8676253"/>
            <a:ext cx="13837302" cy="20723732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801" dirty="0"/>
          </a:p>
        </p:txBody>
      </p:sp>
      <p:sp>
        <p:nvSpPr>
          <p:cNvPr id="62" name="Rectangle 61"/>
          <p:cNvSpPr/>
          <p:nvPr/>
        </p:nvSpPr>
        <p:spPr>
          <a:xfrm>
            <a:off x="1176338" y="8676253"/>
            <a:ext cx="13791879" cy="17164923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801" dirty="0"/>
          </a:p>
        </p:txBody>
      </p:sp>
      <p:sp>
        <p:nvSpPr>
          <p:cNvPr id="249" name="TextBox 248"/>
          <p:cNvSpPr txBox="1"/>
          <p:nvPr/>
        </p:nvSpPr>
        <p:spPr>
          <a:xfrm>
            <a:off x="1431581" y="8839199"/>
            <a:ext cx="13154738" cy="1625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186" b="1" dirty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  <a:p>
            <a:pPr algn="just"/>
            <a:endParaRPr lang="en-GB" sz="1903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/>
              <a:t>Odors are increasingly used to induce various emotional states (e.g. in retail, entertainment, public environments)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/>
              <a:t>This is reflected in an increasing availability of digital scent delivery and communication systems 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/>
              <a:t>Efficient and intuitive self-report tools are needed to assess whether the desired emotions have been evoked.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/>
              <a:t>Current affective measurement tools are language-dependent.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/>
              <a:t>The EmojiGrid however is an intuitive graphical (language-independent) emotional self-report tool.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/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/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/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/>
          </a:p>
          <a:p>
            <a:pPr algn="just"/>
            <a:endParaRPr lang="en-US" sz="3805" dirty="0"/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/>
          </a:p>
          <a:p>
            <a:pPr algn="just"/>
            <a:r>
              <a:rPr lang="en-US" sz="3805" dirty="0"/>
              <a:t>             The EmojiGrid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/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/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/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/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/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/>
              <a:t> The emoji-labels express different degrees of valence (horizontal axis) and arousal (vertical axis). 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/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/>
              <a:t>This study was performed to evaluate the EmojiGrid as a self-report tool for the assessment odor-evoked emotions.</a:t>
            </a:r>
          </a:p>
        </p:txBody>
      </p:sp>
      <p:sp>
        <p:nvSpPr>
          <p:cNvPr id="693" name="Rectangle 692"/>
          <p:cNvSpPr>
            <a:spLocks noChangeAspect="1"/>
          </p:cNvSpPr>
          <p:nvPr/>
        </p:nvSpPr>
        <p:spPr>
          <a:xfrm>
            <a:off x="1143067" y="26367720"/>
            <a:ext cx="13811491" cy="14160848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801" dirty="0"/>
          </a:p>
        </p:txBody>
      </p:sp>
      <p:sp>
        <p:nvSpPr>
          <p:cNvPr id="2247" name="Content Placeholder 2"/>
          <p:cNvSpPr txBox="1">
            <a:spLocks/>
          </p:cNvSpPr>
          <p:nvPr/>
        </p:nvSpPr>
        <p:spPr>
          <a:xfrm>
            <a:off x="15628606" y="29947268"/>
            <a:ext cx="12598067" cy="4697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r>
              <a:rPr lang="en-US" sz="4186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Discussion</a:t>
            </a: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endParaRPr lang="en-US" sz="1903" b="1" dirty="0">
              <a:solidFill>
                <a:schemeClr val="accent1"/>
              </a:solidFill>
              <a:latin typeface="+mn-lt"/>
            </a:endParaRP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>
                <a:latin typeface="+mn-lt"/>
              </a:rPr>
              <a:t>The EmojiGrid is a valid affective self-report tool for the assessment of odor evoked emotions.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>
                <a:latin typeface="+mn-lt"/>
              </a:rPr>
              <a:t>Participants were able to use the EmojiGrid without verbal instructions.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>
                <a:latin typeface="+mn-lt"/>
              </a:rPr>
              <a:t>This makes the EmojiGrid a valuable instrument for cross-cultural research. </a:t>
            </a:r>
          </a:p>
        </p:txBody>
      </p:sp>
      <p:sp>
        <p:nvSpPr>
          <p:cNvPr id="5521" name="AutoShape 39"/>
          <p:cNvSpPr>
            <a:spLocks noChangeAspect="1" noChangeArrowheads="1" noTextEdit="1"/>
          </p:cNvSpPr>
          <p:nvPr/>
        </p:nvSpPr>
        <p:spPr bwMode="auto">
          <a:xfrm>
            <a:off x="15628606" y="22005986"/>
            <a:ext cx="7338381" cy="650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987" tIns="43494" rIns="86987" bIns="43494" numCol="1" anchor="t" anchorCtr="0" compatLnSpc="1">
            <a:prstTxWarp prst="textNoShape">
              <a:avLst/>
            </a:prstTxWarp>
          </a:bodyPr>
          <a:lstStyle/>
          <a:p>
            <a:endParaRPr lang="en-US" sz="7801"/>
          </a:p>
        </p:txBody>
      </p:sp>
      <p:grpSp>
        <p:nvGrpSpPr>
          <p:cNvPr id="66" name="Group 65"/>
          <p:cNvGrpSpPr/>
          <p:nvPr/>
        </p:nvGrpSpPr>
        <p:grpSpPr>
          <a:xfrm>
            <a:off x="19995532" y="4716706"/>
            <a:ext cx="10442932" cy="2362020"/>
            <a:chOff x="15102240" y="5517750"/>
            <a:chExt cx="13871038" cy="3501550"/>
          </a:xfrm>
        </p:grpSpPr>
        <p:sp>
          <p:nvSpPr>
            <p:cNvPr id="68" name="Rectangle 67"/>
            <p:cNvSpPr/>
            <p:nvPr/>
          </p:nvSpPr>
          <p:spPr>
            <a:xfrm>
              <a:off x="15118280" y="5727574"/>
              <a:ext cx="13515402" cy="3291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801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58" b="34088"/>
            <a:stretch/>
          </p:blipFill>
          <p:spPr>
            <a:xfrm>
              <a:off x="15102240" y="5517750"/>
              <a:ext cx="13871038" cy="3459497"/>
            </a:xfrm>
            <a:prstGeom prst="rect">
              <a:avLst/>
            </a:prstGeom>
          </p:spPr>
        </p:pic>
      </p:grpSp>
      <p:sp>
        <p:nvSpPr>
          <p:cNvPr id="70" name="TextBox 69"/>
          <p:cNvSpPr txBox="1"/>
          <p:nvPr/>
        </p:nvSpPr>
        <p:spPr>
          <a:xfrm>
            <a:off x="15524241" y="38534639"/>
            <a:ext cx="13311292" cy="184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186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Acknowledgements</a:t>
            </a:r>
          </a:p>
          <a:p>
            <a:pPr algn="just">
              <a:spcBef>
                <a:spcPct val="0"/>
              </a:spcBef>
            </a:pPr>
            <a:endParaRPr lang="en-US" sz="1903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sz="2664" dirty="0">
                <a:latin typeface="+mj-lt"/>
                <a:cs typeface="Arial" panose="020B0604020202020204" pitchFamily="34" charset="0"/>
              </a:rPr>
              <a:t>We thank Jos van den Enden (</a:t>
            </a:r>
            <a:r>
              <a:rPr lang="en-US" sz="2664" dirty="0" err="1">
                <a:latin typeface="+mj-lt"/>
                <a:cs typeface="Arial" panose="020B0604020202020204" pitchFamily="34" charset="0"/>
              </a:rPr>
              <a:t>Retroscent</a:t>
            </a:r>
            <a:r>
              <a:rPr lang="en-US" sz="2664" dirty="0">
                <a:latin typeface="+mj-lt"/>
                <a:cs typeface="Arial" panose="020B0604020202020204" pitchFamily="34" charset="0"/>
              </a:rPr>
              <a:t>, https://retroscent.com) for kindly providing us with additional odor samples. This work was supported by Kikkoman Europe R&amp;D Laboratory B.V.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8581" y="4013013"/>
            <a:ext cx="27943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Alexander Toet</a:t>
            </a:r>
            <a:r>
              <a:rPr lang="en-GB" sz="4400" baseline="30000" dirty="0"/>
              <a:t>1</a:t>
            </a:r>
            <a:r>
              <a:rPr lang="en-GB" sz="4400" dirty="0"/>
              <a:t>, Sophia Eijsman</a:t>
            </a:r>
            <a:r>
              <a:rPr lang="en-GB" sz="4400" baseline="30000" dirty="0"/>
              <a:t>1,2</a:t>
            </a:r>
            <a:r>
              <a:rPr lang="en-GB" sz="4400" dirty="0"/>
              <a:t>, </a:t>
            </a:r>
            <a:r>
              <a:rPr lang="en-GB" sz="4400" dirty="0" err="1"/>
              <a:t>Yingxuan</a:t>
            </a:r>
            <a:r>
              <a:rPr lang="en-GB" sz="4400" dirty="0"/>
              <a:t> Liu</a:t>
            </a:r>
            <a:r>
              <a:rPr lang="en-GB" sz="4400" baseline="30000" dirty="0"/>
              <a:t>1,2</a:t>
            </a:r>
            <a:r>
              <a:rPr lang="en-GB" sz="4400" dirty="0"/>
              <a:t>, Stella Donker</a:t>
            </a:r>
            <a:r>
              <a:rPr lang="en-GB" sz="4400" baseline="30000" dirty="0"/>
              <a:t>2</a:t>
            </a:r>
            <a:r>
              <a:rPr lang="en-GB" sz="4400" dirty="0"/>
              <a:t>, Daisuke Kaneko</a:t>
            </a:r>
            <a:r>
              <a:rPr lang="en-GB" sz="4400" baseline="30000" dirty="0"/>
              <a:t>1, 3</a:t>
            </a:r>
            <a:r>
              <a:rPr lang="en-GB" sz="4400" dirty="0"/>
              <a:t>, Anne-Marie Brouwer</a:t>
            </a:r>
            <a:r>
              <a:rPr lang="en-GB" sz="4400" baseline="30000" dirty="0"/>
              <a:t>1</a:t>
            </a:r>
            <a:r>
              <a:rPr lang="en-GB" sz="4400" dirty="0"/>
              <a:t>, Jan van Erp</a:t>
            </a:r>
            <a:r>
              <a:rPr lang="en-GB" sz="4400" baseline="30000" dirty="0"/>
              <a:t>1,4</a:t>
            </a:r>
            <a:r>
              <a:rPr lang="en-GB" sz="4400" dirty="0"/>
              <a:t> </a:t>
            </a:r>
            <a:endParaRPr lang="en-GB" sz="3600" baseline="30000" dirty="0"/>
          </a:p>
          <a:p>
            <a:pPr algn="ctr"/>
            <a:r>
              <a:rPr lang="en-GB" sz="3600" baseline="30000" dirty="0"/>
              <a:t>1</a:t>
            </a:r>
            <a:r>
              <a:rPr lang="en-GB" sz="3600" dirty="0"/>
              <a:t> </a:t>
            </a:r>
            <a:r>
              <a:rPr lang="fi-FI" sz="3600" dirty="0"/>
              <a:t>TNO, The Netherlands, </a:t>
            </a:r>
            <a:r>
              <a:rPr lang="en-GB" sz="3600" baseline="30000" dirty="0"/>
              <a:t>2 </a:t>
            </a:r>
            <a:r>
              <a:rPr lang="fi-FI" sz="3600" dirty="0"/>
              <a:t>Utrecht Univ, The Netherlands, </a:t>
            </a:r>
            <a:r>
              <a:rPr lang="en-GB" sz="3600" baseline="30000" dirty="0"/>
              <a:t>3</a:t>
            </a:r>
            <a:r>
              <a:rPr lang="en-GB" sz="3600" dirty="0"/>
              <a:t> </a:t>
            </a:r>
            <a:r>
              <a:rPr lang="fi-FI" sz="3600" dirty="0"/>
              <a:t>Kikkoman Europe R&amp;D Lab. B.V., The Netherlands, </a:t>
            </a:r>
            <a:r>
              <a:rPr lang="fi-FI" sz="3600" baseline="30000" dirty="0"/>
              <a:t>4 </a:t>
            </a:r>
            <a:r>
              <a:rPr lang="fi-FI" sz="3600" dirty="0"/>
              <a:t>Twente Univ., The Netherlands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5312E-FC90-496F-88DB-55E6031F43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35" y="15285700"/>
            <a:ext cx="6124695" cy="649736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DB6887D-E557-49B6-8D30-CCC5E423BDD5}"/>
              </a:ext>
            </a:extLst>
          </p:cNvPr>
          <p:cNvSpPr txBox="1">
            <a:spLocks/>
          </p:cNvSpPr>
          <p:nvPr/>
        </p:nvSpPr>
        <p:spPr>
          <a:xfrm>
            <a:off x="1603587" y="26735073"/>
            <a:ext cx="12997087" cy="61681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r>
              <a:rPr lang="en-US" sz="4186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Methods &amp; Procedure</a:t>
            </a: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endParaRPr lang="en-US" sz="1903" b="1" dirty="0">
              <a:solidFill>
                <a:schemeClr val="accent1"/>
              </a:solidFill>
              <a:latin typeface="+mn-lt"/>
            </a:endParaRP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>
                <a:latin typeface="+mn-lt"/>
              </a:rPr>
              <a:t>Participants (N=56, 24 males, mean age=24.3±4.6 years) briefly (about 5s) smelled 40 odors, presented in random order.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>
                <a:latin typeface="+mn-lt"/>
              </a:rPr>
              <a:t>The odors ranged from very unpleasant (e.g., feces, fish) to very pleasant (e.g., peach, caramel).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>
                <a:latin typeface="+mn-lt"/>
              </a:rPr>
              <a:t>At the start of the experiment participants inspected the EmojiGrid without any further instructions.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>
                <a:latin typeface="+mn-lt"/>
              </a:rPr>
              <a:t>After smelling each odor participants reported their emotional response by a single click on the EmojiGrid.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>
              <a:latin typeface="+mn-lt"/>
            </a:endParaRPr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>
              <a:latin typeface="+mn-lt"/>
            </a:endParaRPr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>
              <a:latin typeface="+mn-lt"/>
            </a:endParaRPr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>
              <a:latin typeface="+mn-lt"/>
            </a:endParaRPr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>
              <a:latin typeface="+mn-lt"/>
            </a:endParaRPr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>
              <a:latin typeface="+mn-lt"/>
            </a:endParaRPr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>
              <a:latin typeface="+mn-lt"/>
            </a:endParaRPr>
          </a:p>
          <a:p>
            <a:pPr marL="0" indent="0" algn="just">
              <a:buNone/>
            </a:pPr>
            <a:endParaRPr lang="en-US" sz="3805" dirty="0">
              <a:latin typeface="+mn-lt"/>
            </a:endParaRPr>
          </a:p>
          <a:p>
            <a:pPr marL="543668" indent="-543668" algn="just">
              <a:buFont typeface="Arial" panose="020B0604020202020204" pitchFamily="34" charset="0"/>
              <a:buChar char="•"/>
            </a:pPr>
            <a:endParaRPr lang="en-US" sz="3805" dirty="0">
              <a:latin typeface="+mn-lt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E048E10-9B4F-4E50-A5BA-697D49D57D20}"/>
              </a:ext>
            </a:extLst>
          </p:cNvPr>
          <p:cNvSpPr txBox="1">
            <a:spLocks/>
          </p:cNvSpPr>
          <p:nvPr/>
        </p:nvSpPr>
        <p:spPr>
          <a:xfrm>
            <a:off x="15761157" y="8399715"/>
            <a:ext cx="12997087" cy="90052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endParaRPr lang="en-US" sz="1903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84448CA-E59F-4ADC-9B7A-25812B0BE99E}"/>
              </a:ext>
            </a:extLst>
          </p:cNvPr>
          <p:cNvSpPr txBox="1">
            <a:spLocks/>
          </p:cNvSpPr>
          <p:nvPr/>
        </p:nvSpPr>
        <p:spPr>
          <a:xfrm>
            <a:off x="15707519" y="9004743"/>
            <a:ext cx="12598067" cy="7426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r>
              <a:rPr lang="en-US" sz="4186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Results</a:t>
            </a: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endParaRPr lang="en-US" sz="1903" b="1" dirty="0">
              <a:solidFill>
                <a:schemeClr val="accent1"/>
              </a:solidFill>
              <a:latin typeface="+mn-lt"/>
            </a:endParaRP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>
                <a:latin typeface="+mn-lt"/>
              </a:rPr>
              <a:t>The odors successfully elicited a wide range of different emotions.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>
                <a:latin typeface="+mn-lt"/>
              </a:rPr>
              <a:t>Fruit (e.g., peach, raspberry, banana) typically yields the highest positive mean valence ratings, while fish, garlic and onion give the most negative mean valence ratings.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>
                <a:latin typeface="+mn-lt"/>
              </a:rPr>
              <a:t>Mean valence and arousal ratings agree with those from previous studies. </a:t>
            </a:r>
          </a:p>
          <a:p>
            <a:pPr marL="543668" indent="-543668" algn="just">
              <a:buFont typeface="Arial" panose="020B0604020202020204" pitchFamily="34" charset="0"/>
              <a:buChar char="•"/>
            </a:pPr>
            <a:r>
              <a:rPr lang="en-US" sz="3805" dirty="0">
                <a:latin typeface="+mn-lt"/>
              </a:rPr>
              <a:t>The relation between mean valence and arousal shows the typical U-shaped relation that is also found for affective stimuli in other sensory modalities (e.g., music, paintings, food).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D06966-3C11-4691-B516-F2CAA968E9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01" y="33882880"/>
            <a:ext cx="5328209" cy="49890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497E9C-CF9B-474F-BCEF-F4F5DB0A48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20" y="33819124"/>
            <a:ext cx="6855728" cy="50060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D360ED-4055-4263-AD1B-F10564930C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816" y="17135376"/>
            <a:ext cx="12455770" cy="1204642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4171BA7-717E-45DC-9A40-9B4BFB67A01B}"/>
              </a:ext>
            </a:extLst>
          </p:cNvPr>
          <p:cNvSpPr/>
          <p:nvPr/>
        </p:nvSpPr>
        <p:spPr>
          <a:xfrm>
            <a:off x="15308442" y="34921409"/>
            <a:ext cx="13811491" cy="3413171"/>
          </a:xfrm>
          <a:prstGeom prst="rect">
            <a:avLst/>
          </a:prstGeom>
          <a:solidFill>
            <a:schemeClr val="bg1"/>
          </a:solidFill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8282" lvl="2">
              <a:tabLst>
                <a:tab pos="1020888" algn="l"/>
              </a:tabLst>
            </a:pPr>
            <a:r>
              <a:rPr lang="en-US" sz="3425" i="1" dirty="0"/>
              <a:t>- -Skin potential</a:t>
            </a:r>
            <a:r>
              <a:rPr lang="en-US" sz="3425" dirty="0"/>
              <a:t>: ‘system activation’</a:t>
            </a:r>
          </a:p>
          <a:p>
            <a:pPr marL="176693" lvl="1">
              <a:tabLst>
                <a:tab pos="1020888" algn="l"/>
              </a:tabLst>
            </a:pPr>
            <a:r>
              <a:rPr lang="en-US" sz="3425" dirty="0"/>
              <a:t>The link to subsequent behavior is of special interest and topic of future study.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7AE7833-0B1F-4310-B687-1A6942BE58C7}"/>
              </a:ext>
            </a:extLst>
          </p:cNvPr>
          <p:cNvSpPr txBox="1">
            <a:spLocks/>
          </p:cNvSpPr>
          <p:nvPr/>
        </p:nvSpPr>
        <p:spPr>
          <a:xfrm>
            <a:off x="15693141" y="34916433"/>
            <a:ext cx="13535968" cy="4697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573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2925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15963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1700" indent="-187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r>
              <a:rPr lang="en-US" sz="4186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References</a:t>
            </a:r>
            <a:endParaRPr lang="en-US" sz="1903" b="1" dirty="0">
              <a:solidFill>
                <a:schemeClr val="accent1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r>
              <a:rPr lang="en-US" sz="1903" b="1" dirty="0">
                <a:solidFill>
                  <a:schemeClr val="accent1"/>
                </a:solidFill>
                <a:latin typeface="+mn-lt"/>
              </a:rPr>
              <a:t>Kaneko </a:t>
            </a: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e.a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. (2018). EmojiGrid: a 2D pictorial scale for cross-cultural emotion assessment of </a:t>
            </a: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r>
              <a:rPr lang="en-US" sz="1903" b="1" dirty="0">
                <a:solidFill>
                  <a:schemeClr val="accent1"/>
                </a:solidFill>
                <a:latin typeface="+mn-lt"/>
              </a:rPr>
              <a:t>negatively and positively </a:t>
            </a: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valenced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 food. Food Res. Int. 115, p. 541-551. </a:t>
            </a: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r>
              <a:rPr lang="en-US" sz="1903" b="1" dirty="0">
                <a:solidFill>
                  <a:schemeClr val="accent1"/>
                </a:solidFill>
                <a:latin typeface="+mn-lt"/>
              </a:rPr>
              <a:t>Toet </a:t>
            </a: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e.a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. (2018). EmojiGrid: A 2D pictorial scale for the assessment of food elicited emotions. </a:t>
            </a: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r>
              <a:rPr lang="en-US" sz="1903" b="1" dirty="0">
                <a:solidFill>
                  <a:schemeClr val="accent1"/>
                </a:solidFill>
                <a:latin typeface="+mn-lt"/>
              </a:rPr>
              <a:t>Frontiers in Psychol. 9, # 2396. </a:t>
            </a: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endParaRPr lang="en-US" sz="1903" b="1" dirty="0">
              <a:solidFill>
                <a:schemeClr val="accent1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r>
              <a:rPr lang="en-US" sz="1903" b="1" u="sng" dirty="0">
                <a:solidFill>
                  <a:schemeClr val="accent1"/>
                </a:solidFill>
                <a:latin typeface="+mn-lt"/>
              </a:rPr>
              <a:t>Other authors:</a:t>
            </a: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Bensafi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e.a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. (2002) Autonomic nervous system responses to </a:t>
            </a: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odours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: the role of pleasantness and arousal. </a:t>
            </a: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Chem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 Senses 27: 703-709. </a:t>
            </a: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Bestgen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e.a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. (2015) Odor emotional quality predicts odor identification. </a:t>
            </a: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Chem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 Senses 40: 517-523. </a:t>
            </a: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Herz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 &amp; </a:t>
            </a: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Cupchik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 (1992) An experimental characterization of odor-evoked memories in humans. </a:t>
            </a:r>
            <a:r>
              <a:rPr lang="en-US" sz="1903" b="1" dirty="0" err="1">
                <a:solidFill>
                  <a:schemeClr val="accent1"/>
                </a:solidFill>
                <a:latin typeface="+mn-lt"/>
              </a:rPr>
              <a:t>Chem</a:t>
            </a:r>
            <a:r>
              <a:rPr lang="en-US" sz="1903" b="1" dirty="0">
                <a:solidFill>
                  <a:schemeClr val="accent1"/>
                </a:solidFill>
                <a:latin typeface="+mn-lt"/>
              </a:rPr>
              <a:t> Senses 17: 519-528.</a:t>
            </a: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endParaRPr lang="en-US" sz="1903" b="1" dirty="0">
              <a:solidFill>
                <a:schemeClr val="accent1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020888" algn="l"/>
              </a:tabLst>
            </a:pPr>
            <a:endParaRPr lang="en-US" sz="1903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4C3E5-F8B4-4185-92E6-9ABEA1779924}"/>
              </a:ext>
            </a:extLst>
          </p:cNvPr>
          <p:cNvSpPr txBox="1"/>
          <p:nvPr/>
        </p:nvSpPr>
        <p:spPr>
          <a:xfrm>
            <a:off x="3645979" y="39559284"/>
            <a:ext cx="9757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Stimuli                               Stimulus </a:t>
            </a:r>
            <a:r>
              <a:rPr lang="nl-NL" sz="4000" dirty="0" err="1"/>
              <a:t>presentation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02367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661</Words>
  <Application>Microsoft Office PowerPoint</Application>
  <PresentationFormat>Custom</PresentationFormat>
  <Paragraphs>69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Franklin Gothic Heavy</vt:lpstr>
      <vt:lpstr>Office Theme</vt:lpstr>
      <vt:lpstr>Image</vt:lpstr>
      <vt:lpstr>PowerPoint Presentation</vt:lpstr>
    </vt:vector>
  </TitlesOfParts>
  <Company>TNO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Maarten Hogervorst</dc:creator>
  <cp:lastModifiedBy>Kaneko, D. (Daisuke)</cp:lastModifiedBy>
  <cp:revision>254</cp:revision>
  <cp:lastPrinted>2019-06-24T09:48:53Z</cp:lastPrinted>
  <dcterms:created xsi:type="dcterms:W3CDTF">2013-07-30T15:57:23Z</dcterms:created>
  <dcterms:modified xsi:type="dcterms:W3CDTF">2019-07-17T13:43:41Z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Date">
    <vt:lpwstr>6-3-2015 21:05:50</vt:lpwstr>
  </property>
</Properties>
</file>