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32" r:id="rId5"/>
    <p:sldMasterId id="2147483733" r:id="rId6"/>
    <p:sldMasterId id="2147483734" r:id="rId7"/>
    <p:sldMasterId id="2147483735" r:id="rId8"/>
    <p:sldMasterId id="2147483736" r:id="rId9"/>
    <p:sldMasterId id="2147483737" r:id="rId10"/>
    <p:sldMasterId id="2147483738" r:id="rId11"/>
    <p:sldMasterId id="2147483739"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Lst>
  <p:sldSz cy="5143500" cx="9144000"/>
  <p:notesSz cx="6858000" cy="9144000"/>
  <p:embeddedFontLst>
    <p:embeddedFont>
      <p:font typeface="Roboto Slab"/>
      <p:regular r:id="rId83"/>
      <p:bold r:id="rId84"/>
    </p:embeddedFont>
    <p:embeddedFont>
      <p:font typeface="Merriweather Sans"/>
      <p:regular r:id="rId85"/>
      <p:bold r:id="rId86"/>
      <p:italic r:id="rId87"/>
      <p:boldItalic r:id="rId88"/>
    </p:embeddedFont>
    <p:embeddedFont>
      <p:font typeface="Proxima Nova"/>
      <p:regular r:id="rId89"/>
      <p:bold r:id="rId90"/>
      <p:italic r:id="rId91"/>
      <p:boldItalic r:id="rId92"/>
    </p:embeddedFont>
    <p:embeddedFont>
      <p:font typeface="Bodoni"/>
      <p:regular r:id="rId93"/>
      <p:bold r:id="rId94"/>
      <p:italic r:id="rId95"/>
      <p:boldItalic r:id="rId96"/>
    </p:embeddedFont>
    <p:embeddedFont>
      <p:font typeface="Lustria"/>
      <p:regular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ED818B2-587F-49CB-B2E3-64699FF486A4}">
  <a:tblStyle styleId="{2ED818B2-587F-49CB-B2E3-64699FF486A4}" styleName="Table_0">
    <a:wholeTbl>
      <a:tcTxStyle b="off" i="off">
        <a:font>
          <a:latin typeface="Calisto MT"/>
          <a:ea typeface="Calisto MT"/>
          <a:cs typeface="Calisto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E8E7"/>
          </a:solidFill>
        </a:fill>
      </a:tcStyle>
    </a:wholeTbl>
    <a:band1H>
      <a:tcTxStyle/>
      <a:tcStyle>
        <a:fill>
          <a:solidFill>
            <a:srgbClr val="E7CECB"/>
          </a:solidFill>
        </a:fill>
      </a:tcStyle>
    </a:band1H>
    <a:band2H>
      <a:tcTxStyle/>
    </a:band2H>
    <a:band1V>
      <a:tcTxStyle/>
      <a:tcStyle>
        <a:fill>
          <a:solidFill>
            <a:srgbClr val="E7CECB"/>
          </a:solidFill>
        </a:fill>
      </a:tcStyle>
    </a:band1V>
    <a:band2V>
      <a:tcTxStyle/>
    </a:band2V>
    <a:lastCol>
      <a:tcTxStyle b="on" i="off">
        <a:font>
          <a:latin typeface="Calisto MT"/>
          <a:ea typeface="Calisto MT"/>
          <a:cs typeface="Calisto MT"/>
        </a:font>
        <a:schemeClr val="lt1"/>
      </a:tcTxStyle>
      <a:tcStyle>
        <a:fill>
          <a:solidFill>
            <a:schemeClr val="accent1"/>
          </a:solidFill>
        </a:fill>
      </a:tcStyle>
    </a:lastCol>
    <a:firstCol>
      <a:tcTxStyle b="on" i="off">
        <a:font>
          <a:latin typeface="Calisto MT"/>
          <a:ea typeface="Calisto MT"/>
          <a:cs typeface="Calisto MT"/>
        </a:font>
        <a:schemeClr val="lt1"/>
      </a:tcTxStyle>
      <a:tcStyle>
        <a:fill>
          <a:solidFill>
            <a:schemeClr val="accent1"/>
          </a:solidFill>
        </a:fill>
      </a:tcStyle>
    </a:firstCol>
    <a:lastRow>
      <a:tcTxStyle b="on" i="off">
        <a:font>
          <a:latin typeface="Calisto MT"/>
          <a:ea typeface="Calisto MT"/>
          <a:cs typeface="Calisto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sto MT"/>
          <a:ea typeface="Calisto MT"/>
          <a:cs typeface="Calisto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588F11C7-BE0F-4930-AC28-0CCD0BDE81D7}"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95" Type="http://schemas.openxmlformats.org/officeDocument/2006/relationships/font" Target="fonts/Bodoni-italic.fntdata"/><Relationship Id="rId94" Type="http://schemas.openxmlformats.org/officeDocument/2006/relationships/font" Target="fonts/Bodoni-bold.fntdata"/><Relationship Id="rId97" Type="http://schemas.openxmlformats.org/officeDocument/2006/relationships/font" Target="fonts/Lustria-regular.fntdata"/><Relationship Id="rId96" Type="http://schemas.openxmlformats.org/officeDocument/2006/relationships/font" Target="fonts/Bodoni-boldItalic.fntdata"/><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notesMaster" Target="notesMasters/notesMaster1.xml"/><Relationship Id="rId12" Type="http://schemas.openxmlformats.org/officeDocument/2006/relationships/slideMaster" Target="slideMasters/slideMaster8.xml"/><Relationship Id="rId91" Type="http://schemas.openxmlformats.org/officeDocument/2006/relationships/font" Target="fonts/ProximaNova-italic.fntdata"/><Relationship Id="rId90" Type="http://schemas.openxmlformats.org/officeDocument/2006/relationships/font" Target="fonts/ProximaNova-bold.fntdata"/><Relationship Id="rId93" Type="http://schemas.openxmlformats.org/officeDocument/2006/relationships/font" Target="fonts/Bodoni-regular.fntdata"/><Relationship Id="rId92" Type="http://schemas.openxmlformats.org/officeDocument/2006/relationships/font" Target="fonts/ProximaNova-boldItalic.fntdata"/><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 Id="rId84" Type="http://schemas.openxmlformats.org/officeDocument/2006/relationships/font" Target="fonts/RobotoSlab-bold.fntdata"/><Relationship Id="rId83" Type="http://schemas.openxmlformats.org/officeDocument/2006/relationships/font" Target="fonts/RobotoSlab-regular.fntdata"/><Relationship Id="rId86" Type="http://schemas.openxmlformats.org/officeDocument/2006/relationships/font" Target="fonts/MerriweatherSans-bold.fntdata"/><Relationship Id="rId85" Type="http://schemas.openxmlformats.org/officeDocument/2006/relationships/font" Target="fonts/MerriweatherSans-regular.fntdata"/><Relationship Id="rId88" Type="http://schemas.openxmlformats.org/officeDocument/2006/relationships/font" Target="fonts/MerriweatherSans-boldItalic.fntdata"/><Relationship Id="rId87" Type="http://schemas.openxmlformats.org/officeDocument/2006/relationships/font" Target="fonts/MerriweatherSans-italic.fntdata"/><Relationship Id="rId89" Type="http://schemas.openxmlformats.org/officeDocument/2006/relationships/font" Target="fonts/ProximaNova-regular.fntdata"/><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slide" Target="slides/slide62.xml"/><Relationship Id="rId74" Type="http://schemas.openxmlformats.org/officeDocument/2006/relationships/slide" Target="slides/slide61.xml"/><Relationship Id="rId77" Type="http://schemas.openxmlformats.org/officeDocument/2006/relationships/slide" Target="slides/slide64.xml"/><Relationship Id="rId76" Type="http://schemas.openxmlformats.org/officeDocument/2006/relationships/slide" Target="slides/slide63.xml"/><Relationship Id="rId79" Type="http://schemas.openxmlformats.org/officeDocument/2006/relationships/slide" Target="slides/slide66.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daac-uat.jpl.nasa.gov/soto/#b=BlueMarble_ShadedRelief_Bathymetry&amp;l=SMAP_L3_Sea_Surface_Salinity_REMSS_8Day_RunningMean(la=true),GHRSST_L4_MUR_Sea_Surface_Temperature(la=true),GHRSST_L4_AVHRR-OI_Sea_Surface_Temperature,ascata_l2_coastal___wind_speed___2880_x_1440___night(lo=0.25),MODIS_Aqua_CorrectedReflectance_TrueColor,MODIS_Aqua_Chlorophyll_A,jpl_l4_mur_ssta___ssta___36000_x_18000___daynight&amp;ve=-128.86742378908403,-5.379700283342503,-72.61752688533322,21.908196131274707&amp;pl=false&amp;pb=false&amp;d=2017-12-12&amp;ao=false&amp;as=2019-06-09&amp;ae=2019-06-16&amp;asz=1/day&amp;afr=500&amp;tlr=days&amp;cpd=GHRSST_L4_MUR_Sea_Surface_Temperature&amp;csd=ascata_l2_coastal___wind_speed___2880_x_1440___night&amp;cct=timeSeriesSpark&amp;cgt=Box&amp;csa=-96.6076,13.228,-93.3785,15.8438&amp;cst=2017-11-21&amp;cet=2017-12-2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5d5bc84a5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5d5bc84a5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NCEI-generated data, we could generate the data as Zarr in the first place either instead of or alongside NetCDF.</a:t>
            </a:r>
            <a:endParaRPr/>
          </a:p>
          <a:p>
            <a:pPr indent="0" lvl="0" marL="0" rtl="0" algn="l">
              <a:spcBef>
                <a:spcPts val="0"/>
              </a:spcBef>
              <a:spcAft>
                <a:spcPts val="0"/>
              </a:spcAft>
              <a:buNone/>
            </a:pPr>
            <a:r>
              <a:rPr lang="en"/>
              <a:t>When the data is put on a public object store, users could use the Zarr library to directly use the data. </a:t>
            </a:r>
            <a:endParaRPr/>
          </a:p>
          <a:p>
            <a:pPr indent="0" lvl="0" marL="0" rtl="0" algn="l">
              <a:spcBef>
                <a:spcPts val="0"/>
              </a:spcBef>
              <a:spcAft>
                <a:spcPts val="0"/>
              </a:spcAft>
              <a:buNone/>
            </a:pPr>
            <a:r>
              <a:rPr lang="en"/>
              <a:t>The ZarrDAP JSON server is easy for users who don’t have a Zarr library. It could be used to support custom apps like Climate at a Glance which are in a language without a Zarr library.</a:t>
            </a:r>
            <a:endParaRPr/>
          </a:p>
          <a:p>
            <a:pPr indent="0" lvl="0" marL="0" rtl="0" algn="l">
              <a:spcBef>
                <a:spcPts val="0"/>
              </a:spcBef>
              <a:spcAft>
                <a:spcPts val="0"/>
              </a:spcAft>
              <a:buNone/>
            </a:pPr>
            <a:r>
              <a:rPr lang="en"/>
              <a:t>The ZarrDAP Google Apps library will allow users of Google Sheets to put its functions into spreadsheet cells to get data from the ZarrDAP JSON server. Too bad Google Apps Script does not have a Zarr library.</a:t>
            </a:r>
            <a:endParaRPr/>
          </a:p>
          <a:p>
            <a:pPr indent="0" lvl="0" marL="0" rtl="0" algn="l">
              <a:spcBef>
                <a:spcPts val="0"/>
              </a:spcBef>
              <a:spcAft>
                <a:spcPts val="0"/>
              </a:spcAft>
              <a:buNone/>
            </a:pPr>
            <a:r>
              <a:rPr lang="en"/>
              <a:t>The ZarrDAP server could be modified to create CSV directly to make it even easier for spreadsheet users.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5ec97bfc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5ec97bfc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5d421624d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7" name="Google Shape;647;g5d421624d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5d421624d7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g5d421624d7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5d421624d7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5d421624d7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5d421624d7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g5d421624d7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5d421624d7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5d421624d7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5d421624d7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5d421624d7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5d421624d7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5d421624d7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5d421624d7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5d421624d7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5d713060a9_0_0:notes"/>
          <p:cNvSpPr/>
          <p:nvPr>
            <p:ph idx="2" type="sldImg"/>
          </p:nvPr>
        </p:nvSpPr>
        <p:spPr>
          <a:xfrm>
            <a:off x="704850" y="1154113"/>
            <a:ext cx="5540400" cy="311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5d713060a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5d713060a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g5d421624d7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g5d421624d7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5d421624d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g5d421624d7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podaac-uat.jpl.nasa.gov/soto/#b=BlueMarble_ShadedRelief_Bathymetry&amp;l=SMAP_L3_Sea_Surface_Salinity_REMSS_8Day_RunningMean(la=true),GHRSST_L4_MUR_Sea_Surface_Temperature(la=true),GHRSST_L4_AVHRR-OI_Sea_Surface_Temperature,ascata_l2_coastal___wind_speed___2880_x_1440___night(lo=0.25),MODIS_Aqua_CorrectedReflectance_TrueColor,MODIS_Aqua_Chlorophyll_A,jpl_l4_mur_ssta___ssta___36000_x_18000___daynight&amp;ve=-128.86742378908403,-5.379700283342503,-72.61752688533322,21.908196131274707&amp;pl=false&amp;pb=false&amp;d=2017-12-12&amp;ao=false&amp;as=2019-06-09&amp;ae=2019-06-16&amp;asz=1/day&amp;afr=500&amp;tlr=days&amp;cpd=GHRSST_L4_MUR_Sea_Surface_Temperature&amp;csd=ascata_l2_coastal___wind_speed___2880_x_1440___night&amp;cct=timeSeriesSpark&amp;cgt=Box&amp;csa=-96.6076,13.228,-93.3785,15.8438&amp;cst=2017-11-21&amp;cet=2017-12-20</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5d421624d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5d421624d7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5d421624d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g5d421624d7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5d421624d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g5d421624d7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5d421624d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5d421624d7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5d421624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5d421624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g5ec97bfc3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5ec97bfc3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5ec97bfc3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5ec97bfc3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g5ec97bfc3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5ec97bfc3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5d713060a9_0_9:notes"/>
          <p:cNvSpPr/>
          <p:nvPr>
            <p:ph idx="2" type="sldImg"/>
          </p:nvPr>
        </p:nvSpPr>
        <p:spPr>
          <a:xfrm>
            <a:off x="704850" y="1154113"/>
            <a:ext cx="5540400" cy="311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5d713060a9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Storage has become cheaper. Economics have become more linear. We have object storage in addition to database and file system. Object storage has completely changed the calculus when it comes to massive data storage and access.</a:t>
            </a:r>
            <a:endParaRPr/>
          </a:p>
        </p:txBody>
      </p:sp>
      <p:sp>
        <p:nvSpPr>
          <p:cNvPr id="563" name="Google Shape;563;g5d713060a9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g5ec97bfc3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5ec97bfc3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g5ec97bfc3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5ec97bfc3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Google Shape;905;g5ec97bfc3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5ec97bfc3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g5ec97bfc3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5ec97bfc3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g5ec97bfc39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5ec97bfc39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6" name="Shape 926"/>
        <p:cNvGrpSpPr/>
        <p:nvPr/>
      </p:nvGrpSpPr>
      <p:grpSpPr>
        <a:xfrm>
          <a:off x="0" y="0"/>
          <a:ext cx="0" cy="0"/>
          <a:chOff x="0" y="0"/>
          <a:chExt cx="0" cy="0"/>
        </a:xfrm>
      </p:grpSpPr>
      <p:sp>
        <p:nvSpPr>
          <p:cNvPr id="927" name="Google Shape;927;g5ec97bfc39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5ec97bfc39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Google Shape;935;g5ec97bfc3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5ec97bfc3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3" name="Shape 943"/>
        <p:cNvGrpSpPr/>
        <p:nvPr/>
      </p:nvGrpSpPr>
      <p:grpSpPr>
        <a:xfrm>
          <a:off x="0" y="0"/>
          <a:ext cx="0" cy="0"/>
          <a:chOff x="0" y="0"/>
          <a:chExt cx="0" cy="0"/>
        </a:xfrm>
      </p:grpSpPr>
      <p:sp>
        <p:nvSpPr>
          <p:cNvPr id="944" name="Google Shape;944;g5ec97bfc39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5ec97bfc39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Google Shape;968;g5ec97bfc39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5ec97bfc39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g5d74ba3b77_4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5d74ba3b77_4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5d713060a9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5d713060a9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From the days of GRIB, NetCDF-Java files, and big arrays of SAN storage with bare metal sub-setting and rendering capabilities, we’ve moved to era of cacheable/cached, parallel-io capable, object store solutions. The new solutions are less flexible in some ways but leverage other technologies to give flexibility to users who can afford it.</a:t>
            </a:r>
            <a:endParaRPr/>
          </a:p>
        </p:txBody>
      </p:sp>
      <p:sp>
        <p:nvSpPr>
          <p:cNvPr id="574" name="Google Shape;574;g5d713060a9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9" name="Shape 979"/>
        <p:cNvGrpSpPr/>
        <p:nvPr/>
      </p:nvGrpSpPr>
      <p:grpSpPr>
        <a:xfrm>
          <a:off x="0" y="0"/>
          <a:ext cx="0" cy="0"/>
          <a:chOff x="0" y="0"/>
          <a:chExt cx="0" cy="0"/>
        </a:xfrm>
      </p:grpSpPr>
      <p:sp>
        <p:nvSpPr>
          <p:cNvPr id="980" name="Google Shape;980;g5d74ba3b77_4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g5d74ba3b77_4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9" name="Shape 989"/>
        <p:cNvGrpSpPr/>
        <p:nvPr/>
      </p:nvGrpSpPr>
      <p:grpSpPr>
        <a:xfrm>
          <a:off x="0" y="0"/>
          <a:ext cx="0" cy="0"/>
          <a:chOff x="0" y="0"/>
          <a:chExt cx="0" cy="0"/>
        </a:xfrm>
      </p:grpSpPr>
      <p:sp>
        <p:nvSpPr>
          <p:cNvPr id="990" name="Google Shape;990;g5d74ba3b77_4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g5d74ba3b77_4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g5d74ba3b77_4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5d74ba3b77_4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g5d74ba3b77_4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5d74ba3b77_4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Different data models create problem. Different resolutions (and geometric characteristics) add more diversity!</a:t>
            </a:r>
            <a:endParaRPr/>
          </a:p>
        </p:txBody>
      </p:sp>
      <p:sp>
        <p:nvSpPr>
          <p:cNvPr id="1012" name="Google Shape;1012;g5d74ba3b77_4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9" name="Shape 1399"/>
        <p:cNvGrpSpPr/>
        <p:nvPr/>
      </p:nvGrpSpPr>
      <p:grpSpPr>
        <a:xfrm>
          <a:off x="0" y="0"/>
          <a:ext cx="0" cy="0"/>
          <a:chOff x="0" y="0"/>
          <a:chExt cx="0" cy="0"/>
        </a:xfrm>
      </p:grpSpPr>
      <p:sp>
        <p:nvSpPr>
          <p:cNvPr id="1400" name="Google Shape;1400;g5d74ba3b77_4_43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Make sure we mention that this is only the </a:t>
            </a:r>
            <a:r>
              <a:rPr b="1" lang="en"/>
              <a:t>Spatial</a:t>
            </a:r>
            <a:r>
              <a:rPr lang="en"/>
              <a:t> element of </a:t>
            </a:r>
            <a:r>
              <a:rPr b="1" lang="en"/>
              <a:t>STARE</a:t>
            </a:r>
            <a:endParaRPr b="1"/>
          </a:p>
        </p:txBody>
      </p:sp>
      <p:sp>
        <p:nvSpPr>
          <p:cNvPr id="1401" name="Google Shape;1401;g5d74ba3b77_4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2" name="Shape 1412"/>
        <p:cNvGrpSpPr/>
        <p:nvPr/>
      </p:nvGrpSpPr>
      <p:grpSpPr>
        <a:xfrm>
          <a:off x="0" y="0"/>
          <a:ext cx="0" cy="0"/>
          <a:chOff x="0" y="0"/>
          <a:chExt cx="0" cy="0"/>
        </a:xfrm>
      </p:grpSpPr>
      <p:sp>
        <p:nvSpPr>
          <p:cNvPr id="1413" name="Google Shape;1413;g5d74ba3b77_4_4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g5d74ba3b77_4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3" name="Shape 1423"/>
        <p:cNvGrpSpPr/>
        <p:nvPr/>
      </p:nvGrpSpPr>
      <p:grpSpPr>
        <a:xfrm>
          <a:off x="0" y="0"/>
          <a:ext cx="0" cy="0"/>
          <a:chOff x="0" y="0"/>
          <a:chExt cx="0" cy="0"/>
        </a:xfrm>
      </p:grpSpPr>
      <p:sp>
        <p:nvSpPr>
          <p:cNvPr id="1424" name="Google Shape;1424;g5d74ba3b77_4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5" name="Google Shape;1425;g5d74ba3b77_4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Triangles at multiple levels. Levels 0-4.</a:t>
            </a:r>
            <a:endParaRPr/>
          </a:p>
        </p:txBody>
      </p:sp>
      <p:sp>
        <p:nvSpPr>
          <p:cNvPr id="1426" name="Google Shape;1426;g5d74ba3b77_4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9" name="Shape 1429"/>
        <p:cNvGrpSpPr/>
        <p:nvPr/>
      </p:nvGrpSpPr>
      <p:grpSpPr>
        <a:xfrm>
          <a:off x="0" y="0"/>
          <a:ext cx="0" cy="0"/>
          <a:chOff x="0" y="0"/>
          <a:chExt cx="0" cy="0"/>
        </a:xfrm>
      </p:grpSpPr>
      <p:sp>
        <p:nvSpPr>
          <p:cNvPr id="1430" name="Google Shape;1430;g5d74ba3b77_4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g5d74ba3b77_4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2019-0407-152745 Equirectangular - Level 3 chunks uniformly distributed across 16 “nodes”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Chunk1 Start</a:t>
            </a:r>
            <a:endParaRPr/>
          </a:p>
          <a:p>
            <a:pPr indent="0" lvl="0" marL="0" rtl="0" algn="l">
              <a:spcBef>
                <a:spcPts val="0"/>
              </a:spcBef>
              <a:spcAft>
                <a:spcPts val="0"/>
              </a:spcAft>
              <a:buNone/>
            </a:pPr>
            <a:r>
              <a:rPr lang="en"/>
              <a:t>ncolor = 16</a:t>
            </a:r>
            <a:endParaRPr/>
          </a:p>
          <a:p>
            <a:pPr indent="0" lvl="0" marL="0" rtl="0" algn="l">
              <a:spcBef>
                <a:spcPts val="0"/>
              </a:spcBef>
              <a:spcAft>
                <a:spcPts val="0"/>
              </a:spcAft>
              <a:buNone/>
            </a:pPr>
            <a:r>
              <a:rPr lang="en"/>
              <a:t>chunkLevel = 3</a:t>
            </a:r>
            <a:endParaRPr/>
          </a:p>
          <a:p>
            <a:pPr indent="0" lvl="0" marL="0" rtl="0" algn="l">
              <a:spcBef>
                <a:spcPts val="0"/>
              </a:spcBef>
              <a:spcAft>
                <a:spcPts val="0"/>
              </a:spcAft>
              <a:buNone/>
            </a:pPr>
            <a:r>
              <a:rPr lang="en"/>
              <a:t>chunkTransparency = 0</a:t>
            </a:r>
            <a:endParaRPr/>
          </a:p>
          <a:p>
            <a:pPr indent="0" lvl="0" marL="0" rtl="0" algn="l">
              <a:spcBef>
                <a:spcPts val="0"/>
              </a:spcBef>
              <a:spcAft>
                <a:spcPts val="0"/>
              </a:spcAft>
              <a:buNone/>
            </a:pPr>
            <a:r>
              <a:rPr lang="en"/>
              <a:t>chunk color_scale =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Drawing faces with ncolors bin colors</a:t>
            </a:r>
            <a:endParaRPr/>
          </a:p>
          <a:p>
            <a:pPr indent="0" lvl="0" marL="0" rtl="0" algn="l">
              <a:spcBef>
                <a:spcPts val="0"/>
              </a:spcBef>
              <a:spcAft>
                <a:spcPts val="0"/>
              </a:spcAft>
              <a:buNone/>
            </a:pPr>
            <a:r>
              <a:rPr lang="en"/>
              <a:t>chunks randomized: uniformDouble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Drawing trixels at various levels</a:t>
            </a:r>
            <a:endParaRPr/>
          </a:p>
          <a:p>
            <a:pPr indent="0" lvl="0" marL="0" rtl="0" algn="l">
              <a:spcBef>
                <a:spcPts val="0"/>
              </a:spcBef>
              <a:spcAft>
                <a:spcPts val="0"/>
              </a:spcAft>
              <a:buNone/>
            </a:pPr>
            <a:r>
              <a:rPr lang="en"/>
              <a:t>nbins is the number of bins into which to put trixels</a:t>
            </a:r>
            <a:endParaRPr/>
          </a:p>
          <a:p>
            <a:pPr indent="0" lvl="0" marL="0" rtl="0" algn="l">
              <a:spcBef>
                <a:spcPts val="0"/>
              </a:spcBef>
              <a:spcAft>
                <a:spcPts val="0"/>
              </a:spcAft>
              <a:buNone/>
            </a:pPr>
            <a:r>
              <a:rPr lang="en"/>
              <a:t>nlevels is the number of levels to draw. levels=[0,1,2,...,nlevels-1]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nbins = 1</a:t>
            </a:r>
            <a:endParaRPr/>
          </a:p>
          <a:p>
            <a:pPr indent="0" lvl="0" marL="0" rtl="0" algn="l">
              <a:spcBef>
                <a:spcPts val="0"/>
              </a:spcBef>
              <a:spcAft>
                <a:spcPts val="0"/>
              </a:spcAft>
              <a:buNone/>
            </a:pPr>
            <a:r>
              <a:rPr lang="en"/>
              <a:t>nlevels = 5</a:t>
            </a:r>
            <a:endParaRPr/>
          </a:p>
          <a:p>
            <a:pPr indent="0" lvl="0" marL="0" rtl="0" algn="l">
              <a:spcBef>
                <a:spcPts val="0"/>
              </a:spcBef>
              <a:spcAft>
                <a:spcPts val="0"/>
              </a:spcAft>
              <a:buNone/>
            </a:pPr>
            <a:r>
              <a:rPr lang="en"/>
              <a:t>Chunk1 End</a:t>
            </a:r>
            <a:endParaRPr/>
          </a:p>
        </p:txBody>
      </p:sp>
      <p:sp>
        <p:nvSpPr>
          <p:cNvPr id="1432" name="Google Shape;1432;g5d74ba3b77_4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5" name="Shape 1435"/>
        <p:cNvGrpSpPr/>
        <p:nvPr/>
      </p:nvGrpSpPr>
      <p:grpSpPr>
        <a:xfrm>
          <a:off x="0" y="0"/>
          <a:ext cx="0" cy="0"/>
          <a:chOff x="0" y="0"/>
          <a:chExt cx="0" cy="0"/>
        </a:xfrm>
      </p:grpSpPr>
      <p:sp>
        <p:nvSpPr>
          <p:cNvPr id="1436" name="Google Shape;1436;g5d74ba3b77_4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g5d74ba3b77_4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chunkLevel=3 (nodes). TrixelGrid=0,1,2,3,4 (yellows getting darker). Swath, resolution level=5 (green).</a:t>
            </a:r>
            <a:endParaRPr/>
          </a:p>
        </p:txBody>
      </p:sp>
      <p:sp>
        <p:nvSpPr>
          <p:cNvPr id="1438" name="Google Shape;1438;g5d74ba3b77_4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5" name="Shape 1445"/>
        <p:cNvGrpSpPr/>
        <p:nvPr/>
      </p:nvGrpSpPr>
      <p:grpSpPr>
        <a:xfrm>
          <a:off x="0" y="0"/>
          <a:ext cx="0" cy="0"/>
          <a:chOff x="0" y="0"/>
          <a:chExt cx="0" cy="0"/>
        </a:xfrm>
      </p:grpSpPr>
      <p:sp>
        <p:nvSpPr>
          <p:cNvPr id="1446" name="Google Shape;1446;g5d74ba3b77_4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g5d74ba3b77_4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448" name="Google Shape;1448;g5d74ba3b77_4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5d713060a9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5d713060a9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Server-side service “clients” such as Giovanni and the Geo Data Portal use a suite of file-access and web-service mechanisms to provide meaningful subsets and lightly processed data sets. These kinds of clients put all the onus on the service developer to know what the end user wants but can make it very easy for end users – if the service fits their needs. In recent years, we’ve seen the advent of service clients that reside “in the cloud” such as Jupyter-Hub, Google Earth Engine, and ArcGIS Online. Google Earth Engine, ArcGIS Online, and the Pangeo project even leverage special storage capabilities of their cloud deployment environments to bring high-throughput and high-performance computing to their users through simple and flexible script interfaces. 10 years ago, we could only dream of the potential that these server-side client applications provide.</a:t>
            </a:r>
            <a:endParaRPr/>
          </a:p>
        </p:txBody>
      </p:sp>
      <p:sp>
        <p:nvSpPr>
          <p:cNvPr id="589" name="Google Shape;589;g5d713060a9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1" name="Shape 1461"/>
        <p:cNvGrpSpPr/>
        <p:nvPr/>
      </p:nvGrpSpPr>
      <p:grpSpPr>
        <a:xfrm>
          <a:off x="0" y="0"/>
          <a:ext cx="0" cy="0"/>
          <a:chOff x="0" y="0"/>
          <a:chExt cx="0" cy="0"/>
        </a:xfrm>
      </p:grpSpPr>
      <p:sp>
        <p:nvSpPr>
          <p:cNvPr id="1462" name="Google Shape;1462;g5d74ba3b77_4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g5d74ba3b77_4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464" name="Google Shape;1464;g5d74ba3b77_4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8" name="Shape 1478"/>
        <p:cNvGrpSpPr/>
        <p:nvPr/>
      </p:nvGrpSpPr>
      <p:grpSpPr>
        <a:xfrm>
          <a:off x="0" y="0"/>
          <a:ext cx="0" cy="0"/>
          <a:chOff x="0" y="0"/>
          <a:chExt cx="0" cy="0"/>
        </a:xfrm>
      </p:grpSpPr>
      <p:sp>
        <p:nvSpPr>
          <p:cNvPr id="1479" name="Google Shape;1479;g5d74ba3b77_4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g5d74ba3b77_4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481" name="Google Shape;1481;g5d74ba3b77_4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8" name="Shape 1498"/>
        <p:cNvGrpSpPr/>
        <p:nvPr/>
      </p:nvGrpSpPr>
      <p:grpSpPr>
        <a:xfrm>
          <a:off x="0" y="0"/>
          <a:ext cx="0" cy="0"/>
          <a:chOff x="0" y="0"/>
          <a:chExt cx="0" cy="0"/>
        </a:xfrm>
      </p:grpSpPr>
      <p:sp>
        <p:nvSpPr>
          <p:cNvPr id="1499" name="Google Shape;1499;g5d74ba3b77_4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0" name="Google Shape;1500;g5d74ba3b77_4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05-2016-1108-Intersection-TRMM+NMQ-htm+data-2.tiff</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Zoom in of the preceding for detail &amp; clarity.</a:t>
            </a:r>
            <a:endParaRPr/>
          </a:p>
          <a:p>
            <a:pPr indent="0" lvl="0" marL="0" rtl="0" algn="l">
              <a:spcBef>
                <a:spcPts val="0"/>
              </a:spcBef>
              <a:spcAft>
                <a:spcPts val="0"/>
              </a:spcAft>
              <a:buNone/>
            </a:pPr>
            <a:r>
              <a:t/>
            </a:r>
            <a:endParaRPr/>
          </a:p>
        </p:txBody>
      </p:sp>
      <p:sp>
        <p:nvSpPr>
          <p:cNvPr id="1501" name="Google Shape;1501;g5d74ba3b77_4_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4" name="Shape 1504"/>
        <p:cNvGrpSpPr/>
        <p:nvPr/>
      </p:nvGrpSpPr>
      <p:grpSpPr>
        <a:xfrm>
          <a:off x="0" y="0"/>
          <a:ext cx="0" cy="0"/>
          <a:chOff x="0" y="0"/>
          <a:chExt cx="0" cy="0"/>
        </a:xfrm>
      </p:grpSpPr>
      <p:sp>
        <p:nvSpPr>
          <p:cNvPr id="1505" name="Google Shape;1505;g5d74ba3b77_4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g5d74ba3b77_4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06-2016-1108-ConditionalQuery-TRMM+NMQ-NMQSelectedWhereTRMMIndicatesPositive-1.tiff</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Conditional subsetting as we’ve discussed previously. Data from one set is selected according to data in another, where the geometries of both data sets are dramatically different.</a:t>
            </a:r>
            <a:endParaRPr/>
          </a:p>
          <a:p>
            <a:pPr indent="0" lvl="0" marL="0" rtl="0" algn="l">
              <a:spcBef>
                <a:spcPts val="0"/>
              </a:spcBef>
              <a:spcAft>
                <a:spcPts val="0"/>
              </a:spcAft>
              <a:buNone/>
            </a:pPr>
            <a:r>
              <a:t/>
            </a:r>
            <a:endParaRPr/>
          </a:p>
        </p:txBody>
      </p:sp>
      <p:sp>
        <p:nvSpPr>
          <p:cNvPr id="1507" name="Google Shape;1507;g5d74ba3b77_4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4" name="Shape 1514"/>
        <p:cNvGrpSpPr/>
        <p:nvPr/>
      </p:nvGrpSpPr>
      <p:grpSpPr>
        <a:xfrm>
          <a:off x="0" y="0"/>
          <a:ext cx="0" cy="0"/>
          <a:chOff x="0" y="0"/>
          <a:chExt cx="0" cy="0"/>
        </a:xfrm>
      </p:grpSpPr>
      <p:sp>
        <p:nvSpPr>
          <p:cNvPr id="1515" name="Google Shape;1515;g5d74ba3b77_4_5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g5d74ba3b77_4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1" name="Shape 1521"/>
        <p:cNvGrpSpPr/>
        <p:nvPr/>
      </p:nvGrpSpPr>
      <p:grpSpPr>
        <a:xfrm>
          <a:off x="0" y="0"/>
          <a:ext cx="0" cy="0"/>
          <a:chOff x="0" y="0"/>
          <a:chExt cx="0" cy="0"/>
        </a:xfrm>
      </p:grpSpPr>
      <p:sp>
        <p:nvSpPr>
          <p:cNvPr id="1522" name="Google Shape;1522;g5d421624d7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3" name="Google Shape;1523;g5d421624d7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7" name="Shape 1527"/>
        <p:cNvGrpSpPr/>
        <p:nvPr/>
      </p:nvGrpSpPr>
      <p:grpSpPr>
        <a:xfrm>
          <a:off x="0" y="0"/>
          <a:ext cx="0" cy="0"/>
          <a:chOff x="0" y="0"/>
          <a:chExt cx="0" cy="0"/>
        </a:xfrm>
      </p:grpSpPr>
      <p:sp>
        <p:nvSpPr>
          <p:cNvPr id="1528" name="Google Shape;1528;g5d423cfa0d_3_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As you can see we have a strong team of scientists and engineers.</a:t>
            </a:r>
            <a:endParaRPr b="0" i="0" sz="1100" u="none" cap="none" strike="noStrike">
              <a:solidFill>
                <a:schemeClr val="dk1"/>
              </a:solidFill>
              <a:latin typeface="Arial"/>
              <a:ea typeface="Arial"/>
              <a:cs typeface="Arial"/>
              <a:sym typeface="Arial"/>
            </a:endParaRPr>
          </a:p>
        </p:txBody>
      </p:sp>
      <p:sp>
        <p:nvSpPr>
          <p:cNvPr id="1529" name="Google Shape;1529;g5d423cfa0d_3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4" name="Shape 1534"/>
        <p:cNvGrpSpPr/>
        <p:nvPr/>
      </p:nvGrpSpPr>
      <p:grpSpPr>
        <a:xfrm>
          <a:off x="0" y="0"/>
          <a:ext cx="0" cy="0"/>
          <a:chOff x="0" y="0"/>
          <a:chExt cx="0" cy="0"/>
        </a:xfrm>
      </p:grpSpPr>
      <p:sp>
        <p:nvSpPr>
          <p:cNvPr id="1535" name="Google Shape;1535;g5d421624d7_0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6" name="Google Shape;1536;g5d421624d7_0_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Subsetter/Regridder is very useful/helpful for LDAS users.  The NLDAS data are in GRIB files, with hourly temporal resolution.  Many users have difficulty to handle GRIB formatted data. The Subsetter/Regridder enables the users to get variable and spatial subsetted data in NetCDF files, which is a big step for making NLDAS data to be Analysis Ready Data (ARD).</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0" name="Shape 1540"/>
        <p:cNvGrpSpPr/>
        <p:nvPr/>
      </p:nvGrpSpPr>
      <p:grpSpPr>
        <a:xfrm>
          <a:off x="0" y="0"/>
          <a:ext cx="0" cy="0"/>
          <a:chOff x="0" y="0"/>
          <a:chExt cx="0" cy="0"/>
        </a:xfrm>
      </p:grpSpPr>
      <p:sp>
        <p:nvSpPr>
          <p:cNvPr id="1541" name="Google Shape;1541;g5d421624d7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
        <p:nvSpPr>
          <p:cNvPr id="1542" name="Google Shape;1542;g5d421624d7_0_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6" name="Shape 1546"/>
        <p:cNvGrpSpPr/>
        <p:nvPr/>
      </p:nvGrpSpPr>
      <p:grpSpPr>
        <a:xfrm>
          <a:off x="0" y="0"/>
          <a:ext cx="0" cy="0"/>
          <a:chOff x="0" y="0"/>
          <a:chExt cx="0" cy="0"/>
        </a:xfrm>
      </p:grpSpPr>
      <p:sp>
        <p:nvSpPr>
          <p:cNvPr id="1547" name="Google Shape;1547;g5d421624d7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48" name="Google Shape;1548;g5d421624d7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lang="en"/>
              <a:t>Service side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5d713060a9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5d713060a9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an end-user of some of the advances in information management, environmental modeling is poised to make great strides based on the recent transition to object-store and containerized architectures. Legacy systems such as NLDAS and the CMIP modelling activities have typically run on supercomputers using software that is decades old. In the last few years, we’ve seen a new (FV3) dynamical core deployed (new code?!?) to the Global Forecast System as well as Version 2 of the National Water Model. These and many other models are poised to shift to containerized, cloud-based deployments that have both performance (read more ensemble members etc.) and accessibility (read data natively in the cloud for users) implications. </a:t>
            </a:r>
            <a:endParaRPr/>
          </a:p>
        </p:txBody>
      </p:sp>
      <p:sp>
        <p:nvSpPr>
          <p:cNvPr id="602" name="Google Shape;602;g5d713060a9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2" name="Shape 1552"/>
        <p:cNvGrpSpPr/>
        <p:nvPr/>
      </p:nvGrpSpPr>
      <p:grpSpPr>
        <a:xfrm>
          <a:off x="0" y="0"/>
          <a:ext cx="0" cy="0"/>
          <a:chOff x="0" y="0"/>
          <a:chExt cx="0" cy="0"/>
        </a:xfrm>
      </p:grpSpPr>
      <p:sp>
        <p:nvSpPr>
          <p:cNvPr id="1553" name="Google Shape;1553;g5d421624d7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g5d421624d7_0_2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8" name="Shape 1558"/>
        <p:cNvGrpSpPr/>
        <p:nvPr/>
      </p:nvGrpSpPr>
      <p:grpSpPr>
        <a:xfrm>
          <a:off x="0" y="0"/>
          <a:ext cx="0" cy="0"/>
          <a:chOff x="0" y="0"/>
          <a:chExt cx="0" cy="0"/>
        </a:xfrm>
      </p:grpSpPr>
      <p:sp>
        <p:nvSpPr>
          <p:cNvPr id="1559" name="Google Shape;1559;g5d421624d7_0_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60" name="Google Shape;1560;g5d421624d7_0_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lang="en"/>
              <a:t>OMI?</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6" name="Shape 1566"/>
        <p:cNvGrpSpPr/>
        <p:nvPr/>
      </p:nvGrpSpPr>
      <p:grpSpPr>
        <a:xfrm>
          <a:off x="0" y="0"/>
          <a:ext cx="0" cy="0"/>
          <a:chOff x="0" y="0"/>
          <a:chExt cx="0" cy="0"/>
        </a:xfrm>
      </p:grpSpPr>
      <p:sp>
        <p:nvSpPr>
          <p:cNvPr id="1567" name="Google Shape;1567;g5d421624d7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g5d421624d7_0_2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2" name="Shape 1572"/>
        <p:cNvGrpSpPr/>
        <p:nvPr/>
      </p:nvGrpSpPr>
      <p:grpSpPr>
        <a:xfrm>
          <a:off x="0" y="0"/>
          <a:ext cx="0" cy="0"/>
          <a:chOff x="0" y="0"/>
          <a:chExt cx="0" cy="0"/>
        </a:xfrm>
      </p:grpSpPr>
      <p:sp>
        <p:nvSpPr>
          <p:cNvPr id="1573" name="Google Shape;1573;g5d421624d7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g5d421624d7_0_3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8" name="Shape 1578"/>
        <p:cNvGrpSpPr/>
        <p:nvPr/>
      </p:nvGrpSpPr>
      <p:grpSpPr>
        <a:xfrm>
          <a:off x="0" y="0"/>
          <a:ext cx="0" cy="0"/>
          <a:chOff x="0" y="0"/>
          <a:chExt cx="0" cy="0"/>
        </a:xfrm>
      </p:grpSpPr>
      <p:sp>
        <p:nvSpPr>
          <p:cNvPr id="1579" name="Google Shape;1579;g5d421624d7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g5d421624d7_0_3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4" name="Shape 1584"/>
        <p:cNvGrpSpPr/>
        <p:nvPr/>
      </p:nvGrpSpPr>
      <p:grpSpPr>
        <a:xfrm>
          <a:off x="0" y="0"/>
          <a:ext cx="0" cy="0"/>
          <a:chOff x="0" y="0"/>
          <a:chExt cx="0" cy="0"/>
        </a:xfrm>
      </p:grpSpPr>
      <p:sp>
        <p:nvSpPr>
          <p:cNvPr id="1585" name="Google Shape;1585;g5d421624d7_0_3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86" name="Google Shape;1586;g5d421624d7_0_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lang="en"/>
              <a:t>GFDL grid was requested by a NOAA team. They were especially interested in comparing MERRA2 with GFDL.</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1" name="Shape 1591"/>
        <p:cNvGrpSpPr/>
        <p:nvPr/>
      </p:nvGrpSpPr>
      <p:grpSpPr>
        <a:xfrm>
          <a:off x="0" y="0"/>
          <a:ext cx="0" cy="0"/>
          <a:chOff x="0" y="0"/>
          <a:chExt cx="0" cy="0"/>
        </a:xfrm>
      </p:grpSpPr>
      <p:sp>
        <p:nvSpPr>
          <p:cNvPr id="1592" name="Google Shape;1592;g5d421624d7_0_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93" name="Google Shape;1593;g5d421624d7_0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lang="en"/>
              <a:t>As an example, users can select output grid same as MERRA2</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8" name="Shape 1598"/>
        <p:cNvGrpSpPr/>
        <p:nvPr/>
      </p:nvGrpSpPr>
      <p:grpSpPr>
        <a:xfrm>
          <a:off x="0" y="0"/>
          <a:ext cx="0" cy="0"/>
          <a:chOff x="0" y="0"/>
          <a:chExt cx="0" cy="0"/>
        </a:xfrm>
      </p:grpSpPr>
      <p:sp>
        <p:nvSpPr>
          <p:cNvPr id="1599" name="Google Shape;1599;g5d421624d7_0_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0" name="Google Shape;1600;g5d421624d7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lang="en"/>
              <a:t>Users can also select daily mean of MERRA2 data, then compare them with the regridded OMI data.</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5" name="Shape 1605"/>
        <p:cNvGrpSpPr/>
        <p:nvPr/>
      </p:nvGrpSpPr>
      <p:grpSpPr>
        <a:xfrm>
          <a:off x="0" y="0"/>
          <a:ext cx="0" cy="0"/>
          <a:chOff x="0" y="0"/>
          <a:chExt cx="0" cy="0"/>
        </a:xfrm>
      </p:grpSpPr>
      <p:sp>
        <p:nvSpPr>
          <p:cNvPr id="1606" name="Google Shape;1606;g5d421624d7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g5d421624d7_0_3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1" name="Shape 1611"/>
        <p:cNvGrpSpPr/>
        <p:nvPr/>
      </p:nvGrpSpPr>
      <p:grpSpPr>
        <a:xfrm>
          <a:off x="0" y="0"/>
          <a:ext cx="0" cy="0"/>
          <a:chOff x="0" y="0"/>
          <a:chExt cx="0" cy="0"/>
        </a:xfrm>
      </p:grpSpPr>
      <p:sp>
        <p:nvSpPr>
          <p:cNvPr id="1612" name="Google Shape;1612;g5d421624d7_0_3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3" name="Google Shape;1613;g5d421624d7_0_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100"/>
              <a:buFont typeface="Arial"/>
              <a:buNone/>
            </a:pPr>
            <a:r>
              <a:rPr lang="en"/>
              <a:t>It might take a little while for GES DISC to put the service in cloud, but we will soon provide cloud-friendly data for the users, eg, COG.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5d713060a9_0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5d713060a9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5ec97bfc3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5ec97bfc3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5d5bc84a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5d5bc84a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up and updating THREDDS aggregations can impose a heavy processing load on our systems as new data arrives, especially for GRIB.</a:t>
            </a:r>
            <a:endParaRPr/>
          </a:p>
          <a:p>
            <a:pPr indent="0" lvl="0" marL="0" rtl="0" algn="l">
              <a:spcBef>
                <a:spcPts val="0"/>
              </a:spcBef>
              <a:spcAft>
                <a:spcPts val="0"/>
              </a:spcAft>
              <a:buNone/>
            </a:pPr>
            <a:r>
              <a:rPr lang="en"/>
              <a:t>NCEI already has an on-</a:t>
            </a:r>
            <a:r>
              <a:rPr lang="en"/>
              <a:t>premises</a:t>
            </a:r>
            <a:r>
              <a:rPr lang="en"/>
              <a:t> object store in testing.</a:t>
            </a:r>
            <a:endParaRPr/>
          </a:p>
          <a:p>
            <a:pPr indent="0" lvl="0" marL="0" rtl="0" algn="l">
              <a:spcBef>
                <a:spcPts val="0"/>
              </a:spcBef>
              <a:spcAft>
                <a:spcPts val="0"/>
              </a:spcAft>
              <a:buNone/>
            </a:pPr>
            <a:r>
              <a:rPr lang="en"/>
              <a:t>ZARR, N5, and Cloud-Optimized GeoTIFF allow clients to do the work of subsetting data while NCEI systems act as simple HTTP servers.</a:t>
            </a:r>
            <a:endParaRPr/>
          </a:p>
          <a:p>
            <a:pPr indent="0" lvl="0" marL="0" rtl="0" algn="l">
              <a:spcBef>
                <a:spcPts val="0"/>
              </a:spcBef>
              <a:spcAft>
                <a:spcPts val="0"/>
              </a:spcAft>
              <a:buNone/>
            </a:pPr>
            <a:r>
              <a:rPr lang="en"/>
              <a:t>Apache NiFi is being used for some </a:t>
            </a:r>
            <a:r>
              <a:rPr lang="en"/>
              <a:t>preliminary</a:t>
            </a:r>
            <a:r>
              <a:rPr lang="en"/>
              <a:t> data management tests; Kafka will be the basis of NCEI’s Inventory Manager, which will keep track of our data sets and their documentation. NiFi and Kafka integrate easily.</a:t>
            </a:r>
            <a:endParaRPr/>
          </a:p>
          <a:p>
            <a:pPr indent="0" lvl="0" marL="0" rtl="0" algn="l">
              <a:spcBef>
                <a:spcPts val="0"/>
              </a:spcBef>
              <a:spcAft>
                <a:spcPts val="0"/>
              </a:spcAft>
              <a:buNone/>
            </a:pPr>
            <a:r>
              <a:rPr lang="en"/>
              <a:t>We have converted NCEI’s NOAA Global Surface Temperature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2" name="Shape 132"/>
        <p:cNvGrpSpPr/>
        <p:nvPr/>
      </p:nvGrpSpPr>
      <p:grpSpPr>
        <a:xfrm>
          <a:off x="0" y="0"/>
          <a:ext cx="0" cy="0"/>
          <a:chOff x="0" y="0"/>
          <a:chExt cx="0" cy="0"/>
        </a:xfrm>
      </p:grpSpPr>
      <p:sp>
        <p:nvSpPr>
          <p:cNvPr id="133" name="Google Shape;133;p26"/>
          <p:cNvSpPr txBox="1"/>
          <p:nvPr>
            <p:ph type="title"/>
          </p:nvPr>
        </p:nvSpPr>
        <p:spPr>
          <a:xfrm>
            <a:off x="-4760" y="24"/>
            <a:ext cx="9148800" cy="994200"/>
          </a:xfrm>
          <a:prstGeom prst="rect">
            <a:avLst/>
          </a:prstGeom>
          <a:solidFill>
            <a:srgbClr val="001B3B"/>
          </a:solidFill>
          <a:ln>
            <a:noFill/>
          </a:ln>
        </p:spPr>
        <p:txBody>
          <a:bodyPr anchorCtr="0" anchor="ctr" bIns="45700" lIns="91400" spcFirstLastPara="1" rIns="91400" wrap="square" tIns="45700">
            <a:noAutofit/>
          </a:bodyPr>
          <a:lstStyle>
            <a:lvl1pPr lvl="0" rtl="0" algn="ctr">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4" name="Google Shape;134;p26"/>
          <p:cNvSpPr txBox="1"/>
          <p:nvPr>
            <p:ph idx="1" type="body"/>
          </p:nvPr>
        </p:nvSpPr>
        <p:spPr>
          <a:xfrm>
            <a:off x="623888" y="1274782"/>
            <a:ext cx="7886700" cy="32634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35" name="Google Shape;135;p26"/>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6" name="Shape 136"/>
        <p:cNvGrpSpPr/>
        <p:nvPr/>
      </p:nvGrpSpPr>
      <p:grpSpPr>
        <a:xfrm>
          <a:off x="0" y="0"/>
          <a:ext cx="0" cy="0"/>
          <a:chOff x="0" y="0"/>
          <a:chExt cx="0" cy="0"/>
        </a:xfrm>
      </p:grpSpPr>
      <p:sp>
        <p:nvSpPr>
          <p:cNvPr id="137" name="Google Shape;137;p27"/>
          <p:cNvSpPr txBox="1"/>
          <p:nvPr>
            <p:ph type="ctrTitle"/>
          </p:nvPr>
        </p:nvSpPr>
        <p:spPr>
          <a:xfrm>
            <a:off x="685802" y="841772"/>
            <a:ext cx="7772400" cy="1790700"/>
          </a:xfrm>
          <a:prstGeom prst="rect">
            <a:avLst/>
          </a:prstGeom>
          <a:noFill/>
          <a:ln>
            <a:noFill/>
          </a:ln>
        </p:spPr>
        <p:txBody>
          <a:bodyPr anchorCtr="0" anchor="b" bIns="45700" lIns="91400" spcFirstLastPara="1" rIns="91400" wrap="square" tIns="45700">
            <a:noAutofit/>
          </a:bodyPr>
          <a:lstStyle>
            <a:lvl1pPr lvl="0" rtl="0" algn="ctr">
              <a:lnSpc>
                <a:spcPct val="90000"/>
              </a:lnSpc>
              <a:spcBef>
                <a:spcPts val="0"/>
              </a:spcBef>
              <a:spcAft>
                <a:spcPts val="0"/>
              </a:spcAft>
              <a:buClr>
                <a:schemeClr val="dk1"/>
              </a:buClr>
              <a:buSzPts val="6000"/>
              <a:buFont typeface="Arial"/>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8" name="Google Shape;138;p27"/>
          <p:cNvSpPr txBox="1"/>
          <p:nvPr>
            <p:ph idx="1" type="subTitle"/>
          </p:nvPr>
        </p:nvSpPr>
        <p:spPr>
          <a:xfrm>
            <a:off x="1143002" y="2701550"/>
            <a:ext cx="6858000" cy="1241700"/>
          </a:xfrm>
          <a:prstGeom prst="rect">
            <a:avLst/>
          </a:prstGeom>
          <a:noFill/>
          <a:ln>
            <a:noFill/>
          </a:ln>
        </p:spPr>
        <p:txBody>
          <a:bodyPr anchorCtr="0" anchor="t" bIns="45700" lIns="91400" spcFirstLastPara="1" rIns="91400"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39" name="Google Shape;139;p27"/>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0" name="Google Shape;140;p27"/>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1" name="Shape 141"/>
        <p:cNvGrpSpPr/>
        <p:nvPr/>
      </p:nvGrpSpPr>
      <p:grpSpPr>
        <a:xfrm>
          <a:off x="0" y="0"/>
          <a:ext cx="0" cy="0"/>
          <a:chOff x="0" y="0"/>
          <a:chExt cx="0" cy="0"/>
        </a:xfrm>
      </p:grpSpPr>
      <p:sp>
        <p:nvSpPr>
          <p:cNvPr id="142" name="Google Shape;142;p28"/>
          <p:cNvSpPr txBox="1"/>
          <p:nvPr>
            <p:ph type="title"/>
          </p:nvPr>
        </p:nvSpPr>
        <p:spPr>
          <a:xfrm>
            <a:off x="623888" y="1282330"/>
            <a:ext cx="7886700" cy="2139600"/>
          </a:xfrm>
          <a:prstGeom prst="rect">
            <a:avLst/>
          </a:prstGeom>
          <a:noFill/>
          <a:ln>
            <a:noFill/>
          </a:ln>
        </p:spPr>
        <p:txBody>
          <a:bodyPr anchorCtr="0" anchor="b" bIns="45700" lIns="91400" spcFirstLastPara="1" rIns="91400" wrap="square" tIns="45700">
            <a:noAutofit/>
          </a:bodyPr>
          <a:lstStyle>
            <a:lvl1pPr lvl="0" rtl="0" algn="l">
              <a:lnSpc>
                <a:spcPct val="90000"/>
              </a:lnSpc>
              <a:spcBef>
                <a:spcPts val="0"/>
              </a:spcBef>
              <a:spcAft>
                <a:spcPts val="0"/>
              </a:spcAft>
              <a:buClr>
                <a:schemeClr val="dk1"/>
              </a:buClr>
              <a:buSzPts val="6000"/>
              <a:buFont typeface="Arial"/>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28"/>
          <p:cNvSpPr txBox="1"/>
          <p:nvPr>
            <p:ph idx="1" type="body"/>
          </p:nvPr>
        </p:nvSpPr>
        <p:spPr>
          <a:xfrm>
            <a:off x="623888" y="3442122"/>
            <a:ext cx="7886700" cy="1125300"/>
          </a:xfrm>
          <a:prstGeom prst="rect">
            <a:avLst/>
          </a:prstGeom>
          <a:noFill/>
          <a:ln>
            <a:noFill/>
          </a:ln>
        </p:spPr>
        <p:txBody>
          <a:bodyPr anchorCtr="0" anchor="t" bIns="45700" lIns="91400" spcFirstLastPara="1" rIns="91400"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44" name="Google Shape;144;p28"/>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5" name="Google Shape;145;p28"/>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6" name="Shape 146"/>
        <p:cNvGrpSpPr/>
        <p:nvPr/>
      </p:nvGrpSpPr>
      <p:grpSpPr>
        <a:xfrm>
          <a:off x="0" y="0"/>
          <a:ext cx="0" cy="0"/>
          <a:chOff x="0" y="0"/>
          <a:chExt cx="0" cy="0"/>
        </a:xfrm>
      </p:grpSpPr>
      <p:sp>
        <p:nvSpPr>
          <p:cNvPr id="147" name="Google Shape;147;p29"/>
          <p:cNvSpPr txBox="1"/>
          <p:nvPr>
            <p:ph type="title"/>
          </p:nvPr>
        </p:nvSpPr>
        <p:spPr>
          <a:xfrm>
            <a:off x="628651" y="273847"/>
            <a:ext cx="7886700" cy="994200"/>
          </a:xfrm>
          <a:prstGeom prst="rect">
            <a:avLst/>
          </a:prstGeom>
          <a:noFill/>
          <a:ln>
            <a:noFill/>
          </a:ln>
        </p:spPr>
        <p:txBody>
          <a:bodyPr anchorCtr="0" anchor="ctr" bIns="45700" lIns="91400" spcFirstLastPara="1" rIns="91400" wrap="square" tIns="4570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8" name="Google Shape;148;p29"/>
          <p:cNvSpPr txBox="1"/>
          <p:nvPr>
            <p:ph idx="1" type="body"/>
          </p:nvPr>
        </p:nvSpPr>
        <p:spPr>
          <a:xfrm>
            <a:off x="628653" y="1369219"/>
            <a:ext cx="3886200" cy="32634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49" name="Google Shape;149;p29"/>
          <p:cNvSpPr txBox="1"/>
          <p:nvPr>
            <p:ph idx="2" type="body"/>
          </p:nvPr>
        </p:nvSpPr>
        <p:spPr>
          <a:xfrm>
            <a:off x="4629150" y="1369219"/>
            <a:ext cx="3886200" cy="32634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50" name="Google Shape;150;p29"/>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1" name="Google Shape;151;p29"/>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2" name="Google Shape;152;p29"/>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3" name="Shape 153"/>
        <p:cNvGrpSpPr/>
        <p:nvPr/>
      </p:nvGrpSpPr>
      <p:grpSpPr>
        <a:xfrm>
          <a:off x="0" y="0"/>
          <a:ext cx="0" cy="0"/>
          <a:chOff x="0" y="0"/>
          <a:chExt cx="0" cy="0"/>
        </a:xfrm>
      </p:grpSpPr>
      <p:sp>
        <p:nvSpPr>
          <p:cNvPr id="154" name="Google Shape;154;p30"/>
          <p:cNvSpPr txBox="1"/>
          <p:nvPr>
            <p:ph type="title"/>
          </p:nvPr>
        </p:nvSpPr>
        <p:spPr>
          <a:xfrm>
            <a:off x="629841" y="273847"/>
            <a:ext cx="7886700" cy="994200"/>
          </a:xfrm>
          <a:prstGeom prst="rect">
            <a:avLst/>
          </a:prstGeom>
          <a:noFill/>
          <a:ln>
            <a:noFill/>
          </a:ln>
        </p:spPr>
        <p:txBody>
          <a:bodyPr anchorCtr="0" anchor="ctr" bIns="45700" lIns="91400" spcFirstLastPara="1" rIns="91400" wrap="square" tIns="4570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5" name="Google Shape;155;p30"/>
          <p:cNvSpPr txBox="1"/>
          <p:nvPr>
            <p:ph idx="1" type="body"/>
          </p:nvPr>
        </p:nvSpPr>
        <p:spPr>
          <a:xfrm>
            <a:off x="629843" y="1260872"/>
            <a:ext cx="3868500" cy="618000"/>
          </a:xfrm>
          <a:prstGeom prst="rect">
            <a:avLst/>
          </a:prstGeom>
          <a:noFill/>
          <a:ln>
            <a:noFill/>
          </a:ln>
        </p:spPr>
        <p:txBody>
          <a:bodyPr anchorCtr="0" anchor="b" bIns="45700" lIns="91400" spcFirstLastPara="1" rIns="91400"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56" name="Google Shape;156;p30"/>
          <p:cNvSpPr txBox="1"/>
          <p:nvPr>
            <p:ph idx="2" type="body"/>
          </p:nvPr>
        </p:nvSpPr>
        <p:spPr>
          <a:xfrm>
            <a:off x="629843" y="1878808"/>
            <a:ext cx="3868500" cy="27633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57" name="Google Shape;157;p30"/>
          <p:cNvSpPr txBox="1"/>
          <p:nvPr>
            <p:ph idx="3" type="body"/>
          </p:nvPr>
        </p:nvSpPr>
        <p:spPr>
          <a:xfrm>
            <a:off x="4629152" y="1260872"/>
            <a:ext cx="3887400" cy="618000"/>
          </a:xfrm>
          <a:prstGeom prst="rect">
            <a:avLst/>
          </a:prstGeom>
          <a:noFill/>
          <a:ln>
            <a:noFill/>
          </a:ln>
        </p:spPr>
        <p:txBody>
          <a:bodyPr anchorCtr="0" anchor="b" bIns="45700" lIns="91400" spcFirstLastPara="1" rIns="91400"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58" name="Google Shape;158;p30"/>
          <p:cNvSpPr txBox="1"/>
          <p:nvPr>
            <p:ph idx="4" type="body"/>
          </p:nvPr>
        </p:nvSpPr>
        <p:spPr>
          <a:xfrm>
            <a:off x="4629152" y="1878808"/>
            <a:ext cx="3887400" cy="27633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59" name="Google Shape;159;p30"/>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0" name="Google Shape;160;p30"/>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1" name="Google Shape;161;p30"/>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2" name="Shape 162"/>
        <p:cNvGrpSpPr/>
        <p:nvPr/>
      </p:nvGrpSpPr>
      <p:grpSpPr>
        <a:xfrm>
          <a:off x="0" y="0"/>
          <a:ext cx="0" cy="0"/>
          <a:chOff x="0" y="0"/>
          <a:chExt cx="0" cy="0"/>
        </a:xfrm>
      </p:grpSpPr>
      <p:sp>
        <p:nvSpPr>
          <p:cNvPr id="163" name="Google Shape;163;p31"/>
          <p:cNvSpPr txBox="1"/>
          <p:nvPr>
            <p:ph type="title"/>
          </p:nvPr>
        </p:nvSpPr>
        <p:spPr>
          <a:xfrm>
            <a:off x="628651" y="273847"/>
            <a:ext cx="7886700" cy="994200"/>
          </a:xfrm>
          <a:prstGeom prst="rect">
            <a:avLst/>
          </a:prstGeom>
          <a:noFill/>
          <a:ln>
            <a:noFill/>
          </a:ln>
        </p:spPr>
        <p:txBody>
          <a:bodyPr anchorCtr="0" anchor="ctr" bIns="45700" lIns="91400" spcFirstLastPara="1" rIns="91400" wrap="square" tIns="4570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4" name="Google Shape;164;p31"/>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5" name="Google Shape;165;p31"/>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6" name="Google Shape;166;p31"/>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7" name="Shape 167"/>
        <p:cNvGrpSpPr/>
        <p:nvPr/>
      </p:nvGrpSpPr>
      <p:grpSpPr>
        <a:xfrm>
          <a:off x="0" y="0"/>
          <a:ext cx="0" cy="0"/>
          <a:chOff x="0" y="0"/>
          <a:chExt cx="0" cy="0"/>
        </a:xfrm>
      </p:grpSpPr>
      <p:sp>
        <p:nvSpPr>
          <p:cNvPr id="168" name="Google Shape;168;p32"/>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9" name="Google Shape;169;p32"/>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0" name="Google Shape;170;p32"/>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1" name="Shape 171"/>
        <p:cNvGrpSpPr/>
        <p:nvPr/>
      </p:nvGrpSpPr>
      <p:grpSpPr>
        <a:xfrm>
          <a:off x="0" y="0"/>
          <a:ext cx="0" cy="0"/>
          <a:chOff x="0" y="0"/>
          <a:chExt cx="0" cy="0"/>
        </a:xfrm>
      </p:grpSpPr>
      <p:sp>
        <p:nvSpPr>
          <p:cNvPr id="172" name="Google Shape;172;p33"/>
          <p:cNvSpPr txBox="1"/>
          <p:nvPr>
            <p:ph type="title"/>
          </p:nvPr>
        </p:nvSpPr>
        <p:spPr>
          <a:xfrm>
            <a:off x="629843" y="342900"/>
            <a:ext cx="2949000" cy="1200300"/>
          </a:xfrm>
          <a:prstGeom prst="rect">
            <a:avLst/>
          </a:prstGeom>
          <a:noFill/>
          <a:ln>
            <a:noFill/>
          </a:ln>
        </p:spPr>
        <p:txBody>
          <a:bodyPr anchorCtr="0" anchor="b" bIns="45700" lIns="91400" spcFirstLastPara="1" rIns="91400" wrap="square" tIns="45700">
            <a:noAutofit/>
          </a:bodyPr>
          <a:lstStyle>
            <a:lvl1pPr lvl="0" rtl="0" algn="l">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3" name="Google Shape;173;p33"/>
          <p:cNvSpPr txBox="1"/>
          <p:nvPr>
            <p:ph idx="1" type="body"/>
          </p:nvPr>
        </p:nvSpPr>
        <p:spPr>
          <a:xfrm>
            <a:off x="3887391" y="740594"/>
            <a:ext cx="4629300" cy="3655200"/>
          </a:xfrm>
          <a:prstGeom prst="rect">
            <a:avLst/>
          </a:prstGeom>
          <a:noFill/>
          <a:ln>
            <a:noFill/>
          </a:ln>
        </p:spPr>
        <p:txBody>
          <a:bodyPr anchorCtr="0" anchor="t" bIns="45700" lIns="91400" spcFirstLastPara="1" rIns="91400"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74" name="Google Shape;174;p33"/>
          <p:cNvSpPr txBox="1"/>
          <p:nvPr>
            <p:ph idx="2" type="body"/>
          </p:nvPr>
        </p:nvSpPr>
        <p:spPr>
          <a:xfrm>
            <a:off x="629843" y="1543051"/>
            <a:ext cx="2949000" cy="2858700"/>
          </a:xfrm>
          <a:prstGeom prst="rect">
            <a:avLst/>
          </a:prstGeom>
          <a:noFill/>
          <a:ln>
            <a:noFill/>
          </a:ln>
        </p:spPr>
        <p:txBody>
          <a:bodyPr anchorCtr="0" anchor="t" bIns="45700" lIns="91400" spcFirstLastPara="1" rIns="91400"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75" name="Google Shape;175;p33"/>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6" name="Google Shape;176;p33"/>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7" name="Google Shape;177;p33"/>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178" name="Shape 178"/>
        <p:cNvGrpSpPr/>
        <p:nvPr/>
      </p:nvGrpSpPr>
      <p:grpSpPr>
        <a:xfrm>
          <a:off x="0" y="0"/>
          <a:ext cx="0" cy="0"/>
          <a:chOff x="0" y="0"/>
          <a:chExt cx="0" cy="0"/>
        </a:xfrm>
      </p:grpSpPr>
      <p:sp>
        <p:nvSpPr>
          <p:cNvPr id="179" name="Google Shape;179;p34"/>
          <p:cNvSpPr/>
          <p:nvPr>
            <p:ph idx="2" type="pic"/>
          </p:nvPr>
        </p:nvSpPr>
        <p:spPr>
          <a:xfrm>
            <a:off x="3887391" y="740594"/>
            <a:ext cx="4629300" cy="3655200"/>
          </a:xfrm>
          <a:prstGeom prst="rect">
            <a:avLst/>
          </a:prstGeom>
          <a:noFill/>
          <a:ln>
            <a:noFill/>
          </a:ln>
        </p:spPr>
        <p:txBody>
          <a:bodyPr anchorCtr="0" anchor="t" bIns="45700" lIns="91400" spcFirstLastPara="1" rIns="91400"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80" name="Google Shape;180;p34"/>
          <p:cNvSpPr txBox="1"/>
          <p:nvPr>
            <p:ph idx="1" type="body"/>
          </p:nvPr>
        </p:nvSpPr>
        <p:spPr>
          <a:xfrm>
            <a:off x="629843" y="1543051"/>
            <a:ext cx="2949000" cy="2858700"/>
          </a:xfrm>
          <a:prstGeom prst="rect">
            <a:avLst/>
          </a:prstGeom>
          <a:noFill/>
          <a:ln>
            <a:noFill/>
          </a:ln>
        </p:spPr>
        <p:txBody>
          <a:bodyPr anchorCtr="0" anchor="t" bIns="45700" lIns="91400" spcFirstLastPara="1" rIns="91400"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81" name="Google Shape;181;p34"/>
          <p:cNvSpPr txBox="1"/>
          <p:nvPr>
            <p:ph type="title"/>
          </p:nvPr>
        </p:nvSpPr>
        <p:spPr>
          <a:xfrm>
            <a:off x="628651" y="273847"/>
            <a:ext cx="7886700" cy="994200"/>
          </a:xfrm>
          <a:prstGeom prst="rect">
            <a:avLst/>
          </a:prstGeom>
          <a:noFill/>
          <a:ln>
            <a:noFill/>
          </a:ln>
        </p:spPr>
        <p:txBody>
          <a:bodyPr anchorCtr="0" anchor="ctr" bIns="45700" lIns="91400" spcFirstLastPara="1" rIns="91400" wrap="square" tIns="4570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82" name="Shape 182"/>
        <p:cNvGrpSpPr/>
        <p:nvPr/>
      </p:nvGrpSpPr>
      <p:grpSpPr>
        <a:xfrm>
          <a:off x="0" y="0"/>
          <a:ext cx="0" cy="0"/>
          <a:chOff x="0" y="0"/>
          <a:chExt cx="0" cy="0"/>
        </a:xfrm>
      </p:grpSpPr>
      <p:sp>
        <p:nvSpPr>
          <p:cNvPr id="183" name="Google Shape;183;p35"/>
          <p:cNvSpPr txBox="1"/>
          <p:nvPr>
            <p:ph type="title"/>
          </p:nvPr>
        </p:nvSpPr>
        <p:spPr>
          <a:xfrm>
            <a:off x="628651" y="273847"/>
            <a:ext cx="7886700" cy="994200"/>
          </a:xfrm>
          <a:prstGeom prst="rect">
            <a:avLst/>
          </a:prstGeom>
          <a:noFill/>
          <a:ln>
            <a:noFill/>
          </a:ln>
        </p:spPr>
        <p:txBody>
          <a:bodyPr anchorCtr="0" anchor="ctr" bIns="45700" lIns="91400" spcFirstLastPara="1" rIns="91400" wrap="square" tIns="4570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4" name="Google Shape;184;p35"/>
          <p:cNvSpPr txBox="1"/>
          <p:nvPr>
            <p:ph idx="1" type="body"/>
          </p:nvPr>
        </p:nvSpPr>
        <p:spPr>
          <a:xfrm rot="5400000">
            <a:off x="2940301" y="-942431"/>
            <a:ext cx="3263400" cy="78867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85" name="Google Shape;185;p35"/>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6" name="Google Shape;186;p35"/>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87" name="Shape 187"/>
        <p:cNvGrpSpPr/>
        <p:nvPr/>
      </p:nvGrpSpPr>
      <p:grpSpPr>
        <a:xfrm>
          <a:off x="0" y="0"/>
          <a:ext cx="0" cy="0"/>
          <a:chOff x="0" y="0"/>
          <a:chExt cx="0" cy="0"/>
        </a:xfrm>
      </p:grpSpPr>
      <p:sp>
        <p:nvSpPr>
          <p:cNvPr id="188" name="Google Shape;188;p36"/>
          <p:cNvSpPr txBox="1"/>
          <p:nvPr>
            <p:ph type="title"/>
          </p:nvPr>
        </p:nvSpPr>
        <p:spPr>
          <a:xfrm rot="5400000">
            <a:off x="5350063" y="1467566"/>
            <a:ext cx="4359000" cy="1971600"/>
          </a:xfrm>
          <a:prstGeom prst="rect">
            <a:avLst/>
          </a:prstGeom>
          <a:noFill/>
          <a:ln>
            <a:noFill/>
          </a:ln>
        </p:spPr>
        <p:txBody>
          <a:bodyPr anchorCtr="0" anchor="ctr" bIns="45700" lIns="91400" spcFirstLastPara="1" rIns="91400" wrap="square" tIns="4570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9" name="Google Shape;189;p36"/>
          <p:cNvSpPr txBox="1"/>
          <p:nvPr>
            <p:ph idx="1" type="body"/>
          </p:nvPr>
        </p:nvSpPr>
        <p:spPr>
          <a:xfrm rot="5400000">
            <a:off x="1349478" y="-447034"/>
            <a:ext cx="4359000" cy="5800800"/>
          </a:xfrm>
          <a:prstGeom prst="rect">
            <a:avLst/>
          </a:prstGeom>
          <a:noFill/>
          <a:ln>
            <a:noFill/>
          </a:ln>
        </p:spPr>
        <p:txBody>
          <a:bodyPr anchorCtr="0" anchor="t" bIns="45700" lIns="91400" spcFirstLastPara="1" rIns="91400" wrap="square" tIns="45700">
            <a:noAutofit/>
          </a:bodyPr>
          <a:lstStyle>
            <a:lvl1pPr indent="-317500" lvl="0" marL="457200" rtl="0" algn="l">
              <a:lnSpc>
                <a:spcPct val="90000"/>
              </a:lnSpc>
              <a:spcBef>
                <a:spcPts val="1000"/>
              </a:spcBef>
              <a:spcAft>
                <a:spcPts val="0"/>
              </a:spcAft>
              <a:buClr>
                <a:schemeClr val="dk1"/>
              </a:buClr>
              <a:buSzPts val="1400"/>
              <a:buChar char="•"/>
              <a:defRPr/>
            </a:lvl1pPr>
            <a:lvl2pPr indent="-317500" lvl="1" marL="914400" rtl="0" algn="l">
              <a:lnSpc>
                <a:spcPct val="90000"/>
              </a:lnSpc>
              <a:spcBef>
                <a:spcPts val="500"/>
              </a:spcBef>
              <a:spcAft>
                <a:spcPts val="0"/>
              </a:spcAft>
              <a:buClr>
                <a:schemeClr val="dk1"/>
              </a:buClr>
              <a:buSzPts val="1400"/>
              <a:buChar char="•"/>
              <a:defRPr/>
            </a:lvl2pPr>
            <a:lvl3pPr indent="-317500" lvl="2" marL="1371600" rtl="0" algn="l">
              <a:lnSpc>
                <a:spcPct val="90000"/>
              </a:lnSpc>
              <a:spcBef>
                <a:spcPts val="500"/>
              </a:spcBef>
              <a:spcAft>
                <a:spcPts val="0"/>
              </a:spcAft>
              <a:buClr>
                <a:schemeClr val="dk1"/>
              </a:buClr>
              <a:buSzPts val="1400"/>
              <a:buChar char="•"/>
              <a:defRPr/>
            </a:lvl3pPr>
            <a:lvl4pPr indent="-317500" lvl="3" marL="1828800" rtl="0" algn="l">
              <a:lnSpc>
                <a:spcPct val="90000"/>
              </a:lnSpc>
              <a:spcBef>
                <a:spcPts val="500"/>
              </a:spcBef>
              <a:spcAft>
                <a:spcPts val="0"/>
              </a:spcAft>
              <a:buClr>
                <a:schemeClr val="dk1"/>
              </a:buClr>
              <a:buSzPts val="1400"/>
              <a:buChar char="•"/>
              <a:defRPr/>
            </a:lvl4pPr>
            <a:lvl5pPr indent="-317500" lvl="4" marL="2286000" rtl="0" algn="l">
              <a:lnSpc>
                <a:spcPct val="90000"/>
              </a:lnSpc>
              <a:spcBef>
                <a:spcPts val="500"/>
              </a:spcBef>
              <a:spcAft>
                <a:spcPts val="0"/>
              </a:spcAft>
              <a:buClr>
                <a:schemeClr val="dk1"/>
              </a:buClr>
              <a:buSzPts val="1400"/>
              <a:buChar char="•"/>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90" name="Google Shape;190;p36"/>
          <p:cNvSpPr txBox="1"/>
          <p:nvPr>
            <p:ph idx="11" type="ftr"/>
          </p:nvPr>
        </p:nvSpPr>
        <p:spPr>
          <a:xfrm>
            <a:off x="3028951" y="4767287"/>
            <a:ext cx="30861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1" name="Google Shape;191;p36"/>
          <p:cNvSpPr txBox="1"/>
          <p:nvPr>
            <p:ph idx="10" type="dt"/>
          </p:nvPr>
        </p:nvSpPr>
        <p:spPr>
          <a:xfrm>
            <a:off x="7528549" y="4847181"/>
            <a:ext cx="860700" cy="273900"/>
          </a:xfrm>
          <a:prstGeom prst="rect">
            <a:avLst/>
          </a:prstGeom>
          <a:noFill/>
          <a:ln>
            <a:noFill/>
          </a:ln>
        </p:spPr>
        <p:txBody>
          <a:bodyPr anchorCtr="0" anchor="t" bIns="45700" lIns="91400" spcFirstLastPara="1" rIns="91400" wrap="square" tIns="45700">
            <a:noAutofit/>
          </a:bodyPr>
          <a:lstStyle>
            <a:lvl1pPr lvl="0" marR="0" rtl="0" algn="l">
              <a:spcBef>
                <a:spcPts val="0"/>
              </a:spcBef>
              <a:spcAft>
                <a:spcPts val="0"/>
              </a:spcAft>
              <a:buSzPts val="1100"/>
              <a:buNone/>
              <a:defRPr sz="12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2" name="Google Shape;192;p36"/>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rtl="0" algn="l">
              <a:spcBef>
                <a:spcPts val="0"/>
              </a:spcBef>
              <a:buNone/>
              <a:defRPr sz="1200">
                <a:solidFill>
                  <a:srgbClr val="FFFFFF"/>
                </a:solidFill>
                <a:latin typeface="Arial"/>
                <a:ea typeface="Arial"/>
                <a:cs typeface="Arial"/>
                <a:sym typeface="Arial"/>
              </a:defRPr>
            </a:lvl1pPr>
            <a:lvl2pPr indent="0" lvl="1" marL="0" rtl="0" algn="l">
              <a:spcBef>
                <a:spcPts val="0"/>
              </a:spcBef>
              <a:buNone/>
              <a:defRPr sz="1200">
                <a:solidFill>
                  <a:srgbClr val="FFFFFF"/>
                </a:solidFill>
                <a:latin typeface="Arial"/>
                <a:ea typeface="Arial"/>
                <a:cs typeface="Arial"/>
                <a:sym typeface="Arial"/>
              </a:defRPr>
            </a:lvl2pPr>
            <a:lvl3pPr indent="0" lvl="2" marL="0" rtl="0" algn="l">
              <a:spcBef>
                <a:spcPts val="0"/>
              </a:spcBef>
              <a:buNone/>
              <a:defRPr sz="1200">
                <a:solidFill>
                  <a:srgbClr val="FFFFFF"/>
                </a:solidFill>
                <a:latin typeface="Arial"/>
                <a:ea typeface="Arial"/>
                <a:cs typeface="Arial"/>
                <a:sym typeface="Arial"/>
              </a:defRPr>
            </a:lvl3pPr>
            <a:lvl4pPr indent="0" lvl="3" marL="0" rtl="0" algn="l">
              <a:spcBef>
                <a:spcPts val="0"/>
              </a:spcBef>
              <a:buNone/>
              <a:defRPr sz="1200">
                <a:solidFill>
                  <a:srgbClr val="FFFFFF"/>
                </a:solidFill>
                <a:latin typeface="Arial"/>
                <a:ea typeface="Arial"/>
                <a:cs typeface="Arial"/>
                <a:sym typeface="Arial"/>
              </a:defRPr>
            </a:lvl4pPr>
            <a:lvl5pPr indent="0" lvl="4" marL="0" rtl="0" algn="l">
              <a:spcBef>
                <a:spcPts val="0"/>
              </a:spcBef>
              <a:buNone/>
              <a:defRPr sz="1200">
                <a:solidFill>
                  <a:srgbClr val="FFFFFF"/>
                </a:solidFill>
                <a:latin typeface="Arial"/>
                <a:ea typeface="Arial"/>
                <a:cs typeface="Arial"/>
                <a:sym typeface="Arial"/>
              </a:defRPr>
            </a:lvl5pPr>
            <a:lvl6pPr indent="0" lvl="5" marL="0" rtl="0" algn="l">
              <a:spcBef>
                <a:spcPts val="0"/>
              </a:spcBef>
              <a:buNone/>
              <a:defRPr sz="1200">
                <a:solidFill>
                  <a:srgbClr val="FFFFFF"/>
                </a:solidFill>
                <a:latin typeface="Arial"/>
                <a:ea typeface="Arial"/>
                <a:cs typeface="Arial"/>
                <a:sym typeface="Arial"/>
              </a:defRPr>
            </a:lvl6pPr>
            <a:lvl7pPr indent="0" lvl="6" marL="0" rtl="0" algn="l">
              <a:spcBef>
                <a:spcPts val="0"/>
              </a:spcBef>
              <a:buNone/>
              <a:defRPr sz="1200">
                <a:solidFill>
                  <a:srgbClr val="FFFFFF"/>
                </a:solidFill>
                <a:latin typeface="Arial"/>
                <a:ea typeface="Arial"/>
                <a:cs typeface="Arial"/>
                <a:sym typeface="Arial"/>
              </a:defRPr>
            </a:lvl7pPr>
            <a:lvl8pPr indent="0" lvl="7" marL="0" rtl="0" algn="l">
              <a:spcBef>
                <a:spcPts val="0"/>
              </a:spcBef>
              <a:buNone/>
              <a:defRPr sz="1200">
                <a:solidFill>
                  <a:srgbClr val="FFFFFF"/>
                </a:solidFill>
                <a:latin typeface="Arial"/>
                <a:ea typeface="Arial"/>
                <a:cs typeface="Arial"/>
                <a:sym typeface="Arial"/>
              </a:defRPr>
            </a:lvl8pPr>
            <a:lvl9pPr indent="0" lvl="8" marL="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04" name="Shape 204"/>
        <p:cNvGrpSpPr/>
        <p:nvPr/>
      </p:nvGrpSpPr>
      <p:grpSpPr>
        <a:xfrm>
          <a:off x="0" y="0"/>
          <a:ext cx="0" cy="0"/>
          <a:chOff x="0" y="0"/>
          <a:chExt cx="0" cy="0"/>
        </a:xfrm>
      </p:grpSpPr>
      <p:sp>
        <p:nvSpPr>
          <p:cNvPr id="205" name="Google Shape;205;p38"/>
          <p:cNvSpPr txBox="1"/>
          <p:nvPr>
            <p:ph type="ctrTitle"/>
          </p:nvPr>
        </p:nvSpPr>
        <p:spPr>
          <a:xfrm>
            <a:off x="1028020" y="1327155"/>
            <a:ext cx="70800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4100"/>
              <a:buFont typeface="Lustria"/>
              <a:buNone/>
              <a:defRPr sz="4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6" name="Google Shape;206;p38"/>
          <p:cNvSpPr txBox="1"/>
          <p:nvPr>
            <p:ph idx="1" type="subTitle"/>
          </p:nvPr>
        </p:nvSpPr>
        <p:spPr>
          <a:xfrm>
            <a:off x="1028020" y="2830117"/>
            <a:ext cx="7080000" cy="7875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lvl="0" rtl="0" algn="ctr">
              <a:spcBef>
                <a:spcPts val="300"/>
              </a:spcBef>
              <a:spcAft>
                <a:spcPts val="0"/>
              </a:spcAft>
              <a:buSzPts val="1100"/>
              <a:buNone/>
              <a:defRPr>
                <a:solidFill>
                  <a:schemeClr val="lt1"/>
                </a:solidFill>
              </a:defRPr>
            </a:lvl1pPr>
            <a:lvl2pPr lvl="1" rtl="0" algn="ctr">
              <a:spcBef>
                <a:spcPts val="500"/>
              </a:spcBef>
              <a:spcAft>
                <a:spcPts val="0"/>
              </a:spcAft>
              <a:buSzPts val="900"/>
              <a:buNone/>
              <a:defRPr>
                <a:solidFill>
                  <a:schemeClr val="lt1"/>
                </a:solidFill>
              </a:defRPr>
            </a:lvl2pPr>
            <a:lvl3pPr lvl="2" rtl="0" algn="ctr">
              <a:spcBef>
                <a:spcPts val="500"/>
              </a:spcBef>
              <a:spcAft>
                <a:spcPts val="0"/>
              </a:spcAft>
              <a:buSzPts val="800"/>
              <a:buNone/>
              <a:defRPr>
                <a:solidFill>
                  <a:schemeClr val="lt1"/>
                </a:solidFill>
              </a:defRPr>
            </a:lvl3pPr>
            <a:lvl4pPr lvl="3" rtl="0" algn="ctr">
              <a:spcBef>
                <a:spcPts val="500"/>
              </a:spcBef>
              <a:spcAft>
                <a:spcPts val="0"/>
              </a:spcAft>
              <a:buSzPts val="700"/>
              <a:buNone/>
              <a:defRPr>
                <a:solidFill>
                  <a:schemeClr val="lt1"/>
                </a:solidFill>
              </a:defRPr>
            </a:lvl4pPr>
            <a:lvl5pPr lvl="4" rtl="0" algn="ctr">
              <a:spcBef>
                <a:spcPts val="500"/>
              </a:spcBef>
              <a:spcAft>
                <a:spcPts val="0"/>
              </a:spcAft>
              <a:buSzPts val="700"/>
              <a:buNone/>
              <a:defRPr>
                <a:solidFill>
                  <a:schemeClr val="lt1"/>
                </a:solidFill>
              </a:defRPr>
            </a:lvl5pPr>
            <a:lvl6pPr lvl="5" rtl="0" algn="ctr">
              <a:spcBef>
                <a:spcPts val="500"/>
              </a:spcBef>
              <a:spcAft>
                <a:spcPts val="0"/>
              </a:spcAft>
              <a:buSzPts val="700"/>
              <a:buNone/>
              <a:defRPr>
                <a:solidFill>
                  <a:schemeClr val="lt1"/>
                </a:solidFill>
              </a:defRPr>
            </a:lvl6pPr>
            <a:lvl7pPr lvl="6" rtl="0" algn="ctr">
              <a:spcBef>
                <a:spcPts val="500"/>
              </a:spcBef>
              <a:spcAft>
                <a:spcPts val="0"/>
              </a:spcAft>
              <a:buSzPts val="700"/>
              <a:buNone/>
              <a:defRPr>
                <a:solidFill>
                  <a:schemeClr val="lt1"/>
                </a:solidFill>
              </a:defRPr>
            </a:lvl7pPr>
            <a:lvl8pPr lvl="7" rtl="0" algn="ctr">
              <a:spcBef>
                <a:spcPts val="500"/>
              </a:spcBef>
              <a:spcAft>
                <a:spcPts val="0"/>
              </a:spcAft>
              <a:buSzPts val="700"/>
              <a:buNone/>
              <a:defRPr>
                <a:solidFill>
                  <a:schemeClr val="lt1"/>
                </a:solidFill>
              </a:defRPr>
            </a:lvl8pPr>
            <a:lvl9pPr lvl="8" rtl="0" algn="ctr">
              <a:spcBef>
                <a:spcPts val="500"/>
              </a:spcBef>
              <a:spcAft>
                <a:spcPts val="500"/>
              </a:spcAft>
              <a:buSzPts val="700"/>
              <a:buNone/>
              <a:defRPr>
                <a:solidFill>
                  <a:schemeClr val="lt1"/>
                </a:solidFill>
              </a:defRPr>
            </a:lvl9pPr>
          </a:lstStyle>
          <a:p/>
        </p:txBody>
      </p:sp>
      <p:sp>
        <p:nvSpPr>
          <p:cNvPr id="207" name="Google Shape;207;p38"/>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p38"/>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9" name="Google Shape;209;p38"/>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0" name="Shape 210"/>
        <p:cNvGrpSpPr/>
        <p:nvPr/>
      </p:nvGrpSpPr>
      <p:grpSpPr>
        <a:xfrm>
          <a:off x="0" y="0"/>
          <a:ext cx="0" cy="0"/>
          <a:chOff x="0" y="0"/>
          <a:chExt cx="0" cy="0"/>
        </a:xfrm>
      </p:grpSpPr>
      <p:sp>
        <p:nvSpPr>
          <p:cNvPr id="211" name="Google Shape;211;p39"/>
          <p:cNvSpPr txBox="1"/>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3000"/>
              <a:buFont typeface="Lustria"/>
              <a:buNone/>
              <a:defRPr b="0" sz="30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p39"/>
          <p:cNvSpPr txBox="1"/>
          <p:nvPr>
            <p:ph idx="1" type="body"/>
          </p:nvPr>
        </p:nvSpPr>
        <p:spPr>
          <a:xfrm>
            <a:off x="971551" y="2822579"/>
            <a:ext cx="7193100" cy="10002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300"/>
              </a:spcBef>
              <a:spcAft>
                <a:spcPts val="0"/>
              </a:spcAft>
              <a:buSzPts val="1100"/>
              <a:buNone/>
              <a:defRPr sz="1500">
                <a:solidFill>
                  <a:schemeClr val="lt1"/>
                </a:solidFill>
              </a:defRPr>
            </a:lvl1pPr>
            <a:lvl2pPr indent="-228600" lvl="1" marL="914400" rtl="0" algn="l">
              <a:spcBef>
                <a:spcPts val="500"/>
              </a:spcBef>
              <a:spcAft>
                <a:spcPts val="0"/>
              </a:spcAft>
              <a:buSzPts val="900"/>
              <a:buNone/>
              <a:defRPr sz="1400">
                <a:solidFill>
                  <a:schemeClr val="lt1"/>
                </a:solidFill>
              </a:defRPr>
            </a:lvl2pPr>
            <a:lvl3pPr indent="-228600" lvl="2" marL="1371600" rtl="0" algn="l">
              <a:spcBef>
                <a:spcPts val="500"/>
              </a:spcBef>
              <a:spcAft>
                <a:spcPts val="0"/>
              </a:spcAft>
              <a:buSzPts val="800"/>
              <a:buNone/>
              <a:defRPr sz="1200">
                <a:solidFill>
                  <a:schemeClr val="lt1"/>
                </a:solidFill>
              </a:defRPr>
            </a:lvl3pPr>
            <a:lvl4pPr indent="-228600" lvl="3" marL="1828800" rtl="0" algn="l">
              <a:spcBef>
                <a:spcPts val="500"/>
              </a:spcBef>
              <a:spcAft>
                <a:spcPts val="0"/>
              </a:spcAft>
              <a:buSzPts val="700"/>
              <a:buNone/>
              <a:defRPr sz="1100">
                <a:solidFill>
                  <a:schemeClr val="lt1"/>
                </a:solidFill>
              </a:defRPr>
            </a:lvl4pPr>
            <a:lvl5pPr indent="-228600" lvl="4" marL="2286000" rtl="0" algn="l">
              <a:spcBef>
                <a:spcPts val="500"/>
              </a:spcBef>
              <a:spcAft>
                <a:spcPts val="0"/>
              </a:spcAft>
              <a:buSzPts val="700"/>
              <a:buNone/>
              <a:defRPr sz="1100">
                <a:solidFill>
                  <a:schemeClr val="lt1"/>
                </a:solidFill>
              </a:defRPr>
            </a:lvl5pPr>
            <a:lvl6pPr indent="-228600" lvl="5" marL="2743200" rtl="0" algn="l">
              <a:spcBef>
                <a:spcPts val="500"/>
              </a:spcBef>
              <a:spcAft>
                <a:spcPts val="0"/>
              </a:spcAft>
              <a:buSzPts val="700"/>
              <a:buNone/>
              <a:defRPr sz="1100">
                <a:solidFill>
                  <a:schemeClr val="lt1"/>
                </a:solidFill>
              </a:defRPr>
            </a:lvl6pPr>
            <a:lvl7pPr indent="-228600" lvl="6" marL="3200400" rtl="0" algn="l">
              <a:spcBef>
                <a:spcPts val="500"/>
              </a:spcBef>
              <a:spcAft>
                <a:spcPts val="0"/>
              </a:spcAft>
              <a:buSzPts val="700"/>
              <a:buNone/>
              <a:defRPr sz="1100">
                <a:solidFill>
                  <a:schemeClr val="lt1"/>
                </a:solidFill>
              </a:defRPr>
            </a:lvl7pPr>
            <a:lvl8pPr indent="-228600" lvl="7" marL="3657600" rtl="0" algn="l">
              <a:spcBef>
                <a:spcPts val="500"/>
              </a:spcBef>
              <a:spcAft>
                <a:spcPts val="0"/>
              </a:spcAft>
              <a:buSzPts val="700"/>
              <a:buNone/>
              <a:defRPr sz="1100">
                <a:solidFill>
                  <a:schemeClr val="lt1"/>
                </a:solidFill>
              </a:defRPr>
            </a:lvl8pPr>
            <a:lvl9pPr indent="-228600" lvl="8" marL="4114800" rtl="0" algn="l">
              <a:spcBef>
                <a:spcPts val="500"/>
              </a:spcBef>
              <a:spcAft>
                <a:spcPts val="500"/>
              </a:spcAft>
              <a:buSzPts val="700"/>
              <a:buNone/>
              <a:defRPr sz="1100">
                <a:solidFill>
                  <a:schemeClr val="lt1"/>
                </a:solidFill>
              </a:defRPr>
            </a:lvl9pPr>
          </a:lstStyle>
          <a:p/>
        </p:txBody>
      </p:sp>
      <p:sp>
        <p:nvSpPr>
          <p:cNvPr id="213" name="Google Shape;213;p39"/>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0" i="0" sz="800" u="none" cap="none" strike="noStrike">
                <a:solidFill>
                  <a:srgbClr val="F2F2F2"/>
                </a:solidFill>
                <a:latin typeface="Lustria"/>
                <a:ea typeface="Lustria"/>
                <a:cs typeface="Lustria"/>
                <a:sym typeface="Lustria"/>
              </a:defRPr>
            </a:lvl1pPr>
            <a:lvl2pPr indent="0" lvl="1" marL="0" rtl="0" algn="r">
              <a:spcBef>
                <a:spcPts val="0"/>
              </a:spcBef>
              <a:buNone/>
              <a:defRPr b="0" i="0" sz="800" u="none" cap="none" strike="noStrike">
                <a:solidFill>
                  <a:srgbClr val="F2F2F2"/>
                </a:solidFill>
                <a:latin typeface="Lustria"/>
                <a:ea typeface="Lustria"/>
                <a:cs typeface="Lustria"/>
                <a:sym typeface="Lustria"/>
              </a:defRPr>
            </a:lvl2pPr>
            <a:lvl3pPr indent="0" lvl="2" marL="0" rtl="0" algn="r">
              <a:spcBef>
                <a:spcPts val="0"/>
              </a:spcBef>
              <a:buNone/>
              <a:defRPr b="0" i="0" sz="800" u="none" cap="none" strike="noStrike">
                <a:solidFill>
                  <a:srgbClr val="F2F2F2"/>
                </a:solidFill>
                <a:latin typeface="Lustria"/>
                <a:ea typeface="Lustria"/>
                <a:cs typeface="Lustria"/>
                <a:sym typeface="Lustria"/>
              </a:defRPr>
            </a:lvl3pPr>
            <a:lvl4pPr indent="0" lvl="3" marL="0" rtl="0" algn="r">
              <a:spcBef>
                <a:spcPts val="0"/>
              </a:spcBef>
              <a:buNone/>
              <a:defRPr b="0" i="0" sz="800" u="none" cap="none" strike="noStrike">
                <a:solidFill>
                  <a:srgbClr val="F2F2F2"/>
                </a:solidFill>
                <a:latin typeface="Lustria"/>
                <a:ea typeface="Lustria"/>
                <a:cs typeface="Lustria"/>
                <a:sym typeface="Lustria"/>
              </a:defRPr>
            </a:lvl4pPr>
            <a:lvl5pPr indent="0" lvl="4" marL="0" rtl="0" algn="r">
              <a:spcBef>
                <a:spcPts val="0"/>
              </a:spcBef>
              <a:buNone/>
              <a:defRPr b="0" i="0" sz="800" u="none" cap="none" strike="noStrike">
                <a:solidFill>
                  <a:srgbClr val="F2F2F2"/>
                </a:solidFill>
                <a:latin typeface="Lustria"/>
                <a:ea typeface="Lustria"/>
                <a:cs typeface="Lustria"/>
                <a:sym typeface="Lustria"/>
              </a:defRPr>
            </a:lvl5pPr>
            <a:lvl6pPr indent="0" lvl="5" marL="0" rtl="0" algn="r">
              <a:spcBef>
                <a:spcPts val="0"/>
              </a:spcBef>
              <a:buNone/>
              <a:defRPr b="0" i="0" sz="800" u="none" cap="none" strike="noStrike">
                <a:solidFill>
                  <a:srgbClr val="F2F2F2"/>
                </a:solidFill>
                <a:latin typeface="Lustria"/>
                <a:ea typeface="Lustria"/>
                <a:cs typeface="Lustria"/>
                <a:sym typeface="Lustria"/>
              </a:defRPr>
            </a:lvl6pPr>
            <a:lvl7pPr indent="0" lvl="6" marL="0" rtl="0" algn="r">
              <a:spcBef>
                <a:spcPts val="0"/>
              </a:spcBef>
              <a:buNone/>
              <a:defRPr b="0" i="0" sz="800" u="none" cap="none" strike="noStrike">
                <a:solidFill>
                  <a:srgbClr val="F2F2F2"/>
                </a:solidFill>
                <a:latin typeface="Lustria"/>
                <a:ea typeface="Lustria"/>
                <a:cs typeface="Lustria"/>
                <a:sym typeface="Lustria"/>
              </a:defRPr>
            </a:lvl7pPr>
            <a:lvl8pPr indent="0" lvl="7" marL="0" rtl="0" algn="r">
              <a:spcBef>
                <a:spcPts val="0"/>
              </a:spcBef>
              <a:buNone/>
              <a:defRPr b="0" i="0" sz="800" u="none" cap="none" strike="noStrike">
                <a:solidFill>
                  <a:srgbClr val="F2F2F2"/>
                </a:solidFill>
                <a:latin typeface="Lustria"/>
                <a:ea typeface="Lustria"/>
                <a:cs typeface="Lustria"/>
                <a:sym typeface="Lustria"/>
              </a:defRPr>
            </a:lvl8pPr>
            <a:lvl9pPr indent="0" lvl="8" marL="0" rtl="0" algn="r">
              <a:spcBef>
                <a:spcPts val="0"/>
              </a:spcBef>
              <a:buNone/>
              <a:defRPr b="0" i="0" sz="800" u="none" cap="none" strike="noStrike">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39"/>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solidFill>
                  <a:srgbClr val="8C8C93"/>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5" name="Google Shape;215;p39"/>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solidFill>
                  <a:srgbClr val="8C8C93"/>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6" name="Shape 216"/>
        <p:cNvGrpSpPr/>
        <p:nvPr/>
      </p:nvGrpSpPr>
      <p:grpSpPr>
        <a:xfrm>
          <a:off x="0" y="0"/>
          <a:ext cx="0" cy="0"/>
          <a:chOff x="0" y="0"/>
          <a:chExt cx="0" cy="0"/>
        </a:xfrm>
      </p:grpSpPr>
      <p:sp>
        <p:nvSpPr>
          <p:cNvPr id="217" name="Google Shape;217;p40"/>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8" name="Google Shape;218;p40"/>
          <p:cNvSpPr txBox="1"/>
          <p:nvPr>
            <p:ph idx="1" type="body"/>
          </p:nvPr>
        </p:nvSpPr>
        <p:spPr>
          <a:xfrm>
            <a:off x="685346" y="1557338"/>
            <a:ext cx="7765500" cy="27858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19" name="Google Shape;219;p40"/>
          <p:cNvSpPr txBox="1"/>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800" u="none" cap="none" strike="noStrike">
                <a:solidFill>
                  <a:srgbClr val="F2F2F2"/>
                </a:solidFill>
                <a:latin typeface="Lustria"/>
                <a:ea typeface="Lustria"/>
                <a:cs typeface="Lustria"/>
                <a:sym typeface="Lustria"/>
              </a:rPr>
              <a:t>‹#›</a:t>
            </a:fld>
            <a:endParaRPr b="0" i="0" sz="800" u="none" cap="none" strike="noStrike">
              <a:solidFill>
                <a:srgbClr val="F2F2F2"/>
              </a:solidFill>
              <a:latin typeface="Lustria"/>
              <a:ea typeface="Lustria"/>
              <a:cs typeface="Lustria"/>
              <a:sym typeface="Lustria"/>
            </a:endParaRPr>
          </a:p>
        </p:txBody>
      </p:sp>
      <p:sp>
        <p:nvSpPr>
          <p:cNvPr id="220" name="Google Shape;220;p40"/>
          <p:cNvSpPr txBox="1"/>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800" u="none" cap="none" strike="noStrike">
                <a:solidFill>
                  <a:srgbClr val="8C8C93"/>
                </a:solidFill>
                <a:latin typeface="Lustria"/>
                <a:ea typeface="Lustria"/>
                <a:cs typeface="Lustria"/>
                <a:sym typeface="Lustria"/>
              </a:rPr>
              <a:t>7/16/19</a:t>
            </a:r>
            <a:endParaRPr b="0" i="0" sz="800" u="none" cap="none" strike="noStrike">
              <a:solidFill>
                <a:srgbClr val="8C8C93"/>
              </a:solidFill>
              <a:latin typeface="Lustria"/>
              <a:ea typeface="Lustria"/>
              <a:cs typeface="Lustria"/>
              <a:sym typeface="Lustria"/>
            </a:endParaRPr>
          </a:p>
        </p:txBody>
      </p:sp>
      <p:sp>
        <p:nvSpPr>
          <p:cNvPr id="221" name="Google Shape;221;p40"/>
          <p:cNvSpPr txBox="1"/>
          <p:nvPr/>
        </p:nvSpPr>
        <p:spPr>
          <a:xfrm>
            <a:off x="685346" y="4736534"/>
            <a:ext cx="5571300" cy="273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rgbClr val="8C8C93"/>
                </a:solidFill>
                <a:latin typeface="Lustria"/>
                <a:ea typeface="Lustria"/>
                <a:cs typeface="Lustria"/>
                <a:sym typeface="Lustria"/>
              </a:rPr>
              <a:t>2019 ESIP Summer Meeting: 0716:1015-1145 Big Gridded Data: The transition from legacy to next generation</a:t>
            </a:r>
            <a:endParaRPr sz="11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22" name="Shape 222"/>
        <p:cNvGrpSpPr/>
        <p:nvPr/>
      </p:nvGrpSpPr>
      <p:grpSpPr>
        <a:xfrm>
          <a:off x="0" y="0"/>
          <a:ext cx="0" cy="0"/>
          <a:chOff x="0" y="0"/>
          <a:chExt cx="0" cy="0"/>
        </a:xfrm>
      </p:grpSpPr>
      <p:sp>
        <p:nvSpPr>
          <p:cNvPr id="223" name="Google Shape;223;p41"/>
          <p:cNvSpPr txBox="1"/>
          <p:nvPr>
            <p:ph type="title"/>
          </p:nvPr>
        </p:nvSpPr>
        <p:spPr>
          <a:xfrm>
            <a:off x="685346" y="457200"/>
            <a:ext cx="7765500" cy="9465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4" name="Google Shape;224;p41"/>
          <p:cNvSpPr txBox="1"/>
          <p:nvPr>
            <p:ph idx="1" type="body"/>
          </p:nvPr>
        </p:nvSpPr>
        <p:spPr>
          <a:xfrm>
            <a:off x="685346" y="1557338"/>
            <a:ext cx="3642600" cy="2717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25" name="Google Shape;225;p41"/>
          <p:cNvSpPr txBox="1"/>
          <p:nvPr>
            <p:ph idx="2" type="body"/>
          </p:nvPr>
        </p:nvSpPr>
        <p:spPr>
          <a:xfrm>
            <a:off x="4808037" y="1557338"/>
            <a:ext cx="3642600" cy="2717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26" name="Google Shape;226;p41"/>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p41"/>
          <p:cNvSpPr txBox="1"/>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800">
                <a:solidFill>
                  <a:srgbClr val="F2F2F2"/>
                </a:solidFill>
                <a:latin typeface="Lustria"/>
                <a:ea typeface="Lustria"/>
                <a:cs typeface="Lustria"/>
                <a:sym typeface="Lustria"/>
              </a:rPr>
              <a:t>‹#›</a:t>
            </a:fld>
            <a:endParaRPr sz="800">
              <a:solidFill>
                <a:srgbClr val="F2F2F2"/>
              </a:solidFill>
              <a:latin typeface="Lustria"/>
              <a:ea typeface="Lustria"/>
              <a:cs typeface="Lustria"/>
              <a:sym typeface="Lustria"/>
            </a:endParaRPr>
          </a:p>
        </p:txBody>
      </p:sp>
      <p:sp>
        <p:nvSpPr>
          <p:cNvPr id="228" name="Google Shape;228;p41"/>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9" name="Google Shape;229;p41"/>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30" name="Shape 230"/>
        <p:cNvGrpSpPr/>
        <p:nvPr/>
      </p:nvGrpSpPr>
      <p:grpSpPr>
        <a:xfrm>
          <a:off x="0" y="0"/>
          <a:ext cx="0" cy="0"/>
          <a:chOff x="0" y="0"/>
          <a:chExt cx="0" cy="0"/>
        </a:xfrm>
      </p:grpSpPr>
      <p:pic>
        <p:nvPicPr>
          <p:cNvPr descr="Slate-V2-HD-compPhotoInset.png" id="231" name="Google Shape;231;p42"/>
          <p:cNvPicPr preferRelativeResize="0"/>
          <p:nvPr/>
        </p:nvPicPr>
        <p:blipFill rotWithShape="1">
          <a:blip r:embed="rId2">
            <a:alphaModFix/>
          </a:blip>
          <a:srcRect b="0" l="0" r="0" t="0"/>
          <a:stretch/>
        </p:blipFill>
        <p:spPr>
          <a:xfrm>
            <a:off x="685346" y="1300880"/>
            <a:ext cx="3771901" cy="3074969"/>
          </a:xfrm>
          <a:prstGeom prst="rect">
            <a:avLst/>
          </a:prstGeom>
          <a:noFill/>
          <a:ln>
            <a:noFill/>
          </a:ln>
        </p:spPr>
      </p:pic>
      <p:pic>
        <p:nvPicPr>
          <p:cNvPr descr="Slate-V2-HD-compPhotoInset.png" id="232" name="Google Shape;232;p42"/>
          <p:cNvPicPr preferRelativeResize="0"/>
          <p:nvPr/>
        </p:nvPicPr>
        <p:blipFill rotWithShape="1">
          <a:blip r:embed="rId2">
            <a:alphaModFix/>
          </a:blip>
          <a:srcRect b="0" l="0" r="0" t="0"/>
          <a:stretch/>
        </p:blipFill>
        <p:spPr>
          <a:xfrm>
            <a:off x="4678768" y="1300880"/>
            <a:ext cx="3771901" cy="3074969"/>
          </a:xfrm>
          <a:prstGeom prst="rect">
            <a:avLst/>
          </a:prstGeom>
          <a:noFill/>
          <a:ln>
            <a:noFill/>
          </a:ln>
        </p:spPr>
      </p:pic>
      <p:sp>
        <p:nvSpPr>
          <p:cNvPr id="233" name="Google Shape;233;p42"/>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3000"/>
              <a:buFont typeface="Lustria"/>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4" name="Google Shape;234;p42"/>
          <p:cNvSpPr txBox="1"/>
          <p:nvPr>
            <p:ph idx="1" type="body"/>
          </p:nvPr>
        </p:nvSpPr>
        <p:spPr>
          <a:xfrm>
            <a:off x="784510" y="1391365"/>
            <a:ext cx="3573600" cy="519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235" name="Google Shape;235;p42"/>
          <p:cNvSpPr txBox="1"/>
          <p:nvPr>
            <p:ph idx="2" type="body"/>
          </p:nvPr>
        </p:nvSpPr>
        <p:spPr>
          <a:xfrm>
            <a:off x="784510" y="2026577"/>
            <a:ext cx="3573600" cy="2282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sz="1400"/>
            </a:lvl1pPr>
            <a:lvl2pPr indent="-279400" lvl="1" marL="914400" rtl="0" algn="l">
              <a:spcBef>
                <a:spcPts val="500"/>
              </a:spcBef>
              <a:spcAft>
                <a:spcPts val="0"/>
              </a:spcAft>
              <a:buSzPts val="800"/>
              <a:buChar char="🞚"/>
              <a:defRPr sz="1200"/>
            </a:lvl2pPr>
            <a:lvl3pPr indent="-273050" lvl="2" marL="1371600" rtl="0" algn="l">
              <a:spcBef>
                <a:spcPts val="500"/>
              </a:spcBef>
              <a:spcAft>
                <a:spcPts val="0"/>
              </a:spcAft>
              <a:buSzPts val="700"/>
              <a:buChar char="◈"/>
              <a:defRPr sz="1100"/>
            </a:lvl3pPr>
            <a:lvl4pPr indent="-266700" lvl="3" marL="1828800" rtl="0" algn="l">
              <a:spcBef>
                <a:spcPts val="500"/>
              </a:spcBef>
              <a:spcAft>
                <a:spcPts val="0"/>
              </a:spcAft>
              <a:buSzPts val="600"/>
              <a:buChar char="🞚"/>
              <a:defRPr sz="900"/>
            </a:lvl4pPr>
            <a:lvl5pPr indent="-266700" lvl="4" marL="2286000" rtl="0" algn="l">
              <a:spcBef>
                <a:spcPts val="500"/>
              </a:spcBef>
              <a:spcAft>
                <a:spcPts val="0"/>
              </a:spcAft>
              <a:buSzPts val="600"/>
              <a:buChar char="◈"/>
              <a:defRPr sz="900"/>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36" name="Google Shape;236;p42"/>
          <p:cNvSpPr txBox="1"/>
          <p:nvPr>
            <p:ph idx="3" type="body"/>
          </p:nvPr>
        </p:nvSpPr>
        <p:spPr>
          <a:xfrm>
            <a:off x="4772375" y="1391364"/>
            <a:ext cx="3584700" cy="519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237" name="Google Shape;237;p42"/>
          <p:cNvSpPr txBox="1"/>
          <p:nvPr>
            <p:ph idx="4" type="body"/>
          </p:nvPr>
        </p:nvSpPr>
        <p:spPr>
          <a:xfrm>
            <a:off x="4772375" y="2026577"/>
            <a:ext cx="3584700" cy="2282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sz="1400"/>
            </a:lvl1pPr>
            <a:lvl2pPr indent="-279400" lvl="1" marL="914400" rtl="0" algn="l">
              <a:spcBef>
                <a:spcPts val="500"/>
              </a:spcBef>
              <a:spcAft>
                <a:spcPts val="0"/>
              </a:spcAft>
              <a:buSzPts val="800"/>
              <a:buChar char="🞚"/>
              <a:defRPr sz="1200"/>
            </a:lvl2pPr>
            <a:lvl3pPr indent="-273050" lvl="2" marL="1371600" rtl="0" algn="l">
              <a:spcBef>
                <a:spcPts val="500"/>
              </a:spcBef>
              <a:spcAft>
                <a:spcPts val="0"/>
              </a:spcAft>
              <a:buSzPts val="700"/>
              <a:buChar char="◈"/>
              <a:defRPr sz="1100"/>
            </a:lvl3pPr>
            <a:lvl4pPr indent="-266700" lvl="3" marL="1828800" rtl="0" algn="l">
              <a:spcBef>
                <a:spcPts val="500"/>
              </a:spcBef>
              <a:spcAft>
                <a:spcPts val="0"/>
              </a:spcAft>
              <a:buSzPts val="600"/>
              <a:buChar char="🞚"/>
              <a:defRPr sz="900"/>
            </a:lvl4pPr>
            <a:lvl5pPr indent="-266700" lvl="4" marL="2286000" rtl="0" algn="l">
              <a:spcBef>
                <a:spcPts val="500"/>
              </a:spcBef>
              <a:spcAft>
                <a:spcPts val="0"/>
              </a:spcAft>
              <a:buSzPts val="600"/>
              <a:buChar char="◈"/>
              <a:defRPr sz="900"/>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38" name="Google Shape;238;p42"/>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39" name="Google Shape;239;p42"/>
          <p:cNvSpPr txBox="1"/>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800">
                <a:solidFill>
                  <a:srgbClr val="F2F2F2"/>
                </a:solidFill>
                <a:latin typeface="Lustria"/>
                <a:ea typeface="Lustria"/>
                <a:cs typeface="Lustria"/>
                <a:sym typeface="Lustria"/>
              </a:rPr>
              <a:t>‹#›</a:t>
            </a:fld>
            <a:endParaRPr sz="800">
              <a:solidFill>
                <a:srgbClr val="F2F2F2"/>
              </a:solidFill>
              <a:latin typeface="Lustria"/>
              <a:ea typeface="Lustria"/>
              <a:cs typeface="Lustria"/>
              <a:sym typeface="Lustria"/>
            </a:endParaRPr>
          </a:p>
        </p:txBody>
      </p:sp>
      <p:sp>
        <p:nvSpPr>
          <p:cNvPr id="240" name="Google Shape;240;p42"/>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1" name="Google Shape;241;p42"/>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42" name="Shape 242"/>
        <p:cNvGrpSpPr/>
        <p:nvPr/>
      </p:nvGrpSpPr>
      <p:grpSpPr>
        <a:xfrm>
          <a:off x="0" y="0"/>
          <a:ext cx="0" cy="0"/>
          <a:chOff x="0" y="0"/>
          <a:chExt cx="0" cy="0"/>
        </a:xfrm>
      </p:grpSpPr>
      <p:sp>
        <p:nvSpPr>
          <p:cNvPr id="243" name="Google Shape;243;p43"/>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4" name="Google Shape;244;p43"/>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800">
                <a:solidFill>
                  <a:srgbClr val="F2F2F2"/>
                </a:solidFill>
                <a:latin typeface="Lustria"/>
                <a:ea typeface="Lustria"/>
                <a:cs typeface="Lustria"/>
                <a:sym typeface="Lustria"/>
              </a:defRPr>
            </a:lvl1pPr>
            <a:lvl2pPr indent="0" lvl="1" marL="0" rtl="0" algn="r">
              <a:spcBef>
                <a:spcPts val="0"/>
              </a:spcBef>
              <a:buNone/>
              <a:defRPr sz="800">
                <a:solidFill>
                  <a:srgbClr val="F2F2F2"/>
                </a:solidFill>
                <a:latin typeface="Lustria"/>
                <a:ea typeface="Lustria"/>
                <a:cs typeface="Lustria"/>
                <a:sym typeface="Lustria"/>
              </a:defRPr>
            </a:lvl2pPr>
            <a:lvl3pPr indent="0" lvl="2" marL="0" rtl="0" algn="r">
              <a:spcBef>
                <a:spcPts val="0"/>
              </a:spcBef>
              <a:buNone/>
              <a:defRPr sz="800">
                <a:solidFill>
                  <a:srgbClr val="F2F2F2"/>
                </a:solidFill>
                <a:latin typeface="Lustria"/>
                <a:ea typeface="Lustria"/>
                <a:cs typeface="Lustria"/>
                <a:sym typeface="Lustria"/>
              </a:defRPr>
            </a:lvl3pPr>
            <a:lvl4pPr indent="0" lvl="3" marL="0" rtl="0" algn="r">
              <a:spcBef>
                <a:spcPts val="0"/>
              </a:spcBef>
              <a:buNone/>
              <a:defRPr sz="800">
                <a:solidFill>
                  <a:srgbClr val="F2F2F2"/>
                </a:solidFill>
                <a:latin typeface="Lustria"/>
                <a:ea typeface="Lustria"/>
                <a:cs typeface="Lustria"/>
                <a:sym typeface="Lustria"/>
              </a:defRPr>
            </a:lvl4pPr>
            <a:lvl5pPr indent="0" lvl="4" marL="0" rtl="0" algn="r">
              <a:spcBef>
                <a:spcPts val="0"/>
              </a:spcBef>
              <a:buNone/>
              <a:defRPr sz="800">
                <a:solidFill>
                  <a:srgbClr val="F2F2F2"/>
                </a:solidFill>
                <a:latin typeface="Lustria"/>
                <a:ea typeface="Lustria"/>
                <a:cs typeface="Lustria"/>
                <a:sym typeface="Lustria"/>
              </a:defRPr>
            </a:lvl5pPr>
            <a:lvl6pPr indent="0" lvl="5" marL="0" rtl="0" algn="r">
              <a:spcBef>
                <a:spcPts val="0"/>
              </a:spcBef>
              <a:buNone/>
              <a:defRPr sz="800">
                <a:solidFill>
                  <a:srgbClr val="F2F2F2"/>
                </a:solidFill>
                <a:latin typeface="Lustria"/>
                <a:ea typeface="Lustria"/>
                <a:cs typeface="Lustria"/>
                <a:sym typeface="Lustria"/>
              </a:defRPr>
            </a:lvl6pPr>
            <a:lvl7pPr indent="0" lvl="6" marL="0" rtl="0" algn="r">
              <a:spcBef>
                <a:spcPts val="0"/>
              </a:spcBef>
              <a:buNone/>
              <a:defRPr sz="800">
                <a:solidFill>
                  <a:srgbClr val="F2F2F2"/>
                </a:solidFill>
                <a:latin typeface="Lustria"/>
                <a:ea typeface="Lustria"/>
                <a:cs typeface="Lustria"/>
                <a:sym typeface="Lustria"/>
              </a:defRPr>
            </a:lvl7pPr>
            <a:lvl8pPr indent="0" lvl="7" marL="0" rtl="0" algn="r">
              <a:spcBef>
                <a:spcPts val="0"/>
              </a:spcBef>
              <a:buNone/>
              <a:defRPr sz="800">
                <a:solidFill>
                  <a:srgbClr val="F2F2F2"/>
                </a:solidFill>
                <a:latin typeface="Lustria"/>
                <a:ea typeface="Lustria"/>
                <a:cs typeface="Lustria"/>
                <a:sym typeface="Lustria"/>
              </a:defRPr>
            </a:lvl8pPr>
            <a:lvl9pPr indent="0" lvl="8" marL="0" rtl="0" algn="r">
              <a:spcBef>
                <a:spcPts val="0"/>
              </a:spcBef>
              <a:buNone/>
              <a:defRPr sz="800">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
              <a:t>‹#›</a:t>
            </a:fld>
            <a:endParaRPr/>
          </a:p>
        </p:txBody>
      </p:sp>
      <p:sp>
        <p:nvSpPr>
          <p:cNvPr id="245" name="Google Shape;245;p43"/>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6" name="Google Shape;246;p43"/>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7" name="Shape 247"/>
        <p:cNvGrpSpPr/>
        <p:nvPr/>
      </p:nvGrpSpPr>
      <p:grpSpPr>
        <a:xfrm>
          <a:off x="0" y="0"/>
          <a:ext cx="0" cy="0"/>
          <a:chOff x="0" y="0"/>
          <a:chExt cx="0" cy="0"/>
        </a:xfrm>
      </p:grpSpPr>
      <p:sp>
        <p:nvSpPr>
          <p:cNvPr id="248" name="Google Shape;248;p44"/>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49" name="Google Shape;249;p44"/>
          <p:cNvSpPr txBox="1"/>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800">
                <a:solidFill>
                  <a:srgbClr val="F2F2F2"/>
                </a:solidFill>
                <a:latin typeface="Lustria"/>
                <a:ea typeface="Lustria"/>
                <a:cs typeface="Lustria"/>
                <a:sym typeface="Lustria"/>
              </a:rPr>
              <a:t>‹#›</a:t>
            </a:fld>
            <a:endParaRPr sz="800">
              <a:solidFill>
                <a:srgbClr val="F2F2F2"/>
              </a:solidFill>
              <a:latin typeface="Lustria"/>
              <a:ea typeface="Lustria"/>
              <a:cs typeface="Lustria"/>
              <a:sym typeface="Lustria"/>
            </a:endParaRPr>
          </a:p>
        </p:txBody>
      </p:sp>
      <p:sp>
        <p:nvSpPr>
          <p:cNvPr id="250" name="Google Shape;250;p44"/>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1" name="Google Shape;251;p44"/>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52" name="Shape 252"/>
        <p:cNvGrpSpPr/>
        <p:nvPr/>
      </p:nvGrpSpPr>
      <p:grpSpPr>
        <a:xfrm>
          <a:off x="0" y="0"/>
          <a:ext cx="0" cy="0"/>
          <a:chOff x="0" y="0"/>
          <a:chExt cx="0" cy="0"/>
        </a:xfrm>
      </p:grpSpPr>
      <p:sp>
        <p:nvSpPr>
          <p:cNvPr id="253" name="Google Shape;253;p45"/>
          <p:cNvSpPr txBox="1"/>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2100"/>
              <a:buFont typeface="Lustria"/>
              <a:buNone/>
              <a:defRPr b="0" sz="2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4" name="Google Shape;254;p45"/>
          <p:cNvSpPr txBox="1"/>
          <p:nvPr>
            <p:ph idx="1" type="body"/>
          </p:nvPr>
        </p:nvSpPr>
        <p:spPr>
          <a:xfrm>
            <a:off x="3641725" y="457200"/>
            <a:ext cx="4809000" cy="38100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55" name="Google Shape;255;p45"/>
          <p:cNvSpPr txBox="1"/>
          <p:nvPr>
            <p:ph idx="2" type="body"/>
          </p:nvPr>
        </p:nvSpPr>
        <p:spPr>
          <a:xfrm>
            <a:off x="685346" y="2005013"/>
            <a:ext cx="2780100" cy="22623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256" name="Google Shape;256;p45"/>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7" name="Google Shape;257;p45"/>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8" name="Google Shape;258;p45"/>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59" name="Shape 259"/>
        <p:cNvGrpSpPr/>
        <p:nvPr/>
      </p:nvGrpSpPr>
      <p:grpSpPr>
        <a:xfrm>
          <a:off x="0" y="0"/>
          <a:ext cx="0" cy="0"/>
          <a:chOff x="0" y="0"/>
          <a:chExt cx="0" cy="0"/>
        </a:xfrm>
      </p:grpSpPr>
      <p:pic>
        <p:nvPicPr>
          <p:cNvPr descr="Slate-V2-HD-vertPhotoInset.png" id="260" name="Google Shape;260;p46"/>
          <p:cNvPicPr preferRelativeResize="0"/>
          <p:nvPr/>
        </p:nvPicPr>
        <p:blipFill rotWithShape="1">
          <a:blip r:embed="rId2">
            <a:alphaModFix/>
          </a:blip>
          <a:srcRect b="0" l="0" r="0" t="0"/>
          <a:stretch/>
        </p:blipFill>
        <p:spPr>
          <a:xfrm>
            <a:off x="5470249" y="457200"/>
            <a:ext cx="2688125" cy="3903625"/>
          </a:xfrm>
          <a:prstGeom prst="rect">
            <a:avLst/>
          </a:prstGeom>
          <a:noFill/>
          <a:ln>
            <a:noFill/>
          </a:ln>
        </p:spPr>
      </p:pic>
      <p:sp>
        <p:nvSpPr>
          <p:cNvPr id="261" name="Google Shape;261;p46"/>
          <p:cNvSpPr txBox="1"/>
          <p:nvPr>
            <p:ph type="title"/>
          </p:nvPr>
        </p:nvSpPr>
        <p:spPr>
          <a:xfrm>
            <a:off x="685346" y="572776"/>
            <a:ext cx="4281000" cy="12567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2400"/>
              <a:buFont typeface="Lustria"/>
              <a:buNone/>
              <a:defRPr b="0"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2" name="Google Shape;262;p46"/>
          <p:cNvSpPr/>
          <p:nvPr>
            <p:ph idx="2" type="pic"/>
          </p:nvPr>
        </p:nvSpPr>
        <p:spPr>
          <a:xfrm>
            <a:off x="5581913" y="572777"/>
            <a:ext cx="2456700" cy="3684600"/>
          </a:xfrm>
          <a:prstGeom prst="rect">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spcBef>
                <a:spcPts val="2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9pPr>
          </a:lstStyle>
          <a:p/>
        </p:txBody>
      </p:sp>
      <p:sp>
        <p:nvSpPr>
          <p:cNvPr id="263" name="Google Shape;263;p46"/>
          <p:cNvSpPr txBox="1"/>
          <p:nvPr>
            <p:ph idx="1" type="body"/>
          </p:nvPr>
        </p:nvSpPr>
        <p:spPr>
          <a:xfrm>
            <a:off x="1105274" y="2009774"/>
            <a:ext cx="3441300" cy="2351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264" name="Google Shape;264;p46"/>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5" name="Google Shape;265;p46"/>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6" name="Google Shape;266;p46"/>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267" name="Shape 267"/>
        <p:cNvGrpSpPr/>
        <p:nvPr/>
      </p:nvGrpSpPr>
      <p:grpSpPr>
        <a:xfrm>
          <a:off x="0" y="0"/>
          <a:ext cx="0" cy="0"/>
          <a:chOff x="0" y="0"/>
          <a:chExt cx="0" cy="0"/>
        </a:xfrm>
      </p:grpSpPr>
      <p:pic>
        <p:nvPicPr>
          <p:cNvPr descr="Slate-V2-HD-panoPhotoInset.png" id="268" name="Google Shape;268;p47"/>
          <p:cNvPicPr preferRelativeResize="0"/>
          <p:nvPr/>
        </p:nvPicPr>
        <p:blipFill rotWithShape="1">
          <a:blip r:embed="rId2">
            <a:alphaModFix/>
          </a:blip>
          <a:srcRect b="0" l="0" r="0" t="0"/>
          <a:stretch/>
        </p:blipFill>
        <p:spPr>
          <a:xfrm>
            <a:off x="760412" y="410855"/>
            <a:ext cx="7606349" cy="2862605"/>
          </a:xfrm>
          <a:prstGeom prst="rect">
            <a:avLst/>
          </a:prstGeom>
          <a:noFill/>
          <a:ln>
            <a:noFill/>
          </a:ln>
        </p:spPr>
      </p:pic>
      <p:sp>
        <p:nvSpPr>
          <p:cNvPr id="269" name="Google Shape;269;p47"/>
          <p:cNvSpPr txBox="1"/>
          <p:nvPr>
            <p:ph type="title"/>
          </p:nvPr>
        </p:nvSpPr>
        <p:spPr>
          <a:xfrm>
            <a:off x="685354" y="3423941"/>
            <a:ext cx="7766400" cy="4077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2100"/>
              <a:buFont typeface="Lustria"/>
              <a:buNone/>
              <a:defRPr sz="2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0" name="Google Shape;270;p47"/>
          <p:cNvSpPr/>
          <p:nvPr>
            <p:ph idx="2" type="pic"/>
          </p:nvPr>
        </p:nvSpPr>
        <p:spPr>
          <a:xfrm>
            <a:off x="877012" y="521257"/>
            <a:ext cx="7383900" cy="2644200"/>
          </a:xfrm>
          <a:prstGeom prst="rect">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spcBef>
                <a:spcPts val="3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1pPr>
            <a:lvl2pPr lvl="1"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2pPr>
            <a:lvl3pPr lvl="2"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3pPr>
            <a:lvl4pPr lvl="3"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4pPr>
            <a:lvl5pPr lvl="4"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5pPr>
            <a:lvl6pPr lvl="5"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6pPr>
            <a:lvl7pPr lvl="6"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7pPr>
            <a:lvl8pPr lvl="7" marR="0" rtl="0" algn="l">
              <a:spcBef>
                <a:spcPts val="500"/>
              </a:spcBef>
              <a:spcAft>
                <a:spcPts val="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8pPr>
            <a:lvl9pPr lvl="8" marR="0" rtl="0" algn="l">
              <a:spcBef>
                <a:spcPts val="500"/>
              </a:spcBef>
              <a:spcAft>
                <a:spcPts val="500"/>
              </a:spcAft>
              <a:buClr>
                <a:schemeClr val="lt2"/>
              </a:buClr>
              <a:buSzPts val="1100"/>
              <a:buFont typeface="Noto Sans Symbols"/>
              <a:buNone/>
              <a:defRPr b="0" i="0" sz="1500" u="none" cap="none" strike="noStrike">
                <a:solidFill>
                  <a:schemeClr val="lt2"/>
                </a:solidFill>
                <a:latin typeface="Lustria"/>
                <a:ea typeface="Lustria"/>
                <a:cs typeface="Lustria"/>
                <a:sym typeface="Lustria"/>
              </a:defRPr>
            </a:lvl9pPr>
          </a:lstStyle>
          <a:p/>
        </p:txBody>
      </p:sp>
      <p:sp>
        <p:nvSpPr>
          <p:cNvPr id="271" name="Google Shape;271;p47"/>
          <p:cNvSpPr txBox="1"/>
          <p:nvPr>
            <p:ph idx="1" type="body"/>
          </p:nvPr>
        </p:nvSpPr>
        <p:spPr>
          <a:xfrm>
            <a:off x="685346" y="3935796"/>
            <a:ext cx="7765500" cy="407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272" name="Google Shape;272;p47"/>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3" name="Google Shape;273;p47"/>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4" name="Google Shape;274;p47"/>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275" name="Shape 275"/>
        <p:cNvGrpSpPr/>
        <p:nvPr/>
      </p:nvGrpSpPr>
      <p:grpSpPr>
        <a:xfrm>
          <a:off x="0" y="0"/>
          <a:ext cx="0" cy="0"/>
          <a:chOff x="0" y="0"/>
          <a:chExt cx="0" cy="0"/>
        </a:xfrm>
      </p:grpSpPr>
      <p:sp>
        <p:nvSpPr>
          <p:cNvPr id="276" name="Google Shape;276;p48"/>
          <p:cNvSpPr txBox="1"/>
          <p:nvPr>
            <p:ph type="title"/>
          </p:nvPr>
        </p:nvSpPr>
        <p:spPr>
          <a:xfrm>
            <a:off x="685346" y="456328"/>
            <a:ext cx="7765500" cy="2650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3000"/>
              <a:buFont typeface="Lustria"/>
              <a:buNone/>
              <a:defRPr sz="30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7" name="Google Shape;277;p48"/>
          <p:cNvSpPr txBox="1"/>
          <p:nvPr>
            <p:ph idx="1" type="body"/>
          </p:nvPr>
        </p:nvSpPr>
        <p:spPr>
          <a:xfrm>
            <a:off x="685346" y="3221385"/>
            <a:ext cx="7765500" cy="11265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278" name="Google Shape;278;p48"/>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9" name="Google Shape;279;p48"/>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0" name="Google Shape;280;p48"/>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281" name="Shape 281"/>
        <p:cNvGrpSpPr/>
        <p:nvPr/>
      </p:nvGrpSpPr>
      <p:grpSpPr>
        <a:xfrm>
          <a:off x="0" y="0"/>
          <a:ext cx="0" cy="0"/>
          <a:chOff x="0" y="0"/>
          <a:chExt cx="0" cy="0"/>
        </a:xfrm>
      </p:grpSpPr>
      <p:sp>
        <p:nvSpPr>
          <p:cNvPr id="282" name="Google Shape;282;p49"/>
          <p:cNvSpPr txBox="1"/>
          <p:nvPr>
            <p:ph type="title"/>
          </p:nvPr>
        </p:nvSpPr>
        <p:spPr>
          <a:xfrm>
            <a:off x="1084659" y="457200"/>
            <a:ext cx="6977100" cy="22446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2700"/>
              <a:buFont typeface="Lustria"/>
              <a:buNone/>
              <a:defRPr sz="27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3" name="Google Shape;283;p49"/>
          <p:cNvSpPr txBox="1"/>
          <p:nvPr>
            <p:ph idx="1" type="body"/>
          </p:nvPr>
        </p:nvSpPr>
        <p:spPr>
          <a:xfrm>
            <a:off x="1290483" y="2707524"/>
            <a:ext cx="6564300" cy="399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r">
              <a:spcBef>
                <a:spcPts val="200"/>
              </a:spcBef>
              <a:spcAft>
                <a:spcPts val="0"/>
              </a:spcAft>
              <a:buSzPts val="700"/>
              <a:buNone/>
              <a:defRPr sz="11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284" name="Google Shape;284;p49"/>
          <p:cNvSpPr txBox="1"/>
          <p:nvPr>
            <p:ph idx="2" type="body"/>
          </p:nvPr>
        </p:nvSpPr>
        <p:spPr>
          <a:xfrm>
            <a:off x="685346" y="3228265"/>
            <a:ext cx="7765500" cy="11172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285" name="Google Shape;285;p49"/>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6" name="Google Shape;286;p49"/>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7" name="Google Shape;287;p49"/>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49"/>
          <p:cNvSpPr txBox="1"/>
          <p:nvPr/>
        </p:nvSpPr>
        <p:spPr>
          <a:xfrm>
            <a:off x="742950" y="663597"/>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lt1"/>
              </a:buClr>
              <a:buSzPts val="6000"/>
              <a:buFont typeface="Lustria"/>
              <a:buNone/>
            </a:pPr>
            <a:r>
              <a:rPr b="0" lang="en" sz="6000" cap="none">
                <a:solidFill>
                  <a:schemeClr val="lt1"/>
                </a:solidFill>
                <a:latin typeface="Lustria"/>
                <a:ea typeface="Lustria"/>
                <a:cs typeface="Lustria"/>
                <a:sym typeface="Lustria"/>
              </a:rPr>
              <a:t>“</a:t>
            </a:r>
            <a:endParaRPr sz="1100"/>
          </a:p>
        </p:txBody>
      </p:sp>
      <p:sp>
        <p:nvSpPr>
          <p:cNvPr id="289" name="Google Shape;289;p49"/>
          <p:cNvSpPr txBox="1"/>
          <p:nvPr/>
        </p:nvSpPr>
        <p:spPr>
          <a:xfrm>
            <a:off x="7878537" y="2196194"/>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Lustria"/>
              <a:buNone/>
            </a:pPr>
            <a:r>
              <a:rPr b="0" lang="en" sz="6000" cap="none">
                <a:solidFill>
                  <a:schemeClr val="lt1"/>
                </a:solidFill>
                <a:latin typeface="Lustria"/>
                <a:ea typeface="Lustria"/>
                <a:cs typeface="Lustria"/>
                <a:sym typeface="Lustria"/>
              </a:rPr>
              <a:t>”</a:t>
            </a:r>
            <a:endParaRPr sz="11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290" name="Shape 290"/>
        <p:cNvGrpSpPr/>
        <p:nvPr/>
      </p:nvGrpSpPr>
      <p:grpSpPr>
        <a:xfrm>
          <a:off x="0" y="0"/>
          <a:ext cx="0" cy="0"/>
          <a:chOff x="0" y="0"/>
          <a:chExt cx="0" cy="0"/>
        </a:xfrm>
      </p:grpSpPr>
      <p:sp>
        <p:nvSpPr>
          <p:cNvPr id="291" name="Google Shape;291;p50"/>
          <p:cNvSpPr txBox="1"/>
          <p:nvPr>
            <p:ph type="title"/>
          </p:nvPr>
        </p:nvSpPr>
        <p:spPr>
          <a:xfrm>
            <a:off x="685346" y="1595206"/>
            <a:ext cx="7765500" cy="18840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2400"/>
              <a:buFont typeface="Lustria"/>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2" name="Google Shape;292;p50"/>
          <p:cNvSpPr txBox="1"/>
          <p:nvPr>
            <p:ph idx="1" type="body"/>
          </p:nvPr>
        </p:nvSpPr>
        <p:spPr>
          <a:xfrm>
            <a:off x="685338" y="3487917"/>
            <a:ext cx="7764000" cy="855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293" name="Google Shape;293;p50"/>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94" name="Google Shape;294;p50"/>
          <p:cNvSpPr txBox="1"/>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800">
                <a:solidFill>
                  <a:srgbClr val="F2F2F2"/>
                </a:solidFill>
                <a:latin typeface="Lustria"/>
                <a:ea typeface="Lustria"/>
                <a:cs typeface="Lustria"/>
                <a:sym typeface="Lustria"/>
              </a:rPr>
              <a:t>‹#›</a:t>
            </a:fld>
            <a:endParaRPr sz="800">
              <a:solidFill>
                <a:srgbClr val="F2F2F2"/>
              </a:solidFill>
              <a:latin typeface="Lustria"/>
              <a:ea typeface="Lustria"/>
              <a:cs typeface="Lustria"/>
              <a:sym typeface="Lustria"/>
            </a:endParaRPr>
          </a:p>
        </p:txBody>
      </p:sp>
      <p:sp>
        <p:nvSpPr>
          <p:cNvPr id="295" name="Google Shape;295;p50"/>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6" name="Google Shape;296;p50"/>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297" name="Shape 297"/>
        <p:cNvGrpSpPr/>
        <p:nvPr/>
      </p:nvGrpSpPr>
      <p:grpSpPr>
        <a:xfrm>
          <a:off x="0" y="0"/>
          <a:ext cx="0" cy="0"/>
          <a:chOff x="0" y="0"/>
          <a:chExt cx="0" cy="0"/>
        </a:xfrm>
      </p:grpSpPr>
      <p:sp>
        <p:nvSpPr>
          <p:cNvPr id="298" name="Google Shape;298;p51"/>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9" name="Google Shape;299;p51"/>
          <p:cNvSpPr txBox="1"/>
          <p:nvPr>
            <p:ph idx="1" type="body"/>
          </p:nvPr>
        </p:nvSpPr>
        <p:spPr>
          <a:xfrm>
            <a:off x="685346" y="1414463"/>
            <a:ext cx="2475600" cy="573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200"/>
              <a:buNone/>
              <a:defRPr b="0" sz="17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300" name="Google Shape;300;p51"/>
          <p:cNvSpPr txBox="1"/>
          <p:nvPr>
            <p:ph idx="2" type="body"/>
          </p:nvPr>
        </p:nvSpPr>
        <p:spPr>
          <a:xfrm>
            <a:off x="685346" y="2076084"/>
            <a:ext cx="2475600" cy="2267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301" name="Google Shape;301;p51"/>
          <p:cNvSpPr txBox="1"/>
          <p:nvPr>
            <p:ph idx="3" type="body"/>
          </p:nvPr>
        </p:nvSpPr>
        <p:spPr>
          <a:xfrm>
            <a:off x="3335033" y="1414462"/>
            <a:ext cx="2475600" cy="573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200"/>
              <a:buNone/>
              <a:defRPr b="0" sz="17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302" name="Google Shape;302;p51"/>
          <p:cNvSpPr txBox="1"/>
          <p:nvPr>
            <p:ph idx="4" type="body"/>
          </p:nvPr>
        </p:nvSpPr>
        <p:spPr>
          <a:xfrm>
            <a:off x="3331076" y="2076084"/>
            <a:ext cx="2475600" cy="2267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303" name="Google Shape;303;p51"/>
          <p:cNvSpPr txBox="1"/>
          <p:nvPr>
            <p:ph idx="5" type="body"/>
          </p:nvPr>
        </p:nvSpPr>
        <p:spPr>
          <a:xfrm>
            <a:off x="5974929" y="1414463"/>
            <a:ext cx="2475600" cy="573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200"/>
              <a:buNone/>
              <a:defRPr b="0" sz="17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304" name="Google Shape;304;p51"/>
          <p:cNvSpPr txBox="1"/>
          <p:nvPr>
            <p:ph idx="6" type="body"/>
          </p:nvPr>
        </p:nvSpPr>
        <p:spPr>
          <a:xfrm>
            <a:off x="5974929" y="2076082"/>
            <a:ext cx="2475600" cy="2267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305" name="Google Shape;305;p51"/>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800">
                <a:solidFill>
                  <a:srgbClr val="F2F2F2"/>
                </a:solidFill>
                <a:latin typeface="Lustria"/>
                <a:ea typeface="Lustria"/>
                <a:cs typeface="Lustria"/>
                <a:sym typeface="Lustria"/>
              </a:defRPr>
            </a:lvl1pPr>
            <a:lvl2pPr indent="0" lvl="1" marL="0" rtl="0" algn="r">
              <a:spcBef>
                <a:spcPts val="0"/>
              </a:spcBef>
              <a:buNone/>
              <a:defRPr sz="800">
                <a:solidFill>
                  <a:srgbClr val="F2F2F2"/>
                </a:solidFill>
                <a:latin typeface="Lustria"/>
                <a:ea typeface="Lustria"/>
                <a:cs typeface="Lustria"/>
                <a:sym typeface="Lustria"/>
              </a:defRPr>
            </a:lvl2pPr>
            <a:lvl3pPr indent="0" lvl="2" marL="0" rtl="0" algn="r">
              <a:spcBef>
                <a:spcPts val="0"/>
              </a:spcBef>
              <a:buNone/>
              <a:defRPr sz="800">
                <a:solidFill>
                  <a:srgbClr val="F2F2F2"/>
                </a:solidFill>
                <a:latin typeface="Lustria"/>
                <a:ea typeface="Lustria"/>
                <a:cs typeface="Lustria"/>
                <a:sym typeface="Lustria"/>
              </a:defRPr>
            </a:lvl3pPr>
            <a:lvl4pPr indent="0" lvl="3" marL="0" rtl="0" algn="r">
              <a:spcBef>
                <a:spcPts val="0"/>
              </a:spcBef>
              <a:buNone/>
              <a:defRPr sz="800">
                <a:solidFill>
                  <a:srgbClr val="F2F2F2"/>
                </a:solidFill>
                <a:latin typeface="Lustria"/>
                <a:ea typeface="Lustria"/>
                <a:cs typeface="Lustria"/>
                <a:sym typeface="Lustria"/>
              </a:defRPr>
            </a:lvl4pPr>
            <a:lvl5pPr indent="0" lvl="4" marL="0" rtl="0" algn="r">
              <a:spcBef>
                <a:spcPts val="0"/>
              </a:spcBef>
              <a:buNone/>
              <a:defRPr sz="800">
                <a:solidFill>
                  <a:srgbClr val="F2F2F2"/>
                </a:solidFill>
                <a:latin typeface="Lustria"/>
                <a:ea typeface="Lustria"/>
                <a:cs typeface="Lustria"/>
                <a:sym typeface="Lustria"/>
              </a:defRPr>
            </a:lvl5pPr>
            <a:lvl6pPr indent="0" lvl="5" marL="0" rtl="0" algn="r">
              <a:spcBef>
                <a:spcPts val="0"/>
              </a:spcBef>
              <a:buNone/>
              <a:defRPr sz="800">
                <a:solidFill>
                  <a:srgbClr val="F2F2F2"/>
                </a:solidFill>
                <a:latin typeface="Lustria"/>
                <a:ea typeface="Lustria"/>
                <a:cs typeface="Lustria"/>
                <a:sym typeface="Lustria"/>
              </a:defRPr>
            </a:lvl6pPr>
            <a:lvl7pPr indent="0" lvl="6" marL="0" rtl="0" algn="r">
              <a:spcBef>
                <a:spcPts val="0"/>
              </a:spcBef>
              <a:buNone/>
              <a:defRPr sz="800">
                <a:solidFill>
                  <a:srgbClr val="F2F2F2"/>
                </a:solidFill>
                <a:latin typeface="Lustria"/>
                <a:ea typeface="Lustria"/>
                <a:cs typeface="Lustria"/>
                <a:sym typeface="Lustria"/>
              </a:defRPr>
            </a:lvl7pPr>
            <a:lvl8pPr indent="0" lvl="7" marL="0" rtl="0" algn="r">
              <a:spcBef>
                <a:spcPts val="0"/>
              </a:spcBef>
              <a:buNone/>
              <a:defRPr sz="800">
                <a:solidFill>
                  <a:srgbClr val="F2F2F2"/>
                </a:solidFill>
                <a:latin typeface="Lustria"/>
                <a:ea typeface="Lustria"/>
                <a:cs typeface="Lustria"/>
                <a:sym typeface="Lustria"/>
              </a:defRPr>
            </a:lvl8pPr>
            <a:lvl9pPr indent="0" lvl="8" marL="0" rtl="0" algn="r">
              <a:spcBef>
                <a:spcPts val="0"/>
              </a:spcBef>
              <a:buNone/>
              <a:defRPr sz="800">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
              <a:t>‹#›</a:t>
            </a:fld>
            <a:endParaRPr/>
          </a:p>
        </p:txBody>
      </p:sp>
      <p:sp>
        <p:nvSpPr>
          <p:cNvPr id="306" name="Google Shape;306;p51"/>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7" name="Google Shape;307;p51"/>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sz="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308" name="Shape 308"/>
        <p:cNvGrpSpPr/>
        <p:nvPr/>
      </p:nvGrpSpPr>
      <p:grpSpPr>
        <a:xfrm>
          <a:off x="0" y="0"/>
          <a:ext cx="0" cy="0"/>
          <a:chOff x="0" y="0"/>
          <a:chExt cx="0" cy="0"/>
        </a:xfrm>
      </p:grpSpPr>
      <p:pic>
        <p:nvPicPr>
          <p:cNvPr descr="Slate-V2-HD-3colPhotoInset.png" id="309" name="Google Shape;309;p52"/>
          <p:cNvPicPr preferRelativeResize="0"/>
          <p:nvPr/>
        </p:nvPicPr>
        <p:blipFill rotWithShape="1">
          <a:blip r:embed="rId2">
            <a:alphaModFix/>
          </a:blip>
          <a:srcRect b="0" l="0" r="0" t="0"/>
          <a:stretch/>
        </p:blipFill>
        <p:spPr>
          <a:xfrm>
            <a:off x="673472" y="1363661"/>
            <a:ext cx="2504980" cy="1385889"/>
          </a:xfrm>
          <a:prstGeom prst="rect">
            <a:avLst/>
          </a:prstGeom>
          <a:noFill/>
          <a:ln>
            <a:noFill/>
          </a:ln>
        </p:spPr>
      </p:pic>
      <p:pic>
        <p:nvPicPr>
          <p:cNvPr descr="Slate-V2-HD-3colPhotoInset.png" id="310" name="Google Shape;310;p52"/>
          <p:cNvPicPr preferRelativeResize="0"/>
          <p:nvPr/>
        </p:nvPicPr>
        <p:blipFill rotWithShape="1">
          <a:blip r:embed="rId2">
            <a:alphaModFix/>
          </a:blip>
          <a:srcRect b="0" l="0" r="0" t="0"/>
          <a:stretch/>
        </p:blipFill>
        <p:spPr>
          <a:xfrm>
            <a:off x="3302850" y="1363661"/>
            <a:ext cx="2504980" cy="1385889"/>
          </a:xfrm>
          <a:prstGeom prst="rect">
            <a:avLst/>
          </a:prstGeom>
          <a:noFill/>
          <a:ln>
            <a:noFill/>
          </a:ln>
        </p:spPr>
      </p:pic>
      <p:pic>
        <p:nvPicPr>
          <p:cNvPr descr="Slate-V2-HD-3colPhotoInset.png" id="311" name="Google Shape;311;p52"/>
          <p:cNvPicPr preferRelativeResize="0"/>
          <p:nvPr/>
        </p:nvPicPr>
        <p:blipFill rotWithShape="1">
          <a:blip r:embed="rId2">
            <a:alphaModFix/>
          </a:blip>
          <a:srcRect b="0" l="0" r="0" t="0"/>
          <a:stretch/>
        </p:blipFill>
        <p:spPr>
          <a:xfrm>
            <a:off x="5952038" y="1363661"/>
            <a:ext cx="2504980" cy="1385889"/>
          </a:xfrm>
          <a:prstGeom prst="rect">
            <a:avLst/>
          </a:prstGeom>
          <a:noFill/>
          <a:ln>
            <a:noFill/>
          </a:ln>
        </p:spPr>
      </p:pic>
      <p:sp>
        <p:nvSpPr>
          <p:cNvPr id="312" name="Google Shape;312;p52"/>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3" name="Google Shape;313;p52"/>
          <p:cNvSpPr txBox="1"/>
          <p:nvPr>
            <p:ph idx="1" type="body"/>
          </p:nvPr>
        </p:nvSpPr>
        <p:spPr>
          <a:xfrm>
            <a:off x="685346" y="2928079"/>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314" name="Google Shape;314;p52"/>
          <p:cNvSpPr/>
          <p:nvPr>
            <p:ph idx="2" type="pic"/>
          </p:nvPr>
        </p:nvSpPr>
        <p:spPr>
          <a:xfrm>
            <a:off x="763576" y="1454188"/>
            <a:ext cx="2319300" cy="1202100"/>
          </a:xfrm>
          <a:prstGeom prst="roundRect">
            <a:avLst>
              <a:gd fmla="val 1858" name="adj"/>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spcBef>
                <a:spcPts val="2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9pPr>
          </a:lstStyle>
          <a:p/>
        </p:txBody>
      </p:sp>
      <p:sp>
        <p:nvSpPr>
          <p:cNvPr id="315" name="Google Shape;315;p52"/>
          <p:cNvSpPr txBox="1"/>
          <p:nvPr>
            <p:ph idx="3" type="body"/>
          </p:nvPr>
        </p:nvSpPr>
        <p:spPr>
          <a:xfrm>
            <a:off x="685346" y="3429332"/>
            <a:ext cx="2475600" cy="91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316" name="Google Shape;316;p52"/>
          <p:cNvSpPr txBox="1"/>
          <p:nvPr>
            <p:ph idx="4" type="body"/>
          </p:nvPr>
        </p:nvSpPr>
        <p:spPr>
          <a:xfrm>
            <a:off x="3332091" y="2928079"/>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317" name="Google Shape;317;p52"/>
          <p:cNvSpPr/>
          <p:nvPr>
            <p:ph idx="5" type="pic"/>
          </p:nvPr>
        </p:nvSpPr>
        <p:spPr>
          <a:xfrm>
            <a:off x="3409307" y="1454320"/>
            <a:ext cx="2319300" cy="1206300"/>
          </a:xfrm>
          <a:prstGeom prst="roundRect">
            <a:avLst>
              <a:gd fmla="val 1858" name="adj"/>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spcBef>
                <a:spcPts val="2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9pPr>
          </a:lstStyle>
          <a:p/>
        </p:txBody>
      </p:sp>
      <p:sp>
        <p:nvSpPr>
          <p:cNvPr id="318" name="Google Shape;318;p52"/>
          <p:cNvSpPr txBox="1"/>
          <p:nvPr>
            <p:ph idx="6" type="body"/>
          </p:nvPr>
        </p:nvSpPr>
        <p:spPr>
          <a:xfrm>
            <a:off x="3331076" y="3429332"/>
            <a:ext cx="2475600" cy="91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319" name="Google Shape;319;p52"/>
          <p:cNvSpPr txBox="1"/>
          <p:nvPr>
            <p:ph idx="7" type="body"/>
          </p:nvPr>
        </p:nvSpPr>
        <p:spPr>
          <a:xfrm>
            <a:off x="5975023" y="2928079"/>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320" name="Google Shape;320;p52"/>
          <p:cNvSpPr/>
          <p:nvPr>
            <p:ph idx="8" type="pic"/>
          </p:nvPr>
        </p:nvSpPr>
        <p:spPr>
          <a:xfrm>
            <a:off x="6056773" y="1450824"/>
            <a:ext cx="2319300" cy="1205700"/>
          </a:xfrm>
          <a:prstGeom prst="roundRect">
            <a:avLst>
              <a:gd fmla="val 1858" name="adj"/>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spcBef>
                <a:spcPts val="2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Lustria"/>
                <a:ea typeface="Lustria"/>
                <a:cs typeface="Lustria"/>
                <a:sym typeface="Lustria"/>
              </a:defRPr>
            </a:lvl9pPr>
          </a:lstStyle>
          <a:p/>
        </p:txBody>
      </p:sp>
      <p:sp>
        <p:nvSpPr>
          <p:cNvPr id="321" name="Google Shape;321;p52"/>
          <p:cNvSpPr txBox="1"/>
          <p:nvPr>
            <p:ph idx="9" type="body"/>
          </p:nvPr>
        </p:nvSpPr>
        <p:spPr>
          <a:xfrm>
            <a:off x="5974929" y="3429332"/>
            <a:ext cx="2475600" cy="91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322" name="Google Shape;322;p52"/>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3" name="Google Shape;323;p52"/>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4" name="Google Shape;324;p52"/>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25" name="Shape 325"/>
        <p:cNvGrpSpPr/>
        <p:nvPr/>
      </p:nvGrpSpPr>
      <p:grpSpPr>
        <a:xfrm>
          <a:off x="0" y="0"/>
          <a:ext cx="0" cy="0"/>
          <a:chOff x="0" y="0"/>
          <a:chExt cx="0" cy="0"/>
        </a:xfrm>
      </p:grpSpPr>
      <p:sp>
        <p:nvSpPr>
          <p:cNvPr id="326" name="Google Shape;326;p53"/>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7" name="Google Shape;327;p53"/>
          <p:cNvSpPr txBox="1"/>
          <p:nvPr>
            <p:ph idx="1" type="body"/>
          </p:nvPr>
        </p:nvSpPr>
        <p:spPr>
          <a:xfrm rot="5400000">
            <a:off x="3175018" y="-932512"/>
            <a:ext cx="2785800" cy="77655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328" name="Google Shape;328;p53"/>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9" name="Google Shape;329;p53"/>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0" name="Google Shape;330;p53"/>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31" name="Shape 331"/>
        <p:cNvGrpSpPr/>
        <p:nvPr/>
      </p:nvGrpSpPr>
      <p:grpSpPr>
        <a:xfrm>
          <a:off x="0" y="0"/>
          <a:ext cx="0" cy="0"/>
          <a:chOff x="0" y="0"/>
          <a:chExt cx="0" cy="0"/>
        </a:xfrm>
      </p:grpSpPr>
      <p:sp>
        <p:nvSpPr>
          <p:cNvPr id="332" name="Google Shape;332;p54"/>
          <p:cNvSpPr txBox="1"/>
          <p:nvPr>
            <p:ph type="title"/>
          </p:nvPr>
        </p:nvSpPr>
        <p:spPr>
          <a:xfrm rot="5400000">
            <a:off x="5650916" y="1543649"/>
            <a:ext cx="3886200" cy="17133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rtl="0" algn="l">
              <a:spcBef>
                <a:spcPts val="0"/>
              </a:spcBef>
              <a:spcAft>
                <a:spcPts val="0"/>
              </a:spcAft>
              <a:buClr>
                <a:schemeClr val="lt2"/>
              </a:buClr>
              <a:buSzPts val="3000"/>
              <a:buFont typeface="Lustria"/>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3" name="Google Shape;333;p54"/>
          <p:cNvSpPr txBox="1"/>
          <p:nvPr>
            <p:ph idx="1" type="body"/>
          </p:nvPr>
        </p:nvSpPr>
        <p:spPr>
          <a:xfrm rot="5400000">
            <a:off x="1711101" y="-568501"/>
            <a:ext cx="3886200" cy="5937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334" name="Google Shape;334;p54"/>
          <p:cNvSpPr txBox="1"/>
          <p:nvPr>
            <p:ph idx="10" type="dt"/>
          </p:nvPr>
        </p:nvSpPr>
        <p:spPr>
          <a:xfrm>
            <a:off x="5759052" y="4500562"/>
            <a:ext cx="20574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5" name="Google Shape;335;p54"/>
          <p:cNvSpPr txBox="1"/>
          <p:nvPr>
            <p:ph idx="11" type="ftr"/>
          </p:nvPr>
        </p:nvSpPr>
        <p:spPr>
          <a:xfrm>
            <a:off x="685346" y="4500562"/>
            <a:ext cx="5004600" cy="273900"/>
          </a:xfrm>
          <a:prstGeom prst="rect">
            <a:avLst/>
          </a:prstGeom>
          <a:noFill/>
          <a:ln>
            <a:noFill/>
          </a:ln>
        </p:spPr>
        <p:txBody>
          <a:bodyPr anchorCtr="0" anchor="t"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6" name="Google Shape;336;p54"/>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43" name="Shape 343"/>
        <p:cNvGrpSpPr/>
        <p:nvPr/>
      </p:nvGrpSpPr>
      <p:grpSpPr>
        <a:xfrm>
          <a:off x="0" y="0"/>
          <a:ext cx="0" cy="0"/>
          <a:chOff x="0" y="0"/>
          <a:chExt cx="0" cy="0"/>
        </a:xfrm>
      </p:grpSpPr>
      <p:sp>
        <p:nvSpPr>
          <p:cNvPr id="344" name="Google Shape;344;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5" name="Google Shape;345;p5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6" name="Google Shape;346;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7" name="Google Shape;347;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8" name="Google Shape;348;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49" name="Shape 349"/>
        <p:cNvGrpSpPr/>
        <p:nvPr/>
      </p:nvGrpSpPr>
      <p:grpSpPr>
        <a:xfrm>
          <a:off x="0" y="0"/>
          <a:ext cx="0" cy="0"/>
          <a:chOff x="0" y="0"/>
          <a:chExt cx="0" cy="0"/>
        </a:xfrm>
      </p:grpSpPr>
      <p:sp>
        <p:nvSpPr>
          <p:cNvPr id="350" name="Google Shape;350;p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1" name="Google Shape;351;p5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2" name="Google Shape;352;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3" name="Google Shape;353;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4" name="Google Shape;354;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5" name="Shape 355"/>
        <p:cNvGrpSpPr/>
        <p:nvPr/>
      </p:nvGrpSpPr>
      <p:grpSpPr>
        <a:xfrm>
          <a:off x="0" y="0"/>
          <a:ext cx="0" cy="0"/>
          <a:chOff x="0" y="0"/>
          <a:chExt cx="0" cy="0"/>
        </a:xfrm>
      </p:grpSpPr>
      <p:sp>
        <p:nvSpPr>
          <p:cNvPr id="356" name="Google Shape;356;p5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7" name="Google Shape;357;p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8" name="Google Shape;358;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9" name="Shape 359"/>
        <p:cNvGrpSpPr/>
        <p:nvPr/>
      </p:nvGrpSpPr>
      <p:grpSpPr>
        <a:xfrm>
          <a:off x="0" y="0"/>
          <a:ext cx="0" cy="0"/>
          <a:chOff x="0" y="0"/>
          <a:chExt cx="0" cy="0"/>
        </a:xfrm>
      </p:grpSpPr>
      <p:sp>
        <p:nvSpPr>
          <p:cNvPr id="360" name="Google Shape;360;p5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1" name="Google Shape;361;p5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62" name="Google Shape;362;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3" name="Google Shape;363;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4" name="Google Shape;364;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65" name="Shape 365"/>
        <p:cNvGrpSpPr/>
        <p:nvPr/>
      </p:nvGrpSpPr>
      <p:grpSpPr>
        <a:xfrm>
          <a:off x="0" y="0"/>
          <a:ext cx="0" cy="0"/>
          <a:chOff x="0" y="0"/>
          <a:chExt cx="0" cy="0"/>
        </a:xfrm>
      </p:grpSpPr>
      <p:sp>
        <p:nvSpPr>
          <p:cNvPr id="366" name="Google Shape;366;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7" name="Google Shape;367;p6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8" name="Google Shape;368;p6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9" name="Google Shape;369;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0" name="Google Shape;370;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1" name="Google Shape;371;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72" name="Shape 372"/>
        <p:cNvGrpSpPr/>
        <p:nvPr/>
      </p:nvGrpSpPr>
      <p:grpSpPr>
        <a:xfrm>
          <a:off x="0" y="0"/>
          <a:ext cx="0" cy="0"/>
          <a:chOff x="0" y="0"/>
          <a:chExt cx="0" cy="0"/>
        </a:xfrm>
      </p:grpSpPr>
      <p:sp>
        <p:nvSpPr>
          <p:cNvPr id="373" name="Google Shape;373;p6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4" name="Google Shape;374;p6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75" name="Google Shape;375;p61"/>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6" name="Google Shape;376;p6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77" name="Google Shape;377;p61"/>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8" name="Google Shape;378;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9" name="Google Shape;379;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0" name="Google Shape;380;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81" name="Shape 381"/>
        <p:cNvGrpSpPr/>
        <p:nvPr/>
      </p:nvGrpSpPr>
      <p:grpSpPr>
        <a:xfrm>
          <a:off x="0" y="0"/>
          <a:ext cx="0" cy="0"/>
          <a:chOff x="0" y="0"/>
          <a:chExt cx="0" cy="0"/>
        </a:xfrm>
      </p:grpSpPr>
      <p:sp>
        <p:nvSpPr>
          <p:cNvPr id="382" name="Google Shape;382;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3" name="Google Shape;383;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4" name="Google Shape;384;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5" name="Google Shape;385;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86" name="Shape 386"/>
        <p:cNvGrpSpPr/>
        <p:nvPr/>
      </p:nvGrpSpPr>
      <p:grpSpPr>
        <a:xfrm>
          <a:off x="0" y="0"/>
          <a:ext cx="0" cy="0"/>
          <a:chOff x="0" y="0"/>
          <a:chExt cx="0" cy="0"/>
        </a:xfrm>
      </p:grpSpPr>
      <p:sp>
        <p:nvSpPr>
          <p:cNvPr id="387" name="Google Shape;387;p6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8" name="Google Shape;388;p6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89" name="Google Shape;389;p6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90" name="Google Shape;390;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1" name="Google Shape;391;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2" name="Google Shape;392;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93" name="Shape 393"/>
        <p:cNvGrpSpPr/>
        <p:nvPr/>
      </p:nvGrpSpPr>
      <p:grpSpPr>
        <a:xfrm>
          <a:off x="0" y="0"/>
          <a:ext cx="0" cy="0"/>
          <a:chOff x="0" y="0"/>
          <a:chExt cx="0" cy="0"/>
        </a:xfrm>
      </p:grpSpPr>
      <p:sp>
        <p:nvSpPr>
          <p:cNvPr id="394" name="Google Shape;394;p6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5" name="Google Shape;395;p64"/>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96" name="Google Shape;396;p6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97" name="Google Shape;397;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8" name="Google Shape;398;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9" name="Google Shape;399;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00" name="Shape 400"/>
        <p:cNvGrpSpPr/>
        <p:nvPr/>
      </p:nvGrpSpPr>
      <p:grpSpPr>
        <a:xfrm>
          <a:off x="0" y="0"/>
          <a:ext cx="0" cy="0"/>
          <a:chOff x="0" y="0"/>
          <a:chExt cx="0" cy="0"/>
        </a:xfrm>
      </p:grpSpPr>
      <p:sp>
        <p:nvSpPr>
          <p:cNvPr id="401" name="Google Shape;401;p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2" name="Google Shape;402;p6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3" name="Google Shape;403;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4" name="Google Shape;404;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5" name="Google Shape;405;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06" name="Shape 406"/>
        <p:cNvGrpSpPr/>
        <p:nvPr/>
      </p:nvGrpSpPr>
      <p:grpSpPr>
        <a:xfrm>
          <a:off x="0" y="0"/>
          <a:ext cx="0" cy="0"/>
          <a:chOff x="0" y="0"/>
          <a:chExt cx="0" cy="0"/>
        </a:xfrm>
      </p:grpSpPr>
      <p:sp>
        <p:nvSpPr>
          <p:cNvPr id="407" name="Google Shape;407;p6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8" name="Google Shape;408;p6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9" name="Google Shape;409;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0" name="Google Shape;410;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1" name="Google Shape;411;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16" name="Shape 416"/>
        <p:cNvGrpSpPr/>
        <p:nvPr/>
      </p:nvGrpSpPr>
      <p:grpSpPr>
        <a:xfrm>
          <a:off x="0" y="0"/>
          <a:ext cx="0" cy="0"/>
          <a:chOff x="0" y="0"/>
          <a:chExt cx="0" cy="0"/>
        </a:xfrm>
      </p:grpSpPr>
      <p:sp>
        <p:nvSpPr>
          <p:cNvPr id="417" name="Google Shape;417;p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18" name="Google Shape;418;p6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419" name="Google Shape;419;p6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420" name="Google Shape;420;p6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1" name="Shape 421"/>
        <p:cNvGrpSpPr/>
        <p:nvPr/>
      </p:nvGrpSpPr>
      <p:grpSpPr>
        <a:xfrm>
          <a:off x="0" y="0"/>
          <a:ext cx="0" cy="0"/>
          <a:chOff x="0" y="0"/>
          <a:chExt cx="0" cy="0"/>
        </a:xfrm>
      </p:grpSpPr>
      <p:sp>
        <p:nvSpPr>
          <p:cNvPr id="422" name="Google Shape;422;p6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23" name="Google Shape;423;p6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4" name="Google Shape;424;p69"/>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25" name="Shape 425"/>
        <p:cNvGrpSpPr/>
        <p:nvPr/>
      </p:nvGrpSpPr>
      <p:grpSpPr>
        <a:xfrm>
          <a:off x="0" y="0"/>
          <a:ext cx="0" cy="0"/>
          <a:chOff x="0" y="0"/>
          <a:chExt cx="0" cy="0"/>
        </a:xfrm>
      </p:grpSpPr>
      <p:sp>
        <p:nvSpPr>
          <p:cNvPr id="426" name="Google Shape;426;p7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427" name="Google Shape;427;p70"/>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28" name="Shape 428"/>
        <p:cNvGrpSpPr/>
        <p:nvPr/>
      </p:nvGrpSpPr>
      <p:grpSpPr>
        <a:xfrm>
          <a:off x="0" y="0"/>
          <a:ext cx="0" cy="0"/>
          <a:chOff x="0" y="0"/>
          <a:chExt cx="0" cy="0"/>
        </a:xfrm>
      </p:grpSpPr>
      <p:sp>
        <p:nvSpPr>
          <p:cNvPr id="429" name="Google Shape;429;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30" name="Google Shape;430;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31" name="Google Shape;431;p71"/>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2" name="Shape 432"/>
        <p:cNvGrpSpPr/>
        <p:nvPr/>
      </p:nvGrpSpPr>
      <p:grpSpPr>
        <a:xfrm>
          <a:off x="0" y="0"/>
          <a:ext cx="0" cy="0"/>
          <a:chOff x="0" y="0"/>
          <a:chExt cx="0" cy="0"/>
        </a:xfrm>
      </p:grpSpPr>
      <p:sp>
        <p:nvSpPr>
          <p:cNvPr id="433" name="Google Shape;433;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34" name="Google Shape;434;p72"/>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35" name="Shape 435"/>
        <p:cNvGrpSpPr/>
        <p:nvPr/>
      </p:nvGrpSpPr>
      <p:grpSpPr>
        <a:xfrm>
          <a:off x="0" y="0"/>
          <a:ext cx="0" cy="0"/>
          <a:chOff x="0" y="0"/>
          <a:chExt cx="0" cy="0"/>
        </a:xfrm>
      </p:grpSpPr>
      <p:sp>
        <p:nvSpPr>
          <p:cNvPr id="436" name="Google Shape;436;p7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37" name="Google Shape;437;p7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438" name="Google Shape;438;p73"/>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39" name="Shape 439"/>
        <p:cNvGrpSpPr/>
        <p:nvPr/>
      </p:nvGrpSpPr>
      <p:grpSpPr>
        <a:xfrm>
          <a:off x="0" y="0"/>
          <a:ext cx="0" cy="0"/>
          <a:chOff x="0" y="0"/>
          <a:chExt cx="0" cy="0"/>
        </a:xfrm>
      </p:grpSpPr>
      <p:sp>
        <p:nvSpPr>
          <p:cNvPr id="440" name="Google Shape;440;p7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441" name="Google Shape;441;p74"/>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2" name="Shape 442"/>
        <p:cNvGrpSpPr/>
        <p:nvPr/>
      </p:nvGrpSpPr>
      <p:grpSpPr>
        <a:xfrm>
          <a:off x="0" y="0"/>
          <a:ext cx="0" cy="0"/>
          <a:chOff x="0" y="0"/>
          <a:chExt cx="0" cy="0"/>
        </a:xfrm>
      </p:grpSpPr>
      <p:sp>
        <p:nvSpPr>
          <p:cNvPr id="443" name="Google Shape;443;p7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4" name="Google Shape;444;p7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445" name="Google Shape;445;p7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46" name="Google Shape;446;p7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47" name="Google Shape;447;p75"/>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48" name="Shape 448"/>
        <p:cNvGrpSpPr/>
        <p:nvPr/>
      </p:nvGrpSpPr>
      <p:grpSpPr>
        <a:xfrm>
          <a:off x="0" y="0"/>
          <a:ext cx="0" cy="0"/>
          <a:chOff x="0" y="0"/>
          <a:chExt cx="0" cy="0"/>
        </a:xfrm>
      </p:grpSpPr>
      <p:sp>
        <p:nvSpPr>
          <p:cNvPr id="449" name="Google Shape;449;p7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450" name="Google Shape;450;p76"/>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51" name="Shape 451"/>
        <p:cNvGrpSpPr/>
        <p:nvPr/>
      </p:nvGrpSpPr>
      <p:grpSpPr>
        <a:xfrm>
          <a:off x="0" y="0"/>
          <a:ext cx="0" cy="0"/>
          <a:chOff x="0" y="0"/>
          <a:chExt cx="0" cy="0"/>
        </a:xfrm>
      </p:grpSpPr>
      <p:sp>
        <p:nvSpPr>
          <p:cNvPr id="452" name="Google Shape;452;p7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453" name="Google Shape;453;p7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454" name="Google Shape;454;p7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55" name="Shape 455"/>
        <p:cNvGrpSpPr/>
        <p:nvPr/>
      </p:nvGrpSpPr>
      <p:grpSpPr>
        <a:xfrm>
          <a:off x="0" y="0"/>
          <a:ext cx="0" cy="0"/>
          <a:chOff x="0" y="0"/>
          <a:chExt cx="0" cy="0"/>
        </a:xfrm>
      </p:grpSpPr>
      <p:sp>
        <p:nvSpPr>
          <p:cNvPr id="456" name="Google Shape;456;p7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469" name="Shape 469"/>
        <p:cNvGrpSpPr/>
        <p:nvPr/>
      </p:nvGrpSpPr>
      <p:grpSpPr>
        <a:xfrm>
          <a:off x="0" y="0"/>
          <a:ext cx="0" cy="0"/>
          <a:chOff x="0" y="0"/>
          <a:chExt cx="0" cy="0"/>
        </a:xfrm>
      </p:grpSpPr>
      <p:sp>
        <p:nvSpPr>
          <p:cNvPr id="470" name="Google Shape;470;p80"/>
          <p:cNvSpPr txBox="1"/>
          <p:nvPr>
            <p:ph idx="10" type="dt"/>
          </p:nvPr>
        </p:nvSpPr>
        <p:spPr>
          <a:xfrm>
            <a:off x="457200" y="409021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1" name="Google Shape;471;p80"/>
          <p:cNvSpPr txBox="1"/>
          <p:nvPr>
            <p:ph idx="11" type="ftr"/>
          </p:nvPr>
        </p:nvSpPr>
        <p:spPr>
          <a:xfrm>
            <a:off x="3124200" y="409021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2" name="Google Shape;472;p80"/>
          <p:cNvSpPr txBox="1"/>
          <p:nvPr>
            <p:ph idx="12" type="sldNum"/>
          </p:nvPr>
        </p:nvSpPr>
        <p:spPr>
          <a:xfrm>
            <a:off x="6553200" y="47188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
        <p:nvSpPr>
          <p:cNvPr id="473" name="Google Shape;473;p80"/>
          <p:cNvSpPr txBox="1"/>
          <p:nvPr/>
        </p:nvSpPr>
        <p:spPr>
          <a:xfrm>
            <a:off x="0" y="3158341"/>
            <a:ext cx="9144000" cy="1985100"/>
          </a:xfrm>
          <a:prstGeom prst="rect">
            <a:avLst/>
          </a:prstGeom>
          <a:gradFill>
            <a:gsLst>
              <a:gs pos="0">
                <a:srgbClr val="7BFFB6"/>
              </a:gs>
              <a:gs pos="20000">
                <a:srgbClr val="7BFFB6"/>
              </a:gs>
              <a:gs pos="45000">
                <a:srgbClr val="03D4A8"/>
              </a:gs>
              <a:gs pos="70000">
                <a:srgbClr val="0087E6"/>
              </a:gs>
              <a:gs pos="100000">
                <a:srgbClr val="005CBF"/>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600"/>
              <a:buFont typeface="Arial"/>
              <a:buNone/>
            </a:pPr>
            <a:r>
              <a:t/>
            </a:r>
            <a:endParaRPr b="1" i="0" sz="16600" u="none" cap="none" strike="noStrike">
              <a:solidFill>
                <a:schemeClr val="dk1"/>
              </a:solidFill>
              <a:latin typeface="Calibri"/>
              <a:ea typeface="Calibri"/>
              <a:cs typeface="Calibri"/>
              <a:sym typeface="Calibri"/>
            </a:endParaRPr>
          </a:p>
        </p:txBody>
      </p:sp>
      <p:sp>
        <p:nvSpPr>
          <p:cNvPr id="474" name="Google Shape;474;p80"/>
          <p:cNvSpPr txBox="1"/>
          <p:nvPr/>
        </p:nvSpPr>
        <p:spPr>
          <a:xfrm>
            <a:off x="7350467" y="4914900"/>
            <a:ext cx="1839000" cy="254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00"/>
              <a:buFont typeface="Arial"/>
              <a:buNone/>
            </a:pPr>
            <a:r>
              <a:rPr b="1" i="0" lang="en" sz="800" u="none" cap="none" strike="noStrike">
                <a:solidFill>
                  <a:schemeClr val="dk1"/>
                </a:solidFill>
                <a:latin typeface="Arial"/>
                <a:ea typeface="Arial"/>
                <a:cs typeface="Arial"/>
                <a:sym typeface="Arial"/>
              </a:rPr>
              <a:t>Goddard Earth Sciences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00"/>
              <a:buFont typeface="Arial"/>
              <a:buNone/>
            </a:pPr>
            <a:r>
              <a:rPr b="1" i="0" lang="en" sz="800" u="none" cap="none" strike="noStrike">
                <a:solidFill>
                  <a:schemeClr val="dk1"/>
                </a:solidFill>
                <a:latin typeface="Arial"/>
                <a:ea typeface="Arial"/>
                <a:cs typeface="Arial"/>
                <a:sym typeface="Arial"/>
              </a:rPr>
              <a:t>Data  Information Services Center</a:t>
            </a:r>
            <a:endParaRPr b="0" i="0" sz="1400" u="none" cap="none" strike="noStrike">
              <a:solidFill>
                <a:srgbClr val="000000"/>
              </a:solidFill>
              <a:latin typeface="Arial"/>
              <a:ea typeface="Arial"/>
              <a:cs typeface="Arial"/>
              <a:sym typeface="Arial"/>
            </a:endParaRPr>
          </a:p>
        </p:txBody>
      </p:sp>
      <p:sp>
        <p:nvSpPr>
          <p:cNvPr id="475" name="Google Shape;475;p80"/>
          <p:cNvSpPr/>
          <p:nvPr/>
        </p:nvSpPr>
        <p:spPr>
          <a:xfrm>
            <a:off x="0" y="4637900"/>
            <a:ext cx="9144000" cy="285900"/>
          </a:xfrm>
          <a:prstGeom prst="rect">
            <a:avLst/>
          </a:prstGeom>
          <a:gradFill>
            <a:gsLst>
              <a:gs pos="0">
                <a:srgbClr val="7BFFB6"/>
              </a:gs>
              <a:gs pos="20000">
                <a:srgbClr val="7BFFB6"/>
              </a:gs>
              <a:gs pos="45000">
                <a:srgbClr val="03D4A8"/>
              </a:gs>
              <a:gs pos="70000">
                <a:srgbClr val="0087E6"/>
              </a:gs>
              <a:gs pos="100000">
                <a:srgbClr val="005CBF"/>
              </a:gs>
            </a:gsLst>
            <a:lin ang="16200038"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6" name="Google Shape;476;p80"/>
          <p:cNvSpPr/>
          <p:nvPr/>
        </p:nvSpPr>
        <p:spPr>
          <a:xfrm>
            <a:off x="0" y="2628900"/>
            <a:ext cx="7315200" cy="2457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7" name="Google Shape;477;p80"/>
          <p:cNvSpPr txBox="1"/>
          <p:nvPr/>
        </p:nvSpPr>
        <p:spPr>
          <a:xfrm>
            <a:off x="8077200" y="4764301"/>
            <a:ext cx="1104900" cy="20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00"/>
              <a:buFont typeface="Bodoni"/>
              <a:buNone/>
            </a:pPr>
            <a:r>
              <a:rPr b="1" i="0" lang="en" sz="1200" u="none" cap="none" strike="noStrike">
                <a:solidFill>
                  <a:schemeClr val="dk2"/>
                </a:solidFill>
                <a:latin typeface="Bodoni"/>
                <a:ea typeface="Bodoni"/>
                <a:cs typeface="Bodoni"/>
                <a:sym typeface="Bodoni"/>
              </a:rPr>
              <a:t>GES – DISC</a:t>
            </a:r>
            <a:endParaRPr b="0" i="0" sz="1400" u="none" cap="none" strike="noStrike">
              <a:solidFill>
                <a:srgbClr val="000000"/>
              </a:solidFill>
              <a:latin typeface="Arial"/>
              <a:ea typeface="Arial"/>
              <a:cs typeface="Arial"/>
              <a:sym typeface="Arial"/>
            </a:endParaRPr>
          </a:p>
        </p:txBody>
      </p:sp>
      <p:sp>
        <p:nvSpPr>
          <p:cNvPr id="478" name="Google Shape;478;p80"/>
          <p:cNvSpPr/>
          <p:nvPr/>
        </p:nvSpPr>
        <p:spPr>
          <a:xfrm>
            <a:off x="6324600" y="3143250"/>
            <a:ext cx="2819394" cy="1943082"/>
          </a:xfrm>
          <a:prstGeom prst="flowChartDocumen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79" name="Shape 479"/>
        <p:cNvGrpSpPr/>
        <p:nvPr/>
      </p:nvGrpSpPr>
      <p:grpSpPr>
        <a:xfrm>
          <a:off x="0" y="0"/>
          <a:ext cx="0" cy="0"/>
          <a:chOff x="0" y="0"/>
          <a:chExt cx="0" cy="0"/>
        </a:xfrm>
      </p:grpSpPr>
      <p:sp>
        <p:nvSpPr>
          <p:cNvPr id="480" name="Google Shape;480;p81"/>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Calibri"/>
              <a:buNone/>
              <a:defRPr b="0" i="0" sz="3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481" name="Google Shape;481;p8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9pPr>
          </a:lstStyle>
          <a:p/>
        </p:txBody>
      </p:sp>
      <p:sp>
        <p:nvSpPr>
          <p:cNvPr id="482" name="Google Shape;482;p81"/>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3" name="Google Shape;483;p81"/>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4" name="Google Shape;484;p81"/>
          <p:cNvSpPr txBox="1"/>
          <p:nvPr>
            <p:ph idx="12" type="sldNum"/>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85" name="Shape 485"/>
        <p:cNvGrpSpPr/>
        <p:nvPr/>
      </p:nvGrpSpPr>
      <p:grpSpPr>
        <a:xfrm>
          <a:off x="0" y="0"/>
          <a:ext cx="0" cy="0"/>
          <a:chOff x="0" y="0"/>
          <a:chExt cx="0" cy="0"/>
        </a:xfrm>
      </p:grpSpPr>
      <p:sp>
        <p:nvSpPr>
          <p:cNvPr id="486" name="Google Shape;486;p82"/>
          <p:cNvSpPr txBox="1"/>
          <p:nvPr>
            <p:ph type="title"/>
          </p:nvPr>
        </p:nvSpPr>
        <p:spPr>
          <a:xfrm>
            <a:off x="722312" y="3305175"/>
            <a:ext cx="7772400" cy="1021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487" name="Google Shape;487;p82"/>
          <p:cNvSpPr txBox="1"/>
          <p:nvPr>
            <p:ph idx="1" type="body"/>
          </p:nvPr>
        </p:nvSpPr>
        <p:spPr>
          <a:xfrm>
            <a:off x="722312" y="2180035"/>
            <a:ext cx="7772400" cy="11253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888888"/>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488" name="Google Shape;488;p82"/>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9" name="Google Shape;489;p82"/>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0" name="Google Shape;490;p82"/>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91" name="Shape 491"/>
        <p:cNvGrpSpPr/>
        <p:nvPr/>
      </p:nvGrpSpPr>
      <p:grpSpPr>
        <a:xfrm>
          <a:off x="0" y="0"/>
          <a:ext cx="0" cy="0"/>
          <a:chOff x="0" y="0"/>
          <a:chExt cx="0" cy="0"/>
        </a:xfrm>
      </p:grpSpPr>
      <p:sp>
        <p:nvSpPr>
          <p:cNvPr id="492" name="Google Shape;492;p83"/>
          <p:cNvSpPr txBox="1"/>
          <p:nvPr>
            <p:ph type="title"/>
          </p:nvPr>
        </p:nvSpPr>
        <p:spPr>
          <a:xfrm>
            <a:off x="838200" y="34534"/>
            <a:ext cx="8229600" cy="5121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493" name="Google Shape;493;p83"/>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4" name="Google Shape;494;p83"/>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5" name="Google Shape;495;p83"/>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6" name="Google Shape;496;p83"/>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7" name="Google Shape;497;p83"/>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8" name="Shape 498"/>
        <p:cNvGrpSpPr/>
        <p:nvPr/>
      </p:nvGrpSpPr>
      <p:grpSpPr>
        <a:xfrm>
          <a:off x="0" y="0"/>
          <a:ext cx="0" cy="0"/>
          <a:chOff x="0" y="0"/>
          <a:chExt cx="0" cy="0"/>
        </a:xfrm>
      </p:grpSpPr>
      <p:sp>
        <p:nvSpPr>
          <p:cNvPr id="499" name="Google Shape;499;p84"/>
          <p:cNvSpPr txBox="1"/>
          <p:nvPr>
            <p:ph type="title"/>
          </p:nvPr>
        </p:nvSpPr>
        <p:spPr>
          <a:xfrm>
            <a:off x="457200" y="205978"/>
            <a:ext cx="82296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500" name="Google Shape;500;p84"/>
          <p:cNvSpPr txBox="1"/>
          <p:nvPr>
            <p:ph idx="1" type="body"/>
          </p:nvPr>
        </p:nvSpPr>
        <p:spPr>
          <a:xfrm>
            <a:off x="457200" y="1151334"/>
            <a:ext cx="4040100" cy="4800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501" name="Google Shape;501;p84"/>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2" name="Google Shape;502;p84"/>
          <p:cNvSpPr txBox="1"/>
          <p:nvPr>
            <p:ph idx="3" type="body"/>
          </p:nvPr>
        </p:nvSpPr>
        <p:spPr>
          <a:xfrm>
            <a:off x="4645025" y="1151334"/>
            <a:ext cx="4041900" cy="4800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503" name="Google Shape;503;p84"/>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4" name="Google Shape;504;p84"/>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5" name="Google Shape;505;p84"/>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6" name="Google Shape;506;p84"/>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7" name="Shape 507"/>
        <p:cNvGrpSpPr/>
        <p:nvPr/>
      </p:nvGrpSpPr>
      <p:grpSpPr>
        <a:xfrm>
          <a:off x="0" y="0"/>
          <a:ext cx="0" cy="0"/>
          <a:chOff x="0" y="0"/>
          <a:chExt cx="0" cy="0"/>
        </a:xfrm>
      </p:grpSpPr>
      <p:sp>
        <p:nvSpPr>
          <p:cNvPr id="508" name="Google Shape;508;p85"/>
          <p:cNvSpPr txBox="1"/>
          <p:nvPr>
            <p:ph type="title"/>
          </p:nvPr>
        </p:nvSpPr>
        <p:spPr>
          <a:xfrm>
            <a:off x="457200" y="205978"/>
            <a:ext cx="8229600" cy="857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509" name="Google Shape;509;p85"/>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0" name="Google Shape;510;p85"/>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1" name="Google Shape;511;p85"/>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2" name="Shape 512"/>
        <p:cNvGrpSpPr/>
        <p:nvPr/>
      </p:nvGrpSpPr>
      <p:grpSpPr>
        <a:xfrm>
          <a:off x="0" y="0"/>
          <a:ext cx="0" cy="0"/>
          <a:chOff x="0" y="0"/>
          <a:chExt cx="0" cy="0"/>
        </a:xfrm>
      </p:grpSpPr>
      <p:sp>
        <p:nvSpPr>
          <p:cNvPr id="513" name="Google Shape;513;p86"/>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4" name="Google Shape;514;p86"/>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5" name="Google Shape;515;p86"/>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16" name="Shape 516"/>
        <p:cNvGrpSpPr/>
        <p:nvPr/>
      </p:nvGrpSpPr>
      <p:grpSpPr>
        <a:xfrm>
          <a:off x="0" y="0"/>
          <a:ext cx="0" cy="0"/>
          <a:chOff x="0" y="0"/>
          <a:chExt cx="0" cy="0"/>
        </a:xfrm>
      </p:grpSpPr>
      <p:sp>
        <p:nvSpPr>
          <p:cNvPr id="517" name="Google Shape;517;p87"/>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518" name="Google Shape;518;p87"/>
          <p:cNvSpPr txBox="1"/>
          <p:nvPr>
            <p:ph idx="1" type="body"/>
          </p:nvPr>
        </p:nvSpPr>
        <p:spPr>
          <a:xfrm>
            <a:off x="3575050" y="204788"/>
            <a:ext cx="5111700" cy="4389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9" name="Google Shape;519;p87"/>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520" name="Google Shape;520;p87"/>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1" name="Google Shape;521;p87"/>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2" name="Google Shape;522;p87"/>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23" name="Shape 523"/>
        <p:cNvGrpSpPr/>
        <p:nvPr/>
      </p:nvGrpSpPr>
      <p:grpSpPr>
        <a:xfrm>
          <a:off x="0" y="0"/>
          <a:ext cx="0" cy="0"/>
          <a:chOff x="0" y="0"/>
          <a:chExt cx="0" cy="0"/>
        </a:xfrm>
      </p:grpSpPr>
      <p:sp>
        <p:nvSpPr>
          <p:cNvPr id="524" name="Google Shape;524;p88"/>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525" name="Google Shape;525;p88"/>
          <p:cNvSpPr/>
          <p:nvPr>
            <p:ph idx="2" type="pic"/>
          </p:nvPr>
        </p:nvSpPr>
        <p:spPr>
          <a:xfrm>
            <a:off x="1792288" y="459581"/>
            <a:ext cx="5486400" cy="3086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6" name="Google Shape;526;p88"/>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Arial"/>
                <a:ea typeface="Arial"/>
                <a:cs typeface="Arial"/>
                <a:sym typeface="Arial"/>
              </a:defRPr>
            </a:lvl9pPr>
          </a:lstStyle>
          <a:p/>
        </p:txBody>
      </p:sp>
      <p:sp>
        <p:nvSpPr>
          <p:cNvPr id="527" name="Google Shape;527;p88"/>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8" name="Google Shape;528;p88"/>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9" name="Google Shape;529;p88"/>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30" name="Shape 530"/>
        <p:cNvGrpSpPr/>
        <p:nvPr/>
      </p:nvGrpSpPr>
      <p:grpSpPr>
        <a:xfrm>
          <a:off x="0" y="0"/>
          <a:ext cx="0" cy="0"/>
          <a:chOff x="0" y="0"/>
          <a:chExt cx="0" cy="0"/>
        </a:xfrm>
      </p:grpSpPr>
      <p:sp>
        <p:nvSpPr>
          <p:cNvPr id="531" name="Google Shape;531;p89"/>
          <p:cNvSpPr txBox="1"/>
          <p:nvPr>
            <p:ph type="title"/>
          </p:nvPr>
        </p:nvSpPr>
        <p:spPr>
          <a:xfrm>
            <a:off x="457200" y="205978"/>
            <a:ext cx="8229600" cy="857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532" name="Google Shape;532;p89"/>
          <p:cNvSpPr txBox="1"/>
          <p:nvPr>
            <p:ph idx="1" type="body"/>
          </p:nvPr>
        </p:nvSpPr>
        <p:spPr>
          <a:xfrm rot="5400000">
            <a:off x="2874748" y="-1217400"/>
            <a:ext cx="3394500" cy="82296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9pPr>
          </a:lstStyle>
          <a:p/>
        </p:txBody>
      </p:sp>
      <p:sp>
        <p:nvSpPr>
          <p:cNvPr id="533" name="Google Shape;533;p89"/>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4" name="Google Shape;534;p89"/>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5" name="Google Shape;535;p89"/>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36" name="Shape 536"/>
        <p:cNvGrpSpPr/>
        <p:nvPr/>
      </p:nvGrpSpPr>
      <p:grpSpPr>
        <a:xfrm>
          <a:off x="0" y="0"/>
          <a:ext cx="0" cy="0"/>
          <a:chOff x="0" y="0"/>
          <a:chExt cx="0" cy="0"/>
        </a:xfrm>
      </p:grpSpPr>
      <p:sp>
        <p:nvSpPr>
          <p:cNvPr id="537" name="Google Shape;537;p90"/>
          <p:cNvSpPr txBox="1"/>
          <p:nvPr>
            <p:ph type="title"/>
          </p:nvPr>
        </p:nvSpPr>
        <p:spPr>
          <a:xfrm rot="5400000">
            <a:off x="5463748" y="1371628"/>
            <a:ext cx="4388700" cy="2057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538" name="Google Shape;538;p90"/>
          <p:cNvSpPr txBox="1"/>
          <p:nvPr>
            <p:ph idx="1" type="body"/>
          </p:nvPr>
        </p:nvSpPr>
        <p:spPr>
          <a:xfrm rot="5400000">
            <a:off x="1272746" y="-609573"/>
            <a:ext cx="4388700" cy="6019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4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Calibri"/>
              <a:buChar char="•"/>
              <a:defRPr b="0" i="0" sz="1400" u="none" cap="none" strike="noStrike">
                <a:solidFill>
                  <a:srgbClr val="000000"/>
                </a:solidFill>
                <a:latin typeface="Arial"/>
                <a:ea typeface="Arial"/>
                <a:cs typeface="Arial"/>
                <a:sym typeface="Arial"/>
              </a:defRPr>
            </a:lvl9pPr>
          </a:lstStyle>
          <a:p/>
        </p:txBody>
      </p:sp>
      <p:sp>
        <p:nvSpPr>
          <p:cNvPr id="539" name="Google Shape;539;p90"/>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0" name="Google Shape;540;p90"/>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1" name="Google Shape;541;p90"/>
          <p:cNvSpPr txBox="1"/>
          <p:nvPr>
            <p:ph idx="12" type="sldNum"/>
          </p:nvPr>
        </p:nvSpPr>
        <p:spPr>
          <a:xfrm>
            <a:off x="6553200" y="4767263"/>
            <a:ext cx="2133600" cy="2739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3" name="Shape 5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1.xml"/><Relationship Id="rId12"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3.png"/><Relationship Id="rId2" Type="http://schemas.openxmlformats.org/officeDocument/2006/relationships/image" Target="../media/image20.png"/><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5" Type="http://schemas.openxmlformats.org/officeDocument/2006/relationships/slideLayout" Target="../slideLayouts/slideLayout36.xml"/><Relationship Id="rId19" Type="http://schemas.openxmlformats.org/officeDocument/2006/relationships/slideLayout" Target="../slideLayouts/slideLayout50.xml"/><Relationship Id="rId6" Type="http://schemas.openxmlformats.org/officeDocument/2006/relationships/slideLayout" Target="../slideLayouts/slideLayout37.xml"/><Relationship Id="rId18" Type="http://schemas.openxmlformats.org/officeDocument/2006/relationships/slideLayout" Target="../slideLayouts/slideLayout49.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0" Type="http://schemas.openxmlformats.org/officeDocument/2006/relationships/slideLayout" Target="../slideLayouts/slideLayout60.xml"/><Relationship Id="rId12" Type="http://schemas.openxmlformats.org/officeDocument/2006/relationships/theme" Target="../theme/theme9.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0" Type="http://schemas.openxmlformats.org/officeDocument/2006/relationships/slideLayout" Target="../slideLayouts/slideLayout71.xml"/><Relationship Id="rId12"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theme" Target="../theme/theme5.xml"/><Relationship Id="rId12" Type="http://schemas.openxmlformats.org/officeDocument/2006/relationships/slideLayout" Target="../slideLayouts/slideLayout83.xml"/><Relationship Id="rId1" Type="http://schemas.openxmlformats.org/officeDocument/2006/relationships/image" Target="../media/image26.gif"/><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1" y="273847"/>
            <a:ext cx="7886700" cy="994200"/>
          </a:xfrm>
          <a:prstGeom prst="rect">
            <a:avLst/>
          </a:prstGeom>
          <a:noFill/>
          <a:ln>
            <a:noFill/>
          </a:ln>
        </p:spPr>
        <p:txBody>
          <a:bodyPr anchorCtr="0" anchor="ctr" bIns="45700" lIns="91400" spcFirstLastPara="1" rIns="91400"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7" name="Google Shape;127;p25"/>
          <p:cNvSpPr txBox="1"/>
          <p:nvPr>
            <p:ph idx="1" type="body"/>
          </p:nvPr>
        </p:nvSpPr>
        <p:spPr>
          <a:xfrm>
            <a:off x="628651" y="1369219"/>
            <a:ext cx="7886700" cy="3263400"/>
          </a:xfrm>
          <a:prstGeom prst="rect">
            <a:avLst/>
          </a:prstGeom>
          <a:noFill/>
          <a:ln>
            <a:noFill/>
          </a:ln>
        </p:spPr>
        <p:txBody>
          <a:bodyPr anchorCtr="0" anchor="t" bIns="45700" lIns="91400" spcFirstLastPara="1" rIns="91400"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25"/>
          <p:cNvSpPr/>
          <p:nvPr/>
        </p:nvSpPr>
        <p:spPr>
          <a:xfrm>
            <a:off x="2" y="4795068"/>
            <a:ext cx="9144000" cy="348600"/>
          </a:xfrm>
          <a:prstGeom prst="rect">
            <a:avLst/>
          </a:prstGeom>
          <a:solidFill>
            <a:srgbClr val="001B3B"/>
          </a:solidFill>
          <a:ln>
            <a:noFill/>
          </a:ln>
        </p:spPr>
        <p:txBody>
          <a:bodyPr anchorCtr="0" anchor="ctr" bIns="45700" lIns="91400" spcFirstLastPara="1" rIns="91400" wrap="square" tIns="45700">
            <a:noAutofit/>
          </a:bodyPr>
          <a:lstStyle/>
          <a:p>
            <a:pPr indent="0" lvl="0" marL="0" marR="0" rtl="0" algn="ctr">
              <a:spcBef>
                <a:spcPts val="0"/>
              </a:spcBef>
              <a:spcAft>
                <a:spcPts val="0"/>
              </a:spcAft>
              <a:buNone/>
            </a:pPr>
            <a:r>
              <a:t/>
            </a:r>
            <a:endParaRPr b="1" sz="1200">
              <a:solidFill>
                <a:srgbClr val="FF0000"/>
              </a:solidFill>
              <a:latin typeface="Arial"/>
              <a:ea typeface="Arial"/>
              <a:cs typeface="Arial"/>
              <a:sym typeface="Arial"/>
            </a:endParaRPr>
          </a:p>
        </p:txBody>
      </p:sp>
      <p:sp>
        <p:nvSpPr>
          <p:cNvPr id="129" name="Google Shape;129;p25"/>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lvl1pPr indent="0" lvl="0" marL="0" marR="0" rtl="0" algn="l">
              <a:spcBef>
                <a:spcPts val="0"/>
              </a:spcBef>
              <a:buNone/>
              <a:defRPr sz="1200">
                <a:solidFill>
                  <a:srgbClr val="FFFFFF"/>
                </a:solidFill>
                <a:latin typeface="Arial"/>
                <a:ea typeface="Arial"/>
                <a:cs typeface="Arial"/>
                <a:sym typeface="Arial"/>
              </a:defRPr>
            </a:lvl1pPr>
            <a:lvl2pPr indent="0" lvl="1" marL="0" marR="0" rtl="0" algn="l">
              <a:spcBef>
                <a:spcPts val="0"/>
              </a:spcBef>
              <a:buNone/>
              <a:defRPr sz="1200">
                <a:solidFill>
                  <a:srgbClr val="FFFFFF"/>
                </a:solidFill>
                <a:latin typeface="Arial"/>
                <a:ea typeface="Arial"/>
                <a:cs typeface="Arial"/>
                <a:sym typeface="Arial"/>
              </a:defRPr>
            </a:lvl2pPr>
            <a:lvl3pPr indent="0" lvl="2" marL="0" marR="0" rtl="0" algn="l">
              <a:spcBef>
                <a:spcPts val="0"/>
              </a:spcBef>
              <a:buNone/>
              <a:defRPr sz="1200">
                <a:solidFill>
                  <a:srgbClr val="FFFFFF"/>
                </a:solidFill>
                <a:latin typeface="Arial"/>
                <a:ea typeface="Arial"/>
                <a:cs typeface="Arial"/>
                <a:sym typeface="Arial"/>
              </a:defRPr>
            </a:lvl3pPr>
            <a:lvl4pPr indent="0" lvl="3" marL="0" marR="0" rtl="0" algn="l">
              <a:spcBef>
                <a:spcPts val="0"/>
              </a:spcBef>
              <a:buNone/>
              <a:defRPr sz="1200">
                <a:solidFill>
                  <a:srgbClr val="FFFFFF"/>
                </a:solidFill>
                <a:latin typeface="Arial"/>
                <a:ea typeface="Arial"/>
                <a:cs typeface="Arial"/>
                <a:sym typeface="Arial"/>
              </a:defRPr>
            </a:lvl4pPr>
            <a:lvl5pPr indent="0" lvl="4" marL="0" marR="0" rtl="0" algn="l">
              <a:spcBef>
                <a:spcPts val="0"/>
              </a:spcBef>
              <a:buNone/>
              <a:defRPr sz="1200">
                <a:solidFill>
                  <a:srgbClr val="FFFFFF"/>
                </a:solidFill>
                <a:latin typeface="Arial"/>
                <a:ea typeface="Arial"/>
                <a:cs typeface="Arial"/>
                <a:sym typeface="Arial"/>
              </a:defRPr>
            </a:lvl5pPr>
            <a:lvl6pPr indent="0" lvl="5" marL="0" marR="0" rtl="0" algn="l">
              <a:spcBef>
                <a:spcPts val="0"/>
              </a:spcBef>
              <a:buNone/>
              <a:defRPr sz="1200">
                <a:solidFill>
                  <a:srgbClr val="FFFFFF"/>
                </a:solidFill>
                <a:latin typeface="Arial"/>
                <a:ea typeface="Arial"/>
                <a:cs typeface="Arial"/>
                <a:sym typeface="Arial"/>
              </a:defRPr>
            </a:lvl6pPr>
            <a:lvl7pPr indent="0" lvl="6" marL="0" marR="0" rtl="0" algn="l">
              <a:spcBef>
                <a:spcPts val="0"/>
              </a:spcBef>
              <a:buNone/>
              <a:defRPr sz="1200">
                <a:solidFill>
                  <a:srgbClr val="FFFFFF"/>
                </a:solidFill>
                <a:latin typeface="Arial"/>
                <a:ea typeface="Arial"/>
                <a:cs typeface="Arial"/>
                <a:sym typeface="Arial"/>
              </a:defRPr>
            </a:lvl7pPr>
            <a:lvl8pPr indent="0" lvl="7" marL="0" marR="0" rtl="0" algn="l">
              <a:spcBef>
                <a:spcPts val="0"/>
              </a:spcBef>
              <a:buNone/>
              <a:defRPr sz="1200">
                <a:solidFill>
                  <a:srgbClr val="FFFFFF"/>
                </a:solidFill>
                <a:latin typeface="Arial"/>
                <a:ea typeface="Arial"/>
                <a:cs typeface="Arial"/>
                <a:sym typeface="Arial"/>
              </a:defRPr>
            </a:lvl8pPr>
            <a:lvl9pPr indent="0" lvl="8" marL="0" marR="0" rtl="0" algn="l">
              <a:spcBef>
                <a:spcPts val="0"/>
              </a:spcBef>
              <a:buNone/>
              <a:defRPr sz="12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30" name="Google Shape;130;p25"/>
          <p:cNvSpPr txBox="1"/>
          <p:nvPr/>
        </p:nvSpPr>
        <p:spPr>
          <a:xfrm>
            <a:off x="-4760" y="24"/>
            <a:ext cx="9148800" cy="994200"/>
          </a:xfrm>
          <a:prstGeom prst="rect">
            <a:avLst/>
          </a:prstGeom>
          <a:solidFill>
            <a:srgbClr val="001B3B"/>
          </a:solidFill>
          <a:ln>
            <a:noFill/>
          </a:ln>
        </p:spPr>
        <p:txBody>
          <a:bodyPr anchorCtr="0" anchor="t" bIns="45700" lIns="91400" spcFirstLastPara="1" rIns="91400" wrap="square" tIns="45700">
            <a:noAutofit/>
          </a:bodyPr>
          <a:lstStyle/>
          <a:p>
            <a:pPr indent="0" lvl="0" marL="0" marR="0" rtl="0" algn="ctr">
              <a:lnSpc>
                <a:spcPct val="90000"/>
              </a:lnSpc>
              <a:spcBef>
                <a:spcPts val="0"/>
              </a:spcBef>
              <a:spcAft>
                <a:spcPts val="0"/>
              </a:spcAft>
              <a:buClr>
                <a:schemeClr val="lt1"/>
              </a:buClr>
              <a:buSzPts val="3300"/>
              <a:buFont typeface="Arial"/>
              <a:buNone/>
            </a:pPr>
            <a:r>
              <a:t/>
            </a:r>
            <a:endParaRPr b="1" sz="3300">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3300"/>
              <a:buFont typeface="Arial"/>
              <a:buNone/>
            </a:pPr>
            <a:r>
              <a:t/>
            </a:r>
            <a:endParaRPr b="1" sz="3300">
              <a:solidFill>
                <a:schemeClr val="lt1"/>
              </a:solidFill>
              <a:latin typeface="Arial"/>
              <a:ea typeface="Arial"/>
              <a:cs typeface="Arial"/>
              <a:sym typeface="Arial"/>
            </a:endParaRPr>
          </a:p>
        </p:txBody>
      </p:sp>
      <p:pic>
        <p:nvPicPr>
          <p:cNvPr id="131" name="Google Shape;131;p25"/>
          <p:cNvPicPr preferRelativeResize="0"/>
          <p:nvPr/>
        </p:nvPicPr>
        <p:blipFill rotWithShape="1">
          <a:blip r:embed="rId1">
            <a:alphaModFix/>
          </a:blip>
          <a:srcRect b="0" l="0" r="0" t="0"/>
          <a:stretch/>
        </p:blipFill>
        <p:spPr>
          <a:xfrm>
            <a:off x="13" y="4800797"/>
            <a:ext cx="1108755" cy="32159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193" name="Shape 193"/>
        <p:cNvGrpSpPr/>
        <p:nvPr/>
      </p:nvGrpSpPr>
      <p:grpSpPr>
        <a:xfrm>
          <a:off x="0" y="0"/>
          <a:ext cx="0" cy="0"/>
          <a:chOff x="0" y="0"/>
          <a:chExt cx="0" cy="0"/>
        </a:xfrm>
      </p:grpSpPr>
      <p:sp>
        <p:nvSpPr>
          <p:cNvPr id="194" name="Google Shape;194;p37"/>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lvl1pPr lvl="0" marR="0" rtl="0" algn="ctr">
              <a:spcBef>
                <a:spcPts val="0"/>
              </a:spcBef>
              <a:spcAft>
                <a:spcPts val="0"/>
              </a:spcAft>
              <a:buClr>
                <a:schemeClr val="lt2"/>
              </a:buClr>
              <a:buSzPts val="3000"/>
              <a:buFont typeface="Lustria"/>
              <a:buNone/>
              <a:defRPr b="0" i="0" sz="3000" u="none" cap="none" strike="noStrike">
                <a:solidFill>
                  <a:schemeClr val="lt2"/>
                </a:solidFill>
                <a:latin typeface="Lustria"/>
                <a:ea typeface="Lustria"/>
                <a:cs typeface="Lustria"/>
                <a:sym typeface="Lustria"/>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195" name="Google Shape;195;p37"/>
          <p:cNvSpPr txBox="1"/>
          <p:nvPr>
            <p:ph idx="1" type="body"/>
          </p:nvPr>
        </p:nvSpPr>
        <p:spPr>
          <a:xfrm>
            <a:off x="685346" y="1557338"/>
            <a:ext cx="7765500" cy="27858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lvl1pPr indent="-298450" lvl="0" marL="457200" marR="0" rtl="0" algn="l">
              <a:spcBef>
                <a:spcPts val="300"/>
              </a:spcBef>
              <a:spcAft>
                <a:spcPts val="0"/>
              </a:spcAft>
              <a:buClr>
                <a:schemeClr val="lt2"/>
              </a:buClr>
              <a:buSzPts val="1100"/>
              <a:buFont typeface="Noto Sans Symbols"/>
              <a:buChar char="◈"/>
              <a:defRPr b="0" i="0" sz="1500" u="none" cap="none" strike="noStrike">
                <a:solidFill>
                  <a:schemeClr val="lt2"/>
                </a:solidFill>
                <a:latin typeface="Lustria"/>
                <a:ea typeface="Lustria"/>
                <a:cs typeface="Lustria"/>
                <a:sym typeface="Lustria"/>
              </a:defRPr>
            </a:lvl1pPr>
            <a:lvl2pPr indent="-285750" lvl="1" marL="914400" marR="0" rtl="0" algn="l">
              <a:spcBef>
                <a:spcPts val="500"/>
              </a:spcBef>
              <a:spcAft>
                <a:spcPts val="0"/>
              </a:spcAft>
              <a:buClr>
                <a:schemeClr val="lt2"/>
              </a:buClr>
              <a:buSzPts val="900"/>
              <a:buFont typeface="Noto Sans Symbols"/>
              <a:buChar char="🞚"/>
              <a:defRPr b="0" i="0" sz="1400" u="none" cap="none" strike="noStrike">
                <a:solidFill>
                  <a:schemeClr val="lt2"/>
                </a:solidFill>
                <a:latin typeface="Lustria"/>
                <a:ea typeface="Lustria"/>
                <a:cs typeface="Lustria"/>
                <a:sym typeface="Lustria"/>
              </a:defRPr>
            </a:lvl2pPr>
            <a:lvl3pPr indent="-279400" lvl="2" marL="1371600" marR="0" rtl="0" algn="l">
              <a:spcBef>
                <a:spcPts val="500"/>
              </a:spcBef>
              <a:spcAft>
                <a:spcPts val="0"/>
              </a:spcAft>
              <a:buClr>
                <a:schemeClr val="lt2"/>
              </a:buClr>
              <a:buSzPts val="800"/>
              <a:buFont typeface="Noto Sans Symbols"/>
              <a:buChar char="◈"/>
              <a:defRPr b="0" i="0" sz="1200" u="none" cap="none" strike="noStrike">
                <a:solidFill>
                  <a:schemeClr val="lt2"/>
                </a:solidFill>
                <a:latin typeface="Lustria"/>
                <a:ea typeface="Lustria"/>
                <a:cs typeface="Lustria"/>
                <a:sym typeface="Lustria"/>
              </a:defRPr>
            </a:lvl3pPr>
            <a:lvl4pPr indent="-273050" lvl="3" marL="18288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4pPr>
            <a:lvl5pPr indent="-273050" lvl="4" marL="22860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5pPr>
            <a:lvl6pPr indent="-273050" lvl="5" marL="27432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6pPr>
            <a:lvl7pPr indent="-273050" lvl="6" marL="32004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7pPr>
            <a:lvl8pPr indent="-273050" lvl="7" marL="36576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8pPr>
            <a:lvl9pPr indent="-273050" lvl="8" marL="4114800" marR="0" rtl="0" algn="l">
              <a:spcBef>
                <a:spcPts val="500"/>
              </a:spcBef>
              <a:spcAft>
                <a:spcPts val="50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9pPr>
          </a:lstStyle>
          <a:p/>
        </p:txBody>
      </p:sp>
      <p:sp>
        <p:nvSpPr>
          <p:cNvPr id="196" name="Google Shape;196;p37"/>
          <p:cNvSpPr txBox="1"/>
          <p:nvPr>
            <p:ph idx="12"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F2F2F2"/>
                </a:solidFill>
                <a:latin typeface="Lustria"/>
                <a:ea typeface="Lustria"/>
                <a:cs typeface="Lustria"/>
                <a:sym typeface="Lustria"/>
              </a:defRPr>
            </a:lvl1pPr>
            <a:lvl2pPr indent="0" lvl="1" marL="0" marR="0" rtl="0" algn="r">
              <a:spcBef>
                <a:spcPts val="0"/>
              </a:spcBef>
              <a:buNone/>
              <a:defRPr b="0" i="0" sz="800" u="none" cap="none" strike="noStrike">
                <a:solidFill>
                  <a:srgbClr val="F2F2F2"/>
                </a:solidFill>
                <a:latin typeface="Lustria"/>
                <a:ea typeface="Lustria"/>
                <a:cs typeface="Lustria"/>
                <a:sym typeface="Lustria"/>
              </a:defRPr>
            </a:lvl2pPr>
            <a:lvl3pPr indent="0" lvl="2" marL="0" marR="0" rtl="0" algn="r">
              <a:spcBef>
                <a:spcPts val="0"/>
              </a:spcBef>
              <a:buNone/>
              <a:defRPr b="0" i="0" sz="800" u="none" cap="none" strike="noStrike">
                <a:solidFill>
                  <a:srgbClr val="F2F2F2"/>
                </a:solidFill>
                <a:latin typeface="Lustria"/>
                <a:ea typeface="Lustria"/>
                <a:cs typeface="Lustria"/>
                <a:sym typeface="Lustria"/>
              </a:defRPr>
            </a:lvl3pPr>
            <a:lvl4pPr indent="0" lvl="3" marL="0" marR="0" rtl="0" algn="r">
              <a:spcBef>
                <a:spcPts val="0"/>
              </a:spcBef>
              <a:buNone/>
              <a:defRPr b="0" i="0" sz="800" u="none" cap="none" strike="noStrike">
                <a:solidFill>
                  <a:srgbClr val="F2F2F2"/>
                </a:solidFill>
                <a:latin typeface="Lustria"/>
                <a:ea typeface="Lustria"/>
                <a:cs typeface="Lustria"/>
                <a:sym typeface="Lustria"/>
              </a:defRPr>
            </a:lvl4pPr>
            <a:lvl5pPr indent="0" lvl="4" marL="0" marR="0" rtl="0" algn="r">
              <a:spcBef>
                <a:spcPts val="0"/>
              </a:spcBef>
              <a:buNone/>
              <a:defRPr b="0" i="0" sz="800" u="none" cap="none" strike="noStrike">
                <a:solidFill>
                  <a:srgbClr val="F2F2F2"/>
                </a:solidFill>
                <a:latin typeface="Lustria"/>
                <a:ea typeface="Lustria"/>
                <a:cs typeface="Lustria"/>
                <a:sym typeface="Lustria"/>
              </a:defRPr>
            </a:lvl5pPr>
            <a:lvl6pPr indent="0" lvl="5" marL="0" marR="0" rtl="0" algn="r">
              <a:spcBef>
                <a:spcPts val="0"/>
              </a:spcBef>
              <a:buNone/>
              <a:defRPr b="0" i="0" sz="800" u="none" cap="none" strike="noStrike">
                <a:solidFill>
                  <a:srgbClr val="F2F2F2"/>
                </a:solidFill>
                <a:latin typeface="Lustria"/>
                <a:ea typeface="Lustria"/>
                <a:cs typeface="Lustria"/>
                <a:sym typeface="Lustria"/>
              </a:defRPr>
            </a:lvl6pPr>
            <a:lvl7pPr indent="0" lvl="6" marL="0" marR="0" rtl="0" algn="r">
              <a:spcBef>
                <a:spcPts val="0"/>
              </a:spcBef>
              <a:buNone/>
              <a:defRPr b="0" i="0" sz="800" u="none" cap="none" strike="noStrike">
                <a:solidFill>
                  <a:srgbClr val="F2F2F2"/>
                </a:solidFill>
                <a:latin typeface="Lustria"/>
                <a:ea typeface="Lustria"/>
                <a:cs typeface="Lustria"/>
                <a:sym typeface="Lustria"/>
              </a:defRPr>
            </a:lvl7pPr>
            <a:lvl8pPr indent="0" lvl="7" marL="0" marR="0" rtl="0" algn="r">
              <a:spcBef>
                <a:spcPts val="0"/>
              </a:spcBef>
              <a:buNone/>
              <a:defRPr b="0" i="0" sz="800" u="none" cap="none" strike="noStrike">
                <a:solidFill>
                  <a:srgbClr val="F2F2F2"/>
                </a:solidFill>
                <a:latin typeface="Lustria"/>
                <a:ea typeface="Lustria"/>
                <a:cs typeface="Lustria"/>
                <a:sym typeface="Lustria"/>
              </a:defRPr>
            </a:lvl8pPr>
            <a:lvl9pPr indent="0" lvl="8" marL="0" marR="0" rtl="0" algn="r">
              <a:spcBef>
                <a:spcPts val="0"/>
              </a:spcBef>
              <a:buNone/>
              <a:defRPr b="0" i="0" sz="800" u="none" cap="none" strike="noStrike">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37"/>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Lustria"/>
                <a:ea typeface="Lustria"/>
                <a:cs typeface="Lustria"/>
                <a:sym typeface="Lustria"/>
              </a:defRPr>
            </a:lvl1pPr>
            <a:lvl2pPr lvl="1"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2pPr>
            <a:lvl3pPr lvl="2"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3pPr>
            <a:lvl4pPr lvl="3"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4pPr>
            <a:lvl5pPr lvl="4"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5pPr>
            <a:lvl6pPr lvl="5"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6pPr>
            <a:lvl7pPr lvl="6"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7pPr>
            <a:lvl8pPr lvl="7"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8pPr>
            <a:lvl9pPr lvl="8"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9pPr>
          </a:lstStyle>
          <a:p/>
        </p:txBody>
      </p:sp>
      <p:sp>
        <p:nvSpPr>
          <p:cNvPr id="198" name="Google Shape;198;p37"/>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Lustria"/>
                <a:ea typeface="Lustria"/>
                <a:cs typeface="Lustria"/>
                <a:sym typeface="Lustria"/>
              </a:defRPr>
            </a:lvl1pPr>
            <a:lvl2pPr lvl="1"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2pPr>
            <a:lvl3pPr lvl="2"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3pPr>
            <a:lvl4pPr lvl="3"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4pPr>
            <a:lvl5pPr lvl="4"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5pPr>
            <a:lvl6pPr lvl="5"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6pPr>
            <a:lvl7pPr lvl="6"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7pPr>
            <a:lvl8pPr lvl="7"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8pPr>
            <a:lvl9pPr lvl="8" marR="0" rtl="0" algn="l">
              <a:spcBef>
                <a:spcPts val="0"/>
              </a:spcBef>
              <a:spcAft>
                <a:spcPts val="0"/>
              </a:spcAft>
              <a:buSzPts val="1100"/>
              <a:buNone/>
              <a:defRPr b="0" i="0" sz="1400" u="none" cap="none" strike="noStrike">
                <a:solidFill>
                  <a:schemeClr val="lt1"/>
                </a:solidFill>
                <a:latin typeface="Lustria"/>
                <a:ea typeface="Lustria"/>
                <a:cs typeface="Lustria"/>
                <a:sym typeface="Lustria"/>
              </a:defRPr>
            </a:lvl9pPr>
          </a:lstStyle>
          <a:p/>
        </p:txBody>
      </p:sp>
      <p:cxnSp>
        <p:nvCxnSpPr>
          <p:cNvPr id="199" name="Google Shape;199;p37"/>
          <p:cNvCxnSpPr/>
          <p:nvPr/>
        </p:nvCxnSpPr>
        <p:spPr>
          <a:xfrm>
            <a:off x="297611" y="4972050"/>
            <a:ext cx="7694700" cy="0"/>
          </a:xfrm>
          <a:prstGeom prst="straightConnector1">
            <a:avLst/>
          </a:prstGeom>
          <a:noFill/>
          <a:ln cap="flat" cmpd="sng" w="25400">
            <a:solidFill>
              <a:schemeClr val="accent2"/>
            </a:solidFill>
            <a:prstDash val="solid"/>
            <a:round/>
            <a:headEnd len="med" w="med" type="none"/>
            <a:tailEnd len="med" w="med" type="none"/>
          </a:ln>
        </p:spPr>
      </p:cxnSp>
      <p:cxnSp>
        <p:nvCxnSpPr>
          <p:cNvPr id="200" name="Google Shape;200;p37"/>
          <p:cNvCxnSpPr/>
          <p:nvPr/>
        </p:nvCxnSpPr>
        <p:spPr>
          <a:xfrm>
            <a:off x="297611" y="4914900"/>
            <a:ext cx="7752000" cy="0"/>
          </a:xfrm>
          <a:prstGeom prst="straightConnector1">
            <a:avLst/>
          </a:prstGeom>
          <a:noFill/>
          <a:ln cap="flat" cmpd="sng" w="25400">
            <a:solidFill>
              <a:schemeClr val="accent2"/>
            </a:solidFill>
            <a:prstDash val="solid"/>
            <a:round/>
            <a:headEnd len="med" w="med" type="none"/>
            <a:tailEnd len="med" w="med" type="none"/>
          </a:ln>
        </p:spPr>
      </p:cxnSp>
      <p:sp>
        <p:nvSpPr>
          <p:cNvPr id="201" name="Google Shape;201;p37"/>
          <p:cNvSpPr txBox="1"/>
          <p:nvPr/>
        </p:nvSpPr>
        <p:spPr>
          <a:xfrm>
            <a:off x="8054271" y="4757738"/>
            <a:ext cx="1031100" cy="342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1" lang="en" sz="1800" u="none" cap="none" strike="noStrike">
                <a:solidFill>
                  <a:srgbClr val="2E6696"/>
                </a:solidFill>
                <a:latin typeface="Merriweather Sans"/>
                <a:ea typeface="Merriweather Sans"/>
                <a:cs typeface="Merriweather Sans"/>
                <a:sym typeface="Merriweather Sans"/>
              </a:rPr>
              <a:t>ACCESS</a:t>
            </a:r>
            <a:endParaRPr sz="1100"/>
          </a:p>
        </p:txBody>
      </p:sp>
      <p:sp>
        <p:nvSpPr>
          <p:cNvPr id="202" name="Google Shape;202;p37"/>
          <p:cNvSpPr txBox="1"/>
          <p:nvPr/>
        </p:nvSpPr>
        <p:spPr>
          <a:xfrm>
            <a:off x="2825353" y="4960144"/>
            <a:ext cx="3493200" cy="183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 sz="800" u="none" cap="none" strike="noStrike">
                <a:solidFill>
                  <a:srgbClr val="2E6696"/>
                </a:solidFill>
                <a:latin typeface="Verdana"/>
                <a:ea typeface="Verdana"/>
                <a:cs typeface="Verdana"/>
                <a:sym typeface="Verdana"/>
              </a:rPr>
              <a:t>Advancing Collaborative Connections for Earth System Science</a:t>
            </a:r>
            <a:endParaRPr sz="1100"/>
          </a:p>
        </p:txBody>
      </p:sp>
      <p:pic>
        <p:nvPicPr>
          <p:cNvPr descr="NASAmeatball_transp" id="203" name="Google Shape;203;p37"/>
          <p:cNvPicPr preferRelativeResize="0"/>
          <p:nvPr/>
        </p:nvPicPr>
        <p:blipFill rotWithShape="1">
          <a:blip r:embed="rId2">
            <a:alphaModFix/>
          </a:blip>
          <a:srcRect b="0" l="0" r="0" t="0"/>
          <a:stretch/>
        </p:blipFill>
        <p:spPr>
          <a:xfrm>
            <a:off x="0" y="11822"/>
            <a:ext cx="628650" cy="51911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E3238"/>
        </a:solidFill>
      </p:bgPr>
    </p:bg>
    <p:spTree>
      <p:nvGrpSpPr>
        <p:cNvPr id="337" name="Shape 337"/>
        <p:cNvGrpSpPr/>
        <p:nvPr/>
      </p:nvGrpSpPr>
      <p:grpSpPr>
        <a:xfrm>
          <a:off x="0" y="0"/>
          <a:ext cx="0" cy="0"/>
          <a:chOff x="0" y="0"/>
          <a:chExt cx="0" cy="0"/>
        </a:xfrm>
      </p:grpSpPr>
      <p:sp>
        <p:nvSpPr>
          <p:cNvPr id="338" name="Google Shape;338;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39" name="Google Shape;339;p5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40" name="Google Shape;340;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41" name="Google Shape;341;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42" name="Google Shape;342;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412" name="Shape 412"/>
        <p:cNvGrpSpPr/>
        <p:nvPr/>
      </p:nvGrpSpPr>
      <p:grpSpPr>
        <a:xfrm>
          <a:off x="0" y="0"/>
          <a:ext cx="0" cy="0"/>
          <a:chOff x="0" y="0"/>
          <a:chExt cx="0" cy="0"/>
        </a:xfrm>
      </p:grpSpPr>
      <p:sp>
        <p:nvSpPr>
          <p:cNvPr id="413" name="Google Shape;413;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14" name="Google Shape;414;p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415" name="Google Shape;415;p6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57" name="Shape 457"/>
        <p:cNvGrpSpPr/>
        <p:nvPr/>
      </p:nvGrpSpPr>
      <p:grpSpPr>
        <a:xfrm>
          <a:off x="0" y="0"/>
          <a:ext cx="0" cy="0"/>
          <a:chOff x="0" y="0"/>
          <a:chExt cx="0" cy="0"/>
        </a:xfrm>
      </p:grpSpPr>
      <p:sp>
        <p:nvSpPr>
          <p:cNvPr id="458" name="Google Shape;458;p79"/>
          <p:cNvSpPr/>
          <p:nvPr/>
        </p:nvSpPr>
        <p:spPr>
          <a:xfrm>
            <a:off x="434483" y="4106129"/>
            <a:ext cx="2133600" cy="27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 sz="1800" u="none" cap="none" strike="noStrike">
                <a:solidFill>
                  <a:schemeClr val="dk1"/>
                </a:solidFill>
                <a:latin typeface="Calibri"/>
                <a:ea typeface="Calibri"/>
                <a:cs typeface="Calibri"/>
                <a:sym typeface="Calibri"/>
              </a:rPr>
              <a:t>8/30/2013</a:t>
            </a:r>
            <a:endParaRPr b="0" i="0" sz="1400" u="none" cap="none" strike="noStrike">
              <a:solidFill>
                <a:srgbClr val="000000"/>
              </a:solidFill>
              <a:latin typeface="Arial"/>
              <a:ea typeface="Arial"/>
              <a:cs typeface="Arial"/>
              <a:sym typeface="Arial"/>
            </a:endParaRPr>
          </a:p>
        </p:txBody>
      </p:sp>
      <p:sp>
        <p:nvSpPr>
          <p:cNvPr id="459" name="Google Shape;459;p79"/>
          <p:cNvSpPr/>
          <p:nvPr/>
        </p:nvSpPr>
        <p:spPr>
          <a:xfrm>
            <a:off x="3101483" y="4106129"/>
            <a:ext cx="2895600" cy="27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0" name="Google Shape;460;p79"/>
          <p:cNvSpPr/>
          <p:nvPr/>
        </p:nvSpPr>
        <p:spPr>
          <a:xfrm>
            <a:off x="6530482" y="4750698"/>
            <a:ext cx="2133600" cy="27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61" name="Google Shape;461;p79"/>
          <p:cNvPicPr preferRelativeResize="0"/>
          <p:nvPr/>
        </p:nvPicPr>
        <p:blipFill rotWithShape="1">
          <a:blip r:embed="rId1">
            <a:alphaModFix/>
          </a:blip>
          <a:srcRect b="0" l="0" r="0" t="0"/>
          <a:stretch/>
        </p:blipFill>
        <p:spPr>
          <a:xfrm>
            <a:off x="205884" y="16839"/>
            <a:ext cx="581104" cy="497511"/>
          </a:xfrm>
          <a:prstGeom prst="rect">
            <a:avLst/>
          </a:prstGeom>
          <a:noFill/>
          <a:ln>
            <a:noFill/>
          </a:ln>
        </p:spPr>
      </p:pic>
      <p:sp>
        <p:nvSpPr>
          <p:cNvPr id="462" name="Google Shape;462;p79"/>
          <p:cNvSpPr txBox="1"/>
          <p:nvPr/>
        </p:nvSpPr>
        <p:spPr>
          <a:xfrm>
            <a:off x="0" y="3174258"/>
            <a:ext cx="9144000" cy="1985100"/>
          </a:xfrm>
          <a:prstGeom prst="rect">
            <a:avLst/>
          </a:prstGeom>
          <a:gradFill>
            <a:gsLst>
              <a:gs pos="0">
                <a:srgbClr val="7BFFB6"/>
              </a:gs>
              <a:gs pos="20000">
                <a:srgbClr val="7BFFB6"/>
              </a:gs>
              <a:gs pos="45000">
                <a:srgbClr val="03D4A8"/>
              </a:gs>
              <a:gs pos="70000">
                <a:srgbClr val="0087E6"/>
              </a:gs>
              <a:gs pos="100000">
                <a:srgbClr val="005CBF"/>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600"/>
              <a:buFont typeface="Arial"/>
              <a:buNone/>
            </a:pPr>
            <a:r>
              <a:t/>
            </a:r>
            <a:endParaRPr b="1" i="0" sz="16600" u="none" cap="none" strike="noStrike">
              <a:solidFill>
                <a:schemeClr val="dk1"/>
              </a:solidFill>
              <a:latin typeface="Calibri"/>
              <a:ea typeface="Calibri"/>
              <a:cs typeface="Calibri"/>
              <a:sym typeface="Calibri"/>
            </a:endParaRPr>
          </a:p>
        </p:txBody>
      </p:sp>
      <p:sp>
        <p:nvSpPr>
          <p:cNvPr id="463" name="Google Shape;463;p79"/>
          <p:cNvSpPr txBox="1"/>
          <p:nvPr/>
        </p:nvSpPr>
        <p:spPr>
          <a:xfrm>
            <a:off x="7381235" y="4914900"/>
            <a:ext cx="1839000" cy="254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00"/>
              <a:buFont typeface="Arial"/>
              <a:buNone/>
            </a:pPr>
            <a:r>
              <a:rPr b="1" i="0" lang="en" sz="800" u="none" cap="none" strike="noStrike">
                <a:solidFill>
                  <a:schemeClr val="dk1"/>
                </a:solidFill>
                <a:latin typeface="Arial"/>
                <a:ea typeface="Arial"/>
                <a:cs typeface="Arial"/>
                <a:sym typeface="Arial"/>
              </a:rPr>
              <a:t>Goddard Earth Sciences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00"/>
              <a:buFont typeface="Arial"/>
              <a:buNone/>
            </a:pPr>
            <a:r>
              <a:rPr b="1" i="0" lang="en" sz="800" u="none" cap="none" strike="noStrike">
                <a:solidFill>
                  <a:schemeClr val="dk1"/>
                </a:solidFill>
                <a:latin typeface="Arial"/>
                <a:ea typeface="Arial"/>
                <a:cs typeface="Arial"/>
                <a:sym typeface="Arial"/>
              </a:rPr>
              <a:t>Data  Information Services Center</a:t>
            </a:r>
            <a:endParaRPr b="0" i="0" sz="1400" u="none" cap="none" strike="noStrike">
              <a:solidFill>
                <a:srgbClr val="000000"/>
              </a:solidFill>
              <a:latin typeface="Arial"/>
              <a:ea typeface="Arial"/>
              <a:cs typeface="Arial"/>
              <a:sym typeface="Arial"/>
            </a:endParaRPr>
          </a:p>
        </p:txBody>
      </p:sp>
      <p:sp>
        <p:nvSpPr>
          <p:cNvPr id="464" name="Google Shape;464;p79"/>
          <p:cNvSpPr/>
          <p:nvPr/>
        </p:nvSpPr>
        <p:spPr>
          <a:xfrm>
            <a:off x="0" y="4669736"/>
            <a:ext cx="9144000" cy="285900"/>
          </a:xfrm>
          <a:prstGeom prst="rect">
            <a:avLst/>
          </a:prstGeom>
          <a:gradFill>
            <a:gsLst>
              <a:gs pos="0">
                <a:srgbClr val="7BFFB6"/>
              </a:gs>
              <a:gs pos="20000">
                <a:srgbClr val="7BFFB6"/>
              </a:gs>
              <a:gs pos="45000">
                <a:srgbClr val="03D4A8"/>
              </a:gs>
              <a:gs pos="70000">
                <a:srgbClr val="0087E6"/>
              </a:gs>
              <a:gs pos="100000">
                <a:srgbClr val="005CBF"/>
              </a:gs>
            </a:gsLst>
            <a:lin ang="16200038"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5" name="Google Shape;465;p79"/>
          <p:cNvSpPr/>
          <p:nvPr/>
        </p:nvSpPr>
        <p:spPr>
          <a:xfrm>
            <a:off x="0" y="2644816"/>
            <a:ext cx="7315200" cy="2457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p79"/>
          <p:cNvSpPr txBox="1"/>
          <p:nvPr/>
        </p:nvSpPr>
        <p:spPr>
          <a:xfrm>
            <a:off x="8115410" y="4796135"/>
            <a:ext cx="1104900" cy="20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300"/>
              <a:buFont typeface="Bodoni"/>
              <a:buNone/>
            </a:pPr>
            <a:r>
              <a:rPr b="1" i="0" lang="en" sz="1200" u="none" cap="none" strike="noStrike">
                <a:solidFill>
                  <a:schemeClr val="dk2"/>
                </a:solidFill>
                <a:latin typeface="Bodoni"/>
                <a:ea typeface="Bodoni"/>
                <a:cs typeface="Bodoni"/>
                <a:sym typeface="Bodoni"/>
              </a:rPr>
              <a:t>GES – DISC</a:t>
            </a:r>
            <a:endParaRPr b="0" i="0" sz="1400" u="none" cap="none" strike="noStrike">
              <a:solidFill>
                <a:srgbClr val="000000"/>
              </a:solidFill>
              <a:latin typeface="Arial"/>
              <a:ea typeface="Arial"/>
              <a:cs typeface="Arial"/>
              <a:sym typeface="Arial"/>
            </a:endParaRPr>
          </a:p>
        </p:txBody>
      </p:sp>
      <p:sp>
        <p:nvSpPr>
          <p:cNvPr id="467" name="Google Shape;467;p79"/>
          <p:cNvSpPr/>
          <p:nvPr/>
        </p:nvSpPr>
        <p:spPr>
          <a:xfrm>
            <a:off x="6324601" y="3159166"/>
            <a:ext cx="2819394" cy="1943082"/>
          </a:xfrm>
          <a:prstGeom prst="flowChartDocumen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8" name="Google Shape;468;p79"/>
          <p:cNvSpPr/>
          <p:nvPr/>
        </p:nvSpPr>
        <p:spPr>
          <a:xfrm>
            <a:off x="0" y="537211"/>
            <a:ext cx="9144000" cy="34200"/>
          </a:xfrm>
          <a:prstGeom prst="rect">
            <a:avLst/>
          </a:prstGeom>
          <a:gradFill>
            <a:gsLst>
              <a:gs pos="0">
                <a:srgbClr val="7BFFB6"/>
              </a:gs>
              <a:gs pos="20000">
                <a:srgbClr val="7BFFB6"/>
              </a:gs>
              <a:gs pos="45000">
                <a:srgbClr val="03D4A8"/>
              </a:gs>
              <a:gs pos="70000">
                <a:srgbClr val="0087E6"/>
              </a:gs>
              <a:gs pos="100000">
                <a:srgbClr val="005CBF"/>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image" Target="../media/image27.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81.png"/><Relationship Id="rId7"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hyperlink" Target="https://oceanworks.jpl.nasa.gov/timeSeriesSpark?spark=mesos,16,32&amp;ds=AVHRR_OI_L4_GHRSST_NCEI&amp;minLat=45&amp;minLon=-150&amp;maxLat=60&amp;maxLon=-120&amp;startTime=2008-09-01T00:00:00Z&amp;endTime=2015-10-01T23:59:59Z" TargetMode="External"/><Relationship Id="rId6" Type="http://schemas.openxmlformats.org/officeDocument/2006/relationships/image" Target="../media/image8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hyperlink" Target="https://oceanworks.jpl.nasa.gov" TargetMode="External"/><Relationship Id="rId6" Type="http://schemas.openxmlformats.org/officeDocument/2006/relationships/hyperlink" Target="https://sealevel.nasa.gov/data/data-analysis-tool" TargetMode="External"/><Relationship Id="rId7" Type="http://schemas.openxmlformats.org/officeDocument/2006/relationships/hyperlink" Target="https://grace.jpl.nasa.gov/data/data-analysis-too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hyperlink" Target="https://podaac-tools.jpl.nas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hyperlink" Target="mailto:dblodgett@usgs.gov" TargetMode="External"/><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91.png"/><Relationship Id="rId5" Type="http://schemas.openxmlformats.org/officeDocument/2006/relationships/image" Target="../media/image31.png"/><Relationship Id="rId6" Type="http://schemas.openxmlformats.org/officeDocument/2006/relationships/image" Target="../media/image90.png"/><Relationship Id="rId7" Type="http://schemas.openxmlformats.org/officeDocument/2006/relationships/image" Target="../media/image92.png"/><Relationship Id="rId8" Type="http://schemas.openxmlformats.org/officeDocument/2006/relationships/image" Target="../media/image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 Id="rId3" Type="http://schemas.openxmlformats.org/officeDocument/2006/relationships/hyperlink" Target="https://podaac-uat.jpl.nasa.gov/soto/#b=BlueMarble_ShadedRelief_Bathymetry&amp;l=sea_surface_height_alt_interim_grids_l4_2sats_5day_6thdeg_v_jpl1609___sla___2160_x_1080___daynight(la=true),GHRSST_L4_MUR_Sea_Surface_Temperature,ascata_l2_coastal___wind_speed___2880_x_1440___night,MODIS_Aqua_CorrectedReflectance_TrueColor,MODIS_Aqua_Chlorophyll_A,jpl_l4_mur_ssta___ssta___36000_x_18000___daynight&amp;ve=-169.69456961809476,-14.079551334802048,-39.818652947900574,80.24893197127817&amp;pl=false&amp;pb=false&amp;d=2017-11-24&amp;ao=false&amp;as=2017-11-01&amp;ae=2017-12-30&amp;asz=1/day&amp;afr=500&amp;tlr=days&amp;cpd=sea_surface_height_alt_interim_grids_l4_2sats_5day_6thdeg_v_jpl1609___sla___2160_x_1080___daynight&amp;&amp;cct=longitudeTimeHofMoellerSpark&amp;cgt=Box&amp;csa=-150,-5,-90,5&amp;cst=2017-11-01&amp;cet=2017-12-30" TargetMode="Externa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33.png"/><Relationship Id="rId5" Type="http://schemas.openxmlformats.org/officeDocument/2006/relationships/image" Target="../media/image7.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8.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7.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48.png"/><Relationship Id="rId5"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48.png"/><Relationship Id="rId5"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68.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85.png"/><Relationship Id="rId6"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4.xml"/><Relationship Id="rId3" Type="http://schemas.openxmlformats.org/officeDocument/2006/relationships/image" Target="../media/image53.png"/><Relationship Id="rId4" Type="http://schemas.openxmlformats.org/officeDocument/2006/relationships/image" Target="../media/image65.png"/><Relationship Id="rId5"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5.xml"/><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6.xml"/><Relationship Id="rId3"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7.xml"/><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8.xml"/><Relationship Id="rId3" Type="http://schemas.openxmlformats.org/officeDocument/2006/relationships/image" Target="../media/image58.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1.png"/><Relationship Id="rId6" Type="http://schemas.openxmlformats.org/officeDocument/2006/relationships/image" Target="../media/image69.png"/><Relationship Id="rId7"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jp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10.png"/><Relationship Id="rId8"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0.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1.png"/><Relationship Id="rId7" Type="http://schemas.openxmlformats.org/officeDocument/2006/relationships/image" Target="../media/image69.png"/><Relationship Id="rId8"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1.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1.png"/><Relationship Id="rId7" Type="http://schemas.openxmlformats.org/officeDocument/2006/relationships/image" Target="../media/image69.png"/><Relationship Id="rId8"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2.xml"/><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3.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7.xml"/><Relationship Id="rId3"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8.xml"/><Relationship Id="rId3"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5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1.xml"/><Relationship Id="rId3" Type="http://schemas.openxmlformats.org/officeDocument/2006/relationships/image" Target="../media/image76.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6.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9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Big Gridded Data</a:t>
            </a:r>
            <a:endParaRPr/>
          </a:p>
        </p:txBody>
      </p:sp>
      <p:sp>
        <p:nvSpPr>
          <p:cNvPr id="549" name="Google Shape;549;p9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rPr>
              <a:t>The transition from legacy to next generation.</a:t>
            </a:r>
            <a:endParaRPr sz="3000">
              <a:solidFill>
                <a:schemeClr val="dk1"/>
              </a:solidFill>
            </a:endParaRPr>
          </a:p>
          <a:p>
            <a:pPr indent="0" lvl="0" marL="0" rtl="0" algn="ctr">
              <a:spcBef>
                <a:spcPts val="0"/>
              </a:spcBef>
              <a:spcAft>
                <a:spcPts val="0"/>
              </a:spcAft>
              <a:buNone/>
            </a:pPr>
            <a:r>
              <a:rPr lang="en" sz="2400">
                <a:solidFill>
                  <a:schemeClr val="dk1"/>
                </a:solidFill>
              </a:rPr>
              <a:t>ESIP Summer Meeting: July 16, 2019</a:t>
            </a:r>
            <a:endParaRPr sz="24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102"/>
          <p:cNvSpPr txBox="1"/>
          <p:nvPr>
            <p:ph type="title"/>
          </p:nvPr>
        </p:nvSpPr>
        <p:spPr>
          <a:xfrm>
            <a:off x="311700" y="205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NCEI Data as Zarr</a:t>
            </a:r>
            <a:endParaRPr/>
          </a:p>
        </p:txBody>
      </p:sp>
      <p:sp>
        <p:nvSpPr>
          <p:cNvPr id="634" name="Google Shape;634;p102"/>
          <p:cNvSpPr txBox="1"/>
          <p:nvPr>
            <p:ph idx="1" type="body"/>
          </p:nvPr>
        </p:nvSpPr>
        <p:spPr>
          <a:xfrm>
            <a:off x="311700" y="777850"/>
            <a:ext cx="8520600" cy="71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t>NCEI’s NOAA Global Surface Temperature dataset has been converted into Zarr. The ZarrDAP demo server allows selective access to it as JSON. The ZarrDAP Google Apps client library allows Google Sheets to get the data for graphing and analysis.</a:t>
            </a:r>
            <a:endParaRPr sz="1400"/>
          </a:p>
          <a:p>
            <a:pPr indent="0" lvl="0" marL="0" rtl="0" algn="l">
              <a:lnSpc>
                <a:spcPct val="100000"/>
              </a:lnSpc>
              <a:spcBef>
                <a:spcPts val="1600"/>
              </a:spcBef>
              <a:spcAft>
                <a:spcPts val="1600"/>
              </a:spcAft>
              <a:buNone/>
            </a:pPr>
            <a:r>
              <a:t/>
            </a:r>
            <a:endParaRPr sz="1400"/>
          </a:p>
        </p:txBody>
      </p:sp>
      <p:pic>
        <p:nvPicPr>
          <p:cNvPr id="635" name="Google Shape;635;p102" title="Chart"/>
          <p:cNvPicPr preferRelativeResize="0"/>
          <p:nvPr/>
        </p:nvPicPr>
        <p:blipFill>
          <a:blip r:embed="rId3">
            <a:alphaModFix/>
          </a:blip>
          <a:stretch>
            <a:fillRect/>
          </a:stretch>
        </p:blipFill>
        <p:spPr>
          <a:xfrm>
            <a:off x="311700" y="1837200"/>
            <a:ext cx="4313774" cy="2661550"/>
          </a:xfrm>
          <a:prstGeom prst="rect">
            <a:avLst/>
          </a:prstGeom>
          <a:noFill/>
          <a:ln>
            <a:noFill/>
          </a:ln>
        </p:spPr>
      </p:pic>
      <p:pic>
        <p:nvPicPr>
          <p:cNvPr id="636" name="Google Shape;636;p102" title="Chart"/>
          <p:cNvPicPr preferRelativeResize="0"/>
          <p:nvPr/>
        </p:nvPicPr>
        <p:blipFill>
          <a:blip r:embed="rId4">
            <a:alphaModFix/>
          </a:blip>
          <a:stretch>
            <a:fillRect/>
          </a:stretch>
        </p:blipFill>
        <p:spPr>
          <a:xfrm>
            <a:off x="4790899" y="1914913"/>
            <a:ext cx="4041400" cy="2506120"/>
          </a:xfrm>
          <a:prstGeom prst="rect">
            <a:avLst/>
          </a:prstGeom>
          <a:noFill/>
          <a:ln>
            <a:noFill/>
          </a:ln>
        </p:spPr>
      </p:pic>
      <p:sp>
        <p:nvSpPr>
          <p:cNvPr id="637" name="Google Shape;637;p102"/>
          <p:cNvSpPr txBox="1"/>
          <p:nvPr/>
        </p:nvSpPr>
        <p:spPr>
          <a:xfrm>
            <a:off x="705025" y="4401725"/>
            <a:ext cx="3527100" cy="3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Line Graph from ZarrDAP Data</a:t>
            </a:r>
            <a:endParaRPr/>
          </a:p>
        </p:txBody>
      </p:sp>
      <p:sp>
        <p:nvSpPr>
          <p:cNvPr id="638" name="Google Shape;638;p102"/>
          <p:cNvSpPr txBox="1"/>
          <p:nvPr/>
        </p:nvSpPr>
        <p:spPr>
          <a:xfrm>
            <a:off x="5048050" y="4401725"/>
            <a:ext cx="3527100" cy="5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Temperature Anomaly Map from</a:t>
            </a:r>
            <a:r>
              <a:rPr lang="en"/>
              <a:t> ZarrDAP Data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104"/>
          <p:cNvSpPr/>
          <p:nvPr/>
        </p:nvSpPr>
        <p:spPr>
          <a:xfrm>
            <a:off x="0" y="0"/>
            <a:ext cx="1173600" cy="10287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0" name="Google Shape;650;p104"/>
          <p:cNvSpPr txBox="1"/>
          <p:nvPr>
            <p:ph type="ctrTitle"/>
          </p:nvPr>
        </p:nvSpPr>
        <p:spPr>
          <a:xfrm>
            <a:off x="1143000" y="1028691"/>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D5DBE5"/>
              </a:buClr>
              <a:buSzPts val="4500"/>
              <a:buFont typeface="Arial"/>
              <a:buNone/>
            </a:pPr>
            <a:r>
              <a:rPr lang="en" sz="3300">
                <a:solidFill>
                  <a:srgbClr val="D5DBE5"/>
                </a:solidFill>
                <a:latin typeface="Proxima Nova"/>
                <a:ea typeface="Proxima Nova"/>
                <a:cs typeface="Proxima Nova"/>
                <a:sym typeface="Proxima Nova"/>
              </a:rPr>
              <a:t>A tiled storage technology for ocean data access and analytics</a:t>
            </a:r>
            <a:endParaRPr sz="3300">
              <a:solidFill>
                <a:srgbClr val="D5DBE5"/>
              </a:solidFill>
              <a:latin typeface="Proxima Nova"/>
              <a:ea typeface="Proxima Nova"/>
              <a:cs typeface="Proxima Nova"/>
              <a:sym typeface="Proxima Nova"/>
            </a:endParaRPr>
          </a:p>
        </p:txBody>
      </p:sp>
      <p:sp>
        <p:nvSpPr>
          <p:cNvPr id="651" name="Google Shape;651;p104"/>
          <p:cNvSpPr txBox="1"/>
          <p:nvPr>
            <p:ph idx="1" type="subTitle"/>
          </p:nvPr>
        </p:nvSpPr>
        <p:spPr>
          <a:xfrm>
            <a:off x="1143000" y="3022544"/>
            <a:ext cx="6858000" cy="1241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ACB8CA"/>
              </a:buClr>
              <a:buSzPts val="1800"/>
              <a:buNone/>
            </a:pPr>
            <a:r>
              <a:rPr lang="en">
                <a:solidFill>
                  <a:srgbClr val="ACB8CA"/>
                </a:solidFill>
                <a:latin typeface="Proxima Nova"/>
                <a:ea typeface="Proxima Nova"/>
                <a:cs typeface="Proxima Nova"/>
                <a:sym typeface="Proxima Nova"/>
              </a:rPr>
              <a:t>Edward Armstrong, Thomas Huang in conjunction with PO.DAAC and Oceanworks development team</a:t>
            </a:r>
            <a:endParaRPr>
              <a:solidFill>
                <a:srgbClr val="ACB8CA"/>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652" name="Google Shape;652;p104"/>
          <p:cNvPicPr preferRelativeResize="0"/>
          <p:nvPr/>
        </p:nvPicPr>
        <p:blipFill rotWithShape="1">
          <a:blip r:embed="rId3">
            <a:alphaModFix/>
          </a:blip>
          <a:srcRect b="0" l="12831" r="0" t="0"/>
          <a:stretch/>
        </p:blipFill>
        <p:spPr>
          <a:xfrm>
            <a:off x="1173647" y="-1"/>
            <a:ext cx="7970352" cy="1028701"/>
          </a:xfrm>
          <a:prstGeom prst="rect">
            <a:avLst/>
          </a:prstGeom>
          <a:noFill/>
          <a:ln>
            <a:noFill/>
          </a:ln>
        </p:spPr>
      </p:pic>
      <p:pic>
        <p:nvPicPr>
          <p:cNvPr descr="NASA logo sample" id="653" name="Google Shape;653;p104"/>
          <p:cNvPicPr preferRelativeResize="0"/>
          <p:nvPr/>
        </p:nvPicPr>
        <p:blipFill rotWithShape="1">
          <a:blip r:embed="rId4">
            <a:alphaModFix/>
          </a:blip>
          <a:srcRect b="0" l="0" r="0" t="0"/>
          <a:stretch/>
        </p:blipFill>
        <p:spPr>
          <a:xfrm>
            <a:off x="258212" y="240505"/>
            <a:ext cx="657225" cy="547688"/>
          </a:xfrm>
          <a:prstGeom prst="rect">
            <a:avLst/>
          </a:prstGeom>
          <a:noFill/>
          <a:ln>
            <a:noFill/>
          </a:ln>
        </p:spPr>
      </p:pic>
      <p:sp>
        <p:nvSpPr>
          <p:cNvPr id="654" name="Google Shape;654;p104"/>
          <p:cNvSpPr/>
          <p:nvPr/>
        </p:nvSpPr>
        <p:spPr>
          <a:xfrm>
            <a:off x="5537467" y="4467398"/>
            <a:ext cx="34290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chemeClr val="lt1"/>
                </a:solidFill>
                <a:latin typeface="Arial"/>
                <a:ea typeface="Arial"/>
                <a:cs typeface="Arial"/>
                <a:sym typeface="Arial"/>
              </a:rPr>
              <a:t> © 2019 California Institute of Technology. Government sponsorship acknowledged.</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58" name="Shape 658"/>
        <p:cNvGrpSpPr/>
        <p:nvPr/>
      </p:nvGrpSpPr>
      <p:grpSpPr>
        <a:xfrm>
          <a:off x="0" y="0"/>
          <a:ext cx="0" cy="0"/>
          <a:chOff x="0" y="0"/>
          <a:chExt cx="0" cy="0"/>
        </a:xfrm>
      </p:grpSpPr>
      <p:sp>
        <p:nvSpPr>
          <p:cNvPr id="659" name="Google Shape;659;p105"/>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700">
                <a:solidFill>
                  <a:srgbClr val="000000"/>
                </a:solidFill>
                <a:latin typeface="Proxima Nova"/>
                <a:ea typeface="Proxima Nova"/>
                <a:cs typeface="Proxima Nova"/>
                <a:sym typeface="Proxima Nova"/>
              </a:rPr>
              <a:t>Oceanworks -- NASA AIST</a:t>
            </a:r>
            <a:endParaRPr sz="2700">
              <a:solidFill>
                <a:srgbClr val="000000"/>
              </a:solidFill>
              <a:latin typeface="Proxima Nova"/>
              <a:ea typeface="Proxima Nova"/>
              <a:cs typeface="Proxima Nova"/>
              <a:sym typeface="Proxima Nova"/>
            </a:endParaRPr>
          </a:p>
          <a:p>
            <a:pPr indent="0" lvl="0" marL="0" rtl="0" algn="l">
              <a:lnSpc>
                <a:spcPct val="90000"/>
              </a:lnSpc>
              <a:spcBef>
                <a:spcPts val="0"/>
              </a:spcBef>
              <a:spcAft>
                <a:spcPts val="0"/>
              </a:spcAft>
              <a:buSzPts val="1400"/>
              <a:buNone/>
            </a:pPr>
            <a:r>
              <a:t/>
            </a:r>
            <a:endParaRPr sz="27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660" name="Google Shape;660;p105"/>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661" name="Google Shape;661;p105"/>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662" name="Google Shape;662;p105"/>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663" name="Google Shape;663;p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664" name="Google Shape;664;p105"/>
          <p:cNvSpPr txBox="1"/>
          <p:nvPr/>
        </p:nvSpPr>
        <p:spPr>
          <a:xfrm>
            <a:off x="493707" y="684891"/>
            <a:ext cx="4686000" cy="3671400"/>
          </a:xfrm>
          <a:prstGeom prst="rect">
            <a:avLst/>
          </a:prstGeom>
          <a:noFill/>
          <a:ln>
            <a:noFill/>
          </a:ln>
        </p:spPr>
        <p:txBody>
          <a:bodyPr anchorCtr="0" anchor="t" bIns="68575" lIns="68575" spcFirstLastPara="1" rIns="68575" wrap="square" tIns="68575">
            <a:noAutofit/>
          </a:bodyPr>
          <a:lstStyle/>
          <a:p>
            <a:pPr indent="-279400" lvl="0" marL="3429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Enabling Next Generation of Ocean Science Tools and Services with data analytics and services for</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Oceanographic anomaly detection</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Sea level rise and variation</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Hydrological mass change </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In situ to satellite matchups</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Ocean models (in progress)</a:t>
            </a:r>
            <a:endParaRPr b="0" i="0" sz="1400" u="none" cap="none" strike="noStrike">
              <a:solidFill>
                <a:srgbClr val="000000"/>
              </a:solidFill>
              <a:latin typeface="Calibri"/>
              <a:ea typeface="Calibri"/>
              <a:cs typeface="Calibri"/>
              <a:sym typeface="Calibri"/>
            </a:endParaRPr>
          </a:p>
          <a:p>
            <a:pPr indent="-279400" lvl="0" marL="3429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The engine behind this capability is Nexus</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A tiled storage system based on Casandra and Solr</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Data analytics by Apache Spark</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The entire software stack is an Apache Open Source project:</a:t>
            </a:r>
            <a:endParaRPr b="0" i="0" sz="1400" u="none" cap="none" strike="noStrike">
              <a:solidFill>
                <a:srgbClr val="000000"/>
              </a:solidFill>
              <a:latin typeface="Calibri"/>
              <a:ea typeface="Calibri"/>
              <a:cs typeface="Calibri"/>
              <a:sym typeface="Calibri"/>
            </a:endParaRPr>
          </a:p>
          <a:p>
            <a:pPr indent="-279400" lvl="2" marL="10287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Integrated Ocean Science Data Analytics Platform (SDAP)</a:t>
            </a:r>
            <a:endParaRPr b="0" i="0" sz="14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Capabilities accessible (e.g. in a Jupyter notebook) via RESTful APIs</a:t>
            </a:r>
            <a:endParaRPr b="0" i="0" sz="1400" u="none" cap="none" strike="noStrike">
              <a:solidFill>
                <a:srgbClr val="000000"/>
              </a:solidFill>
              <a:latin typeface="Calibri"/>
              <a:ea typeface="Calibri"/>
              <a:cs typeface="Calibri"/>
              <a:sym typeface="Calibri"/>
            </a:endParaRPr>
          </a:p>
          <a:p>
            <a:pPr indent="-279400" lvl="0" marL="342900" marR="0" rtl="0" algn="l">
              <a:lnSpc>
                <a:spcPct val="100000"/>
              </a:lnSpc>
              <a:spcBef>
                <a:spcPts val="0"/>
              </a:spcBef>
              <a:spcAft>
                <a:spcPts val="0"/>
              </a:spcAft>
              <a:buClr>
                <a:srgbClr val="000000"/>
              </a:buClr>
              <a:buSzPts val="1800"/>
              <a:buFont typeface="Calibri"/>
              <a:buChar char="●"/>
            </a:pPr>
            <a:r>
              <a:rPr b="0" i="0" lang="en" sz="1400" u="none" cap="none" strike="noStrike">
                <a:solidFill>
                  <a:srgbClr val="000000"/>
                </a:solidFill>
                <a:latin typeface="Calibri"/>
                <a:ea typeface="Calibri"/>
                <a:cs typeface="Calibri"/>
                <a:sym typeface="Calibri"/>
              </a:rPr>
              <a:t>Key message:  </a:t>
            </a:r>
            <a:r>
              <a:rPr b="0" i="1" lang="en" sz="1400" u="none" cap="none" strike="noStrike">
                <a:solidFill>
                  <a:srgbClr val="000000"/>
                </a:solidFill>
                <a:latin typeface="Calibri"/>
                <a:ea typeface="Calibri"/>
                <a:cs typeface="Calibri"/>
                <a:sym typeface="Calibri"/>
              </a:rPr>
              <a:t>harmonize data, tools, services and computation resources so the scientist can concentrated on results and not on data conditioning or preparation</a:t>
            </a:r>
            <a:endParaRPr b="0" i="1" sz="1400" u="none" cap="none" strike="noStrike">
              <a:solidFill>
                <a:srgbClr val="000000"/>
              </a:solidFill>
              <a:latin typeface="Calibri"/>
              <a:ea typeface="Calibri"/>
              <a:cs typeface="Calibri"/>
              <a:sym typeface="Calibri"/>
            </a:endParaRPr>
          </a:p>
        </p:txBody>
      </p:sp>
      <p:sp>
        <p:nvSpPr>
          <p:cNvPr id="665" name="Google Shape;665;p105"/>
          <p:cNvSpPr txBox="1"/>
          <p:nvPr/>
        </p:nvSpPr>
        <p:spPr>
          <a:xfrm>
            <a:off x="6361155" y="4497519"/>
            <a:ext cx="16569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NASA AIST OceanWorks</a:t>
            </a:r>
            <a:endParaRPr b="0" i="0" sz="1100" u="none" cap="none" strike="noStrike">
              <a:solidFill>
                <a:srgbClr val="000000"/>
              </a:solidFill>
              <a:latin typeface="Arial"/>
              <a:ea typeface="Arial"/>
              <a:cs typeface="Arial"/>
              <a:sym typeface="Arial"/>
            </a:endParaRPr>
          </a:p>
        </p:txBody>
      </p:sp>
      <p:pic>
        <p:nvPicPr>
          <p:cNvPr id="666" name="Google Shape;666;p105"/>
          <p:cNvPicPr preferRelativeResize="0"/>
          <p:nvPr/>
        </p:nvPicPr>
        <p:blipFill>
          <a:blip r:embed="rId5">
            <a:alphaModFix/>
          </a:blip>
          <a:stretch>
            <a:fillRect/>
          </a:stretch>
        </p:blipFill>
        <p:spPr>
          <a:xfrm>
            <a:off x="5336701" y="395608"/>
            <a:ext cx="3555168" cy="41224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70" name="Shape 670"/>
        <p:cNvGrpSpPr/>
        <p:nvPr/>
      </p:nvGrpSpPr>
      <p:grpSpPr>
        <a:xfrm>
          <a:off x="0" y="0"/>
          <a:ext cx="0" cy="0"/>
          <a:chOff x="0" y="0"/>
          <a:chExt cx="0" cy="0"/>
        </a:xfrm>
      </p:grpSpPr>
      <p:sp>
        <p:nvSpPr>
          <p:cNvPr id="671" name="Google Shape;671;p106"/>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700">
                <a:solidFill>
                  <a:srgbClr val="000000"/>
                </a:solidFill>
                <a:latin typeface="Proxima Nova"/>
                <a:ea typeface="Proxima Nova"/>
                <a:cs typeface="Proxima Nova"/>
                <a:sym typeface="Proxima Nova"/>
              </a:rPr>
              <a:t>Scalable Data Analytic Solution</a:t>
            </a:r>
            <a:endParaRPr sz="27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672" name="Google Shape;672;p106"/>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673" name="Google Shape;673;p106"/>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674" name="Google Shape;674;p106"/>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675" name="Google Shape;675;p1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676" name="Google Shape;676;p106"/>
          <p:cNvSpPr txBox="1"/>
          <p:nvPr/>
        </p:nvSpPr>
        <p:spPr>
          <a:xfrm>
            <a:off x="511649" y="1109288"/>
            <a:ext cx="4538400" cy="3657900"/>
          </a:xfrm>
          <a:prstGeom prst="rect">
            <a:avLst/>
          </a:prstGeom>
          <a:noFill/>
          <a:ln>
            <a:noFill/>
          </a:ln>
        </p:spPr>
        <p:txBody>
          <a:bodyPr anchorCtr="0" anchor="t" bIns="68575" lIns="68575" spcFirstLastPara="1" rIns="68575" wrap="square" tIns="68575">
            <a:noAutofit/>
          </a:bodyPr>
          <a:lstStyle/>
          <a:p>
            <a:pPr indent="-133350" lvl="0" marL="127000" marR="0" rtl="0" algn="l">
              <a:lnSpc>
                <a:spcPct val="100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MapReduce</a:t>
            </a:r>
            <a:r>
              <a:rPr b="0" i="0" lang="en" sz="1100" u="none" cap="none" strike="noStrike">
                <a:solidFill>
                  <a:srgbClr val="000000"/>
                </a:solidFill>
                <a:latin typeface="Arial"/>
                <a:ea typeface="Arial"/>
                <a:cs typeface="Arial"/>
                <a:sym typeface="Arial"/>
              </a:rPr>
              <a:t>: A programming model for expressing distributed computations on massive amount of data and an execution framework for large-scale data processing on clusters of commodity servers. - J. Lin and C. Dyer, “Data-Intensive Text Processing with MapReduce”</a:t>
            </a:r>
            <a:endParaRPr sz="1100"/>
          </a:p>
          <a:p>
            <a:pPr indent="-133350" lvl="7" marL="342900" marR="0" rtl="0" algn="l">
              <a:lnSpc>
                <a:spcPct val="100000"/>
              </a:lnSpc>
              <a:spcBef>
                <a:spcPts val="50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Map</a:t>
            </a:r>
            <a:r>
              <a:rPr b="0" i="0" lang="en" sz="1100" u="none" cap="none" strike="noStrike">
                <a:solidFill>
                  <a:srgbClr val="000000"/>
                </a:solidFill>
                <a:latin typeface="Arial"/>
                <a:ea typeface="Arial"/>
                <a:cs typeface="Arial"/>
                <a:sym typeface="Arial"/>
              </a:rPr>
              <a:t>: splits processing across cluster of machines in parallel, each is responsible for a record of data</a:t>
            </a:r>
            <a:endParaRPr sz="1100"/>
          </a:p>
          <a:p>
            <a:pPr indent="-133350" lvl="7" marL="342900" marR="0" rtl="0" algn="l">
              <a:lnSpc>
                <a:spcPct val="100000"/>
              </a:lnSpc>
              <a:spcBef>
                <a:spcPts val="50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Reduce</a:t>
            </a:r>
            <a:r>
              <a:rPr b="0" i="0" lang="en" sz="1100" u="none" cap="none" strike="noStrike">
                <a:solidFill>
                  <a:srgbClr val="000000"/>
                </a:solidFill>
                <a:latin typeface="Arial"/>
                <a:ea typeface="Arial"/>
                <a:cs typeface="Arial"/>
                <a:sym typeface="Arial"/>
              </a:rPr>
              <a:t>: combines the results from Map processes</a:t>
            </a:r>
            <a:endParaRPr sz="1100"/>
          </a:p>
          <a:p>
            <a:pPr indent="-133350" lvl="0" marL="127000" marR="0" rtl="0" algn="l">
              <a:lnSpc>
                <a:spcPct val="100000"/>
              </a:lnSpc>
              <a:spcBef>
                <a:spcPts val="50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SDAP’s NEXUS </a:t>
            </a:r>
            <a:r>
              <a:rPr b="0" i="0" lang="en" sz="1100" u="none" cap="none" strike="noStrike">
                <a:solidFill>
                  <a:srgbClr val="000000"/>
                </a:solidFill>
                <a:latin typeface="Arial"/>
                <a:ea typeface="Arial"/>
                <a:cs typeface="Arial"/>
                <a:sym typeface="Arial"/>
              </a:rPr>
              <a:t>is a data-intensive analysis solution using a new approach for handling science data to enable large-scale data analysis</a:t>
            </a:r>
            <a:endParaRPr sz="1100"/>
          </a:p>
          <a:p>
            <a:pPr indent="-133350" lvl="0" marL="3429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Streaming architecture for horizontal scale data ingestion</a:t>
            </a:r>
            <a:endParaRPr sz="1100"/>
          </a:p>
          <a:p>
            <a:pPr indent="-133350" lvl="0" marL="3429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Scales horizontally to handle massive amount of data in parallel</a:t>
            </a:r>
            <a:endParaRPr sz="1100"/>
          </a:p>
          <a:p>
            <a:pPr indent="-133350" lvl="0" marL="3429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Provides high-performance geospatial and indexed search solution</a:t>
            </a:r>
            <a:endParaRPr sz="1100"/>
          </a:p>
          <a:p>
            <a:pPr indent="-133350" lvl="0" marL="342900" marR="0" rtl="0" algn="l">
              <a:lnSpc>
                <a:spcPct val="100000"/>
              </a:lnSpc>
              <a:spcBef>
                <a:spcPts val="5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Provides tiled data storage architecture to eliminate file I/O overhead</a:t>
            </a:r>
            <a:endParaRPr sz="1100"/>
          </a:p>
          <a:p>
            <a:pPr indent="-133350" lvl="0" marL="342900" marR="0" rtl="0" algn="l">
              <a:lnSpc>
                <a:spcPct val="100000"/>
              </a:lnSpc>
              <a:spcBef>
                <a:spcPts val="500"/>
              </a:spcBef>
              <a:spcAft>
                <a:spcPts val="50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 growing collection of science analysis webservices</a:t>
            </a:r>
            <a:endParaRPr sz="1100"/>
          </a:p>
        </p:txBody>
      </p:sp>
      <p:pic>
        <p:nvPicPr>
          <p:cNvPr id="677" name="Google Shape;677;p106"/>
          <p:cNvPicPr preferRelativeResize="0"/>
          <p:nvPr/>
        </p:nvPicPr>
        <p:blipFill rotWithShape="1">
          <a:blip r:embed="rId5">
            <a:alphaModFix/>
          </a:blip>
          <a:srcRect b="0" l="0" r="0" t="0"/>
          <a:stretch/>
        </p:blipFill>
        <p:spPr>
          <a:xfrm>
            <a:off x="5108488" y="2850941"/>
            <a:ext cx="3145314" cy="1844091"/>
          </a:xfrm>
          <a:prstGeom prst="rect">
            <a:avLst/>
          </a:prstGeom>
          <a:noFill/>
          <a:ln>
            <a:noFill/>
          </a:ln>
        </p:spPr>
      </p:pic>
      <p:sp>
        <p:nvSpPr>
          <p:cNvPr id="678" name="Google Shape;678;p106"/>
          <p:cNvSpPr txBox="1"/>
          <p:nvPr/>
        </p:nvSpPr>
        <p:spPr>
          <a:xfrm>
            <a:off x="5846986" y="4693722"/>
            <a:ext cx="17652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Two-Database Architecture</a:t>
            </a:r>
            <a:endParaRPr sz="1100"/>
          </a:p>
        </p:txBody>
      </p:sp>
      <p:pic>
        <p:nvPicPr>
          <p:cNvPr id="679" name="Google Shape;679;p106"/>
          <p:cNvPicPr preferRelativeResize="0"/>
          <p:nvPr/>
        </p:nvPicPr>
        <p:blipFill rotWithShape="1">
          <a:blip r:embed="rId6">
            <a:alphaModFix/>
          </a:blip>
          <a:srcRect b="0" l="0" r="0" t="0"/>
          <a:stretch/>
        </p:blipFill>
        <p:spPr>
          <a:xfrm>
            <a:off x="5453728" y="595238"/>
            <a:ext cx="2252690" cy="1958034"/>
          </a:xfrm>
          <a:prstGeom prst="rect">
            <a:avLst/>
          </a:prstGeom>
          <a:noFill/>
          <a:ln>
            <a:noFill/>
          </a:ln>
        </p:spPr>
      </p:pic>
      <p:sp>
        <p:nvSpPr>
          <p:cNvPr id="680" name="Google Shape;680;p106"/>
          <p:cNvSpPr txBox="1"/>
          <p:nvPr/>
        </p:nvSpPr>
        <p:spPr>
          <a:xfrm>
            <a:off x="5825445" y="2590228"/>
            <a:ext cx="12651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MapReduce Model</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84" name="Shape 684"/>
        <p:cNvGrpSpPr/>
        <p:nvPr/>
      </p:nvGrpSpPr>
      <p:grpSpPr>
        <a:xfrm>
          <a:off x="0" y="0"/>
          <a:ext cx="0" cy="0"/>
          <a:chOff x="0" y="0"/>
          <a:chExt cx="0" cy="0"/>
        </a:xfrm>
      </p:grpSpPr>
      <p:sp>
        <p:nvSpPr>
          <p:cNvPr id="685" name="Google Shape;685;p107"/>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100">
                <a:solidFill>
                  <a:srgbClr val="000000"/>
                </a:solidFill>
                <a:latin typeface="Proxima Nova"/>
                <a:ea typeface="Proxima Nova"/>
                <a:cs typeface="Proxima Nova"/>
                <a:sym typeface="Proxima Nova"/>
              </a:rPr>
              <a:t>NEXUS’ Pluggable Architecture</a:t>
            </a:r>
            <a:endParaRPr sz="21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686" name="Google Shape;686;p107"/>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687" name="Google Shape;687;p107"/>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688" name="Google Shape;688;p107"/>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689" name="Google Shape;689;p10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690" name="Google Shape;690;p107"/>
          <p:cNvSpPr txBox="1"/>
          <p:nvPr/>
        </p:nvSpPr>
        <p:spPr>
          <a:xfrm>
            <a:off x="511649" y="1109288"/>
            <a:ext cx="4060500" cy="3657900"/>
          </a:xfrm>
          <a:prstGeom prst="rect">
            <a:avLst/>
          </a:prstGeom>
          <a:noFill/>
          <a:ln>
            <a:noFill/>
          </a:ln>
        </p:spPr>
        <p:txBody>
          <a:bodyPr anchorCtr="0" anchor="t" bIns="68575" lIns="68575" spcFirstLastPara="1" rIns="68575" wrap="square" tIns="68575">
            <a:noAutofit/>
          </a:bodyPr>
          <a:lstStyle/>
          <a:p>
            <a:pPr indent="-22225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Several container-based deployment options</a:t>
            </a:r>
            <a:endParaRPr sz="1100"/>
          </a:p>
          <a:p>
            <a:pPr indent="-209550" lvl="2"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Local on-premise cluster</a:t>
            </a:r>
            <a:endParaRPr sz="1100"/>
          </a:p>
          <a:p>
            <a:pPr indent="-209550" lvl="2"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Private Cloud (OpenStack)</a:t>
            </a:r>
            <a:endParaRPr sz="1100"/>
          </a:p>
          <a:p>
            <a:pPr indent="-209550" lvl="2"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Amazon Web Service</a:t>
            </a:r>
            <a:endParaRPr sz="1100"/>
          </a:p>
          <a:p>
            <a:pPr indent="-22225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Automate Data Ingestion with Image Generation</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Cluster based</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Serverless (Amazon Lambda and Batch)</a:t>
            </a:r>
            <a:endParaRPr sz="1100"/>
          </a:p>
          <a:p>
            <a:pPr indent="-22225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Data Store Options</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Apache Cassandra</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ScyllaDB</a:t>
            </a:r>
            <a:endParaRPr b="0" i="0" sz="1100" u="none" cap="none" strike="noStrike">
              <a:solidFill>
                <a:srgbClr val="000000"/>
              </a:solidFill>
              <a:latin typeface="Arial"/>
              <a:ea typeface="Arial"/>
              <a:cs typeface="Arial"/>
              <a:sym typeface="Arial"/>
            </a:endParaRPr>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Amazon Simple Storage Service (S3)</a:t>
            </a:r>
            <a:endParaRPr sz="1100"/>
          </a:p>
          <a:p>
            <a:pPr indent="-22225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Resource Management Options</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Apache YARN</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Apache MESOS</a:t>
            </a:r>
            <a:endParaRPr sz="1100"/>
          </a:p>
          <a:p>
            <a:pPr indent="-222250" lvl="0" marL="215900" marR="0" rtl="0" algn="l">
              <a:lnSpc>
                <a:spcPct val="100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Analytic Engine Options</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Custom Apache Spark Cluster</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Amazon Elastic MapReduce (EMR)</a:t>
            </a:r>
            <a:endParaRPr sz="1100"/>
          </a:p>
          <a:p>
            <a:pPr indent="-209550" lvl="1" marL="4318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Amazon Athena (work-in-progress)</a:t>
            </a:r>
            <a:endParaRPr sz="1100"/>
          </a:p>
        </p:txBody>
      </p:sp>
      <p:pic>
        <p:nvPicPr>
          <p:cNvPr id="691" name="Google Shape;691;p107"/>
          <p:cNvPicPr preferRelativeResize="0"/>
          <p:nvPr/>
        </p:nvPicPr>
        <p:blipFill rotWithShape="1">
          <a:blip r:embed="rId5">
            <a:alphaModFix/>
          </a:blip>
          <a:srcRect b="0" l="0" r="0" t="0"/>
          <a:stretch/>
        </p:blipFill>
        <p:spPr>
          <a:xfrm>
            <a:off x="4572000" y="1109288"/>
            <a:ext cx="4045917" cy="2860284"/>
          </a:xfrm>
          <a:prstGeom prst="rect">
            <a:avLst/>
          </a:prstGeom>
          <a:noFill/>
          <a:ln>
            <a:noFill/>
          </a:ln>
        </p:spPr>
      </p:pic>
      <p:sp>
        <p:nvSpPr>
          <p:cNvPr id="692" name="Google Shape;692;p107"/>
          <p:cNvSpPr txBox="1"/>
          <p:nvPr/>
        </p:nvSpPr>
        <p:spPr>
          <a:xfrm>
            <a:off x="4689030" y="4143355"/>
            <a:ext cx="2548200" cy="5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Apache SDAP’s NEXUS supports </a:t>
            </a:r>
            <a:endParaRPr sz="1100"/>
          </a:p>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public/private Cloud and local cluster</a:t>
            </a:r>
            <a:endParaRPr sz="1100"/>
          </a:p>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deployments</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96" name="Shape 696"/>
        <p:cNvGrpSpPr/>
        <p:nvPr/>
      </p:nvGrpSpPr>
      <p:grpSpPr>
        <a:xfrm>
          <a:off x="0" y="0"/>
          <a:ext cx="0" cy="0"/>
          <a:chOff x="0" y="0"/>
          <a:chExt cx="0" cy="0"/>
        </a:xfrm>
      </p:grpSpPr>
      <p:sp>
        <p:nvSpPr>
          <p:cNvPr id="697" name="Google Shape;697;p108"/>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100">
                <a:solidFill>
                  <a:srgbClr val="000000"/>
                </a:solidFill>
                <a:latin typeface="Proxima Nova"/>
                <a:ea typeface="Proxima Nova"/>
                <a:cs typeface="Proxima Nova"/>
                <a:sym typeface="Proxima Nova"/>
              </a:rPr>
              <a:t>Free and Open Source Software</a:t>
            </a:r>
            <a:endParaRPr sz="21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698" name="Google Shape;698;p108"/>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699" name="Google Shape;699;p108"/>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700" name="Google Shape;700;p108"/>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701" name="Google Shape;701;p10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702" name="Google Shape;702;p108"/>
          <p:cNvSpPr txBox="1"/>
          <p:nvPr/>
        </p:nvSpPr>
        <p:spPr>
          <a:xfrm>
            <a:off x="511649" y="1109288"/>
            <a:ext cx="4060500" cy="3657900"/>
          </a:xfrm>
          <a:prstGeom prst="rect">
            <a:avLst/>
          </a:prstGeom>
          <a:noFill/>
          <a:ln>
            <a:noFill/>
          </a:ln>
        </p:spPr>
        <p:txBody>
          <a:bodyPr anchorCtr="0" anchor="t" bIns="68575" lIns="68575" spcFirstLastPara="1" rIns="68575" wrap="square" tIns="68575">
            <a:noAutofit/>
          </a:bodyPr>
          <a:lstStyle/>
          <a:p>
            <a:pPr indent="-209550" lvl="0" marL="215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After more than two years of active development, on October 2017 we established Apache Software Foundation and established the </a:t>
            </a:r>
            <a:r>
              <a:rPr b="1" i="0" lang="en" sz="900" u="none" cap="none" strike="noStrike">
                <a:solidFill>
                  <a:srgbClr val="000000"/>
                </a:solidFill>
                <a:latin typeface="Arial"/>
                <a:ea typeface="Arial"/>
                <a:cs typeface="Arial"/>
                <a:sym typeface="Arial"/>
              </a:rPr>
              <a:t>Science Data Analytics Platform (SDAP) </a:t>
            </a:r>
            <a:r>
              <a:rPr b="0" i="0" lang="en" sz="900" u="none" cap="none" strike="noStrike">
                <a:solidFill>
                  <a:srgbClr val="000000"/>
                </a:solidFill>
                <a:latin typeface="Arial"/>
                <a:ea typeface="Arial"/>
                <a:cs typeface="Arial"/>
                <a:sym typeface="Arial"/>
              </a:rPr>
              <a:t>in the </a:t>
            </a:r>
            <a:r>
              <a:rPr b="1" i="0" lang="en" sz="900" u="none" cap="none" strike="noStrike">
                <a:solidFill>
                  <a:srgbClr val="000000"/>
                </a:solidFill>
                <a:latin typeface="Arial"/>
                <a:ea typeface="Arial"/>
                <a:cs typeface="Arial"/>
                <a:sym typeface="Arial"/>
              </a:rPr>
              <a:t>Apache Incubator</a:t>
            </a:r>
            <a:endParaRPr sz="1100"/>
          </a:p>
          <a:p>
            <a:pPr indent="-209550" lvl="0" marL="215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Technology sharing through Free and Open Source Software (FOSS)</a:t>
            </a:r>
            <a:endParaRPr sz="1100"/>
          </a:p>
          <a:p>
            <a:pPr indent="-209550" lvl="0" marL="215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Why? Further technology evolution that is restricted by projects / missions</a:t>
            </a:r>
            <a:endParaRPr sz="1100"/>
          </a:p>
          <a:p>
            <a:pPr indent="-209550" lvl="0" marL="2159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It is more than GitHub</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Quarterly reporting</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Reports are open for community review by over 6000 committers</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SDAP has a group of appointed international mentors</a:t>
            </a:r>
            <a:endParaRPr sz="1100"/>
          </a:p>
          <a:p>
            <a:pPr indent="-209550" lvl="0" marL="215900" marR="0" rtl="0" algn="l">
              <a:lnSpc>
                <a:spcPct val="100000"/>
              </a:lnSpc>
              <a:spcBef>
                <a:spcPts val="0"/>
              </a:spcBef>
              <a:spcAft>
                <a:spcPts val="0"/>
              </a:spcAft>
              <a:buClr>
                <a:srgbClr val="000000"/>
              </a:buClr>
              <a:buSzPts val="900"/>
              <a:buFont typeface="Arial"/>
              <a:buChar char="•"/>
            </a:pPr>
            <a:r>
              <a:rPr b="1" i="0" lang="en" sz="900" u="none" cap="none" strike="noStrike">
                <a:solidFill>
                  <a:srgbClr val="000000"/>
                </a:solidFill>
                <a:latin typeface="Arial"/>
                <a:ea typeface="Arial"/>
                <a:cs typeface="Arial"/>
                <a:sym typeface="Arial"/>
              </a:rPr>
              <a:t>SDAP and many of its affiliated projects are now being developed in the open</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Support local cluster and cloud computing platform support</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Fully containerized using Docker and Kubernetes</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Infrastructure orchestration using Amazon CloudFormation</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Satellite and model data analysis: time series, correlation map, </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In situ data analysis and collocation with satellite measurements</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Fast data subsetting</a:t>
            </a:r>
            <a:endParaRPr b="0" i="0" sz="900" u="none" cap="none" strike="noStrike">
              <a:solidFill>
                <a:srgbClr val="000000"/>
              </a:solidFill>
              <a:latin typeface="Arial"/>
              <a:ea typeface="Arial"/>
              <a:cs typeface="Arial"/>
              <a:sym typeface="Arial"/>
            </a:endParaRPr>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Upload and execute custom parallel analytic algorithms</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Data services integration architecture</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OpenSearch and dynamic metadata translation</a:t>
            </a:r>
            <a:endParaRPr sz="1100"/>
          </a:p>
          <a:p>
            <a:pPr indent="-209550" lvl="0" marL="431800" marR="0" rtl="0" algn="l">
              <a:lnSpc>
                <a:spcPct val="100000"/>
              </a:lnSpc>
              <a:spcBef>
                <a:spcPts val="0"/>
              </a:spcBef>
              <a:spcAft>
                <a:spcPts val="0"/>
              </a:spcAft>
              <a:buClr>
                <a:srgbClr val="000000"/>
              </a:buClr>
              <a:buSzPts val="900"/>
              <a:buFont typeface="Arial"/>
              <a:buChar char="•"/>
            </a:pPr>
            <a:r>
              <a:rPr b="0" i="0" lang="en" sz="900" u="none" cap="none" strike="noStrike">
                <a:solidFill>
                  <a:srgbClr val="000000"/>
                </a:solidFill>
                <a:latin typeface="Arial"/>
                <a:ea typeface="Arial"/>
                <a:cs typeface="Arial"/>
                <a:sym typeface="Arial"/>
              </a:rPr>
              <a:t>Mining of user interaction and data to enable discovery and recommendations</a:t>
            </a:r>
            <a:endParaRPr sz="1100"/>
          </a:p>
          <a:p>
            <a:pPr indent="-152400" lvl="0" marL="21590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703" name="Google Shape;703;p108"/>
          <p:cNvPicPr preferRelativeResize="0"/>
          <p:nvPr/>
        </p:nvPicPr>
        <p:blipFill rotWithShape="1">
          <a:blip r:embed="rId5">
            <a:alphaModFix/>
          </a:blip>
          <a:srcRect b="0" l="0" r="0" t="0"/>
          <a:stretch/>
        </p:blipFill>
        <p:spPr>
          <a:xfrm>
            <a:off x="5083649" y="681015"/>
            <a:ext cx="3404342" cy="3158549"/>
          </a:xfrm>
          <a:prstGeom prst="rect">
            <a:avLst/>
          </a:prstGeom>
          <a:noFill/>
          <a:ln cap="flat" cmpd="sng" w="9525">
            <a:solidFill>
              <a:srgbClr val="D8D8D8"/>
            </a:solidFill>
            <a:prstDash val="solid"/>
            <a:round/>
            <a:headEnd len="sm" w="sm" type="none"/>
            <a:tailEnd len="sm" w="sm" type="none"/>
          </a:ln>
        </p:spPr>
      </p:pic>
      <p:pic>
        <p:nvPicPr>
          <p:cNvPr id="704" name="Google Shape;704;p108"/>
          <p:cNvPicPr preferRelativeResize="0"/>
          <p:nvPr/>
        </p:nvPicPr>
        <p:blipFill rotWithShape="1">
          <a:blip r:embed="rId6">
            <a:alphaModFix/>
          </a:blip>
          <a:srcRect b="0" l="0" r="0" t="0"/>
          <a:stretch/>
        </p:blipFill>
        <p:spPr>
          <a:xfrm>
            <a:off x="7171284" y="333727"/>
            <a:ext cx="1316706" cy="331810"/>
          </a:xfrm>
          <a:prstGeom prst="rect">
            <a:avLst/>
          </a:prstGeom>
          <a:noFill/>
          <a:ln>
            <a:noFill/>
          </a:ln>
        </p:spPr>
      </p:pic>
      <p:sp>
        <p:nvSpPr>
          <p:cNvPr id="705" name="Google Shape;705;p108"/>
          <p:cNvSpPr txBox="1"/>
          <p:nvPr/>
        </p:nvSpPr>
        <p:spPr>
          <a:xfrm>
            <a:off x="5083649" y="424732"/>
            <a:ext cx="14730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http://sdap.apache.org</a:t>
            </a:r>
            <a:endParaRPr b="0" i="0" sz="1100" u="none" cap="none" strike="noStrike">
              <a:solidFill>
                <a:srgbClr val="000000"/>
              </a:solidFill>
              <a:latin typeface="Arial"/>
              <a:ea typeface="Arial"/>
              <a:cs typeface="Arial"/>
              <a:sym typeface="Arial"/>
            </a:endParaRPr>
          </a:p>
        </p:txBody>
      </p:sp>
      <p:pic>
        <p:nvPicPr>
          <p:cNvPr id="706" name="Google Shape;706;p108"/>
          <p:cNvPicPr preferRelativeResize="0"/>
          <p:nvPr/>
        </p:nvPicPr>
        <p:blipFill rotWithShape="1">
          <a:blip r:embed="rId7">
            <a:alphaModFix/>
          </a:blip>
          <a:srcRect b="0" l="0" r="0" t="0"/>
          <a:stretch/>
        </p:blipFill>
        <p:spPr>
          <a:xfrm>
            <a:off x="5410200" y="3880191"/>
            <a:ext cx="2476501" cy="781050"/>
          </a:xfrm>
          <a:prstGeom prst="rect">
            <a:avLst/>
          </a:prstGeom>
          <a:noFill/>
          <a:ln>
            <a:noFill/>
          </a:ln>
        </p:spPr>
      </p:pic>
      <p:sp>
        <p:nvSpPr>
          <p:cNvPr id="707" name="Google Shape;707;p108"/>
          <p:cNvSpPr txBox="1"/>
          <p:nvPr/>
        </p:nvSpPr>
        <p:spPr>
          <a:xfrm>
            <a:off x="5407318" y="4613566"/>
            <a:ext cx="2757000" cy="3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Come see us at </a:t>
            </a:r>
            <a:r>
              <a:rPr b="1" i="0" lang="en" sz="1100" u="none" cap="none" strike="noStrike">
                <a:solidFill>
                  <a:srgbClr val="000000"/>
                </a:solidFill>
                <a:latin typeface="Arial"/>
                <a:ea typeface="Arial"/>
                <a:cs typeface="Arial"/>
                <a:sym typeface="Arial"/>
              </a:rPr>
              <a:t>ApacheCon</a:t>
            </a:r>
            <a:r>
              <a:rPr b="0" i="0" lang="en" sz="1100" u="none" cap="none" strike="noStrike">
                <a:solidFill>
                  <a:srgbClr val="000000"/>
                </a:solidFill>
                <a:latin typeface="Arial"/>
                <a:ea typeface="Arial"/>
                <a:cs typeface="Arial"/>
                <a:sym typeface="Arial"/>
              </a:rPr>
              <a:t> North America</a:t>
            </a:r>
            <a:endParaRPr sz="11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Las Vegas, Sept 9-12, 2019</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11" name="Shape 711"/>
        <p:cNvGrpSpPr/>
        <p:nvPr/>
      </p:nvGrpSpPr>
      <p:grpSpPr>
        <a:xfrm>
          <a:off x="0" y="0"/>
          <a:ext cx="0" cy="0"/>
          <a:chOff x="0" y="0"/>
          <a:chExt cx="0" cy="0"/>
        </a:xfrm>
      </p:grpSpPr>
      <p:sp>
        <p:nvSpPr>
          <p:cNvPr id="712" name="Google Shape;712;p109"/>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100">
                <a:solidFill>
                  <a:srgbClr val="000000"/>
                </a:solidFill>
                <a:latin typeface="Proxima Nova"/>
                <a:ea typeface="Proxima Nova"/>
                <a:cs typeface="Proxima Nova"/>
                <a:sym typeface="Proxima Nova"/>
              </a:rPr>
              <a:t>Interact with NEXUS using any Programming Language</a:t>
            </a:r>
            <a:endParaRPr sz="21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713" name="Google Shape;713;p109"/>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714" name="Google Shape;714;p109"/>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715" name="Google Shape;715;p109"/>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716" name="Google Shape;716;p109"/>
          <p:cNvSpPr txBox="1"/>
          <p:nvPr/>
        </p:nvSpPr>
        <p:spPr>
          <a:xfrm>
            <a:off x="85824" y="990948"/>
            <a:ext cx="5981400" cy="367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IDL&gt; spawn, 'curl "</a:t>
            </a:r>
            <a:r>
              <a:rPr b="1" i="0" lang="en" sz="900" u="sng" cap="none" strike="noStrike">
                <a:solidFill>
                  <a:srgbClr val="000000"/>
                </a:solidFill>
                <a:latin typeface="Courier New"/>
                <a:ea typeface="Courier New"/>
                <a:cs typeface="Courier New"/>
                <a:sym typeface="Courier New"/>
                <a:hlinkClick r:id="rId5"/>
              </a:rPr>
              <a:t>https://oceanworks.jpl.nasa.gov/timeSeriesSpark?spark=mesos,16,32&amp;ds=AVHRR_OI_L4_GHRSST_NCEI&amp;minLat=45&amp;minLon=-150&amp;maxLat=60&amp;maxLon=-120&amp;startTime=2008-09-01T00:00:00Z&amp;endTime=2015-10-01T23:59:59Z</a:t>
            </a:r>
            <a:r>
              <a:rPr b="1" i="0" lang="en" sz="900" u="none" cap="none" strike="noStrike">
                <a:solidFill>
                  <a:srgbClr val="000000"/>
                </a:solidFill>
                <a:latin typeface="Courier New"/>
                <a:ea typeface="Courier New"/>
                <a:cs typeface="Courier New"/>
                <a:sym typeface="Courier New"/>
              </a:rPr>
              <a:t>" -o json_dump.txt'</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 Total    % Received % Xferd  Average Speed   Time    Time     Time  Current</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Dload  Upload   Total   Spent    Left  Speed</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0     0    0     0    0     0      0      0 --:--:-- --:--:-- --:--:--     0</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0     0    0     0    0     0      0      0 --:--:--  0:00:01 --:--:--     0</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0     0    0     0    0     0      0      0 --:--:--  0:00:02 --:--:--     0</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0     0    0     0    0     0      0      0 --:--:--  0:00:03 --:--:--     0</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0  353k    0     0    0     0      0      0 --:--:--  0:00:03 --:--:--     0</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72  353k   72  256k    0     0  52705      0  0:00:06  0:00:04  0:00:02 52702</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100  353k  100  353k    0     0  69303      0  0:00:05  0:00:05 --:--:-- 98883</a:t>
            </a:r>
            <a:endParaRPr sz="1100"/>
          </a:p>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IDL&gt; </a:t>
            </a:r>
            <a:endParaRPr sz="1100"/>
          </a:p>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IDL&gt; result = JSON_PARSE( 'json_dump.txt', /toarray, /tostruct)</a:t>
            </a:r>
            <a:endParaRPr sz="1100"/>
          </a:p>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IDL&gt; help, result</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Structure &lt;1a2749c8&gt;, 3 tags, length=62320, data length=62320, refs=1:</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STATS           STRING    '!NULL'</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META            STRUCT    -&gt; &lt;Anonymous&gt; Array[1]</a:t>
            </a:r>
            <a:endParaRPr sz="1100"/>
          </a:p>
          <a:p>
            <a:pPr indent="0" lvl="0" marL="0" marR="0" rtl="0" algn="l">
              <a:lnSpc>
                <a:spcPct val="100000"/>
              </a:lnSpc>
              <a:spcBef>
                <a:spcPts val="0"/>
              </a:spcBef>
              <a:spcAft>
                <a:spcPts val="0"/>
              </a:spcAft>
              <a:buNone/>
            </a:pPr>
            <a:r>
              <a:rPr b="0" i="0" lang="en" sz="900" u="none" cap="none" strike="noStrike">
                <a:solidFill>
                  <a:srgbClr val="000000"/>
                </a:solidFill>
                <a:latin typeface="Courier New"/>
                <a:ea typeface="Courier New"/>
                <a:cs typeface="Courier New"/>
                <a:sym typeface="Courier New"/>
              </a:rPr>
              <a:t>   DATA            STRUCT    -&gt; &lt;Anonymous&gt; Array[778]</a:t>
            </a:r>
            <a:endParaRPr sz="1100"/>
          </a:p>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IDL&gt; </a:t>
            </a:r>
            <a:endParaRPr sz="1100"/>
          </a:p>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IDL&gt; plot(result.data.time, result.data.mean, title='GHRSST L4 AVHRR_OI SST.  Sep 2008 - Oct 2015.   US West Coast Blob Area')</a:t>
            </a:r>
            <a:endParaRPr sz="1100"/>
          </a:p>
          <a:p>
            <a:pPr indent="0" lvl="0" marL="0" marR="0" rtl="0" algn="l">
              <a:lnSpc>
                <a:spcPct val="100000"/>
              </a:lnSpc>
              <a:spcBef>
                <a:spcPts val="0"/>
              </a:spcBef>
              <a:spcAft>
                <a:spcPts val="0"/>
              </a:spcAft>
              <a:buNone/>
            </a:pPr>
            <a:r>
              <a:rPr b="1" i="0" lang="en" sz="900" u="none" cap="none" strike="noStrike">
                <a:solidFill>
                  <a:srgbClr val="000000"/>
                </a:solidFill>
                <a:latin typeface="Courier New"/>
                <a:ea typeface="Courier New"/>
                <a:cs typeface="Courier New"/>
                <a:sym typeface="Courier New"/>
              </a:rPr>
              <a:t>PLOT &lt;29457&gt;</a:t>
            </a:r>
            <a:endParaRPr sz="1100"/>
          </a:p>
          <a:p>
            <a:pPr indent="0" lvl="0" marL="0" marR="0" rtl="0" algn="l">
              <a:lnSpc>
                <a:spcPct val="100000"/>
              </a:lnSpc>
              <a:spcBef>
                <a:spcPts val="0"/>
              </a:spcBef>
              <a:spcAft>
                <a:spcPts val="0"/>
              </a:spcAft>
              <a:buNone/>
            </a:pPr>
            <a:r>
              <a:t/>
            </a:r>
            <a:endParaRPr b="0" i="0" sz="900" u="none" cap="none" strike="noStrike">
              <a:solidFill>
                <a:srgbClr val="000000"/>
              </a:solidFill>
              <a:latin typeface="Courier New"/>
              <a:ea typeface="Courier New"/>
              <a:cs typeface="Courier New"/>
              <a:sym typeface="Courier New"/>
            </a:endParaRPr>
          </a:p>
        </p:txBody>
      </p:sp>
      <p:pic>
        <p:nvPicPr>
          <p:cNvPr id="717" name="Google Shape;717;p109"/>
          <p:cNvPicPr preferRelativeResize="0"/>
          <p:nvPr/>
        </p:nvPicPr>
        <p:blipFill rotWithShape="1">
          <a:blip r:embed="rId6">
            <a:alphaModFix/>
          </a:blip>
          <a:srcRect b="0" l="0" r="0" t="0"/>
          <a:stretch/>
        </p:blipFill>
        <p:spPr>
          <a:xfrm>
            <a:off x="6067314" y="1180609"/>
            <a:ext cx="2856141" cy="3290912"/>
          </a:xfrm>
          <a:prstGeom prst="rect">
            <a:avLst/>
          </a:prstGeom>
          <a:noFill/>
          <a:ln>
            <a:noFill/>
          </a:ln>
        </p:spPr>
      </p:pic>
      <p:sp>
        <p:nvSpPr>
          <p:cNvPr id="718" name="Google Shape;718;p109"/>
          <p:cNvSpPr txBox="1"/>
          <p:nvPr/>
        </p:nvSpPr>
        <p:spPr>
          <a:xfrm>
            <a:off x="7479249" y="4219607"/>
            <a:ext cx="980100" cy="276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Credit: Ed Armstrong</a:t>
            </a:r>
            <a:endParaRPr sz="1100"/>
          </a:p>
          <a:p>
            <a:pPr indent="0" lvl="0" marL="0" marR="0" rtl="0" algn="l">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Jun. 05, 2018</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22" name="Shape 722"/>
        <p:cNvGrpSpPr/>
        <p:nvPr/>
      </p:nvGrpSpPr>
      <p:grpSpPr>
        <a:xfrm>
          <a:off x="0" y="0"/>
          <a:ext cx="0" cy="0"/>
          <a:chOff x="0" y="0"/>
          <a:chExt cx="0" cy="0"/>
        </a:xfrm>
      </p:grpSpPr>
      <p:sp>
        <p:nvSpPr>
          <p:cNvPr id="723" name="Google Shape;723;p110"/>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700">
                <a:solidFill>
                  <a:srgbClr val="000000"/>
                </a:solidFill>
                <a:latin typeface="Proxima Nova"/>
                <a:ea typeface="Proxima Nova"/>
                <a:cs typeface="Proxima Nova"/>
                <a:sym typeface="Proxima Nova"/>
              </a:rPr>
              <a:t>NEXUS integration points</a:t>
            </a:r>
            <a:endParaRPr sz="27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724" name="Google Shape;724;p110"/>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725" name="Google Shape;725;p110"/>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726" name="Google Shape;726;p110"/>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727" name="Google Shape;727;p1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728" name="Google Shape;728;p110"/>
          <p:cNvSpPr txBox="1"/>
          <p:nvPr/>
        </p:nvSpPr>
        <p:spPr>
          <a:xfrm>
            <a:off x="511650" y="1109288"/>
            <a:ext cx="7567200" cy="3657900"/>
          </a:xfrm>
          <a:prstGeom prst="rect">
            <a:avLst/>
          </a:prstGeom>
          <a:noFill/>
          <a:ln>
            <a:noFill/>
          </a:ln>
        </p:spPr>
        <p:txBody>
          <a:bodyPr anchorCtr="0" anchor="t" bIns="68575" lIns="68575" spcFirstLastPara="1" rIns="68575" wrap="square" tIns="68575">
            <a:noAutofit/>
          </a:bodyPr>
          <a:lstStyle/>
          <a:p>
            <a:pPr indent="-279400" lvl="0" marL="3429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JPL Oceanworks portal</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sng" cap="none" strike="noStrike">
                <a:solidFill>
                  <a:schemeClr val="hlink"/>
                </a:solidFill>
                <a:latin typeface="Calibri"/>
                <a:ea typeface="Calibri"/>
                <a:cs typeface="Calibri"/>
                <a:sym typeface="Calibri"/>
                <a:hlinkClick r:id="rId5"/>
              </a:rPr>
              <a:t>https://oceanworks.jpl.nasa.gov</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Satellite data analysis and in situ matchup </a:t>
            </a:r>
            <a:endParaRPr b="0" i="0" sz="1800" u="none" cap="none" strike="noStrike">
              <a:solidFill>
                <a:srgbClr val="000000"/>
              </a:solidFill>
              <a:latin typeface="Calibri"/>
              <a:ea typeface="Calibri"/>
              <a:cs typeface="Calibri"/>
              <a:sym typeface="Calibri"/>
            </a:endParaRPr>
          </a:p>
          <a:p>
            <a:pPr indent="-279400" lvl="0" marL="3429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NASA Sea Level portal</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sng" cap="none" strike="noStrike">
                <a:solidFill>
                  <a:schemeClr val="hlink"/>
                </a:solidFill>
                <a:latin typeface="Arial"/>
                <a:ea typeface="Arial"/>
                <a:cs typeface="Arial"/>
                <a:sym typeface="Arial"/>
                <a:hlinkClick r:id="rId6"/>
              </a:rPr>
              <a:t>https://sealevel.nasa.gov/data/data-analysis-tool</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Altimeter sea level rise and variation</a:t>
            </a:r>
            <a:endParaRPr b="0" i="0" sz="1800" u="none" cap="none" strike="noStrike">
              <a:solidFill>
                <a:srgbClr val="000000"/>
              </a:solidFill>
              <a:latin typeface="Calibri"/>
              <a:ea typeface="Calibri"/>
              <a:cs typeface="Calibri"/>
              <a:sym typeface="Calibri"/>
            </a:endParaRPr>
          </a:p>
          <a:p>
            <a:pPr indent="-279400" lvl="0" marL="3429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NASA GRACE portal</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sng" cap="none" strike="noStrike">
                <a:solidFill>
                  <a:schemeClr val="hlink"/>
                </a:solidFill>
                <a:latin typeface="Arial"/>
                <a:ea typeface="Arial"/>
                <a:cs typeface="Arial"/>
                <a:sym typeface="Arial"/>
                <a:hlinkClick r:id="rId7"/>
              </a:rPr>
              <a:t>https://grace.jpl.nasa.gov/data/data-analysis-tool/</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Mass change analysis</a:t>
            </a:r>
            <a:endParaRPr b="0" i="0" sz="1800" u="none" cap="none" strike="noStrike">
              <a:solidFill>
                <a:srgbClr val="000000"/>
              </a:solidFill>
              <a:latin typeface="Calibri"/>
              <a:ea typeface="Calibri"/>
              <a:cs typeface="Calibri"/>
              <a:sym typeface="Calibri"/>
            </a:endParaRPr>
          </a:p>
          <a:p>
            <a:pPr indent="-279400" lvl="0" marL="3429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Others in progress……...</a:t>
            </a:r>
            <a:endParaRPr b="0" i="0" sz="1800" u="none" cap="none" strike="noStrike">
              <a:solidFill>
                <a:srgbClr val="000000"/>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32" name="Shape 732"/>
        <p:cNvGrpSpPr/>
        <p:nvPr/>
      </p:nvGrpSpPr>
      <p:grpSpPr>
        <a:xfrm>
          <a:off x="0" y="0"/>
          <a:ext cx="0" cy="0"/>
          <a:chOff x="0" y="0"/>
          <a:chExt cx="0" cy="0"/>
        </a:xfrm>
      </p:grpSpPr>
      <p:sp>
        <p:nvSpPr>
          <p:cNvPr id="733" name="Google Shape;733;p111"/>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700">
                <a:solidFill>
                  <a:srgbClr val="000000"/>
                </a:solidFill>
                <a:latin typeface="Proxima Nova"/>
                <a:ea typeface="Proxima Nova"/>
                <a:cs typeface="Proxima Nova"/>
                <a:sym typeface="Proxima Nova"/>
              </a:rPr>
              <a:t>NEXUS roadmap into a visualization service</a:t>
            </a:r>
            <a:endParaRPr sz="27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734" name="Google Shape;734;p111"/>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735" name="Google Shape;735;p111"/>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736" name="Google Shape;736;p111"/>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737" name="Google Shape;737;p1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738" name="Google Shape;738;p111"/>
          <p:cNvSpPr txBox="1"/>
          <p:nvPr/>
        </p:nvSpPr>
        <p:spPr>
          <a:xfrm>
            <a:off x="511650" y="1109288"/>
            <a:ext cx="7567200" cy="3657900"/>
          </a:xfrm>
          <a:prstGeom prst="rect">
            <a:avLst/>
          </a:prstGeom>
          <a:noFill/>
          <a:ln>
            <a:noFill/>
          </a:ln>
        </p:spPr>
        <p:txBody>
          <a:bodyPr anchorCtr="0" anchor="t" bIns="68575" lIns="68575" spcFirstLastPara="1" rIns="68575" wrap="square" tIns="68575">
            <a:noAutofit/>
          </a:bodyPr>
          <a:lstStyle/>
          <a:p>
            <a:pPr indent="-279400" lvl="0" marL="3429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Integration in the PO.DAAC State Of The Ocean (SOTO) visualization service</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sng" cap="none" strike="noStrike">
                <a:solidFill>
                  <a:schemeClr val="hlink"/>
                </a:solidFill>
                <a:latin typeface="Arial"/>
                <a:ea typeface="Arial"/>
                <a:cs typeface="Arial"/>
                <a:sym typeface="Arial"/>
                <a:hlinkClick r:id="rId5"/>
              </a:rPr>
              <a:t>https://podaac-tools.jpl.nasa.gov/</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SOTO presents long time series global images of ocean temperature, wind, topography, salinity, color, currents and much more </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But no capability of time series analysis</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NEXUS integration as the backend of SOTO version 5 provides this capability</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Currently in a test-user acceptance phase</a:t>
            </a:r>
            <a:endParaRPr b="0" i="0" sz="1800" u="none" cap="none" strike="noStrike">
              <a:solidFill>
                <a:srgbClr val="000000"/>
              </a:solidFill>
              <a:latin typeface="Calibri"/>
              <a:ea typeface="Calibri"/>
              <a:cs typeface="Calibri"/>
              <a:sym typeface="Calibri"/>
            </a:endParaRPr>
          </a:p>
          <a:p>
            <a:pPr indent="-279400" lvl="1" marL="68580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Let's look at some of its functionality…….</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pic>
        <p:nvPicPr>
          <p:cNvPr descr="delaware-river-credit-nicholas-tonelli-header.jpg" id="555" name="Google Shape;555;p94"/>
          <p:cNvPicPr preferRelativeResize="0"/>
          <p:nvPr/>
        </p:nvPicPr>
        <p:blipFill rotWithShape="1">
          <a:blip r:embed="rId3">
            <a:alphaModFix/>
          </a:blip>
          <a:srcRect b="0" l="0" r="0" t="0"/>
          <a:stretch/>
        </p:blipFill>
        <p:spPr>
          <a:xfrm>
            <a:off x="0" y="1111590"/>
            <a:ext cx="9141616" cy="3593798"/>
          </a:xfrm>
          <a:prstGeom prst="rect">
            <a:avLst/>
          </a:prstGeom>
          <a:noFill/>
          <a:ln>
            <a:noFill/>
          </a:ln>
        </p:spPr>
      </p:pic>
      <p:sp>
        <p:nvSpPr>
          <p:cNvPr id="556" name="Google Shape;556;p94"/>
          <p:cNvSpPr/>
          <p:nvPr/>
        </p:nvSpPr>
        <p:spPr>
          <a:xfrm>
            <a:off x="2381" y="2122"/>
            <a:ext cx="9141600" cy="1340400"/>
          </a:xfrm>
          <a:prstGeom prst="rect">
            <a:avLst/>
          </a:prstGeom>
          <a:solidFill>
            <a:srgbClr val="001B3B"/>
          </a:solidFill>
          <a:ln cap="flat" cmpd="sng" w="9525">
            <a:solidFill>
              <a:srgbClr val="001B3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57" name="Google Shape;557;p94"/>
          <p:cNvSpPr txBox="1"/>
          <p:nvPr>
            <p:ph type="ctrTitle"/>
          </p:nvPr>
        </p:nvSpPr>
        <p:spPr>
          <a:xfrm>
            <a:off x="1689316" y="-95249"/>
            <a:ext cx="7453500" cy="1511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300"/>
              <a:buFont typeface="Calibri"/>
              <a:buNone/>
            </a:pPr>
            <a:r>
              <a:rPr b="1" i="1" lang="en" sz="3300">
                <a:solidFill>
                  <a:schemeClr val="lt1"/>
                </a:solidFill>
              </a:rPr>
              <a:t>NetCDF and OPeNDAP clients: </a:t>
            </a:r>
            <a:br>
              <a:rPr b="1" i="1" lang="en" sz="3300">
                <a:solidFill>
                  <a:schemeClr val="lt1"/>
                </a:solidFill>
              </a:rPr>
            </a:br>
            <a:r>
              <a:rPr b="1" i="1" lang="en" sz="3300">
                <a:solidFill>
                  <a:schemeClr val="lt1"/>
                </a:solidFill>
              </a:rPr>
              <a:t>then and now.</a:t>
            </a:r>
            <a:endParaRPr b="1" i="1" sz="2700">
              <a:solidFill>
                <a:schemeClr val="lt1"/>
              </a:solidFill>
            </a:endParaRPr>
          </a:p>
        </p:txBody>
      </p:sp>
      <p:sp>
        <p:nvSpPr>
          <p:cNvPr id="558" name="Google Shape;558;p94"/>
          <p:cNvSpPr/>
          <p:nvPr/>
        </p:nvSpPr>
        <p:spPr>
          <a:xfrm>
            <a:off x="1193" y="3767203"/>
            <a:ext cx="9141600" cy="1379700"/>
          </a:xfrm>
          <a:prstGeom prst="rect">
            <a:avLst/>
          </a:prstGeom>
          <a:solidFill>
            <a:srgbClr val="0A1B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1700" u="none" cap="none" strike="noStrike">
                <a:solidFill>
                  <a:schemeClr val="lt1"/>
                </a:solidFill>
                <a:latin typeface="Calibri"/>
                <a:ea typeface="Calibri"/>
                <a:cs typeface="Calibri"/>
                <a:sym typeface="Calibri"/>
              </a:rPr>
              <a:t>How the ecosystem of data server, web service, process client, and environmental modeling has changed over the last decade.</a:t>
            </a:r>
            <a:endParaRPr sz="1100"/>
          </a:p>
          <a:p>
            <a:pPr indent="0" lvl="0" marL="0" marR="0" rtl="0" algn="l">
              <a:spcBef>
                <a:spcPts val="0"/>
              </a:spcBef>
              <a:spcAft>
                <a:spcPts val="0"/>
              </a:spcAft>
              <a:buNone/>
            </a:pPr>
            <a:r>
              <a:rPr lang="en" sz="1700">
                <a:solidFill>
                  <a:schemeClr val="lt1"/>
                </a:solidFill>
                <a:latin typeface="Calibri"/>
                <a:ea typeface="Calibri"/>
                <a:cs typeface="Calibri"/>
                <a:sym typeface="Calibri"/>
              </a:rPr>
              <a:t> </a:t>
            </a:r>
            <a:endParaRPr sz="1100"/>
          </a:p>
          <a:p>
            <a:pPr indent="0" lvl="0" marL="0" marR="0" rtl="0" algn="l">
              <a:spcBef>
                <a:spcPts val="0"/>
              </a:spcBef>
              <a:spcAft>
                <a:spcPts val="0"/>
              </a:spcAft>
              <a:buNone/>
            </a:pPr>
            <a:r>
              <a:rPr lang="en" sz="1700">
                <a:solidFill>
                  <a:schemeClr val="lt1"/>
                </a:solidFill>
                <a:latin typeface="Calibri"/>
                <a:ea typeface="Calibri"/>
                <a:cs typeface="Calibri"/>
                <a:sym typeface="Calibri"/>
              </a:rPr>
              <a:t>Presented by David Blodgett &lt;</a:t>
            </a:r>
            <a:r>
              <a:rPr lang="en" sz="1700" u="sng">
                <a:solidFill>
                  <a:schemeClr val="lt1"/>
                </a:solidFill>
                <a:latin typeface="Calibri"/>
                <a:ea typeface="Calibri"/>
                <a:cs typeface="Calibri"/>
                <a:sym typeface="Calibri"/>
                <a:hlinkClick r:id="rId4"/>
              </a:rPr>
              <a:t>dblodgett@usgs.gov</a:t>
            </a:r>
            <a:r>
              <a:rPr lang="en" sz="1700">
                <a:solidFill>
                  <a:schemeClr val="lt1"/>
                </a:solidFill>
                <a:latin typeface="Calibri"/>
                <a:ea typeface="Calibri"/>
                <a:cs typeface="Calibri"/>
                <a:sym typeface="Calibri"/>
              </a:rPr>
              <a:t>&gt;</a:t>
            </a:r>
            <a:endParaRPr sz="1100"/>
          </a:p>
          <a:p>
            <a:pPr indent="0" lvl="0" marL="0" marR="0" rtl="0" algn="l">
              <a:spcBef>
                <a:spcPts val="0"/>
              </a:spcBef>
              <a:spcAft>
                <a:spcPts val="0"/>
              </a:spcAft>
              <a:buNone/>
            </a:pPr>
            <a:r>
              <a:rPr lang="en" sz="1700">
                <a:solidFill>
                  <a:schemeClr val="lt1"/>
                </a:solidFill>
                <a:latin typeface="Calibri"/>
                <a:ea typeface="Calibri"/>
                <a:cs typeface="Calibri"/>
                <a:sym typeface="Calibri"/>
              </a:rPr>
              <a:t>Tuesday, July 16</a:t>
            </a:r>
            <a:r>
              <a:rPr baseline="30000" lang="en" sz="1700">
                <a:solidFill>
                  <a:schemeClr val="lt1"/>
                </a:solidFill>
                <a:latin typeface="Calibri"/>
                <a:ea typeface="Calibri"/>
                <a:cs typeface="Calibri"/>
                <a:sym typeface="Calibri"/>
              </a:rPr>
              <a:t>th</a:t>
            </a:r>
            <a:r>
              <a:rPr lang="en" sz="1700">
                <a:solidFill>
                  <a:schemeClr val="lt1"/>
                </a:solidFill>
                <a:latin typeface="Calibri"/>
                <a:ea typeface="Calibri"/>
                <a:cs typeface="Calibri"/>
                <a:sym typeface="Calibri"/>
              </a:rPr>
              <a:t> 2019</a:t>
            </a:r>
            <a:endParaRPr sz="1100"/>
          </a:p>
        </p:txBody>
      </p:sp>
      <p:pic>
        <p:nvPicPr>
          <p:cNvPr id="559" name="Google Shape;559;p94"/>
          <p:cNvPicPr preferRelativeResize="0"/>
          <p:nvPr/>
        </p:nvPicPr>
        <p:blipFill rotWithShape="1">
          <a:blip r:embed="rId5">
            <a:alphaModFix/>
          </a:blip>
          <a:srcRect b="0" l="0" r="0" t="0"/>
          <a:stretch/>
        </p:blipFill>
        <p:spPr>
          <a:xfrm>
            <a:off x="27577" y="39700"/>
            <a:ext cx="1661744" cy="6646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42" name="Shape 742"/>
        <p:cNvGrpSpPr/>
        <p:nvPr/>
      </p:nvGrpSpPr>
      <p:grpSpPr>
        <a:xfrm>
          <a:off x="0" y="0"/>
          <a:ext cx="0" cy="0"/>
          <a:chOff x="0" y="0"/>
          <a:chExt cx="0" cy="0"/>
        </a:xfrm>
      </p:grpSpPr>
      <p:sp>
        <p:nvSpPr>
          <p:cNvPr id="743" name="Google Shape;743;p112"/>
          <p:cNvSpPr txBox="1"/>
          <p:nvPr>
            <p:ph type="title"/>
          </p:nvPr>
        </p:nvSpPr>
        <p:spPr>
          <a:xfrm>
            <a:off x="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sz="2700">
                <a:solidFill>
                  <a:srgbClr val="000000"/>
                </a:solidFill>
                <a:latin typeface="Proxima Nova"/>
                <a:ea typeface="Proxima Nova"/>
                <a:cs typeface="Proxima Nova"/>
                <a:sym typeface="Proxima Nova"/>
              </a:rPr>
              <a:t>SOTO 5.0 Analytics Capability </a:t>
            </a:r>
            <a:endParaRPr sz="2700">
              <a:solidFill>
                <a:srgbClr val="000000"/>
              </a:solidFill>
              <a:latin typeface="Proxima Nova"/>
              <a:ea typeface="Proxima Nova"/>
              <a:cs typeface="Proxima Nova"/>
              <a:sym typeface="Proxima Nova"/>
            </a:endParaRPr>
          </a:p>
        </p:txBody>
      </p:sp>
      <p:pic>
        <p:nvPicPr>
          <p:cNvPr descr="https://lh5.googleusercontent.com/4NlgzQr707bTvDFxwR5pve1U33mK54HWn6EH2ihLfX_CjaFTB4q52qZkIbQBZ1gmhbYmT1lfOvIiNYzhfFvWzXxpVV5T4wsCTH50FwGsJwo1TmYND3LLEOIJgCE6VAEkvCPyZB7vxIk" id="744" name="Google Shape;744;p112"/>
          <p:cNvPicPr preferRelativeResize="0"/>
          <p:nvPr/>
        </p:nvPicPr>
        <p:blipFill rotWithShape="1">
          <a:blip r:embed="rId3">
            <a:alphaModFix/>
          </a:blip>
          <a:srcRect b="0" l="12831" r="0" t="0"/>
          <a:stretch/>
        </p:blipFill>
        <p:spPr>
          <a:xfrm>
            <a:off x="0" y="0"/>
            <a:ext cx="2121703" cy="273844"/>
          </a:xfrm>
          <a:prstGeom prst="rect">
            <a:avLst/>
          </a:prstGeom>
          <a:noFill/>
          <a:ln>
            <a:noFill/>
          </a:ln>
        </p:spPr>
      </p:pic>
      <p:sp>
        <p:nvSpPr>
          <p:cNvPr id="745" name="Google Shape;745;p112"/>
          <p:cNvSpPr txBox="1"/>
          <p:nvPr/>
        </p:nvSpPr>
        <p:spPr>
          <a:xfrm>
            <a:off x="6868894" y="4979306"/>
            <a:ext cx="2250000" cy="164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8D97A6"/>
                </a:solidFill>
                <a:latin typeface="Arial"/>
                <a:ea typeface="Arial"/>
                <a:cs typeface="Arial"/>
                <a:sym typeface="Arial"/>
              </a:rPr>
              <a:t>© 2019 California Institute of Technology. Government sponsorship acknowledged.</a:t>
            </a:r>
            <a:endParaRPr b="0" i="0" sz="500" u="none" cap="none" strike="noStrike">
              <a:solidFill>
                <a:srgbClr val="8D97A6"/>
              </a:solidFill>
              <a:latin typeface="Arial"/>
              <a:ea typeface="Arial"/>
              <a:cs typeface="Arial"/>
              <a:sym typeface="Arial"/>
            </a:endParaRPr>
          </a:p>
        </p:txBody>
      </p:sp>
      <p:pic>
        <p:nvPicPr>
          <p:cNvPr id="746" name="Google Shape;746;p112"/>
          <p:cNvPicPr preferRelativeResize="0"/>
          <p:nvPr/>
        </p:nvPicPr>
        <p:blipFill rotWithShape="1">
          <a:blip r:embed="rId4">
            <a:alphaModFix/>
          </a:blip>
          <a:srcRect b="0" l="0" r="0" t="0"/>
          <a:stretch/>
        </p:blipFill>
        <p:spPr>
          <a:xfrm>
            <a:off x="2096588" y="0"/>
            <a:ext cx="7047412" cy="273844"/>
          </a:xfrm>
          <a:prstGeom prst="rect">
            <a:avLst/>
          </a:prstGeom>
          <a:noFill/>
          <a:ln>
            <a:noFill/>
          </a:ln>
        </p:spPr>
      </p:pic>
      <p:sp>
        <p:nvSpPr>
          <p:cNvPr id="747" name="Google Shape;747;p1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pic>
        <p:nvPicPr>
          <p:cNvPr id="748" name="Google Shape;748;p112"/>
          <p:cNvPicPr preferRelativeResize="0"/>
          <p:nvPr/>
        </p:nvPicPr>
        <p:blipFill rotWithShape="1">
          <a:blip r:embed="rId5">
            <a:alphaModFix/>
          </a:blip>
          <a:srcRect b="0" l="0" r="0" t="0"/>
          <a:stretch/>
        </p:blipFill>
        <p:spPr>
          <a:xfrm>
            <a:off x="181538" y="1330800"/>
            <a:ext cx="3109520" cy="3436462"/>
          </a:xfrm>
          <a:prstGeom prst="rect">
            <a:avLst/>
          </a:prstGeom>
          <a:noFill/>
          <a:ln>
            <a:noFill/>
          </a:ln>
        </p:spPr>
      </p:pic>
      <p:pic>
        <p:nvPicPr>
          <p:cNvPr id="749" name="Google Shape;749;p112"/>
          <p:cNvPicPr preferRelativeResize="0"/>
          <p:nvPr/>
        </p:nvPicPr>
        <p:blipFill rotWithShape="1">
          <a:blip r:embed="rId6">
            <a:alphaModFix/>
          </a:blip>
          <a:srcRect b="0" l="0" r="0" t="0"/>
          <a:stretch/>
        </p:blipFill>
        <p:spPr>
          <a:xfrm>
            <a:off x="3846324" y="1268119"/>
            <a:ext cx="2056355" cy="1067346"/>
          </a:xfrm>
          <a:prstGeom prst="rect">
            <a:avLst/>
          </a:prstGeom>
          <a:noFill/>
          <a:ln>
            <a:noFill/>
          </a:ln>
        </p:spPr>
      </p:pic>
      <p:pic>
        <p:nvPicPr>
          <p:cNvPr id="750" name="Google Shape;750;p112"/>
          <p:cNvPicPr preferRelativeResize="0"/>
          <p:nvPr/>
        </p:nvPicPr>
        <p:blipFill rotWithShape="1">
          <a:blip r:embed="rId7">
            <a:alphaModFix/>
          </a:blip>
          <a:srcRect b="0" l="0" r="0" t="0"/>
          <a:stretch/>
        </p:blipFill>
        <p:spPr>
          <a:xfrm>
            <a:off x="6108728" y="1267779"/>
            <a:ext cx="2055609" cy="1067688"/>
          </a:xfrm>
          <a:prstGeom prst="rect">
            <a:avLst/>
          </a:prstGeom>
          <a:noFill/>
          <a:ln>
            <a:noFill/>
          </a:ln>
        </p:spPr>
      </p:pic>
      <p:pic>
        <p:nvPicPr>
          <p:cNvPr id="751" name="Google Shape;751;p112"/>
          <p:cNvPicPr preferRelativeResize="0"/>
          <p:nvPr/>
        </p:nvPicPr>
        <p:blipFill rotWithShape="1">
          <a:blip r:embed="rId8">
            <a:alphaModFix/>
          </a:blip>
          <a:srcRect b="0" l="0" r="0" t="0"/>
          <a:stretch/>
        </p:blipFill>
        <p:spPr>
          <a:xfrm>
            <a:off x="3846324" y="2571750"/>
            <a:ext cx="2087811" cy="1083671"/>
          </a:xfrm>
          <a:prstGeom prst="rect">
            <a:avLst/>
          </a:prstGeom>
          <a:noFill/>
          <a:ln>
            <a:noFill/>
          </a:ln>
        </p:spPr>
      </p:pic>
      <p:pic>
        <p:nvPicPr>
          <p:cNvPr id="752" name="Google Shape;752;p112"/>
          <p:cNvPicPr preferRelativeResize="0"/>
          <p:nvPr/>
        </p:nvPicPr>
        <p:blipFill rotWithShape="1">
          <a:blip r:embed="rId9">
            <a:alphaModFix/>
          </a:blip>
          <a:srcRect b="0" l="0" r="0" t="0"/>
          <a:stretch/>
        </p:blipFill>
        <p:spPr>
          <a:xfrm>
            <a:off x="6108728" y="2607152"/>
            <a:ext cx="2108954" cy="10890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Plots: Time Series</a:t>
            </a:r>
            <a:endParaRPr/>
          </a:p>
        </p:txBody>
      </p:sp>
      <p:sp>
        <p:nvSpPr>
          <p:cNvPr id="758" name="Google Shape;758;p1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Geometry Types:</a:t>
            </a:r>
            <a:endParaRPr/>
          </a:p>
          <a:p>
            <a:pPr indent="-304800" lvl="1" marL="914400" rtl="0" algn="l">
              <a:lnSpc>
                <a:spcPct val="115000"/>
              </a:lnSpc>
              <a:spcBef>
                <a:spcPts val="0"/>
              </a:spcBef>
              <a:spcAft>
                <a:spcPts val="0"/>
              </a:spcAft>
              <a:buSzPts val="1200"/>
              <a:buChar char="○"/>
            </a:pPr>
            <a:r>
              <a:rPr lang="en"/>
              <a:t>Box</a:t>
            </a:r>
            <a:endParaRPr/>
          </a:p>
          <a:p>
            <a:pPr indent="-304800" lvl="1" marL="914400" rtl="0" algn="l">
              <a:lnSpc>
                <a:spcPct val="115000"/>
              </a:lnSpc>
              <a:spcBef>
                <a:spcPts val="0"/>
              </a:spcBef>
              <a:spcAft>
                <a:spcPts val="0"/>
              </a:spcAft>
              <a:buSzPts val="1200"/>
              <a:buChar char="○"/>
            </a:pPr>
            <a:r>
              <a:rPr lang="en"/>
              <a:t>Point</a:t>
            </a:r>
            <a:endParaRPr/>
          </a:p>
          <a:p>
            <a:pPr indent="-317500" lvl="0" marL="457200" rtl="0" algn="l">
              <a:lnSpc>
                <a:spcPct val="115000"/>
              </a:lnSpc>
              <a:spcBef>
                <a:spcPts val="0"/>
              </a:spcBef>
              <a:spcAft>
                <a:spcPts val="0"/>
              </a:spcAft>
              <a:buSzPts val="1400"/>
              <a:buChar char="●"/>
            </a:pPr>
            <a:r>
              <a:rPr lang="en"/>
              <a:t>Chart Options:</a:t>
            </a:r>
            <a:endParaRPr/>
          </a:p>
          <a:p>
            <a:pPr indent="-304800" lvl="1" marL="914400" rtl="0" algn="l">
              <a:lnSpc>
                <a:spcPct val="115000"/>
              </a:lnSpc>
              <a:spcBef>
                <a:spcPts val="0"/>
              </a:spcBef>
              <a:spcAft>
                <a:spcPts val="0"/>
              </a:spcAft>
              <a:buSzPts val="1200"/>
              <a:buChar char="○"/>
            </a:pPr>
            <a:r>
              <a:rPr lang="en"/>
              <a:t>Variables:</a:t>
            </a:r>
            <a:endParaRPr/>
          </a:p>
          <a:p>
            <a:pPr indent="-304800" lvl="2" marL="1371600" rtl="0" algn="l">
              <a:lnSpc>
                <a:spcPct val="115000"/>
              </a:lnSpc>
              <a:spcBef>
                <a:spcPts val="0"/>
              </a:spcBef>
              <a:spcAft>
                <a:spcPts val="0"/>
              </a:spcAft>
              <a:buSzPts val="1200"/>
              <a:buChar char="■"/>
            </a:pPr>
            <a:r>
              <a:rPr lang="en"/>
              <a:t>Min</a:t>
            </a:r>
            <a:endParaRPr/>
          </a:p>
          <a:p>
            <a:pPr indent="-304800" lvl="2" marL="1371600" rtl="0" algn="l">
              <a:lnSpc>
                <a:spcPct val="115000"/>
              </a:lnSpc>
              <a:spcBef>
                <a:spcPts val="0"/>
              </a:spcBef>
              <a:spcAft>
                <a:spcPts val="0"/>
              </a:spcAft>
              <a:buSzPts val="1200"/>
              <a:buChar char="■"/>
            </a:pPr>
            <a:r>
              <a:rPr lang="en"/>
              <a:t>Max</a:t>
            </a:r>
            <a:endParaRPr/>
          </a:p>
          <a:p>
            <a:pPr indent="-304800" lvl="2" marL="1371600" rtl="0" algn="l">
              <a:lnSpc>
                <a:spcPct val="115000"/>
              </a:lnSpc>
              <a:spcBef>
                <a:spcPts val="0"/>
              </a:spcBef>
              <a:spcAft>
                <a:spcPts val="0"/>
              </a:spcAft>
              <a:buSzPts val="1200"/>
              <a:buChar char="■"/>
            </a:pPr>
            <a:r>
              <a:rPr lang="en"/>
              <a:t>Mean</a:t>
            </a:r>
            <a:endParaRPr/>
          </a:p>
          <a:p>
            <a:pPr indent="-304800" lvl="2" marL="1371600" rtl="0" algn="l">
              <a:lnSpc>
                <a:spcPct val="115000"/>
              </a:lnSpc>
              <a:spcBef>
                <a:spcPts val="0"/>
              </a:spcBef>
              <a:spcAft>
                <a:spcPts val="0"/>
              </a:spcAft>
              <a:buSzPts val="1200"/>
              <a:buChar char="■"/>
            </a:pPr>
            <a:r>
              <a:rPr lang="en"/>
              <a:t>Cnt</a:t>
            </a:r>
            <a:endParaRPr/>
          </a:p>
          <a:p>
            <a:pPr indent="-304800" lvl="2" marL="1371600" rtl="0" algn="l">
              <a:lnSpc>
                <a:spcPct val="115000"/>
              </a:lnSpc>
              <a:spcBef>
                <a:spcPts val="0"/>
              </a:spcBef>
              <a:spcAft>
                <a:spcPts val="0"/>
              </a:spcAft>
              <a:buSzPts val="1200"/>
              <a:buChar char="■"/>
            </a:pPr>
            <a:r>
              <a:rPr lang="en"/>
              <a:t>Std</a:t>
            </a:r>
            <a:endParaRPr/>
          </a:p>
          <a:p>
            <a:pPr indent="-304800" lvl="2" marL="1371600" rtl="0" algn="l">
              <a:lnSpc>
                <a:spcPct val="115000"/>
              </a:lnSpc>
              <a:spcBef>
                <a:spcPts val="0"/>
              </a:spcBef>
              <a:spcAft>
                <a:spcPts val="0"/>
              </a:spcAft>
              <a:buSzPts val="1200"/>
              <a:buChar char="■"/>
            </a:pPr>
            <a:r>
              <a:rPr lang="en"/>
              <a:t>Time</a:t>
            </a:r>
            <a:endParaRPr/>
          </a:p>
          <a:p>
            <a:pPr indent="-304800" lvl="1" marL="914400" rtl="0" algn="l">
              <a:lnSpc>
                <a:spcPct val="115000"/>
              </a:lnSpc>
              <a:spcBef>
                <a:spcPts val="0"/>
              </a:spcBef>
              <a:spcAft>
                <a:spcPts val="0"/>
              </a:spcAft>
              <a:buSzPts val="1200"/>
              <a:buChar char="○"/>
            </a:pPr>
            <a:r>
              <a:rPr lang="en"/>
              <a:t>Display Options</a:t>
            </a:r>
            <a:endParaRPr/>
          </a:p>
          <a:p>
            <a:pPr indent="-304800" lvl="2" marL="1371600" rtl="0" algn="l">
              <a:lnSpc>
                <a:spcPct val="115000"/>
              </a:lnSpc>
              <a:spcBef>
                <a:spcPts val="0"/>
              </a:spcBef>
              <a:spcAft>
                <a:spcPts val="0"/>
              </a:spcAft>
              <a:buSzPts val="1200"/>
              <a:buChar char="■"/>
            </a:pPr>
            <a:r>
              <a:rPr lang="en"/>
              <a:t>Lines and Dots</a:t>
            </a:r>
            <a:endParaRPr/>
          </a:p>
          <a:p>
            <a:pPr indent="-304800" lvl="2" marL="1371600" rtl="0" algn="l">
              <a:lnSpc>
                <a:spcPct val="115000"/>
              </a:lnSpc>
              <a:spcBef>
                <a:spcPts val="0"/>
              </a:spcBef>
              <a:spcAft>
                <a:spcPts val="0"/>
              </a:spcAft>
              <a:buSzPts val="1200"/>
              <a:buChar char="■"/>
            </a:pPr>
            <a:r>
              <a:rPr lang="en"/>
              <a:t>Dots Only</a:t>
            </a:r>
            <a:endParaRPr/>
          </a:p>
          <a:p>
            <a:pPr indent="-304800" lvl="2" marL="1371600" rtl="0" algn="l">
              <a:lnSpc>
                <a:spcPct val="115000"/>
              </a:lnSpc>
              <a:spcBef>
                <a:spcPts val="0"/>
              </a:spcBef>
              <a:spcAft>
                <a:spcPts val="0"/>
              </a:spcAft>
              <a:buSzPts val="1200"/>
              <a:buChar char="■"/>
            </a:pPr>
            <a:r>
              <a:rPr lang="en"/>
              <a:t>Bars</a:t>
            </a:r>
            <a:endParaRPr/>
          </a:p>
        </p:txBody>
      </p:sp>
      <p:sp>
        <p:nvSpPr>
          <p:cNvPr id="759" name="Google Shape;759;p113"/>
          <p:cNvSpPr txBox="1"/>
          <p:nvPr>
            <p:ph idx="2" type="body"/>
          </p:nvPr>
        </p:nvSpPr>
        <p:spPr>
          <a:xfrm>
            <a:off x="4446413" y="309850"/>
            <a:ext cx="3999900" cy="394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Use Case #1: Tehuantepecers</a:t>
            </a:r>
            <a:endParaRPr/>
          </a:p>
          <a:p>
            <a:pPr indent="0" lvl="0" marL="0" rtl="0" algn="l">
              <a:lnSpc>
                <a:spcPct val="115000"/>
              </a:lnSpc>
              <a:spcBef>
                <a:spcPts val="1600"/>
              </a:spcBef>
              <a:spcAft>
                <a:spcPts val="1600"/>
              </a:spcAft>
              <a:buSzPts val="1400"/>
              <a:buNone/>
            </a:pPr>
            <a:r>
              <a:t/>
            </a:r>
            <a:endParaRPr/>
          </a:p>
        </p:txBody>
      </p:sp>
      <p:pic>
        <p:nvPicPr>
          <p:cNvPr id="760" name="Google Shape;760;p113"/>
          <p:cNvPicPr preferRelativeResize="0"/>
          <p:nvPr/>
        </p:nvPicPr>
        <p:blipFill rotWithShape="1">
          <a:blip r:embed="rId3">
            <a:alphaModFix/>
          </a:blip>
          <a:srcRect b="0" l="0" r="0" t="0"/>
          <a:stretch/>
        </p:blipFill>
        <p:spPr>
          <a:xfrm>
            <a:off x="3788475" y="702666"/>
            <a:ext cx="4864801" cy="43160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sp>
        <p:nvSpPr>
          <p:cNvPr id="765" name="Google Shape;765;p1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Plots: Hovmoller - Latitude </a:t>
            </a:r>
            <a:endParaRPr/>
          </a:p>
        </p:txBody>
      </p:sp>
      <p:sp>
        <p:nvSpPr>
          <p:cNvPr id="766" name="Google Shape;766;p11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Use Case #1 - Trade Winds</a:t>
            </a:r>
            <a:endParaRPr/>
          </a:p>
        </p:txBody>
      </p:sp>
      <p:sp>
        <p:nvSpPr>
          <p:cNvPr id="767" name="Google Shape;767;p11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sz="1100"/>
              <a:t>Geometry Types:</a:t>
            </a:r>
            <a:endParaRPr sz="1100"/>
          </a:p>
          <a:p>
            <a:pPr indent="-298450" lvl="1" marL="914400" rtl="0" algn="l">
              <a:lnSpc>
                <a:spcPct val="115000"/>
              </a:lnSpc>
              <a:spcBef>
                <a:spcPts val="0"/>
              </a:spcBef>
              <a:spcAft>
                <a:spcPts val="0"/>
              </a:spcAft>
              <a:buSzPts val="1100"/>
              <a:buChar char="○"/>
            </a:pPr>
            <a:r>
              <a:rPr lang="en" sz="1100"/>
              <a:t>Box</a:t>
            </a:r>
            <a:endParaRPr sz="1100"/>
          </a:p>
          <a:p>
            <a:pPr indent="-298450" lvl="1" marL="914400" rtl="0" algn="l">
              <a:lnSpc>
                <a:spcPct val="115000"/>
              </a:lnSpc>
              <a:spcBef>
                <a:spcPts val="0"/>
              </a:spcBef>
              <a:spcAft>
                <a:spcPts val="0"/>
              </a:spcAft>
              <a:buSzPts val="1100"/>
              <a:buChar char="○"/>
            </a:pPr>
            <a:r>
              <a:rPr lang="en" sz="1100"/>
              <a:t>Point</a:t>
            </a:r>
            <a:endParaRPr sz="1100"/>
          </a:p>
          <a:p>
            <a:pPr indent="-298450" lvl="0" marL="457200" rtl="0" algn="l">
              <a:lnSpc>
                <a:spcPct val="115000"/>
              </a:lnSpc>
              <a:spcBef>
                <a:spcPts val="0"/>
              </a:spcBef>
              <a:spcAft>
                <a:spcPts val="0"/>
              </a:spcAft>
              <a:buSzPts val="1100"/>
              <a:buChar char="●"/>
            </a:pPr>
            <a:r>
              <a:rPr lang="en" sz="1100"/>
              <a:t>Chart Options:</a:t>
            </a:r>
            <a:endParaRPr sz="1100"/>
          </a:p>
          <a:p>
            <a:pPr indent="-298450" lvl="1" marL="914400" rtl="0" algn="l">
              <a:lnSpc>
                <a:spcPct val="115000"/>
              </a:lnSpc>
              <a:spcBef>
                <a:spcPts val="0"/>
              </a:spcBef>
              <a:spcAft>
                <a:spcPts val="0"/>
              </a:spcAft>
              <a:buSzPts val="1100"/>
              <a:buChar char="○"/>
            </a:pPr>
            <a:r>
              <a:rPr lang="en" sz="1100"/>
              <a:t>Variables:</a:t>
            </a:r>
            <a:endParaRPr sz="1100"/>
          </a:p>
          <a:p>
            <a:pPr indent="-298450" lvl="2" marL="1371600" rtl="0" algn="l">
              <a:lnSpc>
                <a:spcPct val="115000"/>
              </a:lnSpc>
              <a:spcBef>
                <a:spcPts val="0"/>
              </a:spcBef>
              <a:spcAft>
                <a:spcPts val="0"/>
              </a:spcAft>
              <a:buSzPts val="1100"/>
              <a:buChar char="■"/>
            </a:pPr>
            <a:r>
              <a:rPr lang="en" sz="1100"/>
              <a:t>Min</a:t>
            </a:r>
            <a:endParaRPr sz="1100"/>
          </a:p>
          <a:p>
            <a:pPr indent="-298450" lvl="2" marL="1371600" rtl="0" algn="l">
              <a:lnSpc>
                <a:spcPct val="115000"/>
              </a:lnSpc>
              <a:spcBef>
                <a:spcPts val="0"/>
              </a:spcBef>
              <a:spcAft>
                <a:spcPts val="0"/>
              </a:spcAft>
              <a:buSzPts val="1100"/>
              <a:buChar char="■"/>
            </a:pPr>
            <a:r>
              <a:rPr lang="en" sz="1100"/>
              <a:t>Max</a:t>
            </a:r>
            <a:endParaRPr sz="1100"/>
          </a:p>
          <a:p>
            <a:pPr indent="-298450" lvl="2" marL="1371600" rtl="0" algn="l">
              <a:lnSpc>
                <a:spcPct val="115000"/>
              </a:lnSpc>
              <a:spcBef>
                <a:spcPts val="0"/>
              </a:spcBef>
              <a:spcAft>
                <a:spcPts val="0"/>
              </a:spcAft>
              <a:buSzPts val="1100"/>
              <a:buChar char="■"/>
            </a:pPr>
            <a:r>
              <a:rPr lang="en" sz="1100"/>
              <a:t>Mean</a:t>
            </a:r>
            <a:endParaRPr sz="1100"/>
          </a:p>
          <a:p>
            <a:pPr indent="-298450" lvl="2" marL="1371600" rtl="0" algn="l">
              <a:lnSpc>
                <a:spcPct val="115000"/>
              </a:lnSpc>
              <a:spcBef>
                <a:spcPts val="0"/>
              </a:spcBef>
              <a:spcAft>
                <a:spcPts val="0"/>
              </a:spcAft>
              <a:buSzPts val="1100"/>
              <a:buChar char="■"/>
            </a:pPr>
            <a:r>
              <a:rPr lang="en" sz="1100"/>
              <a:t>Cnt</a:t>
            </a:r>
            <a:endParaRPr sz="1100"/>
          </a:p>
          <a:p>
            <a:pPr indent="-298450" lvl="2" marL="1371600" rtl="0" algn="l">
              <a:lnSpc>
                <a:spcPct val="115000"/>
              </a:lnSpc>
              <a:spcBef>
                <a:spcPts val="0"/>
              </a:spcBef>
              <a:spcAft>
                <a:spcPts val="0"/>
              </a:spcAft>
              <a:buSzPts val="1100"/>
              <a:buChar char="■"/>
            </a:pPr>
            <a:r>
              <a:rPr lang="en" sz="1100"/>
              <a:t>Std</a:t>
            </a:r>
            <a:endParaRPr sz="1100"/>
          </a:p>
          <a:p>
            <a:pPr indent="-298450" lvl="2" marL="1371600" rtl="0" algn="l">
              <a:lnSpc>
                <a:spcPct val="115000"/>
              </a:lnSpc>
              <a:spcBef>
                <a:spcPts val="0"/>
              </a:spcBef>
              <a:spcAft>
                <a:spcPts val="0"/>
              </a:spcAft>
              <a:buSzPts val="1100"/>
              <a:buChar char="■"/>
            </a:pPr>
            <a:r>
              <a:rPr lang="en" sz="1100"/>
              <a:t>Latitude</a:t>
            </a:r>
            <a:endParaRPr sz="1100"/>
          </a:p>
          <a:p>
            <a:pPr indent="-298450" lvl="1" marL="914400" rtl="0" algn="l">
              <a:lnSpc>
                <a:spcPct val="115000"/>
              </a:lnSpc>
              <a:spcBef>
                <a:spcPts val="0"/>
              </a:spcBef>
              <a:spcAft>
                <a:spcPts val="0"/>
              </a:spcAft>
              <a:buSzPts val="1100"/>
              <a:buChar char="○"/>
            </a:pPr>
            <a:r>
              <a:rPr lang="en" sz="1100"/>
              <a:t>Display Options</a:t>
            </a:r>
            <a:endParaRPr sz="1100"/>
          </a:p>
          <a:p>
            <a:pPr indent="-298450" lvl="2" marL="1371600" rtl="0" algn="l">
              <a:lnSpc>
                <a:spcPct val="115000"/>
              </a:lnSpc>
              <a:spcBef>
                <a:spcPts val="0"/>
              </a:spcBef>
              <a:spcAft>
                <a:spcPts val="0"/>
              </a:spcAft>
              <a:buSzPts val="1100"/>
              <a:buChar char="■"/>
            </a:pPr>
            <a:r>
              <a:rPr lang="en" sz="1100"/>
              <a:t>Invert X/Y</a:t>
            </a:r>
            <a:endParaRPr sz="1100"/>
          </a:p>
        </p:txBody>
      </p:sp>
      <p:pic>
        <p:nvPicPr>
          <p:cNvPr id="768" name="Google Shape;768;p114"/>
          <p:cNvPicPr preferRelativeResize="0"/>
          <p:nvPr/>
        </p:nvPicPr>
        <p:blipFill rotWithShape="1">
          <a:blip r:embed="rId3">
            <a:alphaModFix/>
          </a:blip>
          <a:srcRect b="0" l="0" r="0" t="0"/>
          <a:stretch/>
        </p:blipFill>
        <p:spPr>
          <a:xfrm>
            <a:off x="4311600" y="1706200"/>
            <a:ext cx="4601025" cy="2442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1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Plots: Hovmoller - Longitude </a:t>
            </a:r>
            <a:endParaRPr/>
          </a:p>
        </p:txBody>
      </p:sp>
      <p:sp>
        <p:nvSpPr>
          <p:cNvPr id="774" name="Google Shape;774;p115"/>
          <p:cNvSpPr txBox="1"/>
          <p:nvPr>
            <p:ph idx="2" type="body"/>
          </p:nvPr>
        </p:nvSpPr>
        <p:spPr>
          <a:xfrm>
            <a:off x="4832400" y="1152475"/>
            <a:ext cx="3999900" cy="469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Use Case #1: </a:t>
            </a:r>
            <a:r>
              <a:rPr lang="en" u="sng">
                <a:solidFill>
                  <a:schemeClr val="hlink"/>
                </a:solidFill>
                <a:hlinkClick r:id="rId3"/>
              </a:rPr>
              <a:t>El Nino 3 Box</a:t>
            </a:r>
            <a:endParaRPr/>
          </a:p>
        </p:txBody>
      </p:sp>
      <p:sp>
        <p:nvSpPr>
          <p:cNvPr id="775" name="Google Shape;775;p1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Geometry Types:</a:t>
            </a:r>
            <a:endParaRPr/>
          </a:p>
          <a:p>
            <a:pPr indent="-304800" lvl="1" marL="914400" rtl="0" algn="l">
              <a:lnSpc>
                <a:spcPct val="115000"/>
              </a:lnSpc>
              <a:spcBef>
                <a:spcPts val="0"/>
              </a:spcBef>
              <a:spcAft>
                <a:spcPts val="0"/>
              </a:spcAft>
              <a:buSzPts val="1200"/>
              <a:buChar char="○"/>
            </a:pPr>
            <a:r>
              <a:rPr lang="en"/>
              <a:t>Box</a:t>
            </a:r>
            <a:endParaRPr/>
          </a:p>
          <a:p>
            <a:pPr indent="-304800" lvl="1" marL="914400" rtl="0" algn="l">
              <a:lnSpc>
                <a:spcPct val="115000"/>
              </a:lnSpc>
              <a:spcBef>
                <a:spcPts val="0"/>
              </a:spcBef>
              <a:spcAft>
                <a:spcPts val="0"/>
              </a:spcAft>
              <a:buSzPts val="1200"/>
              <a:buChar char="○"/>
            </a:pPr>
            <a:r>
              <a:rPr lang="en"/>
              <a:t>Point</a:t>
            </a:r>
            <a:endParaRPr/>
          </a:p>
          <a:p>
            <a:pPr indent="-317500" lvl="0" marL="457200" rtl="0" algn="l">
              <a:lnSpc>
                <a:spcPct val="115000"/>
              </a:lnSpc>
              <a:spcBef>
                <a:spcPts val="0"/>
              </a:spcBef>
              <a:spcAft>
                <a:spcPts val="0"/>
              </a:spcAft>
              <a:buSzPts val="1400"/>
              <a:buChar char="●"/>
            </a:pPr>
            <a:r>
              <a:rPr lang="en"/>
              <a:t>Chart Options:</a:t>
            </a:r>
            <a:endParaRPr/>
          </a:p>
          <a:p>
            <a:pPr indent="-304800" lvl="1" marL="914400" rtl="0" algn="l">
              <a:lnSpc>
                <a:spcPct val="115000"/>
              </a:lnSpc>
              <a:spcBef>
                <a:spcPts val="0"/>
              </a:spcBef>
              <a:spcAft>
                <a:spcPts val="0"/>
              </a:spcAft>
              <a:buSzPts val="1200"/>
              <a:buChar char="○"/>
            </a:pPr>
            <a:r>
              <a:rPr lang="en"/>
              <a:t>Variables:</a:t>
            </a:r>
            <a:endParaRPr/>
          </a:p>
          <a:p>
            <a:pPr indent="-304800" lvl="2" marL="1371600" rtl="0" algn="l">
              <a:lnSpc>
                <a:spcPct val="115000"/>
              </a:lnSpc>
              <a:spcBef>
                <a:spcPts val="0"/>
              </a:spcBef>
              <a:spcAft>
                <a:spcPts val="0"/>
              </a:spcAft>
              <a:buSzPts val="1200"/>
              <a:buChar char="■"/>
            </a:pPr>
            <a:r>
              <a:rPr lang="en"/>
              <a:t>Min</a:t>
            </a:r>
            <a:endParaRPr/>
          </a:p>
          <a:p>
            <a:pPr indent="-304800" lvl="2" marL="1371600" rtl="0" algn="l">
              <a:lnSpc>
                <a:spcPct val="115000"/>
              </a:lnSpc>
              <a:spcBef>
                <a:spcPts val="0"/>
              </a:spcBef>
              <a:spcAft>
                <a:spcPts val="0"/>
              </a:spcAft>
              <a:buSzPts val="1200"/>
              <a:buChar char="■"/>
            </a:pPr>
            <a:r>
              <a:rPr lang="en"/>
              <a:t>Max</a:t>
            </a:r>
            <a:endParaRPr/>
          </a:p>
          <a:p>
            <a:pPr indent="-304800" lvl="2" marL="1371600" rtl="0" algn="l">
              <a:lnSpc>
                <a:spcPct val="115000"/>
              </a:lnSpc>
              <a:spcBef>
                <a:spcPts val="0"/>
              </a:spcBef>
              <a:spcAft>
                <a:spcPts val="0"/>
              </a:spcAft>
              <a:buSzPts val="1200"/>
              <a:buChar char="■"/>
            </a:pPr>
            <a:r>
              <a:rPr lang="en"/>
              <a:t>Mean</a:t>
            </a:r>
            <a:endParaRPr/>
          </a:p>
          <a:p>
            <a:pPr indent="-304800" lvl="2" marL="1371600" rtl="0" algn="l">
              <a:lnSpc>
                <a:spcPct val="115000"/>
              </a:lnSpc>
              <a:spcBef>
                <a:spcPts val="0"/>
              </a:spcBef>
              <a:spcAft>
                <a:spcPts val="0"/>
              </a:spcAft>
              <a:buSzPts val="1200"/>
              <a:buChar char="■"/>
            </a:pPr>
            <a:r>
              <a:rPr lang="en"/>
              <a:t>Cnt</a:t>
            </a:r>
            <a:endParaRPr/>
          </a:p>
          <a:p>
            <a:pPr indent="-304800" lvl="2" marL="1371600" rtl="0" algn="l">
              <a:lnSpc>
                <a:spcPct val="115000"/>
              </a:lnSpc>
              <a:spcBef>
                <a:spcPts val="0"/>
              </a:spcBef>
              <a:spcAft>
                <a:spcPts val="0"/>
              </a:spcAft>
              <a:buSzPts val="1200"/>
              <a:buChar char="■"/>
            </a:pPr>
            <a:r>
              <a:rPr lang="en"/>
              <a:t>Std</a:t>
            </a:r>
            <a:endParaRPr/>
          </a:p>
          <a:p>
            <a:pPr indent="-304800" lvl="2" marL="1371600" rtl="0" algn="l">
              <a:lnSpc>
                <a:spcPct val="115000"/>
              </a:lnSpc>
              <a:spcBef>
                <a:spcPts val="0"/>
              </a:spcBef>
              <a:spcAft>
                <a:spcPts val="0"/>
              </a:spcAft>
              <a:buSzPts val="1200"/>
              <a:buChar char="■"/>
            </a:pPr>
            <a:r>
              <a:rPr lang="en"/>
              <a:t>Longitude</a:t>
            </a:r>
            <a:endParaRPr/>
          </a:p>
          <a:p>
            <a:pPr indent="-304800" lvl="1" marL="914400" rtl="0" algn="l">
              <a:lnSpc>
                <a:spcPct val="115000"/>
              </a:lnSpc>
              <a:spcBef>
                <a:spcPts val="0"/>
              </a:spcBef>
              <a:spcAft>
                <a:spcPts val="0"/>
              </a:spcAft>
              <a:buSzPts val="1200"/>
              <a:buChar char="○"/>
            </a:pPr>
            <a:r>
              <a:rPr lang="en"/>
              <a:t>Display Options</a:t>
            </a:r>
            <a:endParaRPr/>
          </a:p>
          <a:p>
            <a:pPr indent="-304800" lvl="2" marL="1371600" rtl="0" algn="l">
              <a:lnSpc>
                <a:spcPct val="115000"/>
              </a:lnSpc>
              <a:spcBef>
                <a:spcPts val="0"/>
              </a:spcBef>
              <a:spcAft>
                <a:spcPts val="0"/>
              </a:spcAft>
              <a:buSzPts val="1200"/>
              <a:buChar char="■"/>
            </a:pPr>
            <a:r>
              <a:rPr lang="en"/>
              <a:t>Invert X/Y</a:t>
            </a:r>
            <a:endParaRPr/>
          </a:p>
        </p:txBody>
      </p:sp>
      <p:pic>
        <p:nvPicPr>
          <p:cNvPr id="776" name="Google Shape;776;p115"/>
          <p:cNvPicPr preferRelativeResize="0"/>
          <p:nvPr/>
        </p:nvPicPr>
        <p:blipFill rotWithShape="1">
          <a:blip r:embed="rId4">
            <a:alphaModFix/>
          </a:blip>
          <a:srcRect b="0" l="0" r="0" t="0"/>
          <a:stretch/>
        </p:blipFill>
        <p:spPr>
          <a:xfrm>
            <a:off x="4499001" y="1622225"/>
            <a:ext cx="4333300" cy="22999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1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Plots: Time-Average (Lat/Lon)</a:t>
            </a:r>
            <a:endParaRPr/>
          </a:p>
        </p:txBody>
      </p:sp>
      <p:sp>
        <p:nvSpPr>
          <p:cNvPr id="782" name="Google Shape;782;p1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Use Case #1 - The Blob</a:t>
            </a:r>
            <a:endParaRPr/>
          </a:p>
        </p:txBody>
      </p:sp>
      <p:sp>
        <p:nvSpPr>
          <p:cNvPr id="783" name="Google Shape;783;p1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Geometry Types:</a:t>
            </a:r>
            <a:endParaRPr/>
          </a:p>
          <a:p>
            <a:pPr indent="-304800" lvl="1" marL="914400" rtl="0" algn="l">
              <a:lnSpc>
                <a:spcPct val="115000"/>
              </a:lnSpc>
              <a:spcBef>
                <a:spcPts val="0"/>
              </a:spcBef>
              <a:spcAft>
                <a:spcPts val="0"/>
              </a:spcAft>
              <a:buSzPts val="1200"/>
              <a:buChar char="○"/>
            </a:pPr>
            <a:r>
              <a:rPr lang="en"/>
              <a:t>Box</a:t>
            </a:r>
            <a:endParaRPr/>
          </a:p>
          <a:p>
            <a:pPr indent="-304800" lvl="1" marL="914400" rtl="0" algn="l">
              <a:lnSpc>
                <a:spcPct val="115000"/>
              </a:lnSpc>
              <a:spcBef>
                <a:spcPts val="0"/>
              </a:spcBef>
              <a:spcAft>
                <a:spcPts val="0"/>
              </a:spcAft>
              <a:buSzPts val="1200"/>
              <a:buChar char="○"/>
            </a:pPr>
            <a:r>
              <a:rPr lang="en"/>
              <a:t>Point</a:t>
            </a:r>
            <a:endParaRPr/>
          </a:p>
          <a:p>
            <a:pPr indent="-317500" lvl="0" marL="457200" rtl="0" algn="l">
              <a:lnSpc>
                <a:spcPct val="115000"/>
              </a:lnSpc>
              <a:spcBef>
                <a:spcPts val="0"/>
              </a:spcBef>
              <a:spcAft>
                <a:spcPts val="0"/>
              </a:spcAft>
              <a:buSzPts val="1400"/>
              <a:buChar char="●"/>
            </a:pPr>
            <a:r>
              <a:rPr lang="en"/>
              <a:t>Chart Options:</a:t>
            </a:r>
            <a:endParaRPr/>
          </a:p>
          <a:p>
            <a:pPr indent="-304800" lvl="1" marL="914400" rtl="0" algn="l">
              <a:lnSpc>
                <a:spcPct val="115000"/>
              </a:lnSpc>
              <a:spcBef>
                <a:spcPts val="0"/>
              </a:spcBef>
              <a:spcAft>
                <a:spcPts val="0"/>
              </a:spcAft>
              <a:buSzPts val="1200"/>
              <a:buChar char="○"/>
            </a:pPr>
            <a:r>
              <a:rPr lang="en"/>
              <a:t>Variables:</a:t>
            </a:r>
            <a:endParaRPr/>
          </a:p>
          <a:p>
            <a:pPr indent="-304800" lvl="2" marL="1371600" rtl="0" algn="l">
              <a:lnSpc>
                <a:spcPct val="115000"/>
              </a:lnSpc>
              <a:spcBef>
                <a:spcPts val="0"/>
              </a:spcBef>
              <a:spcAft>
                <a:spcPts val="0"/>
              </a:spcAft>
              <a:buSzPts val="1200"/>
              <a:buChar char="■"/>
            </a:pPr>
            <a:r>
              <a:rPr lang="en"/>
              <a:t>Min</a:t>
            </a:r>
            <a:endParaRPr/>
          </a:p>
          <a:p>
            <a:pPr indent="-304800" lvl="2" marL="1371600" rtl="0" algn="l">
              <a:lnSpc>
                <a:spcPct val="115000"/>
              </a:lnSpc>
              <a:spcBef>
                <a:spcPts val="0"/>
              </a:spcBef>
              <a:spcAft>
                <a:spcPts val="0"/>
              </a:spcAft>
              <a:buSzPts val="1200"/>
              <a:buChar char="■"/>
            </a:pPr>
            <a:r>
              <a:rPr lang="en"/>
              <a:t>Max</a:t>
            </a:r>
            <a:endParaRPr/>
          </a:p>
          <a:p>
            <a:pPr indent="-304800" lvl="2" marL="1371600" rtl="0" algn="l">
              <a:lnSpc>
                <a:spcPct val="115000"/>
              </a:lnSpc>
              <a:spcBef>
                <a:spcPts val="0"/>
              </a:spcBef>
              <a:spcAft>
                <a:spcPts val="0"/>
              </a:spcAft>
              <a:buSzPts val="1200"/>
              <a:buChar char="■"/>
            </a:pPr>
            <a:r>
              <a:rPr lang="en"/>
              <a:t>Mean</a:t>
            </a:r>
            <a:endParaRPr/>
          </a:p>
          <a:p>
            <a:pPr indent="-304800" lvl="2" marL="1371600" rtl="0" algn="l">
              <a:lnSpc>
                <a:spcPct val="115000"/>
              </a:lnSpc>
              <a:spcBef>
                <a:spcPts val="0"/>
              </a:spcBef>
              <a:spcAft>
                <a:spcPts val="0"/>
              </a:spcAft>
              <a:buSzPts val="1200"/>
              <a:buChar char="■"/>
            </a:pPr>
            <a:r>
              <a:rPr lang="en"/>
              <a:t>Cnt</a:t>
            </a:r>
            <a:endParaRPr/>
          </a:p>
          <a:p>
            <a:pPr indent="-304800" lvl="2" marL="1371600" rtl="0" algn="l">
              <a:lnSpc>
                <a:spcPct val="115000"/>
              </a:lnSpc>
              <a:spcBef>
                <a:spcPts val="0"/>
              </a:spcBef>
              <a:spcAft>
                <a:spcPts val="0"/>
              </a:spcAft>
              <a:buSzPts val="1200"/>
              <a:buChar char="■"/>
            </a:pPr>
            <a:r>
              <a:rPr lang="en"/>
              <a:t>Std</a:t>
            </a:r>
            <a:endParaRPr/>
          </a:p>
          <a:p>
            <a:pPr indent="-304800" lvl="2" marL="1371600" rtl="0" algn="l">
              <a:lnSpc>
                <a:spcPct val="115000"/>
              </a:lnSpc>
              <a:spcBef>
                <a:spcPts val="0"/>
              </a:spcBef>
              <a:spcAft>
                <a:spcPts val="0"/>
              </a:spcAft>
              <a:buSzPts val="1200"/>
              <a:buChar char="■"/>
            </a:pPr>
            <a:r>
              <a:rPr lang="en"/>
              <a:t>Longitude</a:t>
            </a:r>
            <a:endParaRPr/>
          </a:p>
          <a:p>
            <a:pPr indent="-304800" lvl="1" marL="914400" rtl="0" algn="l">
              <a:lnSpc>
                <a:spcPct val="115000"/>
              </a:lnSpc>
              <a:spcBef>
                <a:spcPts val="0"/>
              </a:spcBef>
              <a:spcAft>
                <a:spcPts val="0"/>
              </a:spcAft>
              <a:buSzPts val="1200"/>
              <a:buChar char="○"/>
            </a:pPr>
            <a:r>
              <a:rPr lang="en"/>
              <a:t>Display Options</a:t>
            </a:r>
            <a:endParaRPr/>
          </a:p>
          <a:p>
            <a:pPr indent="-304800" lvl="2" marL="1371600" rtl="0" algn="l">
              <a:lnSpc>
                <a:spcPct val="115000"/>
              </a:lnSpc>
              <a:spcBef>
                <a:spcPts val="0"/>
              </a:spcBef>
              <a:spcAft>
                <a:spcPts val="0"/>
              </a:spcAft>
              <a:buSzPts val="1200"/>
              <a:buChar char="■"/>
            </a:pPr>
            <a:r>
              <a:rPr lang="en"/>
              <a:t>Invert X/Y</a:t>
            </a:r>
            <a:endParaRPr/>
          </a:p>
        </p:txBody>
      </p:sp>
      <p:pic>
        <p:nvPicPr>
          <p:cNvPr id="784" name="Google Shape;784;p116"/>
          <p:cNvPicPr preferRelativeResize="0"/>
          <p:nvPr/>
        </p:nvPicPr>
        <p:blipFill rotWithShape="1">
          <a:blip r:embed="rId3">
            <a:alphaModFix/>
          </a:blip>
          <a:srcRect b="0" l="0" r="0" t="0"/>
          <a:stretch/>
        </p:blipFill>
        <p:spPr>
          <a:xfrm>
            <a:off x="4311599" y="2003988"/>
            <a:ext cx="4832399" cy="256488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Summary</a:t>
            </a:r>
            <a:endParaRPr/>
          </a:p>
        </p:txBody>
      </p:sp>
      <p:sp>
        <p:nvSpPr>
          <p:cNvPr id="790" name="Google Shape;790;p117"/>
          <p:cNvSpPr txBox="1"/>
          <p:nvPr>
            <p:ph idx="1" type="body"/>
          </p:nvPr>
        </p:nvSpPr>
        <p:spPr>
          <a:xfrm>
            <a:off x="149882" y="1246817"/>
            <a:ext cx="7602000" cy="3416400"/>
          </a:xfrm>
          <a:prstGeom prst="rect">
            <a:avLst/>
          </a:prstGeom>
          <a:noFill/>
          <a:ln>
            <a:noFill/>
          </a:ln>
        </p:spPr>
        <p:txBody>
          <a:bodyPr anchorCtr="0" anchor="t" bIns="91425" lIns="91425" spcFirstLastPara="1" rIns="91425" wrap="square" tIns="91425">
            <a:noAutofit/>
          </a:bodyPr>
          <a:lstStyle/>
          <a:p>
            <a:pPr indent="-165100" lvl="0" marL="342900" rtl="0" algn="l">
              <a:lnSpc>
                <a:spcPct val="115000"/>
              </a:lnSpc>
              <a:spcBef>
                <a:spcPts val="0"/>
              </a:spcBef>
              <a:spcAft>
                <a:spcPts val="0"/>
              </a:spcAft>
              <a:buSzPts val="1400"/>
              <a:buNone/>
            </a:pPr>
            <a:r>
              <a:t/>
            </a:r>
            <a:endParaRPr i="1" sz="1500">
              <a:latin typeface="Calibri"/>
              <a:ea typeface="Calibri"/>
              <a:cs typeface="Calibri"/>
              <a:sym typeface="Calibri"/>
            </a:endParaRPr>
          </a:p>
          <a:p>
            <a:pPr indent="-254000" lvl="0" marL="342900" rtl="0" algn="l">
              <a:lnSpc>
                <a:spcPct val="115000"/>
              </a:lnSpc>
              <a:spcBef>
                <a:spcPts val="0"/>
              </a:spcBef>
              <a:spcAft>
                <a:spcPts val="0"/>
              </a:spcAft>
              <a:buSzPts val="1400"/>
              <a:buChar char="●"/>
            </a:pPr>
            <a:r>
              <a:rPr lang="en" sz="1500">
                <a:latin typeface="Calibri"/>
                <a:ea typeface="Calibri"/>
                <a:cs typeface="Calibri"/>
                <a:sym typeface="Calibri"/>
              </a:rPr>
              <a:t>Increasingly Big Data (gridded and ungridded) will require technologies that </a:t>
            </a:r>
            <a:r>
              <a:rPr i="1" lang="en" sz="1500">
                <a:latin typeface="Calibri"/>
                <a:ea typeface="Calibri"/>
                <a:cs typeface="Calibri"/>
                <a:sym typeface="Calibri"/>
              </a:rPr>
              <a:t>harmonize data, tools, services and computation resources so the scientist can concentrated on results and not on data conditioning or preparation</a:t>
            </a:r>
            <a:endParaRPr/>
          </a:p>
          <a:p>
            <a:pPr indent="-254000" lvl="0" marL="342900" rtl="0" algn="l">
              <a:lnSpc>
                <a:spcPct val="115000"/>
              </a:lnSpc>
              <a:spcBef>
                <a:spcPts val="0"/>
              </a:spcBef>
              <a:spcAft>
                <a:spcPts val="0"/>
              </a:spcAft>
              <a:buSzPts val="1400"/>
              <a:buChar char="●"/>
            </a:pPr>
            <a:r>
              <a:rPr lang="en" sz="1500">
                <a:latin typeface="Calibri"/>
                <a:ea typeface="Calibri"/>
                <a:cs typeface="Calibri"/>
                <a:sym typeface="Calibri"/>
              </a:rPr>
              <a:t>There are a number of technologies including NEXUS to meet this challenge</a:t>
            </a:r>
            <a:endParaRPr/>
          </a:p>
          <a:p>
            <a:pPr indent="-254000" lvl="0" marL="342900" rtl="0" algn="l">
              <a:lnSpc>
                <a:spcPct val="115000"/>
              </a:lnSpc>
              <a:spcBef>
                <a:spcPts val="0"/>
              </a:spcBef>
              <a:spcAft>
                <a:spcPts val="0"/>
              </a:spcAft>
              <a:buSzPts val="1400"/>
              <a:buChar char="●"/>
            </a:pPr>
            <a:r>
              <a:rPr lang="en" sz="1500">
                <a:latin typeface="Calibri"/>
                <a:ea typeface="Calibri"/>
                <a:cs typeface="Calibri"/>
                <a:sym typeface="Calibri"/>
              </a:rPr>
              <a:t>NEXUS has demonstrated a successful deployment in the NASA Sea Level and GRACE portals</a:t>
            </a:r>
            <a:endParaRPr/>
          </a:p>
          <a:p>
            <a:pPr indent="-254000" lvl="0" marL="342900" rtl="0" algn="l">
              <a:lnSpc>
                <a:spcPct val="115000"/>
              </a:lnSpc>
              <a:spcBef>
                <a:spcPts val="0"/>
              </a:spcBef>
              <a:spcAft>
                <a:spcPts val="0"/>
              </a:spcAft>
              <a:buSzPts val="1400"/>
              <a:buChar char="●"/>
            </a:pPr>
            <a:r>
              <a:rPr lang="en" sz="1500">
                <a:latin typeface="Calibri"/>
                <a:ea typeface="Calibri"/>
                <a:cs typeface="Calibri"/>
                <a:sym typeface="Calibri"/>
              </a:rPr>
              <a:t>Ongoing roadmap to deployment as the SOTO visualization backend</a:t>
            </a:r>
            <a:endParaRPr/>
          </a:p>
          <a:p>
            <a:pPr indent="-241300" lvl="1" marL="685800" rtl="0" algn="l">
              <a:lnSpc>
                <a:spcPct val="115000"/>
              </a:lnSpc>
              <a:spcBef>
                <a:spcPts val="1600"/>
              </a:spcBef>
              <a:spcAft>
                <a:spcPts val="0"/>
              </a:spcAft>
              <a:buSzPts val="1200"/>
              <a:buChar char="○"/>
            </a:pPr>
            <a:r>
              <a:rPr lang="en" sz="1300">
                <a:latin typeface="Calibri"/>
                <a:ea typeface="Calibri"/>
                <a:cs typeface="Calibri"/>
                <a:sym typeface="Calibri"/>
              </a:rPr>
              <a:t>Beta testers will be welcomed </a:t>
            </a:r>
            <a:endParaRPr/>
          </a:p>
          <a:p>
            <a:pPr indent="-165100" lvl="0" marL="342900" rtl="0" algn="l">
              <a:lnSpc>
                <a:spcPct val="115000"/>
              </a:lnSpc>
              <a:spcBef>
                <a:spcPts val="0"/>
              </a:spcBef>
              <a:spcAft>
                <a:spcPts val="0"/>
              </a:spcAft>
              <a:buSzPts val="1400"/>
              <a:buNone/>
            </a:pPr>
            <a:r>
              <a:t/>
            </a:r>
            <a:endParaRPr sz="1500">
              <a:latin typeface="Calibri"/>
              <a:ea typeface="Calibri"/>
              <a:cs typeface="Calibri"/>
              <a:sym typeface="Calibri"/>
            </a:endParaRPr>
          </a:p>
          <a:p>
            <a:pPr indent="-254000" lvl="0" marL="342900" rtl="0" algn="l">
              <a:lnSpc>
                <a:spcPct val="115000"/>
              </a:lnSpc>
              <a:spcBef>
                <a:spcPts val="0"/>
              </a:spcBef>
              <a:spcAft>
                <a:spcPts val="0"/>
              </a:spcAft>
              <a:buSzPts val="1400"/>
              <a:buChar char="●"/>
            </a:pPr>
            <a:r>
              <a:rPr lang="en" sz="1500">
                <a:latin typeface="Calibri"/>
                <a:ea typeface="Calibri"/>
                <a:cs typeface="Calibri"/>
                <a:sym typeface="Calibri"/>
              </a:rPr>
              <a:t>Thanks !</a:t>
            </a:r>
            <a:endParaRPr/>
          </a:p>
          <a:p>
            <a:pPr indent="-165100" lvl="0" marL="342900" rtl="0" algn="l">
              <a:lnSpc>
                <a:spcPct val="115000"/>
              </a:lnSpc>
              <a:spcBef>
                <a:spcPts val="0"/>
              </a:spcBef>
              <a:spcAft>
                <a:spcPts val="0"/>
              </a:spcAft>
              <a:buSzPts val="1400"/>
              <a:buNone/>
            </a:pPr>
            <a:r>
              <a:t/>
            </a:r>
            <a:endParaRPr sz="1500">
              <a:latin typeface="Calibri"/>
              <a:ea typeface="Calibri"/>
              <a:cs typeface="Calibri"/>
              <a:sym typeface="Calibri"/>
            </a:endParaRPr>
          </a:p>
          <a:p>
            <a:pPr indent="-165100" lvl="0" marL="342900" rtl="0" algn="l">
              <a:lnSpc>
                <a:spcPct val="115000"/>
              </a:lnSpc>
              <a:spcBef>
                <a:spcPts val="0"/>
              </a:spcBef>
              <a:spcAft>
                <a:spcPts val="0"/>
              </a:spcAft>
              <a:buSzPts val="1400"/>
              <a:buNone/>
            </a:pPr>
            <a:r>
              <a:t/>
            </a:r>
            <a:endParaRPr sz="1500">
              <a:latin typeface="Calibri"/>
              <a:ea typeface="Calibri"/>
              <a:cs typeface="Calibri"/>
              <a:sym typeface="Calibri"/>
            </a:endParaRPr>
          </a:p>
          <a:p>
            <a:pPr indent="-165100" lvl="0" marL="342900" rtl="0" algn="l">
              <a:lnSpc>
                <a:spcPct val="115000"/>
              </a:lnSpc>
              <a:spcBef>
                <a:spcPts val="0"/>
              </a:spcBef>
              <a:spcAft>
                <a:spcPts val="0"/>
              </a:spcAft>
              <a:buSzPts val="1400"/>
              <a:buNone/>
            </a:pPr>
            <a:r>
              <a:t/>
            </a:r>
            <a:endParaRPr/>
          </a:p>
        </p:txBody>
      </p:sp>
      <p:sp>
        <p:nvSpPr>
          <p:cNvPr id="791" name="Google Shape;791;p11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1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sp>
        <p:nvSpPr>
          <p:cNvPr id="802" name="Google Shape;802;p119"/>
          <p:cNvSpPr txBox="1"/>
          <p:nvPr>
            <p:ph type="ctrTitle"/>
          </p:nvPr>
        </p:nvSpPr>
        <p:spPr>
          <a:xfrm>
            <a:off x="123283" y="627525"/>
            <a:ext cx="86652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Making</a:t>
            </a:r>
            <a:r>
              <a:rPr lang="en" sz="3600"/>
              <a:t> Big Gridded Data</a:t>
            </a:r>
            <a:r>
              <a:rPr lang="en" sz="3600"/>
              <a:t> FAIR: </a:t>
            </a:r>
            <a:br>
              <a:rPr lang="en" sz="3600"/>
            </a:br>
            <a:r>
              <a:rPr lang="en" sz="3600"/>
              <a:t>The IOOS Approach</a:t>
            </a:r>
            <a:endParaRPr sz="3600"/>
          </a:p>
        </p:txBody>
      </p:sp>
      <p:sp>
        <p:nvSpPr>
          <p:cNvPr id="803" name="Google Shape;803;p119"/>
          <p:cNvSpPr txBox="1"/>
          <p:nvPr>
            <p:ph idx="1" type="subTitle"/>
          </p:nvPr>
        </p:nvSpPr>
        <p:spPr>
          <a:xfrm>
            <a:off x="311700" y="29208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Rich Signell</a:t>
            </a:r>
            <a:br>
              <a:rPr lang="en" sz="2400"/>
            </a:br>
            <a:r>
              <a:rPr lang="en" sz="2400"/>
              <a:t>USGS Coastal and Marine Geology Program</a:t>
            </a:r>
            <a:br>
              <a:rPr lang="en" sz="2400"/>
            </a:br>
            <a:r>
              <a:rPr lang="en" sz="2400"/>
              <a:t>Woods Hole, MA</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ESIP Summer Meeting 2019, Tacoma WA</a:t>
            </a:r>
            <a:endParaRPr sz="2400"/>
          </a:p>
        </p:txBody>
      </p:sp>
      <p:sp>
        <p:nvSpPr>
          <p:cNvPr id="804" name="Google Shape;804;p119"/>
          <p:cNvSpPr txBox="1"/>
          <p:nvPr/>
        </p:nvSpPr>
        <p:spPr>
          <a:xfrm>
            <a:off x="232475" y="-162950"/>
            <a:ext cx="8446800" cy="1143000"/>
          </a:xfrm>
          <a:prstGeom prst="rect">
            <a:avLst/>
          </a:prstGeom>
          <a:noFill/>
          <a:ln>
            <a:noFill/>
          </a:ln>
        </p:spPr>
        <p:txBody>
          <a:bodyPr anchorCtr="0" anchor="ctr" bIns="44450" lIns="90475" spcFirstLastPara="1" rIns="90475" wrap="square" tIns="44450">
            <a:noAutofit/>
          </a:bodyPr>
          <a:lstStyle/>
          <a:p>
            <a:pPr indent="0" lvl="0" marL="0" rtl="0" algn="l">
              <a:spcBef>
                <a:spcPts val="0"/>
              </a:spcBef>
              <a:spcAft>
                <a:spcPts val="0"/>
              </a:spcAft>
              <a:buNone/>
            </a:pPr>
            <a:r>
              <a:t/>
            </a:r>
            <a:endParaRPr b="1" sz="3600">
              <a:solidFill>
                <a:srgbClr val="FFFF99"/>
              </a:solidFill>
            </a:endParaRPr>
          </a:p>
        </p:txBody>
      </p:sp>
      <p:pic>
        <p:nvPicPr>
          <p:cNvPr id="805" name="Google Shape;805;p119"/>
          <p:cNvPicPr preferRelativeResize="0"/>
          <p:nvPr/>
        </p:nvPicPr>
        <p:blipFill rotWithShape="1">
          <a:blip r:embed="rId3">
            <a:alphaModFix/>
          </a:blip>
          <a:srcRect b="0" l="16244" r="15617" t="0"/>
          <a:stretch/>
        </p:blipFill>
        <p:spPr>
          <a:xfrm>
            <a:off x="0" y="-8963"/>
            <a:ext cx="9144000" cy="989012"/>
          </a:xfrm>
          <a:prstGeom prst="rect">
            <a:avLst/>
          </a:prstGeom>
          <a:noFill/>
          <a:ln>
            <a:noFill/>
          </a:ln>
        </p:spPr>
      </p:pic>
      <p:pic>
        <p:nvPicPr>
          <p:cNvPr descr="D:\Vugraph Info\Vugraph Templates\Templates-NEW-NMP and Bureau\ident_4_onscreen_png.png" id="806" name="Google Shape;806;p119"/>
          <p:cNvPicPr preferRelativeResize="0"/>
          <p:nvPr/>
        </p:nvPicPr>
        <p:blipFill rotWithShape="1">
          <a:blip r:embed="rId4">
            <a:alphaModFix/>
          </a:blip>
          <a:srcRect b="0" l="0" r="0" t="0"/>
          <a:stretch/>
        </p:blipFill>
        <p:spPr>
          <a:xfrm>
            <a:off x="309966" y="146612"/>
            <a:ext cx="2092271" cy="7572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grpSp>
        <p:nvGrpSpPr>
          <p:cNvPr id="811" name="Google Shape;811;p120"/>
          <p:cNvGrpSpPr/>
          <p:nvPr/>
        </p:nvGrpSpPr>
        <p:grpSpPr>
          <a:xfrm>
            <a:off x="311654" y="1123949"/>
            <a:ext cx="5263058" cy="3684662"/>
            <a:chOff x="-5334000" y="1066800"/>
            <a:chExt cx="3505200" cy="2849700"/>
          </a:xfrm>
        </p:grpSpPr>
        <p:sp>
          <p:nvSpPr>
            <p:cNvPr id="812" name="Google Shape;812;p120"/>
            <p:cNvSpPr txBox="1"/>
            <p:nvPr/>
          </p:nvSpPr>
          <p:spPr>
            <a:xfrm>
              <a:off x="-5334000" y="1066800"/>
              <a:ext cx="3505200" cy="2849700"/>
            </a:xfrm>
            <a:prstGeom prst="rect">
              <a:avLst/>
            </a:prstGeom>
            <a:solidFill>
              <a:srgbClr val="FFFFFF"/>
            </a:solid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400" u="none">
                <a:solidFill>
                  <a:srgbClr val="000000"/>
                </a:solidFill>
                <a:latin typeface="Arial"/>
                <a:ea typeface="Arial"/>
                <a:cs typeface="Arial"/>
                <a:sym typeface="Arial"/>
              </a:endParaRPr>
            </a:p>
          </p:txBody>
        </p:sp>
        <p:pic>
          <p:nvPicPr>
            <p:cNvPr descr="Map of Regional Associations for Coastal and Ocean Observing" id="813" name="Google Shape;813;p120"/>
            <p:cNvPicPr preferRelativeResize="0"/>
            <p:nvPr/>
          </p:nvPicPr>
          <p:blipFill rotWithShape="1">
            <a:blip r:embed="rId3">
              <a:alphaModFix/>
            </a:blip>
            <a:srcRect b="7059" l="0" r="0" t="6314"/>
            <a:stretch/>
          </p:blipFill>
          <p:spPr>
            <a:xfrm>
              <a:off x="-5105400" y="1066800"/>
              <a:ext cx="3062400" cy="2805000"/>
            </a:xfrm>
            <a:prstGeom prst="rect">
              <a:avLst/>
            </a:prstGeom>
            <a:noFill/>
            <a:ln cap="flat" cmpd="sng" w="9525">
              <a:solidFill>
                <a:srgbClr val="000000">
                  <a:alpha val="0"/>
                </a:srgbClr>
              </a:solidFill>
              <a:prstDash val="solid"/>
              <a:round/>
              <a:headEnd len="sm" w="sm" type="none"/>
              <a:tailEnd len="sm" w="sm" type="none"/>
            </a:ln>
          </p:spPr>
        </p:pic>
      </p:grpSp>
      <p:sp>
        <p:nvSpPr>
          <p:cNvPr id="814" name="Google Shape;814;p120"/>
          <p:cNvSpPr txBox="1"/>
          <p:nvPr>
            <p:ph idx="4294967295" type="title"/>
          </p:nvPr>
        </p:nvSpPr>
        <p:spPr>
          <a:xfrm>
            <a:off x="311700" y="237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 Integrated Ocean Observing System (IOOS)</a:t>
            </a:r>
            <a:endParaRPr b="1"/>
          </a:p>
        </p:txBody>
      </p:sp>
      <p:sp>
        <p:nvSpPr>
          <p:cNvPr id="815" name="Google Shape;815;p120"/>
          <p:cNvSpPr txBox="1"/>
          <p:nvPr/>
        </p:nvSpPr>
        <p:spPr>
          <a:xfrm>
            <a:off x="2717950" y="1504950"/>
            <a:ext cx="2514000" cy="5727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11 Regional Associations </a:t>
            </a:r>
            <a:endParaRPr>
              <a:solidFill>
                <a:schemeClr val="dk1"/>
              </a:solidFill>
            </a:endParaRPr>
          </a:p>
          <a:p>
            <a:pPr indent="0" lvl="0" marL="0" rtl="0" algn="l">
              <a:spcBef>
                <a:spcPts val="0"/>
              </a:spcBef>
              <a:spcAft>
                <a:spcPts val="0"/>
              </a:spcAft>
              <a:buNone/>
            </a:pPr>
            <a:r>
              <a:rPr b="1" lang="en"/>
              <a:t>17 Federal Agencies</a:t>
            </a:r>
            <a:endParaRPr/>
          </a:p>
        </p:txBody>
      </p:sp>
      <p:pic>
        <p:nvPicPr>
          <p:cNvPr descr="organization_650" id="816" name="Google Shape;816;p120"/>
          <p:cNvPicPr preferRelativeResize="0"/>
          <p:nvPr/>
        </p:nvPicPr>
        <p:blipFill rotWithShape="1">
          <a:blip r:embed="rId4">
            <a:alphaModFix/>
          </a:blip>
          <a:srcRect b="0" l="0" r="0" t="0"/>
          <a:stretch/>
        </p:blipFill>
        <p:spPr>
          <a:xfrm>
            <a:off x="5810489" y="1194450"/>
            <a:ext cx="2844600" cy="1377300"/>
          </a:xfrm>
          <a:prstGeom prst="rect">
            <a:avLst/>
          </a:prstGeom>
          <a:noFill/>
          <a:ln cap="flat" cmpd="sng" w="9525">
            <a:solidFill>
              <a:srgbClr val="000000">
                <a:alpha val="0"/>
              </a:srgbClr>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p12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822" name="Google Shape;822;p12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23" name="Google Shape;823;p121"/>
          <p:cNvPicPr preferRelativeResize="0"/>
          <p:nvPr/>
        </p:nvPicPr>
        <p:blipFill>
          <a:blip r:embed="rId3">
            <a:alphaModFix/>
          </a:blip>
          <a:stretch>
            <a:fillRect/>
          </a:stretch>
        </p:blipFill>
        <p:spPr>
          <a:xfrm>
            <a:off x="850325" y="1102000"/>
            <a:ext cx="7264974" cy="3862224"/>
          </a:xfrm>
          <a:prstGeom prst="rect">
            <a:avLst/>
          </a:prstGeom>
          <a:noFill/>
          <a:ln>
            <a:noFill/>
          </a:ln>
        </p:spPr>
      </p:pic>
      <p:sp>
        <p:nvSpPr>
          <p:cNvPr id="824" name="Google Shape;824;p121"/>
          <p:cNvSpPr txBox="1"/>
          <p:nvPr>
            <p:ph idx="4294967295" type="title"/>
          </p:nvPr>
        </p:nvSpPr>
        <p:spPr>
          <a:xfrm>
            <a:off x="1016550" y="171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IOOS Big Gridded Model Data </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95"/>
          <p:cNvSpPr txBox="1"/>
          <p:nvPr>
            <p:ph type="title"/>
          </p:nvPr>
        </p:nvSpPr>
        <p:spPr>
          <a:xfrm>
            <a:off x="-4760" y="24"/>
            <a:ext cx="9148800" cy="994200"/>
          </a:xfrm>
          <a:prstGeom prst="rect">
            <a:avLst/>
          </a:prstGeom>
          <a:solidFill>
            <a:srgbClr val="001B3B"/>
          </a:solidFill>
          <a:ln>
            <a:noFill/>
          </a:ln>
        </p:spPr>
        <p:txBody>
          <a:bodyPr anchorCtr="0" anchor="ctr" bIns="45700" lIns="91400" spcFirstLastPara="1" rIns="91400" wrap="square" tIns="45700">
            <a:noAutofit/>
          </a:bodyPr>
          <a:lstStyle/>
          <a:p>
            <a:pPr indent="0" lvl="0" marL="0" rtl="0" algn="ctr">
              <a:lnSpc>
                <a:spcPct val="90000"/>
              </a:lnSpc>
              <a:spcBef>
                <a:spcPts val="0"/>
              </a:spcBef>
              <a:spcAft>
                <a:spcPts val="0"/>
              </a:spcAft>
              <a:buClr>
                <a:schemeClr val="lt1"/>
              </a:buClr>
              <a:buSzPts val="4400"/>
              <a:buFont typeface="Arial"/>
              <a:buNone/>
            </a:pPr>
            <a:r>
              <a:rPr lang="en"/>
              <a:t>Storage</a:t>
            </a:r>
            <a:endParaRPr/>
          </a:p>
        </p:txBody>
      </p:sp>
      <p:pic>
        <p:nvPicPr>
          <p:cNvPr descr="Image result for cost of storage hard drive S3" id="566" name="Google Shape;566;p95"/>
          <p:cNvPicPr preferRelativeResize="0"/>
          <p:nvPr/>
        </p:nvPicPr>
        <p:blipFill rotWithShape="1">
          <a:blip r:embed="rId3">
            <a:alphaModFix/>
          </a:blip>
          <a:srcRect b="0" l="0" r="0" t="0"/>
          <a:stretch/>
        </p:blipFill>
        <p:spPr>
          <a:xfrm>
            <a:off x="140918" y="78230"/>
            <a:ext cx="3209852" cy="3209852"/>
          </a:xfrm>
          <a:prstGeom prst="rect">
            <a:avLst/>
          </a:prstGeom>
          <a:noFill/>
          <a:ln>
            <a:noFill/>
          </a:ln>
        </p:spPr>
      </p:pic>
      <p:pic>
        <p:nvPicPr>
          <p:cNvPr id="567" name="Google Shape;567;p95"/>
          <p:cNvPicPr preferRelativeResize="0"/>
          <p:nvPr/>
        </p:nvPicPr>
        <p:blipFill rotWithShape="1">
          <a:blip r:embed="rId4">
            <a:alphaModFix/>
          </a:blip>
          <a:srcRect b="0" l="0" r="0" t="0"/>
          <a:stretch/>
        </p:blipFill>
        <p:spPr>
          <a:xfrm>
            <a:off x="0" y="3143250"/>
            <a:ext cx="3571875" cy="2000250"/>
          </a:xfrm>
          <a:prstGeom prst="rect">
            <a:avLst/>
          </a:prstGeom>
          <a:noFill/>
          <a:ln>
            <a:noFill/>
          </a:ln>
        </p:spPr>
      </p:pic>
      <p:pic>
        <p:nvPicPr>
          <p:cNvPr id="568" name="Google Shape;568;p95"/>
          <p:cNvPicPr preferRelativeResize="0"/>
          <p:nvPr/>
        </p:nvPicPr>
        <p:blipFill rotWithShape="1">
          <a:blip r:embed="rId5">
            <a:alphaModFix/>
          </a:blip>
          <a:srcRect b="0" l="0" r="0" t="8045"/>
          <a:stretch/>
        </p:blipFill>
        <p:spPr>
          <a:xfrm>
            <a:off x="3964488" y="2146300"/>
            <a:ext cx="4885152" cy="2997200"/>
          </a:xfrm>
          <a:prstGeom prst="rect">
            <a:avLst/>
          </a:prstGeom>
          <a:noFill/>
          <a:ln>
            <a:noFill/>
          </a:ln>
        </p:spPr>
      </p:pic>
      <p:pic>
        <p:nvPicPr>
          <p:cNvPr id="569" name="Google Shape;569;p95"/>
          <p:cNvPicPr preferRelativeResize="0"/>
          <p:nvPr/>
        </p:nvPicPr>
        <p:blipFill rotWithShape="1">
          <a:blip r:embed="rId6">
            <a:alphaModFix/>
          </a:blip>
          <a:srcRect b="0" l="0" r="0" t="0"/>
          <a:stretch/>
        </p:blipFill>
        <p:spPr>
          <a:xfrm>
            <a:off x="5646105" y="24"/>
            <a:ext cx="3497896" cy="2492722"/>
          </a:xfrm>
          <a:prstGeom prst="rect">
            <a:avLst/>
          </a:prstGeom>
          <a:noFill/>
          <a:ln>
            <a:noFill/>
          </a:ln>
        </p:spPr>
      </p:pic>
      <p:sp>
        <p:nvSpPr>
          <p:cNvPr id="570" name="Google Shape;570;p95"/>
          <p:cNvSpPr txBox="1"/>
          <p:nvPr/>
        </p:nvSpPr>
        <p:spPr>
          <a:xfrm>
            <a:off x="3609448" y="994196"/>
            <a:ext cx="1712100" cy="17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3600">
                <a:solidFill>
                  <a:schemeClr val="dk1"/>
                </a:solidFill>
                <a:latin typeface="Calibri"/>
                <a:ea typeface="Calibri"/>
                <a:cs typeface="Calibri"/>
                <a:sym typeface="Calibri"/>
              </a:rPr>
              <a:t>Cheaper</a:t>
            </a:r>
            <a:endParaRPr sz="1100"/>
          </a:p>
          <a:p>
            <a:pPr indent="0" lvl="0" marL="0" marR="0" rtl="0" algn="ctr">
              <a:spcBef>
                <a:spcPts val="0"/>
              </a:spcBef>
              <a:spcAft>
                <a:spcPts val="0"/>
              </a:spcAft>
              <a:buNone/>
            </a:pPr>
            <a:r>
              <a:rPr lang="en" sz="3600">
                <a:solidFill>
                  <a:schemeClr val="dk1"/>
                </a:solidFill>
                <a:latin typeface="Calibri"/>
                <a:ea typeface="Calibri"/>
                <a:cs typeface="Calibri"/>
                <a:sym typeface="Calibri"/>
              </a:rPr>
              <a:t>+ </a:t>
            </a:r>
            <a:endParaRPr sz="1100"/>
          </a:p>
          <a:p>
            <a:pPr indent="0" lvl="0" marL="0" marR="0" rtl="0" algn="ctr">
              <a:spcBef>
                <a:spcPts val="0"/>
              </a:spcBef>
              <a:spcAft>
                <a:spcPts val="0"/>
              </a:spcAft>
              <a:buNone/>
            </a:pPr>
            <a:r>
              <a:rPr lang="en" sz="3600">
                <a:solidFill>
                  <a:schemeClr val="dk1"/>
                </a:solidFill>
                <a:latin typeface="Calibri"/>
                <a:ea typeface="Calibri"/>
                <a:cs typeface="Calibri"/>
                <a:sym typeface="Calibri"/>
              </a:rPr>
              <a:t>Faster</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122"/>
          <p:cNvSpPr txBox="1"/>
          <p:nvPr/>
        </p:nvSpPr>
        <p:spPr>
          <a:xfrm>
            <a:off x="190500" y="1524000"/>
            <a:ext cx="8763000" cy="286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600" u="none">
                <a:latin typeface="Arial"/>
                <a:ea typeface="Arial"/>
                <a:cs typeface="Arial"/>
                <a:sym typeface="Arial"/>
              </a:rPr>
              <a:t> </a:t>
            </a:r>
            <a:r>
              <a:rPr b="1" lang="en" sz="1800">
                <a:solidFill>
                  <a:srgbClr val="1155CC"/>
                </a:solidFill>
              </a:rPr>
              <a:t>float temp (ocean_time, s_rho, eta_rho, xi_rho) ;</a:t>
            </a:r>
            <a:endParaRPr>
              <a:solidFill>
                <a:srgbClr val="1155CC"/>
              </a:solidFill>
            </a:endParaRPr>
          </a:p>
          <a:p>
            <a:pPr indent="0" lvl="0" marL="0" rtl="0" algn="l">
              <a:spcBef>
                <a:spcPts val="0"/>
              </a:spcBef>
              <a:spcAft>
                <a:spcPts val="0"/>
              </a:spcAft>
              <a:buClr>
                <a:schemeClr val="lt1"/>
              </a:buClr>
              <a:buFont typeface="Arial"/>
              <a:buNone/>
            </a:pPr>
            <a:r>
              <a:rPr b="1" lang="en" sz="1800">
                <a:solidFill>
                  <a:srgbClr val="1155CC"/>
                </a:solidFill>
              </a:rPr>
              <a:t>        temp: standard_name = “sea_water_potential_temperature" ;</a:t>
            </a:r>
            <a:endParaRPr>
              <a:solidFill>
                <a:srgbClr val="1155CC"/>
              </a:solidFill>
            </a:endParaRPr>
          </a:p>
          <a:p>
            <a:pPr indent="0" lvl="0" marL="0" rtl="0" algn="l">
              <a:spcBef>
                <a:spcPts val="0"/>
              </a:spcBef>
              <a:spcAft>
                <a:spcPts val="0"/>
              </a:spcAft>
              <a:buClr>
                <a:schemeClr val="lt1"/>
              </a:buClr>
              <a:buFont typeface="Arial"/>
              <a:buNone/>
            </a:pPr>
            <a:r>
              <a:rPr b="1" lang="en" sz="1800">
                <a:solidFill>
                  <a:srgbClr val="1155CC"/>
                </a:solidFill>
              </a:rPr>
              <a:t>        temp: units = "Celsius" ;</a:t>
            </a:r>
            <a:endParaRPr>
              <a:solidFill>
                <a:srgbClr val="1155CC"/>
              </a:solidFill>
            </a:endParaRPr>
          </a:p>
          <a:p>
            <a:pPr indent="0" lvl="0" marL="0" rtl="0" algn="l">
              <a:spcBef>
                <a:spcPts val="0"/>
              </a:spcBef>
              <a:spcAft>
                <a:spcPts val="0"/>
              </a:spcAft>
              <a:buClr>
                <a:schemeClr val="lt1"/>
              </a:buClr>
              <a:buFont typeface="Arial"/>
              <a:buNone/>
            </a:pPr>
            <a:r>
              <a:rPr b="1" lang="en" sz="1800">
                <a:solidFill>
                  <a:srgbClr val="1155CC"/>
                </a:solidFill>
              </a:rPr>
              <a:t>        temp: coordinates = "lon_rho  lat_rho  s_rho  ocean_time" ;</a:t>
            </a:r>
            <a:endParaRPr>
              <a:solidFill>
                <a:srgbClr val="1155CC"/>
              </a:solidFill>
            </a:endParaRPr>
          </a:p>
          <a:p>
            <a:pPr indent="0" lvl="0" marL="0" marR="0" rtl="0" algn="l">
              <a:lnSpc>
                <a:spcPct val="100000"/>
              </a:lnSpc>
              <a:spcBef>
                <a:spcPts val="0"/>
              </a:spcBef>
              <a:spcAft>
                <a:spcPts val="0"/>
              </a:spcAft>
              <a:buClr>
                <a:srgbClr val="FFFFFF"/>
              </a:buClr>
              <a:buFont typeface="Arial"/>
              <a:buNone/>
            </a:pPr>
            <a:r>
              <a:t/>
            </a:r>
            <a:endParaRPr b="1" sz="1800">
              <a:solidFill>
                <a:srgbClr val="1155CC"/>
              </a:solidFill>
            </a:endParaRPr>
          </a:p>
          <a:p>
            <a:pPr indent="0" lvl="0" marL="0" marR="0" rtl="0" algn="l">
              <a:lnSpc>
                <a:spcPct val="100000"/>
              </a:lnSpc>
              <a:spcBef>
                <a:spcPts val="0"/>
              </a:spcBef>
              <a:spcAft>
                <a:spcPts val="0"/>
              </a:spcAft>
              <a:buClr>
                <a:srgbClr val="FFFFFF"/>
              </a:buClr>
              <a:buFont typeface="Arial"/>
              <a:buNone/>
            </a:pPr>
            <a:r>
              <a:rPr b="1" i="0" lang="en" sz="1800" u="none">
                <a:solidFill>
                  <a:srgbClr val="1155CC"/>
                </a:solidFill>
                <a:latin typeface="Arial"/>
                <a:ea typeface="Arial"/>
                <a:cs typeface="Arial"/>
                <a:sym typeface="Arial"/>
              </a:rPr>
              <a:t>double s_rho (s_rho) ;</a:t>
            </a:r>
            <a:endParaRPr>
              <a:solidFill>
                <a:srgbClr val="1155CC"/>
              </a:solidFill>
            </a:endParaRPr>
          </a:p>
          <a:p>
            <a:pPr indent="0" lvl="0" marL="0" marR="0" rtl="0" algn="l">
              <a:lnSpc>
                <a:spcPct val="100000"/>
              </a:lnSpc>
              <a:spcBef>
                <a:spcPts val="0"/>
              </a:spcBef>
              <a:spcAft>
                <a:spcPts val="0"/>
              </a:spcAft>
              <a:buClr>
                <a:srgbClr val="FFFFFF"/>
              </a:buClr>
              <a:buFont typeface="Arial"/>
              <a:buNone/>
            </a:pPr>
            <a:r>
              <a:rPr b="1" i="0" lang="en" sz="1800" u="none">
                <a:solidFill>
                  <a:srgbClr val="1155CC"/>
                </a:solidFill>
                <a:latin typeface="Arial"/>
                <a:ea typeface="Arial"/>
                <a:cs typeface="Arial"/>
                <a:sym typeface="Arial"/>
              </a:rPr>
              <a:t>        s_rho: long_name = "S-coordinate at RHO-points" ;</a:t>
            </a:r>
            <a:endParaRPr>
              <a:solidFill>
                <a:srgbClr val="1155CC"/>
              </a:solidFill>
            </a:endParaRPr>
          </a:p>
          <a:p>
            <a:pPr indent="0" lvl="0" marL="0" marR="0" rtl="0" algn="l">
              <a:lnSpc>
                <a:spcPct val="100000"/>
              </a:lnSpc>
              <a:spcBef>
                <a:spcPts val="0"/>
              </a:spcBef>
              <a:spcAft>
                <a:spcPts val="0"/>
              </a:spcAft>
              <a:buClr>
                <a:srgbClr val="FFFFFF"/>
              </a:buClr>
              <a:buFont typeface="Arial"/>
              <a:buNone/>
            </a:pPr>
            <a:r>
              <a:rPr b="1" i="0" lang="en" sz="1800" u="none">
                <a:solidFill>
                  <a:srgbClr val="1155CC"/>
                </a:solidFill>
                <a:latin typeface="Arial"/>
                <a:ea typeface="Arial"/>
                <a:cs typeface="Arial"/>
                <a:sym typeface="Arial"/>
              </a:rPr>
              <a:t>        s_rho: standard_name = "ocean_s_coordinate_g1" ;</a:t>
            </a:r>
            <a:endParaRPr>
              <a:solidFill>
                <a:srgbClr val="1155CC"/>
              </a:solidFill>
            </a:endParaRPr>
          </a:p>
          <a:p>
            <a:pPr indent="0" lvl="0" marL="0" marR="0" rtl="0" algn="l">
              <a:lnSpc>
                <a:spcPct val="100000"/>
              </a:lnSpc>
              <a:spcBef>
                <a:spcPts val="0"/>
              </a:spcBef>
              <a:spcAft>
                <a:spcPts val="0"/>
              </a:spcAft>
              <a:buClr>
                <a:srgbClr val="FFFFFF"/>
              </a:buClr>
              <a:buFont typeface="Arial"/>
              <a:buNone/>
            </a:pPr>
            <a:r>
              <a:rPr b="1" i="0" lang="en" sz="1800" u="none">
                <a:solidFill>
                  <a:srgbClr val="1155CC"/>
                </a:solidFill>
                <a:latin typeface="Arial"/>
                <a:ea typeface="Arial"/>
                <a:cs typeface="Arial"/>
                <a:sym typeface="Arial"/>
              </a:rPr>
              <a:t>        s_rho: formula_terms = "s: s_rho C: Cs_r eta: zeta depth: h depth_c: hc" ;</a:t>
            </a:r>
            <a:endParaRPr>
              <a:solidFill>
                <a:srgbClr val="1155CC"/>
              </a:solidFill>
            </a:endParaRPr>
          </a:p>
          <a:p>
            <a:pPr indent="0" lvl="0" marL="0" marR="0" rtl="0" algn="l">
              <a:lnSpc>
                <a:spcPct val="100000"/>
              </a:lnSpc>
              <a:spcBef>
                <a:spcPts val="0"/>
              </a:spcBef>
              <a:spcAft>
                <a:spcPts val="0"/>
              </a:spcAft>
              <a:buClr>
                <a:srgbClr val="FFFFFF"/>
              </a:buClr>
              <a:buFont typeface="Arial"/>
              <a:buNone/>
            </a:pPr>
            <a:r>
              <a:rPr b="1" i="0" lang="en" sz="1800" u="none">
                <a:solidFill>
                  <a:srgbClr val="1155CC"/>
                </a:solidFill>
                <a:latin typeface="Arial"/>
                <a:ea typeface="Arial"/>
                <a:cs typeface="Arial"/>
                <a:sym typeface="Arial"/>
              </a:rPr>
              <a:t>        s_rho: positive = "up" ;</a:t>
            </a:r>
            <a:endParaRPr>
              <a:solidFill>
                <a:srgbClr val="1155CC"/>
              </a:solidFill>
            </a:endParaRPr>
          </a:p>
          <a:p>
            <a:pPr indent="0" lvl="0" marL="0" marR="0" rtl="0" algn="l">
              <a:lnSpc>
                <a:spcPct val="100000"/>
              </a:lnSpc>
              <a:spcBef>
                <a:spcPts val="0"/>
              </a:spcBef>
              <a:spcAft>
                <a:spcPts val="0"/>
              </a:spcAft>
              <a:buClr>
                <a:srgbClr val="000000"/>
              </a:buClr>
              <a:buFont typeface="Arial"/>
              <a:buNone/>
            </a:pPr>
            <a:r>
              <a:t/>
            </a:r>
            <a:endParaRPr b="1" i="0" sz="1800" u="none">
              <a:solidFill>
                <a:srgbClr val="1155CC"/>
              </a:solidFill>
              <a:latin typeface="Arial"/>
              <a:ea typeface="Arial"/>
              <a:cs typeface="Arial"/>
              <a:sym typeface="Arial"/>
            </a:endParaRPr>
          </a:p>
          <a:p>
            <a:pPr indent="0" lvl="0" marL="0" marR="0" rtl="0" algn="l">
              <a:lnSpc>
                <a:spcPct val="100000"/>
              </a:lnSpc>
              <a:spcBef>
                <a:spcPts val="0"/>
              </a:spcBef>
              <a:spcAft>
                <a:spcPts val="0"/>
              </a:spcAft>
              <a:buClr>
                <a:srgbClr val="FFFFFF"/>
              </a:buClr>
              <a:buFont typeface="Arial"/>
              <a:buNone/>
            </a:pPr>
            <a:r>
              <a:rPr b="1" i="0" lang="en" sz="1800" u="none">
                <a:solidFill>
                  <a:srgbClr val="1155CC"/>
                </a:solidFill>
                <a:latin typeface="Arial"/>
                <a:ea typeface="Arial"/>
                <a:cs typeface="Arial"/>
                <a:sym typeface="Arial"/>
              </a:rPr>
              <a:t> </a:t>
            </a:r>
            <a:endParaRPr>
              <a:solidFill>
                <a:srgbClr val="1155CC"/>
              </a:solidFill>
            </a:endParaRPr>
          </a:p>
        </p:txBody>
      </p:sp>
      <p:sp>
        <p:nvSpPr>
          <p:cNvPr id="830" name="Google Shape;830;p122"/>
          <p:cNvSpPr txBox="1"/>
          <p:nvPr>
            <p:ph idx="4294967295" type="title"/>
          </p:nvPr>
        </p:nvSpPr>
        <p:spPr>
          <a:xfrm>
            <a:off x="623400" y="324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CF Conventions makes data </a:t>
            </a:r>
            <a:r>
              <a:rPr b="1" i="1" lang="en"/>
              <a:t>Interoperable</a:t>
            </a:r>
            <a:endParaRPr b="1" i="1"/>
          </a:p>
        </p:txBody>
      </p:sp>
      <p:sp>
        <p:nvSpPr>
          <p:cNvPr id="831" name="Google Shape;831;p122"/>
          <p:cNvSpPr txBox="1"/>
          <p:nvPr/>
        </p:nvSpPr>
        <p:spPr>
          <a:xfrm>
            <a:off x="5562750" y="4386288"/>
            <a:ext cx="2685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c</a:t>
            </a:r>
            <a:r>
              <a:rPr b="1" lang="en" sz="1800"/>
              <a:t>fconventions.org</a:t>
            </a:r>
            <a:endParaRPr b="1"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Google Shape;836;p123"/>
          <p:cNvSpPr/>
          <p:nvPr/>
        </p:nvSpPr>
        <p:spPr>
          <a:xfrm>
            <a:off x="-885750" y="-1200150"/>
            <a:ext cx="10839300" cy="70488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23"/>
          <p:cNvSpPr txBox="1"/>
          <p:nvPr>
            <p:ph type="ctrTitle"/>
          </p:nvPr>
        </p:nvSpPr>
        <p:spPr>
          <a:xfrm>
            <a:off x="280736" y="-9712"/>
            <a:ext cx="8735400" cy="211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838" name="Google Shape;838;p123"/>
          <p:cNvSpPr txBox="1"/>
          <p:nvPr>
            <p:ph idx="1" type="subTitle"/>
          </p:nvPr>
        </p:nvSpPr>
        <p:spPr>
          <a:xfrm>
            <a:off x="280728" y="2143903"/>
            <a:ext cx="8735400" cy="81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39" name="Google Shape;839;p123"/>
          <p:cNvSpPr txBox="1"/>
          <p:nvPr/>
        </p:nvSpPr>
        <p:spPr>
          <a:xfrm>
            <a:off x="273653" y="1421900"/>
            <a:ext cx="781200" cy="314100"/>
          </a:xfrm>
          <a:prstGeom prst="rect">
            <a:avLst/>
          </a:prstGeom>
          <a:solidFill>
            <a:srgbClr val="BBE0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ROMS</a:t>
            </a:r>
            <a:endParaRPr/>
          </a:p>
        </p:txBody>
      </p:sp>
      <p:sp>
        <p:nvSpPr>
          <p:cNvPr id="840" name="Google Shape;840;p123"/>
          <p:cNvSpPr txBox="1"/>
          <p:nvPr/>
        </p:nvSpPr>
        <p:spPr>
          <a:xfrm>
            <a:off x="195531" y="3385307"/>
            <a:ext cx="1015800" cy="31740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ADCIRC</a:t>
            </a:r>
            <a:endParaRPr/>
          </a:p>
        </p:txBody>
      </p:sp>
      <p:sp>
        <p:nvSpPr>
          <p:cNvPr id="841" name="Google Shape;841;p123"/>
          <p:cNvSpPr txBox="1"/>
          <p:nvPr/>
        </p:nvSpPr>
        <p:spPr>
          <a:xfrm>
            <a:off x="307819" y="2398682"/>
            <a:ext cx="894900" cy="317400"/>
          </a:xfrm>
          <a:prstGeom prst="rect">
            <a:avLst/>
          </a:prstGeom>
          <a:solidFill>
            <a:srgbClr val="BBE0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HYCOM</a:t>
            </a:r>
            <a:endParaRPr/>
          </a:p>
        </p:txBody>
      </p:sp>
      <p:sp>
        <p:nvSpPr>
          <p:cNvPr id="842" name="Google Shape;842;p123"/>
          <p:cNvSpPr txBox="1"/>
          <p:nvPr/>
        </p:nvSpPr>
        <p:spPr>
          <a:xfrm>
            <a:off x="273653" y="2914089"/>
            <a:ext cx="840000" cy="317400"/>
          </a:xfrm>
          <a:prstGeom prst="rect">
            <a:avLst/>
          </a:prstGeom>
          <a:solidFill>
            <a:srgbClr val="92D050"/>
          </a:solidFill>
          <a:ln cap="flat" cmpd="sng" w="9525">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SELFE</a:t>
            </a:r>
            <a:endParaRPr/>
          </a:p>
        </p:txBody>
      </p:sp>
      <p:sp>
        <p:nvSpPr>
          <p:cNvPr id="843" name="Google Shape;843;p123"/>
          <p:cNvSpPr txBox="1"/>
          <p:nvPr/>
        </p:nvSpPr>
        <p:spPr>
          <a:xfrm>
            <a:off x="293184" y="1901298"/>
            <a:ext cx="781200" cy="314100"/>
          </a:xfrm>
          <a:prstGeom prst="rect">
            <a:avLst/>
          </a:prstGeom>
          <a:solidFill>
            <a:srgbClr val="BBE0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NCOM</a:t>
            </a:r>
            <a:endParaRPr/>
          </a:p>
        </p:txBody>
      </p:sp>
      <p:sp>
        <p:nvSpPr>
          <p:cNvPr id="844" name="Google Shape;844;p123"/>
          <p:cNvSpPr txBox="1"/>
          <p:nvPr/>
        </p:nvSpPr>
        <p:spPr>
          <a:xfrm>
            <a:off x="1989089" y="1886573"/>
            <a:ext cx="7812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NcML</a:t>
            </a:r>
            <a:endParaRPr/>
          </a:p>
        </p:txBody>
      </p:sp>
      <p:sp>
        <p:nvSpPr>
          <p:cNvPr id="845" name="Google Shape;845;p123"/>
          <p:cNvSpPr txBox="1"/>
          <p:nvPr/>
        </p:nvSpPr>
        <p:spPr>
          <a:xfrm>
            <a:off x="1992344" y="2285799"/>
            <a:ext cx="7812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NcML</a:t>
            </a:r>
            <a:endParaRPr/>
          </a:p>
        </p:txBody>
      </p:sp>
      <p:sp>
        <p:nvSpPr>
          <p:cNvPr id="846" name="Google Shape;846;p123"/>
          <p:cNvSpPr txBox="1"/>
          <p:nvPr/>
        </p:nvSpPr>
        <p:spPr>
          <a:xfrm>
            <a:off x="1992344" y="2678481"/>
            <a:ext cx="8136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NcML</a:t>
            </a:r>
            <a:endParaRPr/>
          </a:p>
        </p:txBody>
      </p:sp>
      <p:sp>
        <p:nvSpPr>
          <p:cNvPr id="847" name="Google Shape;847;p123"/>
          <p:cNvSpPr txBox="1"/>
          <p:nvPr/>
        </p:nvSpPr>
        <p:spPr>
          <a:xfrm>
            <a:off x="1992344" y="3149698"/>
            <a:ext cx="7812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NcML</a:t>
            </a:r>
            <a:endParaRPr/>
          </a:p>
        </p:txBody>
      </p:sp>
      <p:sp>
        <p:nvSpPr>
          <p:cNvPr id="848" name="Google Shape;848;p123"/>
          <p:cNvSpPr txBox="1"/>
          <p:nvPr/>
        </p:nvSpPr>
        <p:spPr>
          <a:xfrm>
            <a:off x="1989089" y="3503112"/>
            <a:ext cx="7812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NcML</a:t>
            </a:r>
            <a:endParaRPr/>
          </a:p>
        </p:txBody>
      </p:sp>
      <p:sp>
        <p:nvSpPr>
          <p:cNvPr id="849" name="Google Shape;849;p123"/>
          <p:cNvSpPr txBox="1"/>
          <p:nvPr/>
        </p:nvSpPr>
        <p:spPr>
          <a:xfrm>
            <a:off x="3086056" y="2285799"/>
            <a:ext cx="1249800" cy="5397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Common Data Model</a:t>
            </a:r>
            <a:endParaRPr/>
          </a:p>
        </p:txBody>
      </p:sp>
      <p:sp>
        <p:nvSpPr>
          <p:cNvPr id="850" name="Google Shape;850;p123"/>
          <p:cNvSpPr txBox="1"/>
          <p:nvPr/>
        </p:nvSpPr>
        <p:spPr>
          <a:xfrm>
            <a:off x="4764057" y="1814582"/>
            <a:ext cx="1562100" cy="317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  </a:t>
            </a:r>
            <a:r>
              <a:rPr b="1" i="0" lang="en" sz="1400" u="none">
                <a:solidFill>
                  <a:srgbClr val="000000"/>
                </a:solidFill>
                <a:latin typeface="Arial"/>
                <a:ea typeface="Arial"/>
                <a:cs typeface="Arial"/>
                <a:sym typeface="Arial"/>
              </a:rPr>
              <a:t>OPeNDAP+CF</a:t>
            </a:r>
            <a:endParaRPr/>
          </a:p>
        </p:txBody>
      </p:sp>
      <p:sp>
        <p:nvSpPr>
          <p:cNvPr id="851" name="Google Shape;851;p123"/>
          <p:cNvSpPr txBox="1"/>
          <p:nvPr/>
        </p:nvSpPr>
        <p:spPr>
          <a:xfrm>
            <a:off x="4764057" y="2307069"/>
            <a:ext cx="1562100" cy="314100"/>
          </a:xfrm>
          <a:prstGeom prst="rect">
            <a:avLst/>
          </a:prstGeom>
          <a:solidFill>
            <a:srgbClr val="DDDDD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 WCS</a:t>
            </a:r>
            <a:endParaRPr/>
          </a:p>
        </p:txBody>
      </p:sp>
      <p:sp>
        <p:nvSpPr>
          <p:cNvPr id="852" name="Google Shape;852;p123"/>
          <p:cNvSpPr txBox="1"/>
          <p:nvPr/>
        </p:nvSpPr>
        <p:spPr>
          <a:xfrm>
            <a:off x="4764057" y="3544016"/>
            <a:ext cx="1562100" cy="317400"/>
          </a:xfrm>
          <a:prstGeom prst="rect">
            <a:avLst/>
          </a:prstGeom>
          <a:solidFill>
            <a:srgbClr val="DDDDD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NetCDF Subset</a:t>
            </a:r>
            <a:endParaRPr/>
          </a:p>
        </p:txBody>
      </p:sp>
      <p:sp>
        <p:nvSpPr>
          <p:cNvPr id="853" name="Google Shape;853;p123"/>
          <p:cNvSpPr txBox="1"/>
          <p:nvPr/>
        </p:nvSpPr>
        <p:spPr>
          <a:xfrm>
            <a:off x="2729757" y="774642"/>
            <a:ext cx="3046800" cy="40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2000" u="none">
                <a:solidFill>
                  <a:srgbClr val="FFFFFF"/>
                </a:solidFill>
                <a:latin typeface="Arial"/>
                <a:ea typeface="Arial"/>
                <a:cs typeface="Arial"/>
                <a:sym typeface="Arial"/>
              </a:rPr>
              <a:t>THREDDS Data Server</a:t>
            </a:r>
            <a:endParaRPr/>
          </a:p>
        </p:txBody>
      </p:sp>
      <p:sp>
        <p:nvSpPr>
          <p:cNvPr id="854" name="Google Shape;854;p123"/>
          <p:cNvSpPr txBox="1"/>
          <p:nvPr/>
        </p:nvSpPr>
        <p:spPr>
          <a:xfrm>
            <a:off x="1836099" y="1063578"/>
            <a:ext cx="2617200" cy="76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Standardized </a:t>
            </a:r>
            <a:br>
              <a:rPr b="1" i="0" lang="en" sz="1400" u="none">
                <a:solidFill>
                  <a:srgbClr val="FFFFFF"/>
                </a:solidFill>
                <a:latin typeface="Arial"/>
                <a:ea typeface="Arial"/>
                <a:cs typeface="Arial"/>
                <a:sym typeface="Arial"/>
              </a:rPr>
            </a:br>
            <a:r>
              <a:rPr b="1" i="0" lang="en" sz="1400" u="none">
                <a:solidFill>
                  <a:srgbClr val="FFFFFF"/>
                </a:solidFill>
                <a:latin typeface="Arial"/>
                <a:ea typeface="Arial"/>
                <a:cs typeface="Arial"/>
                <a:sym typeface="Arial"/>
              </a:rPr>
              <a:t>(CF-1.6, UGRID-</a:t>
            </a:r>
            <a:r>
              <a:rPr b="1" lang="en">
                <a:solidFill>
                  <a:srgbClr val="FFFFFF"/>
                </a:solidFill>
              </a:rPr>
              <a:t>1.0</a:t>
            </a:r>
            <a:r>
              <a:rPr b="1" i="0" lang="en" sz="1400" u="none">
                <a:solidFill>
                  <a:srgbClr val="FFFFFF"/>
                </a:solidFill>
                <a:latin typeface="Arial"/>
                <a:ea typeface="Arial"/>
                <a:cs typeface="Arial"/>
                <a:sym typeface="Arial"/>
              </a:rPr>
              <a:t>) </a:t>
            </a:r>
            <a:br>
              <a:rPr b="1" i="0" lang="en" sz="1400" u="none">
                <a:solidFill>
                  <a:srgbClr val="FFFFFF"/>
                </a:solidFill>
                <a:latin typeface="Arial"/>
                <a:ea typeface="Arial"/>
                <a:cs typeface="Arial"/>
                <a:sym typeface="Arial"/>
              </a:rPr>
            </a:br>
            <a:r>
              <a:rPr b="1" i="0" lang="en" sz="1400" u="none">
                <a:solidFill>
                  <a:srgbClr val="FFFFFF"/>
                </a:solidFill>
                <a:latin typeface="Arial"/>
                <a:ea typeface="Arial"/>
                <a:cs typeface="Arial"/>
                <a:sym typeface="Arial"/>
              </a:rPr>
              <a:t>Virtual Datasets</a:t>
            </a:r>
            <a:endParaRPr/>
          </a:p>
        </p:txBody>
      </p:sp>
      <p:sp>
        <p:nvSpPr>
          <p:cNvPr id="855" name="Google Shape;855;p123"/>
          <p:cNvSpPr txBox="1"/>
          <p:nvPr/>
        </p:nvSpPr>
        <p:spPr>
          <a:xfrm>
            <a:off x="29521" y="658632"/>
            <a:ext cx="1719000" cy="985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Nonstandard</a:t>
            </a:r>
            <a:br>
              <a:rPr b="1" i="0" lang="en" sz="1400" u="none">
                <a:solidFill>
                  <a:srgbClr val="FFFFFF"/>
                </a:solidFill>
                <a:latin typeface="Arial"/>
                <a:ea typeface="Arial"/>
                <a:cs typeface="Arial"/>
                <a:sym typeface="Arial"/>
              </a:rPr>
            </a:br>
            <a:r>
              <a:rPr b="1" i="0" lang="en" sz="1400" u="none">
                <a:solidFill>
                  <a:srgbClr val="FFFFFF"/>
                </a:solidFill>
                <a:latin typeface="Arial"/>
                <a:ea typeface="Arial"/>
                <a:cs typeface="Arial"/>
                <a:sym typeface="Arial"/>
              </a:rPr>
              <a:t>Model Output Data Files</a:t>
            </a:r>
            <a:br>
              <a:rPr b="1" i="0" lang="en" sz="1400" u="none">
                <a:solidFill>
                  <a:srgbClr val="FFFFFF"/>
                </a:solidFill>
                <a:latin typeface="Arial"/>
                <a:ea typeface="Arial"/>
                <a:cs typeface="Arial"/>
                <a:sym typeface="Arial"/>
              </a:rPr>
            </a:br>
            <a:endParaRPr/>
          </a:p>
        </p:txBody>
      </p:sp>
      <p:sp>
        <p:nvSpPr>
          <p:cNvPr id="856" name="Google Shape;856;p123"/>
          <p:cNvSpPr txBox="1"/>
          <p:nvPr/>
        </p:nvSpPr>
        <p:spPr>
          <a:xfrm>
            <a:off x="4775451" y="1412083"/>
            <a:ext cx="1562100" cy="31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Web Services</a:t>
            </a:r>
            <a:endParaRPr/>
          </a:p>
        </p:txBody>
      </p:sp>
      <p:sp>
        <p:nvSpPr>
          <p:cNvPr id="857" name="Google Shape;857;p123"/>
          <p:cNvSpPr txBox="1"/>
          <p:nvPr/>
        </p:nvSpPr>
        <p:spPr>
          <a:xfrm>
            <a:off x="8007760" y="1421900"/>
            <a:ext cx="781200" cy="314100"/>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Matlab</a:t>
            </a:r>
            <a:endParaRPr/>
          </a:p>
        </p:txBody>
      </p:sp>
      <p:sp>
        <p:nvSpPr>
          <p:cNvPr id="858" name="Google Shape;858;p123"/>
          <p:cNvSpPr txBox="1"/>
          <p:nvPr/>
        </p:nvSpPr>
        <p:spPr>
          <a:xfrm>
            <a:off x="8007760" y="2207263"/>
            <a:ext cx="1015800" cy="314100"/>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Panoply</a:t>
            </a:r>
            <a:endParaRPr/>
          </a:p>
        </p:txBody>
      </p:sp>
      <p:sp>
        <p:nvSpPr>
          <p:cNvPr id="859" name="Google Shape;859;p123"/>
          <p:cNvSpPr txBox="1"/>
          <p:nvPr/>
        </p:nvSpPr>
        <p:spPr>
          <a:xfrm>
            <a:off x="8007760" y="1814582"/>
            <a:ext cx="703200" cy="314100"/>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IDV</a:t>
            </a:r>
            <a:endParaRPr/>
          </a:p>
        </p:txBody>
      </p:sp>
      <p:sp>
        <p:nvSpPr>
          <p:cNvPr id="860" name="Google Shape;860;p123"/>
          <p:cNvSpPr txBox="1"/>
          <p:nvPr/>
        </p:nvSpPr>
        <p:spPr>
          <a:xfrm>
            <a:off x="7986601" y="993223"/>
            <a:ext cx="1171800" cy="31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Clients</a:t>
            </a:r>
            <a:endParaRPr/>
          </a:p>
        </p:txBody>
      </p:sp>
      <p:sp>
        <p:nvSpPr>
          <p:cNvPr id="861" name="Google Shape;861;p123"/>
          <p:cNvSpPr txBox="1"/>
          <p:nvPr/>
        </p:nvSpPr>
        <p:spPr>
          <a:xfrm>
            <a:off x="6835926" y="1657509"/>
            <a:ext cx="859500" cy="533400"/>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NetCDF-Java</a:t>
            </a:r>
            <a:endParaRPr/>
          </a:p>
        </p:txBody>
      </p:sp>
      <p:sp>
        <p:nvSpPr>
          <p:cNvPr id="862" name="Google Shape;862;p123"/>
          <p:cNvSpPr txBox="1"/>
          <p:nvPr/>
        </p:nvSpPr>
        <p:spPr>
          <a:xfrm>
            <a:off x="6757804" y="985042"/>
            <a:ext cx="1484400" cy="5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Library</a:t>
            </a:r>
            <a:br>
              <a:rPr b="1" i="0" lang="en" sz="1400" u="none">
                <a:solidFill>
                  <a:srgbClr val="FFFFFF"/>
                </a:solidFill>
                <a:latin typeface="Arial"/>
                <a:ea typeface="Arial"/>
                <a:cs typeface="Arial"/>
                <a:sym typeface="Arial"/>
              </a:rPr>
            </a:br>
            <a:r>
              <a:rPr b="1" i="0" lang="en" sz="1400" u="none">
                <a:solidFill>
                  <a:srgbClr val="FFFFFF"/>
                </a:solidFill>
                <a:latin typeface="Arial"/>
                <a:ea typeface="Arial"/>
                <a:cs typeface="Arial"/>
                <a:sym typeface="Arial"/>
              </a:rPr>
              <a:t>or Broker </a:t>
            </a:r>
            <a:endParaRPr/>
          </a:p>
        </p:txBody>
      </p:sp>
      <p:cxnSp>
        <p:nvCxnSpPr>
          <p:cNvPr id="863" name="Google Shape;863;p123"/>
          <p:cNvCxnSpPr/>
          <p:nvPr/>
        </p:nvCxnSpPr>
        <p:spPr>
          <a:xfrm>
            <a:off x="1211121" y="1578973"/>
            <a:ext cx="624900" cy="314100"/>
          </a:xfrm>
          <a:prstGeom prst="straightConnector1">
            <a:avLst/>
          </a:prstGeom>
          <a:noFill/>
          <a:ln cap="flat" cmpd="sng" w="9525">
            <a:solidFill>
              <a:srgbClr val="000000"/>
            </a:solidFill>
            <a:prstDash val="solid"/>
            <a:miter lim="8000"/>
            <a:headEnd len="sm" w="sm" type="none"/>
            <a:tailEnd len="med" w="med" type="triangle"/>
          </a:ln>
        </p:spPr>
      </p:cxnSp>
      <p:cxnSp>
        <p:nvCxnSpPr>
          <p:cNvPr id="864" name="Google Shape;864;p123"/>
          <p:cNvCxnSpPr/>
          <p:nvPr/>
        </p:nvCxnSpPr>
        <p:spPr>
          <a:xfrm>
            <a:off x="1132999" y="2207263"/>
            <a:ext cx="703200" cy="156900"/>
          </a:xfrm>
          <a:prstGeom prst="straightConnector1">
            <a:avLst/>
          </a:prstGeom>
          <a:noFill/>
          <a:ln cap="flat" cmpd="sng" w="9525">
            <a:solidFill>
              <a:srgbClr val="000000"/>
            </a:solidFill>
            <a:prstDash val="solid"/>
            <a:miter lim="8000"/>
            <a:headEnd len="sm" w="sm" type="none"/>
            <a:tailEnd len="med" w="med" type="triangle"/>
          </a:ln>
        </p:spPr>
      </p:cxnSp>
      <p:cxnSp>
        <p:nvCxnSpPr>
          <p:cNvPr id="865" name="Google Shape;865;p123"/>
          <p:cNvCxnSpPr/>
          <p:nvPr/>
        </p:nvCxnSpPr>
        <p:spPr>
          <a:xfrm>
            <a:off x="1289243" y="2835553"/>
            <a:ext cx="546900" cy="0"/>
          </a:xfrm>
          <a:prstGeom prst="straightConnector1">
            <a:avLst/>
          </a:prstGeom>
          <a:noFill/>
          <a:ln cap="flat" cmpd="sng" w="9525">
            <a:solidFill>
              <a:srgbClr val="000000"/>
            </a:solidFill>
            <a:prstDash val="solid"/>
            <a:miter lim="8000"/>
            <a:headEnd len="sm" w="sm" type="none"/>
            <a:tailEnd len="med" w="med" type="triangle"/>
          </a:ln>
        </p:spPr>
      </p:cxnSp>
      <p:cxnSp>
        <p:nvCxnSpPr>
          <p:cNvPr id="866" name="Google Shape;866;p123"/>
          <p:cNvCxnSpPr/>
          <p:nvPr/>
        </p:nvCxnSpPr>
        <p:spPr>
          <a:xfrm flipH="1" rot="10800000">
            <a:off x="1289243" y="3306943"/>
            <a:ext cx="546900" cy="156900"/>
          </a:xfrm>
          <a:prstGeom prst="straightConnector1">
            <a:avLst/>
          </a:prstGeom>
          <a:noFill/>
          <a:ln cap="flat" cmpd="sng" w="9525">
            <a:solidFill>
              <a:srgbClr val="000000"/>
            </a:solidFill>
            <a:prstDash val="solid"/>
            <a:miter lim="8000"/>
            <a:headEnd len="sm" w="sm" type="none"/>
            <a:tailEnd len="med" w="med" type="triangle"/>
          </a:ln>
        </p:spPr>
      </p:cxnSp>
      <p:cxnSp>
        <p:nvCxnSpPr>
          <p:cNvPr id="867" name="Google Shape;867;p123"/>
          <p:cNvCxnSpPr/>
          <p:nvPr/>
        </p:nvCxnSpPr>
        <p:spPr>
          <a:xfrm flipH="1" rot="10800000">
            <a:off x="1211121" y="3778034"/>
            <a:ext cx="624900" cy="314100"/>
          </a:xfrm>
          <a:prstGeom prst="straightConnector1">
            <a:avLst/>
          </a:prstGeom>
          <a:noFill/>
          <a:ln cap="flat" cmpd="sng" w="9525">
            <a:solidFill>
              <a:srgbClr val="000000"/>
            </a:solidFill>
            <a:prstDash val="solid"/>
            <a:miter lim="8000"/>
            <a:headEnd len="sm" w="sm" type="none"/>
            <a:tailEnd len="med" w="med" type="triangle"/>
          </a:ln>
        </p:spPr>
      </p:cxnSp>
      <p:cxnSp>
        <p:nvCxnSpPr>
          <p:cNvPr id="868" name="Google Shape;868;p123"/>
          <p:cNvCxnSpPr/>
          <p:nvPr/>
        </p:nvCxnSpPr>
        <p:spPr>
          <a:xfrm>
            <a:off x="2773567" y="2678481"/>
            <a:ext cx="234600" cy="0"/>
          </a:xfrm>
          <a:prstGeom prst="straightConnector1">
            <a:avLst/>
          </a:prstGeom>
          <a:noFill/>
          <a:ln cap="flat" cmpd="sng" w="9525">
            <a:solidFill>
              <a:srgbClr val="000000"/>
            </a:solidFill>
            <a:prstDash val="solid"/>
            <a:miter lim="8000"/>
            <a:headEnd len="sm" w="sm" type="none"/>
            <a:tailEnd len="med" w="med" type="triangle"/>
          </a:ln>
        </p:spPr>
      </p:cxnSp>
      <p:cxnSp>
        <p:nvCxnSpPr>
          <p:cNvPr id="869" name="Google Shape;869;p123"/>
          <p:cNvCxnSpPr/>
          <p:nvPr/>
        </p:nvCxnSpPr>
        <p:spPr>
          <a:xfrm flipH="1" rot="10800000">
            <a:off x="4336013" y="1971763"/>
            <a:ext cx="312300" cy="235500"/>
          </a:xfrm>
          <a:prstGeom prst="straightConnector1">
            <a:avLst/>
          </a:prstGeom>
          <a:noFill/>
          <a:ln cap="flat" cmpd="sng" w="9525">
            <a:solidFill>
              <a:srgbClr val="000000"/>
            </a:solidFill>
            <a:prstDash val="solid"/>
            <a:miter lim="8000"/>
            <a:headEnd len="sm" w="sm" type="none"/>
            <a:tailEnd len="med" w="med" type="triangle"/>
          </a:ln>
        </p:spPr>
      </p:cxnSp>
      <p:cxnSp>
        <p:nvCxnSpPr>
          <p:cNvPr id="870" name="Google Shape;870;p123"/>
          <p:cNvCxnSpPr/>
          <p:nvPr/>
        </p:nvCxnSpPr>
        <p:spPr>
          <a:xfrm>
            <a:off x="4336013" y="2678481"/>
            <a:ext cx="234600" cy="0"/>
          </a:xfrm>
          <a:prstGeom prst="straightConnector1">
            <a:avLst/>
          </a:prstGeom>
          <a:noFill/>
          <a:ln cap="flat" cmpd="sng" w="9525">
            <a:solidFill>
              <a:srgbClr val="000000"/>
            </a:solidFill>
            <a:prstDash val="solid"/>
            <a:miter lim="8000"/>
            <a:headEnd len="sm" w="sm" type="none"/>
            <a:tailEnd len="med" w="med" type="triangle"/>
          </a:ln>
        </p:spPr>
      </p:cxnSp>
      <p:cxnSp>
        <p:nvCxnSpPr>
          <p:cNvPr id="871" name="Google Shape;871;p123"/>
          <p:cNvCxnSpPr/>
          <p:nvPr/>
        </p:nvCxnSpPr>
        <p:spPr>
          <a:xfrm>
            <a:off x="4336013" y="2914089"/>
            <a:ext cx="312300" cy="314100"/>
          </a:xfrm>
          <a:prstGeom prst="straightConnector1">
            <a:avLst/>
          </a:prstGeom>
          <a:noFill/>
          <a:ln cap="flat" cmpd="sng" w="9525">
            <a:solidFill>
              <a:srgbClr val="000000"/>
            </a:solidFill>
            <a:prstDash val="solid"/>
            <a:miter lim="8000"/>
            <a:headEnd len="sm" w="sm" type="none"/>
            <a:tailEnd len="med" w="med" type="triangle"/>
          </a:ln>
        </p:spPr>
      </p:cxnSp>
      <p:cxnSp>
        <p:nvCxnSpPr>
          <p:cNvPr id="872" name="Google Shape;872;p123"/>
          <p:cNvCxnSpPr/>
          <p:nvPr/>
        </p:nvCxnSpPr>
        <p:spPr>
          <a:xfrm>
            <a:off x="6445314" y="1971654"/>
            <a:ext cx="312300" cy="0"/>
          </a:xfrm>
          <a:prstGeom prst="straightConnector1">
            <a:avLst/>
          </a:prstGeom>
          <a:noFill/>
          <a:ln cap="flat" cmpd="sng" w="9525">
            <a:solidFill>
              <a:srgbClr val="000000"/>
            </a:solidFill>
            <a:prstDash val="solid"/>
            <a:miter lim="8000"/>
            <a:headEnd len="sm" w="sm" type="none"/>
            <a:tailEnd len="med" w="med" type="triangle"/>
          </a:ln>
        </p:spPr>
      </p:cxnSp>
      <p:cxnSp>
        <p:nvCxnSpPr>
          <p:cNvPr id="873" name="Google Shape;873;p123"/>
          <p:cNvCxnSpPr/>
          <p:nvPr/>
        </p:nvCxnSpPr>
        <p:spPr>
          <a:xfrm>
            <a:off x="7773393" y="1893118"/>
            <a:ext cx="156300" cy="0"/>
          </a:xfrm>
          <a:prstGeom prst="straightConnector1">
            <a:avLst/>
          </a:prstGeom>
          <a:noFill/>
          <a:ln cap="flat" cmpd="sng" w="9525">
            <a:solidFill>
              <a:srgbClr val="000000"/>
            </a:solidFill>
            <a:prstDash val="solid"/>
            <a:miter lim="8000"/>
            <a:headEnd len="sm" w="sm" type="none"/>
            <a:tailEnd len="med" w="med" type="triangle"/>
          </a:ln>
        </p:spPr>
      </p:cxnSp>
      <p:sp>
        <p:nvSpPr>
          <p:cNvPr id="874" name="Google Shape;874;p123"/>
          <p:cNvSpPr txBox="1"/>
          <p:nvPr/>
        </p:nvSpPr>
        <p:spPr>
          <a:xfrm>
            <a:off x="4773823" y="3149698"/>
            <a:ext cx="1562100" cy="314100"/>
          </a:xfrm>
          <a:prstGeom prst="rect">
            <a:avLst/>
          </a:prstGeom>
          <a:solidFill>
            <a:srgbClr val="DDDDD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 WMS</a:t>
            </a:r>
            <a:endParaRPr/>
          </a:p>
        </p:txBody>
      </p:sp>
      <p:sp>
        <p:nvSpPr>
          <p:cNvPr id="875" name="Google Shape;875;p123"/>
          <p:cNvSpPr txBox="1"/>
          <p:nvPr/>
        </p:nvSpPr>
        <p:spPr>
          <a:xfrm>
            <a:off x="4744527" y="3935061"/>
            <a:ext cx="16128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 ncISO</a:t>
            </a:r>
            <a:endParaRPr/>
          </a:p>
        </p:txBody>
      </p:sp>
      <p:sp>
        <p:nvSpPr>
          <p:cNvPr id="876" name="Google Shape;876;p123"/>
          <p:cNvSpPr txBox="1"/>
          <p:nvPr/>
        </p:nvSpPr>
        <p:spPr>
          <a:xfrm>
            <a:off x="8186791" y="2642485"/>
            <a:ext cx="894900" cy="317400"/>
          </a:xfrm>
          <a:prstGeom prst="rect">
            <a:avLst/>
          </a:prstGeom>
          <a:solidFill>
            <a:srgbClr val="CC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ArcGIS</a:t>
            </a:r>
            <a:endParaRPr/>
          </a:p>
        </p:txBody>
      </p:sp>
      <p:sp>
        <p:nvSpPr>
          <p:cNvPr id="877" name="Google Shape;877;p123"/>
          <p:cNvSpPr txBox="1"/>
          <p:nvPr/>
        </p:nvSpPr>
        <p:spPr>
          <a:xfrm>
            <a:off x="6835926" y="2372516"/>
            <a:ext cx="1015800" cy="539700"/>
          </a:xfrm>
          <a:prstGeom prst="rect">
            <a:avLst/>
          </a:prstGeom>
          <a:solidFill>
            <a:srgbClr val="CC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NetCDF4-Python</a:t>
            </a:r>
            <a:endParaRPr/>
          </a:p>
        </p:txBody>
      </p:sp>
      <p:cxnSp>
        <p:nvCxnSpPr>
          <p:cNvPr id="878" name="Google Shape;878;p123"/>
          <p:cNvCxnSpPr/>
          <p:nvPr/>
        </p:nvCxnSpPr>
        <p:spPr>
          <a:xfrm>
            <a:off x="7929638" y="2716112"/>
            <a:ext cx="234600" cy="0"/>
          </a:xfrm>
          <a:prstGeom prst="straightConnector1">
            <a:avLst/>
          </a:prstGeom>
          <a:noFill/>
          <a:ln cap="flat" cmpd="sng" w="9525">
            <a:solidFill>
              <a:srgbClr val="000000"/>
            </a:solidFill>
            <a:prstDash val="solid"/>
            <a:miter lim="8000"/>
            <a:headEnd len="sm" w="sm" type="none"/>
            <a:tailEnd len="med" w="med" type="triangle"/>
          </a:ln>
        </p:spPr>
      </p:cxnSp>
      <p:sp>
        <p:nvSpPr>
          <p:cNvPr id="879" name="Google Shape;879;p123"/>
          <p:cNvSpPr txBox="1"/>
          <p:nvPr/>
        </p:nvSpPr>
        <p:spPr>
          <a:xfrm>
            <a:off x="97878" y="3936684"/>
            <a:ext cx="1015800" cy="317400"/>
          </a:xfrm>
          <a:prstGeom prst="rect">
            <a:avLst/>
          </a:prstGeom>
          <a:solidFill>
            <a:srgbClr val="92D050"/>
          </a:solidFill>
          <a:ln cap="flat" cmpd="sng" w="9525">
            <a:solidFill>
              <a:srgbClr val="BBE0E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FVCOM</a:t>
            </a:r>
            <a:endParaRPr/>
          </a:p>
        </p:txBody>
      </p:sp>
      <p:sp>
        <p:nvSpPr>
          <p:cNvPr id="880" name="Google Shape;880;p123"/>
          <p:cNvSpPr txBox="1"/>
          <p:nvPr/>
        </p:nvSpPr>
        <p:spPr>
          <a:xfrm>
            <a:off x="8142846" y="3010623"/>
            <a:ext cx="859500" cy="317400"/>
          </a:xfrm>
          <a:prstGeom prst="rect">
            <a:avLst/>
          </a:prstGeom>
          <a:solidFill>
            <a:srgbClr val="CC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Python</a:t>
            </a:r>
            <a:endParaRPr/>
          </a:p>
        </p:txBody>
      </p:sp>
      <p:sp>
        <p:nvSpPr>
          <p:cNvPr id="881" name="Google Shape;881;p123"/>
          <p:cNvSpPr txBox="1"/>
          <p:nvPr/>
        </p:nvSpPr>
        <p:spPr>
          <a:xfrm>
            <a:off x="6835926" y="3130064"/>
            <a:ext cx="1015800" cy="314100"/>
          </a:xfrm>
          <a:prstGeom prst="rect">
            <a:avLst/>
          </a:prstGeom>
          <a:solidFill>
            <a:srgbClr val="CECEEF"/>
          </a:solidFill>
          <a:ln cap="flat" cmpd="sng" w="9525">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ERDDAP</a:t>
            </a:r>
            <a:endParaRPr/>
          </a:p>
        </p:txBody>
      </p:sp>
      <p:sp>
        <p:nvSpPr>
          <p:cNvPr id="882" name="Google Shape;882;p123"/>
          <p:cNvSpPr txBox="1"/>
          <p:nvPr/>
        </p:nvSpPr>
        <p:spPr>
          <a:xfrm>
            <a:off x="4764057" y="2696478"/>
            <a:ext cx="1562100" cy="314100"/>
          </a:xfrm>
          <a:prstGeom prst="rect">
            <a:avLst/>
          </a:prstGeom>
          <a:solidFill>
            <a:srgbClr val="DDDDD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 SOS</a:t>
            </a:r>
            <a:endParaRPr/>
          </a:p>
        </p:txBody>
      </p:sp>
      <p:sp>
        <p:nvSpPr>
          <p:cNvPr id="883" name="Google Shape;883;p123"/>
          <p:cNvSpPr txBox="1"/>
          <p:nvPr/>
        </p:nvSpPr>
        <p:spPr>
          <a:xfrm>
            <a:off x="6914048" y="4484815"/>
            <a:ext cx="1719000" cy="317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Geoportal Server </a:t>
            </a:r>
            <a:endParaRPr/>
          </a:p>
        </p:txBody>
      </p:sp>
      <p:sp>
        <p:nvSpPr>
          <p:cNvPr id="884" name="Google Shape;884;p123"/>
          <p:cNvSpPr txBox="1"/>
          <p:nvPr/>
        </p:nvSpPr>
        <p:spPr>
          <a:xfrm>
            <a:off x="6930324" y="4857862"/>
            <a:ext cx="1719000" cy="317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GeoNetwork</a:t>
            </a:r>
            <a:endParaRPr/>
          </a:p>
        </p:txBody>
      </p:sp>
      <p:sp>
        <p:nvSpPr>
          <p:cNvPr id="885" name="Google Shape;885;p123"/>
          <p:cNvSpPr txBox="1"/>
          <p:nvPr/>
        </p:nvSpPr>
        <p:spPr>
          <a:xfrm>
            <a:off x="-28980" y="4406309"/>
            <a:ext cx="1836000" cy="760800"/>
          </a:xfrm>
          <a:prstGeom prst="rect">
            <a:avLst/>
          </a:prstGeom>
          <a:solidFill>
            <a:srgbClr val="DCE773"/>
          </a:solidFill>
          <a:ln cap="flat" cmpd="sng" w="9525">
            <a:solidFill>
              <a:srgbClr val="EAEAEA"/>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Observed data (buoy, gauge, ADCP, glider)</a:t>
            </a:r>
            <a:endParaRPr/>
          </a:p>
        </p:txBody>
      </p:sp>
      <p:cxnSp>
        <p:nvCxnSpPr>
          <p:cNvPr id="886" name="Google Shape;886;p123"/>
          <p:cNvCxnSpPr/>
          <p:nvPr/>
        </p:nvCxnSpPr>
        <p:spPr>
          <a:xfrm flipH="1" rot="10800000">
            <a:off x="1599810" y="4096915"/>
            <a:ext cx="312300" cy="235500"/>
          </a:xfrm>
          <a:prstGeom prst="straightConnector1">
            <a:avLst/>
          </a:prstGeom>
          <a:noFill/>
          <a:ln cap="flat" cmpd="sng" w="9525">
            <a:solidFill>
              <a:srgbClr val="000000"/>
            </a:solidFill>
            <a:prstDash val="solid"/>
            <a:miter lim="8000"/>
            <a:headEnd len="sm" w="sm" type="none"/>
            <a:tailEnd len="med" w="med" type="triangle"/>
          </a:ln>
        </p:spPr>
      </p:cxnSp>
      <p:cxnSp>
        <p:nvCxnSpPr>
          <p:cNvPr id="887" name="Google Shape;887;p123"/>
          <p:cNvCxnSpPr/>
          <p:nvPr/>
        </p:nvCxnSpPr>
        <p:spPr>
          <a:xfrm>
            <a:off x="6455080" y="2089459"/>
            <a:ext cx="348000" cy="465900"/>
          </a:xfrm>
          <a:prstGeom prst="straightConnector1">
            <a:avLst/>
          </a:prstGeom>
          <a:noFill/>
          <a:ln cap="flat" cmpd="sng" w="9525">
            <a:solidFill>
              <a:srgbClr val="000000"/>
            </a:solidFill>
            <a:prstDash val="solid"/>
            <a:miter lim="8000"/>
            <a:headEnd len="sm" w="sm" type="none"/>
            <a:tailEnd len="med" w="med" type="triangle"/>
          </a:ln>
        </p:spPr>
      </p:cxnSp>
      <p:cxnSp>
        <p:nvCxnSpPr>
          <p:cNvPr id="888" name="Google Shape;888;p123"/>
          <p:cNvCxnSpPr/>
          <p:nvPr/>
        </p:nvCxnSpPr>
        <p:spPr>
          <a:xfrm>
            <a:off x="6425784" y="3385307"/>
            <a:ext cx="1427400" cy="379800"/>
          </a:xfrm>
          <a:prstGeom prst="straightConnector1">
            <a:avLst/>
          </a:prstGeom>
          <a:noFill/>
          <a:ln cap="flat" cmpd="sng" w="9525">
            <a:solidFill>
              <a:srgbClr val="000000"/>
            </a:solidFill>
            <a:prstDash val="solid"/>
            <a:miter lim="8000"/>
            <a:headEnd len="sm" w="sm" type="none"/>
            <a:tailEnd len="med" w="med" type="triangle"/>
          </a:ln>
        </p:spPr>
      </p:cxnSp>
      <p:cxnSp>
        <p:nvCxnSpPr>
          <p:cNvPr id="889" name="Google Shape;889;p123"/>
          <p:cNvCxnSpPr/>
          <p:nvPr/>
        </p:nvCxnSpPr>
        <p:spPr>
          <a:xfrm>
            <a:off x="6412764" y="2856823"/>
            <a:ext cx="390900" cy="430200"/>
          </a:xfrm>
          <a:prstGeom prst="straightConnector1">
            <a:avLst/>
          </a:prstGeom>
          <a:noFill/>
          <a:ln cap="flat" cmpd="sng" w="9525">
            <a:solidFill>
              <a:srgbClr val="000000"/>
            </a:solidFill>
            <a:prstDash val="solid"/>
            <a:miter lim="8000"/>
            <a:headEnd len="sm" w="sm" type="none"/>
            <a:tailEnd len="med" w="med" type="triangle"/>
          </a:ln>
        </p:spPr>
      </p:cxnSp>
      <p:sp>
        <p:nvSpPr>
          <p:cNvPr id="890" name="Google Shape;890;p123"/>
          <p:cNvSpPr txBox="1"/>
          <p:nvPr/>
        </p:nvSpPr>
        <p:spPr>
          <a:xfrm>
            <a:off x="7918244" y="3606190"/>
            <a:ext cx="1083900" cy="317400"/>
          </a:xfrm>
          <a:prstGeom prst="rect">
            <a:avLst/>
          </a:prstGeom>
          <a:solidFill>
            <a:srgbClr val="DDDDD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Godiva2</a:t>
            </a:r>
            <a:endParaRPr/>
          </a:p>
        </p:txBody>
      </p:sp>
      <p:cxnSp>
        <p:nvCxnSpPr>
          <p:cNvPr id="891" name="Google Shape;891;p123"/>
          <p:cNvCxnSpPr/>
          <p:nvPr/>
        </p:nvCxnSpPr>
        <p:spPr>
          <a:xfrm>
            <a:off x="6425784" y="2164722"/>
            <a:ext cx="419700" cy="906900"/>
          </a:xfrm>
          <a:prstGeom prst="straightConnector1">
            <a:avLst/>
          </a:prstGeom>
          <a:noFill/>
          <a:ln cap="flat" cmpd="sng" w="9525">
            <a:solidFill>
              <a:srgbClr val="000000"/>
            </a:solidFill>
            <a:prstDash val="solid"/>
            <a:miter lim="8000"/>
            <a:headEnd len="sm" w="sm" type="none"/>
            <a:tailEnd len="med" w="med" type="triangle"/>
          </a:ln>
        </p:spPr>
      </p:cxnSp>
      <p:cxnSp>
        <p:nvCxnSpPr>
          <p:cNvPr id="892" name="Google Shape;892;p123"/>
          <p:cNvCxnSpPr/>
          <p:nvPr/>
        </p:nvCxnSpPr>
        <p:spPr>
          <a:xfrm>
            <a:off x="7711547" y="2058371"/>
            <a:ext cx="257100" cy="227700"/>
          </a:xfrm>
          <a:prstGeom prst="straightConnector1">
            <a:avLst/>
          </a:prstGeom>
          <a:noFill/>
          <a:ln cap="flat" cmpd="sng" w="9525">
            <a:solidFill>
              <a:srgbClr val="000000"/>
            </a:solidFill>
            <a:prstDash val="solid"/>
            <a:miter lim="8000"/>
            <a:headEnd len="sm" w="sm" type="none"/>
            <a:tailEnd len="med" w="med" type="triangle"/>
          </a:ln>
        </p:spPr>
      </p:cxnSp>
      <p:cxnSp>
        <p:nvCxnSpPr>
          <p:cNvPr id="893" name="Google Shape;893;p123"/>
          <p:cNvCxnSpPr/>
          <p:nvPr/>
        </p:nvCxnSpPr>
        <p:spPr>
          <a:xfrm flipH="1" rot="10800000">
            <a:off x="7757118" y="1578928"/>
            <a:ext cx="245700" cy="147300"/>
          </a:xfrm>
          <a:prstGeom prst="straightConnector1">
            <a:avLst/>
          </a:prstGeom>
          <a:noFill/>
          <a:ln cap="flat" cmpd="sng" w="9525">
            <a:solidFill>
              <a:srgbClr val="000000"/>
            </a:solidFill>
            <a:prstDash val="solid"/>
            <a:miter lim="8000"/>
            <a:headEnd len="sm" w="sm" type="none"/>
            <a:tailEnd len="med" w="med" type="triangle"/>
          </a:ln>
        </p:spPr>
      </p:cxnSp>
      <p:sp>
        <p:nvSpPr>
          <p:cNvPr id="894" name="Google Shape;894;p123"/>
          <p:cNvSpPr txBox="1"/>
          <p:nvPr/>
        </p:nvSpPr>
        <p:spPr>
          <a:xfrm>
            <a:off x="6914048" y="4116676"/>
            <a:ext cx="1719000" cy="3174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CKAN-pycsw</a:t>
            </a:r>
            <a:endParaRPr/>
          </a:p>
        </p:txBody>
      </p:sp>
      <p:sp>
        <p:nvSpPr>
          <p:cNvPr id="895" name="Google Shape;895;p123"/>
          <p:cNvSpPr txBox="1"/>
          <p:nvPr/>
        </p:nvSpPr>
        <p:spPr>
          <a:xfrm>
            <a:off x="1989089" y="4008676"/>
            <a:ext cx="813600" cy="314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1" i="0" lang="en" sz="1400" u="none">
                <a:solidFill>
                  <a:srgbClr val="000000"/>
                </a:solidFill>
                <a:latin typeface="Arial"/>
                <a:ea typeface="Arial"/>
                <a:cs typeface="Arial"/>
                <a:sym typeface="Arial"/>
              </a:rPr>
              <a:t>NcML</a:t>
            </a:r>
            <a:endParaRPr/>
          </a:p>
        </p:txBody>
      </p:sp>
      <p:cxnSp>
        <p:nvCxnSpPr>
          <p:cNvPr id="896" name="Google Shape;896;p123"/>
          <p:cNvCxnSpPr/>
          <p:nvPr/>
        </p:nvCxnSpPr>
        <p:spPr>
          <a:xfrm>
            <a:off x="6425784" y="4139582"/>
            <a:ext cx="348000" cy="183300"/>
          </a:xfrm>
          <a:prstGeom prst="straightConnector1">
            <a:avLst/>
          </a:prstGeom>
          <a:noFill/>
          <a:ln cap="flat" cmpd="sng" w="9525">
            <a:solidFill>
              <a:srgbClr val="000000"/>
            </a:solidFill>
            <a:prstDash val="solid"/>
            <a:miter lim="8000"/>
            <a:headEnd len="sm" w="sm" type="none"/>
            <a:tailEnd len="med" w="med" type="triangle"/>
          </a:ln>
        </p:spPr>
      </p:cxnSp>
      <p:cxnSp>
        <p:nvCxnSpPr>
          <p:cNvPr id="897" name="Google Shape;897;p123"/>
          <p:cNvCxnSpPr/>
          <p:nvPr/>
        </p:nvCxnSpPr>
        <p:spPr>
          <a:xfrm>
            <a:off x="7853142" y="2809374"/>
            <a:ext cx="213300" cy="217200"/>
          </a:xfrm>
          <a:prstGeom prst="straightConnector1">
            <a:avLst/>
          </a:prstGeom>
          <a:noFill/>
          <a:ln cap="flat" cmpd="sng" w="9525">
            <a:solidFill>
              <a:srgbClr val="000000"/>
            </a:solidFill>
            <a:prstDash val="solid"/>
            <a:miter lim="8000"/>
            <a:headEnd len="sm" w="sm" type="none"/>
            <a:tailEnd len="med" w="med" type="triangle"/>
          </a:ln>
        </p:spPr>
      </p:cxnSp>
      <p:sp>
        <p:nvSpPr>
          <p:cNvPr id="898" name="Google Shape;898;p123"/>
          <p:cNvSpPr txBox="1"/>
          <p:nvPr/>
        </p:nvSpPr>
        <p:spPr>
          <a:xfrm>
            <a:off x="2898875" y="2892806"/>
            <a:ext cx="1836000" cy="142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BE0E3"/>
              </a:buClr>
              <a:buFont typeface="Arial"/>
              <a:buNone/>
            </a:pPr>
            <a:r>
              <a:rPr b="1" i="0" lang="en" sz="1400" u="none">
                <a:solidFill>
                  <a:srgbClr val="BBE0E3"/>
                </a:solidFill>
                <a:latin typeface="Arial"/>
                <a:ea typeface="Arial"/>
                <a:cs typeface="Arial"/>
                <a:sym typeface="Arial"/>
              </a:rPr>
              <a:t>Grid</a:t>
            </a:r>
            <a:br>
              <a:rPr b="1" i="0" lang="en" sz="1400" u="none">
                <a:solidFill>
                  <a:srgbClr val="E6E6E6"/>
                </a:solidFill>
                <a:latin typeface="Arial"/>
                <a:ea typeface="Arial"/>
                <a:cs typeface="Arial"/>
                <a:sym typeface="Arial"/>
              </a:rPr>
            </a:br>
            <a:r>
              <a:rPr b="1" i="0" lang="en" sz="1400" u="none">
                <a:solidFill>
                  <a:srgbClr val="92D050"/>
                </a:solidFill>
                <a:latin typeface="Arial"/>
                <a:ea typeface="Arial"/>
                <a:cs typeface="Arial"/>
                <a:sym typeface="Arial"/>
              </a:rPr>
              <a:t>Ugrid</a:t>
            </a:r>
            <a:br>
              <a:rPr b="1" i="0" lang="en" sz="1400" u="none">
                <a:solidFill>
                  <a:srgbClr val="E6E6E6"/>
                </a:solidFill>
                <a:latin typeface="Arial"/>
                <a:ea typeface="Arial"/>
                <a:cs typeface="Arial"/>
                <a:sym typeface="Arial"/>
              </a:rPr>
            </a:br>
            <a:r>
              <a:rPr b="1" i="0" lang="en" sz="1400" u="none">
                <a:solidFill>
                  <a:srgbClr val="FFFF66"/>
                </a:solidFill>
                <a:latin typeface="Arial"/>
                <a:ea typeface="Arial"/>
                <a:cs typeface="Arial"/>
                <a:sym typeface="Arial"/>
              </a:rPr>
              <a:t>TimeSeries</a:t>
            </a:r>
            <a:br>
              <a:rPr b="1" i="0" lang="en" sz="1400" u="none">
                <a:solidFill>
                  <a:srgbClr val="FFFF66"/>
                </a:solidFill>
                <a:latin typeface="Arial"/>
                <a:ea typeface="Arial"/>
                <a:cs typeface="Arial"/>
                <a:sym typeface="Arial"/>
              </a:rPr>
            </a:br>
            <a:r>
              <a:rPr b="1" i="0" lang="en" sz="1400" u="none">
                <a:solidFill>
                  <a:srgbClr val="FFFF66"/>
                </a:solidFill>
                <a:latin typeface="Arial"/>
                <a:ea typeface="Arial"/>
                <a:cs typeface="Arial"/>
                <a:sym typeface="Arial"/>
              </a:rPr>
              <a:t>Profile</a:t>
            </a:r>
            <a:br>
              <a:rPr b="1" i="0" lang="en" sz="1400" u="none">
                <a:solidFill>
                  <a:srgbClr val="FFFF66"/>
                </a:solidFill>
                <a:latin typeface="Arial"/>
                <a:ea typeface="Arial"/>
                <a:cs typeface="Arial"/>
                <a:sym typeface="Arial"/>
              </a:rPr>
            </a:br>
            <a:r>
              <a:rPr b="1" i="0" lang="en" sz="1400" u="none">
                <a:solidFill>
                  <a:srgbClr val="FFFF66"/>
                </a:solidFill>
                <a:latin typeface="Arial"/>
                <a:ea typeface="Arial"/>
                <a:cs typeface="Arial"/>
                <a:sym typeface="Arial"/>
              </a:rPr>
              <a:t>Trajectory</a:t>
            </a:r>
            <a:br>
              <a:rPr b="1" i="0" lang="en" sz="1400" u="none">
                <a:solidFill>
                  <a:srgbClr val="FFFF66"/>
                </a:solidFill>
                <a:latin typeface="Arial"/>
                <a:ea typeface="Arial"/>
                <a:cs typeface="Arial"/>
                <a:sym typeface="Arial"/>
              </a:rPr>
            </a:br>
            <a:r>
              <a:rPr b="1" i="0" lang="en" sz="1400" u="none">
                <a:solidFill>
                  <a:srgbClr val="FFFF66"/>
                </a:solidFill>
                <a:latin typeface="Arial"/>
                <a:ea typeface="Arial"/>
                <a:cs typeface="Arial"/>
                <a:sym typeface="Arial"/>
              </a:rPr>
              <a:t>TimeSeriesProfile</a:t>
            </a:r>
            <a:endParaRPr/>
          </a:p>
        </p:txBody>
      </p:sp>
      <p:sp>
        <p:nvSpPr>
          <p:cNvPr id="899" name="Google Shape;899;p123"/>
          <p:cNvSpPr txBox="1"/>
          <p:nvPr/>
        </p:nvSpPr>
        <p:spPr>
          <a:xfrm>
            <a:off x="2031370" y="4514242"/>
            <a:ext cx="1719000" cy="76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Nonstandard</a:t>
            </a:r>
            <a:br>
              <a:rPr b="1" i="0" lang="en" sz="1400" u="none">
                <a:solidFill>
                  <a:srgbClr val="FFFFFF"/>
                </a:solidFill>
                <a:latin typeface="Arial"/>
                <a:ea typeface="Arial"/>
                <a:cs typeface="Arial"/>
                <a:sym typeface="Arial"/>
              </a:rPr>
            </a:br>
            <a:r>
              <a:rPr b="1" i="0" lang="en" sz="1400" u="none">
                <a:solidFill>
                  <a:srgbClr val="FFFFFF"/>
                </a:solidFill>
                <a:latin typeface="Arial"/>
                <a:ea typeface="Arial"/>
                <a:cs typeface="Arial"/>
                <a:sym typeface="Arial"/>
              </a:rPr>
              <a:t>Data Files</a:t>
            </a:r>
            <a:br>
              <a:rPr b="1" i="0" lang="en" sz="1400" u="none">
                <a:solidFill>
                  <a:srgbClr val="FFFFFF"/>
                </a:solidFill>
                <a:latin typeface="Arial"/>
                <a:ea typeface="Arial"/>
                <a:cs typeface="Arial"/>
                <a:sym typeface="Arial"/>
              </a:rPr>
            </a:br>
            <a:endParaRPr/>
          </a:p>
        </p:txBody>
      </p:sp>
      <p:sp>
        <p:nvSpPr>
          <p:cNvPr id="900" name="Google Shape;900;p123"/>
          <p:cNvSpPr txBox="1"/>
          <p:nvPr/>
        </p:nvSpPr>
        <p:spPr>
          <a:xfrm>
            <a:off x="6842220" y="4078771"/>
            <a:ext cx="1904100" cy="15756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400" u="none">
              <a:solidFill>
                <a:srgbClr val="000000"/>
              </a:solidFill>
              <a:latin typeface="Arial"/>
              <a:ea typeface="Arial"/>
              <a:cs typeface="Arial"/>
              <a:sym typeface="Arial"/>
            </a:endParaRPr>
          </a:p>
        </p:txBody>
      </p:sp>
      <p:sp>
        <p:nvSpPr>
          <p:cNvPr id="901" name="Google Shape;901;p123"/>
          <p:cNvSpPr txBox="1"/>
          <p:nvPr/>
        </p:nvSpPr>
        <p:spPr>
          <a:xfrm>
            <a:off x="5857769" y="4650068"/>
            <a:ext cx="1484400" cy="5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Arial"/>
              <a:buNone/>
            </a:pPr>
            <a:r>
              <a:rPr b="1" i="0" lang="en" sz="1400" u="none">
                <a:solidFill>
                  <a:srgbClr val="FFFFFF"/>
                </a:solidFill>
                <a:latin typeface="Arial"/>
                <a:ea typeface="Arial"/>
                <a:cs typeface="Arial"/>
                <a:sym typeface="Arial"/>
              </a:rPr>
              <a:t>Catalog</a:t>
            </a:r>
            <a:br>
              <a:rPr b="1" i="0" lang="en" sz="1400" u="none">
                <a:solidFill>
                  <a:srgbClr val="FFFFFF"/>
                </a:solidFill>
                <a:latin typeface="Arial"/>
                <a:ea typeface="Arial"/>
                <a:cs typeface="Arial"/>
                <a:sym typeface="Arial"/>
              </a:rPr>
            </a:br>
            <a:r>
              <a:rPr b="1" i="0" lang="en" sz="1400" u="none">
                <a:solidFill>
                  <a:srgbClr val="FFFFFF"/>
                </a:solidFill>
                <a:latin typeface="Arial"/>
                <a:ea typeface="Arial"/>
                <a:cs typeface="Arial"/>
                <a:sym typeface="Arial"/>
              </a:rPr>
              <a:t>Services</a:t>
            </a:r>
            <a:endParaRPr/>
          </a:p>
        </p:txBody>
      </p:sp>
      <p:sp>
        <p:nvSpPr>
          <p:cNvPr id="902" name="Google Shape;902;p123"/>
          <p:cNvSpPr/>
          <p:nvPr/>
        </p:nvSpPr>
        <p:spPr>
          <a:xfrm>
            <a:off x="1735950" y="645550"/>
            <a:ext cx="5022000" cy="3905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23"/>
          <p:cNvSpPr txBox="1"/>
          <p:nvPr>
            <p:ph idx="4294967295" type="title"/>
          </p:nvPr>
        </p:nvSpPr>
        <p:spPr>
          <a:xfrm>
            <a:off x="273600" y="-26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Web services make </a:t>
            </a:r>
            <a:r>
              <a:rPr b="1" lang="en">
                <a:solidFill>
                  <a:srgbClr val="FFFFFF"/>
                </a:solidFill>
              </a:rPr>
              <a:t>data </a:t>
            </a:r>
            <a:r>
              <a:rPr b="1" i="1" lang="en">
                <a:solidFill>
                  <a:srgbClr val="FFFFFF"/>
                </a:solidFill>
              </a:rPr>
              <a:t>Interoperable</a:t>
            </a:r>
            <a:endParaRPr b="1" i="1">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7" name="Shape 907"/>
        <p:cNvGrpSpPr/>
        <p:nvPr/>
      </p:nvGrpSpPr>
      <p:grpSpPr>
        <a:xfrm>
          <a:off x="0" y="0"/>
          <a:ext cx="0" cy="0"/>
          <a:chOff x="0" y="0"/>
          <a:chExt cx="0" cy="0"/>
        </a:xfrm>
      </p:grpSpPr>
      <p:pic>
        <p:nvPicPr>
          <p:cNvPr id="908" name="Google Shape;908;p124"/>
          <p:cNvPicPr preferRelativeResize="0"/>
          <p:nvPr/>
        </p:nvPicPr>
        <p:blipFill>
          <a:blip r:embed="rId3">
            <a:alphaModFix/>
          </a:blip>
          <a:stretch>
            <a:fillRect/>
          </a:stretch>
        </p:blipFill>
        <p:spPr>
          <a:xfrm>
            <a:off x="887900" y="858875"/>
            <a:ext cx="7368191" cy="4094124"/>
          </a:xfrm>
          <a:prstGeom prst="rect">
            <a:avLst/>
          </a:prstGeom>
          <a:noFill/>
          <a:ln>
            <a:noFill/>
          </a:ln>
        </p:spPr>
      </p:pic>
      <p:sp>
        <p:nvSpPr>
          <p:cNvPr id="909" name="Google Shape;909;p124"/>
          <p:cNvSpPr txBox="1"/>
          <p:nvPr/>
        </p:nvSpPr>
        <p:spPr>
          <a:xfrm>
            <a:off x="0" y="0"/>
            <a:ext cx="7860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rPr>
              <a:t>ISO metadata makes data </a:t>
            </a:r>
            <a:r>
              <a:rPr b="1" i="1" lang="en" sz="2800">
                <a:solidFill>
                  <a:schemeClr val="dk1"/>
                </a:solidFill>
              </a:rPr>
              <a:t>Findable</a:t>
            </a:r>
            <a:endParaRPr i="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3" name="Shape 913"/>
        <p:cNvGrpSpPr/>
        <p:nvPr/>
      </p:nvGrpSpPr>
      <p:grpSpPr>
        <a:xfrm>
          <a:off x="0" y="0"/>
          <a:ext cx="0" cy="0"/>
          <a:chOff x="0" y="0"/>
          <a:chExt cx="0" cy="0"/>
        </a:xfrm>
      </p:grpSpPr>
      <p:sp>
        <p:nvSpPr>
          <p:cNvPr id="914" name="Google Shape;914;p1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915" name="Google Shape;915;p1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916" name="Google Shape;916;p125"/>
          <p:cNvPicPr preferRelativeResize="0"/>
          <p:nvPr/>
        </p:nvPicPr>
        <p:blipFill>
          <a:blip r:embed="rId3">
            <a:alphaModFix/>
          </a:blip>
          <a:stretch>
            <a:fillRect/>
          </a:stretch>
        </p:blipFill>
        <p:spPr>
          <a:xfrm>
            <a:off x="2164775" y="728975"/>
            <a:ext cx="6331525" cy="4732025"/>
          </a:xfrm>
          <a:prstGeom prst="rect">
            <a:avLst/>
          </a:prstGeom>
          <a:noFill/>
          <a:ln>
            <a:noFill/>
          </a:ln>
        </p:spPr>
      </p:pic>
      <p:sp>
        <p:nvSpPr>
          <p:cNvPr id="917" name="Google Shape;917;p125"/>
          <p:cNvSpPr txBox="1"/>
          <p:nvPr/>
        </p:nvSpPr>
        <p:spPr>
          <a:xfrm>
            <a:off x="183575" y="159125"/>
            <a:ext cx="8520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rPr>
              <a:t>Binder Notebooks make workflows </a:t>
            </a:r>
            <a:r>
              <a:rPr b="1" i="1" lang="en" sz="2800">
                <a:solidFill>
                  <a:schemeClr val="dk1"/>
                </a:solidFill>
              </a:rPr>
              <a:t>Reusable</a:t>
            </a:r>
            <a:endParaRPr i="1">
              <a:solidFill>
                <a:schemeClr val="dk1"/>
              </a:solidFill>
            </a:endParaRPr>
          </a:p>
        </p:txBody>
      </p:sp>
      <p:pic>
        <p:nvPicPr>
          <p:cNvPr id="918" name="Google Shape;918;p125"/>
          <p:cNvPicPr preferRelativeResize="0"/>
          <p:nvPr/>
        </p:nvPicPr>
        <p:blipFill>
          <a:blip r:embed="rId4">
            <a:alphaModFix/>
          </a:blip>
          <a:stretch>
            <a:fillRect/>
          </a:stretch>
        </p:blipFill>
        <p:spPr>
          <a:xfrm>
            <a:off x="311700" y="1671650"/>
            <a:ext cx="1631375" cy="549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2" name="Shape 922"/>
        <p:cNvGrpSpPr/>
        <p:nvPr/>
      </p:nvGrpSpPr>
      <p:grpSpPr>
        <a:xfrm>
          <a:off x="0" y="0"/>
          <a:ext cx="0" cy="0"/>
          <a:chOff x="0" y="0"/>
          <a:chExt cx="0" cy="0"/>
        </a:xfrm>
      </p:grpSpPr>
      <p:pic>
        <p:nvPicPr>
          <p:cNvPr id="923" name="Google Shape;923;p126"/>
          <p:cNvPicPr preferRelativeResize="0"/>
          <p:nvPr/>
        </p:nvPicPr>
        <p:blipFill>
          <a:blip r:embed="rId3">
            <a:alphaModFix/>
          </a:blip>
          <a:stretch>
            <a:fillRect/>
          </a:stretch>
        </p:blipFill>
        <p:spPr>
          <a:xfrm>
            <a:off x="248300" y="1086725"/>
            <a:ext cx="8448500" cy="3157800"/>
          </a:xfrm>
          <a:prstGeom prst="rect">
            <a:avLst/>
          </a:prstGeom>
          <a:noFill/>
          <a:ln>
            <a:noFill/>
          </a:ln>
        </p:spPr>
      </p:pic>
      <p:sp>
        <p:nvSpPr>
          <p:cNvPr id="924" name="Google Shape;924;p126"/>
          <p:cNvSpPr txBox="1"/>
          <p:nvPr/>
        </p:nvSpPr>
        <p:spPr>
          <a:xfrm>
            <a:off x="183575" y="159125"/>
            <a:ext cx="8520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rPr>
              <a:t>Pangeo Architecture</a:t>
            </a:r>
            <a:endParaRPr i="1">
              <a:solidFill>
                <a:schemeClr val="dk1"/>
              </a:solidFill>
            </a:endParaRPr>
          </a:p>
        </p:txBody>
      </p:sp>
      <p:pic>
        <p:nvPicPr>
          <p:cNvPr id="925" name="Google Shape;925;p126"/>
          <p:cNvPicPr preferRelativeResize="0"/>
          <p:nvPr/>
        </p:nvPicPr>
        <p:blipFill>
          <a:blip r:embed="rId4">
            <a:alphaModFix/>
          </a:blip>
          <a:stretch>
            <a:fillRect/>
          </a:stretch>
        </p:blipFill>
        <p:spPr>
          <a:xfrm>
            <a:off x="4427024" y="2284325"/>
            <a:ext cx="960150" cy="1156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pic>
        <p:nvPicPr>
          <p:cNvPr id="930" name="Google Shape;930;p127"/>
          <p:cNvPicPr preferRelativeResize="0"/>
          <p:nvPr/>
        </p:nvPicPr>
        <p:blipFill>
          <a:blip r:embed="rId3">
            <a:alphaModFix/>
          </a:blip>
          <a:stretch>
            <a:fillRect/>
          </a:stretch>
        </p:blipFill>
        <p:spPr>
          <a:xfrm>
            <a:off x="152400" y="857250"/>
            <a:ext cx="8839200" cy="4171082"/>
          </a:xfrm>
          <a:prstGeom prst="rect">
            <a:avLst/>
          </a:prstGeom>
          <a:noFill/>
          <a:ln>
            <a:noFill/>
          </a:ln>
        </p:spPr>
      </p:pic>
      <p:sp>
        <p:nvSpPr>
          <p:cNvPr id="931" name="Google Shape;931;p127"/>
          <p:cNvSpPr txBox="1"/>
          <p:nvPr/>
        </p:nvSpPr>
        <p:spPr>
          <a:xfrm>
            <a:off x="152400" y="57150"/>
            <a:ext cx="8451300" cy="6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rPr>
              <a:t>FAIR Big Gridded Data in the Cloud</a:t>
            </a:r>
            <a:endParaRPr b="1" sz="2800">
              <a:solidFill>
                <a:schemeClr val="dk1"/>
              </a:solidFill>
            </a:endParaRPr>
          </a:p>
          <a:p>
            <a:pPr indent="0" lvl="0" marL="0" rtl="0" algn="l">
              <a:spcBef>
                <a:spcPts val="0"/>
              </a:spcBef>
              <a:spcAft>
                <a:spcPts val="0"/>
              </a:spcAft>
              <a:buNone/>
            </a:pPr>
            <a:r>
              <a:rPr lang="en" sz="1100">
                <a:solidFill>
                  <a:schemeClr val="dk1"/>
                </a:solidFill>
              </a:rPr>
              <a:t>https://github.com/reproducible-notebooks</a:t>
            </a:r>
            <a:endParaRPr b="1" sz="2800">
              <a:solidFill>
                <a:schemeClr val="dk1"/>
              </a:solidFill>
            </a:endParaRPr>
          </a:p>
        </p:txBody>
      </p:sp>
      <p:pic>
        <p:nvPicPr>
          <p:cNvPr id="932" name="Google Shape;932;p127"/>
          <p:cNvPicPr preferRelativeResize="0"/>
          <p:nvPr/>
        </p:nvPicPr>
        <p:blipFill>
          <a:blip r:embed="rId4">
            <a:alphaModFix/>
          </a:blip>
          <a:stretch>
            <a:fillRect/>
          </a:stretch>
        </p:blipFill>
        <p:spPr>
          <a:xfrm>
            <a:off x="6803450" y="132513"/>
            <a:ext cx="2076450" cy="561975"/>
          </a:xfrm>
          <a:prstGeom prst="rect">
            <a:avLst/>
          </a:prstGeom>
          <a:noFill/>
          <a:ln>
            <a:noFill/>
          </a:ln>
        </p:spPr>
      </p:pic>
      <p:pic>
        <p:nvPicPr>
          <p:cNvPr id="933" name="Google Shape;933;p127"/>
          <p:cNvPicPr preferRelativeResize="0"/>
          <p:nvPr/>
        </p:nvPicPr>
        <p:blipFill>
          <a:blip r:embed="rId5">
            <a:alphaModFix/>
          </a:blip>
          <a:stretch>
            <a:fillRect/>
          </a:stretch>
        </p:blipFill>
        <p:spPr>
          <a:xfrm>
            <a:off x="6636300" y="4395800"/>
            <a:ext cx="1631375" cy="549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7" name="Shape 937"/>
        <p:cNvGrpSpPr/>
        <p:nvPr/>
      </p:nvGrpSpPr>
      <p:grpSpPr>
        <a:xfrm>
          <a:off x="0" y="0"/>
          <a:ext cx="0" cy="0"/>
          <a:chOff x="0" y="0"/>
          <a:chExt cx="0" cy="0"/>
        </a:xfrm>
      </p:grpSpPr>
      <p:sp>
        <p:nvSpPr>
          <p:cNvPr id="938" name="Google Shape;938;p12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939" name="Google Shape;939;p12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940" name="Google Shape;940;p128"/>
          <p:cNvPicPr preferRelativeResize="0"/>
          <p:nvPr/>
        </p:nvPicPr>
        <p:blipFill>
          <a:blip r:embed="rId3">
            <a:alphaModFix/>
          </a:blip>
          <a:stretch>
            <a:fillRect/>
          </a:stretch>
        </p:blipFill>
        <p:spPr>
          <a:xfrm>
            <a:off x="20411" y="0"/>
            <a:ext cx="9103180" cy="5143501"/>
          </a:xfrm>
          <a:prstGeom prst="rect">
            <a:avLst/>
          </a:prstGeom>
          <a:noFill/>
          <a:ln>
            <a:noFill/>
          </a:ln>
        </p:spPr>
      </p:pic>
      <p:pic>
        <p:nvPicPr>
          <p:cNvPr id="941" name="Google Shape;941;p128"/>
          <p:cNvPicPr preferRelativeResize="0"/>
          <p:nvPr/>
        </p:nvPicPr>
        <p:blipFill>
          <a:blip r:embed="rId4">
            <a:alphaModFix/>
          </a:blip>
          <a:stretch>
            <a:fillRect/>
          </a:stretch>
        </p:blipFill>
        <p:spPr>
          <a:xfrm>
            <a:off x="6803450" y="132513"/>
            <a:ext cx="2076450" cy="561975"/>
          </a:xfrm>
          <a:prstGeom prst="rect">
            <a:avLst/>
          </a:prstGeom>
          <a:noFill/>
          <a:ln>
            <a:noFill/>
          </a:ln>
        </p:spPr>
      </p:pic>
      <p:pic>
        <p:nvPicPr>
          <p:cNvPr id="942" name="Google Shape;942;p128"/>
          <p:cNvPicPr preferRelativeResize="0"/>
          <p:nvPr/>
        </p:nvPicPr>
        <p:blipFill>
          <a:blip r:embed="rId5">
            <a:alphaModFix/>
          </a:blip>
          <a:stretch>
            <a:fillRect/>
          </a:stretch>
        </p:blipFill>
        <p:spPr>
          <a:xfrm>
            <a:off x="159300" y="3076925"/>
            <a:ext cx="1631375" cy="549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6" name="Shape 946"/>
        <p:cNvGrpSpPr/>
        <p:nvPr/>
      </p:nvGrpSpPr>
      <p:grpSpPr>
        <a:xfrm>
          <a:off x="0" y="0"/>
          <a:ext cx="0" cy="0"/>
          <a:chOff x="0" y="0"/>
          <a:chExt cx="0" cy="0"/>
        </a:xfrm>
      </p:grpSpPr>
      <p:sp>
        <p:nvSpPr>
          <p:cNvPr id="947" name="Google Shape;947;p129"/>
          <p:cNvSpPr/>
          <p:nvPr/>
        </p:nvSpPr>
        <p:spPr>
          <a:xfrm>
            <a:off x="-112650" y="-264700"/>
            <a:ext cx="9535500" cy="56559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949" name="Google Shape;949;p1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950" name="Google Shape;950;p129"/>
          <p:cNvSpPr txBox="1"/>
          <p:nvPr/>
        </p:nvSpPr>
        <p:spPr>
          <a:xfrm>
            <a:off x="387900" y="458025"/>
            <a:ext cx="8756100" cy="68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lt1"/>
                </a:solidFill>
                <a:latin typeface="Roboto Slab"/>
                <a:ea typeface="Roboto Slab"/>
                <a:cs typeface="Roboto Slab"/>
                <a:sym typeface="Roboto Slab"/>
              </a:rPr>
              <a:t>The Future: All data proximate “in the I2 Sense”</a:t>
            </a:r>
            <a:endParaRPr sz="3000">
              <a:solidFill>
                <a:srgbClr val="FFFFFF"/>
              </a:solidFill>
              <a:latin typeface="Roboto Slab"/>
              <a:ea typeface="Roboto Slab"/>
              <a:cs typeface="Roboto Slab"/>
              <a:sym typeface="Roboto Slab"/>
            </a:endParaRPr>
          </a:p>
        </p:txBody>
      </p:sp>
      <p:pic>
        <p:nvPicPr>
          <p:cNvPr id="951" name="Google Shape;951;p129"/>
          <p:cNvPicPr preferRelativeResize="0"/>
          <p:nvPr/>
        </p:nvPicPr>
        <p:blipFill>
          <a:blip r:embed="rId3">
            <a:alphaModFix/>
          </a:blip>
          <a:stretch>
            <a:fillRect/>
          </a:stretch>
        </p:blipFill>
        <p:spPr>
          <a:xfrm>
            <a:off x="1538998" y="1562812"/>
            <a:ext cx="1983875" cy="1288349"/>
          </a:xfrm>
          <a:prstGeom prst="rect">
            <a:avLst/>
          </a:prstGeom>
          <a:noFill/>
          <a:ln>
            <a:noFill/>
          </a:ln>
        </p:spPr>
      </p:pic>
      <p:pic>
        <p:nvPicPr>
          <p:cNvPr id="952" name="Google Shape;952;p129"/>
          <p:cNvPicPr preferRelativeResize="0"/>
          <p:nvPr/>
        </p:nvPicPr>
        <p:blipFill>
          <a:blip r:embed="rId3">
            <a:alphaModFix/>
          </a:blip>
          <a:stretch>
            <a:fillRect/>
          </a:stretch>
        </p:blipFill>
        <p:spPr>
          <a:xfrm>
            <a:off x="4060648" y="1323900"/>
            <a:ext cx="1983875" cy="1288349"/>
          </a:xfrm>
          <a:prstGeom prst="rect">
            <a:avLst/>
          </a:prstGeom>
          <a:noFill/>
          <a:ln>
            <a:noFill/>
          </a:ln>
        </p:spPr>
      </p:pic>
      <p:pic>
        <p:nvPicPr>
          <p:cNvPr id="953" name="Google Shape;953;p129"/>
          <p:cNvPicPr preferRelativeResize="0"/>
          <p:nvPr/>
        </p:nvPicPr>
        <p:blipFill>
          <a:blip r:embed="rId3">
            <a:alphaModFix/>
          </a:blip>
          <a:stretch>
            <a:fillRect/>
          </a:stretch>
        </p:blipFill>
        <p:spPr>
          <a:xfrm>
            <a:off x="2522173" y="3269850"/>
            <a:ext cx="1983875" cy="1288349"/>
          </a:xfrm>
          <a:prstGeom prst="rect">
            <a:avLst/>
          </a:prstGeom>
          <a:noFill/>
          <a:ln>
            <a:noFill/>
          </a:ln>
        </p:spPr>
      </p:pic>
      <p:pic>
        <p:nvPicPr>
          <p:cNvPr id="954" name="Google Shape;954;p129"/>
          <p:cNvPicPr preferRelativeResize="0"/>
          <p:nvPr/>
        </p:nvPicPr>
        <p:blipFill>
          <a:blip r:embed="rId3">
            <a:alphaModFix/>
          </a:blip>
          <a:stretch>
            <a:fillRect/>
          </a:stretch>
        </p:blipFill>
        <p:spPr>
          <a:xfrm>
            <a:off x="4962823" y="3127200"/>
            <a:ext cx="1983875" cy="1288349"/>
          </a:xfrm>
          <a:prstGeom prst="rect">
            <a:avLst/>
          </a:prstGeom>
          <a:noFill/>
          <a:ln>
            <a:noFill/>
          </a:ln>
        </p:spPr>
      </p:pic>
      <p:sp>
        <p:nvSpPr>
          <p:cNvPr id="955" name="Google Shape;955;p129"/>
          <p:cNvSpPr txBox="1"/>
          <p:nvPr/>
        </p:nvSpPr>
        <p:spPr>
          <a:xfrm>
            <a:off x="1437750" y="1323900"/>
            <a:ext cx="891000" cy="5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Google</a:t>
            </a:r>
            <a:endParaRPr>
              <a:solidFill>
                <a:srgbClr val="FFFFFF"/>
              </a:solidFill>
            </a:endParaRPr>
          </a:p>
        </p:txBody>
      </p:sp>
      <p:sp>
        <p:nvSpPr>
          <p:cNvPr id="956" name="Google Shape;956;p129"/>
          <p:cNvSpPr txBox="1"/>
          <p:nvPr/>
        </p:nvSpPr>
        <p:spPr>
          <a:xfrm>
            <a:off x="5407275" y="1087200"/>
            <a:ext cx="891000" cy="5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Amazon</a:t>
            </a:r>
            <a:endParaRPr>
              <a:solidFill>
                <a:srgbClr val="FFFFFF"/>
              </a:solidFill>
            </a:endParaRPr>
          </a:p>
        </p:txBody>
      </p:sp>
      <p:sp>
        <p:nvSpPr>
          <p:cNvPr id="957" name="Google Shape;957;p129"/>
          <p:cNvSpPr txBox="1"/>
          <p:nvPr/>
        </p:nvSpPr>
        <p:spPr>
          <a:xfrm>
            <a:off x="1730250" y="3557950"/>
            <a:ext cx="1084500" cy="5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Microsoft</a:t>
            </a:r>
            <a:endParaRPr>
              <a:solidFill>
                <a:srgbClr val="FFFFFF"/>
              </a:solidFill>
            </a:endParaRPr>
          </a:p>
        </p:txBody>
      </p:sp>
      <p:sp>
        <p:nvSpPr>
          <p:cNvPr id="958" name="Google Shape;958;p129"/>
          <p:cNvSpPr txBox="1"/>
          <p:nvPr/>
        </p:nvSpPr>
        <p:spPr>
          <a:xfrm>
            <a:off x="6419775" y="2869450"/>
            <a:ext cx="1084500" cy="5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XSEDE JetStream </a:t>
            </a:r>
            <a:endParaRPr>
              <a:solidFill>
                <a:srgbClr val="FFFFFF"/>
              </a:solidFill>
            </a:endParaRPr>
          </a:p>
        </p:txBody>
      </p:sp>
      <p:cxnSp>
        <p:nvCxnSpPr>
          <p:cNvPr id="959" name="Google Shape;959;p129"/>
          <p:cNvCxnSpPr>
            <a:stCxn id="951" idx="3"/>
          </p:cNvCxnSpPr>
          <p:nvPr/>
        </p:nvCxnSpPr>
        <p:spPr>
          <a:xfrm flipH="1" rot="10800000">
            <a:off x="3522873" y="2205187"/>
            <a:ext cx="547500" cy="1800"/>
          </a:xfrm>
          <a:prstGeom prst="straightConnector1">
            <a:avLst/>
          </a:prstGeom>
          <a:noFill/>
          <a:ln cap="flat" cmpd="sng" w="114300">
            <a:solidFill>
              <a:srgbClr val="FFFFFF"/>
            </a:solidFill>
            <a:prstDash val="solid"/>
            <a:round/>
            <a:headEnd len="med" w="med" type="none"/>
            <a:tailEnd len="med" w="med" type="none"/>
          </a:ln>
        </p:spPr>
      </p:cxnSp>
      <p:cxnSp>
        <p:nvCxnSpPr>
          <p:cNvPr id="960" name="Google Shape;960;p129"/>
          <p:cNvCxnSpPr/>
          <p:nvPr/>
        </p:nvCxnSpPr>
        <p:spPr>
          <a:xfrm>
            <a:off x="2814750" y="2782350"/>
            <a:ext cx="364500" cy="597300"/>
          </a:xfrm>
          <a:prstGeom prst="straightConnector1">
            <a:avLst/>
          </a:prstGeom>
          <a:noFill/>
          <a:ln cap="flat" cmpd="sng" w="114300">
            <a:solidFill>
              <a:srgbClr val="FFFFFF"/>
            </a:solidFill>
            <a:prstDash val="solid"/>
            <a:round/>
            <a:headEnd len="med" w="med" type="none"/>
            <a:tailEnd len="med" w="med" type="none"/>
          </a:ln>
        </p:spPr>
      </p:cxnSp>
      <p:cxnSp>
        <p:nvCxnSpPr>
          <p:cNvPr id="961" name="Google Shape;961;p129"/>
          <p:cNvCxnSpPr/>
          <p:nvPr/>
        </p:nvCxnSpPr>
        <p:spPr>
          <a:xfrm>
            <a:off x="5538375" y="2529225"/>
            <a:ext cx="111900" cy="680400"/>
          </a:xfrm>
          <a:prstGeom prst="straightConnector1">
            <a:avLst/>
          </a:prstGeom>
          <a:noFill/>
          <a:ln cap="flat" cmpd="sng" w="114300">
            <a:solidFill>
              <a:srgbClr val="FFFFFF"/>
            </a:solidFill>
            <a:prstDash val="solid"/>
            <a:round/>
            <a:headEnd len="med" w="med" type="none"/>
            <a:tailEnd len="med" w="med" type="none"/>
          </a:ln>
        </p:spPr>
      </p:cxnSp>
      <p:cxnSp>
        <p:nvCxnSpPr>
          <p:cNvPr id="962" name="Google Shape;962;p129"/>
          <p:cNvCxnSpPr/>
          <p:nvPr/>
        </p:nvCxnSpPr>
        <p:spPr>
          <a:xfrm flipH="1" rot="10800000">
            <a:off x="4415323" y="4124962"/>
            <a:ext cx="547500" cy="1800"/>
          </a:xfrm>
          <a:prstGeom prst="straightConnector1">
            <a:avLst/>
          </a:prstGeom>
          <a:noFill/>
          <a:ln cap="flat" cmpd="sng" w="114300">
            <a:solidFill>
              <a:srgbClr val="FFFFFF"/>
            </a:solidFill>
            <a:prstDash val="solid"/>
            <a:round/>
            <a:headEnd len="med" w="med" type="none"/>
            <a:tailEnd len="med" w="med" type="none"/>
          </a:ln>
        </p:spPr>
      </p:cxnSp>
      <p:sp>
        <p:nvSpPr>
          <p:cNvPr id="963" name="Google Shape;963;p129"/>
          <p:cNvSpPr txBox="1"/>
          <p:nvPr/>
        </p:nvSpPr>
        <p:spPr>
          <a:xfrm>
            <a:off x="3619850" y="2206975"/>
            <a:ext cx="5475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Slab"/>
                <a:ea typeface="Roboto Slab"/>
                <a:cs typeface="Roboto Slab"/>
                <a:sym typeface="Roboto Slab"/>
              </a:rPr>
              <a:t>I2</a:t>
            </a:r>
            <a:endParaRPr>
              <a:solidFill>
                <a:srgbClr val="FFFFFF"/>
              </a:solidFill>
              <a:latin typeface="Roboto Slab"/>
              <a:ea typeface="Roboto Slab"/>
              <a:cs typeface="Roboto Slab"/>
              <a:sym typeface="Roboto Slab"/>
            </a:endParaRPr>
          </a:p>
        </p:txBody>
      </p:sp>
      <p:sp>
        <p:nvSpPr>
          <p:cNvPr id="964" name="Google Shape;964;p129"/>
          <p:cNvSpPr txBox="1"/>
          <p:nvPr/>
        </p:nvSpPr>
        <p:spPr>
          <a:xfrm>
            <a:off x="2975375" y="2792025"/>
            <a:ext cx="5475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Slab"/>
                <a:ea typeface="Roboto Slab"/>
                <a:cs typeface="Roboto Slab"/>
                <a:sym typeface="Roboto Slab"/>
              </a:rPr>
              <a:t>I2</a:t>
            </a:r>
            <a:endParaRPr>
              <a:solidFill>
                <a:srgbClr val="FFFFFF"/>
              </a:solidFill>
              <a:latin typeface="Roboto Slab"/>
              <a:ea typeface="Roboto Slab"/>
              <a:cs typeface="Roboto Slab"/>
              <a:sym typeface="Roboto Slab"/>
            </a:endParaRPr>
          </a:p>
        </p:txBody>
      </p:sp>
      <p:sp>
        <p:nvSpPr>
          <p:cNvPr id="965" name="Google Shape;965;p129"/>
          <p:cNvSpPr txBox="1"/>
          <p:nvPr/>
        </p:nvSpPr>
        <p:spPr>
          <a:xfrm>
            <a:off x="4506050" y="3766575"/>
            <a:ext cx="5475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Slab"/>
                <a:ea typeface="Roboto Slab"/>
                <a:cs typeface="Roboto Slab"/>
                <a:sym typeface="Roboto Slab"/>
              </a:rPr>
              <a:t>I2</a:t>
            </a:r>
            <a:endParaRPr>
              <a:solidFill>
                <a:srgbClr val="FFFFFF"/>
              </a:solidFill>
              <a:latin typeface="Roboto Slab"/>
              <a:ea typeface="Roboto Slab"/>
              <a:cs typeface="Roboto Slab"/>
              <a:sym typeface="Roboto Slab"/>
            </a:endParaRPr>
          </a:p>
        </p:txBody>
      </p:sp>
      <p:sp>
        <p:nvSpPr>
          <p:cNvPr id="966" name="Google Shape;966;p129"/>
          <p:cNvSpPr txBox="1"/>
          <p:nvPr/>
        </p:nvSpPr>
        <p:spPr>
          <a:xfrm>
            <a:off x="5225675" y="2792025"/>
            <a:ext cx="5475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Slab"/>
                <a:ea typeface="Roboto Slab"/>
                <a:cs typeface="Roboto Slab"/>
                <a:sym typeface="Roboto Slab"/>
              </a:rPr>
              <a:t>I2</a:t>
            </a:r>
            <a:endParaRPr>
              <a:solidFill>
                <a:srgbClr val="FFFFFF"/>
              </a:solidFill>
              <a:latin typeface="Roboto Slab"/>
              <a:ea typeface="Roboto Slab"/>
              <a:cs typeface="Roboto Slab"/>
              <a:sym typeface="Roboto Slab"/>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Google Shape;971;p130"/>
          <p:cNvSpPr txBox="1"/>
          <p:nvPr/>
        </p:nvSpPr>
        <p:spPr>
          <a:xfrm>
            <a:off x="183575" y="159125"/>
            <a:ext cx="8520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rPr>
              <a:t>  The Cloud can make this all work better </a:t>
            </a:r>
            <a:endParaRPr b="1" sz="2800">
              <a:solidFill>
                <a:schemeClr val="dk1"/>
              </a:solidFill>
            </a:endParaRPr>
          </a:p>
        </p:txBody>
      </p:sp>
      <p:sp>
        <p:nvSpPr>
          <p:cNvPr id="972" name="Google Shape;972;p130"/>
          <p:cNvSpPr txBox="1"/>
          <p:nvPr/>
        </p:nvSpPr>
        <p:spPr>
          <a:xfrm>
            <a:off x="638250" y="1038150"/>
            <a:ext cx="7867500" cy="2533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lang="en" sz="2400">
                <a:solidFill>
                  <a:schemeClr val="dk1"/>
                </a:solidFill>
              </a:rPr>
              <a:t>Can use S3 direct access instead of data services </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“Cloud Data Optimation” sessions this afternoon</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Datasets need to be standardized at the S3 level </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“NetCDF-CF Workshop” sessions this afternoon  and tomorrow morning</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Standardized ISO records needed for S3 items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Move data and workflows to the Cloud!</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“Using Pangeo JupyterHubs” session after lunch</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“Scalable, Data-Proximate Computing” session tomorrow afternoon</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96"/>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p>
            <a:pPr indent="0" lvl="0" marL="0" rtl="0" algn="l">
              <a:spcBef>
                <a:spcPts val="0"/>
              </a:spcBef>
              <a:spcAft>
                <a:spcPts val="0"/>
              </a:spcAft>
              <a:buNone/>
            </a:pPr>
            <a:fld id="{00000000-1234-1234-1234-123412341234}" type="slidenum">
              <a:rPr lang="en">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pic>
        <p:nvPicPr>
          <p:cNvPr id="577" name="Google Shape;577;p96"/>
          <p:cNvPicPr preferRelativeResize="0"/>
          <p:nvPr/>
        </p:nvPicPr>
        <p:blipFill rotWithShape="1">
          <a:blip r:embed="rId3">
            <a:alphaModFix/>
          </a:blip>
          <a:srcRect b="0" l="0" r="0" t="0"/>
          <a:stretch/>
        </p:blipFill>
        <p:spPr>
          <a:xfrm>
            <a:off x="1" y="0"/>
            <a:ext cx="4405313" cy="3771900"/>
          </a:xfrm>
          <a:prstGeom prst="rect">
            <a:avLst/>
          </a:prstGeom>
          <a:noFill/>
          <a:ln>
            <a:noFill/>
          </a:ln>
        </p:spPr>
      </p:pic>
      <p:pic>
        <p:nvPicPr>
          <p:cNvPr id="578" name="Google Shape;578;p96"/>
          <p:cNvPicPr preferRelativeResize="0"/>
          <p:nvPr/>
        </p:nvPicPr>
        <p:blipFill rotWithShape="1">
          <a:blip r:embed="rId4">
            <a:alphaModFix/>
          </a:blip>
          <a:srcRect b="0" l="0" r="0" t="0"/>
          <a:stretch/>
        </p:blipFill>
        <p:spPr>
          <a:xfrm>
            <a:off x="-4760" y="2775677"/>
            <a:ext cx="3435892" cy="2337375"/>
          </a:xfrm>
          <a:prstGeom prst="rect">
            <a:avLst/>
          </a:prstGeom>
          <a:noFill/>
          <a:ln>
            <a:noFill/>
          </a:ln>
        </p:spPr>
      </p:pic>
      <p:sp>
        <p:nvSpPr>
          <p:cNvPr id="579" name="Google Shape;579;p96"/>
          <p:cNvSpPr txBox="1"/>
          <p:nvPr/>
        </p:nvSpPr>
        <p:spPr>
          <a:xfrm>
            <a:off x="-957260" y="1077362"/>
            <a:ext cx="3992700" cy="994200"/>
          </a:xfrm>
          <a:prstGeom prst="rect">
            <a:avLst/>
          </a:prstGeom>
          <a:noFill/>
          <a:ln>
            <a:noFill/>
          </a:ln>
        </p:spPr>
        <p:txBody>
          <a:bodyPr anchorCtr="0" anchor="ctr" bIns="45700" lIns="91400" spcFirstLastPara="1" rIns="914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lang="en" sz="4400">
                <a:solidFill>
                  <a:schemeClr val="lt1"/>
                </a:solidFill>
                <a:latin typeface="Arial"/>
                <a:ea typeface="Arial"/>
                <a:cs typeface="Arial"/>
                <a:sym typeface="Arial"/>
              </a:rPr>
              <a:t>GrADS</a:t>
            </a:r>
            <a:endParaRPr b="1" sz="4400">
              <a:solidFill>
                <a:schemeClr val="lt1"/>
              </a:solidFill>
              <a:latin typeface="Arial"/>
              <a:ea typeface="Arial"/>
              <a:cs typeface="Arial"/>
              <a:sym typeface="Arial"/>
            </a:endParaRPr>
          </a:p>
        </p:txBody>
      </p:sp>
      <p:sp>
        <p:nvSpPr>
          <p:cNvPr id="580" name="Google Shape;580;p96"/>
          <p:cNvSpPr txBox="1"/>
          <p:nvPr/>
        </p:nvSpPr>
        <p:spPr>
          <a:xfrm>
            <a:off x="-561429" y="4259763"/>
            <a:ext cx="3992700" cy="994200"/>
          </a:xfrm>
          <a:prstGeom prst="rect">
            <a:avLst/>
          </a:prstGeom>
          <a:noFill/>
          <a:ln>
            <a:noFill/>
          </a:ln>
        </p:spPr>
        <p:txBody>
          <a:bodyPr anchorCtr="0" anchor="ctr" bIns="45700" lIns="91400" spcFirstLastPara="1" rIns="914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lang="en" sz="4400">
                <a:solidFill>
                  <a:schemeClr val="lt1"/>
                </a:solidFill>
                <a:latin typeface="Arial"/>
                <a:ea typeface="Arial"/>
                <a:cs typeface="Arial"/>
                <a:sym typeface="Arial"/>
              </a:rPr>
              <a:t>THREDDS</a:t>
            </a:r>
            <a:endParaRPr sz="1100"/>
          </a:p>
        </p:txBody>
      </p:sp>
      <p:pic>
        <p:nvPicPr>
          <p:cNvPr id="581" name="Google Shape;581;p96"/>
          <p:cNvPicPr preferRelativeResize="0"/>
          <p:nvPr/>
        </p:nvPicPr>
        <p:blipFill rotWithShape="1">
          <a:blip r:embed="rId5">
            <a:alphaModFix/>
          </a:blip>
          <a:srcRect b="0" l="0" r="0" t="0"/>
          <a:stretch/>
        </p:blipFill>
        <p:spPr>
          <a:xfrm>
            <a:off x="3831198" y="2775677"/>
            <a:ext cx="5312804" cy="2367823"/>
          </a:xfrm>
          <a:prstGeom prst="rect">
            <a:avLst/>
          </a:prstGeom>
          <a:noFill/>
          <a:ln>
            <a:noFill/>
          </a:ln>
        </p:spPr>
      </p:pic>
      <p:sp>
        <p:nvSpPr>
          <p:cNvPr id="582" name="Google Shape;582;p96"/>
          <p:cNvSpPr txBox="1"/>
          <p:nvPr/>
        </p:nvSpPr>
        <p:spPr>
          <a:xfrm>
            <a:off x="7073899" y="3838876"/>
            <a:ext cx="2070000" cy="994200"/>
          </a:xfrm>
          <a:prstGeom prst="rect">
            <a:avLst/>
          </a:prstGeom>
          <a:noFill/>
          <a:ln>
            <a:noFill/>
          </a:ln>
        </p:spPr>
        <p:txBody>
          <a:bodyPr anchorCtr="0" anchor="ctr" bIns="45700" lIns="91400" spcFirstLastPara="1" rIns="91400" wrap="square" tIns="45700">
            <a:noAutofit/>
          </a:bodyPr>
          <a:lstStyle/>
          <a:p>
            <a:pPr indent="0" lvl="0" marL="0" marR="0" rtl="0" algn="ctr">
              <a:lnSpc>
                <a:spcPct val="90000"/>
              </a:lnSpc>
              <a:spcBef>
                <a:spcPts val="0"/>
              </a:spcBef>
              <a:spcAft>
                <a:spcPts val="0"/>
              </a:spcAft>
              <a:buClr>
                <a:schemeClr val="dk1"/>
              </a:buClr>
              <a:buSzPts val="4400"/>
              <a:buFont typeface="Arial"/>
              <a:buNone/>
            </a:pPr>
            <a:r>
              <a:rPr b="1" lang="en" sz="4400">
                <a:solidFill>
                  <a:schemeClr val="dk1"/>
                </a:solidFill>
                <a:latin typeface="Arial"/>
                <a:ea typeface="Arial"/>
                <a:cs typeface="Arial"/>
                <a:sym typeface="Arial"/>
              </a:rPr>
              <a:t>ZARR</a:t>
            </a:r>
            <a:endParaRPr sz="1100"/>
          </a:p>
        </p:txBody>
      </p:sp>
      <p:pic>
        <p:nvPicPr>
          <p:cNvPr id="583" name="Google Shape;583;p96"/>
          <p:cNvPicPr preferRelativeResize="0"/>
          <p:nvPr/>
        </p:nvPicPr>
        <p:blipFill rotWithShape="1">
          <a:blip r:embed="rId6">
            <a:alphaModFix/>
          </a:blip>
          <a:srcRect b="0" l="0" r="0" t="0"/>
          <a:stretch/>
        </p:blipFill>
        <p:spPr>
          <a:xfrm>
            <a:off x="4686300" y="-30449"/>
            <a:ext cx="4462462" cy="2642729"/>
          </a:xfrm>
          <a:prstGeom prst="rect">
            <a:avLst/>
          </a:prstGeom>
          <a:noFill/>
          <a:ln>
            <a:noFill/>
          </a:ln>
        </p:spPr>
      </p:pic>
      <p:sp>
        <p:nvSpPr>
          <p:cNvPr id="584" name="Google Shape;584;p96"/>
          <p:cNvSpPr txBox="1"/>
          <p:nvPr/>
        </p:nvSpPr>
        <p:spPr>
          <a:xfrm>
            <a:off x="7316788" y="437122"/>
            <a:ext cx="2070000" cy="994200"/>
          </a:xfrm>
          <a:prstGeom prst="rect">
            <a:avLst/>
          </a:prstGeom>
          <a:noFill/>
          <a:ln>
            <a:noFill/>
          </a:ln>
        </p:spPr>
        <p:txBody>
          <a:bodyPr anchorCtr="0" anchor="ctr" bIns="45700" lIns="91400" spcFirstLastPara="1" rIns="91400" wrap="square" tIns="45700">
            <a:noAutofit/>
          </a:bodyPr>
          <a:lstStyle/>
          <a:p>
            <a:pPr indent="0" lvl="0" marL="0" marR="0" rtl="0" algn="ctr">
              <a:lnSpc>
                <a:spcPct val="90000"/>
              </a:lnSpc>
              <a:spcBef>
                <a:spcPts val="0"/>
              </a:spcBef>
              <a:spcAft>
                <a:spcPts val="0"/>
              </a:spcAft>
              <a:buClr>
                <a:schemeClr val="dk1"/>
              </a:buClr>
              <a:buSzPts val="4400"/>
              <a:buFont typeface="Arial"/>
              <a:buNone/>
            </a:pPr>
            <a:r>
              <a:rPr b="1" lang="en" sz="4400">
                <a:solidFill>
                  <a:schemeClr val="dk1"/>
                </a:solidFill>
                <a:latin typeface="Arial"/>
                <a:ea typeface="Arial"/>
                <a:cs typeface="Arial"/>
                <a:sym typeface="Arial"/>
              </a:rPr>
              <a:t>STAC</a:t>
            </a:r>
            <a:endParaRPr sz="1100"/>
          </a:p>
        </p:txBody>
      </p:sp>
      <p:sp>
        <p:nvSpPr>
          <p:cNvPr id="585" name="Google Shape;585;p96"/>
          <p:cNvSpPr txBox="1"/>
          <p:nvPr>
            <p:ph type="title"/>
          </p:nvPr>
        </p:nvSpPr>
        <p:spPr>
          <a:xfrm>
            <a:off x="363533" y="24"/>
            <a:ext cx="9148800" cy="994200"/>
          </a:xfrm>
          <a:prstGeom prst="rect">
            <a:avLst/>
          </a:prstGeom>
          <a:noFill/>
          <a:ln>
            <a:noFill/>
          </a:ln>
        </p:spPr>
        <p:txBody>
          <a:bodyPr anchorCtr="0" anchor="ctr" bIns="45700" lIns="91400" spcFirstLastPara="1" rIns="91400" wrap="square" tIns="45700">
            <a:noAutofit/>
          </a:bodyPr>
          <a:lstStyle/>
          <a:p>
            <a:pPr indent="0" lvl="0" marL="0" rtl="0" algn="ctr">
              <a:lnSpc>
                <a:spcPct val="90000"/>
              </a:lnSpc>
              <a:spcBef>
                <a:spcPts val="0"/>
              </a:spcBef>
              <a:spcAft>
                <a:spcPts val="0"/>
              </a:spcAft>
              <a:buClr>
                <a:schemeClr val="lt1"/>
              </a:buClr>
              <a:buSzPts val="4400"/>
              <a:buFont typeface="Arial"/>
              <a:buNone/>
            </a:pPr>
            <a:r>
              <a:rPr lang="en"/>
              <a:t>Server -&gt; Serverless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2" name="Shape 982"/>
        <p:cNvGrpSpPr/>
        <p:nvPr/>
      </p:nvGrpSpPr>
      <p:grpSpPr>
        <a:xfrm>
          <a:off x="0" y="0"/>
          <a:ext cx="0" cy="0"/>
          <a:chOff x="0" y="0"/>
          <a:chExt cx="0" cy="0"/>
        </a:xfrm>
      </p:grpSpPr>
      <p:pic>
        <p:nvPicPr>
          <p:cNvPr id="983" name="Google Shape;983;p132"/>
          <p:cNvPicPr preferRelativeResize="0"/>
          <p:nvPr/>
        </p:nvPicPr>
        <p:blipFill rotWithShape="1">
          <a:blip r:embed="rId3">
            <a:alphaModFix/>
          </a:blip>
          <a:srcRect b="18298" l="0" r="0" t="20193"/>
          <a:stretch/>
        </p:blipFill>
        <p:spPr>
          <a:xfrm>
            <a:off x="638503" y="-1"/>
            <a:ext cx="8510679" cy="2739758"/>
          </a:xfrm>
          <a:prstGeom prst="rect">
            <a:avLst/>
          </a:prstGeom>
          <a:noFill/>
          <a:ln>
            <a:noFill/>
          </a:ln>
        </p:spPr>
      </p:pic>
      <p:sp>
        <p:nvSpPr>
          <p:cNvPr id="984" name="Google Shape;984;p132"/>
          <p:cNvSpPr txBox="1"/>
          <p:nvPr>
            <p:ph type="ctrTitle"/>
          </p:nvPr>
        </p:nvSpPr>
        <p:spPr>
          <a:xfrm>
            <a:off x="1028020" y="2751392"/>
            <a:ext cx="7080000" cy="816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p>
            <a:pPr indent="0" lvl="0" marL="0" rtl="0" algn="ctr">
              <a:spcBef>
                <a:spcPts val="0"/>
              </a:spcBef>
              <a:spcAft>
                <a:spcPts val="0"/>
              </a:spcAft>
              <a:buClr>
                <a:schemeClr val="lt2"/>
              </a:buClr>
              <a:buSzPts val="3600"/>
              <a:buFont typeface="Lustria"/>
              <a:buNone/>
            </a:pPr>
            <a:r>
              <a:rPr lang="en" sz="3600"/>
              <a:t>STARE Compatibility</a:t>
            </a:r>
            <a:endParaRPr/>
          </a:p>
        </p:txBody>
      </p:sp>
      <p:sp>
        <p:nvSpPr>
          <p:cNvPr id="985" name="Google Shape;985;p132"/>
          <p:cNvSpPr txBox="1"/>
          <p:nvPr>
            <p:ph idx="1" type="subTitle"/>
          </p:nvPr>
        </p:nvSpPr>
        <p:spPr>
          <a:xfrm>
            <a:off x="1028020" y="3636169"/>
            <a:ext cx="7080000" cy="10500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p>
            <a:pPr indent="0" lvl="0" marL="0" rtl="0" algn="ctr">
              <a:lnSpc>
                <a:spcPct val="80000"/>
              </a:lnSpc>
              <a:spcBef>
                <a:spcPts val="0"/>
              </a:spcBef>
              <a:spcAft>
                <a:spcPts val="0"/>
              </a:spcAft>
              <a:buSzPts val="900"/>
              <a:buNone/>
            </a:pPr>
            <a:r>
              <a:rPr b="1" lang="en" sz="1300" u="sng">
                <a:solidFill>
                  <a:srgbClr val="00B0F0"/>
                </a:solidFill>
              </a:rPr>
              <a:t>Mike Rilee</a:t>
            </a:r>
            <a:r>
              <a:rPr b="1" lang="en" sz="1300">
                <a:solidFill>
                  <a:srgbClr val="00B0F0"/>
                </a:solidFill>
              </a:rPr>
              <a:t>, </a:t>
            </a:r>
            <a:r>
              <a:rPr i="1" lang="en" sz="1000">
                <a:solidFill>
                  <a:srgbClr val="7FAED4"/>
                </a:solidFill>
              </a:rPr>
              <a:t>RST LLC</a:t>
            </a:r>
            <a:endParaRPr i="1" sz="1300">
              <a:solidFill>
                <a:srgbClr val="7FAED4"/>
              </a:solidFill>
            </a:endParaRPr>
          </a:p>
          <a:p>
            <a:pPr indent="0" lvl="0" marL="0" rtl="0" algn="ctr">
              <a:lnSpc>
                <a:spcPct val="80000"/>
              </a:lnSpc>
              <a:spcBef>
                <a:spcPts val="700"/>
              </a:spcBef>
              <a:spcAft>
                <a:spcPts val="0"/>
              </a:spcAft>
              <a:buSzPts val="900"/>
              <a:buNone/>
            </a:pPr>
            <a:r>
              <a:rPr b="1" lang="en" sz="1300">
                <a:solidFill>
                  <a:srgbClr val="00B0F0"/>
                </a:solidFill>
              </a:rPr>
              <a:t>Kwo-Sen Kuo, </a:t>
            </a:r>
            <a:r>
              <a:rPr i="1" lang="en" sz="1000">
                <a:solidFill>
                  <a:srgbClr val="7FAED4"/>
                </a:solidFill>
              </a:rPr>
              <a:t>Bayesics LLC</a:t>
            </a:r>
            <a:endParaRPr/>
          </a:p>
          <a:p>
            <a:pPr indent="0" lvl="0" marL="0" rtl="0" algn="ctr">
              <a:lnSpc>
                <a:spcPct val="80000"/>
              </a:lnSpc>
              <a:spcBef>
                <a:spcPts val="700"/>
              </a:spcBef>
              <a:spcAft>
                <a:spcPts val="0"/>
              </a:spcAft>
              <a:buSzPts val="900"/>
              <a:buNone/>
            </a:pPr>
            <a:r>
              <a:rPr b="1" lang="en" sz="1300">
                <a:solidFill>
                  <a:srgbClr val="00B0F0"/>
                </a:solidFill>
              </a:rPr>
              <a:t>James Frew, Niklas Griessenbaum, </a:t>
            </a:r>
            <a:r>
              <a:rPr i="1" lang="en" sz="1000">
                <a:solidFill>
                  <a:srgbClr val="7FAED4"/>
                </a:solidFill>
              </a:rPr>
              <a:t>UCSB</a:t>
            </a:r>
            <a:endParaRPr/>
          </a:p>
          <a:p>
            <a:pPr indent="0" lvl="0" marL="0" rtl="0" algn="ctr">
              <a:lnSpc>
                <a:spcPct val="80000"/>
              </a:lnSpc>
              <a:spcBef>
                <a:spcPts val="700"/>
              </a:spcBef>
              <a:spcAft>
                <a:spcPts val="0"/>
              </a:spcAft>
              <a:buSzPts val="900"/>
              <a:buNone/>
            </a:pPr>
            <a:r>
              <a:rPr b="1" lang="en" sz="1300">
                <a:solidFill>
                  <a:srgbClr val="00B0F0"/>
                </a:solidFill>
              </a:rPr>
              <a:t>James Gallagher, Kodi Neumiller, </a:t>
            </a:r>
            <a:r>
              <a:rPr i="1" lang="en" sz="1000">
                <a:solidFill>
                  <a:srgbClr val="7FAED4"/>
                </a:solidFill>
              </a:rPr>
              <a:t>OPeNDAP, Inc.</a:t>
            </a:r>
            <a:endParaRPr/>
          </a:p>
          <a:p>
            <a:pPr indent="0" lvl="0" marL="0" rtl="0" algn="ctr">
              <a:lnSpc>
                <a:spcPct val="80000"/>
              </a:lnSpc>
              <a:spcBef>
                <a:spcPts val="700"/>
              </a:spcBef>
              <a:spcAft>
                <a:spcPts val="0"/>
              </a:spcAft>
              <a:buSzPts val="900"/>
              <a:buNone/>
            </a:pPr>
            <a:r>
              <a:t/>
            </a:r>
            <a:endParaRPr sz="1300">
              <a:solidFill>
                <a:srgbClr val="7FAED4"/>
              </a:solidFill>
            </a:endParaRPr>
          </a:p>
        </p:txBody>
      </p:sp>
      <p:sp>
        <p:nvSpPr>
          <p:cNvPr id="986" name="Google Shape;986;p132"/>
          <p:cNvSpPr txBox="1"/>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800" u="none" cap="none" strike="noStrike">
                <a:solidFill>
                  <a:srgbClr val="F2F2F2"/>
                </a:solidFill>
                <a:latin typeface="Lustria"/>
                <a:ea typeface="Lustria"/>
                <a:cs typeface="Lustria"/>
                <a:sym typeface="Lustria"/>
              </a:rPr>
              <a:t>‹#›</a:t>
            </a:fld>
            <a:endParaRPr b="0" i="0" sz="800" u="none" cap="none" strike="noStrike">
              <a:solidFill>
                <a:srgbClr val="F2F2F2"/>
              </a:solidFill>
              <a:latin typeface="Lustria"/>
              <a:ea typeface="Lustria"/>
              <a:cs typeface="Lustria"/>
              <a:sym typeface="Lustria"/>
            </a:endParaRPr>
          </a:p>
        </p:txBody>
      </p:sp>
      <p:sp>
        <p:nvSpPr>
          <p:cNvPr id="987" name="Google Shape;987;p132"/>
          <p:cNvSpPr txBox="1"/>
          <p:nvPr>
            <p:ph idx="10" type="dt"/>
          </p:nvPr>
        </p:nvSpPr>
        <p:spPr>
          <a:xfrm>
            <a:off x="6318646" y="4736534"/>
            <a:ext cx="1129200" cy="273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r>
              <a:rPr b="0" i="0" lang="en" sz="800" u="none" cap="none" strike="noStrike">
                <a:solidFill>
                  <a:schemeClr val="lt1"/>
                </a:solidFill>
                <a:latin typeface="Lustria"/>
                <a:ea typeface="Lustria"/>
                <a:cs typeface="Lustria"/>
                <a:sym typeface="Lustria"/>
              </a:rPr>
              <a:t>7/16/19</a:t>
            </a:r>
            <a:endParaRPr b="0" i="0" sz="800" u="none" cap="none" strike="noStrike">
              <a:solidFill>
                <a:schemeClr val="lt1"/>
              </a:solidFill>
              <a:latin typeface="Lustria"/>
              <a:ea typeface="Lustria"/>
              <a:cs typeface="Lustria"/>
              <a:sym typeface="Lustria"/>
            </a:endParaRPr>
          </a:p>
        </p:txBody>
      </p:sp>
      <p:sp>
        <p:nvSpPr>
          <p:cNvPr id="988" name="Google Shape;988;p132"/>
          <p:cNvSpPr txBox="1"/>
          <p:nvPr>
            <p:ph idx="11" type="ftr"/>
          </p:nvPr>
        </p:nvSpPr>
        <p:spPr>
          <a:xfrm>
            <a:off x="685346" y="4736534"/>
            <a:ext cx="5571300" cy="273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lt1"/>
                </a:solidFill>
                <a:latin typeface="Lustria"/>
                <a:ea typeface="Lustria"/>
                <a:cs typeface="Lustria"/>
                <a:sym typeface="Lustria"/>
              </a:rPr>
              <a:t>2019 ESIP Summer Meeting: 0716:1015-1145 Big Gridded Data: The transition from legacy to next generation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2" name="Shape 992"/>
        <p:cNvGrpSpPr/>
        <p:nvPr/>
      </p:nvGrpSpPr>
      <p:grpSpPr>
        <a:xfrm>
          <a:off x="0" y="0"/>
          <a:ext cx="0" cy="0"/>
          <a:chOff x="0" y="0"/>
          <a:chExt cx="0" cy="0"/>
        </a:xfrm>
      </p:grpSpPr>
      <p:sp>
        <p:nvSpPr>
          <p:cNvPr id="993" name="Google Shape;993;p133"/>
          <p:cNvSpPr txBox="1"/>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p>
            <a:pPr indent="0" lvl="0" marL="0" rtl="0" algn="ctr">
              <a:spcBef>
                <a:spcPts val="0"/>
              </a:spcBef>
              <a:spcAft>
                <a:spcPts val="0"/>
              </a:spcAft>
              <a:buClr>
                <a:srgbClr val="C7C7C7"/>
              </a:buClr>
              <a:buSzPts val="3600"/>
              <a:buFont typeface="Lustria"/>
              <a:buNone/>
            </a:pPr>
            <a:r>
              <a:rPr lang="en" sz="3600">
                <a:solidFill>
                  <a:srgbClr val="C7C7C7"/>
                </a:solidFill>
              </a:rPr>
              <a:t>The Problem</a:t>
            </a:r>
            <a:endParaRPr/>
          </a:p>
        </p:txBody>
      </p:sp>
      <p:sp>
        <p:nvSpPr>
          <p:cNvPr id="994" name="Google Shape;994;p133"/>
          <p:cNvSpPr txBox="1"/>
          <p:nvPr>
            <p:ph idx="1" type="body"/>
          </p:nvPr>
        </p:nvSpPr>
        <p:spPr>
          <a:xfrm>
            <a:off x="600784" y="2831260"/>
            <a:ext cx="7934400" cy="10002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p>
            <a:pPr indent="0" lvl="0" marL="0" rtl="0" algn="ctr">
              <a:spcBef>
                <a:spcPts val="0"/>
              </a:spcBef>
              <a:spcAft>
                <a:spcPts val="0"/>
              </a:spcAft>
              <a:buSzPts val="1500"/>
              <a:buNone/>
            </a:pPr>
            <a:r>
              <a:rPr lang="en" sz="1800">
                <a:solidFill>
                  <a:srgbClr val="C7C7C7"/>
                </a:solidFill>
              </a:rPr>
              <a:t>Dissociation between array indices and geo-spatiotemporal reference</a:t>
            </a:r>
            <a:endParaRPr sz="1800"/>
          </a:p>
          <a:p>
            <a:pPr indent="0" lvl="0" marL="0" rtl="0" algn="ctr">
              <a:spcBef>
                <a:spcPts val="900"/>
              </a:spcBef>
              <a:spcAft>
                <a:spcPts val="0"/>
              </a:spcAft>
              <a:buSzPts val="1500"/>
              <a:buNone/>
            </a:pPr>
            <a:r>
              <a:rPr lang="en" sz="1800" u="sng">
                <a:solidFill>
                  <a:srgbClr val="C7C7C7"/>
                </a:solidFill>
              </a:rPr>
              <a:t>severely impedes interoperability</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134"/>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chemeClr val="lt2"/>
              </a:buClr>
              <a:buSzPts val="3000"/>
              <a:buFont typeface="Lustria"/>
              <a:buNone/>
            </a:pPr>
            <a:r>
              <a:rPr b="1" lang="en"/>
              <a:t>There’s more than just one data array…</a:t>
            </a:r>
            <a:endParaRPr/>
          </a:p>
        </p:txBody>
      </p:sp>
      <p:sp>
        <p:nvSpPr>
          <p:cNvPr id="1000" name="Google Shape;1000;p134"/>
          <p:cNvSpPr/>
          <p:nvPr/>
        </p:nvSpPr>
        <p:spPr>
          <a:xfrm>
            <a:off x="628650" y="1358569"/>
            <a:ext cx="1702200" cy="667200"/>
          </a:xfrm>
          <a:prstGeom prst="rect">
            <a:avLst/>
          </a:prstGeom>
          <a:solidFill>
            <a:schemeClr val="accent1"/>
          </a:solidFill>
          <a:ln cap="rnd" cmpd="sng" w="15875">
            <a:solidFill>
              <a:srgbClr val="8932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i="0" lang="en" sz="1400" u="none" cap="none" strike="noStrike">
                <a:solidFill>
                  <a:schemeClr val="lt1"/>
                </a:solidFill>
                <a:latin typeface="Lustria"/>
                <a:ea typeface="Lustria"/>
                <a:cs typeface="Lustria"/>
                <a:sym typeface="Lustria"/>
              </a:rPr>
              <a:t>SWATH</a:t>
            </a:r>
            <a:endParaRPr sz="1100"/>
          </a:p>
        </p:txBody>
      </p:sp>
      <p:sp>
        <p:nvSpPr>
          <p:cNvPr id="1001" name="Google Shape;1001;p134"/>
          <p:cNvSpPr/>
          <p:nvPr/>
        </p:nvSpPr>
        <p:spPr>
          <a:xfrm>
            <a:off x="2655226" y="1347918"/>
            <a:ext cx="1702200" cy="667200"/>
          </a:xfrm>
          <a:prstGeom prst="rect">
            <a:avLst/>
          </a:prstGeom>
          <a:solidFill>
            <a:schemeClr val="accent1"/>
          </a:solidFill>
          <a:ln cap="rnd" cmpd="sng" w="15875">
            <a:solidFill>
              <a:srgbClr val="8932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i="0" lang="en" sz="1400" u="none" cap="none" strike="noStrike">
                <a:solidFill>
                  <a:schemeClr val="lt1"/>
                </a:solidFill>
                <a:latin typeface="Lustria"/>
                <a:ea typeface="Lustria"/>
                <a:cs typeface="Lustria"/>
                <a:sym typeface="Lustria"/>
              </a:rPr>
              <a:t>GRID</a:t>
            </a:r>
            <a:endParaRPr sz="1100"/>
          </a:p>
        </p:txBody>
      </p:sp>
      <p:sp>
        <p:nvSpPr>
          <p:cNvPr id="1002" name="Google Shape;1002;p134"/>
          <p:cNvSpPr/>
          <p:nvPr/>
        </p:nvSpPr>
        <p:spPr>
          <a:xfrm>
            <a:off x="4691710" y="1358569"/>
            <a:ext cx="1702200" cy="667200"/>
          </a:xfrm>
          <a:prstGeom prst="rect">
            <a:avLst/>
          </a:prstGeom>
          <a:solidFill>
            <a:schemeClr val="accent1"/>
          </a:solidFill>
          <a:ln cap="rnd" cmpd="sng" w="15875">
            <a:solidFill>
              <a:srgbClr val="8932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i="0" lang="en" sz="1400" u="none" cap="none" strike="noStrike">
                <a:solidFill>
                  <a:schemeClr val="lt1"/>
                </a:solidFill>
                <a:latin typeface="Lustria"/>
                <a:ea typeface="Lustria"/>
                <a:cs typeface="Lustria"/>
                <a:sym typeface="Lustria"/>
              </a:rPr>
              <a:t>POINT</a:t>
            </a:r>
            <a:endParaRPr sz="1100"/>
          </a:p>
        </p:txBody>
      </p:sp>
      <p:sp>
        <p:nvSpPr>
          <p:cNvPr id="1003" name="Google Shape;1003;p134"/>
          <p:cNvSpPr/>
          <p:nvPr/>
        </p:nvSpPr>
        <p:spPr>
          <a:xfrm>
            <a:off x="6728194" y="1347918"/>
            <a:ext cx="1702200" cy="667200"/>
          </a:xfrm>
          <a:prstGeom prst="rect">
            <a:avLst/>
          </a:prstGeom>
          <a:solidFill>
            <a:schemeClr val="accent1"/>
          </a:solidFill>
          <a:ln cap="rnd" cmpd="sng" w="15875">
            <a:solidFill>
              <a:srgbClr val="8932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i="0" lang="en" sz="900" u="none" cap="none" strike="noStrike">
                <a:solidFill>
                  <a:schemeClr val="lt1"/>
                </a:solidFill>
                <a:latin typeface="Lustria"/>
                <a:ea typeface="Lustria"/>
                <a:cs typeface="Lustria"/>
                <a:sym typeface="Lustria"/>
              </a:rPr>
              <a:t>SIMULATION</a:t>
            </a:r>
            <a:endParaRPr b="1" i="0" sz="1100" u="none" cap="none" strike="noStrike">
              <a:solidFill>
                <a:schemeClr val="lt1"/>
              </a:solidFill>
              <a:latin typeface="Lustria"/>
              <a:ea typeface="Lustria"/>
              <a:cs typeface="Lustria"/>
              <a:sym typeface="Lustria"/>
            </a:endParaRPr>
          </a:p>
          <a:p>
            <a:pPr indent="0" lvl="0" marL="0" marR="0" rtl="0" algn="ctr">
              <a:spcBef>
                <a:spcPts val="0"/>
              </a:spcBef>
              <a:spcAft>
                <a:spcPts val="0"/>
              </a:spcAft>
              <a:buNone/>
            </a:pPr>
            <a:r>
              <a:rPr b="1" i="0" lang="en" sz="1400" u="none" cap="none" strike="noStrike">
                <a:solidFill>
                  <a:schemeClr val="lt1"/>
                </a:solidFill>
                <a:latin typeface="Lustria"/>
                <a:ea typeface="Lustria"/>
                <a:cs typeface="Lustria"/>
                <a:sym typeface="Lustria"/>
              </a:rPr>
              <a:t>GRID</a:t>
            </a:r>
            <a:endParaRPr b="1" i="0" sz="1100" u="none" cap="none" strike="noStrike">
              <a:solidFill>
                <a:schemeClr val="lt1"/>
              </a:solidFill>
              <a:latin typeface="Lustria"/>
              <a:ea typeface="Lustria"/>
              <a:cs typeface="Lustria"/>
              <a:sym typeface="Lustria"/>
            </a:endParaRPr>
          </a:p>
        </p:txBody>
      </p:sp>
      <p:pic>
        <p:nvPicPr>
          <p:cNvPr id="1004" name="Google Shape;1004;p134"/>
          <p:cNvPicPr preferRelativeResize="0"/>
          <p:nvPr/>
        </p:nvPicPr>
        <p:blipFill rotWithShape="1">
          <a:blip r:embed="rId3">
            <a:alphaModFix/>
          </a:blip>
          <a:srcRect b="0" l="0" r="0" t="11063"/>
          <a:stretch/>
        </p:blipFill>
        <p:spPr>
          <a:xfrm>
            <a:off x="6728194" y="2223258"/>
            <a:ext cx="1595889" cy="1830458"/>
          </a:xfrm>
          <a:prstGeom prst="rect">
            <a:avLst/>
          </a:prstGeom>
          <a:noFill/>
          <a:ln>
            <a:noFill/>
          </a:ln>
        </p:spPr>
      </p:pic>
      <p:pic>
        <p:nvPicPr>
          <p:cNvPr id="1005" name="Google Shape;1005;p134"/>
          <p:cNvPicPr preferRelativeResize="0"/>
          <p:nvPr/>
        </p:nvPicPr>
        <p:blipFill rotWithShape="1">
          <a:blip r:embed="rId4">
            <a:alphaModFix/>
          </a:blip>
          <a:srcRect b="0" l="0" r="0" t="0"/>
          <a:stretch/>
        </p:blipFill>
        <p:spPr>
          <a:xfrm>
            <a:off x="2655226" y="2233908"/>
            <a:ext cx="1688742" cy="1706998"/>
          </a:xfrm>
          <a:prstGeom prst="rect">
            <a:avLst/>
          </a:prstGeom>
          <a:noFill/>
          <a:ln>
            <a:noFill/>
          </a:ln>
        </p:spPr>
      </p:pic>
      <p:pic>
        <p:nvPicPr>
          <p:cNvPr id="1006" name="Google Shape;1006;p134"/>
          <p:cNvPicPr preferRelativeResize="0"/>
          <p:nvPr/>
        </p:nvPicPr>
        <p:blipFill rotWithShape="1">
          <a:blip r:embed="rId5">
            <a:alphaModFix/>
          </a:blip>
          <a:srcRect b="0" l="0" r="0" t="0"/>
          <a:stretch/>
        </p:blipFill>
        <p:spPr>
          <a:xfrm>
            <a:off x="621756" y="2272866"/>
            <a:ext cx="1742188" cy="1668040"/>
          </a:xfrm>
          <a:prstGeom prst="rect">
            <a:avLst/>
          </a:prstGeom>
          <a:noFill/>
          <a:ln>
            <a:noFill/>
          </a:ln>
        </p:spPr>
      </p:pic>
      <p:pic>
        <p:nvPicPr>
          <p:cNvPr id="1007" name="Google Shape;1007;p134"/>
          <p:cNvPicPr preferRelativeResize="0"/>
          <p:nvPr/>
        </p:nvPicPr>
        <p:blipFill rotWithShape="1">
          <a:blip r:embed="rId6">
            <a:alphaModFix/>
          </a:blip>
          <a:srcRect b="0" l="0" r="0" t="0"/>
          <a:stretch/>
        </p:blipFill>
        <p:spPr>
          <a:xfrm>
            <a:off x="4686755" y="2235896"/>
            <a:ext cx="1706998" cy="1706998"/>
          </a:xfrm>
          <a:prstGeom prst="rect">
            <a:avLst/>
          </a:prstGeom>
          <a:noFill/>
          <a:ln>
            <a:noFill/>
          </a:ln>
        </p:spPr>
      </p:pic>
      <p:sp>
        <p:nvSpPr>
          <p:cNvPr id="1008" name="Google Shape;1008;p134"/>
          <p:cNvSpPr txBox="1"/>
          <p:nvPr/>
        </p:nvSpPr>
        <p:spPr>
          <a:xfrm>
            <a:off x="621756" y="3854431"/>
            <a:ext cx="7886700" cy="994200"/>
          </a:xfrm>
          <a:prstGeom prst="rect">
            <a:avLst/>
          </a:prstGeom>
          <a:noFill/>
          <a:ln>
            <a:noFill/>
          </a:ln>
        </p:spPr>
        <p:txBody>
          <a:bodyPr anchorCtr="0" anchor="ctr" bIns="34275" lIns="68575" spcFirstLastPara="1" rIns="68575" wrap="square" tIns="34275">
            <a:noAutofit/>
          </a:bodyPr>
          <a:lstStyle/>
          <a:p>
            <a:pPr indent="0" lvl="0" marL="0" marR="0" rtl="0" algn="r">
              <a:lnSpc>
                <a:spcPct val="90000"/>
              </a:lnSpc>
              <a:spcBef>
                <a:spcPts val="0"/>
              </a:spcBef>
              <a:spcAft>
                <a:spcPts val="0"/>
              </a:spcAft>
              <a:buClr>
                <a:schemeClr val="lt1"/>
              </a:buClr>
              <a:buSzPts val="3300"/>
              <a:buFont typeface="Lustria"/>
              <a:buNone/>
            </a:pPr>
            <a:r>
              <a:rPr b="0" i="0" lang="en" sz="3300" u="none" cap="none" strike="noStrike">
                <a:solidFill>
                  <a:schemeClr val="lt1"/>
                </a:solidFill>
                <a:latin typeface="Lustria"/>
                <a:ea typeface="Lustria"/>
                <a:cs typeface="Lustria"/>
                <a:sym typeface="Lustria"/>
              </a:rPr>
              <a:t>We need a universal framework. </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013" name="Shape 1013"/>
        <p:cNvGrpSpPr/>
        <p:nvPr/>
      </p:nvGrpSpPr>
      <p:grpSpPr>
        <a:xfrm>
          <a:off x="0" y="0"/>
          <a:ext cx="0" cy="0"/>
          <a:chOff x="0" y="0"/>
          <a:chExt cx="0" cy="0"/>
        </a:xfrm>
      </p:grpSpPr>
      <p:grpSp>
        <p:nvGrpSpPr>
          <p:cNvPr id="1014" name="Google Shape;1014;p135"/>
          <p:cNvGrpSpPr/>
          <p:nvPr/>
        </p:nvGrpSpPr>
        <p:grpSpPr>
          <a:xfrm>
            <a:off x="6076951" y="2702891"/>
            <a:ext cx="1645552" cy="1397554"/>
            <a:chOff x="6669131" y="2327316"/>
            <a:chExt cx="2194069" cy="1863405"/>
          </a:xfrm>
        </p:grpSpPr>
        <p:grpSp>
          <p:nvGrpSpPr>
            <p:cNvPr id="1015" name="Google Shape;1015;p135"/>
            <p:cNvGrpSpPr/>
            <p:nvPr/>
          </p:nvGrpSpPr>
          <p:grpSpPr>
            <a:xfrm>
              <a:off x="6669131" y="2327316"/>
              <a:ext cx="2194069" cy="1077300"/>
              <a:chOff x="6669131" y="2327316"/>
              <a:chExt cx="2194069" cy="1077300"/>
            </a:xfrm>
          </p:grpSpPr>
          <p:sp>
            <p:nvSpPr>
              <p:cNvPr id="1016" name="Google Shape;1016;p135"/>
              <p:cNvSpPr/>
              <p:nvPr/>
            </p:nvSpPr>
            <p:spPr>
              <a:xfrm rot="-1029145">
                <a:off x="6695310" y="2480357"/>
                <a:ext cx="279742" cy="220057"/>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17" name="Google Shape;1017;p135"/>
              <p:cNvSpPr txBox="1"/>
              <p:nvPr/>
            </p:nvSpPr>
            <p:spPr>
              <a:xfrm>
                <a:off x="7086600" y="2327316"/>
                <a:ext cx="1776600" cy="1077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200" u="none" cap="none" strike="noStrike">
                    <a:solidFill>
                      <a:srgbClr val="000000"/>
                    </a:solidFill>
                    <a:latin typeface="Calibri"/>
                    <a:ea typeface="Calibri"/>
                    <a:cs typeface="Calibri"/>
                    <a:sym typeface="Calibri"/>
                  </a:rPr>
                  <a:t>Satellite instrument </a:t>
                </a:r>
                <a:r>
                  <a:rPr b="0" i="1" lang="en" sz="1200" u="none" cap="none" strike="noStrike">
                    <a:solidFill>
                      <a:srgbClr val="000000"/>
                    </a:solidFill>
                    <a:latin typeface="Calibri"/>
                    <a:ea typeface="Calibri"/>
                    <a:cs typeface="Calibri"/>
                    <a:sym typeface="Calibri"/>
                  </a:rPr>
                  <a:t>instantaneous field of view </a:t>
                </a:r>
                <a:r>
                  <a:rPr b="0" i="0" lang="en" sz="1200" u="none" cap="none" strike="noStrike">
                    <a:solidFill>
                      <a:srgbClr val="000000"/>
                    </a:solidFill>
                    <a:latin typeface="Calibri"/>
                    <a:ea typeface="Calibri"/>
                    <a:cs typeface="Calibri"/>
                    <a:sym typeface="Calibri"/>
                  </a:rPr>
                  <a:t>(IFOV)</a:t>
                </a:r>
                <a:endParaRPr sz="1100"/>
              </a:p>
            </p:txBody>
          </p:sp>
        </p:grpSp>
        <p:grpSp>
          <p:nvGrpSpPr>
            <p:cNvPr id="1018" name="Google Shape;1018;p135"/>
            <p:cNvGrpSpPr/>
            <p:nvPr/>
          </p:nvGrpSpPr>
          <p:grpSpPr>
            <a:xfrm>
              <a:off x="6765281" y="3606021"/>
              <a:ext cx="2097919" cy="584700"/>
              <a:chOff x="6765281" y="4303129"/>
              <a:chExt cx="2097919" cy="584700"/>
            </a:xfrm>
          </p:grpSpPr>
          <p:sp>
            <p:nvSpPr>
              <p:cNvPr id="1019" name="Google Shape;1019;p135"/>
              <p:cNvSpPr/>
              <p:nvPr/>
            </p:nvSpPr>
            <p:spPr>
              <a:xfrm>
                <a:off x="6765281" y="4382084"/>
                <a:ext cx="160800" cy="1689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020" name="Google Shape;1020;p135"/>
              <p:cNvSpPr txBox="1"/>
              <p:nvPr/>
            </p:nvSpPr>
            <p:spPr>
              <a:xfrm>
                <a:off x="7086600" y="4303129"/>
                <a:ext cx="1776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1" lang="en" sz="1200" u="none" cap="none" strike="noStrike">
                    <a:solidFill>
                      <a:srgbClr val="000000"/>
                    </a:solidFill>
                    <a:latin typeface="Calibri"/>
                    <a:ea typeface="Calibri"/>
                    <a:cs typeface="Calibri"/>
                    <a:sym typeface="Calibri"/>
                  </a:rPr>
                  <a:t>In situ </a:t>
                </a:r>
                <a:r>
                  <a:rPr b="0" i="0" lang="en" sz="1200" u="none" cap="none" strike="noStrike">
                    <a:solidFill>
                      <a:srgbClr val="000000"/>
                    </a:solidFill>
                    <a:latin typeface="Calibri"/>
                    <a:ea typeface="Calibri"/>
                    <a:cs typeface="Calibri"/>
                    <a:sym typeface="Calibri"/>
                  </a:rPr>
                  <a:t>observation station</a:t>
                </a:r>
                <a:endParaRPr sz="1100"/>
              </a:p>
            </p:txBody>
          </p:sp>
        </p:grpSp>
      </p:grpSp>
      <p:grpSp>
        <p:nvGrpSpPr>
          <p:cNvPr id="1021" name="Google Shape;1021;p135"/>
          <p:cNvGrpSpPr/>
          <p:nvPr/>
        </p:nvGrpSpPr>
        <p:grpSpPr>
          <a:xfrm>
            <a:off x="3323104" y="1466217"/>
            <a:ext cx="2485116" cy="3149095"/>
            <a:chOff x="2906805" y="1257875"/>
            <a:chExt cx="3313487" cy="4198793"/>
          </a:xfrm>
        </p:grpSpPr>
        <p:grpSp>
          <p:nvGrpSpPr>
            <p:cNvPr id="1022" name="Google Shape;1022;p135"/>
            <p:cNvGrpSpPr/>
            <p:nvPr/>
          </p:nvGrpSpPr>
          <p:grpSpPr>
            <a:xfrm>
              <a:off x="2906805" y="1257875"/>
              <a:ext cx="3313487" cy="4104707"/>
              <a:chOff x="526547" y="1153005"/>
              <a:chExt cx="4117668" cy="5114262"/>
            </a:xfrm>
          </p:grpSpPr>
          <p:grpSp>
            <p:nvGrpSpPr>
              <p:cNvPr id="1023" name="Google Shape;1023;p135"/>
              <p:cNvGrpSpPr/>
              <p:nvPr/>
            </p:nvGrpSpPr>
            <p:grpSpPr>
              <a:xfrm rot="-1128751">
                <a:off x="1429239" y="5333403"/>
                <a:ext cx="734926" cy="837747"/>
                <a:chOff x="5698629" y="3614678"/>
                <a:chExt cx="773477" cy="837723"/>
              </a:xfrm>
            </p:grpSpPr>
            <p:cxnSp>
              <p:nvCxnSpPr>
                <p:cNvPr id="1024" name="Google Shape;1024;p135"/>
                <p:cNvCxnSpPr/>
                <p:nvPr/>
              </p:nvCxnSpPr>
              <p:spPr>
                <a:xfrm>
                  <a:off x="6014906" y="4071277"/>
                  <a:ext cx="457200" cy="9000"/>
                </a:xfrm>
                <a:prstGeom prst="straightConnector1">
                  <a:avLst/>
                </a:prstGeom>
                <a:noFill/>
                <a:ln cap="rnd" cmpd="sng" w="15875">
                  <a:solidFill>
                    <a:srgbClr val="00B050"/>
                  </a:solidFill>
                  <a:prstDash val="solid"/>
                  <a:round/>
                  <a:headEnd len="sm" w="sm" type="none"/>
                  <a:tailEnd len="med" w="med" type="triangle"/>
                </a:ln>
              </p:spPr>
            </p:cxnSp>
            <p:cxnSp>
              <p:nvCxnSpPr>
                <p:cNvPr id="1025" name="Google Shape;1025;p135"/>
                <p:cNvCxnSpPr/>
                <p:nvPr/>
              </p:nvCxnSpPr>
              <p:spPr>
                <a:xfrm rot="10800000">
                  <a:off x="6014906" y="3614678"/>
                  <a:ext cx="0" cy="457200"/>
                </a:xfrm>
                <a:prstGeom prst="straightConnector1">
                  <a:avLst/>
                </a:prstGeom>
                <a:noFill/>
                <a:ln cap="rnd" cmpd="sng" w="15875">
                  <a:solidFill>
                    <a:srgbClr val="00B050"/>
                  </a:solidFill>
                  <a:prstDash val="solid"/>
                  <a:round/>
                  <a:headEnd len="sm" w="sm" type="none"/>
                  <a:tailEnd len="med" w="med" type="triangle"/>
                </a:ln>
              </p:spPr>
            </p:cxnSp>
            <p:sp>
              <p:nvSpPr>
                <p:cNvPr id="1026" name="Google Shape;1026;p135"/>
                <p:cNvSpPr txBox="1"/>
                <p:nvPr/>
              </p:nvSpPr>
              <p:spPr>
                <a:xfrm>
                  <a:off x="6054154" y="3992201"/>
                  <a:ext cx="356400" cy="460200"/>
                </a:xfrm>
                <a:prstGeom prst="rect">
                  <a:avLst/>
                </a:prstGeom>
                <a:noFill/>
                <a:ln>
                  <a:noFill/>
                </a:ln>
              </p:spPr>
              <p:txBody>
                <a:bodyPr anchorCtr="1" anchor="ctr" bIns="34275" lIns="68575" spcFirstLastPara="1" rIns="68575" wrap="square" tIns="34275">
                  <a:noAutofit/>
                </a:bodyPr>
                <a:lstStyle/>
                <a:p>
                  <a:pPr indent="0" lvl="0" marL="0" marR="0" rtl="0" algn="l">
                    <a:spcBef>
                      <a:spcPts val="0"/>
                    </a:spcBef>
                    <a:spcAft>
                      <a:spcPts val="0"/>
                    </a:spcAft>
                    <a:buNone/>
                  </a:pPr>
                  <a:r>
                    <a:rPr b="0" i="1" lang="en" sz="1400" u="none" cap="none" strike="noStrike">
                      <a:solidFill>
                        <a:srgbClr val="00B050"/>
                      </a:solidFill>
                      <a:latin typeface="Trebuchet MS"/>
                      <a:ea typeface="Trebuchet MS"/>
                      <a:cs typeface="Trebuchet MS"/>
                      <a:sym typeface="Trebuchet MS"/>
                    </a:rPr>
                    <a:t>i</a:t>
                  </a:r>
                  <a:endParaRPr b="0" i="1" sz="1400" u="none" cap="none" strike="noStrike">
                    <a:solidFill>
                      <a:srgbClr val="00B050"/>
                    </a:solidFill>
                    <a:latin typeface="Trebuchet MS"/>
                    <a:ea typeface="Trebuchet MS"/>
                    <a:cs typeface="Trebuchet MS"/>
                    <a:sym typeface="Trebuchet MS"/>
                  </a:endParaRPr>
                </a:p>
              </p:txBody>
            </p:sp>
            <p:sp>
              <p:nvSpPr>
                <p:cNvPr id="1027" name="Google Shape;1027;p135"/>
                <p:cNvSpPr txBox="1"/>
                <p:nvPr/>
              </p:nvSpPr>
              <p:spPr>
                <a:xfrm>
                  <a:off x="5698629" y="3667906"/>
                  <a:ext cx="356400" cy="460200"/>
                </a:xfrm>
                <a:prstGeom prst="rect">
                  <a:avLst/>
                </a:prstGeom>
                <a:noFill/>
                <a:ln>
                  <a:noFill/>
                </a:ln>
              </p:spPr>
              <p:txBody>
                <a:bodyPr anchorCtr="1" anchor="ctr" bIns="34275" lIns="68575" spcFirstLastPara="1" rIns="68575" wrap="square" tIns="34275">
                  <a:noAutofit/>
                </a:bodyPr>
                <a:lstStyle/>
                <a:p>
                  <a:pPr indent="0" lvl="0" marL="0" marR="0" rtl="0" algn="l">
                    <a:spcBef>
                      <a:spcPts val="0"/>
                    </a:spcBef>
                    <a:spcAft>
                      <a:spcPts val="0"/>
                    </a:spcAft>
                    <a:buNone/>
                  </a:pPr>
                  <a:r>
                    <a:rPr b="0" i="1" lang="en" sz="1400" u="none" cap="none" strike="noStrike">
                      <a:solidFill>
                        <a:srgbClr val="00B050"/>
                      </a:solidFill>
                      <a:latin typeface="Trebuchet MS"/>
                      <a:ea typeface="Trebuchet MS"/>
                      <a:cs typeface="Trebuchet MS"/>
                      <a:sym typeface="Trebuchet MS"/>
                    </a:rPr>
                    <a:t>j</a:t>
                  </a:r>
                  <a:endParaRPr sz="1100"/>
                </a:p>
              </p:txBody>
            </p:sp>
          </p:grpSp>
          <p:grpSp>
            <p:nvGrpSpPr>
              <p:cNvPr id="1028" name="Google Shape;1028;p135"/>
              <p:cNvGrpSpPr/>
              <p:nvPr/>
            </p:nvGrpSpPr>
            <p:grpSpPr>
              <a:xfrm>
                <a:off x="526547" y="1153005"/>
                <a:ext cx="4117668" cy="4526755"/>
                <a:chOff x="526547" y="1153005"/>
                <a:chExt cx="4117668" cy="4526755"/>
              </a:xfrm>
            </p:grpSpPr>
            <p:grpSp>
              <p:nvGrpSpPr>
                <p:cNvPr id="1029" name="Google Shape;1029;p135"/>
                <p:cNvGrpSpPr/>
                <p:nvPr/>
              </p:nvGrpSpPr>
              <p:grpSpPr>
                <a:xfrm>
                  <a:off x="526547" y="1153005"/>
                  <a:ext cx="4117668" cy="4526755"/>
                  <a:chOff x="526547" y="1153005"/>
                  <a:chExt cx="4117668" cy="4526755"/>
                </a:xfrm>
              </p:grpSpPr>
              <p:sp>
                <p:nvSpPr>
                  <p:cNvPr id="1030" name="Google Shape;1030;p135"/>
                  <p:cNvSpPr/>
                  <p:nvPr/>
                </p:nvSpPr>
                <p:spPr>
                  <a:xfrm rot="-1026604">
                    <a:off x="3106684" y="500267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1" name="Google Shape;1031;p135"/>
                  <p:cNvSpPr/>
                  <p:nvPr/>
                </p:nvSpPr>
                <p:spPr>
                  <a:xfrm rot="-1029437">
                    <a:off x="3270671" y="493361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2" name="Google Shape;1032;p135"/>
                  <p:cNvSpPr/>
                  <p:nvPr/>
                </p:nvSpPr>
                <p:spPr>
                  <a:xfrm rot="-1027527">
                    <a:off x="3700877" y="476442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3" name="Google Shape;1033;p135"/>
                  <p:cNvSpPr/>
                  <p:nvPr/>
                </p:nvSpPr>
                <p:spPr>
                  <a:xfrm rot="-1027861">
                    <a:off x="3965789" y="466366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4" name="Google Shape;1034;p135"/>
                  <p:cNvSpPr/>
                  <p:nvPr/>
                </p:nvSpPr>
                <p:spPr>
                  <a:xfrm rot="-1027255">
                    <a:off x="4263916" y="455211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5" name="Google Shape;1035;p135"/>
                  <p:cNvSpPr/>
                  <p:nvPr/>
                </p:nvSpPr>
                <p:spPr>
                  <a:xfrm rot="-1028345">
                    <a:off x="3469169" y="485441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6" name="Google Shape;1036;p135"/>
                  <p:cNvSpPr/>
                  <p:nvPr/>
                </p:nvSpPr>
                <p:spPr>
                  <a:xfrm rot="-1029437">
                    <a:off x="2906689" y="505178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7" name="Google Shape;1037;p135"/>
                  <p:cNvSpPr/>
                  <p:nvPr/>
                </p:nvSpPr>
                <p:spPr>
                  <a:xfrm rot="-1027527">
                    <a:off x="2407028" y="518447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8" name="Google Shape;1038;p135"/>
                  <p:cNvSpPr/>
                  <p:nvPr/>
                </p:nvSpPr>
                <p:spPr>
                  <a:xfrm rot="-1027861">
                    <a:off x="2107375" y="526699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39" name="Google Shape;1039;p135"/>
                  <p:cNvSpPr/>
                  <p:nvPr/>
                </p:nvSpPr>
                <p:spPr>
                  <a:xfrm rot="-1027255">
                    <a:off x="1774521" y="536029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0" name="Google Shape;1040;p135"/>
                  <p:cNvSpPr/>
                  <p:nvPr/>
                </p:nvSpPr>
                <p:spPr>
                  <a:xfrm rot="-1028345">
                    <a:off x="2673463" y="511273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1" name="Google Shape;1041;p135"/>
                  <p:cNvSpPr/>
                  <p:nvPr/>
                </p:nvSpPr>
                <p:spPr>
                  <a:xfrm rot="-1026604">
                    <a:off x="3042727" y="482614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2" name="Google Shape;1042;p135"/>
                  <p:cNvSpPr/>
                  <p:nvPr/>
                </p:nvSpPr>
                <p:spPr>
                  <a:xfrm rot="-1029437">
                    <a:off x="3206714" y="475708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3" name="Google Shape;1043;p135"/>
                  <p:cNvSpPr/>
                  <p:nvPr/>
                </p:nvSpPr>
                <p:spPr>
                  <a:xfrm rot="-1027527">
                    <a:off x="3636920" y="458789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4" name="Google Shape;1044;p135"/>
                  <p:cNvSpPr/>
                  <p:nvPr/>
                </p:nvSpPr>
                <p:spPr>
                  <a:xfrm rot="-1027861">
                    <a:off x="3901832" y="448713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5" name="Google Shape;1045;p135"/>
                  <p:cNvSpPr/>
                  <p:nvPr/>
                </p:nvSpPr>
                <p:spPr>
                  <a:xfrm rot="-1027255">
                    <a:off x="4199959" y="437558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6" name="Google Shape;1046;p135"/>
                  <p:cNvSpPr/>
                  <p:nvPr/>
                </p:nvSpPr>
                <p:spPr>
                  <a:xfrm rot="-1028345">
                    <a:off x="3405213" y="467788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7" name="Google Shape;1047;p135"/>
                  <p:cNvSpPr/>
                  <p:nvPr/>
                </p:nvSpPr>
                <p:spPr>
                  <a:xfrm rot="-1029437">
                    <a:off x="2842733" y="487525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8" name="Google Shape;1048;p135"/>
                  <p:cNvSpPr/>
                  <p:nvPr/>
                </p:nvSpPr>
                <p:spPr>
                  <a:xfrm rot="-1027527">
                    <a:off x="2343071" y="500794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49" name="Google Shape;1049;p135"/>
                  <p:cNvSpPr/>
                  <p:nvPr/>
                </p:nvSpPr>
                <p:spPr>
                  <a:xfrm rot="-1027861">
                    <a:off x="2043419" y="509046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0" name="Google Shape;1050;p135"/>
                  <p:cNvSpPr/>
                  <p:nvPr/>
                </p:nvSpPr>
                <p:spPr>
                  <a:xfrm rot="-1027255">
                    <a:off x="1710564" y="518376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1" name="Google Shape;1051;p135"/>
                  <p:cNvSpPr/>
                  <p:nvPr/>
                </p:nvSpPr>
                <p:spPr>
                  <a:xfrm rot="-1028345">
                    <a:off x="2609507" y="493620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2" name="Google Shape;1052;p135"/>
                  <p:cNvSpPr/>
                  <p:nvPr/>
                </p:nvSpPr>
                <p:spPr>
                  <a:xfrm rot="-1026604">
                    <a:off x="2978771" y="464961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3" name="Google Shape;1053;p135"/>
                  <p:cNvSpPr/>
                  <p:nvPr/>
                </p:nvSpPr>
                <p:spPr>
                  <a:xfrm rot="-1029437">
                    <a:off x="3142758" y="458055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4" name="Google Shape;1054;p135"/>
                  <p:cNvSpPr/>
                  <p:nvPr/>
                </p:nvSpPr>
                <p:spPr>
                  <a:xfrm rot="-1027527">
                    <a:off x="3572964" y="441136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5" name="Google Shape;1055;p135"/>
                  <p:cNvSpPr/>
                  <p:nvPr/>
                </p:nvSpPr>
                <p:spPr>
                  <a:xfrm rot="-1027861">
                    <a:off x="3837875" y="431060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6" name="Google Shape;1056;p135"/>
                  <p:cNvSpPr/>
                  <p:nvPr/>
                </p:nvSpPr>
                <p:spPr>
                  <a:xfrm rot="-1027255">
                    <a:off x="4136003" y="419905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7" name="Google Shape;1057;p135"/>
                  <p:cNvSpPr/>
                  <p:nvPr/>
                </p:nvSpPr>
                <p:spPr>
                  <a:xfrm rot="-1028345">
                    <a:off x="3341256" y="450135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8" name="Google Shape;1058;p135"/>
                  <p:cNvSpPr/>
                  <p:nvPr/>
                </p:nvSpPr>
                <p:spPr>
                  <a:xfrm rot="-1029437">
                    <a:off x="2778775" y="469872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59" name="Google Shape;1059;p135"/>
                  <p:cNvSpPr/>
                  <p:nvPr/>
                </p:nvSpPr>
                <p:spPr>
                  <a:xfrm rot="-1027527">
                    <a:off x="2279115" y="483141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0" name="Google Shape;1060;p135"/>
                  <p:cNvSpPr/>
                  <p:nvPr/>
                </p:nvSpPr>
                <p:spPr>
                  <a:xfrm rot="-1027861">
                    <a:off x="1979462" y="491393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1" name="Google Shape;1061;p135"/>
                  <p:cNvSpPr/>
                  <p:nvPr/>
                </p:nvSpPr>
                <p:spPr>
                  <a:xfrm rot="-1027255">
                    <a:off x="1646609" y="500723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2" name="Google Shape;1062;p135"/>
                  <p:cNvSpPr/>
                  <p:nvPr/>
                </p:nvSpPr>
                <p:spPr>
                  <a:xfrm rot="-1028345">
                    <a:off x="2545550" y="475967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3" name="Google Shape;1063;p135"/>
                  <p:cNvSpPr/>
                  <p:nvPr/>
                </p:nvSpPr>
                <p:spPr>
                  <a:xfrm rot="-1026604">
                    <a:off x="2914814" y="447308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4" name="Google Shape;1064;p135"/>
                  <p:cNvSpPr/>
                  <p:nvPr/>
                </p:nvSpPr>
                <p:spPr>
                  <a:xfrm rot="-1029437">
                    <a:off x="3078800" y="440402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5" name="Google Shape;1065;p135"/>
                  <p:cNvSpPr/>
                  <p:nvPr/>
                </p:nvSpPr>
                <p:spPr>
                  <a:xfrm rot="-1027527">
                    <a:off x="3509007" y="423483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6" name="Google Shape;1066;p135"/>
                  <p:cNvSpPr/>
                  <p:nvPr/>
                </p:nvSpPr>
                <p:spPr>
                  <a:xfrm rot="-1027861">
                    <a:off x="3773918" y="413407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7" name="Google Shape;1067;p135"/>
                  <p:cNvSpPr/>
                  <p:nvPr/>
                </p:nvSpPr>
                <p:spPr>
                  <a:xfrm rot="-1027255">
                    <a:off x="4072046" y="402252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8" name="Google Shape;1068;p135"/>
                  <p:cNvSpPr/>
                  <p:nvPr/>
                </p:nvSpPr>
                <p:spPr>
                  <a:xfrm rot="-1028345">
                    <a:off x="3277300" y="432482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69" name="Google Shape;1069;p135"/>
                  <p:cNvSpPr/>
                  <p:nvPr/>
                </p:nvSpPr>
                <p:spPr>
                  <a:xfrm rot="-1029437">
                    <a:off x="2714820" y="452219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0" name="Google Shape;1070;p135"/>
                  <p:cNvSpPr/>
                  <p:nvPr/>
                </p:nvSpPr>
                <p:spPr>
                  <a:xfrm rot="-1027527">
                    <a:off x="2215158" y="465488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1" name="Google Shape;1071;p135"/>
                  <p:cNvSpPr/>
                  <p:nvPr/>
                </p:nvSpPr>
                <p:spPr>
                  <a:xfrm rot="-1027861">
                    <a:off x="1915506" y="473740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2" name="Google Shape;1072;p135"/>
                  <p:cNvSpPr/>
                  <p:nvPr/>
                </p:nvSpPr>
                <p:spPr>
                  <a:xfrm rot="-1027255">
                    <a:off x="1582652" y="483070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3" name="Google Shape;1073;p135"/>
                  <p:cNvSpPr/>
                  <p:nvPr/>
                </p:nvSpPr>
                <p:spPr>
                  <a:xfrm rot="-1028345">
                    <a:off x="2481593" y="458314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4" name="Google Shape;1074;p135"/>
                  <p:cNvSpPr/>
                  <p:nvPr/>
                </p:nvSpPr>
                <p:spPr>
                  <a:xfrm rot="-1026604">
                    <a:off x="2850858" y="429655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5" name="Google Shape;1075;p135"/>
                  <p:cNvSpPr/>
                  <p:nvPr/>
                </p:nvSpPr>
                <p:spPr>
                  <a:xfrm rot="-1029437">
                    <a:off x="3014845" y="422749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6" name="Google Shape;1076;p135"/>
                  <p:cNvSpPr/>
                  <p:nvPr/>
                </p:nvSpPr>
                <p:spPr>
                  <a:xfrm rot="-1027527">
                    <a:off x="3445051" y="405830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7" name="Google Shape;1077;p135"/>
                  <p:cNvSpPr/>
                  <p:nvPr/>
                </p:nvSpPr>
                <p:spPr>
                  <a:xfrm rot="-1027861">
                    <a:off x="3709962" y="395754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8" name="Google Shape;1078;p135"/>
                  <p:cNvSpPr/>
                  <p:nvPr/>
                </p:nvSpPr>
                <p:spPr>
                  <a:xfrm rot="-1027255">
                    <a:off x="4008089" y="384599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79" name="Google Shape;1079;p135"/>
                  <p:cNvSpPr/>
                  <p:nvPr/>
                </p:nvSpPr>
                <p:spPr>
                  <a:xfrm rot="-1028345">
                    <a:off x="3213343" y="414829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0" name="Google Shape;1080;p135"/>
                  <p:cNvSpPr/>
                  <p:nvPr/>
                </p:nvSpPr>
                <p:spPr>
                  <a:xfrm rot="-1029437">
                    <a:off x="2650863" y="434566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1" name="Google Shape;1081;p135"/>
                  <p:cNvSpPr/>
                  <p:nvPr/>
                </p:nvSpPr>
                <p:spPr>
                  <a:xfrm rot="-1027527">
                    <a:off x="2151202" y="447835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2" name="Google Shape;1082;p135"/>
                  <p:cNvSpPr/>
                  <p:nvPr/>
                </p:nvSpPr>
                <p:spPr>
                  <a:xfrm rot="-1027861">
                    <a:off x="1851549" y="456087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3" name="Google Shape;1083;p135"/>
                  <p:cNvSpPr/>
                  <p:nvPr/>
                </p:nvSpPr>
                <p:spPr>
                  <a:xfrm rot="-1027255">
                    <a:off x="1518695" y="465417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4" name="Google Shape;1084;p135"/>
                  <p:cNvSpPr/>
                  <p:nvPr/>
                </p:nvSpPr>
                <p:spPr>
                  <a:xfrm rot="-1028345">
                    <a:off x="2417637" y="440661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5" name="Google Shape;1085;p135"/>
                  <p:cNvSpPr/>
                  <p:nvPr/>
                </p:nvSpPr>
                <p:spPr>
                  <a:xfrm rot="-1026604">
                    <a:off x="2786901" y="412002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6" name="Google Shape;1086;p135"/>
                  <p:cNvSpPr/>
                  <p:nvPr/>
                </p:nvSpPr>
                <p:spPr>
                  <a:xfrm rot="-1029437">
                    <a:off x="2950888" y="405096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7" name="Google Shape;1087;p135"/>
                  <p:cNvSpPr/>
                  <p:nvPr/>
                </p:nvSpPr>
                <p:spPr>
                  <a:xfrm rot="-1027527">
                    <a:off x="3381094" y="388177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8" name="Google Shape;1088;p135"/>
                  <p:cNvSpPr/>
                  <p:nvPr/>
                </p:nvSpPr>
                <p:spPr>
                  <a:xfrm rot="-1027861">
                    <a:off x="3646005" y="378101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89" name="Google Shape;1089;p135"/>
                  <p:cNvSpPr/>
                  <p:nvPr/>
                </p:nvSpPr>
                <p:spPr>
                  <a:xfrm rot="-1027255">
                    <a:off x="3944132" y="366946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0" name="Google Shape;1090;p135"/>
                  <p:cNvSpPr/>
                  <p:nvPr/>
                </p:nvSpPr>
                <p:spPr>
                  <a:xfrm rot="-1028345">
                    <a:off x="3149387" y="397176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1" name="Google Shape;1091;p135"/>
                  <p:cNvSpPr/>
                  <p:nvPr/>
                </p:nvSpPr>
                <p:spPr>
                  <a:xfrm rot="-1029437">
                    <a:off x="2586907" y="416913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2" name="Google Shape;1092;p135"/>
                  <p:cNvSpPr/>
                  <p:nvPr/>
                </p:nvSpPr>
                <p:spPr>
                  <a:xfrm rot="-1027527">
                    <a:off x="2087245" y="430182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3" name="Google Shape;1093;p135"/>
                  <p:cNvSpPr/>
                  <p:nvPr/>
                </p:nvSpPr>
                <p:spPr>
                  <a:xfrm rot="-1027861">
                    <a:off x="1787592" y="438434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4" name="Google Shape;1094;p135"/>
                  <p:cNvSpPr/>
                  <p:nvPr/>
                </p:nvSpPr>
                <p:spPr>
                  <a:xfrm rot="-1027255">
                    <a:off x="1454739" y="447764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5" name="Google Shape;1095;p135"/>
                  <p:cNvSpPr/>
                  <p:nvPr/>
                </p:nvSpPr>
                <p:spPr>
                  <a:xfrm rot="-1028345">
                    <a:off x="2353680" y="423008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6" name="Google Shape;1096;p135"/>
                  <p:cNvSpPr/>
                  <p:nvPr/>
                </p:nvSpPr>
                <p:spPr>
                  <a:xfrm rot="-1026604">
                    <a:off x="2722944" y="394349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7" name="Google Shape;1097;p135"/>
                  <p:cNvSpPr/>
                  <p:nvPr/>
                </p:nvSpPr>
                <p:spPr>
                  <a:xfrm rot="-1029437">
                    <a:off x="2886931" y="387443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8" name="Google Shape;1098;p135"/>
                  <p:cNvSpPr/>
                  <p:nvPr/>
                </p:nvSpPr>
                <p:spPr>
                  <a:xfrm rot="-1027527">
                    <a:off x="3317138" y="370524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099" name="Google Shape;1099;p135"/>
                  <p:cNvSpPr/>
                  <p:nvPr/>
                </p:nvSpPr>
                <p:spPr>
                  <a:xfrm rot="-1027861">
                    <a:off x="3582049" y="360448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0" name="Google Shape;1100;p135"/>
                  <p:cNvSpPr/>
                  <p:nvPr/>
                </p:nvSpPr>
                <p:spPr>
                  <a:xfrm rot="-1027255">
                    <a:off x="3880175" y="3492933"/>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1" name="Google Shape;1101;p135"/>
                  <p:cNvSpPr/>
                  <p:nvPr/>
                </p:nvSpPr>
                <p:spPr>
                  <a:xfrm rot="-1028345">
                    <a:off x="3085430" y="379523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2" name="Google Shape;1102;p135"/>
                  <p:cNvSpPr/>
                  <p:nvPr/>
                </p:nvSpPr>
                <p:spPr>
                  <a:xfrm rot="-1029437">
                    <a:off x="2522950" y="399260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3" name="Google Shape;1103;p135"/>
                  <p:cNvSpPr/>
                  <p:nvPr/>
                </p:nvSpPr>
                <p:spPr>
                  <a:xfrm rot="-1027527">
                    <a:off x="2023289" y="412529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4" name="Google Shape;1104;p135"/>
                  <p:cNvSpPr/>
                  <p:nvPr/>
                </p:nvSpPr>
                <p:spPr>
                  <a:xfrm rot="-1027861">
                    <a:off x="1723636" y="420781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5" name="Google Shape;1105;p135"/>
                  <p:cNvSpPr/>
                  <p:nvPr/>
                </p:nvSpPr>
                <p:spPr>
                  <a:xfrm rot="-1027255">
                    <a:off x="1390782" y="430111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6" name="Google Shape;1106;p135"/>
                  <p:cNvSpPr/>
                  <p:nvPr/>
                </p:nvSpPr>
                <p:spPr>
                  <a:xfrm rot="-1028345">
                    <a:off x="2289724" y="405355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7" name="Google Shape;1107;p135"/>
                  <p:cNvSpPr/>
                  <p:nvPr/>
                </p:nvSpPr>
                <p:spPr>
                  <a:xfrm rot="-1026604">
                    <a:off x="2658988" y="376696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8" name="Google Shape;1108;p135"/>
                  <p:cNvSpPr/>
                  <p:nvPr/>
                </p:nvSpPr>
                <p:spPr>
                  <a:xfrm rot="-1029437">
                    <a:off x="2822975" y="369790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09" name="Google Shape;1109;p135"/>
                  <p:cNvSpPr/>
                  <p:nvPr/>
                </p:nvSpPr>
                <p:spPr>
                  <a:xfrm rot="-1027527">
                    <a:off x="3253181" y="352871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0" name="Google Shape;1110;p135"/>
                  <p:cNvSpPr/>
                  <p:nvPr/>
                </p:nvSpPr>
                <p:spPr>
                  <a:xfrm rot="-1027861">
                    <a:off x="3518092" y="3427952"/>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1" name="Google Shape;1111;p135"/>
                  <p:cNvSpPr/>
                  <p:nvPr/>
                </p:nvSpPr>
                <p:spPr>
                  <a:xfrm rot="-1027255">
                    <a:off x="3816220" y="331640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2" name="Google Shape;1112;p135"/>
                  <p:cNvSpPr/>
                  <p:nvPr/>
                </p:nvSpPr>
                <p:spPr>
                  <a:xfrm rot="-1028345">
                    <a:off x="3021474" y="361870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3" name="Google Shape;1113;p135"/>
                  <p:cNvSpPr/>
                  <p:nvPr/>
                </p:nvSpPr>
                <p:spPr>
                  <a:xfrm rot="-1029437">
                    <a:off x="2458994" y="381607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4" name="Google Shape;1114;p135"/>
                  <p:cNvSpPr/>
                  <p:nvPr/>
                </p:nvSpPr>
                <p:spPr>
                  <a:xfrm rot="-1027527">
                    <a:off x="1959332" y="394876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5" name="Google Shape;1115;p135"/>
                  <p:cNvSpPr/>
                  <p:nvPr/>
                </p:nvSpPr>
                <p:spPr>
                  <a:xfrm rot="-1027861">
                    <a:off x="1659679" y="403128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6" name="Google Shape;1116;p135"/>
                  <p:cNvSpPr/>
                  <p:nvPr/>
                </p:nvSpPr>
                <p:spPr>
                  <a:xfrm rot="-1027255">
                    <a:off x="1326826" y="412458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7" name="Google Shape;1117;p135"/>
                  <p:cNvSpPr/>
                  <p:nvPr/>
                </p:nvSpPr>
                <p:spPr>
                  <a:xfrm rot="-1028345">
                    <a:off x="2225767" y="387702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8" name="Google Shape;1118;p135"/>
                  <p:cNvSpPr/>
                  <p:nvPr/>
                </p:nvSpPr>
                <p:spPr>
                  <a:xfrm rot="-1026604">
                    <a:off x="2595031" y="359043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19" name="Google Shape;1119;p135"/>
                  <p:cNvSpPr/>
                  <p:nvPr/>
                </p:nvSpPr>
                <p:spPr>
                  <a:xfrm rot="-1029437">
                    <a:off x="2759017" y="352137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0" name="Google Shape;1120;p135"/>
                  <p:cNvSpPr/>
                  <p:nvPr/>
                </p:nvSpPr>
                <p:spPr>
                  <a:xfrm rot="-1027527">
                    <a:off x="3189225" y="335218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1" name="Google Shape;1121;p135"/>
                  <p:cNvSpPr/>
                  <p:nvPr/>
                </p:nvSpPr>
                <p:spPr>
                  <a:xfrm rot="-1027861">
                    <a:off x="3454137" y="325142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2" name="Google Shape;1122;p135"/>
                  <p:cNvSpPr/>
                  <p:nvPr/>
                </p:nvSpPr>
                <p:spPr>
                  <a:xfrm rot="-1027255">
                    <a:off x="3752263" y="313987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3" name="Google Shape;1123;p135"/>
                  <p:cNvSpPr/>
                  <p:nvPr/>
                </p:nvSpPr>
                <p:spPr>
                  <a:xfrm rot="-1028345">
                    <a:off x="2957517" y="3442170"/>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4" name="Google Shape;1124;p135"/>
                  <p:cNvSpPr/>
                  <p:nvPr/>
                </p:nvSpPr>
                <p:spPr>
                  <a:xfrm rot="-1029437">
                    <a:off x="2395037" y="363954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5" name="Google Shape;1125;p135"/>
                  <p:cNvSpPr/>
                  <p:nvPr/>
                </p:nvSpPr>
                <p:spPr>
                  <a:xfrm rot="-1027527">
                    <a:off x="1895376" y="377223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6" name="Google Shape;1126;p135"/>
                  <p:cNvSpPr/>
                  <p:nvPr/>
                </p:nvSpPr>
                <p:spPr>
                  <a:xfrm rot="-1027861">
                    <a:off x="1595723" y="385475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7" name="Google Shape;1127;p135"/>
                  <p:cNvSpPr/>
                  <p:nvPr/>
                </p:nvSpPr>
                <p:spPr>
                  <a:xfrm rot="-1027255">
                    <a:off x="1262869" y="394805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8" name="Google Shape;1128;p135"/>
                  <p:cNvSpPr/>
                  <p:nvPr/>
                </p:nvSpPr>
                <p:spPr>
                  <a:xfrm rot="-1028345">
                    <a:off x="2161811" y="370049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29" name="Google Shape;1129;p135"/>
                  <p:cNvSpPr/>
                  <p:nvPr/>
                </p:nvSpPr>
                <p:spPr>
                  <a:xfrm rot="-1026604">
                    <a:off x="2531075" y="3413906"/>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0" name="Google Shape;1130;p135"/>
                  <p:cNvSpPr/>
                  <p:nvPr/>
                </p:nvSpPr>
                <p:spPr>
                  <a:xfrm rot="-1029437">
                    <a:off x="2695062" y="3344845"/>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1" name="Google Shape;1131;p135"/>
                  <p:cNvSpPr/>
                  <p:nvPr/>
                </p:nvSpPr>
                <p:spPr>
                  <a:xfrm rot="-1027527">
                    <a:off x="3125268" y="317565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2" name="Google Shape;1132;p135"/>
                  <p:cNvSpPr/>
                  <p:nvPr/>
                </p:nvSpPr>
                <p:spPr>
                  <a:xfrm rot="-1027861">
                    <a:off x="3390180" y="307489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3" name="Google Shape;1133;p135"/>
                  <p:cNvSpPr/>
                  <p:nvPr/>
                </p:nvSpPr>
                <p:spPr>
                  <a:xfrm rot="-1027255">
                    <a:off x="3688307" y="296334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4" name="Google Shape;1134;p135"/>
                  <p:cNvSpPr/>
                  <p:nvPr/>
                </p:nvSpPr>
                <p:spPr>
                  <a:xfrm rot="-1028345">
                    <a:off x="2893561" y="326563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5" name="Google Shape;1135;p135"/>
                  <p:cNvSpPr/>
                  <p:nvPr/>
                </p:nvSpPr>
                <p:spPr>
                  <a:xfrm rot="-1029437">
                    <a:off x="2331081" y="3463011"/>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6" name="Google Shape;1136;p135"/>
                  <p:cNvSpPr/>
                  <p:nvPr/>
                </p:nvSpPr>
                <p:spPr>
                  <a:xfrm rot="-1027527">
                    <a:off x="1831419" y="359570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7" name="Google Shape;1137;p135"/>
                  <p:cNvSpPr/>
                  <p:nvPr/>
                </p:nvSpPr>
                <p:spPr>
                  <a:xfrm rot="-1027861">
                    <a:off x="1531766" y="367822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8" name="Google Shape;1138;p135"/>
                  <p:cNvSpPr/>
                  <p:nvPr/>
                </p:nvSpPr>
                <p:spPr>
                  <a:xfrm rot="-1027255">
                    <a:off x="1198913" y="377152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39" name="Google Shape;1139;p135"/>
                  <p:cNvSpPr/>
                  <p:nvPr/>
                </p:nvSpPr>
                <p:spPr>
                  <a:xfrm rot="-1028345">
                    <a:off x="2097854" y="352396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0" name="Google Shape;1140;p135"/>
                  <p:cNvSpPr/>
                  <p:nvPr/>
                </p:nvSpPr>
                <p:spPr>
                  <a:xfrm rot="-1026604">
                    <a:off x="2467118" y="323737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1" name="Google Shape;1141;p135"/>
                  <p:cNvSpPr/>
                  <p:nvPr/>
                </p:nvSpPr>
                <p:spPr>
                  <a:xfrm rot="-1029437">
                    <a:off x="2631105" y="316831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2" name="Google Shape;1142;p135"/>
                  <p:cNvSpPr/>
                  <p:nvPr/>
                </p:nvSpPr>
                <p:spPr>
                  <a:xfrm rot="-1027527">
                    <a:off x="3061311" y="299912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3" name="Google Shape;1143;p135"/>
                  <p:cNvSpPr/>
                  <p:nvPr/>
                </p:nvSpPr>
                <p:spPr>
                  <a:xfrm rot="-1027861">
                    <a:off x="3326223" y="289836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4" name="Google Shape;1144;p135"/>
                  <p:cNvSpPr/>
                  <p:nvPr/>
                </p:nvSpPr>
                <p:spPr>
                  <a:xfrm rot="-1027255">
                    <a:off x="3624350" y="278681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5" name="Google Shape;1145;p135"/>
                  <p:cNvSpPr/>
                  <p:nvPr/>
                </p:nvSpPr>
                <p:spPr>
                  <a:xfrm rot="-1028345">
                    <a:off x="2829604" y="308910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6" name="Google Shape;1146;p135"/>
                  <p:cNvSpPr/>
                  <p:nvPr/>
                </p:nvSpPr>
                <p:spPr>
                  <a:xfrm rot="-1029437">
                    <a:off x="2267124" y="328648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7" name="Google Shape;1147;p135"/>
                  <p:cNvSpPr/>
                  <p:nvPr/>
                </p:nvSpPr>
                <p:spPr>
                  <a:xfrm rot="-1027527">
                    <a:off x="1767463" y="3419173"/>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8" name="Google Shape;1148;p135"/>
                  <p:cNvSpPr/>
                  <p:nvPr/>
                </p:nvSpPr>
                <p:spPr>
                  <a:xfrm rot="-1027861">
                    <a:off x="1467810" y="3501698"/>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49" name="Google Shape;1149;p135"/>
                  <p:cNvSpPr/>
                  <p:nvPr/>
                </p:nvSpPr>
                <p:spPr>
                  <a:xfrm rot="-1027255">
                    <a:off x="1134956" y="359499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0" name="Google Shape;1150;p135"/>
                  <p:cNvSpPr/>
                  <p:nvPr/>
                </p:nvSpPr>
                <p:spPr>
                  <a:xfrm rot="-1028345">
                    <a:off x="2033898" y="3347436"/>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1" name="Google Shape;1151;p135"/>
                  <p:cNvSpPr/>
                  <p:nvPr/>
                </p:nvSpPr>
                <p:spPr>
                  <a:xfrm rot="-1026604">
                    <a:off x="2403162" y="306084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2" name="Google Shape;1152;p135"/>
                  <p:cNvSpPr/>
                  <p:nvPr/>
                </p:nvSpPr>
                <p:spPr>
                  <a:xfrm rot="-1029437">
                    <a:off x="2567149" y="299178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3" name="Google Shape;1153;p135"/>
                  <p:cNvSpPr/>
                  <p:nvPr/>
                </p:nvSpPr>
                <p:spPr>
                  <a:xfrm rot="-1027527">
                    <a:off x="2997355" y="282259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4" name="Google Shape;1154;p135"/>
                  <p:cNvSpPr/>
                  <p:nvPr/>
                </p:nvSpPr>
                <p:spPr>
                  <a:xfrm rot="-1027861">
                    <a:off x="3262266" y="272183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5" name="Google Shape;1155;p135"/>
                  <p:cNvSpPr/>
                  <p:nvPr/>
                </p:nvSpPr>
                <p:spPr>
                  <a:xfrm rot="-1027255">
                    <a:off x="3560393" y="261028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6" name="Google Shape;1156;p135"/>
                  <p:cNvSpPr/>
                  <p:nvPr/>
                </p:nvSpPr>
                <p:spPr>
                  <a:xfrm rot="-1028345">
                    <a:off x="2765648" y="291257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7" name="Google Shape;1157;p135"/>
                  <p:cNvSpPr/>
                  <p:nvPr/>
                </p:nvSpPr>
                <p:spPr>
                  <a:xfrm rot="-1029437">
                    <a:off x="2203167" y="310995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8" name="Google Shape;1158;p135"/>
                  <p:cNvSpPr/>
                  <p:nvPr/>
                </p:nvSpPr>
                <p:spPr>
                  <a:xfrm rot="-1027527">
                    <a:off x="1703506" y="324264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59" name="Google Shape;1159;p135"/>
                  <p:cNvSpPr/>
                  <p:nvPr/>
                </p:nvSpPr>
                <p:spPr>
                  <a:xfrm rot="-1027861">
                    <a:off x="1403853" y="332516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0" name="Google Shape;1160;p135"/>
                  <p:cNvSpPr/>
                  <p:nvPr/>
                </p:nvSpPr>
                <p:spPr>
                  <a:xfrm rot="-1027255">
                    <a:off x="1071000" y="3418467"/>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1" name="Google Shape;1161;p135"/>
                  <p:cNvSpPr/>
                  <p:nvPr/>
                </p:nvSpPr>
                <p:spPr>
                  <a:xfrm rot="-1028345">
                    <a:off x="1969941" y="317090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2" name="Google Shape;1162;p135"/>
                  <p:cNvSpPr/>
                  <p:nvPr/>
                </p:nvSpPr>
                <p:spPr>
                  <a:xfrm rot="-1026604">
                    <a:off x="2339205" y="288431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3" name="Google Shape;1163;p135"/>
                  <p:cNvSpPr/>
                  <p:nvPr/>
                </p:nvSpPr>
                <p:spPr>
                  <a:xfrm rot="-1029437">
                    <a:off x="2503191" y="281525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4" name="Google Shape;1164;p135"/>
                  <p:cNvSpPr/>
                  <p:nvPr/>
                </p:nvSpPr>
                <p:spPr>
                  <a:xfrm rot="-1027527">
                    <a:off x="2933398" y="264606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5" name="Google Shape;1165;p135"/>
                  <p:cNvSpPr/>
                  <p:nvPr/>
                </p:nvSpPr>
                <p:spPr>
                  <a:xfrm rot="-1027861">
                    <a:off x="3198309" y="254530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6" name="Google Shape;1166;p135"/>
                  <p:cNvSpPr/>
                  <p:nvPr/>
                </p:nvSpPr>
                <p:spPr>
                  <a:xfrm rot="-1027255">
                    <a:off x="3496437" y="243375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7" name="Google Shape;1167;p135"/>
                  <p:cNvSpPr/>
                  <p:nvPr/>
                </p:nvSpPr>
                <p:spPr>
                  <a:xfrm rot="-1028345">
                    <a:off x="2701691" y="273604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8" name="Google Shape;1168;p135"/>
                  <p:cNvSpPr/>
                  <p:nvPr/>
                </p:nvSpPr>
                <p:spPr>
                  <a:xfrm rot="-1029437">
                    <a:off x="2139211" y="293342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69" name="Google Shape;1169;p135"/>
                  <p:cNvSpPr/>
                  <p:nvPr/>
                </p:nvSpPr>
                <p:spPr>
                  <a:xfrm rot="-1027527">
                    <a:off x="1639550" y="306611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0" name="Google Shape;1170;p135"/>
                  <p:cNvSpPr/>
                  <p:nvPr/>
                </p:nvSpPr>
                <p:spPr>
                  <a:xfrm rot="-1027861">
                    <a:off x="1339897" y="314863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1" name="Google Shape;1171;p135"/>
                  <p:cNvSpPr/>
                  <p:nvPr/>
                </p:nvSpPr>
                <p:spPr>
                  <a:xfrm rot="-1027255">
                    <a:off x="1007043" y="324193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2" name="Google Shape;1172;p135"/>
                  <p:cNvSpPr/>
                  <p:nvPr/>
                </p:nvSpPr>
                <p:spPr>
                  <a:xfrm rot="-1028345">
                    <a:off x="1905985" y="299437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3" name="Google Shape;1173;p135"/>
                  <p:cNvSpPr/>
                  <p:nvPr/>
                </p:nvSpPr>
                <p:spPr>
                  <a:xfrm rot="-1026604">
                    <a:off x="2275249" y="270778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4" name="Google Shape;1174;p135"/>
                  <p:cNvSpPr/>
                  <p:nvPr/>
                </p:nvSpPr>
                <p:spPr>
                  <a:xfrm rot="-1029437">
                    <a:off x="2439236" y="263872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5" name="Google Shape;1175;p135"/>
                  <p:cNvSpPr/>
                  <p:nvPr/>
                </p:nvSpPr>
                <p:spPr>
                  <a:xfrm rot="-1027527">
                    <a:off x="2869442" y="246953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6" name="Google Shape;1176;p135"/>
                  <p:cNvSpPr/>
                  <p:nvPr/>
                </p:nvSpPr>
                <p:spPr>
                  <a:xfrm rot="-1027861">
                    <a:off x="3134353" y="236877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7" name="Google Shape;1177;p135"/>
                  <p:cNvSpPr/>
                  <p:nvPr/>
                </p:nvSpPr>
                <p:spPr>
                  <a:xfrm rot="-1027255">
                    <a:off x="3432480" y="225722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8" name="Google Shape;1178;p135"/>
                  <p:cNvSpPr/>
                  <p:nvPr/>
                </p:nvSpPr>
                <p:spPr>
                  <a:xfrm rot="-1028345">
                    <a:off x="2637734" y="255951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79" name="Google Shape;1179;p135"/>
                  <p:cNvSpPr/>
                  <p:nvPr/>
                </p:nvSpPr>
                <p:spPr>
                  <a:xfrm rot="-1029437">
                    <a:off x="2075255" y="275689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80" name="Google Shape;1180;p135"/>
                  <p:cNvSpPr/>
                  <p:nvPr/>
                </p:nvSpPr>
                <p:spPr>
                  <a:xfrm rot="-1027527">
                    <a:off x="1575593" y="288958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81" name="Google Shape;1181;p135"/>
                  <p:cNvSpPr/>
                  <p:nvPr/>
                </p:nvSpPr>
                <p:spPr>
                  <a:xfrm rot="-1027861">
                    <a:off x="1275940" y="297210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82" name="Google Shape;1182;p135"/>
                  <p:cNvSpPr/>
                  <p:nvPr/>
                </p:nvSpPr>
                <p:spPr>
                  <a:xfrm rot="-1027255">
                    <a:off x="943087" y="306540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83" name="Google Shape;1183;p135"/>
                  <p:cNvSpPr/>
                  <p:nvPr/>
                </p:nvSpPr>
                <p:spPr>
                  <a:xfrm rot="-1028345">
                    <a:off x="1842028" y="281784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800" u="none" cap="none" strike="noStrike">
                      <a:solidFill>
                        <a:srgbClr val="FFFFFF"/>
                      </a:solidFill>
                      <a:latin typeface="Calibri"/>
                      <a:ea typeface="Calibri"/>
                      <a:cs typeface="Calibri"/>
                      <a:sym typeface="Calibri"/>
                    </a:endParaRPr>
                  </a:p>
                </p:txBody>
              </p:sp>
              <p:sp>
                <p:nvSpPr>
                  <p:cNvPr id="1184" name="Google Shape;1184;p135"/>
                  <p:cNvSpPr/>
                  <p:nvPr/>
                </p:nvSpPr>
                <p:spPr>
                  <a:xfrm rot="-1026604">
                    <a:off x="2211292" y="253125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85" name="Google Shape;1185;p135"/>
                  <p:cNvSpPr/>
                  <p:nvPr/>
                </p:nvSpPr>
                <p:spPr>
                  <a:xfrm rot="-1029437">
                    <a:off x="2375279" y="246219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86" name="Google Shape;1186;p135"/>
                  <p:cNvSpPr/>
                  <p:nvPr/>
                </p:nvSpPr>
                <p:spPr>
                  <a:xfrm rot="-1027527">
                    <a:off x="2805485" y="229300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87" name="Google Shape;1187;p135"/>
                  <p:cNvSpPr/>
                  <p:nvPr/>
                </p:nvSpPr>
                <p:spPr>
                  <a:xfrm rot="-1027861">
                    <a:off x="3070396" y="219224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88" name="Google Shape;1188;p135"/>
                  <p:cNvSpPr/>
                  <p:nvPr/>
                </p:nvSpPr>
                <p:spPr>
                  <a:xfrm rot="-1027255">
                    <a:off x="3368523" y="208069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89" name="Google Shape;1189;p135"/>
                  <p:cNvSpPr/>
                  <p:nvPr/>
                </p:nvSpPr>
                <p:spPr>
                  <a:xfrm rot="-1028345">
                    <a:off x="2573778" y="238298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0" name="Google Shape;1190;p135"/>
                  <p:cNvSpPr/>
                  <p:nvPr/>
                </p:nvSpPr>
                <p:spPr>
                  <a:xfrm rot="-1029437">
                    <a:off x="2011298" y="258036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1" name="Google Shape;1191;p135"/>
                  <p:cNvSpPr/>
                  <p:nvPr/>
                </p:nvSpPr>
                <p:spPr>
                  <a:xfrm rot="-1027527">
                    <a:off x="1511637" y="271305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2" name="Google Shape;1192;p135"/>
                  <p:cNvSpPr/>
                  <p:nvPr/>
                </p:nvSpPr>
                <p:spPr>
                  <a:xfrm rot="-1027861">
                    <a:off x="1211984" y="279557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3" name="Google Shape;1193;p135"/>
                  <p:cNvSpPr/>
                  <p:nvPr/>
                </p:nvSpPr>
                <p:spPr>
                  <a:xfrm rot="-1027255">
                    <a:off x="879130" y="288887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4" name="Google Shape;1194;p135"/>
                  <p:cNvSpPr/>
                  <p:nvPr/>
                </p:nvSpPr>
                <p:spPr>
                  <a:xfrm rot="-1028345">
                    <a:off x="1778072" y="264131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5" name="Google Shape;1195;p135"/>
                  <p:cNvSpPr/>
                  <p:nvPr/>
                </p:nvSpPr>
                <p:spPr>
                  <a:xfrm rot="-1026604">
                    <a:off x="2147336" y="235472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6" name="Google Shape;1196;p135"/>
                  <p:cNvSpPr/>
                  <p:nvPr/>
                </p:nvSpPr>
                <p:spPr>
                  <a:xfrm rot="-1029437">
                    <a:off x="2311323" y="228566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7" name="Google Shape;1197;p135"/>
                  <p:cNvSpPr/>
                  <p:nvPr/>
                </p:nvSpPr>
                <p:spPr>
                  <a:xfrm rot="-1027527">
                    <a:off x="2741529" y="211647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8" name="Google Shape;1198;p135"/>
                  <p:cNvSpPr/>
                  <p:nvPr/>
                </p:nvSpPr>
                <p:spPr>
                  <a:xfrm rot="-1027861">
                    <a:off x="3006441" y="201571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199" name="Google Shape;1199;p135"/>
                  <p:cNvSpPr/>
                  <p:nvPr/>
                </p:nvSpPr>
                <p:spPr>
                  <a:xfrm rot="-1027255">
                    <a:off x="3304568" y="190416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0" name="Google Shape;1200;p135"/>
                  <p:cNvSpPr/>
                  <p:nvPr/>
                </p:nvSpPr>
                <p:spPr>
                  <a:xfrm rot="-1028345">
                    <a:off x="2509821" y="220645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1" name="Google Shape;1201;p135"/>
                  <p:cNvSpPr/>
                  <p:nvPr/>
                </p:nvSpPr>
                <p:spPr>
                  <a:xfrm rot="-1029437">
                    <a:off x="1947341" y="240383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2" name="Google Shape;1202;p135"/>
                  <p:cNvSpPr/>
                  <p:nvPr/>
                </p:nvSpPr>
                <p:spPr>
                  <a:xfrm rot="-1027527">
                    <a:off x="1447680" y="253652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3" name="Google Shape;1203;p135"/>
                  <p:cNvSpPr/>
                  <p:nvPr/>
                </p:nvSpPr>
                <p:spPr>
                  <a:xfrm rot="-1027861">
                    <a:off x="1148027" y="261904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4" name="Google Shape;1204;p135"/>
                  <p:cNvSpPr/>
                  <p:nvPr/>
                </p:nvSpPr>
                <p:spPr>
                  <a:xfrm rot="-1027255">
                    <a:off x="815174" y="271234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5" name="Google Shape;1205;p135"/>
                  <p:cNvSpPr/>
                  <p:nvPr/>
                </p:nvSpPr>
                <p:spPr>
                  <a:xfrm rot="-1028345">
                    <a:off x="1714115" y="246478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6" name="Google Shape;1206;p135"/>
                  <p:cNvSpPr/>
                  <p:nvPr/>
                </p:nvSpPr>
                <p:spPr>
                  <a:xfrm rot="-1026604">
                    <a:off x="2083379" y="217819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7" name="Google Shape;1207;p135"/>
                  <p:cNvSpPr/>
                  <p:nvPr/>
                </p:nvSpPr>
                <p:spPr>
                  <a:xfrm rot="-1029437">
                    <a:off x="2247366" y="210913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8" name="Google Shape;1208;p135"/>
                  <p:cNvSpPr/>
                  <p:nvPr/>
                </p:nvSpPr>
                <p:spPr>
                  <a:xfrm rot="-1027527">
                    <a:off x="2677572" y="193994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09" name="Google Shape;1209;p135"/>
                  <p:cNvSpPr/>
                  <p:nvPr/>
                </p:nvSpPr>
                <p:spPr>
                  <a:xfrm rot="-1027861">
                    <a:off x="2942483" y="183918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0" name="Google Shape;1210;p135"/>
                  <p:cNvSpPr/>
                  <p:nvPr/>
                </p:nvSpPr>
                <p:spPr>
                  <a:xfrm rot="-1027255">
                    <a:off x="3240611" y="172763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1" name="Google Shape;1211;p135"/>
                  <p:cNvSpPr/>
                  <p:nvPr/>
                </p:nvSpPr>
                <p:spPr>
                  <a:xfrm rot="-1028345">
                    <a:off x="2445865" y="202992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2" name="Google Shape;1212;p135"/>
                  <p:cNvSpPr/>
                  <p:nvPr/>
                </p:nvSpPr>
                <p:spPr>
                  <a:xfrm rot="-1029437">
                    <a:off x="1883384" y="222730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3" name="Google Shape;1213;p135"/>
                  <p:cNvSpPr/>
                  <p:nvPr/>
                </p:nvSpPr>
                <p:spPr>
                  <a:xfrm rot="-1027527">
                    <a:off x="1383723" y="235999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4" name="Google Shape;1214;p135"/>
                  <p:cNvSpPr/>
                  <p:nvPr/>
                </p:nvSpPr>
                <p:spPr>
                  <a:xfrm rot="-1027861">
                    <a:off x="1084071" y="244251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5" name="Google Shape;1215;p135"/>
                  <p:cNvSpPr/>
                  <p:nvPr/>
                </p:nvSpPr>
                <p:spPr>
                  <a:xfrm rot="-1027255">
                    <a:off x="751217" y="253581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6" name="Google Shape;1216;p135"/>
                  <p:cNvSpPr/>
                  <p:nvPr/>
                </p:nvSpPr>
                <p:spPr>
                  <a:xfrm rot="-1028345">
                    <a:off x="1650159" y="228825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7" name="Google Shape;1217;p135"/>
                  <p:cNvSpPr/>
                  <p:nvPr/>
                </p:nvSpPr>
                <p:spPr>
                  <a:xfrm rot="-1026604">
                    <a:off x="2019423" y="200166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8" name="Google Shape;1218;p135"/>
                  <p:cNvSpPr/>
                  <p:nvPr/>
                </p:nvSpPr>
                <p:spPr>
                  <a:xfrm rot="-1029437">
                    <a:off x="2183409" y="193260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19" name="Google Shape;1219;p135"/>
                  <p:cNvSpPr/>
                  <p:nvPr/>
                </p:nvSpPr>
                <p:spPr>
                  <a:xfrm rot="-1027527">
                    <a:off x="2613616" y="176341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0" name="Google Shape;1220;p135"/>
                  <p:cNvSpPr/>
                  <p:nvPr/>
                </p:nvSpPr>
                <p:spPr>
                  <a:xfrm rot="-1027861">
                    <a:off x="2878527" y="166265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1" name="Google Shape;1221;p135"/>
                  <p:cNvSpPr/>
                  <p:nvPr/>
                </p:nvSpPr>
                <p:spPr>
                  <a:xfrm rot="-1027255">
                    <a:off x="3176654" y="155110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2" name="Google Shape;1222;p135"/>
                  <p:cNvSpPr/>
                  <p:nvPr/>
                </p:nvSpPr>
                <p:spPr>
                  <a:xfrm rot="-1028345">
                    <a:off x="2381908" y="185339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3" name="Google Shape;1223;p135"/>
                  <p:cNvSpPr/>
                  <p:nvPr/>
                </p:nvSpPr>
                <p:spPr>
                  <a:xfrm rot="-1029437">
                    <a:off x="1819429" y="205077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4" name="Google Shape;1224;p135"/>
                  <p:cNvSpPr/>
                  <p:nvPr/>
                </p:nvSpPr>
                <p:spPr>
                  <a:xfrm rot="-1027527">
                    <a:off x="1319767" y="218346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5" name="Google Shape;1225;p135"/>
                  <p:cNvSpPr/>
                  <p:nvPr/>
                </p:nvSpPr>
                <p:spPr>
                  <a:xfrm rot="-1027861">
                    <a:off x="1020114" y="226598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6" name="Google Shape;1226;p135"/>
                  <p:cNvSpPr/>
                  <p:nvPr/>
                </p:nvSpPr>
                <p:spPr>
                  <a:xfrm rot="-1027255">
                    <a:off x="687261" y="235928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7" name="Google Shape;1227;p135"/>
                  <p:cNvSpPr/>
                  <p:nvPr/>
                </p:nvSpPr>
                <p:spPr>
                  <a:xfrm rot="-1028345">
                    <a:off x="1586202" y="211172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8" name="Google Shape;1228;p135"/>
                  <p:cNvSpPr/>
                  <p:nvPr/>
                </p:nvSpPr>
                <p:spPr>
                  <a:xfrm rot="-1026604">
                    <a:off x="1955466" y="182513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29" name="Google Shape;1229;p135"/>
                  <p:cNvSpPr/>
                  <p:nvPr/>
                </p:nvSpPr>
                <p:spPr>
                  <a:xfrm rot="-1029437">
                    <a:off x="2119453" y="175607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0" name="Google Shape;1230;p135"/>
                  <p:cNvSpPr/>
                  <p:nvPr/>
                </p:nvSpPr>
                <p:spPr>
                  <a:xfrm rot="-1027527">
                    <a:off x="2549659" y="158688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1" name="Google Shape;1231;p135"/>
                  <p:cNvSpPr/>
                  <p:nvPr/>
                </p:nvSpPr>
                <p:spPr>
                  <a:xfrm rot="-1027861">
                    <a:off x="2814570" y="148612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2" name="Google Shape;1232;p135"/>
                  <p:cNvSpPr/>
                  <p:nvPr/>
                </p:nvSpPr>
                <p:spPr>
                  <a:xfrm rot="-1027255">
                    <a:off x="3112697" y="137457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3" name="Google Shape;1233;p135"/>
                  <p:cNvSpPr/>
                  <p:nvPr/>
                </p:nvSpPr>
                <p:spPr>
                  <a:xfrm rot="-1028345">
                    <a:off x="2317952" y="167686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4" name="Google Shape;1234;p135"/>
                  <p:cNvSpPr/>
                  <p:nvPr/>
                </p:nvSpPr>
                <p:spPr>
                  <a:xfrm rot="-1029437">
                    <a:off x="1755472" y="187424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5" name="Google Shape;1235;p135"/>
                  <p:cNvSpPr/>
                  <p:nvPr/>
                </p:nvSpPr>
                <p:spPr>
                  <a:xfrm rot="-1027527">
                    <a:off x="1255810" y="200693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6" name="Google Shape;1236;p135"/>
                  <p:cNvSpPr/>
                  <p:nvPr/>
                </p:nvSpPr>
                <p:spPr>
                  <a:xfrm rot="-1027861">
                    <a:off x="956158" y="208945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7" name="Google Shape;1237;p135"/>
                  <p:cNvSpPr/>
                  <p:nvPr/>
                </p:nvSpPr>
                <p:spPr>
                  <a:xfrm rot="-1027255">
                    <a:off x="623304" y="218275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8" name="Google Shape;1238;p135"/>
                  <p:cNvSpPr/>
                  <p:nvPr/>
                </p:nvSpPr>
                <p:spPr>
                  <a:xfrm rot="-1028345">
                    <a:off x="1522246" y="193519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39" name="Google Shape;1239;p135"/>
                  <p:cNvSpPr/>
                  <p:nvPr/>
                </p:nvSpPr>
                <p:spPr>
                  <a:xfrm rot="-1026604">
                    <a:off x="1891510" y="1648605"/>
                    <a:ext cx="172327" cy="18143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0" name="Google Shape;1240;p135"/>
                  <p:cNvSpPr/>
                  <p:nvPr/>
                </p:nvSpPr>
                <p:spPr>
                  <a:xfrm rot="-1029437">
                    <a:off x="2055497" y="1579544"/>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1" name="Google Shape;1241;p135"/>
                  <p:cNvSpPr/>
                  <p:nvPr/>
                </p:nvSpPr>
                <p:spPr>
                  <a:xfrm rot="-1027527">
                    <a:off x="2485703" y="141035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2" name="Google Shape;1242;p135"/>
                  <p:cNvSpPr/>
                  <p:nvPr/>
                </p:nvSpPr>
                <p:spPr>
                  <a:xfrm rot="-1027861">
                    <a:off x="2750614" y="1309591"/>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3" name="Google Shape;1243;p135"/>
                  <p:cNvSpPr/>
                  <p:nvPr/>
                </p:nvSpPr>
                <p:spPr>
                  <a:xfrm rot="-1027255">
                    <a:off x="3048742" y="1198042"/>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4" name="Google Shape;1244;p135"/>
                  <p:cNvSpPr/>
                  <p:nvPr/>
                </p:nvSpPr>
                <p:spPr>
                  <a:xfrm rot="-1028345">
                    <a:off x="2253995" y="1500339"/>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5" name="Google Shape;1245;p135"/>
                  <p:cNvSpPr/>
                  <p:nvPr/>
                </p:nvSpPr>
                <p:spPr>
                  <a:xfrm rot="-1029437">
                    <a:off x="1691515" y="1697710"/>
                    <a:ext cx="208478" cy="201265"/>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6" name="Google Shape;1246;p135"/>
                  <p:cNvSpPr/>
                  <p:nvPr/>
                </p:nvSpPr>
                <p:spPr>
                  <a:xfrm rot="-1027527">
                    <a:off x="1191854" y="1830402"/>
                    <a:ext cx="278132" cy="237702"/>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7" name="Google Shape;1247;p135"/>
                  <p:cNvSpPr/>
                  <p:nvPr/>
                </p:nvSpPr>
                <p:spPr>
                  <a:xfrm rot="-1027861">
                    <a:off x="892201" y="1912927"/>
                    <a:ext cx="312672" cy="256208"/>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8" name="Google Shape;1248;p135"/>
                  <p:cNvSpPr/>
                  <p:nvPr/>
                </p:nvSpPr>
                <p:spPr>
                  <a:xfrm rot="-1027255">
                    <a:off x="559348" y="2006226"/>
                    <a:ext cx="347499" cy="274426"/>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49" name="Google Shape;1249;p135"/>
                  <p:cNvSpPr/>
                  <p:nvPr/>
                </p:nvSpPr>
                <p:spPr>
                  <a:xfrm rot="-1028345">
                    <a:off x="1458289" y="1758665"/>
                    <a:ext cx="243305" cy="219484"/>
                  </a:xfrm>
                  <a:prstGeom prst="ellipse">
                    <a:avLst/>
                  </a:prstGeom>
                  <a:solidFill>
                    <a:srgbClr val="E4CEB0">
                      <a:alpha val="33730"/>
                    </a:srgbClr>
                  </a:solidFill>
                  <a:ln cap="rnd" cmpd="sng" w="9525">
                    <a:solidFill>
                      <a:srgbClr val="5D431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grpSp>
            <p:cxnSp>
              <p:nvCxnSpPr>
                <p:cNvPr id="1250" name="Google Shape;1250;p135"/>
                <p:cNvCxnSpPr>
                  <a:stCxn id="1239" idx="0"/>
                  <a:endCxn id="1030" idx="4"/>
                </p:cNvCxnSpPr>
                <p:nvPr/>
              </p:nvCxnSpPr>
              <p:spPr>
                <a:xfrm>
                  <a:off x="1950973" y="1652623"/>
                  <a:ext cx="1268400" cy="3527400"/>
                </a:xfrm>
                <a:prstGeom prst="straightConnector1">
                  <a:avLst/>
                </a:prstGeom>
                <a:noFill/>
                <a:ln cap="flat" cmpd="sng" w="31750">
                  <a:solidFill>
                    <a:srgbClr val="000090"/>
                  </a:solidFill>
                  <a:prstDash val="dot"/>
                  <a:round/>
                  <a:headEnd len="sm" w="sm" type="none"/>
                  <a:tailEnd len="sm" w="sm" type="none"/>
                </a:ln>
              </p:spPr>
            </p:cxnSp>
            <p:cxnSp>
              <p:nvCxnSpPr>
                <p:cNvPr id="1251" name="Google Shape;1251;p135"/>
                <p:cNvCxnSpPr>
                  <a:stCxn id="1246" idx="0"/>
                  <a:endCxn id="1037" idx="4"/>
                </p:cNvCxnSpPr>
                <p:nvPr/>
              </p:nvCxnSpPr>
              <p:spPr>
                <a:xfrm>
                  <a:off x="1295820" y="1835703"/>
                  <a:ext cx="1285500" cy="3581400"/>
                </a:xfrm>
                <a:prstGeom prst="straightConnector1">
                  <a:avLst/>
                </a:prstGeom>
                <a:noFill/>
                <a:ln cap="flat" cmpd="sng" w="31750">
                  <a:solidFill>
                    <a:srgbClr val="000090"/>
                  </a:solidFill>
                  <a:prstDash val="dot"/>
                  <a:round/>
                  <a:headEnd len="sm" w="sm" type="none"/>
                  <a:tailEnd len="sm" w="sm" type="none"/>
                </a:ln>
              </p:spPr>
            </p:cxnSp>
            <p:cxnSp>
              <p:nvCxnSpPr>
                <p:cNvPr id="1252" name="Google Shape;1252;p135"/>
                <p:cNvCxnSpPr>
                  <a:stCxn id="1241" idx="0"/>
                  <a:endCxn id="1032" idx="4"/>
                </p:cNvCxnSpPr>
                <p:nvPr/>
              </p:nvCxnSpPr>
              <p:spPr>
                <a:xfrm>
                  <a:off x="2589669" y="1415653"/>
                  <a:ext cx="1285500" cy="3581400"/>
                </a:xfrm>
                <a:prstGeom prst="straightConnector1">
                  <a:avLst/>
                </a:prstGeom>
                <a:noFill/>
                <a:ln cap="flat" cmpd="sng" w="31750">
                  <a:solidFill>
                    <a:srgbClr val="000090"/>
                  </a:solidFill>
                  <a:prstDash val="dot"/>
                  <a:round/>
                  <a:headEnd len="sm" w="sm" type="none"/>
                  <a:tailEnd len="sm" w="sm" type="none"/>
                </a:ln>
              </p:spPr>
            </p:cxnSp>
            <p:cxnSp>
              <p:nvCxnSpPr>
                <p:cNvPr id="1253" name="Google Shape;1253;p135"/>
                <p:cNvCxnSpPr>
                  <a:stCxn id="1204" idx="2"/>
                  <a:endCxn id="1199" idx="6"/>
                </p:cNvCxnSpPr>
                <p:nvPr/>
              </p:nvCxnSpPr>
              <p:spPr>
                <a:xfrm flipH="1" rot="10800000">
                  <a:off x="822873" y="1990209"/>
                  <a:ext cx="2821500" cy="910500"/>
                </a:xfrm>
                <a:prstGeom prst="straightConnector1">
                  <a:avLst/>
                </a:prstGeom>
                <a:noFill/>
                <a:ln cap="flat" cmpd="sng" w="31750">
                  <a:solidFill>
                    <a:srgbClr val="000090"/>
                  </a:solidFill>
                  <a:prstDash val="dot"/>
                  <a:round/>
                  <a:headEnd len="sm" w="sm" type="none"/>
                  <a:tailEnd len="sm" w="sm" type="none"/>
                </a:ln>
              </p:spPr>
            </p:cxnSp>
            <p:cxnSp>
              <p:nvCxnSpPr>
                <p:cNvPr id="1254" name="Google Shape;1254;p135"/>
                <p:cNvCxnSpPr/>
                <p:nvPr/>
              </p:nvCxnSpPr>
              <p:spPr>
                <a:xfrm flipH="1" rot="10800000">
                  <a:off x="1142586" y="2863294"/>
                  <a:ext cx="2821500" cy="915900"/>
                </a:xfrm>
                <a:prstGeom prst="straightConnector1">
                  <a:avLst/>
                </a:prstGeom>
                <a:noFill/>
                <a:ln cap="flat" cmpd="sng" w="31750">
                  <a:solidFill>
                    <a:srgbClr val="000090"/>
                  </a:solidFill>
                  <a:prstDash val="dot"/>
                  <a:round/>
                  <a:headEnd len="sm" w="sm" type="none"/>
                  <a:tailEnd len="sm" w="sm" type="none"/>
                </a:ln>
              </p:spPr>
            </p:cxnSp>
            <p:cxnSp>
              <p:nvCxnSpPr>
                <p:cNvPr id="1255" name="Google Shape;1255;p135"/>
                <p:cNvCxnSpPr/>
                <p:nvPr/>
              </p:nvCxnSpPr>
              <p:spPr>
                <a:xfrm flipH="1" rot="10800000">
                  <a:off x="1462368" y="3739127"/>
                  <a:ext cx="2821500" cy="915900"/>
                </a:xfrm>
                <a:prstGeom prst="straightConnector1">
                  <a:avLst/>
                </a:prstGeom>
                <a:noFill/>
                <a:ln cap="flat" cmpd="sng" w="31750">
                  <a:solidFill>
                    <a:srgbClr val="000090"/>
                  </a:solidFill>
                  <a:prstDash val="dot"/>
                  <a:round/>
                  <a:headEnd len="sm" w="sm" type="none"/>
                  <a:tailEnd len="sm" w="sm" type="none"/>
                </a:ln>
              </p:spPr>
            </p:cxnSp>
            <p:cxnSp>
              <p:nvCxnSpPr>
                <p:cNvPr id="1256" name="Google Shape;1256;p135"/>
                <p:cNvCxnSpPr/>
                <p:nvPr/>
              </p:nvCxnSpPr>
              <p:spPr>
                <a:xfrm flipH="1" rot="10800000">
                  <a:off x="1789510" y="4638514"/>
                  <a:ext cx="2821500" cy="915900"/>
                </a:xfrm>
                <a:prstGeom prst="straightConnector1">
                  <a:avLst/>
                </a:prstGeom>
                <a:noFill/>
                <a:ln cap="flat" cmpd="sng" w="31750">
                  <a:solidFill>
                    <a:srgbClr val="000090"/>
                  </a:solidFill>
                  <a:prstDash val="dot"/>
                  <a:round/>
                  <a:headEnd len="sm" w="sm" type="none"/>
                  <a:tailEnd len="sm" w="sm" type="none"/>
                </a:ln>
              </p:spPr>
            </p:cxnSp>
          </p:grpSp>
        </p:grpSp>
        <p:sp>
          <p:nvSpPr>
            <p:cNvPr id="1257" name="Google Shape;1257;p135"/>
            <p:cNvSpPr txBox="1"/>
            <p:nvPr/>
          </p:nvSpPr>
          <p:spPr>
            <a:xfrm rot="-1174655">
              <a:off x="3297173" y="4946051"/>
              <a:ext cx="727880" cy="400234"/>
            </a:xfrm>
            <a:prstGeom prst="rect">
              <a:avLst/>
            </a:prstGeom>
            <a:noFill/>
            <a:ln>
              <a:noFill/>
            </a:ln>
          </p:spPr>
          <p:txBody>
            <a:bodyPr anchorCtr="0" anchor="t" bIns="34275" lIns="0" spcFirstLastPara="1" rIns="0" wrap="square" tIns="34275">
              <a:noAutofit/>
            </a:bodyPr>
            <a:lstStyle/>
            <a:p>
              <a:pPr indent="0" lvl="0" marL="0" marR="0" rtl="0" algn="ctr">
                <a:spcBef>
                  <a:spcPts val="0"/>
                </a:spcBef>
                <a:spcAft>
                  <a:spcPts val="0"/>
                </a:spcAft>
                <a:buNone/>
              </a:pPr>
              <a:r>
                <a:rPr b="0" i="0" lang="en" sz="1500" u="none" cap="none" strike="noStrike">
                  <a:solidFill>
                    <a:srgbClr val="FF0000"/>
                  </a:solidFill>
                  <a:latin typeface="Calibri"/>
                  <a:ea typeface="Calibri"/>
                  <a:cs typeface="Calibri"/>
                  <a:sym typeface="Calibri"/>
                </a:rPr>
                <a:t>Swath</a:t>
              </a:r>
              <a:endParaRPr sz="1100"/>
            </a:p>
          </p:txBody>
        </p:sp>
      </p:grpSp>
      <p:grpSp>
        <p:nvGrpSpPr>
          <p:cNvPr id="1258" name="Google Shape;1258;p135"/>
          <p:cNvGrpSpPr/>
          <p:nvPr/>
        </p:nvGrpSpPr>
        <p:grpSpPr>
          <a:xfrm>
            <a:off x="3359745" y="1511874"/>
            <a:ext cx="2420090" cy="2715939"/>
            <a:chOff x="2955659" y="1318750"/>
            <a:chExt cx="3226787" cy="3621252"/>
          </a:xfrm>
        </p:grpSpPr>
        <p:grpSp>
          <p:nvGrpSpPr>
            <p:cNvPr id="1259" name="Google Shape;1259;p135"/>
            <p:cNvGrpSpPr/>
            <p:nvPr/>
          </p:nvGrpSpPr>
          <p:grpSpPr>
            <a:xfrm>
              <a:off x="2955659" y="1318750"/>
              <a:ext cx="3226787" cy="3451925"/>
              <a:chOff x="814211" y="1462151"/>
              <a:chExt cx="4220229" cy="4300928"/>
            </a:xfrm>
          </p:grpSpPr>
          <p:sp>
            <p:nvSpPr>
              <p:cNvPr id="1260" name="Google Shape;1260;p135"/>
              <p:cNvSpPr/>
              <p:nvPr/>
            </p:nvSpPr>
            <p:spPr>
              <a:xfrm>
                <a:off x="3289835" y="3257928"/>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1" name="Google Shape;1261;p135"/>
              <p:cNvSpPr/>
              <p:nvPr/>
            </p:nvSpPr>
            <p:spPr>
              <a:xfrm>
                <a:off x="1199772" y="4187832"/>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2" name="Google Shape;1262;p135"/>
              <p:cNvSpPr/>
              <p:nvPr/>
            </p:nvSpPr>
            <p:spPr>
              <a:xfrm>
                <a:off x="2078956" y="3808611"/>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3" name="Google Shape;1263;p135"/>
              <p:cNvSpPr/>
              <p:nvPr/>
            </p:nvSpPr>
            <p:spPr>
              <a:xfrm>
                <a:off x="4664130" y="2276747"/>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4" name="Google Shape;1264;p135"/>
              <p:cNvSpPr/>
              <p:nvPr/>
            </p:nvSpPr>
            <p:spPr>
              <a:xfrm>
                <a:off x="2422568" y="1462151"/>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5" name="Google Shape;1265;p135"/>
              <p:cNvSpPr/>
              <p:nvPr/>
            </p:nvSpPr>
            <p:spPr>
              <a:xfrm>
                <a:off x="2340498" y="2905863"/>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6" name="Google Shape;1266;p135"/>
              <p:cNvSpPr/>
              <p:nvPr/>
            </p:nvSpPr>
            <p:spPr>
              <a:xfrm>
                <a:off x="814211" y="2992632"/>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7" name="Google Shape;1267;p135"/>
              <p:cNvSpPr/>
              <p:nvPr/>
            </p:nvSpPr>
            <p:spPr>
              <a:xfrm>
                <a:off x="1520407" y="1631735"/>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8" name="Google Shape;1268;p135"/>
              <p:cNvSpPr/>
              <p:nvPr/>
            </p:nvSpPr>
            <p:spPr>
              <a:xfrm>
                <a:off x="4381299" y="1730750"/>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69" name="Google Shape;1269;p135"/>
              <p:cNvSpPr/>
              <p:nvPr/>
            </p:nvSpPr>
            <p:spPr>
              <a:xfrm>
                <a:off x="3676274" y="2219299"/>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0" name="Google Shape;1270;p135"/>
              <p:cNvSpPr/>
              <p:nvPr/>
            </p:nvSpPr>
            <p:spPr>
              <a:xfrm>
                <a:off x="3803298" y="2811129"/>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1" name="Google Shape;1271;p135"/>
              <p:cNvSpPr/>
              <p:nvPr/>
            </p:nvSpPr>
            <p:spPr>
              <a:xfrm>
                <a:off x="4780662" y="2900807"/>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2" name="Google Shape;1272;p135"/>
              <p:cNvSpPr/>
              <p:nvPr/>
            </p:nvSpPr>
            <p:spPr>
              <a:xfrm>
                <a:off x="4851440" y="5580079"/>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3" name="Google Shape;1273;p135"/>
              <p:cNvSpPr/>
              <p:nvPr/>
            </p:nvSpPr>
            <p:spPr>
              <a:xfrm>
                <a:off x="3547736" y="3735030"/>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4" name="Google Shape;1274;p135"/>
              <p:cNvSpPr/>
              <p:nvPr/>
            </p:nvSpPr>
            <p:spPr>
              <a:xfrm>
                <a:off x="4740850" y="4080372"/>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5" name="Google Shape;1275;p135"/>
              <p:cNvSpPr/>
              <p:nvPr/>
            </p:nvSpPr>
            <p:spPr>
              <a:xfrm>
                <a:off x="2659493" y="5130457"/>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6" name="Google Shape;1276;p135"/>
              <p:cNvSpPr/>
              <p:nvPr/>
            </p:nvSpPr>
            <p:spPr>
              <a:xfrm>
                <a:off x="1552977" y="4606697"/>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sp>
            <p:nvSpPr>
              <p:cNvPr id="1277" name="Google Shape;1277;p135"/>
              <p:cNvSpPr/>
              <p:nvPr/>
            </p:nvSpPr>
            <p:spPr>
              <a:xfrm>
                <a:off x="1238648" y="5421543"/>
                <a:ext cx="183000" cy="183000"/>
              </a:xfrm>
              <a:prstGeom prst="star5">
                <a:avLst>
                  <a:gd fmla="val 19098" name="adj"/>
                  <a:gd fmla="val 105146" name="hf"/>
                  <a:gd fmla="val 110557" name="vf"/>
                </a:avLst>
              </a:prstGeom>
              <a:solidFill>
                <a:srgbClr val="B69835">
                  <a:alpha val="49800"/>
                </a:srgbClr>
              </a:solidFill>
              <a:ln cap="rnd" cmpd="sng" w="952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800" u="none" cap="none" strike="noStrike">
                  <a:solidFill>
                    <a:srgbClr val="FFFFFF"/>
                  </a:solidFill>
                  <a:latin typeface="Calibri"/>
                  <a:ea typeface="Calibri"/>
                  <a:cs typeface="Calibri"/>
                  <a:sym typeface="Calibri"/>
                </a:endParaRPr>
              </a:p>
            </p:txBody>
          </p:sp>
        </p:grpSp>
        <p:sp>
          <p:nvSpPr>
            <p:cNvPr id="1278" name="Google Shape;1278;p135"/>
            <p:cNvSpPr txBox="1"/>
            <p:nvPr/>
          </p:nvSpPr>
          <p:spPr>
            <a:xfrm>
              <a:off x="5466115" y="4539801"/>
              <a:ext cx="670200" cy="400200"/>
            </a:xfrm>
            <a:prstGeom prst="rect">
              <a:avLst/>
            </a:prstGeom>
            <a:noFill/>
            <a:ln>
              <a:noFill/>
            </a:ln>
          </p:spPr>
          <p:txBody>
            <a:bodyPr anchorCtr="0" anchor="t" bIns="34275" lIns="0" spcFirstLastPara="1" rIns="0" wrap="square" tIns="34275">
              <a:noAutofit/>
            </a:bodyPr>
            <a:lstStyle/>
            <a:p>
              <a:pPr indent="0" lvl="0" marL="0" marR="0" rtl="0" algn="ctr">
                <a:spcBef>
                  <a:spcPts val="0"/>
                </a:spcBef>
                <a:spcAft>
                  <a:spcPts val="0"/>
                </a:spcAft>
                <a:buNone/>
              </a:pPr>
              <a:r>
                <a:rPr b="0" i="0" lang="en" sz="1500" u="none" cap="none" strike="noStrike">
                  <a:solidFill>
                    <a:srgbClr val="FF0000"/>
                  </a:solidFill>
                  <a:latin typeface="Calibri"/>
                  <a:ea typeface="Calibri"/>
                  <a:cs typeface="Calibri"/>
                  <a:sym typeface="Calibri"/>
                </a:rPr>
                <a:t>Point</a:t>
              </a:r>
              <a:endParaRPr sz="1100"/>
            </a:p>
          </p:txBody>
        </p:sp>
      </p:grpSp>
      <p:grpSp>
        <p:nvGrpSpPr>
          <p:cNvPr id="1279" name="Google Shape;1279;p135"/>
          <p:cNvGrpSpPr/>
          <p:nvPr/>
        </p:nvGrpSpPr>
        <p:grpSpPr>
          <a:xfrm>
            <a:off x="2751032" y="1465813"/>
            <a:ext cx="3146000" cy="3039488"/>
            <a:chOff x="6153584" y="1257336"/>
            <a:chExt cx="4194667" cy="4052651"/>
          </a:xfrm>
        </p:grpSpPr>
        <p:grpSp>
          <p:nvGrpSpPr>
            <p:cNvPr id="1280" name="Google Shape;1280;p135"/>
            <p:cNvGrpSpPr/>
            <p:nvPr/>
          </p:nvGrpSpPr>
          <p:grpSpPr>
            <a:xfrm>
              <a:off x="6358788" y="4564130"/>
              <a:ext cx="682270" cy="722914"/>
              <a:chOff x="5597961" y="3614678"/>
              <a:chExt cx="874145" cy="928598"/>
            </a:xfrm>
          </p:grpSpPr>
          <p:cxnSp>
            <p:nvCxnSpPr>
              <p:cNvPr id="1281" name="Google Shape;1281;p135"/>
              <p:cNvCxnSpPr/>
              <p:nvPr/>
            </p:nvCxnSpPr>
            <p:spPr>
              <a:xfrm>
                <a:off x="6014906" y="4071277"/>
                <a:ext cx="457200" cy="9000"/>
              </a:xfrm>
              <a:prstGeom prst="straightConnector1">
                <a:avLst/>
              </a:prstGeom>
              <a:noFill/>
              <a:ln cap="rnd" cmpd="sng" w="15875">
                <a:solidFill>
                  <a:schemeClr val="dk1"/>
                </a:solidFill>
                <a:prstDash val="solid"/>
                <a:round/>
                <a:headEnd len="sm" w="sm" type="none"/>
                <a:tailEnd len="med" w="med" type="triangle"/>
              </a:ln>
            </p:spPr>
          </p:cxnSp>
          <p:cxnSp>
            <p:nvCxnSpPr>
              <p:cNvPr id="1282" name="Google Shape;1282;p135"/>
              <p:cNvCxnSpPr/>
              <p:nvPr/>
            </p:nvCxnSpPr>
            <p:spPr>
              <a:xfrm rot="10800000">
                <a:off x="6014906" y="3614678"/>
                <a:ext cx="0" cy="457200"/>
              </a:xfrm>
              <a:prstGeom prst="straightConnector1">
                <a:avLst/>
              </a:prstGeom>
              <a:noFill/>
              <a:ln cap="rnd" cmpd="sng" w="15875">
                <a:solidFill>
                  <a:schemeClr val="dk1"/>
                </a:solidFill>
                <a:prstDash val="solid"/>
                <a:round/>
                <a:headEnd len="sm" w="sm" type="none"/>
                <a:tailEnd len="med" w="med" type="triangle"/>
              </a:ln>
            </p:spPr>
          </p:cxnSp>
          <p:sp>
            <p:nvSpPr>
              <p:cNvPr id="1283" name="Google Shape;1283;p135"/>
              <p:cNvSpPr txBox="1"/>
              <p:nvPr/>
            </p:nvSpPr>
            <p:spPr>
              <a:xfrm>
                <a:off x="6045767" y="4068976"/>
                <a:ext cx="356400" cy="474300"/>
              </a:xfrm>
              <a:prstGeom prst="rect">
                <a:avLst/>
              </a:prstGeom>
              <a:noFill/>
              <a:ln>
                <a:noFill/>
              </a:ln>
            </p:spPr>
            <p:txBody>
              <a:bodyPr anchorCtr="1" anchor="ctr" bIns="34275" lIns="68575" spcFirstLastPara="1" rIns="68575" wrap="square" tIns="34275">
                <a:noAutofit/>
              </a:bodyPr>
              <a:lstStyle/>
              <a:p>
                <a:pPr indent="0" lvl="0" marL="0" marR="0" rtl="0" algn="l">
                  <a:spcBef>
                    <a:spcPts val="0"/>
                  </a:spcBef>
                  <a:spcAft>
                    <a:spcPts val="0"/>
                  </a:spcAft>
                  <a:buNone/>
                </a:pPr>
                <a:r>
                  <a:rPr b="0" i="1" lang="en" sz="1400" u="none" cap="none" strike="noStrike">
                    <a:solidFill>
                      <a:srgbClr val="0070C0"/>
                    </a:solidFill>
                    <a:latin typeface="Trebuchet MS"/>
                    <a:ea typeface="Trebuchet MS"/>
                    <a:cs typeface="Trebuchet MS"/>
                    <a:sym typeface="Trebuchet MS"/>
                  </a:rPr>
                  <a:t>l</a:t>
                </a:r>
                <a:endParaRPr sz="1100"/>
              </a:p>
            </p:txBody>
          </p:sp>
          <p:sp>
            <p:nvSpPr>
              <p:cNvPr id="1284" name="Google Shape;1284;p135"/>
              <p:cNvSpPr txBox="1"/>
              <p:nvPr/>
            </p:nvSpPr>
            <p:spPr>
              <a:xfrm>
                <a:off x="5597961" y="3669180"/>
                <a:ext cx="356400" cy="474300"/>
              </a:xfrm>
              <a:prstGeom prst="rect">
                <a:avLst/>
              </a:prstGeom>
              <a:noFill/>
              <a:ln>
                <a:noFill/>
              </a:ln>
            </p:spPr>
            <p:txBody>
              <a:bodyPr anchorCtr="1" anchor="ctr" bIns="34275" lIns="68575" spcFirstLastPara="1" rIns="68575" wrap="square" tIns="34275">
                <a:noAutofit/>
              </a:bodyPr>
              <a:lstStyle/>
              <a:p>
                <a:pPr indent="0" lvl="0" marL="0" marR="0" rtl="0" algn="l">
                  <a:spcBef>
                    <a:spcPts val="0"/>
                  </a:spcBef>
                  <a:spcAft>
                    <a:spcPts val="0"/>
                  </a:spcAft>
                  <a:buNone/>
                </a:pPr>
                <a:r>
                  <a:rPr b="0" i="1" lang="en" sz="1400" u="none" cap="none" strike="noStrike">
                    <a:solidFill>
                      <a:srgbClr val="0070C0"/>
                    </a:solidFill>
                    <a:latin typeface="Trebuchet MS"/>
                    <a:ea typeface="Trebuchet MS"/>
                    <a:cs typeface="Trebuchet MS"/>
                    <a:sym typeface="Trebuchet MS"/>
                  </a:rPr>
                  <a:t>m</a:t>
                </a:r>
                <a:endParaRPr sz="1100"/>
              </a:p>
            </p:txBody>
          </p:sp>
        </p:grpSp>
        <p:sp>
          <p:nvSpPr>
            <p:cNvPr id="1285" name="Google Shape;1285;p135"/>
            <p:cNvSpPr txBox="1"/>
            <p:nvPr/>
          </p:nvSpPr>
          <p:spPr>
            <a:xfrm>
              <a:off x="6153584" y="4909787"/>
              <a:ext cx="670200" cy="400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500" u="none" cap="none" strike="noStrike">
                  <a:solidFill>
                    <a:srgbClr val="FF0000"/>
                  </a:solidFill>
                  <a:latin typeface="Calibri"/>
                  <a:ea typeface="Calibri"/>
                  <a:cs typeface="Calibri"/>
                  <a:sym typeface="Calibri"/>
                </a:rPr>
                <a:t>Grid</a:t>
              </a:r>
              <a:endParaRPr sz="1100"/>
            </a:p>
          </p:txBody>
        </p:sp>
        <p:grpSp>
          <p:nvGrpSpPr>
            <p:cNvPr id="1286" name="Google Shape;1286;p135"/>
            <p:cNvGrpSpPr/>
            <p:nvPr/>
          </p:nvGrpSpPr>
          <p:grpSpPr>
            <a:xfrm>
              <a:off x="6782097" y="1257336"/>
              <a:ext cx="3566155" cy="3577999"/>
              <a:chOff x="6782097" y="1257336"/>
              <a:chExt cx="3566155" cy="3577999"/>
            </a:xfrm>
          </p:grpSpPr>
          <p:grpSp>
            <p:nvGrpSpPr>
              <p:cNvPr id="1287" name="Google Shape;1287;p135"/>
              <p:cNvGrpSpPr/>
              <p:nvPr/>
            </p:nvGrpSpPr>
            <p:grpSpPr>
              <a:xfrm>
                <a:off x="7139038" y="1257336"/>
                <a:ext cx="353683" cy="3577999"/>
                <a:chOff x="8480561" y="1028700"/>
                <a:chExt cx="420600" cy="4254964"/>
              </a:xfrm>
            </p:grpSpPr>
            <p:sp>
              <p:nvSpPr>
                <p:cNvPr id="1288" name="Google Shape;1288;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89" name="Google Shape;1289;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0" name="Google Shape;1290;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1" name="Google Shape;1291;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2" name="Google Shape;1292;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3" name="Google Shape;1293;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4" name="Google Shape;1294;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5" name="Google Shape;1295;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6" name="Google Shape;1296;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97" name="Google Shape;1297;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298" name="Google Shape;1298;p135"/>
              <p:cNvGrpSpPr/>
              <p:nvPr/>
            </p:nvGrpSpPr>
            <p:grpSpPr>
              <a:xfrm>
                <a:off x="7495979" y="1257336"/>
                <a:ext cx="353683" cy="3577999"/>
                <a:chOff x="8480561" y="1028700"/>
                <a:chExt cx="420600" cy="4254964"/>
              </a:xfrm>
            </p:grpSpPr>
            <p:sp>
              <p:nvSpPr>
                <p:cNvPr id="1299" name="Google Shape;1299;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0" name="Google Shape;1300;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1" name="Google Shape;1301;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2" name="Google Shape;1302;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3" name="Google Shape;1303;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4" name="Google Shape;1304;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5" name="Google Shape;1305;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6" name="Google Shape;1306;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7" name="Google Shape;1307;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08" name="Google Shape;1308;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09" name="Google Shape;1309;p135"/>
              <p:cNvGrpSpPr/>
              <p:nvPr/>
            </p:nvGrpSpPr>
            <p:grpSpPr>
              <a:xfrm>
                <a:off x="7852920" y="1257336"/>
                <a:ext cx="353683" cy="3577999"/>
                <a:chOff x="8480561" y="1028700"/>
                <a:chExt cx="420600" cy="4254964"/>
              </a:xfrm>
            </p:grpSpPr>
            <p:sp>
              <p:nvSpPr>
                <p:cNvPr id="1310" name="Google Shape;1310;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1" name="Google Shape;1311;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2" name="Google Shape;1312;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3" name="Google Shape;1313;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4" name="Google Shape;1314;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5" name="Google Shape;1315;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6" name="Google Shape;1316;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7" name="Google Shape;1317;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8" name="Google Shape;1318;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19" name="Google Shape;1319;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20" name="Google Shape;1320;p135"/>
              <p:cNvGrpSpPr/>
              <p:nvPr/>
            </p:nvGrpSpPr>
            <p:grpSpPr>
              <a:xfrm>
                <a:off x="8209861" y="1257336"/>
                <a:ext cx="353683" cy="3577999"/>
                <a:chOff x="8480561" y="1028700"/>
                <a:chExt cx="420600" cy="4254964"/>
              </a:xfrm>
            </p:grpSpPr>
            <p:sp>
              <p:nvSpPr>
                <p:cNvPr id="1321" name="Google Shape;1321;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2" name="Google Shape;1322;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3" name="Google Shape;1323;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4" name="Google Shape;1324;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5" name="Google Shape;1325;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6" name="Google Shape;1326;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7" name="Google Shape;1327;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8" name="Google Shape;1328;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9" name="Google Shape;1329;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0" name="Google Shape;1330;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31" name="Google Shape;1331;p135"/>
              <p:cNvGrpSpPr/>
              <p:nvPr/>
            </p:nvGrpSpPr>
            <p:grpSpPr>
              <a:xfrm>
                <a:off x="6782097" y="1257336"/>
                <a:ext cx="353683" cy="3577999"/>
                <a:chOff x="8480561" y="1028700"/>
                <a:chExt cx="420600" cy="4254964"/>
              </a:xfrm>
            </p:grpSpPr>
            <p:sp>
              <p:nvSpPr>
                <p:cNvPr id="1332" name="Google Shape;1332;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3" name="Google Shape;1333;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4" name="Google Shape;1334;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5" name="Google Shape;1335;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6" name="Google Shape;1336;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7" name="Google Shape;1337;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8" name="Google Shape;1338;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9" name="Google Shape;1339;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0" name="Google Shape;1340;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1" name="Google Shape;1341;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42" name="Google Shape;1342;p135"/>
              <p:cNvGrpSpPr/>
              <p:nvPr/>
            </p:nvGrpSpPr>
            <p:grpSpPr>
              <a:xfrm>
                <a:off x="8566802" y="1257336"/>
                <a:ext cx="353683" cy="3577999"/>
                <a:chOff x="8480561" y="1028700"/>
                <a:chExt cx="420600" cy="4254964"/>
              </a:xfrm>
            </p:grpSpPr>
            <p:sp>
              <p:nvSpPr>
                <p:cNvPr id="1343" name="Google Shape;1343;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4" name="Google Shape;1344;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5" name="Google Shape;1345;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6" name="Google Shape;1346;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7" name="Google Shape;1347;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8" name="Google Shape;1348;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9" name="Google Shape;1349;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0" name="Google Shape;1350;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1" name="Google Shape;1351;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2" name="Google Shape;1352;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53" name="Google Shape;1353;p135"/>
              <p:cNvGrpSpPr/>
              <p:nvPr/>
            </p:nvGrpSpPr>
            <p:grpSpPr>
              <a:xfrm>
                <a:off x="8923743" y="1257336"/>
                <a:ext cx="353683" cy="3577999"/>
                <a:chOff x="8480561" y="1028700"/>
                <a:chExt cx="420600" cy="4254964"/>
              </a:xfrm>
            </p:grpSpPr>
            <p:sp>
              <p:nvSpPr>
                <p:cNvPr id="1354" name="Google Shape;1354;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5" name="Google Shape;1355;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6" name="Google Shape;1356;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7" name="Google Shape;1357;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8" name="Google Shape;1358;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59" name="Google Shape;1359;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0" name="Google Shape;1360;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1" name="Google Shape;1361;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2" name="Google Shape;1362;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3" name="Google Shape;1363;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64" name="Google Shape;1364;p135"/>
              <p:cNvGrpSpPr/>
              <p:nvPr/>
            </p:nvGrpSpPr>
            <p:grpSpPr>
              <a:xfrm>
                <a:off x="9280684" y="1257336"/>
                <a:ext cx="353683" cy="3577999"/>
                <a:chOff x="8480561" y="1028700"/>
                <a:chExt cx="420600" cy="4254964"/>
              </a:xfrm>
            </p:grpSpPr>
            <p:sp>
              <p:nvSpPr>
                <p:cNvPr id="1365" name="Google Shape;1365;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6" name="Google Shape;1366;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7" name="Google Shape;1367;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8" name="Google Shape;1368;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69" name="Google Shape;1369;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0" name="Google Shape;1370;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1" name="Google Shape;1371;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2" name="Google Shape;1372;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3" name="Google Shape;1373;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4" name="Google Shape;1374;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75" name="Google Shape;1375;p135"/>
              <p:cNvGrpSpPr/>
              <p:nvPr/>
            </p:nvGrpSpPr>
            <p:grpSpPr>
              <a:xfrm>
                <a:off x="9637625" y="1257336"/>
                <a:ext cx="353683" cy="3577999"/>
                <a:chOff x="8480561" y="1028700"/>
                <a:chExt cx="420600" cy="4254964"/>
              </a:xfrm>
            </p:grpSpPr>
            <p:sp>
              <p:nvSpPr>
                <p:cNvPr id="1376" name="Google Shape;1376;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7" name="Google Shape;1377;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8" name="Google Shape;1378;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79" name="Google Shape;1379;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0" name="Google Shape;1380;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1" name="Google Shape;1381;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2" name="Google Shape;1382;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3" name="Google Shape;1383;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4" name="Google Shape;1384;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5" name="Google Shape;1385;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1386" name="Google Shape;1386;p135"/>
              <p:cNvGrpSpPr/>
              <p:nvPr/>
            </p:nvGrpSpPr>
            <p:grpSpPr>
              <a:xfrm>
                <a:off x="9994569" y="1257336"/>
                <a:ext cx="353683" cy="3577999"/>
                <a:chOff x="8480561" y="1028700"/>
                <a:chExt cx="420600" cy="4254964"/>
              </a:xfrm>
            </p:grpSpPr>
            <p:sp>
              <p:nvSpPr>
                <p:cNvPr id="1387" name="Google Shape;1387;p135"/>
                <p:cNvSpPr/>
                <p:nvPr/>
              </p:nvSpPr>
              <p:spPr>
                <a:xfrm>
                  <a:off x="8480561" y="102870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8" name="Google Shape;1388;p135"/>
                <p:cNvSpPr/>
                <p:nvPr/>
              </p:nvSpPr>
              <p:spPr>
                <a:xfrm>
                  <a:off x="8480561" y="145420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89" name="Google Shape;1389;p135"/>
                <p:cNvSpPr/>
                <p:nvPr/>
              </p:nvSpPr>
              <p:spPr>
                <a:xfrm>
                  <a:off x="8480561" y="187971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0" name="Google Shape;1390;p135"/>
                <p:cNvSpPr/>
                <p:nvPr/>
              </p:nvSpPr>
              <p:spPr>
                <a:xfrm>
                  <a:off x="8480561" y="2305221"/>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1" name="Google Shape;1391;p135"/>
                <p:cNvSpPr/>
                <p:nvPr/>
              </p:nvSpPr>
              <p:spPr>
                <a:xfrm>
                  <a:off x="8480561" y="2730729"/>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2" name="Google Shape;1392;p135"/>
                <p:cNvSpPr/>
                <p:nvPr/>
              </p:nvSpPr>
              <p:spPr>
                <a:xfrm>
                  <a:off x="8480561" y="3156236"/>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3" name="Google Shape;1393;p135"/>
                <p:cNvSpPr/>
                <p:nvPr/>
              </p:nvSpPr>
              <p:spPr>
                <a:xfrm>
                  <a:off x="8480561" y="3581743"/>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4" name="Google Shape;1394;p135"/>
                <p:cNvSpPr/>
                <p:nvPr/>
              </p:nvSpPr>
              <p:spPr>
                <a:xfrm>
                  <a:off x="8480561" y="4007250"/>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5" name="Google Shape;1395;p135"/>
                <p:cNvSpPr/>
                <p:nvPr/>
              </p:nvSpPr>
              <p:spPr>
                <a:xfrm>
                  <a:off x="8480561" y="4432757"/>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96" name="Google Shape;1396;p135"/>
                <p:cNvSpPr/>
                <p:nvPr/>
              </p:nvSpPr>
              <p:spPr>
                <a:xfrm>
                  <a:off x="8480561" y="4858264"/>
                  <a:ext cx="420600" cy="425400"/>
                </a:xfrm>
                <a:prstGeom prst="rect">
                  <a:avLst/>
                </a:prstGeom>
                <a:noFill/>
                <a:ln cap="flat" cmpd="sng" w="9525">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grpSp>
      <p:sp>
        <p:nvSpPr>
          <p:cNvPr id="1397" name="Google Shape;1397;p135"/>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3000"/>
              <a:buFont typeface="Lustria"/>
              <a:buNone/>
            </a:pPr>
            <a:r>
              <a:rPr lang="en">
                <a:solidFill>
                  <a:schemeClr val="dk1"/>
                </a:solidFill>
              </a:rPr>
              <a:t>EOSDIS: </a:t>
            </a:r>
            <a:r>
              <a:rPr i="1" lang="en" sz="2700">
                <a:solidFill>
                  <a:schemeClr val="dk1"/>
                </a:solidFill>
              </a:rPr>
              <a:t>Grid, Swath, &amp; Point Data</a:t>
            </a:r>
            <a:endParaRPr i="1">
              <a:solidFill>
                <a:schemeClr val="dk1"/>
              </a:solidFill>
            </a:endParaRPr>
          </a:p>
        </p:txBody>
      </p:sp>
      <p:sp>
        <p:nvSpPr>
          <p:cNvPr id="1398" name="Google Shape;1398;p135"/>
          <p:cNvSpPr txBox="1"/>
          <p:nvPr/>
        </p:nvSpPr>
        <p:spPr>
          <a:xfrm>
            <a:off x="250225" y="2414350"/>
            <a:ext cx="2091900" cy="6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400" u="none" cap="none" strike="noStrike">
                <a:solidFill>
                  <a:schemeClr val="dk1"/>
                </a:solidFill>
                <a:latin typeface="Lustria"/>
                <a:ea typeface="Lustria"/>
                <a:cs typeface="Lustria"/>
                <a:sym typeface="Lustria"/>
              </a:rPr>
              <a:t>How to compare?</a:t>
            </a:r>
            <a:endParaRPr sz="1100"/>
          </a:p>
          <a:p>
            <a:pPr indent="0" lvl="0" marL="0" marR="0" rtl="0" algn="l">
              <a:spcBef>
                <a:spcPts val="0"/>
              </a:spcBef>
              <a:spcAft>
                <a:spcPts val="0"/>
              </a:spcAft>
              <a:buNone/>
            </a:pPr>
            <a:r>
              <a:t/>
            </a:r>
            <a:endParaRPr sz="1400">
              <a:solidFill>
                <a:schemeClr val="dk1"/>
              </a:solidFill>
              <a:latin typeface="Lustria"/>
              <a:ea typeface="Lustria"/>
              <a:cs typeface="Lustria"/>
              <a:sym typeface="Lustria"/>
            </a:endParaRPr>
          </a:p>
          <a:p>
            <a:pPr indent="0" lvl="0" marL="0" marR="0" rtl="0" algn="l">
              <a:spcBef>
                <a:spcPts val="0"/>
              </a:spcBef>
              <a:spcAft>
                <a:spcPts val="0"/>
              </a:spcAft>
              <a:buNone/>
            </a:pPr>
            <a:r>
              <a:rPr lang="en" sz="1400">
                <a:solidFill>
                  <a:schemeClr val="dk1"/>
                </a:solidFill>
                <a:latin typeface="Lustria"/>
                <a:ea typeface="Lustria"/>
                <a:cs typeface="Lustria"/>
                <a:sym typeface="Lustria"/>
              </a:rPr>
              <a:t>“Regrid” to common grid?</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500"/>
                                        <p:tgtEl>
                                          <p:spTgt spid="10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02" name="Shape 1402"/>
        <p:cNvGrpSpPr/>
        <p:nvPr/>
      </p:nvGrpSpPr>
      <p:grpSpPr>
        <a:xfrm>
          <a:off x="0" y="0"/>
          <a:ext cx="0" cy="0"/>
          <a:chOff x="0" y="0"/>
          <a:chExt cx="0" cy="0"/>
        </a:xfrm>
      </p:grpSpPr>
      <p:sp>
        <p:nvSpPr>
          <p:cNvPr id="1403" name="Google Shape;1403;p136"/>
          <p:cNvSpPr txBox="1"/>
          <p:nvPr>
            <p:ph type="title"/>
          </p:nvPr>
        </p:nvSpPr>
        <p:spPr>
          <a:xfrm>
            <a:off x="196975" y="486025"/>
            <a:ext cx="8601600" cy="4386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2000"/>
              <a:buFont typeface="Calibri"/>
              <a:buNone/>
            </a:pPr>
            <a:r>
              <a:rPr lang="en" sz="2700">
                <a:solidFill>
                  <a:schemeClr val="dk1"/>
                </a:solidFill>
                <a:latin typeface="Calibri"/>
                <a:ea typeface="Calibri"/>
                <a:cs typeface="Calibri"/>
                <a:sym typeface="Calibri"/>
              </a:rPr>
              <a:t>A scalable indexing unifying diverse big Earth Science data</a:t>
            </a:r>
            <a:endParaRPr sz="1100"/>
          </a:p>
        </p:txBody>
      </p:sp>
      <p:sp>
        <p:nvSpPr>
          <p:cNvPr id="1404" name="Google Shape;1404;p136"/>
          <p:cNvSpPr txBox="1"/>
          <p:nvPr>
            <p:ph idx="1" type="body"/>
          </p:nvPr>
        </p:nvSpPr>
        <p:spPr>
          <a:xfrm>
            <a:off x="3005453" y="945198"/>
            <a:ext cx="5596200" cy="1772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p>
            <a:pPr indent="0" lvl="0" marL="0" rtl="0" algn="l">
              <a:lnSpc>
                <a:spcPct val="110000"/>
              </a:lnSpc>
              <a:spcBef>
                <a:spcPts val="0"/>
              </a:spcBef>
              <a:spcAft>
                <a:spcPts val="0"/>
              </a:spcAft>
              <a:buClr>
                <a:schemeClr val="dk1"/>
              </a:buClr>
              <a:buSzPts val="1400"/>
              <a:buNone/>
            </a:pPr>
            <a:r>
              <a:rPr lang="en" sz="1800" u="sng">
                <a:solidFill>
                  <a:schemeClr val="dk1"/>
                </a:solidFill>
              </a:rPr>
              <a:t>Left-justified HTM </a:t>
            </a:r>
            <a:r>
              <a:rPr lang="en" sz="1800" u="sng">
                <a:solidFill>
                  <a:srgbClr val="00B050"/>
                </a:solidFill>
              </a:rPr>
              <a:t>Encoding</a:t>
            </a:r>
            <a:endParaRPr sz="1100">
              <a:solidFill>
                <a:srgbClr val="00B050"/>
              </a:solidFill>
            </a:endParaRPr>
          </a:p>
          <a:p>
            <a:pPr indent="-177800" lvl="0" marL="177800" rtl="0" algn="l">
              <a:lnSpc>
                <a:spcPct val="110000"/>
              </a:lnSpc>
              <a:spcBef>
                <a:spcPts val="1300"/>
              </a:spcBef>
              <a:spcAft>
                <a:spcPts val="0"/>
              </a:spcAft>
              <a:buClr>
                <a:schemeClr val="dk1"/>
              </a:buClr>
              <a:buSzPts val="1400"/>
              <a:buFont typeface="Arial"/>
              <a:buChar char="•"/>
            </a:pPr>
            <a:r>
              <a:rPr lang="en" sz="1800">
                <a:solidFill>
                  <a:schemeClr val="dk1"/>
                </a:solidFill>
                <a:latin typeface="Calibri"/>
                <a:ea typeface="Calibri"/>
                <a:cs typeface="Calibri"/>
                <a:sym typeface="Calibri"/>
              </a:rPr>
              <a:t>Quadtree hierarchy</a:t>
            </a:r>
            <a:endParaRPr sz="1100"/>
          </a:p>
          <a:p>
            <a:pPr indent="-171450" lvl="1" marL="520700" rtl="0" algn="l">
              <a:lnSpc>
                <a:spcPct val="110000"/>
              </a:lnSpc>
              <a:spcBef>
                <a:spcPts val="800"/>
              </a:spcBef>
              <a:spcAft>
                <a:spcPts val="0"/>
              </a:spcAft>
              <a:buClr>
                <a:schemeClr val="dk1"/>
              </a:buClr>
              <a:buSzPts val="1100"/>
              <a:buFont typeface="Arial"/>
              <a:buChar char="•"/>
            </a:pPr>
            <a:r>
              <a:rPr lang="en" sz="1500">
                <a:solidFill>
                  <a:schemeClr val="dk1"/>
                </a:solidFill>
                <a:latin typeface="Calibri"/>
                <a:ea typeface="Calibri"/>
                <a:cs typeface="Calibri"/>
                <a:sym typeface="Calibri"/>
              </a:rPr>
              <a:t>Indexes geolocation – a substitute for lat-lon</a:t>
            </a:r>
            <a:endParaRPr sz="1500">
              <a:solidFill>
                <a:schemeClr val="dk1"/>
              </a:solidFill>
              <a:latin typeface="Calibri"/>
              <a:ea typeface="Calibri"/>
              <a:cs typeface="Calibri"/>
              <a:sym typeface="Calibri"/>
            </a:endParaRPr>
          </a:p>
          <a:p>
            <a:pPr indent="-171450" lvl="1" marL="520700" rtl="0" algn="l">
              <a:lnSpc>
                <a:spcPct val="110000"/>
              </a:lnSpc>
              <a:spcBef>
                <a:spcPts val="800"/>
              </a:spcBef>
              <a:spcAft>
                <a:spcPts val="0"/>
              </a:spcAft>
              <a:buClr>
                <a:schemeClr val="dk1"/>
              </a:buClr>
              <a:buSzPts val="1100"/>
              <a:buFont typeface="Arial"/>
              <a:buChar char="•"/>
            </a:pPr>
            <a:r>
              <a:rPr lang="en" sz="1500">
                <a:solidFill>
                  <a:schemeClr val="dk1"/>
                </a:solidFill>
                <a:latin typeface="Calibri"/>
                <a:ea typeface="Calibri"/>
                <a:cs typeface="Calibri"/>
                <a:sym typeface="Calibri"/>
              </a:rPr>
              <a:t>Contains approximate data resolution</a:t>
            </a:r>
            <a:endParaRPr sz="1100"/>
          </a:p>
          <a:p>
            <a:pPr indent="-171450" lvl="1" marL="520700" rtl="0" algn="l">
              <a:lnSpc>
                <a:spcPct val="110000"/>
              </a:lnSpc>
              <a:spcBef>
                <a:spcPts val="800"/>
              </a:spcBef>
              <a:spcAft>
                <a:spcPts val="0"/>
              </a:spcAft>
              <a:buClr>
                <a:schemeClr val="dk1"/>
              </a:buClr>
              <a:buSzPts val="1100"/>
              <a:buFont typeface="Arial"/>
              <a:buChar char="•"/>
            </a:pPr>
            <a:r>
              <a:rPr lang="en" sz="1500">
                <a:solidFill>
                  <a:schemeClr val="dk1"/>
                </a:solidFill>
                <a:latin typeface="Calibri"/>
                <a:ea typeface="Calibri"/>
                <a:cs typeface="Calibri"/>
                <a:sym typeface="Calibri"/>
              </a:rPr>
              <a:t>Efficient on distributed compute/storage resources</a:t>
            </a:r>
            <a:endParaRPr sz="1100"/>
          </a:p>
          <a:p>
            <a:pPr indent="-63500" lvl="1" marL="520700" rtl="0" algn="l">
              <a:lnSpc>
                <a:spcPct val="110000"/>
              </a:lnSpc>
              <a:spcBef>
                <a:spcPts val="800"/>
              </a:spcBef>
              <a:spcAft>
                <a:spcPts val="500"/>
              </a:spcAft>
              <a:buClr>
                <a:schemeClr val="dk1"/>
              </a:buClr>
              <a:buSzPts val="1400"/>
              <a:buNone/>
            </a:pPr>
            <a:r>
              <a:t/>
            </a:r>
            <a:endParaRPr>
              <a:solidFill>
                <a:schemeClr val="dk1"/>
              </a:solidFill>
              <a:latin typeface="Calibri"/>
              <a:ea typeface="Calibri"/>
              <a:cs typeface="Calibri"/>
              <a:sym typeface="Calibri"/>
            </a:endParaRPr>
          </a:p>
        </p:txBody>
      </p:sp>
      <p:grpSp>
        <p:nvGrpSpPr>
          <p:cNvPr id="1405" name="Google Shape;1405;p136"/>
          <p:cNvGrpSpPr/>
          <p:nvPr/>
        </p:nvGrpSpPr>
        <p:grpSpPr>
          <a:xfrm>
            <a:off x="2915255" y="2787578"/>
            <a:ext cx="4885937" cy="2104476"/>
            <a:chOff x="-93109" y="-22727"/>
            <a:chExt cx="5970109" cy="2324617"/>
          </a:xfrm>
        </p:grpSpPr>
        <p:pic>
          <p:nvPicPr>
            <p:cNvPr id="1406" name="Google Shape;1406;p136"/>
            <p:cNvPicPr preferRelativeResize="0"/>
            <p:nvPr/>
          </p:nvPicPr>
          <p:blipFill rotWithShape="1">
            <a:blip r:embed="rId3">
              <a:alphaModFix/>
            </a:blip>
            <a:srcRect b="53004" l="0" r="0" t="84"/>
            <a:stretch/>
          </p:blipFill>
          <p:spPr>
            <a:xfrm>
              <a:off x="-93109" y="-22727"/>
              <a:ext cx="5876924" cy="2069465"/>
            </a:xfrm>
            <a:prstGeom prst="rect">
              <a:avLst/>
            </a:prstGeom>
            <a:noFill/>
            <a:ln>
              <a:noFill/>
            </a:ln>
          </p:spPr>
        </p:pic>
        <p:sp>
          <p:nvSpPr>
            <p:cNvPr id="1407" name="Google Shape;1407;p136"/>
            <p:cNvSpPr txBox="1"/>
            <p:nvPr/>
          </p:nvSpPr>
          <p:spPr>
            <a:xfrm>
              <a:off x="0" y="2117090"/>
              <a:ext cx="5877000" cy="184800"/>
            </a:xfrm>
            <a:prstGeom prst="rect">
              <a:avLst/>
            </a:prstGeom>
            <a:solidFill>
              <a:srgbClr val="FFFFFF"/>
            </a:solidFill>
            <a:ln>
              <a:noFill/>
            </a:ln>
          </p:spPr>
          <p:txBody>
            <a:bodyPr anchorCtr="0" anchor="t" bIns="0" lIns="0" spcFirstLastPara="1" rIns="0" wrap="square" tIns="0">
              <a:noAutofit/>
            </a:bodyPr>
            <a:lstStyle/>
            <a:p>
              <a:pPr indent="-177800" lvl="0" marL="177800" marR="0" rtl="0" algn="ctr">
                <a:spcBef>
                  <a:spcPts val="0"/>
                </a:spcBef>
                <a:spcAft>
                  <a:spcPts val="0"/>
                </a:spcAft>
                <a:buNone/>
              </a:pPr>
              <a:r>
                <a:rPr lang="en" sz="900">
                  <a:solidFill>
                    <a:schemeClr val="dk1"/>
                  </a:solidFill>
                  <a:latin typeface="Times New Roman"/>
                  <a:ea typeface="Times New Roman"/>
                  <a:cs typeface="Times New Roman"/>
                  <a:sym typeface="Times New Roman"/>
                </a:rPr>
                <a:t>The bit format of the STARE spatial index including geo-position and resolution.</a:t>
              </a:r>
              <a:endParaRPr sz="1100">
                <a:solidFill>
                  <a:schemeClr val="lt1"/>
                </a:solidFill>
                <a:latin typeface="Lustria"/>
                <a:ea typeface="Lustria"/>
                <a:cs typeface="Lustria"/>
                <a:sym typeface="Lustria"/>
              </a:endParaRPr>
            </a:p>
          </p:txBody>
        </p:sp>
      </p:grpSp>
      <p:grpSp>
        <p:nvGrpSpPr>
          <p:cNvPr id="1408" name="Google Shape;1408;p136"/>
          <p:cNvGrpSpPr/>
          <p:nvPr/>
        </p:nvGrpSpPr>
        <p:grpSpPr>
          <a:xfrm>
            <a:off x="797618" y="1152229"/>
            <a:ext cx="2020185" cy="3468060"/>
            <a:chOff x="0" y="0"/>
            <a:chExt cx="2733674" cy="5234807"/>
          </a:xfrm>
        </p:grpSpPr>
        <p:pic>
          <p:nvPicPr>
            <p:cNvPr id="1409" name="Google Shape;1409;p136"/>
            <p:cNvPicPr preferRelativeResize="0"/>
            <p:nvPr/>
          </p:nvPicPr>
          <p:blipFill rotWithShape="1">
            <a:blip r:embed="rId4">
              <a:alphaModFix/>
            </a:blip>
            <a:srcRect b="0" l="0" r="0" t="0"/>
            <a:stretch/>
          </p:blipFill>
          <p:spPr>
            <a:xfrm>
              <a:off x="57751" y="0"/>
              <a:ext cx="2653664" cy="3538219"/>
            </a:xfrm>
            <a:prstGeom prst="rect">
              <a:avLst/>
            </a:prstGeom>
            <a:noFill/>
            <a:ln>
              <a:noFill/>
            </a:ln>
          </p:spPr>
        </p:pic>
        <p:pic>
          <p:nvPicPr>
            <p:cNvPr id="1410" name="Google Shape;1410;p136"/>
            <p:cNvPicPr preferRelativeResize="0"/>
            <p:nvPr/>
          </p:nvPicPr>
          <p:blipFill rotWithShape="1">
            <a:blip r:embed="rId5">
              <a:alphaModFix/>
            </a:blip>
            <a:srcRect b="56249" l="0" r="7261" t="0"/>
            <a:stretch/>
          </p:blipFill>
          <p:spPr>
            <a:xfrm>
              <a:off x="0" y="3522846"/>
              <a:ext cx="2733674" cy="1711961"/>
            </a:xfrm>
            <a:prstGeom prst="rect">
              <a:avLst/>
            </a:prstGeom>
            <a:noFill/>
            <a:ln>
              <a:noFill/>
            </a:ln>
          </p:spPr>
        </p:pic>
      </p:grpSp>
      <p:sp>
        <p:nvSpPr>
          <p:cNvPr id="1411" name="Google Shape;1411;p136"/>
          <p:cNvSpPr txBox="1"/>
          <p:nvPr/>
        </p:nvSpPr>
        <p:spPr>
          <a:xfrm>
            <a:off x="797618" y="1"/>
            <a:ext cx="78042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400">
                <a:solidFill>
                  <a:srgbClr val="FF0000"/>
                </a:solidFill>
                <a:latin typeface="Calibri"/>
                <a:ea typeface="Calibri"/>
                <a:cs typeface="Calibri"/>
                <a:sym typeface="Calibri"/>
              </a:rPr>
              <a:t>SpatioTemporal Adaptive Resolution Encoding (STARE)</a:t>
            </a:r>
            <a:endParaRPr sz="1100">
              <a:solidFill>
                <a:schemeClr val="lt1"/>
              </a:solidFill>
              <a:latin typeface="Lustria"/>
              <a:ea typeface="Lustria"/>
              <a:cs typeface="Lustria"/>
              <a:sym typeface="Lustr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5" name="Shape 1415"/>
        <p:cNvGrpSpPr/>
        <p:nvPr/>
      </p:nvGrpSpPr>
      <p:grpSpPr>
        <a:xfrm>
          <a:off x="0" y="0"/>
          <a:ext cx="0" cy="0"/>
          <a:chOff x="0" y="0"/>
          <a:chExt cx="0" cy="0"/>
        </a:xfrm>
      </p:grpSpPr>
      <p:pic>
        <p:nvPicPr>
          <p:cNvPr descr="A picture containing green, indoor&#10;&#10;Description automatically generated" id="1416" name="Google Shape;1416;p137"/>
          <p:cNvPicPr preferRelativeResize="0"/>
          <p:nvPr/>
        </p:nvPicPr>
        <p:blipFill rotWithShape="1">
          <a:blip r:embed="rId3">
            <a:alphaModFix/>
          </a:blip>
          <a:srcRect b="0" l="0" r="0" t="0"/>
          <a:stretch/>
        </p:blipFill>
        <p:spPr>
          <a:xfrm>
            <a:off x="3005190" y="1557180"/>
            <a:ext cx="6138810" cy="3069405"/>
          </a:xfrm>
          <a:prstGeom prst="rect">
            <a:avLst/>
          </a:prstGeom>
          <a:noFill/>
          <a:ln>
            <a:noFill/>
          </a:ln>
        </p:spPr>
      </p:pic>
      <p:sp>
        <p:nvSpPr>
          <p:cNvPr id="1417" name="Google Shape;1417;p137"/>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chemeClr val="lt2"/>
              </a:buClr>
              <a:buSzPts val="3000"/>
              <a:buFont typeface="Lustria"/>
              <a:buNone/>
            </a:pPr>
            <a:r>
              <a:rPr lang="en"/>
              <a:t>STARE vs Floating-Point Encoding</a:t>
            </a:r>
            <a:endParaRPr/>
          </a:p>
        </p:txBody>
      </p:sp>
      <p:graphicFrame>
        <p:nvGraphicFramePr>
          <p:cNvPr id="1418" name="Google Shape;1418;p137"/>
          <p:cNvGraphicFramePr/>
          <p:nvPr/>
        </p:nvGraphicFramePr>
        <p:xfrm>
          <a:off x="706809" y="1543050"/>
          <a:ext cx="3000000" cy="3000000"/>
        </p:xfrm>
        <a:graphic>
          <a:graphicData uri="http://schemas.openxmlformats.org/drawingml/2006/table">
            <a:tbl>
              <a:tblPr bandRow="1" firstRow="1">
                <a:noFill/>
                <a:tableStyleId>{2ED818B2-587F-49CB-B2E3-64699FF486A4}</a:tableStyleId>
              </a:tblPr>
              <a:tblGrid>
                <a:gridCol w="2395475"/>
                <a:gridCol w="1110125"/>
                <a:gridCol w="1115875"/>
              </a:tblGrid>
              <a:tr h="278150">
                <a:tc>
                  <a:txBody>
                    <a:bodyPr/>
                    <a:lstStyle/>
                    <a:p>
                      <a:pPr indent="0" lvl="0" marL="0" marR="0" rtl="0" algn="ctr">
                        <a:spcBef>
                          <a:spcPts val="0"/>
                        </a:spcBef>
                        <a:spcAft>
                          <a:spcPts val="0"/>
                        </a:spcAft>
                        <a:buNone/>
                      </a:pPr>
                      <a:r>
                        <a:t/>
                      </a:r>
                      <a:endParaRPr sz="1400" u="none" cap="none" strike="noStrike"/>
                    </a:p>
                  </a:txBody>
                  <a:tcPr marT="34300" marB="34300" marR="68600" marL="68600" anchor="ctr"/>
                </a:tc>
                <a:tc>
                  <a:txBody>
                    <a:bodyPr/>
                    <a:lstStyle/>
                    <a:p>
                      <a:pPr indent="0" lvl="0" marL="0" marR="0" rtl="0" algn="ctr">
                        <a:spcBef>
                          <a:spcPts val="0"/>
                        </a:spcBef>
                        <a:spcAft>
                          <a:spcPts val="0"/>
                        </a:spcAft>
                        <a:buNone/>
                      </a:pPr>
                      <a:r>
                        <a:rPr lang="en" sz="1400" u="none" cap="none" strike="noStrike"/>
                        <a:t>Longitude</a:t>
                      </a:r>
                      <a:endParaRPr sz="1100"/>
                    </a:p>
                  </a:txBody>
                  <a:tcPr marT="34300" marB="34300" marR="68600" marL="68600" anchor="ctr"/>
                </a:tc>
                <a:tc>
                  <a:txBody>
                    <a:bodyPr/>
                    <a:lstStyle/>
                    <a:p>
                      <a:pPr indent="0" lvl="0" marL="0" marR="0" rtl="0" algn="ctr">
                        <a:spcBef>
                          <a:spcPts val="0"/>
                        </a:spcBef>
                        <a:spcAft>
                          <a:spcPts val="0"/>
                        </a:spcAft>
                        <a:buNone/>
                      </a:pPr>
                      <a:r>
                        <a:rPr lang="en" sz="1400" u="none" cap="none" strike="noStrike"/>
                        <a:t>Latitude</a:t>
                      </a:r>
                      <a:endParaRPr sz="1100"/>
                    </a:p>
                  </a:txBody>
                  <a:tcPr marT="34300" marB="34300" marR="68600" marL="68600" anchor="ctr"/>
                </a:tc>
              </a:tr>
              <a:tr h="278150">
                <a:tc>
                  <a:txBody>
                    <a:bodyPr/>
                    <a:lstStyle/>
                    <a:p>
                      <a:pPr indent="0" lvl="0" marL="0" marR="0" rtl="0" algn="l">
                        <a:spcBef>
                          <a:spcPts val="0"/>
                        </a:spcBef>
                        <a:spcAft>
                          <a:spcPts val="0"/>
                        </a:spcAft>
                        <a:buNone/>
                      </a:pPr>
                      <a:r>
                        <a:rPr lang="en" sz="1400" u="none" cap="none" strike="noStrike"/>
                        <a:t>Human readable</a:t>
                      </a:r>
                      <a:endParaRPr sz="1100"/>
                    </a:p>
                  </a:txBody>
                  <a:tcPr marT="34300" marB="34300" marR="68600" marL="68600"/>
                </a:tc>
                <a:tc>
                  <a:txBody>
                    <a:bodyPr/>
                    <a:lstStyle/>
                    <a:p>
                      <a:pPr indent="0" lvl="0" marL="0" marR="0" rtl="0" algn="r">
                        <a:spcBef>
                          <a:spcPts val="0"/>
                        </a:spcBef>
                        <a:spcAft>
                          <a:spcPts val="0"/>
                        </a:spcAft>
                        <a:buNone/>
                      </a:pPr>
                      <a:r>
                        <a:rPr lang="en" sz="1400"/>
                        <a:t>+123.4°</a:t>
                      </a:r>
                      <a:endParaRPr sz="1100"/>
                    </a:p>
                  </a:txBody>
                  <a:tcPr marT="34300" marB="34300" marR="68600" marL="68600" anchor="ctr"/>
                </a:tc>
                <a:tc>
                  <a:txBody>
                    <a:bodyPr/>
                    <a:lstStyle/>
                    <a:p>
                      <a:pPr indent="0" lvl="0" marL="0" marR="0" rtl="0" algn="r">
                        <a:spcBef>
                          <a:spcPts val="0"/>
                        </a:spcBef>
                        <a:spcAft>
                          <a:spcPts val="0"/>
                        </a:spcAft>
                        <a:buNone/>
                      </a:pPr>
                      <a:r>
                        <a:rPr lang="en" sz="1400"/>
                        <a:t>60°</a:t>
                      </a:r>
                      <a:endParaRPr sz="1100"/>
                    </a:p>
                  </a:txBody>
                  <a:tcPr marT="34300" marB="34300" marR="68600" marL="68600" anchor="ctr"/>
                </a:tc>
              </a:tr>
              <a:tr h="278150">
                <a:tc>
                  <a:txBody>
                    <a:bodyPr/>
                    <a:lstStyle/>
                    <a:p>
                      <a:pPr indent="0" lvl="0" marL="0" marR="0" rtl="0" algn="l">
                        <a:spcBef>
                          <a:spcPts val="0"/>
                        </a:spcBef>
                        <a:spcAft>
                          <a:spcPts val="0"/>
                        </a:spcAft>
                        <a:buNone/>
                      </a:pPr>
                      <a:r>
                        <a:rPr lang="en" sz="1400"/>
                        <a:t>Single-precision floating-point </a:t>
                      </a:r>
                      <a:endParaRPr sz="1100"/>
                    </a:p>
                  </a:txBody>
                  <a:tcPr marT="34300" marB="34300" marR="68600" marL="68600"/>
                </a:tc>
                <a:tc>
                  <a:txBody>
                    <a:bodyPr/>
                    <a:lstStyle/>
                    <a:p>
                      <a:pPr indent="0" lvl="0" marL="0" marR="0" rtl="0" algn="r">
                        <a:spcBef>
                          <a:spcPts val="0"/>
                        </a:spcBef>
                        <a:spcAft>
                          <a:spcPts val="0"/>
                        </a:spcAft>
                        <a:buNone/>
                      </a:pPr>
                      <a:r>
                        <a:rPr lang="en" sz="1400"/>
                        <a:t>0x42f6cccd</a:t>
                      </a:r>
                      <a:endParaRPr sz="1100"/>
                    </a:p>
                  </a:txBody>
                  <a:tcPr marT="34300" marB="34300" marR="68600" marL="68600" anchor="ctr"/>
                </a:tc>
                <a:tc>
                  <a:txBody>
                    <a:bodyPr/>
                    <a:lstStyle/>
                    <a:p>
                      <a:pPr indent="0" lvl="0" marL="0" marR="0" rtl="0" algn="r">
                        <a:spcBef>
                          <a:spcPts val="0"/>
                        </a:spcBef>
                        <a:spcAft>
                          <a:spcPts val="0"/>
                        </a:spcAft>
                        <a:buNone/>
                      </a:pPr>
                      <a:r>
                        <a:rPr lang="en" sz="1400"/>
                        <a:t>0x42700000</a:t>
                      </a:r>
                      <a:endParaRPr sz="1100"/>
                    </a:p>
                  </a:txBody>
                  <a:tcPr marT="34300" marB="34300" marR="68600" marL="68600" anchor="ctr"/>
                </a:tc>
              </a:tr>
              <a:tr h="278150">
                <a:tc>
                  <a:txBody>
                    <a:bodyPr/>
                    <a:lstStyle/>
                    <a:p>
                      <a:pPr indent="0" lvl="0" marL="0" marR="0" rtl="0" algn="l">
                        <a:spcBef>
                          <a:spcPts val="0"/>
                        </a:spcBef>
                        <a:spcAft>
                          <a:spcPts val="0"/>
                        </a:spcAft>
                        <a:buNone/>
                      </a:pPr>
                      <a:r>
                        <a:rPr lang="en" sz="1400"/>
                        <a:t>STARE spatial id</a:t>
                      </a:r>
                      <a:r>
                        <a:rPr baseline="30000" lang="en" sz="1400"/>
                        <a:t>*</a:t>
                      </a:r>
                      <a:endParaRPr sz="1100"/>
                    </a:p>
                  </a:txBody>
                  <a:tcPr marT="34300" marB="34300" marR="68600" marL="68600"/>
                </a:tc>
                <a:tc gridSpan="2">
                  <a:txBody>
                    <a:bodyPr/>
                    <a:lstStyle/>
                    <a:p>
                      <a:pPr indent="0" lvl="0" marL="0" marR="0" rtl="0" algn="r">
                        <a:spcBef>
                          <a:spcPts val="0"/>
                        </a:spcBef>
                        <a:spcAft>
                          <a:spcPts val="0"/>
                        </a:spcAft>
                        <a:buNone/>
                      </a:pPr>
                      <a:r>
                        <a:rPr lang="en" sz="1400"/>
                        <a:t>0x36ee9398f7210f34</a:t>
                      </a:r>
                      <a:endParaRPr sz="1100"/>
                    </a:p>
                  </a:txBody>
                  <a:tcPr marT="34300" marB="34300" marR="68600" marL="68600" anchor="ctr"/>
                </a:tc>
                <a:tc hMerge="1"/>
              </a:tr>
            </a:tbl>
          </a:graphicData>
        </a:graphic>
      </p:graphicFrame>
      <p:sp>
        <p:nvSpPr>
          <p:cNvPr id="1419" name="Google Shape;1419;p137"/>
          <p:cNvSpPr txBox="1"/>
          <p:nvPr>
            <p:ph idx="4294967295" type="sldNum"/>
          </p:nvPr>
        </p:nvSpPr>
        <p:spPr>
          <a:xfrm>
            <a:off x="7486730" y="4686300"/>
            <a:ext cx="56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420" name="Google Shape;1420;p137"/>
          <p:cNvSpPr txBox="1"/>
          <p:nvPr/>
        </p:nvSpPr>
        <p:spPr>
          <a:xfrm>
            <a:off x="5863976" y="3412221"/>
            <a:ext cx="2522100" cy="484500"/>
          </a:xfrm>
          <a:prstGeom prst="rect">
            <a:avLst/>
          </a:prstGeom>
          <a:noFill/>
          <a:ln cap="flat" cmpd="sng" w="9525">
            <a:solidFill>
              <a:srgbClr val="00B0F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Lustria"/>
                <a:ea typeface="Lustria"/>
                <a:cs typeface="Lustria"/>
                <a:sym typeface="Lustria"/>
              </a:rPr>
              <a:t>The smallest triangle in the figure is at quadfurcation level 6.</a:t>
            </a:r>
            <a:endParaRPr sz="1100"/>
          </a:p>
        </p:txBody>
      </p:sp>
      <p:cxnSp>
        <p:nvCxnSpPr>
          <p:cNvPr id="1421" name="Google Shape;1421;p137"/>
          <p:cNvCxnSpPr>
            <a:stCxn id="1420" idx="0"/>
          </p:cNvCxnSpPr>
          <p:nvPr/>
        </p:nvCxnSpPr>
        <p:spPr>
          <a:xfrm rot="10800000">
            <a:off x="6072026" y="2720121"/>
            <a:ext cx="1053000" cy="692100"/>
          </a:xfrm>
          <a:prstGeom prst="straightConnector1">
            <a:avLst/>
          </a:prstGeom>
          <a:noFill/>
          <a:ln cap="flat" cmpd="sng" w="19050">
            <a:solidFill>
              <a:srgbClr val="00B0F0"/>
            </a:solidFill>
            <a:prstDash val="solid"/>
            <a:round/>
            <a:headEnd len="sm" w="sm" type="none"/>
            <a:tailEnd len="med" w="med" type="triangle"/>
          </a:ln>
        </p:spPr>
      </p:cxnSp>
      <p:sp>
        <p:nvSpPr>
          <p:cNvPr id="1422" name="Google Shape;1422;p137"/>
          <p:cNvSpPr txBox="1"/>
          <p:nvPr/>
        </p:nvSpPr>
        <p:spPr>
          <a:xfrm>
            <a:off x="685800" y="2948684"/>
            <a:ext cx="4442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aseline="30000" lang="en" sz="1200">
                <a:solidFill>
                  <a:schemeClr val="lt1"/>
                </a:solidFill>
                <a:latin typeface="Lustria"/>
                <a:ea typeface="Lustria"/>
                <a:cs typeface="Lustria"/>
                <a:sym typeface="Lustria"/>
              </a:rPr>
              <a:t>*</a:t>
            </a:r>
            <a:r>
              <a:rPr lang="en" sz="1200">
                <a:solidFill>
                  <a:schemeClr val="lt1"/>
                </a:solidFill>
                <a:latin typeface="Lustria"/>
                <a:ea typeface="Lustria"/>
                <a:cs typeface="Lustria"/>
                <a:sym typeface="Lustria"/>
              </a:rPr>
              <a:t>STARE id also includes resolution information. In this case, it points to quadfurcation level 20, i.e. ≲ 10-m</a:t>
            </a:r>
            <a:endParaRPr sz="11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7" name="Shape 1427"/>
        <p:cNvGrpSpPr/>
        <p:nvPr/>
      </p:nvGrpSpPr>
      <p:grpSpPr>
        <a:xfrm>
          <a:off x="0" y="0"/>
          <a:ext cx="0" cy="0"/>
          <a:chOff x="0" y="0"/>
          <a:chExt cx="0" cy="0"/>
        </a:xfrm>
      </p:grpSpPr>
      <p:pic>
        <p:nvPicPr>
          <p:cNvPr id="1428" name="Google Shape;1428;p138"/>
          <p:cNvPicPr preferRelativeResize="0"/>
          <p:nvPr/>
        </p:nvPicPr>
        <p:blipFill rotWithShape="1">
          <a:blip r:embed="rId3">
            <a:alphaModFix/>
          </a:blip>
          <a:srcRect b="0" l="0" r="0" t="0"/>
          <a:stretch/>
        </p:blipFill>
        <p:spPr>
          <a:xfrm>
            <a:off x="342900" y="534924"/>
            <a:ext cx="8503920" cy="425196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3" name="Shape 1433"/>
        <p:cNvGrpSpPr/>
        <p:nvPr/>
      </p:nvGrpSpPr>
      <p:grpSpPr>
        <a:xfrm>
          <a:off x="0" y="0"/>
          <a:ext cx="0" cy="0"/>
          <a:chOff x="0" y="0"/>
          <a:chExt cx="0" cy="0"/>
        </a:xfrm>
      </p:grpSpPr>
      <p:pic>
        <p:nvPicPr>
          <p:cNvPr id="1434" name="Google Shape;1434;p139"/>
          <p:cNvPicPr preferRelativeResize="0"/>
          <p:nvPr/>
        </p:nvPicPr>
        <p:blipFill rotWithShape="1">
          <a:blip r:embed="rId3">
            <a:alphaModFix/>
          </a:blip>
          <a:srcRect b="0" l="0" r="0" t="0"/>
          <a:stretch/>
        </p:blipFill>
        <p:spPr>
          <a:xfrm>
            <a:off x="342900" y="534924"/>
            <a:ext cx="8458200" cy="4229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grpSp>
        <p:nvGrpSpPr>
          <p:cNvPr id="1440" name="Google Shape;1440;p140"/>
          <p:cNvGrpSpPr/>
          <p:nvPr/>
        </p:nvGrpSpPr>
        <p:grpSpPr>
          <a:xfrm>
            <a:off x="1262062" y="844652"/>
            <a:ext cx="6678221" cy="3398735"/>
            <a:chOff x="211667" y="358604"/>
            <a:chExt cx="11872392" cy="6042196"/>
          </a:xfrm>
        </p:grpSpPr>
        <p:pic>
          <p:nvPicPr>
            <p:cNvPr id="1441" name="Google Shape;1441;p140"/>
            <p:cNvPicPr preferRelativeResize="0"/>
            <p:nvPr/>
          </p:nvPicPr>
          <p:blipFill rotWithShape="1">
            <a:blip r:embed="rId3">
              <a:alphaModFix/>
            </a:blip>
            <a:srcRect b="1248" l="1731" r="1538" t="1248"/>
            <a:stretch/>
          </p:blipFill>
          <p:spPr>
            <a:xfrm>
              <a:off x="211667" y="457200"/>
              <a:ext cx="11794065" cy="5943600"/>
            </a:xfrm>
            <a:prstGeom prst="rect">
              <a:avLst/>
            </a:prstGeom>
            <a:noFill/>
            <a:ln>
              <a:noFill/>
            </a:ln>
          </p:spPr>
        </p:pic>
        <p:grpSp>
          <p:nvGrpSpPr>
            <p:cNvPr id="1442" name="Google Shape;1442;p140"/>
            <p:cNvGrpSpPr/>
            <p:nvPr/>
          </p:nvGrpSpPr>
          <p:grpSpPr>
            <a:xfrm>
              <a:off x="8581859" y="358604"/>
              <a:ext cx="3502200" cy="3502200"/>
              <a:chOff x="8581859" y="358604"/>
              <a:chExt cx="3502200" cy="3502200"/>
            </a:xfrm>
          </p:grpSpPr>
          <p:sp>
            <p:nvSpPr>
              <p:cNvPr id="1443" name="Google Shape;1443;p140"/>
              <p:cNvSpPr/>
              <p:nvPr/>
            </p:nvSpPr>
            <p:spPr>
              <a:xfrm rot="-306170">
                <a:off x="8719013" y="495757"/>
                <a:ext cx="3227893" cy="3227893"/>
              </a:xfrm>
              <a:prstGeom prst="ellipse">
                <a:avLst/>
              </a:prstGeom>
              <a:solidFill>
                <a:srgbClr val="F0AD96"/>
              </a:solidFill>
              <a:ln cap="rnd" cmpd="sng" w="15875">
                <a:solidFill>
                  <a:srgbClr val="893213"/>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Lustria"/>
                  <a:ea typeface="Lustria"/>
                  <a:cs typeface="Lustria"/>
                  <a:sym typeface="Lustria"/>
                </a:endParaRPr>
              </a:p>
            </p:txBody>
          </p:sp>
          <p:pic>
            <p:nvPicPr>
              <p:cNvPr id="1444" name="Google Shape;1444;p140"/>
              <p:cNvPicPr preferRelativeResize="0"/>
              <p:nvPr/>
            </p:nvPicPr>
            <p:blipFill rotWithShape="1">
              <a:blip r:embed="rId4">
                <a:alphaModFix/>
              </a:blip>
              <a:srcRect b="0" l="25047" r="24927" t="0"/>
              <a:stretch/>
            </p:blipFill>
            <p:spPr>
              <a:xfrm rot="-306067">
                <a:off x="8731858" y="509529"/>
                <a:ext cx="3202051" cy="3200401"/>
              </a:xfrm>
              <a:prstGeom prst="rect">
                <a:avLst/>
              </a:prstGeom>
              <a:noFill/>
              <a:ln>
                <a:noFill/>
              </a:ln>
            </p:spPr>
          </p:pic>
        </p:gr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9" name="Shape 1449"/>
        <p:cNvGrpSpPr/>
        <p:nvPr/>
      </p:nvGrpSpPr>
      <p:grpSpPr>
        <a:xfrm>
          <a:off x="0" y="0"/>
          <a:ext cx="0" cy="0"/>
          <a:chOff x="0" y="0"/>
          <a:chExt cx="0" cy="0"/>
        </a:xfrm>
      </p:grpSpPr>
      <p:pic>
        <p:nvPicPr>
          <p:cNvPr id="1450" name="Google Shape;1450;p141"/>
          <p:cNvPicPr preferRelativeResize="0"/>
          <p:nvPr/>
        </p:nvPicPr>
        <p:blipFill rotWithShape="1">
          <a:blip r:embed="rId3">
            <a:alphaModFix/>
          </a:blip>
          <a:srcRect b="0" l="0" r="0" t="0"/>
          <a:stretch/>
        </p:blipFill>
        <p:spPr>
          <a:xfrm>
            <a:off x="202702" y="591746"/>
            <a:ext cx="3669314" cy="2431473"/>
          </a:xfrm>
          <a:prstGeom prst="rect">
            <a:avLst/>
          </a:prstGeom>
          <a:noFill/>
          <a:ln>
            <a:noFill/>
          </a:ln>
        </p:spPr>
      </p:pic>
      <p:pic>
        <p:nvPicPr>
          <p:cNvPr id="1451" name="Google Shape;1451;p141"/>
          <p:cNvPicPr preferRelativeResize="0"/>
          <p:nvPr/>
        </p:nvPicPr>
        <p:blipFill rotWithShape="1">
          <a:blip r:embed="rId4">
            <a:alphaModFix/>
          </a:blip>
          <a:srcRect b="0" l="0" r="0" t="0"/>
          <a:stretch/>
        </p:blipFill>
        <p:spPr>
          <a:xfrm>
            <a:off x="3178184" y="2449215"/>
            <a:ext cx="3460173" cy="2306782"/>
          </a:xfrm>
          <a:prstGeom prst="rect">
            <a:avLst/>
          </a:prstGeom>
          <a:noFill/>
          <a:ln>
            <a:noFill/>
          </a:ln>
        </p:spPr>
      </p:pic>
      <p:pic>
        <p:nvPicPr>
          <p:cNvPr id="1452" name="Google Shape;1452;p141"/>
          <p:cNvPicPr preferRelativeResize="0"/>
          <p:nvPr/>
        </p:nvPicPr>
        <p:blipFill rotWithShape="1">
          <a:blip r:embed="rId5">
            <a:alphaModFix/>
          </a:blip>
          <a:srcRect b="0" l="0" r="0" t="0"/>
          <a:stretch/>
        </p:blipFill>
        <p:spPr>
          <a:xfrm>
            <a:off x="6505007" y="507767"/>
            <a:ext cx="2085455" cy="2689476"/>
          </a:xfrm>
          <a:prstGeom prst="rect">
            <a:avLst/>
          </a:prstGeom>
          <a:noFill/>
          <a:ln>
            <a:noFill/>
          </a:ln>
        </p:spPr>
      </p:pic>
      <p:sp>
        <p:nvSpPr>
          <p:cNvPr id="1453" name="Google Shape;1453;p141"/>
          <p:cNvSpPr txBox="1"/>
          <p:nvPr/>
        </p:nvSpPr>
        <p:spPr>
          <a:xfrm>
            <a:off x="202699" y="598225"/>
            <a:ext cx="11394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Cubed-Sphere</a:t>
            </a:r>
            <a:endParaRPr sz="1100">
              <a:solidFill>
                <a:schemeClr val="lt1"/>
              </a:solidFill>
              <a:latin typeface="Lustria"/>
              <a:ea typeface="Lustria"/>
              <a:cs typeface="Lustria"/>
              <a:sym typeface="Lustria"/>
            </a:endParaRPr>
          </a:p>
        </p:txBody>
      </p:sp>
      <p:sp>
        <p:nvSpPr>
          <p:cNvPr id="1454" name="Google Shape;1454;p141"/>
          <p:cNvSpPr txBox="1"/>
          <p:nvPr/>
        </p:nvSpPr>
        <p:spPr>
          <a:xfrm>
            <a:off x="3174969" y="2890000"/>
            <a:ext cx="8031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LatLon</a:t>
            </a:r>
            <a:endParaRPr sz="1100">
              <a:solidFill>
                <a:schemeClr val="lt1"/>
              </a:solidFill>
              <a:latin typeface="Lustria"/>
              <a:ea typeface="Lustria"/>
              <a:cs typeface="Lustria"/>
              <a:sym typeface="Lustria"/>
            </a:endParaRPr>
          </a:p>
        </p:txBody>
      </p:sp>
      <p:pic>
        <p:nvPicPr>
          <p:cNvPr id="1455" name="Google Shape;1455;p141"/>
          <p:cNvPicPr preferRelativeResize="0"/>
          <p:nvPr/>
        </p:nvPicPr>
        <p:blipFill rotWithShape="1">
          <a:blip r:embed="rId6">
            <a:alphaModFix/>
          </a:blip>
          <a:srcRect b="0" l="0" r="0" t="0"/>
          <a:stretch/>
        </p:blipFill>
        <p:spPr>
          <a:xfrm>
            <a:off x="2771428" y="3289001"/>
            <a:ext cx="1250031" cy="1263545"/>
          </a:xfrm>
          <a:prstGeom prst="rect">
            <a:avLst/>
          </a:prstGeom>
          <a:noFill/>
          <a:ln>
            <a:noFill/>
          </a:ln>
        </p:spPr>
      </p:pic>
      <p:pic>
        <p:nvPicPr>
          <p:cNvPr id="1456" name="Google Shape;1456;p141"/>
          <p:cNvPicPr preferRelativeResize="0"/>
          <p:nvPr/>
        </p:nvPicPr>
        <p:blipFill rotWithShape="1">
          <a:blip r:embed="rId7">
            <a:alphaModFix/>
          </a:blip>
          <a:srcRect b="0" l="0" r="0" t="0"/>
          <a:stretch/>
        </p:blipFill>
        <p:spPr>
          <a:xfrm>
            <a:off x="140946" y="996872"/>
            <a:ext cx="1281724" cy="1319079"/>
          </a:xfrm>
          <a:prstGeom prst="rect">
            <a:avLst/>
          </a:prstGeom>
          <a:noFill/>
          <a:ln>
            <a:noFill/>
          </a:ln>
        </p:spPr>
      </p:pic>
      <p:sp>
        <p:nvSpPr>
          <p:cNvPr id="1457" name="Google Shape;1457;p141"/>
          <p:cNvSpPr txBox="1"/>
          <p:nvPr>
            <p:ph type="title"/>
          </p:nvPr>
        </p:nvSpPr>
        <p:spPr>
          <a:xfrm>
            <a:off x="772399" y="25378"/>
            <a:ext cx="6214200" cy="4242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0000"/>
              </a:buClr>
              <a:buSzPts val="2300"/>
              <a:buFont typeface="Calibri"/>
              <a:buNone/>
            </a:pPr>
            <a:r>
              <a:rPr b="1" lang="en">
                <a:solidFill>
                  <a:srgbClr val="FF0000"/>
                </a:solidFill>
                <a:latin typeface="Calibri"/>
                <a:ea typeface="Calibri"/>
                <a:cs typeface="Calibri"/>
                <a:sym typeface="Calibri"/>
              </a:rPr>
              <a:t>Next-generation global grids</a:t>
            </a:r>
            <a:endParaRPr sz="1100"/>
          </a:p>
        </p:txBody>
      </p:sp>
      <p:sp>
        <p:nvSpPr>
          <p:cNvPr id="1458" name="Google Shape;1458;p141"/>
          <p:cNvSpPr txBox="1"/>
          <p:nvPr/>
        </p:nvSpPr>
        <p:spPr>
          <a:xfrm>
            <a:off x="255273" y="4146628"/>
            <a:ext cx="861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Lustria"/>
                <a:ea typeface="Lustria"/>
                <a:cs typeface="Lustria"/>
                <a:sym typeface="Lustria"/>
              </a:rPr>
              <a:t>NOGGIn</a:t>
            </a:r>
            <a:endParaRPr sz="1400">
              <a:solidFill>
                <a:schemeClr val="lt1"/>
              </a:solidFill>
              <a:latin typeface="Lustria"/>
              <a:ea typeface="Lustria"/>
              <a:cs typeface="Lustria"/>
              <a:sym typeface="Lustria"/>
            </a:endParaRPr>
          </a:p>
        </p:txBody>
      </p:sp>
      <p:sp>
        <p:nvSpPr>
          <p:cNvPr id="1459" name="Google Shape;1459;p141"/>
          <p:cNvSpPr/>
          <p:nvPr/>
        </p:nvSpPr>
        <p:spPr>
          <a:xfrm rot="2217703">
            <a:off x="2932482" y="2296199"/>
            <a:ext cx="936001" cy="34986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REGRID</a:t>
            </a:r>
            <a:endParaRPr sz="1800">
              <a:solidFill>
                <a:schemeClr val="lt1"/>
              </a:solidFill>
              <a:latin typeface="Calibri"/>
              <a:ea typeface="Calibri"/>
              <a:cs typeface="Calibri"/>
              <a:sym typeface="Calibri"/>
            </a:endParaRPr>
          </a:p>
        </p:txBody>
      </p:sp>
      <p:sp>
        <p:nvSpPr>
          <p:cNvPr id="1460" name="Google Shape;1460;p141"/>
          <p:cNvSpPr/>
          <p:nvPr/>
        </p:nvSpPr>
        <p:spPr>
          <a:xfrm rot="-2522263">
            <a:off x="5976493" y="2499475"/>
            <a:ext cx="935904" cy="34984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REGRID</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pic>
        <p:nvPicPr>
          <p:cNvPr id="591" name="Google Shape;591;p97"/>
          <p:cNvPicPr preferRelativeResize="0"/>
          <p:nvPr/>
        </p:nvPicPr>
        <p:blipFill rotWithShape="1">
          <a:blip r:embed="rId3">
            <a:alphaModFix/>
          </a:blip>
          <a:srcRect b="0" l="0" r="0" t="0"/>
          <a:stretch/>
        </p:blipFill>
        <p:spPr>
          <a:xfrm>
            <a:off x="2489548" y="920499"/>
            <a:ext cx="3861148" cy="1944226"/>
          </a:xfrm>
          <a:prstGeom prst="rect">
            <a:avLst/>
          </a:prstGeom>
          <a:noFill/>
          <a:ln>
            <a:noFill/>
          </a:ln>
        </p:spPr>
      </p:pic>
      <p:pic>
        <p:nvPicPr>
          <p:cNvPr id="592" name="Google Shape;592;p97"/>
          <p:cNvPicPr preferRelativeResize="0"/>
          <p:nvPr/>
        </p:nvPicPr>
        <p:blipFill rotWithShape="1">
          <a:blip r:embed="rId4">
            <a:alphaModFix/>
          </a:blip>
          <a:srcRect b="0" l="0" r="0" t="0"/>
          <a:stretch/>
        </p:blipFill>
        <p:spPr>
          <a:xfrm>
            <a:off x="6674202" y="2406169"/>
            <a:ext cx="2370549" cy="2370549"/>
          </a:xfrm>
          <a:prstGeom prst="rect">
            <a:avLst/>
          </a:prstGeom>
          <a:noFill/>
          <a:ln>
            <a:noFill/>
          </a:ln>
        </p:spPr>
      </p:pic>
      <p:sp>
        <p:nvSpPr>
          <p:cNvPr id="593" name="Google Shape;593;p97"/>
          <p:cNvSpPr txBox="1"/>
          <p:nvPr>
            <p:ph type="title"/>
          </p:nvPr>
        </p:nvSpPr>
        <p:spPr>
          <a:xfrm>
            <a:off x="-4760" y="24"/>
            <a:ext cx="9148800" cy="994200"/>
          </a:xfrm>
          <a:prstGeom prst="rect">
            <a:avLst/>
          </a:prstGeom>
          <a:solidFill>
            <a:srgbClr val="001B3B"/>
          </a:solidFill>
          <a:ln>
            <a:noFill/>
          </a:ln>
        </p:spPr>
        <p:txBody>
          <a:bodyPr anchorCtr="0" anchor="ctr" bIns="45700" lIns="91400" spcFirstLastPara="1" rIns="91400" wrap="square" tIns="45700">
            <a:noAutofit/>
          </a:bodyPr>
          <a:lstStyle/>
          <a:p>
            <a:pPr indent="0" lvl="0" marL="0" rtl="0" algn="ctr">
              <a:lnSpc>
                <a:spcPct val="90000"/>
              </a:lnSpc>
              <a:spcBef>
                <a:spcPts val="0"/>
              </a:spcBef>
              <a:spcAft>
                <a:spcPts val="0"/>
              </a:spcAft>
              <a:buClr>
                <a:schemeClr val="lt1"/>
              </a:buClr>
              <a:buSzPts val="4400"/>
              <a:buFont typeface="Arial"/>
              <a:buNone/>
            </a:pPr>
            <a:r>
              <a:rPr lang="en"/>
              <a:t>Service Client</a:t>
            </a:r>
            <a:endParaRPr/>
          </a:p>
        </p:txBody>
      </p:sp>
      <p:sp>
        <p:nvSpPr>
          <p:cNvPr id="594" name="Google Shape;594;p97"/>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p>
            <a:pPr indent="0" lvl="0" marL="0" rtl="0" algn="l">
              <a:spcBef>
                <a:spcPts val="0"/>
              </a:spcBef>
              <a:spcAft>
                <a:spcPts val="0"/>
              </a:spcAft>
              <a:buNone/>
            </a:pPr>
            <a:fld id="{00000000-1234-1234-1234-123412341234}" type="slidenum">
              <a:rPr lang="en">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pic>
        <p:nvPicPr>
          <p:cNvPr id="595" name="Google Shape;595;p97"/>
          <p:cNvPicPr preferRelativeResize="0"/>
          <p:nvPr/>
        </p:nvPicPr>
        <p:blipFill rotWithShape="1">
          <a:blip r:embed="rId5">
            <a:alphaModFix/>
          </a:blip>
          <a:srcRect b="0" l="0" r="0" t="0"/>
          <a:stretch/>
        </p:blipFill>
        <p:spPr>
          <a:xfrm>
            <a:off x="1296" y="2344"/>
            <a:ext cx="2143125" cy="2143125"/>
          </a:xfrm>
          <a:prstGeom prst="rect">
            <a:avLst/>
          </a:prstGeom>
          <a:noFill/>
          <a:ln>
            <a:noFill/>
          </a:ln>
        </p:spPr>
      </p:pic>
      <p:pic>
        <p:nvPicPr>
          <p:cNvPr id="596" name="Google Shape;596;p97"/>
          <p:cNvPicPr preferRelativeResize="0"/>
          <p:nvPr/>
        </p:nvPicPr>
        <p:blipFill rotWithShape="1">
          <a:blip r:embed="rId6">
            <a:alphaModFix/>
          </a:blip>
          <a:srcRect b="0" l="0" r="0" t="0"/>
          <a:stretch/>
        </p:blipFill>
        <p:spPr>
          <a:xfrm>
            <a:off x="431800" y="2438700"/>
            <a:ext cx="2774953" cy="2305489"/>
          </a:xfrm>
          <a:prstGeom prst="rect">
            <a:avLst/>
          </a:prstGeom>
          <a:noFill/>
          <a:ln>
            <a:noFill/>
          </a:ln>
        </p:spPr>
      </p:pic>
      <p:pic>
        <p:nvPicPr>
          <p:cNvPr id="597" name="Google Shape;597;p97"/>
          <p:cNvPicPr preferRelativeResize="0"/>
          <p:nvPr/>
        </p:nvPicPr>
        <p:blipFill rotWithShape="1">
          <a:blip r:embed="rId7">
            <a:alphaModFix/>
          </a:blip>
          <a:srcRect b="0" l="0" r="0" t="0"/>
          <a:stretch/>
        </p:blipFill>
        <p:spPr>
          <a:xfrm>
            <a:off x="6574955" y="24"/>
            <a:ext cx="2569045" cy="2857476"/>
          </a:xfrm>
          <a:prstGeom prst="rect">
            <a:avLst/>
          </a:prstGeom>
          <a:noFill/>
          <a:ln>
            <a:noFill/>
          </a:ln>
        </p:spPr>
      </p:pic>
      <p:pic>
        <p:nvPicPr>
          <p:cNvPr id="598" name="Google Shape;598;p97"/>
          <p:cNvPicPr preferRelativeResize="0"/>
          <p:nvPr/>
        </p:nvPicPr>
        <p:blipFill rotWithShape="1">
          <a:blip r:embed="rId8">
            <a:alphaModFix/>
          </a:blip>
          <a:srcRect b="0" l="0" r="0" t="0"/>
          <a:stretch/>
        </p:blipFill>
        <p:spPr>
          <a:xfrm>
            <a:off x="3795478" y="2548457"/>
            <a:ext cx="2190750" cy="20859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pic>
        <p:nvPicPr>
          <p:cNvPr id="1466" name="Google Shape;1466;p142"/>
          <p:cNvPicPr preferRelativeResize="0"/>
          <p:nvPr/>
        </p:nvPicPr>
        <p:blipFill rotWithShape="1">
          <a:blip r:embed="rId3">
            <a:alphaModFix/>
          </a:blip>
          <a:srcRect b="546" l="24454" r="25010" t="0"/>
          <a:stretch/>
        </p:blipFill>
        <p:spPr>
          <a:xfrm>
            <a:off x="3961736" y="360590"/>
            <a:ext cx="2070216" cy="2036826"/>
          </a:xfrm>
          <a:prstGeom prst="rect">
            <a:avLst/>
          </a:prstGeom>
          <a:noFill/>
          <a:ln>
            <a:noFill/>
          </a:ln>
        </p:spPr>
      </p:pic>
      <p:pic>
        <p:nvPicPr>
          <p:cNvPr id="1467" name="Google Shape;1467;p142"/>
          <p:cNvPicPr preferRelativeResize="0"/>
          <p:nvPr/>
        </p:nvPicPr>
        <p:blipFill rotWithShape="1">
          <a:blip r:embed="rId4">
            <a:alphaModFix/>
          </a:blip>
          <a:srcRect b="0" l="0" r="0" t="0"/>
          <a:stretch/>
        </p:blipFill>
        <p:spPr>
          <a:xfrm>
            <a:off x="202702" y="591746"/>
            <a:ext cx="3669314" cy="2431473"/>
          </a:xfrm>
          <a:prstGeom prst="rect">
            <a:avLst/>
          </a:prstGeom>
          <a:noFill/>
          <a:ln>
            <a:noFill/>
          </a:ln>
        </p:spPr>
      </p:pic>
      <p:pic>
        <p:nvPicPr>
          <p:cNvPr id="1468" name="Google Shape;1468;p142"/>
          <p:cNvPicPr preferRelativeResize="0"/>
          <p:nvPr/>
        </p:nvPicPr>
        <p:blipFill rotWithShape="1">
          <a:blip r:embed="rId5">
            <a:alphaModFix/>
          </a:blip>
          <a:srcRect b="0" l="0" r="0" t="0"/>
          <a:stretch/>
        </p:blipFill>
        <p:spPr>
          <a:xfrm>
            <a:off x="3178184" y="2449215"/>
            <a:ext cx="3460173" cy="2306782"/>
          </a:xfrm>
          <a:prstGeom prst="rect">
            <a:avLst/>
          </a:prstGeom>
          <a:noFill/>
          <a:ln>
            <a:noFill/>
          </a:ln>
        </p:spPr>
      </p:pic>
      <p:pic>
        <p:nvPicPr>
          <p:cNvPr id="1469" name="Google Shape;1469;p142"/>
          <p:cNvPicPr preferRelativeResize="0"/>
          <p:nvPr/>
        </p:nvPicPr>
        <p:blipFill rotWithShape="1">
          <a:blip r:embed="rId6">
            <a:alphaModFix/>
          </a:blip>
          <a:srcRect b="0" l="0" r="0" t="0"/>
          <a:stretch/>
        </p:blipFill>
        <p:spPr>
          <a:xfrm>
            <a:off x="6505007" y="507767"/>
            <a:ext cx="2085455" cy="2689476"/>
          </a:xfrm>
          <a:prstGeom prst="rect">
            <a:avLst/>
          </a:prstGeom>
          <a:noFill/>
          <a:ln>
            <a:noFill/>
          </a:ln>
        </p:spPr>
      </p:pic>
      <p:sp>
        <p:nvSpPr>
          <p:cNvPr id="1470" name="Google Shape;1470;p142"/>
          <p:cNvSpPr txBox="1"/>
          <p:nvPr/>
        </p:nvSpPr>
        <p:spPr>
          <a:xfrm>
            <a:off x="202699" y="598225"/>
            <a:ext cx="11394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Cubed-Sphere</a:t>
            </a:r>
            <a:endParaRPr sz="1100">
              <a:solidFill>
                <a:schemeClr val="lt1"/>
              </a:solidFill>
              <a:latin typeface="Lustria"/>
              <a:ea typeface="Lustria"/>
              <a:cs typeface="Lustria"/>
              <a:sym typeface="Lustria"/>
            </a:endParaRPr>
          </a:p>
        </p:txBody>
      </p:sp>
      <p:sp>
        <p:nvSpPr>
          <p:cNvPr id="1471" name="Google Shape;1471;p142"/>
          <p:cNvSpPr txBox="1"/>
          <p:nvPr/>
        </p:nvSpPr>
        <p:spPr>
          <a:xfrm>
            <a:off x="3100827" y="2890000"/>
            <a:ext cx="8031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LatLon</a:t>
            </a:r>
            <a:endParaRPr sz="1100">
              <a:solidFill>
                <a:schemeClr val="lt1"/>
              </a:solidFill>
              <a:latin typeface="Lustria"/>
              <a:ea typeface="Lustria"/>
              <a:cs typeface="Lustria"/>
              <a:sym typeface="Lustria"/>
            </a:endParaRPr>
          </a:p>
        </p:txBody>
      </p:sp>
      <p:pic>
        <p:nvPicPr>
          <p:cNvPr id="1472" name="Google Shape;1472;p142"/>
          <p:cNvPicPr preferRelativeResize="0"/>
          <p:nvPr/>
        </p:nvPicPr>
        <p:blipFill rotWithShape="1">
          <a:blip r:embed="rId7">
            <a:alphaModFix/>
          </a:blip>
          <a:srcRect b="0" l="0" r="0" t="0"/>
          <a:stretch/>
        </p:blipFill>
        <p:spPr>
          <a:xfrm>
            <a:off x="2771428" y="3289001"/>
            <a:ext cx="1250031" cy="1263545"/>
          </a:xfrm>
          <a:prstGeom prst="rect">
            <a:avLst/>
          </a:prstGeom>
          <a:noFill/>
          <a:ln>
            <a:noFill/>
          </a:ln>
        </p:spPr>
      </p:pic>
      <p:pic>
        <p:nvPicPr>
          <p:cNvPr id="1473" name="Google Shape;1473;p142"/>
          <p:cNvPicPr preferRelativeResize="0"/>
          <p:nvPr/>
        </p:nvPicPr>
        <p:blipFill rotWithShape="1">
          <a:blip r:embed="rId8">
            <a:alphaModFix/>
          </a:blip>
          <a:srcRect b="0" l="0" r="0" t="0"/>
          <a:stretch/>
        </p:blipFill>
        <p:spPr>
          <a:xfrm>
            <a:off x="140946" y="996872"/>
            <a:ext cx="1281724" cy="1319079"/>
          </a:xfrm>
          <a:prstGeom prst="rect">
            <a:avLst/>
          </a:prstGeom>
          <a:noFill/>
          <a:ln>
            <a:noFill/>
          </a:ln>
        </p:spPr>
      </p:pic>
      <p:sp>
        <p:nvSpPr>
          <p:cNvPr id="1474" name="Google Shape;1474;p142"/>
          <p:cNvSpPr txBox="1"/>
          <p:nvPr>
            <p:ph type="title"/>
          </p:nvPr>
        </p:nvSpPr>
        <p:spPr>
          <a:xfrm>
            <a:off x="772399" y="25378"/>
            <a:ext cx="6214200" cy="4242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0000"/>
              </a:buClr>
              <a:buSzPts val="2300"/>
              <a:buFont typeface="Calibri"/>
              <a:buNone/>
            </a:pPr>
            <a:r>
              <a:rPr b="1" lang="en">
                <a:solidFill>
                  <a:srgbClr val="FF0000"/>
                </a:solidFill>
                <a:latin typeface="Calibri"/>
                <a:ea typeface="Calibri"/>
                <a:cs typeface="Calibri"/>
                <a:sym typeface="Calibri"/>
              </a:rPr>
              <a:t>Next-generation global grids</a:t>
            </a:r>
            <a:endParaRPr sz="1100"/>
          </a:p>
        </p:txBody>
      </p:sp>
      <p:sp>
        <p:nvSpPr>
          <p:cNvPr id="1475" name="Google Shape;1475;p142"/>
          <p:cNvSpPr txBox="1"/>
          <p:nvPr/>
        </p:nvSpPr>
        <p:spPr>
          <a:xfrm>
            <a:off x="255273" y="4146628"/>
            <a:ext cx="861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Lustria"/>
                <a:ea typeface="Lustria"/>
                <a:cs typeface="Lustria"/>
                <a:sym typeface="Lustria"/>
              </a:rPr>
              <a:t>NOGGIn</a:t>
            </a:r>
            <a:endParaRPr sz="1400">
              <a:solidFill>
                <a:schemeClr val="lt1"/>
              </a:solidFill>
              <a:latin typeface="Lustria"/>
              <a:ea typeface="Lustria"/>
              <a:cs typeface="Lustria"/>
              <a:sym typeface="Lustria"/>
            </a:endParaRPr>
          </a:p>
        </p:txBody>
      </p:sp>
      <p:sp>
        <p:nvSpPr>
          <p:cNvPr id="1476" name="Google Shape;1476;p142"/>
          <p:cNvSpPr/>
          <p:nvPr/>
        </p:nvSpPr>
        <p:spPr>
          <a:xfrm rot="2217703">
            <a:off x="2932482" y="2296199"/>
            <a:ext cx="936001" cy="34986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REGRID</a:t>
            </a:r>
            <a:endParaRPr sz="1800">
              <a:solidFill>
                <a:schemeClr val="lt1"/>
              </a:solidFill>
              <a:latin typeface="Calibri"/>
              <a:ea typeface="Calibri"/>
              <a:cs typeface="Calibri"/>
              <a:sym typeface="Calibri"/>
            </a:endParaRPr>
          </a:p>
        </p:txBody>
      </p:sp>
      <p:sp>
        <p:nvSpPr>
          <p:cNvPr id="1477" name="Google Shape;1477;p142"/>
          <p:cNvSpPr/>
          <p:nvPr/>
        </p:nvSpPr>
        <p:spPr>
          <a:xfrm rot="-2522263">
            <a:off x="5976493" y="2499475"/>
            <a:ext cx="935904" cy="34984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REGRID</a:t>
            </a: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2" name="Shape 1482"/>
        <p:cNvGrpSpPr/>
        <p:nvPr/>
      </p:nvGrpSpPr>
      <p:grpSpPr>
        <a:xfrm>
          <a:off x="0" y="0"/>
          <a:ext cx="0" cy="0"/>
          <a:chOff x="0" y="0"/>
          <a:chExt cx="0" cy="0"/>
        </a:xfrm>
      </p:grpSpPr>
      <p:pic>
        <p:nvPicPr>
          <p:cNvPr id="1483" name="Google Shape;1483;p143"/>
          <p:cNvPicPr preferRelativeResize="0"/>
          <p:nvPr/>
        </p:nvPicPr>
        <p:blipFill rotWithShape="1">
          <a:blip r:embed="rId3">
            <a:alphaModFix/>
          </a:blip>
          <a:srcRect b="546" l="24454" r="25010" t="0"/>
          <a:stretch/>
        </p:blipFill>
        <p:spPr>
          <a:xfrm>
            <a:off x="3961736" y="360590"/>
            <a:ext cx="2070216" cy="2036826"/>
          </a:xfrm>
          <a:prstGeom prst="rect">
            <a:avLst/>
          </a:prstGeom>
          <a:noFill/>
          <a:ln>
            <a:noFill/>
          </a:ln>
        </p:spPr>
      </p:pic>
      <p:pic>
        <p:nvPicPr>
          <p:cNvPr id="1484" name="Google Shape;1484;p143"/>
          <p:cNvPicPr preferRelativeResize="0"/>
          <p:nvPr/>
        </p:nvPicPr>
        <p:blipFill rotWithShape="1">
          <a:blip r:embed="rId4">
            <a:alphaModFix/>
          </a:blip>
          <a:srcRect b="0" l="0" r="0" t="0"/>
          <a:stretch/>
        </p:blipFill>
        <p:spPr>
          <a:xfrm>
            <a:off x="202702" y="591746"/>
            <a:ext cx="3669314" cy="2431473"/>
          </a:xfrm>
          <a:prstGeom prst="rect">
            <a:avLst/>
          </a:prstGeom>
          <a:noFill/>
          <a:ln>
            <a:noFill/>
          </a:ln>
        </p:spPr>
      </p:pic>
      <p:pic>
        <p:nvPicPr>
          <p:cNvPr id="1485" name="Google Shape;1485;p143"/>
          <p:cNvPicPr preferRelativeResize="0"/>
          <p:nvPr/>
        </p:nvPicPr>
        <p:blipFill rotWithShape="1">
          <a:blip r:embed="rId5">
            <a:alphaModFix/>
          </a:blip>
          <a:srcRect b="0" l="0" r="0" t="0"/>
          <a:stretch/>
        </p:blipFill>
        <p:spPr>
          <a:xfrm>
            <a:off x="3178184" y="2449215"/>
            <a:ext cx="3460173" cy="2306782"/>
          </a:xfrm>
          <a:prstGeom prst="rect">
            <a:avLst/>
          </a:prstGeom>
          <a:noFill/>
          <a:ln>
            <a:noFill/>
          </a:ln>
        </p:spPr>
      </p:pic>
      <p:pic>
        <p:nvPicPr>
          <p:cNvPr id="1486" name="Google Shape;1486;p143"/>
          <p:cNvPicPr preferRelativeResize="0"/>
          <p:nvPr/>
        </p:nvPicPr>
        <p:blipFill rotWithShape="1">
          <a:blip r:embed="rId6">
            <a:alphaModFix/>
          </a:blip>
          <a:srcRect b="0" l="0" r="0" t="0"/>
          <a:stretch/>
        </p:blipFill>
        <p:spPr>
          <a:xfrm>
            <a:off x="6505007" y="507767"/>
            <a:ext cx="2085455" cy="2689476"/>
          </a:xfrm>
          <a:prstGeom prst="rect">
            <a:avLst/>
          </a:prstGeom>
          <a:noFill/>
          <a:ln>
            <a:noFill/>
          </a:ln>
        </p:spPr>
      </p:pic>
      <p:sp>
        <p:nvSpPr>
          <p:cNvPr id="1487" name="Google Shape;1487;p143"/>
          <p:cNvSpPr txBox="1"/>
          <p:nvPr/>
        </p:nvSpPr>
        <p:spPr>
          <a:xfrm>
            <a:off x="202699" y="598225"/>
            <a:ext cx="11394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Cubed-Sphere</a:t>
            </a:r>
            <a:endParaRPr sz="1100">
              <a:solidFill>
                <a:schemeClr val="lt1"/>
              </a:solidFill>
              <a:latin typeface="Lustria"/>
              <a:ea typeface="Lustria"/>
              <a:cs typeface="Lustria"/>
              <a:sym typeface="Lustria"/>
            </a:endParaRPr>
          </a:p>
        </p:txBody>
      </p:sp>
      <p:sp>
        <p:nvSpPr>
          <p:cNvPr id="1488" name="Google Shape;1488;p143"/>
          <p:cNvSpPr txBox="1"/>
          <p:nvPr/>
        </p:nvSpPr>
        <p:spPr>
          <a:xfrm>
            <a:off x="3100827" y="2890000"/>
            <a:ext cx="8031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LatLon</a:t>
            </a:r>
            <a:endParaRPr sz="1100">
              <a:solidFill>
                <a:schemeClr val="lt1"/>
              </a:solidFill>
              <a:latin typeface="Lustria"/>
              <a:ea typeface="Lustria"/>
              <a:cs typeface="Lustria"/>
              <a:sym typeface="Lustria"/>
            </a:endParaRPr>
          </a:p>
        </p:txBody>
      </p:sp>
      <p:pic>
        <p:nvPicPr>
          <p:cNvPr id="1489" name="Google Shape;1489;p143"/>
          <p:cNvPicPr preferRelativeResize="0"/>
          <p:nvPr/>
        </p:nvPicPr>
        <p:blipFill rotWithShape="1">
          <a:blip r:embed="rId7">
            <a:alphaModFix/>
          </a:blip>
          <a:srcRect b="0" l="0" r="0" t="0"/>
          <a:stretch/>
        </p:blipFill>
        <p:spPr>
          <a:xfrm>
            <a:off x="2771428" y="3289001"/>
            <a:ext cx="1250031" cy="1263545"/>
          </a:xfrm>
          <a:prstGeom prst="rect">
            <a:avLst/>
          </a:prstGeom>
          <a:noFill/>
          <a:ln>
            <a:noFill/>
          </a:ln>
        </p:spPr>
      </p:pic>
      <p:pic>
        <p:nvPicPr>
          <p:cNvPr id="1490" name="Google Shape;1490;p143"/>
          <p:cNvPicPr preferRelativeResize="0"/>
          <p:nvPr/>
        </p:nvPicPr>
        <p:blipFill rotWithShape="1">
          <a:blip r:embed="rId8">
            <a:alphaModFix/>
          </a:blip>
          <a:srcRect b="0" l="0" r="0" t="0"/>
          <a:stretch/>
        </p:blipFill>
        <p:spPr>
          <a:xfrm>
            <a:off x="140946" y="996872"/>
            <a:ext cx="1281724" cy="1319079"/>
          </a:xfrm>
          <a:prstGeom prst="rect">
            <a:avLst/>
          </a:prstGeom>
          <a:noFill/>
          <a:ln>
            <a:noFill/>
          </a:ln>
        </p:spPr>
      </p:pic>
      <p:sp>
        <p:nvSpPr>
          <p:cNvPr id="1491" name="Google Shape;1491;p143"/>
          <p:cNvSpPr txBox="1"/>
          <p:nvPr>
            <p:ph type="title"/>
          </p:nvPr>
        </p:nvSpPr>
        <p:spPr>
          <a:xfrm>
            <a:off x="772399" y="25378"/>
            <a:ext cx="6214200" cy="4242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0000"/>
              </a:buClr>
              <a:buSzPts val="2300"/>
              <a:buFont typeface="Calibri"/>
              <a:buNone/>
            </a:pPr>
            <a:r>
              <a:rPr b="1" lang="en">
                <a:solidFill>
                  <a:srgbClr val="FF0000"/>
                </a:solidFill>
                <a:latin typeface="Calibri"/>
                <a:ea typeface="Calibri"/>
                <a:cs typeface="Calibri"/>
                <a:sym typeface="Calibri"/>
              </a:rPr>
              <a:t>Next-generation global grids</a:t>
            </a:r>
            <a:endParaRPr sz="1100"/>
          </a:p>
        </p:txBody>
      </p:sp>
      <p:sp>
        <p:nvSpPr>
          <p:cNvPr id="1492" name="Google Shape;1492;p143"/>
          <p:cNvSpPr txBox="1"/>
          <p:nvPr/>
        </p:nvSpPr>
        <p:spPr>
          <a:xfrm>
            <a:off x="255273" y="4146628"/>
            <a:ext cx="861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Lustria"/>
                <a:ea typeface="Lustria"/>
                <a:cs typeface="Lustria"/>
                <a:sym typeface="Lustria"/>
              </a:rPr>
              <a:t>NOGGIn</a:t>
            </a:r>
            <a:endParaRPr sz="1400">
              <a:solidFill>
                <a:schemeClr val="lt1"/>
              </a:solidFill>
              <a:latin typeface="Lustria"/>
              <a:ea typeface="Lustria"/>
              <a:cs typeface="Lustria"/>
              <a:sym typeface="Lustria"/>
            </a:endParaRPr>
          </a:p>
        </p:txBody>
      </p:sp>
      <p:sp>
        <p:nvSpPr>
          <p:cNvPr id="1493" name="Google Shape;1493;p143"/>
          <p:cNvSpPr/>
          <p:nvPr/>
        </p:nvSpPr>
        <p:spPr>
          <a:xfrm rot="2217703">
            <a:off x="2932482" y="2296199"/>
            <a:ext cx="936001" cy="34986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REGRID</a:t>
            </a:r>
            <a:endParaRPr sz="1800">
              <a:solidFill>
                <a:schemeClr val="lt1"/>
              </a:solidFill>
              <a:latin typeface="Calibri"/>
              <a:ea typeface="Calibri"/>
              <a:cs typeface="Calibri"/>
              <a:sym typeface="Calibri"/>
            </a:endParaRPr>
          </a:p>
        </p:txBody>
      </p:sp>
      <p:sp>
        <p:nvSpPr>
          <p:cNvPr id="1494" name="Google Shape;1494;p143"/>
          <p:cNvSpPr/>
          <p:nvPr/>
        </p:nvSpPr>
        <p:spPr>
          <a:xfrm rot="-2522263">
            <a:off x="5976493" y="2499475"/>
            <a:ext cx="935904" cy="349846"/>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REGRID</a:t>
            </a:r>
            <a:endParaRPr sz="1800">
              <a:solidFill>
                <a:schemeClr val="lt1"/>
              </a:solidFill>
              <a:latin typeface="Calibri"/>
              <a:ea typeface="Calibri"/>
              <a:cs typeface="Calibri"/>
              <a:sym typeface="Calibri"/>
            </a:endParaRPr>
          </a:p>
        </p:txBody>
      </p:sp>
      <p:sp>
        <p:nvSpPr>
          <p:cNvPr id="1495" name="Google Shape;1495;p143"/>
          <p:cNvSpPr/>
          <p:nvPr/>
        </p:nvSpPr>
        <p:spPr>
          <a:xfrm rot="-528756">
            <a:off x="3018800" y="1288779"/>
            <a:ext cx="1278695" cy="349747"/>
          </a:xfrm>
          <a:prstGeom prst="right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INDEX</a:t>
            </a:r>
            <a:endParaRPr sz="1800">
              <a:solidFill>
                <a:schemeClr val="lt1"/>
              </a:solidFill>
              <a:latin typeface="Calibri"/>
              <a:ea typeface="Calibri"/>
              <a:cs typeface="Calibri"/>
              <a:sym typeface="Calibri"/>
            </a:endParaRPr>
          </a:p>
        </p:txBody>
      </p:sp>
      <p:sp>
        <p:nvSpPr>
          <p:cNvPr id="1496" name="Google Shape;1496;p143"/>
          <p:cNvSpPr/>
          <p:nvPr/>
        </p:nvSpPr>
        <p:spPr>
          <a:xfrm flipH="1" rot="785026">
            <a:off x="5714965" y="1325932"/>
            <a:ext cx="1054885" cy="349882"/>
          </a:xfrm>
          <a:prstGeom prst="right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INDEX</a:t>
            </a:r>
            <a:endParaRPr sz="1800">
              <a:solidFill>
                <a:schemeClr val="lt1"/>
              </a:solidFill>
              <a:latin typeface="Calibri"/>
              <a:ea typeface="Calibri"/>
              <a:cs typeface="Calibri"/>
              <a:sym typeface="Calibri"/>
            </a:endParaRPr>
          </a:p>
        </p:txBody>
      </p:sp>
      <p:sp>
        <p:nvSpPr>
          <p:cNvPr id="1497" name="Google Shape;1497;p143"/>
          <p:cNvSpPr/>
          <p:nvPr/>
        </p:nvSpPr>
        <p:spPr>
          <a:xfrm rot="-4964026">
            <a:off x="4521316" y="2308606"/>
            <a:ext cx="951138" cy="349928"/>
          </a:xfrm>
          <a:prstGeom prst="rightArrow">
            <a:avLst>
              <a:gd fmla="val 50000" name="adj1"/>
              <a:gd fmla="val 50000" name="adj2"/>
            </a:avLst>
          </a:prstGeom>
          <a:solidFill>
            <a:srgbClr val="00B0F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INDEX</a:t>
            </a:r>
            <a:endParaRPr sz="18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2" name="Shape 1502"/>
        <p:cNvGrpSpPr/>
        <p:nvPr/>
      </p:nvGrpSpPr>
      <p:grpSpPr>
        <a:xfrm>
          <a:off x="0" y="0"/>
          <a:ext cx="0" cy="0"/>
          <a:chOff x="0" y="0"/>
          <a:chExt cx="0" cy="0"/>
        </a:xfrm>
      </p:grpSpPr>
      <p:pic>
        <p:nvPicPr>
          <p:cNvPr descr="2016-1108-Intersection-TRMM+NMQ-htm+data-2.tiff" id="1503" name="Google Shape;1503;p144"/>
          <p:cNvPicPr preferRelativeResize="0"/>
          <p:nvPr/>
        </p:nvPicPr>
        <p:blipFill rotWithShape="1">
          <a:blip r:embed="rId3">
            <a:alphaModFix/>
          </a:blip>
          <a:srcRect b="0" l="0" r="0" t="0"/>
          <a:stretch/>
        </p:blipFill>
        <p:spPr>
          <a:xfrm>
            <a:off x="1515061" y="505178"/>
            <a:ext cx="5872265" cy="41751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8" name="Shape 1508"/>
        <p:cNvGrpSpPr/>
        <p:nvPr/>
      </p:nvGrpSpPr>
      <p:grpSpPr>
        <a:xfrm>
          <a:off x="0" y="0"/>
          <a:ext cx="0" cy="0"/>
          <a:chOff x="0" y="0"/>
          <a:chExt cx="0" cy="0"/>
        </a:xfrm>
      </p:grpSpPr>
      <p:pic>
        <p:nvPicPr>
          <p:cNvPr descr="2016-1108-ConditionalQuery-TRMM+NMQ-NMQSelectedWhereTRMMIndicatesPositive-1.tiff" id="1509" name="Google Shape;1509;p145"/>
          <p:cNvPicPr preferRelativeResize="0"/>
          <p:nvPr/>
        </p:nvPicPr>
        <p:blipFill rotWithShape="1">
          <a:blip r:embed="rId3">
            <a:alphaModFix/>
          </a:blip>
          <a:srcRect b="0" l="0" r="0" t="0"/>
          <a:stretch/>
        </p:blipFill>
        <p:spPr>
          <a:xfrm>
            <a:off x="1480725" y="543478"/>
            <a:ext cx="5905500" cy="4198811"/>
          </a:xfrm>
          <a:prstGeom prst="rect">
            <a:avLst/>
          </a:prstGeom>
          <a:noFill/>
          <a:ln>
            <a:noFill/>
          </a:ln>
        </p:spPr>
      </p:pic>
      <p:sp>
        <p:nvSpPr>
          <p:cNvPr id="1510" name="Google Shape;1510;p145"/>
          <p:cNvSpPr txBox="1"/>
          <p:nvPr>
            <p:ph idx="4294967295"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900">
                <a:solidFill>
                  <a:schemeClr val="lt1"/>
                </a:solidFill>
                <a:latin typeface="Lustria"/>
                <a:ea typeface="Lustria"/>
                <a:cs typeface="Lustria"/>
                <a:sym typeface="Lustria"/>
              </a:rPr>
              <a:t>7/15/19</a:t>
            </a:r>
            <a:endParaRPr sz="900">
              <a:solidFill>
                <a:schemeClr val="lt1"/>
              </a:solidFill>
              <a:latin typeface="Lustria"/>
              <a:ea typeface="Lustria"/>
              <a:cs typeface="Lustria"/>
              <a:sym typeface="Lustria"/>
            </a:endParaRPr>
          </a:p>
        </p:txBody>
      </p:sp>
      <p:sp>
        <p:nvSpPr>
          <p:cNvPr id="1511" name="Google Shape;1511;p145"/>
          <p:cNvSpPr txBox="1"/>
          <p:nvPr>
            <p:ph idx="4294967295"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Lustria"/>
              <a:ea typeface="Lustria"/>
              <a:cs typeface="Lustria"/>
              <a:sym typeface="Lustria"/>
            </a:endParaRPr>
          </a:p>
        </p:txBody>
      </p:sp>
      <p:sp>
        <p:nvSpPr>
          <p:cNvPr id="1512" name="Google Shape;1512;p145"/>
          <p:cNvSpPr txBox="1"/>
          <p:nvPr>
            <p:ph idx="4294967295"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chemeClr val="lt1"/>
                </a:solidFill>
                <a:latin typeface="Lustria"/>
                <a:ea typeface="Lustria"/>
                <a:cs typeface="Lustria"/>
                <a:sym typeface="Lustria"/>
              </a:rPr>
              <a:t>‹#›</a:t>
            </a:fld>
            <a:endParaRPr sz="900">
              <a:solidFill>
                <a:schemeClr val="lt1"/>
              </a:solidFill>
              <a:latin typeface="Lustria"/>
              <a:ea typeface="Lustria"/>
              <a:cs typeface="Lustria"/>
              <a:sym typeface="Lustria"/>
            </a:endParaRPr>
          </a:p>
        </p:txBody>
      </p:sp>
      <p:sp>
        <p:nvSpPr>
          <p:cNvPr id="1513" name="Google Shape;1513;p145"/>
          <p:cNvSpPr txBox="1"/>
          <p:nvPr/>
        </p:nvSpPr>
        <p:spPr>
          <a:xfrm>
            <a:off x="1757775" y="797011"/>
            <a:ext cx="3421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Lustria"/>
                <a:ea typeface="Lustria"/>
                <a:cs typeface="Lustria"/>
                <a:sym typeface="Lustria"/>
              </a:rPr>
              <a:t>NMQ data conditionally selected on TRMM</a:t>
            </a:r>
            <a:endParaRPr sz="11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7" name="Shape 1517"/>
        <p:cNvGrpSpPr/>
        <p:nvPr/>
      </p:nvGrpSpPr>
      <p:grpSpPr>
        <a:xfrm>
          <a:off x="0" y="0"/>
          <a:ext cx="0" cy="0"/>
          <a:chOff x="0" y="0"/>
          <a:chExt cx="0" cy="0"/>
        </a:xfrm>
      </p:grpSpPr>
      <p:sp>
        <p:nvSpPr>
          <p:cNvPr id="1518" name="Google Shape;1518;p146"/>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chemeClr val="lt2"/>
              </a:buClr>
              <a:buSzPts val="3000"/>
              <a:buFont typeface="Lustria"/>
              <a:buNone/>
            </a:pPr>
            <a:r>
              <a:rPr b="1" lang="en"/>
              <a:t>STARE Updates</a:t>
            </a:r>
            <a:endParaRPr/>
          </a:p>
        </p:txBody>
      </p:sp>
      <p:sp>
        <p:nvSpPr>
          <p:cNvPr id="1519" name="Google Shape;1519;p146"/>
          <p:cNvSpPr txBox="1"/>
          <p:nvPr>
            <p:ph idx="1" type="body"/>
          </p:nvPr>
        </p:nvSpPr>
        <p:spPr>
          <a:xfrm>
            <a:off x="685346" y="1344179"/>
            <a:ext cx="7765500" cy="27858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Autofit/>
          </a:bodyPr>
          <a:lstStyle/>
          <a:p>
            <a:pPr indent="-222250" lvl="0" marL="254000" rtl="0" algn="l">
              <a:lnSpc>
                <a:spcPct val="90000"/>
              </a:lnSpc>
              <a:spcBef>
                <a:spcPts val="0"/>
              </a:spcBef>
              <a:spcAft>
                <a:spcPts val="0"/>
              </a:spcAft>
              <a:buSzPts val="1500"/>
              <a:buChar char="◈"/>
            </a:pPr>
            <a:r>
              <a:rPr lang="en" sz="2100"/>
              <a:t>New Simplified API</a:t>
            </a:r>
            <a:endParaRPr/>
          </a:p>
          <a:p>
            <a:pPr indent="-222250" lvl="0" marL="254000" rtl="0" algn="l">
              <a:lnSpc>
                <a:spcPct val="90000"/>
              </a:lnSpc>
              <a:spcBef>
                <a:spcPts val="900"/>
              </a:spcBef>
              <a:spcAft>
                <a:spcPts val="0"/>
              </a:spcAft>
              <a:buSzPts val="1500"/>
              <a:buChar char="◈"/>
            </a:pPr>
            <a:r>
              <a:rPr lang="en" sz="2100"/>
              <a:t>Temporal Indexing (Hierarchical Calendrical)</a:t>
            </a:r>
            <a:endParaRPr/>
          </a:p>
          <a:p>
            <a:pPr indent="-215900" lvl="1" marL="546100" rtl="0" algn="l">
              <a:lnSpc>
                <a:spcPct val="90000"/>
              </a:lnSpc>
              <a:spcBef>
                <a:spcPts val="800"/>
              </a:spcBef>
              <a:spcAft>
                <a:spcPts val="0"/>
              </a:spcAft>
              <a:buSzPts val="1400"/>
              <a:buChar char="🞚"/>
            </a:pPr>
            <a:r>
              <a:rPr lang="en" sz="2000"/>
              <a:t>Astronomical standards, providing UTC and TAI</a:t>
            </a:r>
            <a:endParaRPr/>
          </a:p>
          <a:p>
            <a:pPr indent="-222250" lvl="0" marL="254000" rtl="0" algn="l">
              <a:lnSpc>
                <a:spcPct val="90000"/>
              </a:lnSpc>
              <a:spcBef>
                <a:spcPts val="900"/>
              </a:spcBef>
              <a:spcAft>
                <a:spcPts val="0"/>
              </a:spcAft>
              <a:buSzPts val="1500"/>
              <a:buChar char="◈"/>
            </a:pPr>
            <a:r>
              <a:rPr lang="en" sz="2100"/>
              <a:t>Python interface</a:t>
            </a:r>
            <a:endParaRPr/>
          </a:p>
          <a:p>
            <a:pPr indent="-222250" lvl="0" marL="254000" rtl="0" algn="l">
              <a:lnSpc>
                <a:spcPct val="90000"/>
              </a:lnSpc>
              <a:spcBef>
                <a:spcPts val="900"/>
              </a:spcBef>
              <a:spcAft>
                <a:spcPts val="0"/>
              </a:spcAft>
              <a:buSzPts val="1500"/>
              <a:buChar char="◈"/>
            </a:pPr>
            <a:r>
              <a:rPr lang="en" sz="2100"/>
              <a:t>Baby steps with OPeNDAP</a:t>
            </a:r>
            <a:endParaRPr sz="2100"/>
          </a:p>
          <a:p>
            <a:pPr indent="-222250" lvl="0" marL="254000" rtl="0" algn="l">
              <a:lnSpc>
                <a:spcPct val="90000"/>
              </a:lnSpc>
              <a:spcBef>
                <a:spcPts val="900"/>
              </a:spcBef>
              <a:spcAft>
                <a:spcPts val="0"/>
              </a:spcAft>
              <a:buSzPts val="1500"/>
              <a:buChar char="◈"/>
            </a:pPr>
            <a:r>
              <a:rPr lang="en" sz="2100"/>
              <a:t>Next steps</a:t>
            </a:r>
            <a:endParaRPr/>
          </a:p>
          <a:p>
            <a:pPr indent="-215900" lvl="1" marL="546100" rtl="0" algn="l">
              <a:lnSpc>
                <a:spcPct val="90000"/>
              </a:lnSpc>
              <a:spcBef>
                <a:spcPts val="800"/>
              </a:spcBef>
              <a:spcAft>
                <a:spcPts val="0"/>
              </a:spcAft>
              <a:buSzPts val="1400"/>
              <a:buChar char="🞚"/>
            </a:pPr>
            <a:r>
              <a:rPr lang="en" sz="2000"/>
              <a:t>Build out functionality &amp; work with partners, community</a:t>
            </a:r>
            <a:endParaRPr/>
          </a:p>
        </p:txBody>
      </p:sp>
      <p:sp>
        <p:nvSpPr>
          <p:cNvPr id="1520" name="Google Shape;1520;p146"/>
          <p:cNvSpPr txBox="1"/>
          <p:nvPr/>
        </p:nvSpPr>
        <p:spPr>
          <a:xfrm>
            <a:off x="338680" y="4105533"/>
            <a:ext cx="8458800" cy="741000"/>
          </a:xfrm>
          <a:prstGeom prst="rect">
            <a:avLst/>
          </a:prstGeom>
          <a:noFill/>
          <a:ln>
            <a:noFill/>
          </a:ln>
        </p:spPr>
        <p:txBody>
          <a:bodyPr anchorCtr="0" anchor="ctr" bIns="34275" lIns="68575" spcFirstLastPara="1" rIns="68575" wrap="square" tIns="34275">
            <a:noAutofit/>
          </a:bodyPr>
          <a:lstStyle/>
          <a:p>
            <a:pPr indent="0" lvl="0" marL="25400" marR="0" rtl="0" algn="ctr">
              <a:spcBef>
                <a:spcPts val="0"/>
              </a:spcBef>
              <a:spcAft>
                <a:spcPts val="0"/>
              </a:spcAft>
              <a:buClr>
                <a:schemeClr val="lt2"/>
              </a:buClr>
              <a:buSzPts val="900"/>
              <a:buFont typeface="Noto Sans Symbols"/>
              <a:buNone/>
            </a:pPr>
            <a:r>
              <a:rPr i="1" lang="en" sz="1400">
                <a:solidFill>
                  <a:srgbClr val="FFFFFF"/>
                </a:solidFill>
                <a:latin typeface="Lustria"/>
                <a:ea typeface="Lustria"/>
                <a:cs typeface="Lustria"/>
                <a:sym typeface="Lustria"/>
              </a:rPr>
              <a:t>Current support for STARE development is provided by the NASA ACCESS program. Award ID no. </a:t>
            </a:r>
            <a:r>
              <a:rPr lang="en" sz="1400">
                <a:solidFill>
                  <a:schemeClr val="lt2"/>
                </a:solidFill>
                <a:latin typeface="Lustria"/>
                <a:ea typeface="Lustria"/>
                <a:cs typeface="Lustria"/>
                <a:sym typeface="Lustria"/>
              </a:rPr>
              <a:t>80NSSC18M0118.</a:t>
            </a:r>
            <a:endParaRPr i="1" sz="1400">
              <a:solidFill>
                <a:srgbClr val="FFFFFF"/>
              </a:solidFill>
              <a:latin typeface="Lustria"/>
              <a:ea typeface="Lustria"/>
              <a:cs typeface="Lustria"/>
              <a:sym typeface="Lustr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4" name="Shape 1524"/>
        <p:cNvGrpSpPr/>
        <p:nvPr/>
      </p:nvGrpSpPr>
      <p:grpSpPr>
        <a:xfrm>
          <a:off x="0" y="0"/>
          <a:ext cx="0" cy="0"/>
          <a:chOff x="0" y="0"/>
          <a:chExt cx="0" cy="0"/>
        </a:xfrm>
      </p:grpSpPr>
      <p:sp>
        <p:nvSpPr>
          <p:cNvPr id="1525" name="Google Shape;1525;p1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0" name="Shape 1530"/>
        <p:cNvGrpSpPr/>
        <p:nvPr/>
      </p:nvGrpSpPr>
      <p:grpSpPr>
        <a:xfrm>
          <a:off x="0" y="0"/>
          <a:ext cx="0" cy="0"/>
          <a:chOff x="0" y="0"/>
          <a:chExt cx="0" cy="0"/>
        </a:xfrm>
      </p:grpSpPr>
      <p:sp>
        <p:nvSpPr>
          <p:cNvPr id="1531" name="Google Shape;1531;p148"/>
          <p:cNvSpPr txBox="1"/>
          <p:nvPr/>
        </p:nvSpPr>
        <p:spPr>
          <a:xfrm>
            <a:off x="0" y="1073278"/>
            <a:ext cx="9119400" cy="1734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0" i="0" lang="en" sz="3600" u="none" cap="none" strike="noStrike">
                <a:solidFill>
                  <a:srgbClr val="000000"/>
                </a:solidFill>
                <a:latin typeface="Arial"/>
                <a:ea typeface="Arial"/>
                <a:cs typeface="Arial"/>
                <a:sym typeface="Arial"/>
              </a:rPr>
              <a:t>L34RS: Level 3 and 4 Regridder &amp; Subsetter for Gridded Data</a:t>
            </a:r>
            <a:endParaRPr/>
          </a:p>
          <a:p>
            <a:pPr indent="0" lvl="0" marL="0" marR="0" rtl="0" algn="ctr">
              <a:lnSpc>
                <a:spcPct val="100000"/>
              </a:lnSpc>
              <a:spcBef>
                <a:spcPts val="0"/>
              </a:spcBef>
              <a:spcAft>
                <a:spcPts val="0"/>
              </a:spcAft>
              <a:buClr>
                <a:srgbClr val="000000"/>
              </a:buClr>
              <a:buSzPts val="4800"/>
              <a:buFont typeface="Arial"/>
              <a:buNone/>
            </a:pPr>
            <a:r>
              <a:t/>
            </a:r>
            <a:endParaRPr b="0" i="0" sz="3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 sz="1600" u="none" cap="none" strike="noStrike">
                <a:solidFill>
                  <a:srgbClr val="000000"/>
                </a:solidFill>
                <a:latin typeface="Arial"/>
                <a:ea typeface="Arial"/>
                <a:cs typeface="Arial"/>
                <a:sym typeface="Arial"/>
              </a:rPr>
              <a:t>Big Gridded Data: The transition from legacy to next generation</a:t>
            </a:r>
            <a:endParaRPr/>
          </a:p>
          <a:p>
            <a:pPr indent="0" lvl="0" marL="0" marR="0" rtl="0" algn="ctr">
              <a:lnSpc>
                <a:spcPct val="100000"/>
              </a:lnSpc>
              <a:spcBef>
                <a:spcPts val="0"/>
              </a:spcBef>
              <a:spcAft>
                <a:spcPts val="0"/>
              </a:spcAft>
              <a:buClr>
                <a:srgbClr val="000000"/>
              </a:buClr>
              <a:buSzPts val="4800"/>
              <a:buFont typeface="Arial"/>
              <a:buNone/>
            </a:pPr>
            <a:r>
              <a:rPr b="0" i="0" lang="en" sz="1600" u="none" cap="none" strike="noStrike">
                <a:solidFill>
                  <a:srgbClr val="000000"/>
                </a:solidFill>
                <a:latin typeface="Arial"/>
                <a:ea typeface="Arial"/>
                <a:cs typeface="Arial"/>
                <a:sym typeface="Arial"/>
              </a:rPr>
              <a:t>ESIP Summer 2019</a:t>
            </a:r>
            <a:endParaRPr/>
          </a:p>
          <a:p>
            <a:pPr indent="0" lvl="0" marL="0" marR="0" rtl="0" algn="ctr">
              <a:lnSpc>
                <a:spcPct val="100000"/>
              </a:lnSpc>
              <a:spcBef>
                <a:spcPts val="0"/>
              </a:spcBef>
              <a:spcAft>
                <a:spcPts val="0"/>
              </a:spcAft>
              <a:buClr>
                <a:srgbClr val="000000"/>
              </a:buClr>
              <a:buSzPts val="48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t/>
            </a:r>
            <a:endParaRPr b="0" i="0" sz="3600" u="none" cap="none" strike="noStrike">
              <a:solidFill>
                <a:srgbClr val="000000"/>
              </a:solidFill>
              <a:latin typeface="Arial"/>
              <a:ea typeface="Arial"/>
              <a:cs typeface="Arial"/>
              <a:sym typeface="Arial"/>
            </a:endParaRPr>
          </a:p>
        </p:txBody>
      </p:sp>
      <p:sp>
        <p:nvSpPr>
          <p:cNvPr id="1532" name="Google Shape;1532;p148"/>
          <p:cNvSpPr txBox="1"/>
          <p:nvPr/>
        </p:nvSpPr>
        <p:spPr>
          <a:xfrm>
            <a:off x="899409" y="3443711"/>
            <a:ext cx="7560900" cy="1045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22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220"/>
              <a:buFont typeface="Arial"/>
              <a:buNone/>
            </a:pPr>
            <a:r>
              <a:rPr b="1" i="0" lang="en" sz="1800" u="none" cap="none" strike="noStrike">
                <a:solidFill>
                  <a:srgbClr val="000000"/>
                </a:solidFill>
                <a:latin typeface="Arial"/>
                <a:ea typeface="Arial"/>
                <a:cs typeface="Arial"/>
                <a:sym typeface="Arial"/>
              </a:rPr>
              <a:t>Jay Su</a:t>
            </a:r>
            <a:r>
              <a:rPr b="1" baseline="30000" i="0" lang="en" sz="1800" u="none" cap="none" strike="noStrike">
                <a:solidFill>
                  <a:srgbClr val="000000"/>
                </a:solidFill>
                <a:latin typeface="Arial"/>
                <a:ea typeface="Arial"/>
                <a:cs typeface="Arial"/>
                <a:sym typeface="Arial"/>
              </a:rPr>
              <a:t>1,2</a:t>
            </a:r>
            <a:r>
              <a:rPr b="0" i="0" lang="en" sz="1800" u="none" cap="none" strike="noStrike">
                <a:solidFill>
                  <a:srgbClr val="000000"/>
                </a:solidFill>
                <a:latin typeface="Arial"/>
                <a:ea typeface="Arial"/>
                <a:cs typeface="Arial"/>
                <a:sym typeface="Arial"/>
              </a:rPr>
              <a:t>, Binita KC</a:t>
            </a:r>
            <a:r>
              <a:rPr b="0" baseline="30000" i="0" lang="en" sz="1800" u="none" cap="none" strike="noStrike">
                <a:solidFill>
                  <a:srgbClr val="000000"/>
                </a:solidFill>
                <a:latin typeface="Arial"/>
                <a:ea typeface="Arial"/>
                <a:cs typeface="Arial"/>
                <a:sym typeface="Arial"/>
              </a:rPr>
              <a:t>1,2</a:t>
            </a:r>
            <a:r>
              <a:rPr b="0" i="0" lang="en" sz="1800" u="none" cap="none" strike="noStrike">
                <a:solidFill>
                  <a:srgbClr val="000000"/>
                </a:solidFill>
                <a:latin typeface="Arial"/>
                <a:ea typeface="Arial"/>
                <a:cs typeface="Arial"/>
                <a:sym typeface="Arial"/>
              </a:rPr>
              <a:t>, Carlee Loeser</a:t>
            </a:r>
            <a:r>
              <a:rPr b="0" baseline="30000" i="0" lang="en" sz="1800" u="none" cap="none" strike="noStrike">
                <a:solidFill>
                  <a:srgbClr val="000000"/>
                </a:solidFill>
                <a:latin typeface="Arial"/>
                <a:ea typeface="Arial"/>
                <a:cs typeface="Arial"/>
                <a:sym typeface="Arial"/>
              </a:rPr>
              <a:t>1,2</a:t>
            </a:r>
            <a:r>
              <a:rPr b="0" i="0" lang="en" sz="1800" u="none" cap="none" strike="noStrike">
                <a:solidFill>
                  <a:srgbClr val="000000"/>
                </a:solidFill>
                <a:latin typeface="Arial"/>
                <a:ea typeface="Arial"/>
                <a:cs typeface="Arial"/>
                <a:sym typeface="Arial"/>
              </a:rPr>
              <a:t>, </a:t>
            </a:r>
            <a:endParaRPr/>
          </a:p>
          <a:p>
            <a:pPr indent="0" lvl="0" marL="0" marR="0" rtl="0" algn="ctr">
              <a:lnSpc>
                <a:spcPct val="90000"/>
              </a:lnSpc>
              <a:spcBef>
                <a:spcPts val="0"/>
              </a:spcBef>
              <a:spcAft>
                <a:spcPts val="0"/>
              </a:spcAft>
              <a:buClr>
                <a:srgbClr val="000000"/>
              </a:buClr>
              <a:buSzPts val="2220"/>
              <a:buFont typeface="Arial"/>
              <a:buNone/>
            </a:pPr>
            <a:r>
              <a:rPr b="0" i="0" lang="en" sz="1800" u="none" cap="none" strike="noStrike">
                <a:solidFill>
                  <a:srgbClr val="000000"/>
                </a:solidFill>
                <a:latin typeface="Arial"/>
                <a:ea typeface="Arial"/>
                <a:cs typeface="Arial"/>
                <a:sym typeface="Arial"/>
              </a:rPr>
              <a:t>Hualan Rui</a:t>
            </a:r>
            <a:r>
              <a:rPr b="0" baseline="30000" i="0" lang="en" sz="1800" u="none" cap="none" strike="noStrike">
                <a:solidFill>
                  <a:srgbClr val="000000"/>
                </a:solidFill>
                <a:latin typeface="Arial"/>
                <a:ea typeface="Arial"/>
                <a:cs typeface="Arial"/>
                <a:sym typeface="Arial"/>
              </a:rPr>
              <a:t>1,2</a:t>
            </a:r>
            <a:r>
              <a:rPr b="0" i="0" lang="en" sz="1800" u="none" cap="none" strike="noStrike">
                <a:solidFill>
                  <a:srgbClr val="000000"/>
                </a:solidFill>
                <a:latin typeface="Arial"/>
                <a:ea typeface="Arial"/>
                <a:cs typeface="Arial"/>
                <a:sym typeface="Arial"/>
              </a:rPr>
              <a:t>, Suhung Shen</a:t>
            </a:r>
            <a:r>
              <a:rPr b="0" baseline="30000" i="0" lang="en" sz="1800" u="none" cap="none" strike="noStrike">
                <a:solidFill>
                  <a:srgbClr val="000000"/>
                </a:solidFill>
                <a:latin typeface="Arial"/>
                <a:ea typeface="Arial"/>
                <a:cs typeface="Arial"/>
                <a:sym typeface="Arial"/>
              </a:rPr>
              <a:t>1,3</a:t>
            </a:r>
            <a:r>
              <a:rPr b="0" i="0" lang="en" sz="1800" u="none" cap="none" strike="noStrike">
                <a:solidFill>
                  <a:srgbClr val="000000"/>
                </a:solidFill>
                <a:latin typeface="Arial"/>
                <a:ea typeface="Arial"/>
                <a:cs typeface="Arial"/>
                <a:sym typeface="Arial"/>
              </a:rPr>
              <a:t>, Dana Ostrenga</a:t>
            </a:r>
            <a:r>
              <a:rPr b="0" baseline="30000" i="0" lang="en" sz="1800" u="none" cap="none" strike="noStrike">
                <a:solidFill>
                  <a:srgbClr val="000000"/>
                </a:solidFill>
                <a:latin typeface="Arial"/>
                <a:ea typeface="Arial"/>
                <a:cs typeface="Arial"/>
                <a:sym typeface="Arial"/>
              </a:rPr>
              <a:t>1,2</a:t>
            </a:r>
            <a:endParaRPr b="0" i="0" sz="18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220"/>
              <a:buFont typeface="Arial"/>
              <a:buNone/>
            </a:pPr>
            <a:r>
              <a:t/>
            </a:r>
            <a:endParaRPr b="0" i="0" sz="18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220"/>
              <a:buFont typeface="Arial"/>
              <a:buNone/>
            </a:pPr>
            <a:r>
              <a:rPr b="0" baseline="30000" i="0" lang="en" sz="1200" u="none" cap="none" strike="noStrike">
                <a:solidFill>
                  <a:srgbClr val="000000"/>
                </a:solidFill>
                <a:latin typeface="Arial"/>
                <a:ea typeface="Arial"/>
                <a:cs typeface="Arial"/>
                <a:sym typeface="Arial"/>
              </a:rPr>
              <a:t>1</a:t>
            </a:r>
            <a:r>
              <a:rPr b="0" i="0" lang="en" sz="1200" u="none" cap="none" strike="noStrike">
                <a:solidFill>
                  <a:srgbClr val="000000"/>
                </a:solidFill>
                <a:latin typeface="Arial"/>
                <a:ea typeface="Arial"/>
                <a:cs typeface="Arial"/>
                <a:sym typeface="Arial"/>
              </a:rPr>
              <a:t>NASA Goddard Space Flight Center, GES DISC</a:t>
            </a:r>
            <a:endParaRPr/>
          </a:p>
          <a:p>
            <a:pPr indent="0" lvl="0" marL="0" marR="0" rtl="0" algn="ctr">
              <a:lnSpc>
                <a:spcPct val="90000"/>
              </a:lnSpc>
              <a:spcBef>
                <a:spcPts val="0"/>
              </a:spcBef>
              <a:spcAft>
                <a:spcPts val="0"/>
              </a:spcAft>
              <a:buClr>
                <a:srgbClr val="000000"/>
              </a:buClr>
              <a:buSzPts val="2220"/>
              <a:buFont typeface="Arial"/>
              <a:buNone/>
            </a:pPr>
            <a:r>
              <a:rPr b="0" baseline="30000" i="0" lang="en" sz="1200" u="none" cap="none" strike="noStrike">
                <a:solidFill>
                  <a:srgbClr val="000000"/>
                </a:solidFill>
                <a:latin typeface="Arial"/>
                <a:ea typeface="Arial"/>
                <a:cs typeface="Arial"/>
                <a:sym typeface="Arial"/>
              </a:rPr>
              <a:t>2</a:t>
            </a:r>
            <a:r>
              <a:rPr b="0" i="0" lang="en" sz="1200" u="none" cap="none" strike="noStrike">
                <a:solidFill>
                  <a:srgbClr val="000000"/>
                </a:solidFill>
                <a:latin typeface="Arial"/>
                <a:ea typeface="Arial"/>
                <a:cs typeface="Arial"/>
                <a:sym typeface="Arial"/>
              </a:rPr>
              <a:t>ADNET Systems</a:t>
            </a:r>
            <a:endParaRPr/>
          </a:p>
          <a:p>
            <a:pPr indent="0" lvl="0" marL="0" marR="0" rtl="0" algn="ctr">
              <a:lnSpc>
                <a:spcPct val="90000"/>
              </a:lnSpc>
              <a:spcBef>
                <a:spcPts val="0"/>
              </a:spcBef>
              <a:spcAft>
                <a:spcPts val="0"/>
              </a:spcAft>
              <a:buClr>
                <a:srgbClr val="000000"/>
              </a:buClr>
              <a:buSzPts val="2220"/>
              <a:buFont typeface="Arial"/>
              <a:buNone/>
            </a:pPr>
            <a:r>
              <a:rPr b="0" baseline="30000" i="0" lang="en" sz="1200" u="none" cap="none" strike="noStrike">
                <a:solidFill>
                  <a:srgbClr val="000000"/>
                </a:solidFill>
                <a:latin typeface="Arial"/>
                <a:ea typeface="Arial"/>
                <a:cs typeface="Arial"/>
                <a:sym typeface="Arial"/>
              </a:rPr>
              <a:t>3</a:t>
            </a:r>
            <a:r>
              <a:rPr b="0" i="0" lang="en" sz="1200" u="none" cap="none" strike="noStrike">
                <a:solidFill>
                  <a:srgbClr val="000000"/>
                </a:solidFill>
                <a:latin typeface="Arial"/>
                <a:ea typeface="Arial"/>
                <a:cs typeface="Arial"/>
                <a:sym typeface="Arial"/>
              </a:rPr>
              <a:t>George Mason University</a:t>
            </a:r>
            <a:endParaRPr/>
          </a:p>
          <a:p>
            <a:pPr indent="0" lvl="0" marL="0" marR="0" rtl="0" algn="ctr">
              <a:lnSpc>
                <a:spcPct val="90000"/>
              </a:lnSpc>
              <a:spcBef>
                <a:spcPts val="0"/>
              </a:spcBef>
              <a:spcAft>
                <a:spcPts val="0"/>
              </a:spcAft>
              <a:buClr>
                <a:srgbClr val="000000"/>
              </a:buClr>
              <a:buSzPts val="2220"/>
              <a:buFont typeface="Arial"/>
              <a:buNone/>
            </a:pPr>
            <a:r>
              <a:rPr b="0" i="0" lang="en" sz="1200" u="none" cap="none" strike="noStrike">
                <a:solidFill>
                  <a:srgbClr val="000000"/>
                </a:solidFill>
                <a:latin typeface="Arial"/>
                <a:ea typeface="Arial"/>
                <a:cs typeface="Arial"/>
                <a:sym typeface="Arial"/>
              </a:rPr>
              <a:t>&lt;jian.su@nasa.gov&gt;</a:t>
            </a:r>
            <a:endParaRPr/>
          </a:p>
        </p:txBody>
      </p:sp>
      <p:sp>
        <p:nvSpPr>
          <p:cNvPr id="1533" name="Google Shape;1533;p148"/>
          <p:cNvSpPr txBox="1"/>
          <p:nvPr/>
        </p:nvSpPr>
        <p:spPr>
          <a:xfrm>
            <a:off x="7150894" y="206495"/>
            <a:ext cx="19686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7" name="Shape 1537"/>
        <p:cNvGrpSpPr/>
        <p:nvPr/>
      </p:nvGrpSpPr>
      <p:grpSpPr>
        <a:xfrm>
          <a:off x="0" y="0"/>
          <a:ext cx="0" cy="0"/>
          <a:chOff x="0" y="0"/>
          <a:chExt cx="0" cy="0"/>
        </a:xfrm>
      </p:grpSpPr>
      <p:pic>
        <p:nvPicPr>
          <p:cNvPr id="1538" name="Google Shape;1538;p149"/>
          <p:cNvPicPr preferRelativeResize="0"/>
          <p:nvPr/>
        </p:nvPicPr>
        <p:blipFill rotWithShape="1">
          <a:blip r:embed="rId3">
            <a:alphaModFix/>
          </a:blip>
          <a:srcRect b="0" l="0" r="0" t="0"/>
          <a:stretch/>
        </p:blipFill>
        <p:spPr>
          <a:xfrm>
            <a:off x="600076" y="1132559"/>
            <a:ext cx="8130600" cy="3115800"/>
          </a:xfrm>
          <a:prstGeom prst="rect">
            <a:avLst/>
          </a:prstGeom>
          <a:noFill/>
          <a:ln>
            <a:noFill/>
          </a:ln>
        </p:spPr>
      </p:pic>
      <p:sp>
        <p:nvSpPr>
          <p:cNvPr id="1539" name="Google Shape;1539;p149"/>
          <p:cNvSpPr txBox="1"/>
          <p:nvPr>
            <p:ph type="title"/>
          </p:nvPr>
        </p:nvSpPr>
        <p:spPr>
          <a:xfrm>
            <a:off x="868150" y="227159"/>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000"/>
              <a:buFont typeface="Calibri"/>
              <a:buNone/>
            </a:pPr>
            <a:r>
              <a:rPr lang="en" sz="3000"/>
              <a:t>LDAS</a:t>
            </a:r>
            <a:endParaRPr sz="3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3" name="Shape 1543"/>
        <p:cNvGrpSpPr/>
        <p:nvPr/>
      </p:nvGrpSpPr>
      <p:grpSpPr>
        <a:xfrm>
          <a:off x="0" y="0"/>
          <a:ext cx="0" cy="0"/>
          <a:chOff x="0" y="0"/>
          <a:chExt cx="0" cy="0"/>
        </a:xfrm>
      </p:grpSpPr>
      <p:sp>
        <p:nvSpPr>
          <p:cNvPr id="1544" name="Google Shape;1544;p150"/>
          <p:cNvSpPr txBox="1"/>
          <p:nvPr>
            <p:ph type="title"/>
          </p:nvPr>
        </p:nvSpPr>
        <p:spPr>
          <a:xfrm>
            <a:off x="914400" y="106885"/>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000"/>
              <a:buFont typeface="Calibri"/>
              <a:buNone/>
            </a:pPr>
            <a:r>
              <a:rPr lang="en" sz="3000"/>
              <a:t>MERRA-2: 30M files &amp; save 95%</a:t>
            </a:r>
            <a:endParaRPr sz="3000"/>
          </a:p>
        </p:txBody>
      </p:sp>
      <p:pic>
        <p:nvPicPr>
          <p:cNvPr id="1545" name="Google Shape;1545;p150"/>
          <p:cNvPicPr preferRelativeResize="0"/>
          <p:nvPr/>
        </p:nvPicPr>
        <p:blipFill rotWithShape="1">
          <a:blip r:embed="rId3">
            <a:alphaModFix/>
          </a:blip>
          <a:srcRect b="0" l="0" r="0" t="0"/>
          <a:stretch/>
        </p:blipFill>
        <p:spPr>
          <a:xfrm>
            <a:off x="2090738" y="1238250"/>
            <a:ext cx="4962523" cy="2667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9" name="Shape 1549"/>
        <p:cNvGrpSpPr/>
        <p:nvPr/>
      </p:nvGrpSpPr>
      <p:grpSpPr>
        <a:xfrm>
          <a:off x="0" y="0"/>
          <a:ext cx="0" cy="0"/>
          <a:chOff x="0" y="0"/>
          <a:chExt cx="0" cy="0"/>
        </a:xfrm>
      </p:grpSpPr>
      <p:sp>
        <p:nvSpPr>
          <p:cNvPr id="1550" name="Google Shape;1550;p151"/>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Products</a:t>
            </a:r>
            <a:endParaRPr sz="3000"/>
          </a:p>
        </p:txBody>
      </p:sp>
      <p:sp>
        <p:nvSpPr>
          <p:cNvPr id="1551" name="Google Shape;1551;p15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sz="2000"/>
              <a:t>MERRA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MERRA-2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FLDAS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GLDAS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NLDAS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NCA-LDAS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OMI </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GPM</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a:t>
            </a:r>
            <a:endParaRPr/>
          </a:p>
          <a:p>
            <a:pPr indent="-228600" lvl="0" marL="457200" marR="0" rtl="0" algn="l">
              <a:lnSpc>
                <a:spcPct val="100000"/>
              </a:lnSpc>
              <a:spcBef>
                <a:spcPts val="640"/>
              </a:spcBef>
              <a:spcAft>
                <a:spcPts val="0"/>
              </a:spcAft>
              <a:buClr>
                <a:schemeClr val="dk1"/>
              </a:buClr>
              <a:buSzPts val="1400"/>
              <a:buFont typeface="Calibri"/>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pic>
        <p:nvPicPr>
          <p:cNvPr id="604" name="Google Shape;604;p98"/>
          <p:cNvPicPr preferRelativeResize="0"/>
          <p:nvPr/>
        </p:nvPicPr>
        <p:blipFill rotWithShape="1">
          <a:blip r:embed="rId3">
            <a:alphaModFix/>
          </a:blip>
          <a:srcRect b="0" l="0" r="0" t="0"/>
          <a:stretch/>
        </p:blipFill>
        <p:spPr>
          <a:xfrm>
            <a:off x="15823" y="2768754"/>
            <a:ext cx="4506825" cy="2356926"/>
          </a:xfrm>
          <a:prstGeom prst="rect">
            <a:avLst/>
          </a:prstGeom>
          <a:noFill/>
          <a:ln>
            <a:noFill/>
          </a:ln>
        </p:spPr>
      </p:pic>
      <p:pic>
        <p:nvPicPr>
          <p:cNvPr id="605" name="Google Shape;605;p98"/>
          <p:cNvPicPr preferRelativeResize="0"/>
          <p:nvPr/>
        </p:nvPicPr>
        <p:blipFill rotWithShape="1">
          <a:blip r:embed="rId4">
            <a:alphaModFix/>
          </a:blip>
          <a:srcRect b="9173" l="0" r="0" t="23919"/>
          <a:stretch/>
        </p:blipFill>
        <p:spPr>
          <a:xfrm>
            <a:off x="3038477" y="774699"/>
            <a:ext cx="6105525" cy="2166755"/>
          </a:xfrm>
          <a:prstGeom prst="rect">
            <a:avLst/>
          </a:prstGeom>
          <a:noFill/>
          <a:ln>
            <a:noFill/>
          </a:ln>
        </p:spPr>
      </p:pic>
      <p:sp>
        <p:nvSpPr>
          <p:cNvPr id="606" name="Google Shape;606;p98"/>
          <p:cNvSpPr txBox="1"/>
          <p:nvPr>
            <p:ph type="title"/>
          </p:nvPr>
        </p:nvSpPr>
        <p:spPr>
          <a:xfrm>
            <a:off x="-4760" y="24"/>
            <a:ext cx="9148800" cy="994200"/>
          </a:xfrm>
          <a:prstGeom prst="rect">
            <a:avLst/>
          </a:prstGeom>
          <a:noFill/>
          <a:ln>
            <a:noFill/>
          </a:ln>
        </p:spPr>
        <p:txBody>
          <a:bodyPr anchorCtr="0" anchor="ctr" bIns="45700" lIns="91400" spcFirstLastPara="1" rIns="91400" wrap="square" tIns="45700">
            <a:noAutofit/>
          </a:bodyPr>
          <a:lstStyle/>
          <a:p>
            <a:pPr indent="0" lvl="0" marL="0" rtl="0" algn="ctr">
              <a:lnSpc>
                <a:spcPct val="90000"/>
              </a:lnSpc>
              <a:spcBef>
                <a:spcPts val="0"/>
              </a:spcBef>
              <a:spcAft>
                <a:spcPts val="0"/>
              </a:spcAft>
              <a:buClr>
                <a:schemeClr val="lt1"/>
              </a:buClr>
              <a:buSzPts val="4400"/>
              <a:buFont typeface="Arial"/>
              <a:buNone/>
            </a:pPr>
            <a:r>
              <a:rPr lang="en"/>
              <a:t>Modeling</a:t>
            </a:r>
            <a:endParaRPr/>
          </a:p>
        </p:txBody>
      </p:sp>
      <p:sp>
        <p:nvSpPr>
          <p:cNvPr id="607" name="Google Shape;607;p98"/>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p>
            <a:pPr indent="0" lvl="0" marL="0" rtl="0" algn="l">
              <a:spcBef>
                <a:spcPts val="0"/>
              </a:spcBef>
              <a:spcAft>
                <a:spcPts val="0"/>
              </a:spcAft>
              <a:buNone/>
            </a:pPr>
            <a:fld id="{00000000-1234-1234-1234-123412341234}" type="slidenum">
              <a:rPr lang="en">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pic>
        <p:nvPicPr>
          <p:cNvPr id="608" name="Google Shape;608;p98"/>
          <p:cNvPicPr preferRelativeResize="0"/>
          <p:nvPr/>
        </p:nvPicPr>
        <p:blipFill rotWithShape="1">
          <a:blip r:embed="rId5">
            <a:alphaModFix/>
          </a:blip>
          <a:srcRect b="0" l="0" r="0" t="0"/>
          <a:stretch/>
        </p:blipFill>
        <p:spPr>
          <a:xfrm>
            <a:off x="375781" y="24"/>
            <a:ext cx="2273474" cy="2497894"/>
          </a:xfrm>
          <a:prstGeom prst="rect">
            <a:avLst/>
          </a:prstGeom>
          <a:noFill/>
          <a:ln>
            <a:noFill/>
          </a:ln>
        </p:spPr>
      </p:pic>
      <p:pic>
        <p:nvPicPr>
          <p:cNvPr id="609" name="Google Shape;609;p98"/>
          <p:cNvPicPr preferRelativeResize="0"/>
          <p:nvPr/>
        </p:nvPicPr>
        <p:blipFill rotWithShape="1">
          <a:blip r:embed="rId6">
            <a:alphaModFix/>
          </a:blip>
          <a:srcRect b="0" l="0" r="0" t="0"/>
          <a:stretch/>
        </p:blipFill>
        <p:spPr>
          <a:xfrm>
            <a:off x="4510147" y="2941455"/>
            <a:ext cx="4624461" cy="21748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5" name="Shape 1555"/>
        <p:cNvGrpSpPr/>
        <p:nvPr/>
      </p:nvGrpSpPr>
      <p:grpSpPr>
        <a:xfrm>
          <a:off x="0" y="0"/>
          <a:ext cx="0" cy="0"/>
          <a:chOff x="0" y="0"/>
          <a:chExt cx="0" cy="0"/>
        </a:xfrm>
      </p:grpSpPr>
      <p:sp>
        <p:nvSpPr>
          <p:cNvPr id="1556" name="Google Shape;1556;p152"/>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Highlights</a:t>
            </a:r>
            <a:endParaRPr sz="3000"/>
          </a:p>
        </p:txBody>
      </p:sp>
      <p:sp>
        <p:nvSpPr>
          <p:cNvPr id="1557" name="Google Shape;1557;p15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sz="2000"/>
              <a:t>User-friendly Lat/Lon input</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Spatial/Temporal/Level/Variable subsetting</a:t>
            </a:r>
            <a:endParaRPr sz="2000">
              <a:solidFill>
                <a:srgbClr val="D8D8D8"/>
              </a:solidFill>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Point selection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Various interpolants and output grids</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Customized metadata modification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Powerful data handling of inputs and outputs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1" name="Shape 1561"/>
        <p:cNvGrpSpPr/>
        <p:nvPr/>
      </p:nvGrpSpPr>
      <p:grpSpPr>
        <a:xfrm>
          <a:off x="0" y="0"/>
          <a:ext cx="0" cy="0"/>
          <a:chOff x="0" y="0"/>
          <a:chExt cx="0" cy="0"/>
        </a:xfrm>
      </p:grpSpPr>
      <p:sp>
        <p:nvSpPr>
          <p:cNvPr id="1562" name="Google Shape;1562;p153"/>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t/>
            </a:r>
            <a:endParaRPr/>
          </a:p>
        </p:txBody>
      </p:sp>
      <p:pic>
        <p:nvPicPr>
          <p:cNvPr id="1563" name="Google Shape;1563;p153"/>
          <p:cNvPicPr preferRelativeResize="0"/>
          <p:nvPr/>
        </p:nvPicPr>
        <p:blipFill rotWithShape="1">
          <a:blip r:embed="rId3">
            <a:alphaModFix/>
          </a:blip>
          <a:srcRect b="0" l="0" r="0" t="0"/>
          <a:stretch/>
        </p:blipFill>
        <p:spPr>
          <a:xfrm>
            <a:off x="1104900" y="1960332"/>
            <a:ext cx="1552575" cy="1552575"/>
          </a:xfrm>
          <a:prstGeom prst="rect">
            <a:avLst/>
          </a:prstGeom>
          <a:noFill/>
          <a:ln>
            <a:noFill/>
          </a:ln>
        </p:spPr>
      </p:pic>
      <p:sp>
        <p:nvSpPr>
          <p:cNvPr id="1564" name="Google Shape;1564;p153"/>
          <p:cNvSpPr txBox="1"/>
          <p:nvPr/>
        </p:nvSpPr>
        <p:spPr>
          <a:xfrm>
            <a:off x="1009650" y="1685925"/>
            <a:ext cx="2260500" cy="3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https://disc.gsfc.nasa.gov/</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5" name="Google Shape;1565;p153"/>
          <p:cNvPicPr preferRelativeResize="0"/>
          <p:nvPr/>
        </p:nvPicPr>
        <p:blipFill rotWithShape="1">
          <a:blip r:embed="rId4">
            <a:alphaModFix/>
          </a:blip>
          <a:srcRect b="0" l="0" r="0" t="0"/>
          <a:stretch/>
        </p:blipFill>
        <p:spPr>
          <a:xfrm>
            <a:off x="3517900" y="812719"/>
            <a:ext cx="3805238" cy="384780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9" name="Shape 1569"/>
        <p:cNvGrpSpPr/>
        <p:nvPr/>
      </p:nvGrpSpPr>
      <p:grpSpPr>
        <a:xfrm>
          <a:off x="0" y="0"/>
          <a:ext cx="0" cy="0"/>
          <a:chOff x="0" y="0"/>
          <a:chExt cx="0" cy="0"/>
        </a:xfrm>
      </p:grpSpPr>
      <p:sp>
        <p:nvSpPr>
          <p:cNvPr id="1570" name="Google Shape;1570;p154"/>
          <p:cNvSpPr txBox="1"/>
          <p:nvPr>
            <p:ph type="title"/>
          </p:nvPr>
        </p:nvSpPr>
        <p:spPr>
          <a:xfrm>
            <a:off x="812650" y="83260"/>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Highlights</a:t>
            </a:r>
            <a:endParaRPr sz="3000"/>
          </a:p>
        </p:txBody>
      </p:sp>
      <p:sp>
        <p:nvSpPr>
          <p:cNvPr id="1571" name="Google Shape;1571;p15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User-friendly Lat/Lon input</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Spatial/Temporal/Level/Variable subsetting</a:t>
            </a:r>
            <a:endParaRPr sz="2000"/>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Point selection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Various interpolants and output grids</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Customized metadata modification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Powerful data handling of inputs and outputs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5" name="Shape 1575"/>
        <p:cNvGrpSpPr/>
        <p:nvPr/>
      </p:nvGrpSpPr>
      <p:grpSpPr>
        <a:xfrm>
          <a:off x="0" y="0"/>
          <a:ext cx="0" cy="0"/>
          <a:chOff x="0" y="0"/>
          <a:chExt cx="0" cy="0"/>
        </a:xfrm>
      </p:grpSpPr>
      <p:sp>
        <p:nvSpPr>
          <p:cNvPr id="1576" name="Google Shape;1576;p155"/>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Highlights</a:t>
            </a:r>
            <a:endParaRPr sz="3000"/>
          </a:p>
        </p:txBody>
      </p:sp>
      <p:sp>
        <p:nvSpPr>
          <p:cNvPr id="1577" name="Google Shape;1577;p155"/>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User-friendly Lat/Lon input</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Spatial/Temporal/Level/Variable subsetting</a:t>
            </a:r>
            <a:endParaRPr sz="2000">
              <a:solidFill>
                <a:srgbClr val="D8D8D8"/>
              </a:solidFill>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Point selection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Various interpolants and output grids</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Customized metadata modification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Powerful data handling of inputs and outputs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1" name="Shape 1581"/>
        <p:cNvGrpSpPr/>
        <p:nvPr/>
      </p:nvGrpSpPr>
      <p:grpSpPr>
        <a:xfrm>
          <a:off x="0" y="0"/>
          <a:ext cx="0" cy="0"/>
          <a:chOff x="0" y="0"/>
          <a:chExt cx="0" cy="0"/>
        </a:xfrm>
      </p:grpSpPr>
      <p:sp>
        <p:nvSpPr>
          <p:cNvPr id="1582" name="Google Shape;1582;p156"/>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Interpolations</a:t>
            </a:r>
            <a:endParaRPr sz="3000"/>
          </a:p>
        </p:txBody>
      </p:sp>
      <p:sp>
        <p:nvSpPr>
          <p:cNvPr id="1583" name="Google Shape;1583;p156"/>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a:t>nn: </a:t>
            </a:r>
            <a:r>
              <a:rPr lang="en"/>
              <a:t>nearest neighbor</a:t>
            </a:r>
            <a:endParaRPr/>
          </a:p>
          <a:p>
            <a:pPr indent="-317500" lvl="0" marL="457200" marR="0" rtl="0" algn="l">
              <a:lnSpc>
                <a:spcPct val="100000"/>
              </a:lnSpc>
              <a:spcBef>
                <a:spcPts val="640"/>
              </a:spcBef>
              <a:spcAft>
                <a:spcPts val="0"/>
              </a:spcAft>
              <a:buClr>
                <a:schemeClr val="dk1"/>
              </a:buClr>
              <a:buSzPts val="1400"/>
              <a:buFont typeface="Calibri"/>
              <a:buChar char="•"/>
            </a:pPr>
            <a:r>
              <a:rPr lang="en"/>
              <a:t>dis: </a:t>
            </a:r>
            <a:r>
              <a:rPr lang="en"/>
              <a:t>distance-weighted average</a:t>
            </a:r>
            <a:endParaRPr/>
          </a:p>
          <a:p>
            <a:pPr indent="-317500" lvl="0" marL="457200" marR="0" rtl="0" algn="l">
              <a:lnSpc>
                <a:spcPct val="100000"/>
              </a:lnSpc>
              <a:spcBef>
                <a:spcPts val="640"/>
              </a:spcBef>
              <a:spcAft>
                <a:spcPts val="0"/>
              </a:spcAft>
              <a:buClr>
                <a:schemeClr val="dk1"/>
              </a:buClr>
              <a:buSzPts val="1400"/>
              <a:buFont typeface="Calibri"/>
              <a:buChar char="•"/>
            </a:pPr>
            <a:r>
              <a:rPr lang="en"/>
              <a:t>bil: </a:t>
            </a:r>
            <a:r>
              <a:rPr lang="en"/>
              <a:t>bilinear</a:t>
            </a:r>
            <a:endParaRPr/>
          </a:p>
          <a:p>
            <a:pPr indent="-317500" lvl="0" marL="457200" marR="0" rtl="0" algn="l">
              <a:lnSpc>
                <a:spcPct val="100000"/>
              </a:lnSpc>
              <a:spcBef>
                <a:spcPts val="640"/>
              </a:spcBef>
              <a:spcAft>
                <a:spcPts val="0"/>
              </a:spcAft>
              <a:buClr>
                <a:schemeClr val="dk1"/>
              </a:buClr>
              <a:buSzPts val="1400"/>
              <a:buFont typeface="Calibri"/>
              <a:buChar char="•"/>
            </a:pPr>
            <a:r>
              <a:rPr lang="en"/>
              <a:t>bic: bicubic</a:t>
            </a:r>
            <a:endParaRPr/>
          </a:p>
          <a:p>
            <a:pPr indent="-317500" lvl="0" marL="457200" marR="0" rtl="0" algn="l">
              <a:lnSpc>
                <a:spcPct val="100000"/>
              </a:lnSpc>
              <a:spcBef>
                <a:spcPts val="640"/>
              </a:spcBef>
              <a:spcAft>
                <a:spcPts val="0"/>
              </a:spcAft>
              <a:buClr>
                <a:schemeClr val="dk1"/>
              </a:buClr>
              <a:buSzPts val="1400"/>
              <a:buFont typeface="Calibri"/>
              <a:buChar char="•"/>
            </a:pPr>
            <a:r>
              <a:rPr lang="en"/>
              <a:t>con: first order conservative</a:t>
            </a:r>
            <a:endParaRPr/>
          </a:p>
          <a:p>
            <a:pPr indent="-317500" lvl="0" marL="457200" marR="0" rtl="0" algn="l">
              <a:lnSpc>
                <a:spcPct val="100000"/>
              </a:lnSpc>
              <a:spcBef>
                <a:spcPts val="640"/>
              </a:spcBef>
              <a:spcAft>
                <a:spcPts val="0"/>
              </a:spcAft>
              <a:buClr>
                <a:schemeClr val="dk1"/>
              </a:buClr>
              <a:buSzPts val="1400"/>
              <a:buFont typeface="Calibri"/>
              <a:buChar char="•"/>
            </a:pPr>
            <a:r>
              <a:rPr lang="en"/>
              <a:t>con2: second order conservative</a:t>
            </a:r>
            <a:endParaRPr/>
          </a:p>
          <a:p>
            <a:pPr indent="-317500" lvl="0" marL="457200" marR="0" rtl="0" algn="l">
              <a:lnSpc>
                <a:spcPct val="100000"/>
              </a:lnSpc>
              <a:spcBef>
                <a:spcPts val="640"/>
              </a:spcBef>
              <a:spcAft>
                <a:spcPts val="0"/>
              </a:spcAft>
              <a:buClr>
                <a:schemeClr val="dk1"/>
              </a:buClr>
              <a:buSzPts val="1400"/>
              <a:buFont typeface="Calibri"/>
              <a:buChar char="•"/>
            </a:pPr>
            <a:r>
              <a:rPr lang="en"/>
              <a:t>laf: largest area fraction</a:t>
            </a:r>
            <a:endParaRPr/>
          </a:p>
          <a:p>
            <a:pPr indent="0" lvl="0" marL="139700" rtl="0" algn="l">
              <a:lnSpc>
                <a:spcPct val="100000"/>
              </a:lnSpc>
              <a:spcBef>
                <a:spcPts val="640"/>
              </a:spcBef>
              <a:spcAft>
                <a:spcPts val="0"/>
              </a:spcAft>
              <a:buSzPts val="1400"/>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7" name="Shape 1587"/>
        <p:cNvGrpSpPr/>
        <p:nvPr/>
      </p:nvGrpSpPr>
      <p:grpSpPr>
        <a:xfrm>
          <a:off x="0" y="0"/>
          <a:ext cx="0" cy="0"/>
          <a:chOff x="0" y="0"/>
          <a:chExt cx="0" cy="0"/>
        </a:xfrm>
      </p:grpSpPr>
      <p:sp>
        <p:nvSpPr>
          <p:cNvPr id="1588" name="Google Shape;1588;p157"/>
          <p:cNvSpPr txBox="1"/>
          <p:nvPr>
            <p:ph type="title"/>
          </p:nvPr>
        </p:nvSpPr>
        <p:spPr>
          <a:xfrm>
            <a:off x="766400" y="328909"/>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Grids</a:t>
            </a:r>
            <a:endParaRPr sz="3000"/>
          </a:p>
        </p:txBody>
      </p:sp>
      <p:sp>
        <p:nvSpPr>
          <p:cNvPr id="1589" name="Google Shape;1589;p15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chemeClr val="dk1"/>
              </a:buClr>
              <a:buSzPts val="1400"/>
              <a:buFont typeface="Calibri"/>
              <a:buNone/>
            </a:pPr>
            <a:r>
              <a:t/>
            </a:r>
            <a:endParaRPr/>
          </a:p>
        </p:txBody>
      </p:sp>
      <p:graphicFrame>
        <p:nvGraphicFramePr>
          <p:cNvPr id="1590" name="Google Shape;1590;p157"/>
          <p:cNvGraphicFramePr/>
          <p:nvPr/>
        </p:nvGraphicFramePr>
        <p:xfrm>
          <a:off x="1435892" y="1907380"/>
          <a:ext cx="3000000" cy="3000000"/>
        </p:xfrm>
        <a:graphic>
          <a:graphicData uri="http://schemas.openxmlformats.org/drawingml/2006/table">
            <a:tbl>
              <a:tblPr>
                <a:noFill/>
                <a:tableStyleId>{588F11C7-BE0F-4930-AC28-0CCD0BDE81D7}</a:tableStyleId>
              </a:tblPr>
              <a:tblGrid>
                <a:gridCol w="1110850"/>
                <a:gridCol w="1110850"/>
                <a:gridCol w="1110850"/>
                <a:gridCol w="1110850"/>
                <a:gridCol w="1110850"/>
                <a:gridCol w="1110850"/>
              </a:tblGrid>
              <a:tr h="240200">
                <a:tc>
                  <a:txBody>
                    <a:bodyPr/>
                    <a:lstStyle/>
                    <a:p>
                      <a:pPr indent="0" lvl="0" marL="0" marR="0" rtl="0" algn="l">
                        <a:lnSpc>
                          <a:spcPct val="100000"/>
                        </a:lnSpc>
                        <a:spcBef>
                          <a:spcPts val="0"/>
                        </a:spcBef>
                        <a:spcAft>
                          <a:spcPts val="0"/>
                        </a:spcAft>
                        <a:buClr>
                          <a:srgbClr val="000000"/>
                        </a:buClr>
                        <a:buSzPts val="800"/>
                        <a:buFont typeface="Arial"/>
                        <a:buNone/>
                      </a:pPr>
                      <a:r>
                        <a:rPr lang="en" sz="800" u="none" cap="none" strike="noStrike"/>
                        <a:t>JRA-55</a:t>
                      </a:r>
                      <a:endParaRPr b="0" i="0" sz="800" u="none" cap="none" strike="noStrike">
                        <a:solidFill>
                          <a:srgbClr val="000000"/>
                        </a:solidFill>
                        <a:latin typeface="Arial"/>
                        <a:ea typeface="Arial"/>
                        <a:cs typeface="Arial"/>
                        <a:sym typeface="Arial"/>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20cr2x2</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MERRA0.5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MERRA1.25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gpcp2.5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cfsr0.5a</a:t>
                      </a:r>
                      <a:endParaRPr b="0" i="0" sz="900" u="none" cap="none" strike="noStrike">
                        <a:solidFill>
                          <a:srgbClr val="000000"/>
                        </a:solidFill>
                        <a:latin typeface="Calibri"/>
                        <a:ea typeface="Calibri"/>
                        <a:cs typeface="Calibri"/>
                        <a:sym typeface="Calibri"/>
                      </a:endParaRPr>
                    </a:p>
                  </a:txBody>
                  <a:tcPr marT="7150" marB="0" marR="9525" marL="9525" anchor="b"/>
                </a:tc>
              </a:tr>
              <a:tr h="24020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cfsr0.5b</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cfsr1.0</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cfsr2.5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ncepncar2.5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geos1x125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geos1x1</a:t>
                      </a:r>
                      <a:endParaRPr b="0" i="0" sz="900" u="none" cap="none" strike="noStrike">
                        <a:solidFill>
                          <a:srgbClr val="000000"/>
                        </a:solidFill>
                        <a:latin typeface="Calibri"/>
                        <a:ea typeface="Calibri"/>
                        <a:cs typeface="Calibri"/>
                        <a:sym typeface="Calibri"/>
                      </a:endParaRPr>
                    </a:p>
                  </a:txBody>
                  <a:tcPr marT="7150" marB="0" marR="9525" marL="9525" anchor="b"/>
                </a:tc>
              </a:tr>
              <a:tr h="24020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geos4x5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geos2x25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geos0.25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geos0.5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fv1x125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fv2x25</a:t>
                      </a:r>
                      <a:endParaRPr b="0" i="0" sz="900" u="none" cap="none" strike="noStrike">
                        <a:solidFill>
                          <a:srgbClr val="000000"/>
                        </a:solidFill>
                        <a:latin typeface="Calibri"/>
                        <a:ea typeface="Calibri"/>
                        <a:cs typeface="Calibri"/>
                        <a:sym typeface="Calibri"/>
                      </a:endParaRPr>
                    </a:p>
                  </a:txBody>
                  <a:tcPr marT="7150" marB="0" marR="9525" marL="9525" anchor="b"/>
                </a:tc>
              </a:tr>
              <a:tr h="24020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fv4x5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ERA-40</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ERA2.5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ERA-I</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ERA1.5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ERA.75</a:t>
                      </a:r>
                      <a:endParaRPr b="0" i="0" sz="900" u="none" cap="none" strike="noStrike">
                        <a:solidFill>
                          <a:srgbClr val="000000"/>
                        </a:solidFill>
                        <a:latin typeface="Calibri"/>
                        <a:ea typeface="Calibri"/>
                        <a:cs typeface="Calibri"/>
                        <a:sym typeface="Calibri"/>
                      </a:endParaRPr>
                    </a:p>
                  </a:txBody>
                  <a:tcPr marT="7150" marB="0" marR="9525" marL="9525" anchor="b"/>
                </a:tc>
              </a:tr>
              <a:tr h="24020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GPCC2.5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GPCC1.0</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GPCC0.5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CMORPH0.25</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NLDAS-2</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GLDAS-2_0.25</a:t>
                      </a:r>
                      <a:endParaRPr b="0" i="0" sz="900" u="none" cap="none" strike="noStrike">
                        <a:solidFill>
                          <a:srgbClr val="000000"/>
                        </a:solidFill>
                        <a:latin typeface="Calibri"/>
                        <a:ea typeface="Calibri"/>
                        <a:cs typeface="Calibri"/>
                        <a:sym typeface="Calibri"/>
                      </a:endParaRPr>
                    </a:p>
                  </a:txBody>
                  <a:tcPr marT="7150" marB="0" marR="9525" marL="9525" anchor="b"/>
                </a:tc>
              </a:tr>
              <a:tr h="24020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GLDAS-2_1</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NCA-LDAS</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GFDL</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txBody>
                  <a:tcPr marT="7150" marB="0" marR="9525" marL="9525" anchor="b"/>
                </a:tc>
                <a:tc>
                  <a:txBody>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a:txBody>
                  <a:tcPr marT="7150" marB="0" marR="9525" marL="9525" anchor="b"/>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4" name="Shape 1594"/>
        <p:cNvGrpSpPr/>
        <p:nvPr/>
      </p:nvGrpSpPr>
      <p:grpSpPr>
        <a:xfrm>
          <a:off x="0" y="0"/>
          <a:ext cx="0" cy="0"/>
          <a:chOff x="0" y="0"/>
          <a:chExt cx="0" cy="0"/>
        </a:xfrm>
      </p:grpSpPr>
      <p:sp>
        <p:nvSpPr>
          <p:cNvPr id="1595" name="Google Shape;1595;p158"/>
          <p:cNvSpPr txBox="1"/>
          <p:nvPr>
            <p:ph type="title"/>
          </p:nvPr>
        </p:nvSpPr>
        <p:spPr>
          <a:xfrm>
            <a:off x="457213" y="328909"/>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OMI Sulfur Dioxide (SO2) Total Column </a:t>
            </a:r>
            <a:endParaRPr sz="3000"/>
          </a:p>
        </p:txBody>
      </p:sp>
      <p:sp>
        <p:nvSpPr>
          <p:cNvPr id="1596" name="Google Shape;1596;p158"/>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chemeClr val="dk1"/>
              </a:buClr>
              <a:buSzPts val="1400"/>
              <a:buFont typeface="Calibri"/>
              <a:buNone/>
            </a:pPr>
            <a:r>
              <a:t/>
            </a:r>
            <a:endParaRPr/>
          </a:p>
        </p:txBody>
      </p:sp>
      <p:pic>
        <p:nvPicPr>
          <p:cNvPr id="1597" name="Google Shape;1597;p158"/>
          <p:cNvPicPr preferRelativeResize="0"/>
          <p:nvPr/>
        </p:nvPicPr>
        <p:blipFill rotWithShape="1">
          <a:blip r:embed="rId3">
            <a:alphaModFix/>
          </a:blip>
          <a:srcRect b="0" l="0" r="0" t="0"/>
          <a:stretch/>
        </p:blipFill>
        <p:spPr>
          <a:xfrm>
            <a:off x="2345538" y="1401975"/>
            <a:ext cx="4452936" cy="2990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1" name="Shape 1601"/>
        <p:cNvGrpSpPr/>
        <p:nvPr/>
      </p:nvGrpSpPr>
      <p:grpSpPr>
        <a:xfrm>
          <a:off x="0" y="0"/>
          <a:ext cx="0" cy="0"/>
          <a:chOff x="0" y="0"/>
          <a:chExt cx="0" cy="0"/>
        </a:xfrm>
      </p:grpSpPr>
      <p:sp>
        <p:nvSpPr>
          <p:cNvPr id="1602" name="Google Shape;1602;p159"/>
          <p:cNvSpPr txBox="1"/>
          <p:nvPr>
            <p:ph type="title"/>
          </p:nvPr>
        </p:nvSpPr>
        <p:spPr>
          <a:xfrm>
            <a:off x="664625" y="217909"/>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1800"/>
              <a:t>MERRA-2: dust scattering AOT [550 nm] - PM 1.0 um (M2T1NXADG)</a:t>
            </a:r>
            <a:br>
              <a:rPr lang="en" sz="1800"/>
            </a:br>
            <a:r>
              <a:rPr lang="en" sz="1800"/>
              <a:t> </a:t>
            </a:r>
            <a:br>
              <a:rPr lang="en" sz="1800"/>
            </a:br>
            <a:endParaRPr sz="1800"/>
          </a:p>
        </p:txBody>
      </p:sp>
      <p:sp>
        <p:nvSpPr>
          <p:cNvPr id="1603" name="Google Shape;1603;p159"/>
          <p:cNvSpPr txBox="1"/>
          <p:nvPr>
            <p:ph idx="1" type="body"/>
          </p:nvPr>
        </p:nvSpPr>
        <p:spPr>
          <a:xfrm>
            <a:off x="457200" y="952500"/>
            <a:ext cx="8229600" cy="3394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chemeClr val="dk1"/>
              </a:buClr>
              <a:buSzPts val="1400"/>
              <a:buFont typeface="Calibri"/>
              <a:buNone/>
            </a:pPr>
            <a:r>
              <a:t/>
            </a:r>
            <a:endParaRPr/>
          </a:p>
        </p:txBody>
      </p:sp>
      <p:pic>
        <p:nvPicPr>
          <p:cNvPr id="1604" name="Google Shape;1604;p159"/>
          <p:cNvPicPr preferRelativeResize="0"/>
          <p:nvPr/>
        </p:nvPicPr>
        <p:blipFill rotWithShape="1">
          <a:blip r:embed="rId3">
            <a:alphaModFix/>
          </a:blip>
          <a:srcRect b="0" l="0" r="0" t="0"/>
          <a:stretch/>
        </p:blipFill>
        <p:spPr>
          <a:xfrm>
            <a:off x="2345525" y="1404100"/>
            <a:ext cx="4452936" cy="29908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8" name="Shape 1608"/>
        <p:cNvGrpSpPr/>
        <p:nvPr/>
      </p:nvGrpSpPr>
      <p:grpSpPr>
        <a:xfrm>
          <a:off x="0" y="0"/>
          <a:ext cx="0" cy="0"/>
          <a:chOff x="0" y="0"/>
          <a:chExt cx="0" cy="0"/>
        </a:xfrm>
      </p:grpSpPr>
      <p:sp>
        <p:nvSpPr>
          <p:cNvPr id="1609" name="Google Shape;1609;p160"/>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Highlights</a:t>
            </a:r>
            <a:endParaRPr sz="3000"/>
          </a:p>
        </p:txBody>
      </p:sp>
      <p:sp>
        <p:nvSpPr>
          <p:cNvPr id="1610" name="Google Shape;1610;p16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User-friendly Lat/Lon input</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Spatial/Temporal/Level/Variable subsetting</a:t>
            </a:r>
            <a:endParaRPr sz="2000">
              <a:solidFill>
                <a:srgbClr val="D8D8D8"/>
              </a:solidFill>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Point selection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Various interpolants and output grids</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rgbClr val="D8D8D8"/>
                </a:solidFill>
              </a:rPr>
              <a:t>Customized metadata modification</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solidFill>
                  <a:schemeClr val="dk1"/>
                </a:solidFill>
              </a:rPr>
              <a:t>Powerful data handling of inputs and outputs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4" name="Shape 1614"/>
        <p:cNvGrpSpPr/>
        <p:nvPr/>
      </p:nvGrpSpPr>
      <p:grpSpPr>
        <a:xfrm>
          <a:off x="0" y="0"/>
          <a:ext cx="0" cy="0"/>
          <a:chOff x="0" y="0"/>
          <a:chExt cx="0" cy="0"/>
        </a:xfrm>
      </p:grpSpPr>
      <p:sp>
        <p:nvSpPr>
          <p:cNvPr id="1615" name="Google Shape;1615;p161"/>
          <p:cNvSpPr txBox="1"/>
          <p:nvPr>
            <p:ph type="title"/>
          </p:nvPr>
        </p:nvSpPr>
        <p:spPr>
          <a:xfrm>
            <a:off x="914400" y="-22616"/>
            <a:ext cx="8229600" cy="56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Calibri"/>
              <a:buNone/>
            </a:pPr>
            <a:r>
              <a:rPr lang="en" sz="3000"/>
              <a:t>Filetypes</a:t>
            </a:r>
            <a:endParaRPr sz="3000"/>
          </a:p>
        </p:txBody>
      </p:sp>
      <p:sp>
        <p:nvSpPr>
          <p:cNvPr id="1616" name="Google Shape;1616;p16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40"/>
              </a:spcBef>
              <a:spcAft>
                <a:spcPts val="0"/>
              </a:spcAft>
              <a:buClr>
                <a:schemeClr val="dk1"/>
              </a:buClr>
              <a:buSzPts val="1400"/>
              <a:buFont typeface="Calibri"/>
              <a:buChar char="•"/>
            </a:pPr>
            <a:r>
              <a:rPr lang="en" sz="2000"/>
              <a:t>netCDF</a:t>
            </a:r>
            <a:endParaRPr sz="2000"/>
          </a:p>
          <a:p>
            <a:pPr indent="-317500" lvl="0" marL="457200" marR="0" rtl="0" algn="l">
              <a:lnSpc>
                <a:spcPct val="100000"/>
              </a:lnSpc>
              <a:spcBef>
                <a:spcPts val="640"/>
              </a:spcBef>
              <a:spcAft>
                <a:spcPts val="0"/>
              </a:spcAft>
              <a:buClr>
                <a:schemeClr val="dk1"/>
              </a:buClr>
              <a:buSzPts val="1400"/>
              <a:buFont typeface="Calibri"/>
              <a:buChar char="•"/>
            </a:pPr>
            <a:r>
              <a:rPr lang="en" sz="2000"/>
              <a:t>HDF-EOS2</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HDF-EOS5</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HDF5</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GRIB</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ASCII</a:t>
            </a:r>
            <a:endParaRPr/>
          </a:p>
          <a:p>
            <a:pPr indent="-317500" lvl="0" marL="457200" marR="0" rtl="0" algn="l">
              <a:lnSpc>
                <a:spcPct val="100000"/>
              </a:lnSpc>
              <a:spcBef>
                <a:spcPts val="640"/>
              </a:spcBef>
              <a:spcAft>
                <a:spcPts val="0"/>
              </a:spcAft>
              <a:buClr>
                <a:schemeClr val="dk1"/>
              </a:buClr>
              <a:buSzPts val="1400"/>
              <a:buFont typeface="Calibri"/>
              <a:buChar char="•"/>
            </a:pPr>
            <a:r>
              <a:rPr lang="en" sz="2000"/>
              <a:t>COG (Cloud Optimized GeoTIFF)</a:t>
            </a:r>
            <a:endParaRPr sz="2000"/>
          </a:p>
          <a:p>
            <a:pPr indent="-355600" lvl="0" marL="457200" marR="0" rtl="0" algn="l">
              <a:lnSpc>
                <a:spcPct val="100000"/>
              </a:lnSpc>
              <a:spcBef>
                <a:spcPts val="640"/>
              </a:spcBef>
              <a:spcAft>
                <a:spcPts val="0"/>
              </a:spcAft>
              <a:buSzPts val="2000"/>
              <a:buChar char="•"/>
            </a:pPr>
            <a:r>
              <a:rPr lang="en" sz="2000"/>
              <a:t>Zarr</a:t>
            </a:r>
            <a:endParaRPr sz="2000"/>
          </a:p>
          <a:p>
            <a:pPr indent="-317500" lvl="0" marL="457200" marR="0" rtl="0" algn="l">
              <a:lnSpc>
                <a:spcPct val="100000"/>
              </a:lnSpc>
              <a:spcBef>
                <a:spcPts val="640"/>
              </a:spcBef>
              <a:spcAft>
                <a:spcPts val="0"/>
              </a:spcAft>
              <a:buClr>
                <a:schemeClr val="dk1"/>
              </a:buClr>
              <a:buSzPts val="1400"/>
              <a:buFont typeface="Calibri"/>
              <a:buChar char="•"/>
            </a:pPr>
            <a:r>
              <a:rPr lang="en" sz="2000"/>
              <a:t>…</a:t>
            </a:r>
            <a:endParaRPr/>
          </a:p>
          <a:p>
            <a:pPr indent="-228600" lvl="0" marL="457200" marR="0" rtl="0" algn="l">
              <a:lnSpc>
                <a:spcPct val="100000"/>
              </a:lnSpc>
              <a:spcBef>
                <a:spcPts val="640"/>
              </a:spcBef>
              <a:spcAft>
                <a:spcPts val="0"/>
              </a:spcAft>
              <a:buClr>
                <a:schemeClr val="dk1"/>
              </a:buClr>
              <a:buSzPts val="1400"/>
              <a:buFont typeface="Calibri"/>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99"/>
          <p:cNvSpPr txBox="1"/>
          <p:nvPr>
            <p:ph type="title"/>
          </p:nvPr>
        </p:nvSpPr>
        <p:spPr>
          <a:xfrm>
            <a:off x="-4760" y="24"/>
            <a:ext cx="9148800" cy="994200"/>
          </a:xfrm>
          <a:prstGeom prst="rect">
            <a:avLst/>
          </a:prstGeom>
          <a:solidFill>
            <a:srgbClr val="001B3B"/>
          </a:solidFill>
          <a:ln>
            <a:noFill/>
          </a:ln>
        </p:spPr>
        <p:txBody>
          <a:bodyPr anchorCtr="0" anchor="ctr" bIns="45700" lIns="91400" spcFirstLastPara="1" rIns="91400" wrap="square" tIns="45700">
            <a:noAutofit/>
          </a:bodyPr>
          <a:lstStyle/>
          <a:p>
            <a:pPr indent="0" lvl="0" marL="0" rtl="0" algn="ctr">
              <a:lnSpc>
                <a:spcPct val="90000"/>
              </a:lnSpc>
              <a:spcBef>
                <a:spcPts val="0"/>
              </a:spcBef>
              <a:spcAft>
                <a:spcPts val="0"/>
              </a:spcAft>
              <a:buClr>
                <a:schemeClr val="lt1"/>
              </a:buClr>
              <a:buSzPts val="4400"/>
              <a:buFont typeface="Arial"/>
              <a:buNone/>
            </a:pPr>
            <a:r>
              <a:rPr lang="en"/>
              <a:t>What’s next?!?</a:t>
            </a:r>
            <a:endParaRPr/>
          </a:p>
        </p:txBody>
      </p:sp>
      <p:sp>
        <p:nvSpPr>
          <p:cNvPr id="615" name="Google Shape;615;p99"/>
          <p:cNvSpPr txBox="1"/>
          <p:nvPr>
            <p:ph idx="1" type="body"/>
          </p:nvPr>
        </p:nvSpPr>
        <p:spPr>
          <a:xfrm>
            <a:off x="623888" y="1274782"/>
            <a:ext cx="7886700" cy="3263400"/>
          </a:xfrm>
          <a:prstGeom prst="rect">
            <a:avLst/>
          </a:prstGeom>
          <a:noFill/>
          <a:ln>
            <a:noFill/>
          </a:ln>
        </p:spPr>
        <p:txBody>
          <a:bodyPr anchorCtr="0" anchor="t" bIns="45700" lIns="91400" spcFirstLastPara="1" rIns="91400" wrap="square" tIns="45700">
            <a:noAutofit/>
          </a:bodyPr>
          <a:lstStyle/>
          <a:p>
            <a:pPr indent="-228600" lvl="0" marL="228600" rtl="0" algn="l">
              <a:lnSpc>
                <a:spcPct val="80000"/>
              </a:lnSpc>
              <a:spcBef>
                <a:spcPts val="0"/>
              </a:spcBef>
              <a:spcAft>
                <a:spcPts val="0"/>
              </a:spcAft>
              <a:buClr>
                <a:schemeClr val="dk1"/>
              </a:buClr>
              <a:buSzPts val="2800"/>
              <a:buChar char="•"/>
            </a:pPr>
            <a:r>
              <a:rPr lang="en"/>
              <a:t>Labeled Property Graphs?</a:t>
            </a:r>
            <a:endParaRPr/>
          </a:p>
          <a:p>
            <a:pPr indent="-228600" lvl="1" marL="685800" rtl="0" algn="l">
              <a:lnSpc>
                <a:spcPct val="80000"/>
              </a:lnSpc>
              <a:spcBef>
                <a:spcPts val="500"/>
              </a:spcBef>
              <a:spcAft>
                <a:spcPts val="0"/>
              </a:spcAft>
              <a:buClr>
                <a:schemeClr val="dk1"/>
              </a:buClr>
              <a:buSzPts val="2400"/>
              <a:buChar char="•"/>
            </a:pPr>
            <a:r>
              <a:rPr lang="en"/>
              <a:t>Haven’t penetrated earth systems modeling... yet.</a:t>
            </a:r>
            <a:endParaRPr/>
          </a:p>
          <a:p>
            <a:pPr indent="-228600" lvl="0" marL="228600" rtl="0" algn="l">
              <a:lnSpc>
                <a:spcPct val="80000"/>
              </a:lnSpc>
              <a:spcBef>
                <a:spcPts val="1000"/>
              </a:spcBef>
              <a:spcAft>
                <a:spcPts val="0"/>
              </a:spcAft>
              <a:buClr>
                <a:schemeClr val="dk1"/>
              </a:buClr>
              <a:buSzPts val="2800"/>
              <a:buChar char="•"/>
            </a:pPr>
            <a:r>
              <a:rPr lang="en"/>
              <a:t>Unprecedented Integrations?</a:t>
            </a:r>
            <a:endParaRPr/>
          </a:p>
          <a:p>
            <a:pPr indent="-228600" lvl="1" marL="685800" rtl="0" algn="l">
              <a:lnSpc>
                <a:spcPct val="80000"/>
              </a:lnSpc>
              <a:spcBef>
                <a:spcPts val="500"/>
              </a:spcBef>
              <a:spcAft>
                <a:spcPts val="0"/>
              </a:spcAft>
              <a:buClr>
                <a:schemeClr val="dk1"/>
              </a:buClr>
              <a:buSzPts val="2400"/>
              <a:buChar char="•"/>
            </a:pPr>
            <a:r>
              <a:rPr lang="en"/>
              <a:t>W3C DWBP &amp; STAC etc. are just getting started!</a:t>
            </a:r>
            <a:endParaRPr/>
          </a:p>
          <a:p>
            <a:pPr indent="-228600" lvl="0" marL="228600" rtl="0" algn="l">
              <a:lnSpc>
                <a:spcPct val="80000"/>
              </a:lnSpc>
              <a:spcBef>
                <a:spcPts val="1000"/>
              </a:spcBef>
              <a:spcAft>
                <a:spcPts val="0"/>
              </a:spcAft>
              <a:buClr>
                <a:schemeClr val="dk1"/>
              </a:buClr>
              <a:buSzPts val="2800"/>
              <a:buChar char="•"/>
            </a:pPr>
            <a:r>
              <a:rPr lang="en"/>
              <a:t>Distributed “edge” Sensor / Model systems?</a:t>
            </a:r>
            <a:endParaRPr/>
          </a:p>
          <a:p>
            <a:pPr indent="-228600" lvl="1" marL="685800" rtl="0" algn="l">
              <a:lnSpc>
                <a:spcPct val="80000"/>
              </a:lnSpc>
              <a:spcBef>
                <a:spcPts val="500"/>
              </a:spcBef>
              <a:spcAft>
                <a:spcPts val="0"/>
              </a:spcAft>
              <a:buClr>
                <a:schemeClr val="dk1"/>
              </a:buClr>
              <a:buSzPts val="2400"/>
              <a:buChar char="•"/>
            </a:pPr>
            <a:r>
              <a:rPr lang="en"/>
              <a:t>Imagery from drones, processed into model inputs on the edge, fed into hyper-resolution predictive model “cores”?!?!</a:t>
            </a:r>
            <a:endParaRPr/>
          </a:p>
          <a:p>
            <a:pPr indent="-50800" lvl="0" marL="228600" rtl="0" algn="l">
              <a:lnSpc>
                <a:spcPct val="80000"/>
              </a:lnSpc>
              <a:spcBef>
                <a:spcPts val="1000"/>
              </a:spcBef>
              <a:spcAft>
                <a:spcPts val="0"/>
              </a:spcAft>
              <a:buClr>
                <a:schemeClr val="dk1"/>
              </a:buClr>
              <a:buSzPts val="2800"/>
              <a:buNone/>
            </a:pPr>
            <a:r>
              <a:t/>
            </a:r>
            <a:endParaRPr/>
          </a:p>
        </p:txBody>
      </p:sp>
      <p:sp>
        <p:nvSpPr>
          <p:cNvPr id="616" name="Google Shape;616;p99"/>
          <p:cNvSpPr txBox="1"/>
          <p:nvPr>
            <p:ph idx="12" type="sldNum"/>
          </p:nvPr>
        </p:nvSpPr>
        <p:spPr>
          <a:xfrm>
            <a:off x="8510591" y="4833048"/>
            <a:ext cx="633300" cy="273900"/>
          </a:xfrm>
          <a:prstGeom prst="rect">
            <a:avLst/>
          </a:prstGeom>
          <a:noFill/>
          <a:ln>
            <a:noFill/>
          </a:ln>
        </p:spPr>
        <p:txBody>
          <a:bodyPr anchorCtr="0" anchor="t" bIns="45700" lIns="91400" spcFirstLastPara="1" rIns="91400" wrap="square" tIns="45700">
            <a:noAutofit/>
          </a:bodyPr>
          <a:lstStyle/>
          <a:p>
            <a:pPr indent="0" lvl="0" marL="0" rtl="0" algn="l">
              <a:spcBef>
                <a:spcPts val="0"/>
              </a:spcBef>
              <a:spcAft>
                <a:spcPts val="0"/>
              </a:spcAft>
              <a:buNone/>
            </a:pPr>
            <a:fld id="{00000000-1234-1234-1234-123412341234}" type="slidenum">
              <a:rPr lang="en">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0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101"/>
          <p:cNvSpPr txBox="1"/>
          <p:nvPr>
            <p:ph type="title"/>
          </p:nvPr>
        </p:nvSpPr>
        <p:spPr>
          <a:xfrm>
            <a:off x="311700" y="237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NCEI Service of Big Gridded Data Now</a:t>
            </a:r>
            <a:endParaRPr/>
          </a:p>
        </p:txBody>
      </p:sp>
      <p:sp>
        <p:nvSpPr>
          <p:cNvPr id="628" name="Google Shape;628;p101"/>
          <p:cNvSpPr txBox="1"/>
          <p:nvPr>
            <p:ph idx="1" type="body"/>
          </p:nvPr>
        </p:nvSpPr>
        <p:spPr>
          <a:xfrm>
            <a:off x="311700" y="855350"/>
            <a:ext cx="8520600" cy="410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Technologies</a:t>
            </a:r>
            <a:endParaRPr/>
          </a:p>
          <a:p>
            <a:pPr indent="-304800" lvl="1" marL="914400" rtl="0" algn="l">
              <a:spcBef>
                <a:spcPts val="0"/>
              </a:spcBef>
              <a:spcAft>
                <a:spcPts val="0"/>
              </a:spcAft>
              <a:buSzPts val="1200"/>
              <a:buChar char="○"/>
            </a:pPr>
            <a:r>
              <a:rPr lang="en" sz="1200"/>
              <a:t>THREDDS for both aggregations single files, ERDDAP for THREDDS aggregations.</a:t>
            </a:r>
            <a:endParaRPr sz="1200"/>
          </a:p>
          <a:p>
            <a:pPr indent="-304800" lvl="1" marL="914400" rtl="0" algn="l">
              <a:spcBef>
                <a:spcPts val="0"/>
              </a:spcBef>
              <a:spcAft>
                <a:spcPts val="0"/>
              </a:spcAft>
              <a:buSzPts val="1200"/>
              <a:buChar char="○"/>
            </a:pPr>
            <a:r>
              <a:rPr lang="en" sz="1200"/>
              <a:t>Web Accessible Folders and FTP</a:t>
            </a:r>
            <a:endParaRPr sz="1200"/>
          </a:p>
          <a:p>
            <a:pPr indent="-304800" lvl="1" marL="914400" rtl="0" algn="l">
              <a:spcBef>
                <a:spcPts val="0"/>
              </a:spcBef>
              <a:spcAft>
                <a:spcPts val="0"/>
              </a:spcAft>
              <a:buSzPts val="1200"/>
              <a:buChar char="○"/>
            </a:pPr>
            <a:r>
              <a:rPr lang="en" sz="1200"/>
              <a:t>Custom web applications that use THREDDS or ERDDAP as a source</a:t>
            </a:r>
            <a:endParaRPr sz="1200"/>
          </a:p>
          <a:p>
            <a:pPr indent="-342900" lvl="0" marL="457200" rtl="0" algn="l">
              <a:spcBef>
                <a:spcPts val="0"/>
              </a:spcBef>
              <a:spcAft>
                <a:spcPts val="0"/>
              </a:spcAft>
              <a:buSzPts val="1800"/>
              <a:buChar char="●"/>
            </a:pPr>
            <a:r>
              <a:rPr lang="en"/>
              <a:t>Need for Change</a:t>
            </a:r>
            <a:endParaRPr/>
          </a:p>
          <a:p>
            <a:pPr indent="-304800" lvl="1" marL="914400" rtl="0" algn="l">
              <a:spcBef>
                <a:spcPts val="0"/>
              </a:spcBef>
              <a:spcAft>
                <a:spcPts val="0"/>
              </a:spcAft>
              <a:buSzPts val="1200"/>
              <a:buChar char="○"/>
            </a:pPr>
            <a:r>
              <a:rPr lang="en" sz="1200"/>
              <a:t>NESDIS is planning to move services to the cloud</a:t>
            </a:r>
            <a:endParaRPr sz="1200"/>
          </a:p>
          <a:p>
            <a:pPr indent="-304800" lvl="1" marL="914400" rtl="0" algn="l">
              <a:spcBef>
                <a:spcPts val="0"/>
              </a:spcBef>
              <a:spcAft>
                <a:spcPts val="0"/>
              </a:spcAft>
              <a:buSzPts val="1200"/>
              <a:buChar char="○"/>
            </a:pPr>
            <a:r>
              <a:rPr lang="en" sz="1200"/>
              <a:t>On the cloud, object storage such as Amazon S3 is far cheaper than traditional block storage</a:t>
            </a:r>
            <a:endParaRPr sz="1200"/>
          </a:p>
          <a:p>
            <a:pPr indent="-304800" lvl="1" marL="914400" rtl="0" algn="l">
              <a:spcBef>
                <a:spcPts val="0"/>
              </a:spcBef>
              <a:spcAft>
                <a:spcPts val="0"/>
              </a:spcAft>
              <a:buSzPts val="1200"/>
              <a:buChar char="○"/>
            </a:pPr>
            <a:r>
              <a:rPr lang="en" sz="1200"/>
              <a:t>For on-</a:t>
            </a:r>
            <a:r>
              <a:rPr lang="en" sz="1200"/>
              <a:t>premises</a:t>
            </a:r>
            <a:r>
              <a:rPr lang="en" sz="1200"/>
              <a:t> storage, object storage is far easier to scale for large loads than block storage</a:t>
            </a:r>
            <a:endParaRPr sz="1200"/>
          </a:p>
          <a:p>
            <a:pPr indent="-304800" lvl="1" marL="914400" rtl="0" algn="l">
              <a:spcBef>
                <a:spcPts val="0"/>
              </a:spcBef>
              <a:spcAft>
                <a:spcPts val="0"/>
              </a:spcAft>
              <a:buSzPts val="1200"/>
              <a:buChar char="○"/>
            </a:pPr>
            <a:r>
              <a:rPr lang="en" sz="1200"/>
              <a:t>NCEI data management and server code mostly uses block storage</a:t>
            </a:r>
            <a:endParaRPr sz="1200"/>
          </a:p>
          <a:p>
            <a:pPr indent="-304800" lvl="1" marL="914400" rtl="0" algn="l">
              <a:spcBef>
                <a:spcPts val="0"/>
              </a:spcBef>
              <a:spcAft>
                <a:spcPts val="0"/>
              </a:spcAft>
              <a:buSzPts val="1200"/>
              <a:buChar char="○"/>
            </a:pPr>
            <a:r>
              <a:rPr lang="en" sz="1200"/>
              <a:t>Services like THREDDS and ERDDAP can allow users to cause our servers to do heavy processing</a:t>
            </a:r>
            <a:endParaRPr sz="1200"/>
          </a:p>
          <a:p>
            <a:pPr indent="-342900" lvl="0" marL="457200" rtl="0" algn="l">
              <a:spcBef>
                <a:spcPts val="0"/>
              </a:spcBef>
              <a:spcAft>
                <a:spcPts val="0"/>
              </a:spcAft>
              <a:buSzPts val="1800"/>
              <a:buChar char="●"/>
            </a:pPr>
            <a:r>
              <a:rPr lang="en"/>
              <a:t>Possible Solutions</a:t>
            </a:r>
            <a:endParaRPr/>
          </a:p>
          <a:p>
            <a:pPr indent="-304800" lvl="1" marL="914400" rtl="0" algn="l">
              <a:spcBef>
                <a:spcPts val="0"/>
              </a:spcBef>
              <a:spcAft>
                <a:spcPts val="0"/>
              </a:spcAft>
              <a:buSzPts val="1200"/>
              <a:buChar char="○"/>
            </a:pPr>
            <a:r>
              <a:rPr lang="en" sz="1200"/>
              <a:t>Some services such as THREDDS may be modified by their developers to use object storage</a:t>
            </a:r>
            <a:endParaRPr sz="1200"/>
          </a:p>
          <a:p>
            <a:pPr indent="-304800" lvl="1" marL="914400" rtl="0" algn="l">
              <a:spcBef>
                <a:spcPts val="0"/>
              </a:spcBef>
              <a:spcAft>
                <a:spcPts val="0"/>
              </a:spcAft>
              <a:buSzPts val="1200"/>
              <a:buChar char="○"/>
            </a:pPr>
            <a:r>
              <a:rPr lang="en" sz="1200"/>
              <a:t>NCEI could publish data in object-storage friendly formats that allow client libraries to easily subset data, such as ZARR, N5, or Cloud-Optimized GeoTiff</a:t>
            </a:r>
            <a:endParaRPr sz="1200"/>
          </a:p>
          <a:p>
            <a:pPr indent="-304800" lvl="1" marL="914400" rtl="0" algn="l">
              <a:spcBef>
                <a:spcPts val="0"/>
              </a:spcBef>
              <a:spcAft>
                <a:spcPts val="0"/>
              </a:spcAft>
              <a:buSzPts val="1200"/>
              <a:buChar char="○"/>
            </a:pPr>
            <a:r>
              <a:rPr lang="en" sz="1200"/>
              <a:t>Use of cloud-capable workflow management software like Apache NiFi and Kafka for data/metadata management</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VTI">
  <a:themeElements>
    <a:clrScheme name="Slate">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