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9"/>
  </p:notesMasterIdLst>
  <p:handoutMasterIdLst>
    <p:handoutMasterId r:id="rId40"/>
  </p:handoutMasterIdLst>
  <p:sldIdLst>
    <p:sldId id="266" r:id="rId2"/>
    <p:sldId id="365" r:id="rId3"/>
    <p:sldId id="354" r:id="rId4"/>
    <p:sldId id="290" r:id="rId5"/>
    <p:sldId id="366" r:id="rId6"/>
    <p:sldId id="367" r:id="rId7"/>
    <p:sldId id="355" r:id="rId8"/>
    <p:sldId id="368" r:id="rId9"/>
    <p:sldId id="369" r:id="rId10"/>
    <p:sldId id="373" r:id="rId11"/>
    <p:sldId id="375" r:id="rId12"/>
    <p:sldId id="286" r:id="rId13"/>
    <p:sldId id="287" r:id="rId14"/>
    <p:sldId id="370" r:id="rId15"/>
    <p:sldId id="376" r:id="rId16"/>
    <p:sldId id="514" r:id="rId17"/>
    <p:sldId id="515" r:id="rId18"/>
    <p:sldId id="532" r:id="rId19"/>
    <p:sldId id="512" r:id="rId20"/>
    <p:sldId id="531" r:id="rId21"/>
    <p:sldId id="371" r:id="rId22"/>
    <p:sldId id="534" r:id="rId23"/>
    <p:sldId id="533" r:id="rId24"/>
    <p:sldId id="543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372" r:id="rId33"/>
    <p:sldId id="436" r:id="rId34"/>
    <p:sldId id="722" r:id="rId35"/>
    <p:sldId id="723" r:id="rId36"/>
    <p:sldId id="724" r:id="rId37"/>
    <p:sldId id="35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62"/>
    <a:srgbClr val="D91D5B"/>
    <a:srgbClr val="FFFFFF"/>
    <a:srgbClr val="333399"/>
    <a:srgbClr val="000000"/>
    <a:srgbClr val="586B75"/>
    <a:srgbClr val="00A8FF"/>
    <a:srgbClr val="EBB3C8"/>
    <a:srgbClr val="D1CC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01" autoAdjust="0"/>
    <p:restoredTop sz="91987" autoAdjust="0"/>
  </p:normalViewPr>
  <p:slideViewPr>
    <p:cSldViewPr snapToGrid="0">
      <p:cViewPr>
        <p:scale>
          <a:sx n="95" d="100"/>
          <a:sy n="95" d="100"/>
        </p:scale>
        <p:origin x="2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D91D5B"/>
              </a:solidFill>
              <a:ln w="9525">
                <a:noFill/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C5A-C344-ABD4-1F58102C590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rgbClr val="003F62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8C5A-C344-ABD4-1F58102C5906}"/>
              </c:ext>
            </c:extLst>
          </c:dPt>
          <c:dPt>
            <c:idx val="3"/>
            <c:marker>
              <c:symbol val="none"/>
            </c:marker>
            <c:bubble3D val="0"/>
          </c:dPt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35-A644-85B2-21D1C4A2FB53}"/>
            </c:ext>
          </c:extLst>
        </c:ser>
        <c:ser>
          <c:idx val="1"/>
          <c:order val="2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76200" cap="rnd">
              <a:solidFill>
                <a:srgbClr val="003F6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35-A644-85B2-21D1C4A2F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909695"/>
        <c:axId val="1025911391"/>
      </c:scatterChart>
      <c:valAx>
        <c:axId val="1025909695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11391"/>
        <c:crossesAt val="-2"/>
        <c:crossBetween val="midCat"/>
        <c:majorUnit val="1"/>
      </c:valAx>
      <c:valAx>
        <c:axId val="1025911391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09695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76200" cap="rnd">
              <a:solidFill>
                <a:srgbClr val="003F6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2A-7041-9062-21B8687089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rgbClr val="003F6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2A-7041-9062-21B868708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909695"/>
        <c:axId val="1025911391"/>
      </c:scatterChart>
      <c:valAx>
        <c:axId val="1025909695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11391"/>
        <c:crossesAt val="-2"/>
        <c:crossBetween val="midCat"/>
        <c:majorUnit val="1"/>
      </c:valAx>
      <c:valAx>
        <c:axId val="1025911391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09695"/>
        <c:crossesAt val="-2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76200" cap="rnd">
              <a:solidFill>
                <a:srgbClr val="003F6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EF-344C-9916-3F9B7D0535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rgbClr val="003F6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EF-344C-9916-3F9B7D053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909695"/>
        <c:axId val="1025911391"/>
      </c:scatterChart>
      <c:valAx>
        <c:axId val="1025909695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11391"/>
        <c:crossesAt val="-2"/>
        <c:crossBetween val="midCat"/>
        <c:majorUnit val="1"/>
      </c:valAx>
      <c:valAx>
        <c:axId val="1025911391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09695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76200" cap="rnd">
              <a:solidFill>
                <a:srgbClr val="003F62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C6-A642-8C64-9D617B0757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rgbClr val="003F6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2">
                  <c:v>4</c:v>
                </c:pt>
                <c:pt idx="3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C6-A642-8C64-9D617B075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909695"/>
        <c:axId val="1025911391"/>
      </c:scatterChart>
      <c:valAx>
        <c:axId val="1025909695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11391"/>
        <c:crossesAt val="-2"/>
        <c:crossBetween val="midCat"/>
        <c:majorUnit val="1"/>
      </c:valAx>
      <c:valAx>
        <c:axId val="1025911391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909695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rgbClr val="004D7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4D75"/>
              </a:solidFill>
              <a:ln w="9525">
                <a:noFill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4.3871562150000001</c:v>
                </c:pt>
                <c:pt idx="1">
                  <c:v>3.6426051270545079</c:v>
                </c:pt>
                <c:pt idx="2">
                  <c:v>3.9382640140641958</c:v>
                </c:pt>
                <c:pt idx="3">
                  <c:v>4.3230378374554599</c:v>
                </c:pt>
                <c:pt idx="4">
                  <c:v>3.9921254049898143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92-C740-AD7C-FD58271BB1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0800" cap="rnd">
              <a:solidFill>
                <a:srgbClr val="004D7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4D75"/>
              </a:solidFill>
              <a:ln w="9525">
                <a:noFill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4">
                  <c:v>3.9921254049898143</c:v>
                </c:pt>
                <c:pt idx="5">
                  <c:v>7.4084102450971541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92-C740-AD7C-FD58271BB1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50800" cap="rnd">
              <a:solidFill>
                <a:srgbClr val="003F6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3F62"/>
              </a:solidFill>
              <a:ln w="9525">
                <a:noFill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5">
                  <c:v>7.4084102450971541</c:v>
                </c:pt>
                <c:pt idx="6">
                  <c:v>3.704205122548577</c:v>
                </c:pt>
                <c:pt idx="7">
                  <c:v>3.8301551328622643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B0-BE47-B058-B2EDA9F48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76146720"/>
        <c:axId val="-1393876128"/>
      </c:lineChart>
      <c:catAx>
        <c:axId val="-1376146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3876128"/>
        <c:crosses val="autoZero"/>
        <c:auto val="1"/>
        <c:lblAlgn val="ctr"/>
        <c:lblOffset val="100"/>
        <c:noMultiLvlLbl val="0"/>
      </c:catAx>
      <c:valAx>
        <c:axId val="-139387612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Whatever we’re trying to measure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-137614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C7CF2-89D4-D943-88D9-BACB13D42409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078AA-1C4C-6046-8984-F2D84B46DF48}">
      <dgm:prSet phldrT="[Text]" custT="1"/>
      <dgm:spPr/>
      <dgm:t>
        <a:bodyPr/>
        <a:lstStyle/>
        <a:p>
          <a:r>
            <a:rPr lang="en-US" sz="2400" dirty="0">
              <a:solidFill>
                <a:srgbClr val="003F62"/>
              </a:solidFill>
            </a:rPr>
            <a:t>specific problem</a:t>
          </a:r>
        </a:p>
      </dgm:t>
    </dgm:pt>
    <dgm:pt modelId="{0FA96FA1-25D4-B641-A1ED-0EB6D86E10BA}" type="sibTrans" cxnId="{EFEB8700-0E00-0D4E-B621-5F985B37E0B1}">
      <dgm:prSet/>
      <dgm:spPr/>
      <dgm:t>
        <a:bodyPr/>
        <a:lstStyle/>
        <a:p>
          <a:endParaRPr lang="en-US"/>
        </a:p>
      </dgm:t>
    </dgm:pt>
    <dgm:pt modelId="{DB99DEBE-DF89-F247-8BB3-4F66BC00EF63}" type="parTrans" cxnId="{EFEB8700-0E00-0D4E-B621-5F985B37E0B1}">
      <dgm:prSet/>
      <dgm:spPr/>
      <dgm:t>
        <a:bodyPr/>
        <a:lstStyle/>
        <a:p>
          <a:endParaRPr lang="en-US"/>
        </a:p>
      </dgm:t>
    </dgm:pt>
    <dgm:pt modelId="{A60E4471-B740-0048-BE3B-DAEA597C9F1F}" type="pres">
      <dgm:prSet presAssocID="{B01C7CF2-89D4-D943-88D9-BACB13D42409}" presName="Name0" presStyleCnt="0">
        <dgm:presLayoutVars>
          <dgm:chMax val="4"/>
          <dgm:resizeHandles val="exact"/>
        </dgm:presLayoutVars>
      </dgm:prSet>
      <dgm:spPr/>
    </dgm:pt>
    <dgm:pt modelId="{A62AD476-F16C-D347-9561-58A348A4B597}" type="pres">
      <dgm:prSet presAssocID="{B01C7CF2-89D4-D943-88D9-BACB13D42409}" presName="ellipse" presStyleLbl="trBgShp" presStyleIdx="0" presStyleCnt="1"/>
      <dgm:spPr>
        <a:solidFill>
          <a:srgbClr val="333399"/>
        </a:solidFill>
        <a:ln>
          <a:noFill/>
        </a:ln>
      </dgm:spPr>
    </dgm:pt>
    <dgm:pt modelId="{B1339B0D-9807-2343-8F40-8EC5C8AC2D6F}" type="pres">
      <dgm:prSet presAssocID="{B01C7CF2-89D4-D943-88D9-BACB13D42409}" presName="arrow1" presStyleLbl="fgShp" presStyleIdx="0" presStyleCnt="1"/>
      <dgm:spPr>
        <a:solidFill>
          <a:schemeClr val="accent2"/>
        </a:solidFill>
      </dgm:spPr>
    </dgm:pt>
    <dgm:pt modelId="{BDDE3E01-C44D-F941-B724-763867C443D4}" type="pres">
      <dgm:prSet presAssocID="{B01C7CF2-89D4-D943-88D9-BACB13D42409}" presName="rectangle" presStyleLbl="revTx" presStyleIdx="0" presStyleCnt="1">
        <dgm:presLayoutVars>
          <dgm:bulletEnabled val="1"/>
        </dgm:presLayoutVars>
      </dgm:prSet>
      <dgm:spPr/>
    </dgm:pt>
    <dgm:pt modelId="{ECDDBC57-639E-8B45-89F0-64BCC7184AE1}" type="pres">
      <dgm:prSet presAssocID="{B01C7CF2-89D4-D943-88D9-BACB13D42409}" presName="funnel" presStyleLbl="trAlignAcc1" presStyleIdx="0" presStyleCnt="1"/>
      <dgm:spPr>
        <a:ln>
          <a:solidFill>
            <a:srgbClr val="003F62"/>
          </a:solidFill>
        </a:ln>
      </dgm:spPr>
    </dgm:pt>
  </dgm:ptLst>
  <dgm:cxnLst>
    <dgm:cxn modelId="{EFEB8700-0E00-0D4E-B621-5F985B37E0B1}" srcId="{B01C7CF2-89D4-D943-88D9-BACB13D42409}" destId="{5A7078AA-1C4C-6046-8984-F2D84B46DF48}" srcOrd="0" destOrd="0" parTransId="{DB99DEBE-DF89-F247-8BB3-4F66BC00EF63}" sibTransId="{0FA96FA1-25D4-B641-A1ED-0EB6D86E10BA}"/>
    <dgm:cxn modelId="{C1BDE5C0-71B9-7342-B774-AD34C31150FA}" type="presOf" srcId="{B01C7CF2-89D4-D943-88D9-BACB13D42409}" destId="{A60E4471-B740-0048-BE3B-DAEA597C9F1F}" srcOrd="0" destOrd="0" presId="urn:microsoft.com/office/officeart/2005/8/layout/funnel1"/>
    <dgm:cxn modelId="{873948C1-65F5-3240-A78C-C76CE773D79D}" type="presOf" srcId="{5A7078AA-1C4C-6046-8984-F2D84B46DF48}" destId="{BDDE3E01-C44D-F941-B724-763867C443D4}" srcOrd="0" destOrd="0" presId="urn:microsoft.com/office/officeart/2005/8/layout/funnel1"/>
    <dgm:cxn modelId="{F165FE01-5406-E648-9EE0-AA5114A36F3C}" type="presParOf" srcId="{A60E4471-B740-0048-BE3B-DAEA597C9F1F}" destId="{A62AD476-F16C-D347-9561-58A348A4B597}" srcOrd="0" destOrd="0" presId="urn:microsoft.com/office/officeart/2005/8/layout/funnel1"/>
    <dgm:cxn modelId="{D6D23E1E-7584-544B-A5AD-6B74C6848BE9}" type="presParOf" srcId="{A60E4471-B740-0048-BE3B-DAEA597C9F1F}" destId="{B1339B0D-9807-2343-8F40-8EC5C8AC2D6F}" srcOrd="1" destOrd="0" presId="urn:microsoft.com/office/officeart/2005/8/layout/funnel1"/>
    <dgm:cxn modelId="{C810F1E8-8402-8044-ADA7-03F87FB63666}" type="presParOf" srcId="{A60E4471-B740-0048-BE3B-DAEA597C9F1F}" destId="{BDDE3E01-C44D-F941-B724-763867C443D4}" srcOrd="2" destOrd="0" presId="urn:microsoft.com/office/officeart/2005/8/layout/funnel1"/>
    <dgm:cxn modelId="{986924C1-0EF1-7545-8E46-AEB6E3114104}" type="presParOf" srcId="{A60E4471-B740-0048-BE3B-DAEA597C9F1F}" destId="{ECDDBC57-639E-8B45-89F0-64BCC7184AE1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CBEA9-67F5-4216-A958-0258B21CCC5C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81D0598E-826B-4BCF-B254-CC6301A633DB}">
      <dgm:prSet phldrT="[Text]" custT="1"/>
      <dgm:spPr/>
      <dgm:t>
        <a:bodyPr/>
        <a:lstStyle/>
        <a:p>
          <a:r>
            <a:rPr lang="en-GB" sz="2400" dirty="0">
              <a:solidFill>
                <a:srgbClr val="003F62"/>
              </a:solidFill>
            </a:rPr>
            <a:t>anti-social behaviour</a:t>
          </a:r>
        </a:p>
      </dgm:t>
    </dgm:pt>
    <dgm:pt modelId="{4AFE3F87-3BD6-42E0-B8B1-D4C180C165C6}" type="parTrans" cxnId="{79092AFF-AB16-4F43-8B69-0780E6C3F99F}">
      <dgm:prSet/>
      <dgm:spPr/>
      <dgm:t>
        <a:bodyPr/>
        <a:lstStyle/>
        <a:p>
          <a:endParaRPr lang="en-GB"/>
        </a:p>
      </dgm:t>
    </dgm:pt>
    <dgm:pt modelId="{22F76E75-8886-4567-B81E-F0D3B09A5650}" type="sibTrans" cxnId="{79092AFF-AB16-4F43-8B69-0780E6C3F99F}">
      <dgm:prSet/>
      <dgm:spPr/>
      <dgm:t>
        <a:bodyPr/>
        <a:lstStyle/>
        <a:p>
          <a:endParaRPr lang="en-GB"/>
        </a:p>
      </dgm:t>
    </dgm:pt>
    <dgm:pt modelId="{9231738E-EE5E-4755-A831-BC38644C199E}">
      <dgm:prSet phldrT="[Text]" custT="1"/>
      <dgm:spPr/>
      <dgm:t>
        <a:bodyPr/>
        <a:lstStyle/>
        <a:p>
          <a:r>
            <a:rPr lang="en-GB" sz="2400" dirty="0"/>
            <a:t>verbal abuse and littering</a:t>
          </a:r>
        </a:p>
      </dgm:t>
    </dgm:pt>
    <dgm:pt modelId="{93CF0C69-8B15-40EB-AEA5-CFABD477706D}" type="parTrans" cxnId="{EDD50DE7-26A7-4ADC-AA9B-EDF0886BA294}">
      <dgm:prSet/>
      <dgm:spPr/>
      <dgm:t>
        <a:bodyPr/>
        <a:lstStyle/>
        <a:p>
          <a:endParaRPr lang="en-GB"/>
        </a:p>
      </dgm:t>
    </dgm:pt>
    <dgm:pt modelId="{8A1CC033-79F5-42F2-812B-48947C560A45}" type="sibTrans" cxnId="{EDD50DE7-26A7-4ADC-AA9B-EDF0886BA294}">
      <dgm:prSet/>
      <dgm:spPr/>
      <dgm:t>
        <a:bodyPr/>
        <a:lstStyle/>
        <a:p>
          <a:endParaRPr lang="en-GB"/>
        </a:p>
      </dgm:t>
    </dgm:pt>
    <dgm:pt modelId="{7042A7AA-1848-41B5-9DBD-B182341FF33C}">
      <dgm:prSet phldrT="[Text]" custT="1"/>
      <dgm:spPr/>
      <dgm:t>
        <a:bodyPr/>
        <a:lstStyle/>
        <a:p>
          <a:r>
            <a:rPr lang="en-GB" sz="2400" dirty="0"/>
            <a:t>verbal abuse and littering by street drinkers outside </a:t>
          </a:r>
          <a:br>
            <a:rPr lang="en-GB" sz="2400" dirty="0"/>
          </a:br>
          <a:r>
            <a:rPr lang="en-GB" sz="2400" dirty="0"/>
            <a:t>the off-licence on the High Street in the daytime</a:t>
          </a:r>
        </a:p>
      </dgm:t>
    </dgm:pt>
    <dgm:pt modelId="{154DA5A3-4C12-4005-A9DE-CBE03E6A67EA}" type="parTrans" cxnId="{E1832AA7-6A20-4178-90CF-D9B7ABC58C4C}">
      <dgm:prSet/>
      <dgm:spPr/>
      <dgm:t>
        <a:bodyPr/>
        <a:lstStyle/>
        <a:p>
          <a:endParaRPr lang="en-GB"/>
        </a:p>
      </dgm:t>
    </dgm:pt>
    <dgm:pt modelId="{1DEE04CE-7F20-4FE7-A070-011E60E16D6F}" type="sibTrans" cxnId="{E1832AA7-6A20-4178-90CF-D9B7ABC58C4C}">
      <dgm:prSet/>
      <dgm:spPr/>
      <dgm:t>
        <a:bodyPr/>
        <a:lstStyle/>
        <a:p>
          <a:endParaRPr lang="en-GB"/>
        </a:p>
      </dgm:t>
    </dgm:pt>
    <dgm:pt modelId="{1000FAA2-CE5A-47FC-849F-3EE2D7854C15}" type="pres">
      <dgm:prSet presAssocID="{B9ECBEA9-67F5-4216-A958-0258B21CCC5C}" presName="linearFlow" presStyleCnt="0">
        <dgm:presLayoutVars>
          <dgm:resizeHandles val="exact"/>
        </dgm:presLayoutVars>
      </dgm:prSet>
      <dgm:spPr/>
    </dgm:pt>
    <dgm:pt modelId="{F6A62810-5113-4D83-AB65-66B54B54E800}" type="pres">
      <dgm:prSet presAssocID="{81D0598E-826B-4BCF-B254-CC6301A633DB}" presName="node" presStyleLbl="node1" presStyleIdx="0" presStyleCnt="3" custScaleX="385932">
        <dgm:presLayoutVars>
          <dgm:bulletEnabled val="1"/>
        </dgm:presLayoutVars>
      </dgm:prSet>
      <dgm:spPr/>
    </dgm:pt>
    <dgm:pt modelId="{5F53C087-15AF-484D-9FBF-1166315EF03D}" type="pres">
      <dgm:prSet presAssocID="{22F76E75-8886-4567-B81E-F0D3B09A5650}" presName="sibTrans" presStyleLbl="sibTrans2D1" presStyleIdx="0" presStyleCnt="2" custScaleY="404119"/>
      <dgm:spPr/>
    </dgm:pt>
    <dgm:pt modelId="{F2B0C09D-B071-4A46-A87A-FEE26D12CDDD}" type="pres">
      <dgm:prSet presAssocID="{22F76E75-8886-4567-B81E-F0D3B09A5650}" presName="connectorText" presStyleLbl="sibTrans2D1" presStyleIdx="0" presStyleCnt="2"/>
      <dgm:spPr/>
    </dgm:pt>
    <dgm:pt modelId="{62501536-7F2E-4063-958D-FC82133A37AB}" type="pres">
      <dgm:prSet presAssocID="{9231738E-EE5E-4755-A831-BC38644C199E}" presName="node" presStyleLbl="node1" presStyleIdx="1" presStyleCnt="3" custScaleX="385932">
        <dgm:presLayoutVars>
          <dgm:bulletEnabled val="1"/>
        </dgm:presLayoutVars>
      </dgm:prSet>
      <dgm:spPr/>
    </dgm:pt>
    <dgm:pt modelId="{EB4E3381-5BFB-49AE-BF3B-7F705CD84542}" type="pres">
      <dgm:prSet presAssocID="{8A1CC033-79F5-42F2-812B-48947C560A45}" presName="sibTrans" presStyleLbl="sibTrans2D1" presStyleIdx="1" presStyleCnt="2" custScaleY="404119"/>
      <dgm:spPr/>
    </dgm:pt>
    <dgm:pt modelId="{36ED6C2A-2608-410A-AF9C-724DE0F6E54F}" type="pres">
      <dgm:prSet presAssocID="{8A1CC033-79F5-42F2-812B-48947C560A45}" presName="connectorText" presStyleLbl="sibTrans2D1" presStyleIdx="1" presStyleCnt="2"/>
      <dgm:spPr/>
    </dgm:pt>
    <dgm:pt modelId="{13633310-3500-43CB-B48C-C4502A881364}" type="pres">
      <dgm:prSet presAssocID="{7042A7AA-1848-41B5-9DBD-B182341FF33C}" presName="node" presStyleLbl="node1" presStyleIdx="2" presStyleCnt="3" custScaleX="385932">
        <dgm:presLayoutVars>
          <dgm:bulletEnabled val="1"/>
        </dgm:presLayoutVars>
      </dgm:prSet>
      <dgm:spPr/>
    </dgm:pt>
  </dgm:ptLst>
  <dgm:cxnLst>
    <dgm:cxn modelId="{FD91A00F-8802-4BB0-AF79-14D2229F79B9}" type="presOf" srcId="{8A1CC033-79F5-42F2-812B-48947C560A45}" destId="{EB4E3381-5BFB-49AE-BF3B-7F705CD84542}" srcOrd="0" destOrd="0" presId="urn:microsoft.com/office/officeart/2005/8/layout/process2"/>
    <dgm:cxn modelId="{4927E61D-51D8-441A-A78C-1F54C2705291}" type="presOf" srcId="{81D0598E-826B-4BCF-B254-CC6301A633DB}" destId="{F6A62810-5113-4D83-AB65-66B54B54E800}" srcOrd="0" destOrd="0" presId="urn:microsoft.com/office/officeart/2005/8/layout/process2"/>
    <dgm:cxn modelId="{5BB05E20-2604-4F4F-A544-6C573D8A1B3D}" type="presOf" srcId="{9231738E-EE5E-4755-A831-BC38644C199E}" destId="{62501536-7F2E-4063-958D-FC82133A37AB}" srcOrd="0" destOrd="0" presId="urn:microsoft.com/office/officeart/2005/8/layout/process2"/>
    <dgm:cxn modelId="{CA7C1525-8FE1-47E1-ADBB-5784B10D192C}" type="presOf" srcId="{8A1CC033-79F5-42F2-812B-48947C560A45}" destId="{36ED6C2A-2608-410A-AF9C-724DE0F6E54F}" srcOrd="1" destOrd="0" presId="urn:microsoft.com/office/officeart/2005/8/layout/process2"/>
    <dgm:cxn modelId="{8F96B187-5829-47EE-A5AF-0F07D8D1E2D4}" type="presOf" srcId="{22F76E75-8886-4567-B81E-F0D3B09A5650}" destId="{F2B0C09D-B071-4A46-A87A-FEE26D12CDDD}" srcOrd="1" destOrd="0" presId="urn:microsoft.com/office/officeart/2005/8/layout/process2"/>
    <dgm:cxn modelId="{E1832AA7-6A20-4178-90CF-D9B7ABC58C4C}" srcId="{B9ECBEA9-67F5-4216-A958-0258B21CCC5C}" destId="{7042A7AA-1848-41B5-9DBD-B182341FF33C}" srcOrd="2" destOrd="0" parTransId="{154DA5A3-4C12-4005-A9DE-CBE03E6A67EA}" sibTransId="{1DEE04CE-7F20-4FE7-A070-011E60E16D6F}"/>
    <dgm:cxn modelId="{82AF60C1-A8AC-4FE1-9EE7-BC63222E5136}" type="presOf" srcId="{22F76E75-8886-4567-B81E-F0D3B09A5650}" destId="{5F53C087-15AF-484D-9FBF-1166315EF03D}" srcOrd="0" destOrd="0" presId="urn:microsoft.com/office/officeart/2005/8/layout/process2"/>
    <dgm:cxn modelId="{EDD50DE7-26A7-4ADC-AA9B-EDF0886BA294}" srcId="{B9ECBEA9-67F5-4216-A958-0258B21CCC5C}" destId="{9231738E-EE5E-4755-A831-BC38644C199E}" srcOrd="1" destOrd="0" parTransId="{93CF0C69-8B15-40EB-AEA5-CFABD477706D}" sibTransId="{8A1CC033-79F5-42F2-812B-48947C560A45}"/>
    <dgm:cxn modelId="{A995D0E9-CA6C-48A4-B091-75651DC6DD70}" type="presOf" srcId="{B9ECBEA9-67F5-4216-A958-0258B21CCC5C}" destId="{1000FAA2-CE5A-47FC-849F-3EE2D7854C15}" srcOrd="0" destOrd="0" presId="urn:microsoft.com/office/officeart/2005/8/layout/process2"/>
    <dgm:cxn modelId="{A6A864FD-8BCC-4805-9FBA-B149739D418E}" type="presOf" srcId="{7042A7AA-1848-41B5-9DBD-B182341FF33C}" destId="{13633310-3500-43CB-B48C-C4502A881364}" srcOrd="0" destOrd="0" presId="urn:microsoft.com/office/officeart/2005/8/layout/process2"/>
    <dgm:cxn modelId="{79092AFF-AB16-4F43-8B69-0780E6C3F99F}" srcId="{B9ECBEA9-67F5-4216-A958-0258B21CCC5C}" destId="{81D0598E-826B-4BCF-B254-CC6301A633DB}" srcOrd="0" destOrd="0" parTransId="{4AFE3F87-3BD6-42E0-B8B1-D4C180C165C6}" sibTransId="{22F76E75-8886-4567-B81E-F0D3B09A5650}"/>
    <dgm:cxn modelId="{605E9ABF-A324-47C8-A4C5-770AFF82034D}" type="presParOf" srcId="{1000FAA2-CE5A-47FC-849F-3EE2D7854C15}" destId="{F6A62810-5113-4D83-AB65-66B54B54E800}" srcOrd="0" destOrd="0" presId="urn:microsoft.com/office/officeart/2005/8/layout/process2"/>
    <dgm:cxn modelId="{2A118F18-AAD8-43B5-9999-682D0D64E022}" type="presParOf" srcId="{1000FAA2-CE5A-47FC-849F-3EE2D7854C15}" destId="{5F53C087-15AF-484D-9FBF-1166315EF03D}" srcOrd="1" destOrd="0" presId="urn:microsoft.com/office/officeart/2005/8/layout/process2"/>
    <dgm:cxn modelId="{ACE71126-8C63-45D9-AECF-7BCA1948E49D}" type="presParOf" srcId="{5F53C087-15AF-484D-9FBF-1166315EF03D}" destId="{F2B0C09D-B071-4A46-A87A-FEE26D12CDDD}" srcOrd="0" destOrd="0" presId="urn:microsoft.com/office/officeart/2005/8/layout/process2"/>
    <dgm:cxn modelId="{C0D6A64B-1C1B-45F7-9ECF-277C671474EC}" type="presParOf" srcId="{1000FAA2-CE5A-47FC-849F-3EE2D7854C15}" destId="{62501536-7F2E-4063-958D-FC82133A37AB}" srcOrd="2" destOrd="0" presId="urn:microsoft.com/office/officeart/2005/8/layout/process2"/>
    <dgm:cxn modelId="{5B2540B2-526D-4CF4-A76F-985B5F37DC8D}" type="presParOf" srcId="{1000FAA2-CE5A-47FC-849F-3EE2D7854C15}" destId="{EB4E3381-5BFB-49AE-BF3B-7F705CD84542}" srcOrd="3" destOrd="0" presId="urn:microsoft.com/office/officeart/2005/8/layout/process2"/>
    <dgm:cxn modelId="{8121D0A4-A7B4-43DF-9796-BA7108185C33}" type="presParOf" srcId="{EB4E3381-5BFB-49AE-BF3B-7F705CD84542}" destId="{36ED6C2A-2608-410A-AF9C-724DE0F6E54F}" srcOrd="0" destOrd="0" presId="urn:microsoft.com/office/officeart/2005/8/layout/process2"/>
    <dgm:cxn modelId="{E85318CD-78E2-4C4B-B2E9-0D85C7EE5C31}" type="presParOf" srcId="{1000FAA2-CE5A-47FC-849F-3EE2D7854C15}" destId="{13633310-3500-43CB-B48C-C4502A88136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CBEA9-67F5-4216-A958-0258B21CCC5C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81D0598E-826B-4BCF-B254-CC6301A633DB}">
      <dgm:prSet phldrT="[Text]" custT="1"/>
      <dgm:spPr/>
      <dgm:t>
        <a:bodyPr/>
        <a:lstStyle/>
        <a:p>
          <a:r>
            <a:rPr lang="en-GB" sz="2400" dirty="0">
              <a:solidFill>
                <a:srgbClr val="003F62"/>
              </a:solidFill>
            </a:rPr>
            <a:t>child sexual exploitation</a:t>
          </a:r>
        </a:p>
      </dgm:t>
    </dgm:pt>
    <dgm:pt modelId="{4AFE3F87-3BD6-42E0-B8B1-D4C180C165C6}" type="parTrans" cxnId="{79092AFF-AB16-4F43-8B69-0780E6C3F99F}">
      <dgm:prSet/>
      <dgm:spPr/>
      <dgm:t>
        <a:bodyPr/>
        <a:lstStyle/>
        <a:p>
          <a:endParaRPr lang="en-GB"/>
        </a:p>
      </dgm:t>
    </dgm:pt>
    <dgm:pt modelId="{22F76E75-8886-4567-B81E-F0D3B09A5650}" type="sibTrans" cxnId="{79092AFF-AB16-4F43-8B69-0780E6C3F99F}">
      <dgm:prSet/>
      <dgm:spPr/>
      <dgm:t>
        <a:bodyPr/>
        <a:lstStyle/>
        <a:p>
          <a:endParaRPr lang="en-GB"/>
        </a:p>
      </dgm:t>
    </dgm:pt>
    <dgm:pt modelId="{9231738E-EE5E-4755-A831-BC38644C199E}">
      <dgm:prSet phldrT="[Text]" custT="1"/>
      <dgm:spPr/>
      <dgm:t>
        <a:bodyPr/>
        <a:lstStyle/>
        <a:p>
          <a:r>
            <a:rPr lang="en-GB" sz="2400" dirty="0"/>
            <a:t>sharing of sexually explicit images of children</a:t>
          </a:r>
        </a:p>
      </dgm:t>
    </dgm:pt>
    <dgm:pt modelId="{93CF0C69-8B15-40EB-AEA5-CFABD477706D}" type="parTrans" cxnId="{EDD50DE7-26A7-4ADC-AA9B-EDF0886BA294}">
      <dgm:prSet/>
      <dgm:spPr/>
      <dgm:t>
        <a:bodyPr/>
        <a:lstStyle/>
        <a:p>
          <a:endParaRPr lang="en-GB"/>
        </a:p>
      </dgm:t>
    </dgm:pt>
    <dgm:pt modelId="{8A1CC033-79F5-42F2-812B-48947C560A45}" type="sibTrans" cxnId="{EDD50DE7-26A7-4ADC-AA9B-EDF0886BA294}">
      <dgm:prSet/>
      <dgm:spPr/>
      <dgm:t>
        <a:bodyPr/>
        <a:lstStyle/>
        <a:p>
          <a:endParaRPr lang="en-GB"/>
        </a:p>
      </dgm:t>
    </dgm:pt>
    <dgm:pt modelId="{7042A7AA-1848-41B5-9DBD-B182341FF33C}">
      <dgm:prSet phldrT="[Text]" custT="1"/>
      <dgm:spPr/>
      <dgm:t>
        <a:bodyPr/>
        <a:lstStyle/>
        <a:p>
          <a:r>
            <a:rPr lang="en-GB" sz="2400" dirty="0"/>
            <a:t>sharing of self-generated explicit images </a:t>
          </a:r>
          <a:br>
            <a:rPr lang="en-GB" sz="2400" dirty="0"/>
          </a:br>
          <a:r>
            <a:rPr lang="en-GB" sz="2400" dirty="0"/>
            <a:t>extorted by peers at a local secondary school</a:t>
          </a:r>
        </a:p>
      </dgm:t>
    </dgm:pt>
    <dgm:pt modelId="{154DA5A3-4C12-4005-A9DE-CBE03E6A67EA}" type="parTrans" cxnId="{E1832AA7-6A20-4178-90CF-D9B7ABC58C4C}">
      <dgm:prSet/>
      <dgm:spPr/>
      <dgm:t>
        <a:bodyPr/>
        <a:lstStyle/>
        <a:p>
          <a:endParaRPr lang="en-GB"/>
        </a:p>
      </dgm:t>
    </dgm:pt>
    <dgm:pt modelId="{1DEE04CE-7F20-4FE7-A070-011E60E16D6F}" type="sibTrans" cxnId="{E1832AA7-6A20-4178-90CF-D9B7ABC58C4C}">
      <dgm:prSet/>
      <dgm:spPr/>
      <dgm:t>
        <a:bodyPr/>
        <a:lstStyle/>
        <a:p>
          <a:endParaRPr lang="en-GB"/>
        </a:p>
      </dgm:t>
    </dgm:pt>
    <dgm:pt modelId="{1000FAA2-CE5A-47FC-849F-3EE2D7854C15}" type="pres">
      <dgm:prSet presAssocID="{B9ECBEA9-67F5-4216-A958-0258B21CCC5C}" presName="linearFlow" presStyleCnt="0">
        <dgm:presLayoutVars>
          <dgm:resizeHandles val="exact"/>
        </dgm:presLayoutVars>
      </dgm:prSet>
      <dgm:spPr/>
    </dgm:pt>
    <dgm:pt modelId="{F6A62810-5113-4D83-AB65-66B54B54E800}" type="pres">
      <dgm:prSet presAssocID="{81D0598E-826B-4BCF-B254-CC6301A633DB}" presName="node" presStyleLbl="node1" presStyleIdx="0" presStyleCnt="3" custScaleX="434465">
        <dgm:presLayoutVars>
          <dgm:bulletEnabled val="1"/>
        </dgm:presLayoutVars>
      </dgm:prSet>
      <dgm:spPr/>
    </dgm:pt>
    <dgm:pt modelId="{5F53C087-15AF-484D-9FBF-1166315EF03D}" type="pres">
      <dgm:prSet presAssocID="{22F76E75-8886-4567-B81E-F0D3B09A5650}" presName="sibTrans" presStyleLbl="sibTrans2D1" presStyleIdx="0" presStyleCnt="2" custScaleY="404119"/>
      <dgm:spPr/>
    </dgm:pt>
    <dgm:pt modelId="{F2B0C09D-B071-4A46-A87A-FEE26D12CDDD}" type="pres">
      <dgm:prSet presAssocID="{22F76E75-8886-4567-B81E-F0D3B09A5650}" presName="connectorText" presStyleLbl="sibTrans2D1" presStyleIdx="0" presStyleCnt="2"/>
      <dgm:spPr/>
    </dgm:pt>
    <dgm:pt modelId="{62501536-7F2E-4063-958D-FC82133A37AB}" type="pres">
      <dgm:prSet presAssocID="{9231738E-EE5E-4755-A831-BC38644C199E}" presName="node" presStyleLbl="node1" presStyleIdx="1" presStyleCnt="3" custScaleX="434465">
        <dgm:presLayoutVars>
          <dgm:bulletEnabled val="1"/>
        </dgm:presLayoutVars>
      </dgm:prSet>
      <dgm:spPr/>
    </dgm:pt>
    <dgm:pt modelId="{EB4E3381-5BFB-49AE-BF3B-7F705CD84542}" type="pres">
      <dgm:prSet presAssocID="{8A1CC033-79F5-42F2-812B-48947C560A45}" presName="sibTrans" presStyleLbl="sibTrans2D1" presStyleIdx="1" presStyleCnt="2" custScaleY="404119"/>
      <dgm:spPr/>
    </dgm:pt>
    <dgm:pt modelId="{36ED6C2A-2608-410A-AF9C-724DE0F6E54F}" type="pres">
      <dgm:prSet presAssocID="{8A1CC033-79F5-42F2-812B-48947C560A45}" presName="connectorText" presStyleLbl="sibTrans2D1" presStyleIdx="1" presStyleCnt="2"/>
      <dgm:spPr/>
    </dgm:pt>
    <dgm:pt modelId="{13633310-3500-43CB-B48C-C4502A881364}" type="pres">
      <dgm:prSet presAssocID="{7042A7AA-1848-41B5-9DBD-B182341FF33C}" presName="node" presStyleLbl="node1" presStyleIdx="2" presStyleCnt="3" custScaleX="434465">
        <dgm:presLayoutVars>
          <dgm:bulletEnabled val="1"/>
        </dgm:presLayoutVars>
      </dgm:prSet>
      <dgm:spPr/>
    </dgm:pt>
  </dgm:ptLst>
  <dgm:cxnLst>
    <dgm:cxn modelId="{48DA253C-0B94-4CC3-BA4D-1C7BCCC81C26}" type="presOf" srcId="{81D0598E-826B-4BCF-B254-CC6301A633DB}" destId="{F6A62810-5113-4D83-AB65-66B54B54E800}" srcOrd="0" destOrd="0" presId="urn:microsoft.com/office/officeart/2005/8/layout/process2"/>
    <dgm:cxn modelId="{3E85753C-C317-43C6-8D51-3FBAA9CBFF38}" type="presOf" srcId="{8A1CC033-79F5-42F2-812B-48947C560A45}" destId="{EB4E3381-5BFB-49AE-BF3B-7F705CD84542}" srcOrd="0" destOrd="0" presId="urn:microsoft.com/office/officeart/2005/8/layout/process2"/>
    <dgm:cxn modelId="{13CAC365-646A-4384-A2CC-1DCB5A70B56C}" type="presOf" srcId="{8A1CC033-79F5-42F2-812B-48947C560A45}" destId="{36ED6C2A-2608-410A-AF9C-724DE0F6E54F}" srcOrd="1" destOrd="0" presId="urn:microsoft.com/office/officeart/2005/8/layout/process2"/>
    <dgm:cxn modelId="{3F5BB28E-C62A-42F8-A9ED-4E8B15251B63}" type="presOf" srcId="{B9ECBEA9-67F5-4216-A958-0258B21CCC5C}" destId="{1000FAA2-CE5A-47FC-849F-3EE2D7854C15}" srcOrd="0" destOrd="0" presId="urn:microsoft.com/office/officeart/2005/8/layout/process2"/>
    <dgm:cxn modelId="{E1832AA7-6A20-4178-90CF-D9B7ABC58C4C}" srcId="{B9ECBEA9-67F5-4216-A958-0258B21CCC5C}" destId="{7042A7AA-1848-41B5-9DBD-B182341FF33C}" srcOrd="2" destOrd="0" parTransId="{154DA5A3-4C12-4005-A9DE-CBE03E6A67EA}" sibTransId="{1DEE04CE-7F20-4FE7-A070-011E60E16D6F}"/>
    <dgm:cxn modelId="{98309EB4-43DF-4A24-85B4-662BBF19A324}" type="presOf" srcId="{7042A7AA-1848-41B5-9DBD-B182341FF33C}" destId="{13633310-3500-43CB-B48C-C4502A881364}" srcOrd="0" destOrd="0" presId="urn:microsoft.com/office/officeart/2005/8/layout/process2"/>
    <dgm:cxn modelId="{4674F9D0-8694-4051-A889-351A9F02BFE3}" type="presOf" srcId="{22F76E75-8886-4567-B81E-F0D3B09A5650}" destId="{F2B0C09D-B071-4A46-A87A-FEE26D12CDDD}" srcOrd="1" destOrd="0" presId="urn:microsoft.com/office/officeart/2005/8/layout/process2"/>
    <dgm:cxn modelId="{EDD50DE7-26A7-4ADC-AA9B-EDF0886BA294}" srcId="{B9ECBEA9-67F5-4216-A958-0258B21CCC5C}" destId="{9231738E-EE5E-4755-A831-BC38644C199E}" srcOrd="1" destOrd="0" parTransId="{93CF0C69-8B15-40EB-AEA5-CFABD477706D}" sibTransId="{8A1CC033-79F5-42F2-812B-48947C560A45}"/>
    <dgm:cxn modelId="{BCD5BEEA-C2FD-4092-B218-B1B767CE05D2}" type="presOf" srcId="{9231738E-EE5E-4755-A831-BC38644C199E}" destId="{62501536-7F2E-4063-958D-FC82133A37AB}" srcOrd="0" destOrd="0" presId="urn:microsoft.com/office/officeart/2005/8/layout/process2"/>
    <dgm:cxn modelId="{525A09EC-857D-4F11-A3AB-508ACAFE6919}" type="presOf" srcId="{22F76E75-8886-4567-B81E-F0D3B09A5650}" destId="{5F53C087-15AF-484D-9FBF-1166315EF03D}" srcOrd="0" destOrd="0" presId="urn:microsoft.com/office/officeart/2005/8/layout/process2"/>
    <dgm:cxn modelId="{79092AFF-AB16-4F43-8B69-0780E6C3F99F}" srcId="{B9ECBEA9-67F5-4216-A958-0258B21CCC5C}" destId="{81D0598E-826B-4BCF-B254-CC6301A633DB}" srcOrd="0" destOrd="0" parTransId="{4AFE3F87-3BD6-42E0-B8B1-D4C180C165C6}" sibTransId="{22F76E75-8886-4567-B81E-F0D3B09A5650}"/>
    <dgm:cxn modelId="{50FF4E61-6558-4DEB-807D-F74E9F29B9BA}" type="presParOf" srcId="{1000FAA2-CE5A-47FC-849F-3EE2D7854C15}" destId="{F6A62810-5113-4D83-AB65-66B54B54E800}" srcOrd="0" destOrd="0" presId="urn:microsoft.com/office/officeart/2005/8/layout/process2"/>
    <dgm:cxn modelId="{4E7A4426-820F-482B-A244-C0DB5538F6E4}" type="presParOf" srcId="{1000FAA2-CE5A-47FC-849F-3EE2D7854C15}" destId="{5F53C087-15AF-484D-9FBF-1166315EF03D}" srcOrd="1" destOrd="0" presId="urn:microsoft.com/office/officeart/2005/8/layout/process2"/>
    <dgm:cxn modelId="{8E97DAA2-07CF-4C55-9AB2-ACF40E104969}" type="presParOf" srcId="{5F53C087-15AF-484D-9FBF-1166315EF03D}" destId="{F2B0C09D-B071-4A46-A87A-FEE26D12CDDD}" srcOrd="0" destOrd="0" presId="urn:microsoft.com/office/officeart/2005/8/layout/process2"/>
    <dgm:cxn modelId="{69CD3660-B690-40AB-A1EC-C1176E366A34}" type="presParOf" srcId="{1000FAA2-CE5A-47FC-849F-3EE2D7854C15}" destId="{62501536-7F2E-4063-958D-FC82133A37AB}" srcOrd="2" destOrd="0" presId="urn:microsoft.com/office/officeart/2005/8/layout/process2"/>
    <dgm:cxn modelId="{F80C80FB-719E-442B-901C-D57C868F0169}" type="presParOf" srcId="{1000FAA2-CE5A-47FC-849F-3EE2D7854C15}" destId="{EB4E3381-5BFB-49AE-BF3B-7F705CD84542}" srcOrd="3" destOrd="0" presId="urn:microsoft.com/office/officeart/2005/8/layout/process2"/>
    <dgm:cxn modelId="{072B8FDC-4721-48D4-8F2D-4AED3D9B7FED}" type="presParOf" srcId="{EB4E3381-5BFB-49AE-BF3B-7F705CD84542}" destId="{36ED6C2A-2608-410A-AF9C-724DE0F6E54F}" srcOrd="0" destOrd="0" presId="urn:microsoft.com/office/officeart/2005/8/layout/process2"/>
    <dgm:cxn modelId="{E32824B8-0F81-4227-B2B7-DBF41E25C244}" type="presParOf" srcId="{1000FAA2-CE5A-47FC-849F-3EE2D7854C15}" destId="{13633310-3500-43CB-B48C-C4502A88136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37395C-7C62-6341-9025-6DD4C9602108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32A52-200D-8A4C-B694-A02DC9014290}">
      <dgm:prSet phldrT="[Text]" custT="1"/>
      <dgm:spPr>
        <a:solidFill>
          <a:srgbClr val="004D75"/>
        </a:solidFill>
        <a:effectLst/>
      </dgm:spPr>
      <dgm:t>
        <a:bodyPr/>
        <a:lstStyle/>
        <a:p>
          <a:r>
            <a:rPr lang="en-US" sz="2400" dirty="0" err="1"/>
            <a:t>Summarise</a:t>
          </a:r>
          <a:r>
            <a:rPr lang="en-US" sz="2400" dirty="0"/>
            <a:t> the problem</a:t>
          </a:r>
        </a:p>
      </dgm:t>
    </dgm:pt>
    <dgm:pt modelId="{A0655CCA-6978-6440-A437-FDE7BBF05DCD}" type="parTrans" cxnId="{5AF5A5E3-6B4A-C34A-9096-56BB37DC462F}">
      <dgm:prSet/>
      <dgm:spPr/>
      <dgm:t>
        <a:bodyPr/>
        <a:lstStyle/>
        <a:p>
          <a:endParaRPr lang="en-US"/>
        </a:p>
      </dgm:t>
    </dgm:pt>
    <dgm:pt modelId="{32F12469-491D-A349-A4EB-A53AD4BC11C9}" type="sibTrans" cxnId="{5AF5A5E3-6B4A-C34A-9096-56BB37DC462F}">
      <dgm:prSet/>
      <dgm:spPr>
        <a:solidFill>
          <a:srgbClr val="D91D5B"/>
        </a:solidFill>
      </dgm:spPr>
      <dgm:t>
        <a:bodyPr/>
        <a:lstStyle/>
        <a:p>
          <a:endParaRPr lang="en-US">
            <a:solidFill>
              <a:srgbClr val="D91D5B"/>
            </a:solidFill>
          </a:endParaRPr>
        </a:p>
      </dgm:t>
    </dgm:pt>
    <dgm:pt modelId="{B39D121A-DDC6-6842-95B2-00B08084C3FD}">
      <dgm:prSet phldrT="[Text]" custT="1"/>
      <dgm:spPr>
        <a:solidFill>
          <a:srgbClr val="004D75"/>
        </a:solidFill>
        <a:effectLst/>
      </dgm:spPr>
      <dgm:t>
        <a:bodyPr/>
        <a:lstStyle/>
        <a:p>
          <a:r>
            <a:rPr lang="en-US" sz="2400" dirty="0"/>
            <a:t>Choose 3–5 hypotheses to test</a:t>
          </a:r>
        </a:p>
      </dgm:t>
    </dgm:pt>
    <dgm:pt modelId="{7133B6E5-0D6C-E845-B3AA-48F96297B056}" type="parTrans" cxnId="{A5687BBC-957C-C84F-ADA7-122894FB624D}">
      <dgm:prSet/>
      <dgm:spPr/>
      <dgm:t>
        <a:bodyPr/>
        <a:lstStyle/>
        <a:p>
          <a:endParaRPr lang="en-US"/>
        </a:p>
      </dgm:t>
    </dgm:pt>
    <dgm:pt modelId="{CE6B7A67-014B-F747-A921-8392AB3D26D5}" type="sibTrans" cxnId="{A5687BBC-957C-C84F-ADA7-122894FB624D}">
      <dgm:prSet/>
      <dgm:spPr>
        <a:solidFill>
          <a:srgbClr val="D91D5B"/>
        </a:solidFill>
      </dgm:spPr>
      <dgm:t>
        <a:bodyPr/>
        <a:lstStyle/>
        <a:p>
          <a:endParaRPr lang="en-US">
            <a:solidFill>
              <a:srgbClr val="D91D5B"/>
            </a:solidFill>
          </a:endParaRPr>
        </a:p>
      </dgm:t>
    </dgm:pt>
    <dgm:pt modelId="{2E0DE849-3BAC-2E45-B35B-E6BFF0FF1EF2}">
      <dgm:prSet phldrT="[Text]" custT="1"/>
      <dgm:spPr>
        <a:solidFill>
          <a:srgbClr val="004D75"/>
        </a:solidFill>
        <a:effectLst/>
      </dgm:spPr>
      <dgm:t>
        <a:bodyPr/>
        <a:lstStyle/>
        <a:p>
          <a:r>
            <a:rPr lang="en-US" sz="2400" dirty="0"/>
            <a:t>Test those hypotheses</a:t>
          </a:r>
        </a:p>
      </dgm:t>
    </dgm:pt>
    <dgm:pt modelId="{AEFB75C7-FE91-E144-8B39-F85A44495D6E}" type="parTrans" cxnId="{7FA39F57-205A-E146-92F8-85FEFD54C71E}">
      <dgm:prSet/>
      <dgm:spPr/>
      <dgm:t>
        <a:bodyPr/>
        <a:lstStyle/>
        <a:p>
          <a:endParaRPr lang="en-US"/>
        </a:p>
      </dgm:t>
    </dgm:pt>
    <dgm:pt modelId="{E32747F3-98C6-3249-AF51-41DE7FB207A6}" type="sibTrans" cxnId="{7FA39F57-205A-E146-92F8-85FEFD54C71E}">
      <dgm:prSet/>
      <dgm:spPr>
        <a:solidFill>
          <a:srgbClr val="D91D5B"/>
        </a:solidFill>
      </dgm:spPr>
      <dgm:t>
        <a:bodyPr/>
        <a:lstStyle/>
        <a:p>
          <a:endParaRPr lang="en-US">
            <a:solidFill>
              <a:srgbClr val="D91D5B"/>
            </a:solidFill>
          </a:endParaRPr>
        </a:p>
      </dgm:t>
    </dgm:pt>
    <dgm:pt modelId="{0B7B65E1-FBB5-5548-81B6-F02EBCC71C2B}">
      <dgm:prSet phldrT="[Text]" custT="1"/>
      <dgm:spPr>
        <a:solidFill>
          <a:srgbClr val="004D75"/>
        </a:solidFill>
        <a:effectLst/>
      </dgm:spPr>
      <dgm:t>
        <a:bodyPr/>
        <a:lstStyle/>
        <a:p>
          <a:r>
            <a:rPr lang="en-US" sz="2400" dirty="0"/>
            <a:t>Draw conclusions</a:t>
          </a:r>
        </a:p>
      </dgm:t>
    </dgm:pt>
    <dgm:pt modelId="{791E1F34-61C6-A44B-B3C2-F931534593CB}" type="parTrans" cxnId="{E23BF7D9-926B-EF44-81E2-6902504477C9}">
      <dgm:prSet/>
      <dgm:spPr/>
      <dgm:t>
        <a:bodyPr/>
        <a:lstStyle/>
        <a:p>
          <a:endParaRPr lang="en-US"/>
        </a:p>
      </dgm:t>
    </dgm:pt>
    <dgm:pt modelId="{156CB873-57C8-384B-A074-3A4D3546BCC7}" type="sibTrans" cxnId="{E23BF7D9-926B-EF44-81E2-6902504477C9}">
      <dgm:prSet/>
      <dgm:spPr/>
      <dgm:t>
        <a:bodyPr/>
        <a:lstStyle/>
        <a:p>
          <a:endParaRPr lang="en-US"/>
        </a:p>
      </dgm:t>
    </dgm:pt>
    <dgm:pt modelId="{60F946F3-EDDD-474B-A739-C71CD539C112}" type="pres">
      <dgm:prSet presAssocID="{2237395C-7C62-6341-9025-6DD4C9602108}" presName="outerComposite" presStyleCnt="0">
        <dgm:presLayoutVars>
          <dgm:chMax val="5"/>
          <dgm:dir/>
          <dgm:resizeHandles val="exact"/>
        </dgm:presLayoutVars>
      </dgm:prSet>
      <dgm:spPr/>
    </dgm:pt>
    <dgm:pt modelId="{E06073EC-8B36-324C-AFAF-BC83DFB252CF}" type="pres">
      <dgm:prSet presAssocID="{2237395C-7C62-6341-9025-6DD4C9602108}" presName="dummyMaxCanvas" presStyleCnt="0">
        <dgm:presLayoutVars/>
      </dgm:prSet>
      <dgm:spPr/>
    </dgm:pt>
    <dgm:pt modelId="{5225A918-3CC7-9746-BCBE-0B804B1A81C0}" type="pres">
      <dgm:prSet presAssocID="{2237395C-7C62-6341-9025-6DD4C9602108}" presName="FourNodes_1" presStyleLbl="node1" presStyleIdx="0" presStyleCnt="4">
        <dgm:presLayoutVars>
          <dgm:bulletEnabled val="1"/>
        </dgm:presLayoutVars>
      </dgm:prSet>
      <dgm:spPr/>
    </dgm:pt>
    <dgm:pt modelId="{DFDA295C-E2B9-8645-AC90-0F793E43E2BD}" type="pres">
      <dgm:prSet presAssocID="{2237395C-7C62-6341-9025-6DD4C9602108}" presName="FourNodes_2" presStyleLbl="node1" presStyleIdx="1" presStyleCnt="4">
        <dgm:presLayoutVars>
          <dgm:bulletEnabled val="1"/>
        </dgm:presLayoutVars>
      </dgm:prSet>
      <dgm:spPr/>
    </dgm:pt>
    <dgm:pt modelId="{77AD7E4D-5259-4C43-A8DA-8C1AB5104996}" type="pres">
      <dgm:prSet presAssocID="{2237395C-7C62-6341-9025-6DD4C9602108}" presName="FourNodes_3" presStyleLbl="node1" presStyleIdx="2" presStyleCnt="4">
        <dgm:presLayoutVars>
          <dgm:bulletEnabled val="1"/>
        </dgm:presLayoutVars>
      </dgm:prSet>
      <dgm:spPr/>
    </dgm:pt>
    <dgm:pt modelId="{E9DBA163-7C66-534A-80E5-DBBEF20F18F3}" type="pres">
      <dgm:prSet presAssocID="{2237395C-7C62-6341-9025-6DD4C9602108}" presName="FourNodes_4" presStyleLbl="node1" presStyleIdx="3" presStyleCnt="4">
        <dgm:presLayoutVars>
          <dgm:bulletEnabled val="1"/>
        </dgm:presLayoutVars>
      </dgm:prSet>
      <dgm:spPr/>
    </dgm:pt>
    <dgm:pt modelId="{A957E55A-8F0E-564B-BBAC-83F653CADFDA}" type="pres">
      <dgm:prSet presAssocID="{2237395C-7C62-6341-9025-6DD4C9602108}" presName="FourConn_1-2" presStyleLbl="fgAccFollowNode1" presStyleIdx="0" presStyleCnt="3">
        <dgm:presLayoutVars>
          <dgm:bulletEnabled val="1"/>
        </dgm:presLayoutVars>
      </dgm:prSet>
      <dgm:spPr/>
    </dgm:pt>
    <dgm:pt modelId="{1FAD3D19-D879-B644-ACB2-F20E39B3223F}" type="pres">
      <dgm:prSet presAssocID="{2237395C-7C62-6341-9025-6DD4C9602108}" presName="FourConn_2-3" presStyleLbl="fgAccFollowNode1" presStyleIdx="1" presStyleCnt="3">
        <dgm:presLayoutVars>
          <dgm:bulletEnabled val="1"/>
        </dgm:presLayoutVars>
      </dgm:prSet>
      <dgm:spPr/>
    </dgm:pt>
    <dgm:pt modelId="{9F534C01-5AA0-AE42-9078-1288B59DC9A8}" type="pres">
      <dgm:prSet presAssocID="{2237395C-7C62-6341-9025-6DD4C9602108}" presName="FourConn_3-4" presStyleLbl="fgAccFollowNode1" presStyleIdx="2" presStyleCnt="3">
        <dgm:presLayoutVars>
          <dgm:bulletEnabled val="1"/>
        </dgm:presLayoutVars>
      </dgm:prSet>
      <dgm:spPr/>
    </dgm:pt>
    <dgm:pt modelId="{E820611F-A777-7444-BC1A-543AAE2C19DB}" type="pres">
      <dgm:prSet presAssocID="{2237395C-7C62-6341-9025-6DD4C9602108}" presName="FourNodes_1_text" presStyleLbl="node1" presStyleIdx="3" presStyleCnt="4">
        <dgm:presLayoutVars>
          <dgm:bulletEnabled val="1"/>
        </dgm:presLayoutVars>
      </dgm:prSet>
      <dgm:spPr/>
    </dgm:pt>
    <dgm:pt modelId="{75DBB10E-150D-1F47-8384-9F3F86DCDAD2}" type="pres">
      <dgm:prSet presAssocID="{2237395C-7C62-6341-9025-6DD4C9602108}" presName="FourNodes_2_text" presStyleLbl="node1" presStyleIdx="3" presStyleCnt="4">
        <dgm:presLayoutVars>
          <dgm:bulletEnabled val="1"/>
        </dgm:presLayoutVars>
      </dgm:prSet>
      <dgm:spPr/>
    </dgm:pt>
    <dgm:pt modelId="{0B0BE7FE-346C-7744-B0F7-5A33EC13B794}" type="pres">
      <dgm:prSet presAssocID="{2237395C-7C62-6341-9025-6DD4C9602108}" presName="FourNodes_3_text" presStyleLbl="node1" presStyleIdx="3" presStyleCnt="4">
        <dgm:presLayoutVars>
          <dgm:bulletEnabled val="1"/>
        </dgm:presLayoutVars>
      </dgm:prSet>
      <dgm:spPr/>
    </dgm:pt>
    <dgm:pt modelId="{B23AE3A3-E342-584B-B275-12449FC771A4}" type="pres">
      <dgm:prSet presAssocID="{2237395C-7C62-6341-9025-6DD4C960210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108BB01-19AF-534A-8563-68BA5BE50923}" type="presOf" srcId="{CE6B7A67-014B-F747-A921-8392AB3D26D5}" destId="{1FAD3D19-D879-B644-ACB2-F20E39B3223F}" srcOrd="0" destOrd="0" presId="urn:microsoft.com/office/officeart/2005/8/layout/vProcess5"/>
    <dgm:cxn modelId="{31A7A405-37DF-7448-83E7-9BA7843DA087}" type="presOf" srcId="{2E0DE849-3BAC-2E45-B35B-E6BFF0FF1EF2}" destId="{77AD7E4D-5259-4C43-A8DA-8C1AB5104996}" srcOrd="0" destOrd="0" presId="urn:microsoft.com/office/officeart/2005/8/layout/vProcess5"/>
    <dgm:cxn modelId="{E1131F15-4BE0-8A41-8B8C-9BA2777B2FBD}" type="presOf" srcId="{E32747F3-98C6-3249-AF51-41DE7FB207A6}" destId="{9F534C01-5AA0-AE42-9078-1288B59DC9A8}" srcOrd="0" destOrd="0" presId="urn:microsoft.com/office/officeart/2005/8/layout/vProcess5"/>
    <dgm:cxn modelId="{7C3B6D2C-2A00-9647-AB10-04507AF56DDF}" type="presOf" srcId="{B39D121A-DDC6-6842-95B2-00B08084C3FD}" destId="{75DBB10E-150D-1F47-8384-9F3F86DCDAD2}" srcOrd="1" destOrd="0" presId="urn:microsoft.com/office/officeart/2005/8/layout/vProcess5"/>
    <dgm:cxn modelId="{AA69A030-0F41-DE47-9489-62159B5C9858}" type="presOf" srcId="{0B7B65E1-FBB5-5548-81B6-F02EBCC71C2B}" destId="{B23AE3A3-E342-584B-B275-12449FC771A4}" srcOrd="1" destOrd="0" presId="urn:microsoft.com/office/officeart/2005/8/layout/vProcess5"/>
    <dgm:cxn modelId="{148B6846-21DD-DE4F-A1D1-C5FD294192CE}" type="presOf" srcId="{0B7B65E1-FBB5-5548-81B6-F02EBCC71C2B}" destId="{E9DBA163-7C66-534A-80E5-DBBEF20F18F3}" srcOrd="0" destOrd="0" presId="urn:microsoft.com/office/officeart/2005/8/layout/vProcess5"/>
    <dgm:cxn modelId="{1FB29B48-37B7-0844-9E10-248C4778C0DE}" type="presOf" srcId="{1C232A52-200D-8A4C-B694-A02DC9014290}" destId="{5225A918-3CC7-9746-BCBE-0B804B1A81C0}" srcOrd="0" destOrd="0" presId="urn:microsoft.com/office/officeart/2005/8/layout/vProcess5"/>
    <dgm:cxn modelId="{1C919049-FCF4-1943-984B-6021F408F540}" type="presOf" srcId="{2E0DE849-3BAC-2E45-B35B-E6BFF0FF1EF2}" destId="{0B0BE7FE-346C-7744-B0F7-5A33EC13B794}" srcOrd="1" destOrd="0" presId="urn:microsoft.com/office/officeart/2005/8/layout/vProcess5"/>
    <dgm:cxn modelId="{7FA39F57-205A-E146-92F8-85FEFD54C71E}" srcId="{2237395C-7C62-6341-9025-6DD4C9602108}" destId="{2E0DE849-3BAC-2E45-B35B-E6BFF0FF1EF2}" srcOrd="2" destOrd="0" parTransId="{AEFB75C7-FE91-E144-8B39-F85A44495D6E}" sibTransId="{E32747F3-98C6-3249-AF51-41DE7FB207A6}"/>
    <dgm:cxn modelId="{DB7A6690-4831-5044-9DB4-4063D7EEA919}" type="presOf" srcId="{1C232A52-200D-8A4C-B694-A02DC9014290}" destId="{E820611F-A777-7444-BC1A-543AAE2C19DB}" srcOrd="1" destOrd="0" presId="urn:microsoft.com/office/officeart/2005/8/layout/vProcess5"/>
    <dgm:cxn modelId="{FBF185AB-F205-DF4F-80A7-8EB2CE77FDBB}" type="presOf" srcId="{2237395C-7C62-6341-9025-6DD4C9602108}" destId="{60F946F3-EDDD-474B-A739-C71CD539C112}" srcOrd="0" destOrd="0" presId="urn:microsoft.com/office/officeart/2005/8/layout/vProcess5"/>
    <dgm:cxn modelId="{A5687BBC-957C-C84F-ADA7-122894FB624D}" srcId="{2237395C-7C62-6341-9025-6DD4C9602108}" destId="{B39D121A-DDC6-6842-95B2-00B08084C3FD}" srcOrd="1" destOrd="0" parTransId="{7133B6E5-0D6C-E845-B3AA-48F96297B056}" sibTransId="{CE6B7A67-014B-F747-A921-8392AB3D26D5}"/>
    <dgm:cxn modelId="{2DCD7FD1-EA36-7942-AF37-E6F4FC672150}" type="presOf" srcId="{32F12469-491D-A349-A4EB-A53AD4BC11C9}" destId="{A957E55A-8F0E-564B-BBAC-83F653CADFDA}" srcOrd="0" destOrd="0" presId="urn:microsoft.com/office/officeart/2005/8/layout/vProcess5"/>
    <dgm:cxn modelId="{E23BF7D9-926B-EF44-81E2-6902504477C9}" srcId="{2237395C-7C62-6341-9025-6DD4C9602108}" destId="{0B7B65E1-FBB5-5548-81B6-F02EBCC71C2B}" srcOrd="3" destOrd="0" parTransId="{791E1F34-61C6-A44B-B3C2-F931534593CB}" sibTransId="{156CB873-57C8-384B-A074-3A4D3546BCC7}"/>
    <dgm:cxn modelId="{7B5B2EE2-BFBA-CC4D-AB60-5849E5F588F3}" type="presOf" srcId="{B39D121A-DDC6-6842-95B2-00B08084C3FD}" destId="{DFDA295C-E2B9-8645-AC90-0F793E43E2BD}" srcOrd="0" destOrd="0" presId="urn:microsoft.com/office/officeart/2005/8/layout/vProcess5"/>
    <dgm:cxn modelId="{5AF5A5E3-6B4A-C34A-9096-56BB37DC462F}" srcId="{2237395C-7C62-6341-9025-6DD4C9602108}" destId="{1C232A52-200D-8A4C-B694-A02DC9014290}" srcOrd="0" destOrd="0" parTransId="{A0655CCA-6978-6440-A437-FDE7BBF05DCD}" sibTransId="{32F12469-491D-A349-A4EB-A53AD4BC11C9}"/>
    <dgm:cxn modelId="{BFE128C5-8EA6-1A49-9390-C04E97BC550E}" type="presParOf" srcId="{60F946F3-EDDD-474B-A739-C71CD539C112}" destId="{E06073EC-8B36-324C-AFAF-BC83DFB252CF}" srcOrd="0" destOrd="0" presId="urn:microsoft.com/office/officeart/2005/8/layout/vProcess5"/>
    <dgm:cxn modelId="{99D45129-FB30-BF4B-9979-F88B9B721F9F}" type="presParOf" srcId="{60F946F3-EDDD-474B-A739-C71CD539C112}" destId="{5225A918-3CC7-9746-BCBE-0B804B1A81C0}" srcOrd="1" destOrd="0" presId="urn:microsoft.com/office/officeart/2005/8/layout/vProcess5"/>
    <dgm:cxn modelId="{332D6856-975F-6040-9DE8-9A54C2A46673}" type="presParOf" srcId="{60F946F3-EDDD-474B-A739-C71CD539C112}" destId="{DFDA295C-E2B9-8645-AC90-0F793E43E2BD}" srcOrd="2" destOrd="0" presId="urn:microsoft.com/office/officeart/2005/8/layout/vProcess5"/>
    <dgm:cxn modelId="{A5786BF9-50EC-AC45-BB47-52C35E976B69}" type="presParOf" srcId="{60F946F3-EDDD-474B-A739-C71CD539C112}" destId="{77AD7E4D-5259-4C43-A8DA-8C1AB5104996}" srcOrd="3" destOrd="0" presId="urn:microsoft.com/office/officeart/2005/8/layout/vProcess5"/>
    <dgm:cxn modelId="{B6CAF573-0637-8543-9110-5800DDCEDC7D}" type="presParOf" srcId="{60F946F3-EDDD-474B-A739-C71CD539C112}" destId="{E9DBA163-7C66-534A-80E5-DBBEF20F18F3}" srcOrd="4" destOrd="0" presId="urn:microsoft.com/office/officeart/2005/8/layout/vProcess5"/>
    <dgm:cxn modelId="{513473EA-8546-D942-9AD4-CBA864409634}" type="presParOf" srcId="{60F946F3-EDDD-474B-A739-C71CD539C112}" destId="{A957E55A-8F0E-564B-BBAC-83F653CADFDA}" srcOrd="5" destOrd="0" presId="urn:microsoft.com/office/officeart/2005/8/layout/vProcess5"/>
    <dgm:cxn modelId="{064C1EAB-BB91-514B-AD6C-F3E2FC823F3D}" type="presParOf" srcId="{60F946F3-EDDD-474B-A739-C71CD539C112}" destId="{1FAD3D19-D879-B644-ACB2-F20E39B3223F}" srcOrd="6" destOrd="0" presId="urn:microsoft.com/office/officeart/2005/8/layout/vProcess5"/>
    <dgm:cxn modelId="{6E535462-CC6B-084A-BC88-A1F6B830845F}" type="presParOf" srcId="{60F946F3-EDDD-474B-A739-C71CD539C112}" destId="{9F534C01-5AA0-AE42-9078-1288B59DC9A8}" srcOrd="7" destOrd="0" presId="urn:microsoft.com/office/officeart/2005/8/layout/vProcess5"/>
    <dgm:cxn modelId="{5966498E-7A47-4246-8333-C96C5C9238F0}" type="presParOf" srcId="{60F946F3-EDDD-474B-A739-C71CD539C112}" destId="{E820611F-A777-7444-BC1A-543AAE2C19DB}" srcOrd="8" destOrd="0" presId="urn:microsoft.com/office/officeart/2005/8/layout/vProcess5"/>
    <dgm:cxn modelId="{5EA42C3B-FDED-7844-8565-1741DB0E3C6C}" type="presParOf" srcId="{60F946F3-EDDD-474B-A739-C71CD539C112}" destId="{75DBB10E-150D-1F47-8384-9F3F86DCDAD2}" srcOrd="9" destOrd="0" presId="urn:microsoft.com/office/officeart/2005/8/layout/vProcess5"/>
    <dgm:cxn modelId="{E12B5ED8-020B-0F44-92F3-969B093ACBFC}" type="presParOf" srcId="{60F946F3-EDDD-474B-A739-C71CD539C112}" destId="{0B0BE7FE-346C-7744-B0F7-5A33EC13B794}" srcOrd="10" destOrd="0" presId="urn:microsoft.com/office/officeart/2005/8/layout/vProcess5"/>
    <dgm:cxn modelId="{E412A41D-4AB5-6F4D-B651-7CAFCD9D73DF}" type="presParOf" srcId="{60F946F3-EDDD-474B-A739-C71CD539C112}" destId="{B23AE3A3-E342-584B-B275-12449FC771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1D13FA-E016-0B4B-90E0-4B830D6260E3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52D71079-B54C-FD48-A5E1-F5F7793857E3}">
      <dgm:prSet phldrT="[Text]" custT="1"/>
      <dgm:spPr>
        <a:solidFill>
          <a:srgbClr val="D91D5B"/>
        </a:solidFill>
      </dgm:spPr>
      <dgm:t>
        <a:bodyPr/>
        <a:lstStyle/>
        <a:p>
          <a:r>
            <a:rPr lang="en-US" sz="2800" dirty="0"/>
            <a:t>Existing evidence</a:t>
          </a:r>
        </a:p>
      </dgm:t>
    </dgm:pt>
    <dgm:pt modelId="{95F5A0A9-24A1-6149-95D8-A204D1C58645}" type="parTrans" cxnId="{6CCAE67E-6039-0E43-955C-E5ADCCBA8F9C}">
      <dgm:prSet/>
      <dgm:spPr/>
      <dgm:t>
        <a:bodyPr/>
        <a:lstStyle/>
        <a:p>
          <a:endParaRPr lang="en-US"/>
        </a:p>
      </dgm:t>
    </dgm:pt>
    <dgm:pt modelId="{1C758D9D-0FB3-1A43-8A0A-A3F9FB86A9EF}" type="sibTrans" cxnId="{6CCAE67E-6039-0E43-955C-E5ADCCBA8F9C}">
      <dgm:prSet/>
      <dgm:spPr>
        <a:solidFill>
          <a:srgbClr val="004D75"/>
        </a:solidFill>
      </dgm:spPr>
      <dgm:t>
        <a:bodyPr/>
        <a:lstStyle/>
        <a:p>
          <a:endParaRPr lang="en-US"/>
        </a:p>
      </dgm:t>
    </dgm:pt>
    <dgm:pt modelId="{D52ED35D-7950-8848-AED5-35B12BA04FB3}">
      <dgm:prSet phldrT="[Text]" custT="1"/>
      <dgm:spPr>
        <a:solidFill>
          <a:srgbClr val="D91D5B"/>
        </a:solidFill>
      </dgm:spPr>
      <dgm:t>
        <a:bodyPr/>
        <a:lstStyle/>
        <a:p>
          <a:r>
            <a:rPr lang="en-US" sz="2800" dirty="0"/>
            <a:t>Team discussions</a:t>
          </a:r>
        </a:p>
      </dgm:t>
    </dgm:pt>
    <dgm:pt modelId="{66004260-0D6F-8B42-A37D-7091D5650052}" type="parTrans" cxnId="{B17AE09E-59A2-0B46-A1A6-350C30F45433}">
      <dgm:prSet/>
      <dgm:spPr/>
      <dgm:t>
        <a:bodyPr/>
        <a:lstStyle/>
        <a:p>
          <a:endParaRPr lang="en-US"/>
        </a:p>
      </dgm:t>
    </dgm:pt>
    <dgm:pt modelId="{841555D1-668A-A74F-9206-CC8EEFC5C02C}" type="sibTrans" cxnId="{B17AE09E-59A2-0B46-A1A6-350C30F45433}">
      <dgm:prSet/>
      <dgm:spPr>
        <a:solidFill>
          <a:srgbClr val="004D75"/>
        </a:solidFill>
      </dgm:spPr>
      <dgm:t>
        <a:bodyPr/>
        <a:lstStyle/>
        <a:p>
          <a:endParaRPr lang="en-US"/>
        </a:p>
      </dgm:t>
    </dgm:pt>
    <dgm:pt modelId="{130DFDEF-1617-1C49-BAF3-5083D5CE9C40}">
      <dgm:prSet phldrT="[Text]"/>
      <dgm:spPr>
        <a:solidFill>
          <a:srgbClr val="D91D5B"/>
        </a:solidFill>
      </dgm:spPr>
      <dgm:t>
        <a:bodyPr/>
        <a:lstStyle/>
        <a:p>
          <a:r>
            <a:rPr lang="en-US" dirty="0"/>
            <a:t>Potential hypotheses</a:t>
          </a:r>
        </a:p>
      </dgm:t>
    </dgm:pt>
    <dgm:pt modelId="{7F8FBE2F-B1B6-3E45-956D-49B75FF88158}" type="parTrans" cxnId="{EC95B6CF-6DD4-F445-8159-816C904E1CB4}">
      <dgm:prSet/>
      <dgm:spPr/>
      <dgm:t>
        <a:bodyPr/>
        <a:lstStyle/>
        <a:p>
          <a:endParaRPr lang="en-US"/>
        </a:p>
      </dgm:t>
    </dgm:pt>
    <dgm:pt modelId="{C388223C-C68B-BC4B-A4DB-0B0B3DFD0DC0}" type="sibTrans" cxnId="{EC95B6CF-6DD4-F445-8159-816C904E1CB4}">
      <dgm:prSet/>
      <dgm:spPr/>
      <dgm:t>
        <a:bodyPr/>
        <a:lstStyle/>
        <a:p>
          <a:endParaRPr lang="en-US"/>
        </a:p>
      </dgm:t>
    </dgm:pt>
    <dgm:pt modelId="{23462574-397E-314D-AC24-15C87BF39385}" type="pres">
      <dgm:prSet presAssocID="{091D13FA-E016-0B4B-90E0-4B830D6260E3}" presName="Name0" presStyleCnt="0">
        <dgm:presLayoutVars>
          <dgm:dir/>
          <dgm:resizeHandles val="exact"/>
        </dgm:presLayoutVars>
      </dgm:prSet>
      <dgm:spPr/>
    </dgm:pt>
    <dgm:pt modelId="{FB68D07D-489F-3B42-BE07-0BB93F1309C3}" type="pres">
      <dgm:prSet presAssocID="{091D13FA-E016-0B4B-90E0-4B830D6260E3}" presName="vNodes" presStyleCnt="0"/>
      <dgm:spPr/>
    </dgm:pt>
    <dgm:pt modelId="{42CBCBDD-3240-624E-BBB9-F8AE410B3FBB}" type="pres">
      <dgm:prSet presAssocID="{52D71079-B54C-FD48-A5E1-F5F7793857E3}" presName="node" presStyleLbl="node1" presStyleIdx="0" presStyleCnt="3" custScaleX="260425">
        <dgm:presLayoutVars>
          <dgm:bulletEnabled val="1"/>
        </dgm:presLayoutVars>
      </dgm:prSet>
      <dgm:spPr>
        <a:prstGeom prst="roundRect">
          <a:avLst/>
        </a:prstGeom>
      </dgm:spPr>
    </dgm:pt>
    <dgm:pt modelId="{99913D06-8229-C942-89AD-976F9D9487D3}" type="pres">
      <dgm:prSet presAssocID="{1C758D9D-0FB3-1A43-8A0A-A3F9FB86A9EF}" presName="spacerT" presStyleCnt="0"/>
      <dgm:spPr/>
    </dgm:pt>
    <dgm:pt modelId="{9C75F786-620E-7843-A391-CBF2E5D23EE1}" type="pres">
      <dgm:prSet presAssocID="{1C758D9D-0FB3-1A43-8A0A-A3F9FB86A9EF}" presName="sibTrans" presStyleLbl="sibTrans2D1" presStyleIdx="0" presStyleCnt="2"/>
      <dgm:spPr/>
    </dgm:pt>
    <dgm:pt modelId="{3FE62DCC-A89D-5846-807A-1E4753F765D9}" type="pres">
      <dgm:prSet presAssocID="{1C758D9D-0FB3-1A43-8A0A-A3F9FB86A9EF}" presName="spacerB" presStyleCnt="0"/>
      <dgm:spPr/>
    </dgm:pt>
    <dgm:pt modelId="{D31D8919-81BF-EC45-8E9D-F8694BFF2E5F}" type="pres">
      <dgm:prSet presAssocID="{D52ED35D-7950-8848-AED5-35B12BA04FB3}" presName="node" presStyleLbl="node1" presStyleIdx="1" presStyleCnt="3" custScaleX="260425">
        <dgm:presLayoutVars>
          <dgm:bulletEnabled val="1"/>
        </dgm:presLayoutVars>
      </dgm:prSet>
      <dgm:spPr>
        <a:prstGeom prst="roundRect">
          <a:avLst/>
        </a:prstGeom>
      </dgm:spPr>
    </dgm:pt>
    <dgm:pt modelId="{77267484-40B4-1A41-88BA-8453BAB61AE6}" type="pres">
      <dgm:prSet presAssocID="{091D13FA-E016-0B4B-90E0-4B830D6260E3}" presName="sibTransLast" presStyleLbl="sibTrans2D1" presStyleIdx="1" presStyleCnt="2" custScaleX="157838" custScaleY="157838" custLinFactNeighborX="-25865"/>
      <dgm:spPr/>
    </dgm:pt>
    <dgm:pt modelId="{EA4BFD8A-97F6-0E47-B07C-23396E4464A5}" type="pres">
      <dgm:prSet presAssocID="{091D13FA-E016-0B4B-90E0-4B830D6260E3}" presName="connectorText" presStyleLbl="sibTrans2D1" presStyleIdx="1" presStyleCnt="2"/>
      <dgm:spPr/>
    </dgm:pt>
    <dgm:pt modelId="{A2686E21-FF0B-774A-B6CF-1BA9E0644FDE}" type="pres">
      <dgm:prSet presAssocID="{091D13FA-E016-0B4B-90E0-4B830D6260E3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EAD0548-6C03-E745-BACA-40E4C5EDF2A4}" type="presOf" srcId="{130DFDEF-1617-1C49-BAF3-5083D5CE9C40}" destId="{A2686E21-FF0B-774A-B6CF-1BA9E0644FDE}" srcOrd="0" destOrd="0" presId="urn:microsoft.com/office/officeart/2005/8/layout/equation2"/>
    <dgm:cxn modelId="{3F35FC51-09FA-5940-8F9E-4FD00CC0C863}" type="presOf" srcId="{D52ED35D-7950-8848-AED5-35B12BA04FB3}" destId="{D31D8919-81BF-EC45-8E9D-F8694BFF2E5F}" srcOrd="0" destOrd="0" presId="urn:microsoft.com/office/officeart/2005/8/layout/equation2"/>
    <dgm:cxn modelId="{11B5F16C-37CF-0F4F-9C04-3D6615489518}" type="presOf" srcId="{091D13FA-E016-0B4B-90E0-4B830D6260E3}" destId="{23462574-397E-314D-AC24-15C87BF39385}" srcOrd="0" destOrd="0" presId="urn:microsoft.com/office/officeart/2005/8/layout/equation2"/>
    <dgm:cxn modelId="{E6C1C36F-406C-564A-9636-0DA652106937}" type="presOf" srcId="{841555D1-668A-A74F-9206-CC8EEFC5C02C}" destId="{77267484-40B4-1A41-88BA-8453BAB61AE6}" srcOrd="0" destOrd="0" presId="urn:microsoft.com/office/officeart/2005/8/layout/equation2"/>
    <dgm:cxn modelId="{46ADDB78-0B43-5C42-B741-C035E337D38B}" type="presOf" srcId="{1C758D9D-0FB3-1A43-8A0A-A3F9FB86A9EF}" destId="{9C75F786-620E-7843-A391-CBF2E5D23EE1}" srcOrd="0" destOrd="0" presId="urn:microsoft.com/office/officeart/2005/8/layout/equation2"/>
    <dgm:cxn modelId="{6CCAE67E-6039-0E43-955C-E5ADCCBA8F9C}" srcId="{091D13FA-E016-0B4B-90E0-4B830D6260E3}" destId="{52D71079-B54C-FD48-A5E1-F5F7793857E3}" srcOrd="0" destOrd="0" parTransId="{95F5A0A9-24A1-6149-95D8-A204D1C58645}" sibTransId="{1C758D9D-0FB3-1A43-8A0A-A3F9FB86A9EF}"/>
    <dgm:cxn modelId="{B17AE09E-59A2-0B46-A1A6-350C30F45433}" srcId="{091D13FA-E016-0B4B-90E0-4B830D6260E3}" destId="{D52ED35D-7950-8848-AED5-35B12BA04FB3}" srcOrd="1" destOrd="0" parTransId="{66004260-0D6F-8B42-A37D-7091D5650052}" sibTransId="{841555D1-668A-A74F-9206-CC8EEFC5C02C}"/>
    <dgm:cxn modelId="{344285C3-BF37-E643-A43F-2C3952E8BEA0}" type="presOf" srcId="{52D71079-B54C-FD48-A5E1-F5F7793857E3}" destId="{42CBCBDD-3240-624E-BBB9-F8AE410B3FBB}" srcOrd="0" destOrd="0" presId="urn:microsoft.com/office/officeart/2005/8/layout/equation2"/>
    <dgm:cxn modelId="{EC95B6CF-6DD4-F445-8159-816C904E1CB4}" srcId="{091D13FA-E016-0B4B-90E0-4B830D6260E3}" destId="{130DFDEF-1617-1C49-BAF3-5083D5CE9C40}" srcOrd="2" destOrd="0" parTransId="{7F8FBE2F-B1B6-3E45-956D-49B75FF88158}" sibTransId="{C388223C-C68B-BC4B-A4DB-0B0B3DFD0DC0}"/>
    <dgm:cxn modelId="{BA9FD5DB-9EB1-BE42-B3AE-DB161699D6E6}" type="presOf" srcId="{841555D1-668A-A74F-9206-CC8EEFC5C02C}" destId="{EA4BFD8A-97F6-0E47-B07C-23396E4464A5}" srcOrd="1" destOrd="0" presId="urn:microsoft.com/office/officeart/2005/8/layout/equation2"/>
    <dgm:cxn modelId="{6D660CF9-0151-814F-BAF0-36D8498E35E1}" type="presParOf" srcId="{23462574-397E-314D-AC24-15C87BF39385}" destId="{FB68D07D-489F-3B42-BE07-0BB93F1309C3}" srcOrd="0" destOrd="0" presId="urn:microsoft.com/office/officeart/2005/8/layout/equation2"/>
    <dgm:cxn modelId="{C6E1A494-106E-174A-839A-CCBF0BAE6E30}" type="presParOf" srcId="{FB68D07D-489F-3B42-BE07-0BB93F1309C3}" destId="{42CBCBDD-3240-624E-BBB9-F8AE410B3FBB}" srcOrd="0" destOrd="0" presId="urn:microsoft.com/office/officeart/2005/8/layout/equation2"/>
    <dgm:cxn modelId="{87BD9C58-09B3-CF4A-9E1C-AC65F01C4329}" type="presParOf" srcId="{FB68D07D-489F-3B42-BE07-0BB93F1309C3}" destId="{99913D06-8229-C942-89AD-976F9D9487D3}" srcOrd="1" destOrd="0" presId="urn:microsoft.com/office/officeart/2005/8/layout/equation2"/>
    <dgm:cxn modelId="{C4B13ABA-2B70-C34E-B1D2-6E654BAED0CF}" type="presParOf" srcId="{FB68D07D-489F-3B42-BE07-0BB93F1309C3}" destId="{9C75F786-620E-7843-A391-CBF2E5D23EE1}" srcOrd="2" destOrd="0" presId="urn:microsoft.com/office/officeart/2005/8/layout/equation2"/>
    <dgm:cxn modelId="{C95348B6-2395-0142-AB56-085CDE56C9D2}" type="presParOf" srcId="{FB68D07D-489F-3B42-BE07-0BB93F1309C3}" destId="{3FE62DCC-A89D-5846-807A-1E4753F765D9}" srcOrd="3" destOrd="0" presId="urn:microsoft.com/office/officeart/2005/8/layout/equation2"/>
    <dgm:cxn modelId="{0DB6E5A3-4D50-5B40-B363-4756CD4BA0D5}" type="presParOf" srcId="{FB68D07D-489F-3B42-BE07-0BB93F1309C3}" destId="{D31D8919-81BF-EC45-8E9D-F8694BFF2E5F}" srcOrd="4" destOrd="0" presId="urn:microsoft.com/office/officeart/2005/8/layout/equation2"/>
    <dgm:cxn modelId="{D553E497-1584-1949-B590-D2AF82D9B26A}" type="presParOf" srcId="{23462574-397E-314D-AC24-15C87BF39385}" destId="{77267484-40B4-1A41-88BA-8453BAB61AE6}" srcOrd="1" destOrd="0" presId="urn:microsoft.com/office/officeart/2005/8/layout/equation2"/>
    <dgm:cxn modelId="{11FE5262-10CF-664F-B8C8-458460BE2C2B}" type="presParOf" srcId="{77267484-40B4-1A41-88BA-8453BAB61AE6}" destId="{EA4BFD8A-97F6-0E47-B07C-23396E4464A5}" srcOrd="0" destOrd="0" presId="urn:microsoft.com/office/officeart/2005/8/layout/equation2"/>
    <dgm:cxn modelId="{764B84EC-F1F3-1547-970C-5C47ABB9A226}" type="presParOf" srcId="{23462574-397E-314D-AC24-15C87BF39385}" destId="{A2686E21-FF0B-774A-B6CF-1BA9E0644FD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5AADB7-28D6-864E-BECA-1D88D794E1DA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2C1457-89D4-D24E-AFCC-337167D7310F}">
      <dgm:prSet phldrT="[Text]" custT="1"/>
      <dgm:spPr/>
      <dgm:t>
        <a:bodyPr/>
        <a:lstStyle/>
        <a:p>
          <a:r>
            <a:rPr lang="en-US" sz="2400" dirty="0">
              <a:solidFill>
                <a:srgbClr val="003F62"/>
              </a:solidFill>
            </a:rPr>
            <a:t>Academics publish long journal articles</a:t>
          </a:r>
        </a:p>
      </dgm:t>
    </dgm:pt>
    <dgm:pt modelId="{B4AD911B-062E-5344-9586-D7F92B6E5CF1}" type="parTrans" cxnId="{5A5ECB14-6A71-3042-AF61-2DE07C8A4734}">
      <dgm:prSet/>
      <dgm:spPr/>
      <dgm:t>
        <a:bodyPr/>
        <a:lstStyle/>
        <a:p>
          <a:endParaRPr lang="en-US"/>
        </a:p>
      </dgm:t>
    </dgm:pt>
    <dgm:pt modelId="{F261D26F-04D5-DF4F-B717-7136E94CCC37}" type="sibTrans" cxnId="{5A5ECB14-6A71-3042-AF61-2DE07C8A4734}">
      <dgm:prSet/>
      <dgm:spPr/>
      <dgm:t>
        <a:bodyPr/>
        <a:lstStyle/>
        <a:p>
          <a:endParaRPr lang="en-US"/>
        </a:p>
      </dgm:t>
    </dgm:pt>
    <dgm:pt modelId="{7E883253-22C7-CD47-BC9D-00DD2DC28E47}">
      <dgm:prSet phldrT="[Text]" custT="1"/>
      <dgm:spPr/>
      <dgm:t>
        <a:bodyPr/>
        <a:lstStyle/>
        <a:p>
          <a:r>
            <a:rPr lang="en-US" sz="2400" dirty="0">
              <a:solidFill>
                <a:srgbClr val="003F62"/>
              </a:solidFill>
            </a:rPr>
            <a:t>Police often don't publish at all</a:t>
          </a:r>
        </a:p>
      </dgm:t>
    </dgm:pt>
    <dgm:pt modelId="{C0F3CA94-5780-E944-BFDE-444E7DD7F8C2}" type="parTrans" cxnId="{BE6AA79D-C40A-394A-935D-1F4CE706FA5C}">
      <dgm:prSet/>
      <dgm:spPr/>
      <dgm:t>
        <a:bodyPr/>
        <a:lstStyle/>
        <a:p>
          <a:endParaRPr lang="en-US"/>
        </a:p>
      </dgm:t>
    </dgm:pt>
    <dgm:pt modelId="{D6F7FB46-3226-804A-A011-A709C2FD4F44}" type="sibTrans" cxnId="{BE6AA79D-C40A-394A-935D-1F4CE706FA5C}">
      <dgm:prSet/>
      <dgm:spPr/>
      <dgm:t>
        <a:bodyPr/>
        <a:lstStyle/>
        <a:p>
          <a:endParaRPr lang="en-US"/>
        </a:p>
      </dgm:t>
    </dgm:pt>
    <dgm:pt modelId="{534ACCD8-C0C3-7A4B-B635-061EF9D59E14}" type="pres">
      <dgm:prSet presAssocID="{185AADB7-28D6-864E-BECA-1D88D794E1DA}" presName="Name0" presStyleCnt="0">
        <dgm:presLayoutVars>
          <dgm:dir/>
          <dgm:resizeHandles val="exact"/>
        </dgm:presLayoutVars>
      </dgm:prSet>
      <dgm:spPr/>
    </dgm:pt>
    <dgm:pt modelId="{777E3252-9F65-8146-84C4-29886AF9828A}" type="pres">
      <dgm:prSet presAssocID="{122C1457-89D4-D24E-AFCC-337167D7310F}" presName="compNode" presStyleCnt="0"/>
      <dgm:spPr/>
    </dgm:pt>
    <dgm:pt modelId="{CD913696-BC21-AC48-B042-FDB8C484FA9C}" type="pres">
      <dgm:prSet presAssocID="{122C1457-89D4-D24E-AFCC-337167D7310F}" presName="pictRect" presStyleLbl="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8" t="-241" r="68" b="-117759"/>
          </a:stretch>
        </a:blipFill>
        <a:ln>
          <a:solidFill>
            <a:srgbClr val="003F62"/>
          </a:solidFill>
        </a:ln>
      </dgm:spPr>
    </dgm:pt>
    <dgm:pt modelId="{AFF75CB5-98DC-1841-8BDF-4363C09C568E}" type="pres">
      <dgm:prSet presAssocID="{122C1457-89D4-D24E-AFCC-337167D7310F}" presName="textRect" presStyleLbl="revTx" presStyleIdx="0" presStyleCnt="2">
        <dgm:presLayoutVars>
          <dgm:bulletEnabled val="1"/>
        </dgm:presLayoutVars>
      </dgm:prSet>
      <dgm:spPr/>
    </dgm:pt>
    <dgm:pt modelId="{90B583BF-89E9-8C4F-9FE2-12D18D90CD95}" type="pres">
      <dgm:prSet presAssocID="{F261D26F-04D5-DF4F-B717-7136E94CCC37}" presName="sibTrans" presStyleLbl="sibTrans2D1" presStyleIdx="0" presStyleCnt="0"/>
      <dgm:spPr/>
    </dgm:pt>
    <dgm:pt modelId="{B5E0AA58-98E0-EE45-81CA-408B4F6716F9}" type="pres">
      <dgm:prSet presAssocID="{7E883253-22C7-CD47-BC9D-00DD2DC28E47}" presName="compNode" presStyleCnt="0"/>
      <dgm:spPr/>
    </dgm:pt>
    <dgm:pt modelId="{66DABE65-D41D-1343-B5E6-37E4F1341104}" type="pres">
      <dgm:prSet presAssocID="{7E883253-22C7-CD47-BC9D-00DD2DC28E47}" presName="pictRect" presStyleLbl="node1" presStyleIdx="1" presStyleCnt="2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2" t="-86163" r="-17408" b="-41519"/>
          </a:stretch>
        </a:blipFill>
        <a:ln>
          <a:solidFill>
            <a:srgbClr val="003F62"/>
          </a:solidFill>
        </a:ln>
      </dgm:spPr>
    </dgm:pt>
    <dgm:pt modelId="{CD3FDE28-3C83-0848-A839-B258BC5F2F2C}" type="pres">
      <dgm:prSet presAssocID="{7E883253-22C7-CD47-BC9D-00DD2DC28E47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D341550C-ED82-554D-8A6A-6FE3E9952427}" type="presOf" srcId="{122C1457-89D4-D24E-AFCC-337167D7310F}" destId="{AFF75CB5-98DC-1841-8BDF-4363C09C568E}" srcOrd="0" destOrd="0" presId="urn:microsoft.com/office/officeart/2005/8/layout/pList1"/>
    <dgm:cxn modelId="{5A5ECB14-6A71-3042-AF61-2DE07C8A4734}" srcId="{185AADB7-28D6-864E-BECA-1D88D794E1DA}" destId="{122C1457-89D4-D24E-AFCC-337167D7310F}" srcOrd="0" destOrd="0" parTransId="{B4AD911B-062E-5344-9586-D7F92B6E5CF1}" sibTransId="{F261D26F-04D5-DF4F-B717-7136E94CCC37}"/>
    <dgm:cxn modelId="{BE6AA79D-C40A-394A-935D-1F4CE706FA5C}" srcId="{185AADB7-28D6-864E-BECA-1D88D794E1DA}" destId="{7E883253-22C7-CD47-BC9D-00DD2DC28E47}" srcOrd="1" destOrd="0" parTransId="{C0F3CA94-5780-E944-BFDE-444E7DD7F8C2}" sibTransId="{D6F7FB46-3226-804A-A011-A709C2FD4F44}"/>
    <dgm:cxn modelId="{E8AF06D2-3CFD-8343-BB8F-ACF9E13E5F99}" type="presOf" srcId="{7E883253-22C7-CD47-BC9D-00DD2DC28E47}" destId="{CD3FDE28-3C83-0848-A839-B258BC5F2F2C}" srcOrd="0" destOrd="0" presId="urn:microsoft.com/office/officeart/2005/8/layout/pList1"/>
    <dgm:cxn modelId="{FE3541E8-FD53-4549-B567-E513A5819A18}" type="presOf" srcId="{F261D26F-04D5-DF4F-B717-7136E94CCC37}" destId="{90B583BF-89E9-8C4F-9FE2-12D18D90CD95}" srcOrd="0" destOrd="0" presId="urn:microsoft.com/office/officeart/2005/8/layout/pList1"/>
    <dgm:cxn modelId="{6A7480E9-36A6-294C-93EA-F63842E0808B}" type="presOf" srcId="{185AADB7-28D6-864E-BECA-1D88D794E1DA}" destId="{534ACCD8-C0C3-7A4B-B635-061EF9D59E14}" srcOrd="0" destOrd="0" presId="urn:microsoft.com/office/officeart/2005/8/layout/pList1"/>
    <dgm:cxn modelId="{92C4311E-AA4C-AD40-ABF8-3D6C999B0C44}" type="presParOf" srcId="{534ACCD8-C0C3-7A4B-B635-061EF9D59E14}" destId="{777E3252-9F65-8146-84C4-29886AF9828A}" srcOrd="0" destOrd="0" presId="urn:microsoft.com/office/officeart/2005/8/layout/pList1"/>
    <dgm:cxn modelId="{83311470-DEA5-3746-A44F-8B2AF28184CB}" type="presParOf" srcId="{777E3252-9F65-8146-84C4-29886AF9828A}" destId="{CD913696-BC21-AC48-B042-FDB8C484FA9C}" srcOrd="0" destOrd="0" presId="urn:microsoft.com/office/officeart/2005/8/layout/pList1"/>
    <dgm:cxn modelId="{3C5A01D8-D11E-1B43-970A-F10B5DDC51FD}" type="presParOf" srcId="{777E3252-9F65-8146-84C4-29886AF9828A}" destId="{AFF75CB5-98DC-1841-8BDF-4363C09C568E}" srcOrd="1" destOrd="0" presId="urn:microsoft.com/office/officeart/2005/8/layout/pList1"/>
    <dgm:cxn modelId="{5A3D1E15-6223-854D-B34A-FAA1BBAF122D}" type="presParOf" srcId="{534ACCD8-C0C3-7A4B-B635-061EF9D59E14}" destId="{90B583BF-89E9-8C4F-9FE2-12D18D90CD95}" srcOrd="1" destOrd="0" presId="urn:microsoft.com/office/officeart/2005/8/layout/pList1"/>
    <dgm:cxn modelId="{E9943466-8839-D040-9365-EA0D3BD95B0D}" type="presParOf" srcId="{534ACCD8-C0C3-7A4B-B635-061EF9D59E14}" destId="{B5E0AA58-98E0-EE45-81CA-408B4F6716F9}" srcOrd="2" destOrd="0" presId="urn:microsoft.com/office/officeart/2005/8/layout/pList1"/>
    <dgm:cxn modelId="{54DA2B6B-0302-104E-B7C8-B578ACCF558C}" type="presParOf" srcId="{B5E0AA58-98E0-EE45-81CA-408B4F6716F9}" destId="{66DABE65-D41D-1343-B5E6-37E4F1341104}" srcOrd="0" destOrd="0" presId="urn:microsoft.com/office/officeart/2005/8/layout/pList1"/>
    <dgm:cxn modelId="{A006DAB7-E76B-0440-B4DE-F745B16E6721}" type="presParOf" srcId="{B5E0AA58-98E0-EE45-81CA-408B4F6716F9}" destId="{CD3FDE28-3C83-0848-A839-B258BC5F2F2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AD476-F16C-D347-9561-58A348A4B597}">
      <dsp:nvSpPr>
        <dsp:cNvPr id="0" name=""/>
        <dsp:cNvSpPr/>
      </dsp:nvSpPr>
      <dsp:spPr>
        <a:xfrm>
          <a:off x="968349" y="623760"/>
          <a:ext cx="3538727" cy="1228953"/>
        </a:xfrm>
        <a:prstGeom prst="ellipse">
          <a:avLst/>
        </a:prstGeom>
        <a:solidFill>
          <a:srgbClr val="33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39B0D-9807-2343-8F40-8EC5C8AC2D6F}">
      <dsp:nvSpPr>
        <dsp:cNvPr id="0" name=""/>
        <dsp:cNvSpPr/>
      </dsp:nvSpPr>
      <dsp:spPr>
        <a:xfrm>
          <a:off x="2400299" y="3633050"/>
          <a:ext cx="685799" cy="438911"/>
        </a:xfrm>
        <a:prstGeom prst="downArrow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E3E01-C44D-F941-B724-763867C443D4}">
      <dsp:nvSpPr>
        <dsp:cNvPr id="0" name=""/>
        <dsp:cNvSpPr/>
      </dsp:nvSpPr>
      <dsp:spPr>
        <a:xfrm>
          <a:off x="1097279" y="3984180"/>
          <a:ext cx="3291839" cy="82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3F62"/>
              </a:solidFill>
            </a:rPr>
            <a:t>specific problem</a:t>
          </a:r>
        </a:p>
      </dsp:txBody>
      <dsp:txXfrm>
        <a:off x="1097279" y="3984180"/>
        <a:ext cx="3291839" cy="822959"/>
      </dsp:txXfrm>
    </dsp:sp>
    <dsp:sp modelId="{ECDDBC57-639E-8B45-89F0-64BCC7184AE1}">
      <dsp:nvSpPr>
        <dsp:cNvPr id="0" name=""/>
        <dsp:cNvSpPr/>
      </dsp:nvSpPr>
      <dsp:spPr>
        <a:xfrm>
          <a:off x="822959" y="472884"/>
          <a:ext cx="3840479" cy="307238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3F6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62810-5113-4D83-AB65-66B54B54E800}">
      <dsp:nvSpPr>
        <dsp:cNvPr id="0" name=""/>
        <dsp:cNvSpPr/>
      </dsp:nvSpPr>
      <dsp:spPr>
        <a:xfrm>
          <a:off x="0" y="2057"/>
          <a:ext cx="8305800" cy="1052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3F62"/>
              </a:solidFill>
            </a:rPr>
            <a:t>anti-social behaviour</a:t>
          </a:r>
        </a:p>
      </dsp:txBody>
      <dsp:txXfrm>
        <a:off x="30820" y="32877"/>
        <a:ext cx="8244160" cy="990637"/>
      </dsp:txXfrm>
    </dsp:sp>
    <dsp:sp modelId="{5F53C087-15AF-484D-9FBF-1166315EF03D}">
      <dsp:nvSpPr>
        <dsp:cNvPr id="0" name=""/>
        <dsp:cNvSpPr/>
      </dsp:nvSpPr>
      <dsp:spPr>
        <a:xfrm rot="5400000">
          <a:off x="3955597" y="360602"/>
          <a:ext cx="394604" cy="191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3578819" y="1120102"/>
        <a:ext cx="1148162" cy="276223"/>
      </dsp:txXfrm>
    </dsp:sp>
    <dsp:sp modelId="{62501536-7F2E-4063-958D-FC82133A37AB}">
      <dsp:nvSpPr>
        <dsp:cNvPr id="0" name=""/>
        <dsp:cNvSpPr/>
      </dsp:nvSpPr>
      <dsp:spPr>
        <a:xfrm>
          <a:off x="0" y="1580473"/>
          <a:ext cx="8305800" cy="1052277"/>
        </a:xfrm>
        <a:prstGeom prst="roundRect">
          <a:avLst>
            <a:gd name="adj" fmla="val 1000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verbal abuse and littering</a:t>
          </a:r>
        </a:p>
      </dsp:txBody>
      <dsp:txXfrm>
        <a:off x="30820" y="1611293"/>
        <a:ext cx="8244160" cy="990637"/>
      </dsp:txXfrm>
    </dsp:sp>
    <dsp:sp modelId="{EB4E3381-5BFB-49AE-BF3B-7F705CD84542}">
      <dsp:nvSpPr>
        <dsp:cNvPr id="0" name=""/>
        <dsp:cNvSpPr/>
      </dsp:nvSpPr>
      <dsp:spPr>
        <a:xfrm rot="5400000">
          <a:off x="3955597" y="1939018"/>
          <a:ext cx="394604" cy="191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3578819" y="2698518"/>
        <a:ext cx="1148162" cy="276223"/>
      </dsp:txXfrm>
    </dsp:sp>
    <dsp:sp modelId="{13633310-3500-43CB-B48C-C4502A881364}">
      <dsp:nvSpPr>
        <dsp:cNvPr id="0" name=""/>
        <dsp:cNvSpPr/>
      </dsp:nvSpPr>
      <dsp:spPr>
        <a:xfrm>
          <a:off x="0" y="3158890"/>
          <a:ext cx="8305800" cy="1052277"/>
        </a:xfrm>
        <a:prstGeom prst="roundRect">
          <a:avLst>
            <a:gd name="adj" fmla="val 10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verbal abuse and littering by street drinkers outside </a:t>
          </a:r>
          <a:br>
            <a:rPr lang="en-GB" sz="2400" kern="1200" dirty="0"/>
          </a:br>
          <a:r>
            <a:rPr lang="en-GB" sz="2400" kern="1200" dirty="0"/>
            <a:t>the off-licence on the High Street in the daytime</a:t>
          </a:r>
        </a:p>
      </dsp:txBody>
      <dsp:txXfrm>
        <a:off x="30820" y="3189710"/>
        <a:ext cx="8244160" cy="990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62810-5113-4D83-AB65-66B54B54E800}">
      <dsp:nvSpPr>
        <dsp:cNvPr id="0" name=""/>
        <dsp:cNvSpPr/>
      </dsp:nvSpPr>
      <dsp:spPr>
        <a:xfrm>
          <a:off x="0" y="2057"/>
          <a:ext cx="8305800" cy="1052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3F62"/>
              </a:solidFill>
            </a:rPr>
            <a:t>child sexual exploitation</a:t>
          </a:r>
        </a:p>
      </dsp:txBody>
      <dsp:txXfrm>
        <a:off x="30820" y="32877"/>
        <a:ext cx="8244160" cy="990637"/>
      </dsp:txXfrm>
    </dsp:sp>
    <dsp:sp modelId="{5F53C087-15AF-484D-9FBF-1166315EF03D}">
      <dsp:nvSpPr>
        <dsp:cNvPr id="0" name=""/>
        <dsp:cNvSpPr/>
      </dsp:nvSpPr>
      <dsp:spPr>
        <a:xfrm rot="5400000">
          <a:off x="3955597" y="360602"/>
          <a:ext cx="394604" cy="191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3578819" y="1120102"/>
        <a:ext cx="1148162" cy="276223"/>
      </dsp:txXfrm>
    </dsp:sp>
    <dsp:sp modelId="{62501536-7F2E-4063-958D-FC82133A37AB}">
      <dsp:nvSpPr>
        <dsp:cNvPr id="0" name=""/>
        <dsp:cNvSpPr/>
      </dsp:nvSpPr>
      <dsp:spPr>
        <a:xfrm>
          <a:off x="0" y="1580473"/>
          <a:ext cx="8305800" cy="1052277"/>
        </a:xfrm>
        <a:prstGeom prst="roundRect">
          <a:avLst>
            <a:gd name="adj" fmla="val 1000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sharing of sexually explicit images of children</a:t>
          </a:r>
        </a:p>
      </dsp:txBody>
      <dsp:txXfrm>
        <a:off x="30820" y="1611293"/>
        <a:ext cx="8244160" cy="990637"/>
      </dsp:txXfrm>
    </dsp:sp>
    <dsp:sp modelId="{EB4E3381-5BFB-49AE-BF3B-7F705CD84542}">
      <dsp:nvSpPr>
        <dsp:cNvPr id="0" name=""/>
        <dsp:cNvSpPr/>
      </dsp:nvSpPr>
      <dsp:spPr>
        <a:xfrm rot="5400000">
          <a:off x="3955597" y="1939018"/>
          <a:ext cx="394604" cy="191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3578819" y="2698518"/>
        <a:ext cx="1148162" cy="276223"/>
      </dsp:txXfrm>
    </dsp:sp>
    <dsp:sp modelId="{13633310-3500-43CB-B48C-C4502A881364}">
      <dsp:nvSpPr>
        <dsp:cNvPr id="0" name=""/>
        <dsp:cNvSpPr/>
      </dsp:nvSpPr>
      <dsp:spPr>
        <a:xfrm>
          <a:off x="0" y="3158890"/>
          <a:ext cx="8305800" cy="1052277"/>
        </a:xfrm>
        <a:prstGeom prst="roundRect">
          <a:avLst>
            <a:gd name="adj" fmla="val 10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sharing of self-generated explicit images </a:t>
          </a:r>
          <a:br>
            <a:rPr lang="en-GB" sz="2400" kern="1200" dirty="0"/>
          </a:br>
          <a:r>
            <a:rPr lang="en-GB" sz="2400" kern="1200" dirty="0"/>
            <a:t>extorted by peers at a local secondary school</a:t>
          </a:r>
        </a:p>
      </dsp:txBody>
      <dsp:txXfrm>
        <a:off x="30820" y="3189710"/>
        <a:ext cx="8244160" cy="990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5A918-3CC7-9746-BCBE-0B804B1A81C0}">
      <dsp:nvSpPr>
        <dsp:cNvPr id="0" name=""/>
        <dsp:cNvSpPr/>
      </dsp:nvSpPr>
      <dsp:spPr>
        <a:xfrm>
          <a:off x="0" y="0"/>
          <a:ext cx="6644640" cy="942800"/>
        </a:xfrm>
        <a:prstGeom prst="roundRect">
          <a:avLst>
            <a:gd name="adj" fmla="val 10000"/>
          </a:avLst>
        </a:prstGeom>
        <a:solidFill>
          <a:srgbClr val="004D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Summarise</a:t>
          </a:r>
          <a:r>
            <a:rPr lang="en-US" sz="2400" kern="1200" dirty="0"/>
            <a:t> the problem</a:t>
          </a:r>
        </a:p>
      </dsp:txBody>
      <dsp:txXfrm>
        <a:off x="27614" y="27614"/>
        <a:ext cx="5547617" cy="887572"/>
      </dsp:txXfrm>
    </dsp:sp>
    <dsp:sp modelId="{DFDA295C-E2B9-8645-AC90-0F793E43E2BD}">
      <dsp:nvSpPr>
        <dsp:cNvPr id="0" name=""/>
        <dsp:cNvSpPr/>
      </dsp:nvSpPr>
      <dsp:spPr>
        <a:xfrm>
          <a:off x="556488" y="1114218"/>
          <a:ext cx="6644640" cy="942800"/>
        </a:xfrm>
        <a:prstGeom prst="roundRect">
          <a:avLst>
            <a:gd name="adj" fmla="val 10000"/>
          </a:avLst>
        </a:prstGeom>
        <a:solidFill>
          <a:srgbClr val="004D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 3–5 hypotheses to test</a:t>
          </a:r>
        </a:p>
      </dsp:txBody>
      <dsp:txXfrm>
        <a:off x="584102" y="1141832"/>
        <a:ext cx="5420103" cy="887572"/>
      </dsp:txXfrm>
    </dsp:sp>
    <dsp:sp modelId="{77AD7E4D-5259-4C43-A8DA-8C1AB5104996}">
      <dsp:nvSpPr>
        <dsp:cNvPr id="0" name=""/>
        <dsp:cNvSpPr/>
      </dsp:nvSpPr>
      <dsp:spPr>
        <a:xfrm>
          <a:off x="1104671" y="2228437"/>
          <a:ext cx="6644640" cy="942800"/>
        </a:xfrm>
        <a:prstGeom prst="roundRect">
          <a:avLst>
            <a:gd name="adj" fmla="val 10000"/>
          </a:avLst>
        </a:prstGeom>
        <a:solidFill>
          <a:srgbClr val="004D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Test those hypotheses</a:t>
          </a:r>
        </a:p>
      </dsp:txBody>
      <dsp:txXfrm>
        <a:off x="1132285" y="2256051"/>
        <a:ext cx="5428408" cy="887572"/>
      </dsp:txXfrm>
    </dsp:sp>
    <dsp:sp modelId="{E9DBA163-7C66-534A-80E5-DBBEF20F18F3}">
      <dsp:nvSpPr>
        <dsp:cNvPr id="0" name=""/>
        <dsp:cNvSpPr/>
      </dsp:nvSpPr>
      <dsp:spPr>
        <a:xfrm>
          <a:off x="1661159" y="3342655"/>
          <a:ext cx="6644640" cy="942800"/>
        </a:xfrm>
        <a:prstGeom prst="roundRect">
          <a:avLst>
            <a:gd name="adj" fmla="val 10000"/>
          </a:avLst>
        </a:prstGeom>
        <a:solidFill>
          <a:srgbClr val="004D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Draw conclusions</a:t>
          </a:r>
        </a:p>
      </dsp:txBody>
      <dsp:txXfrm>
        <a:off x="1688773" y="3370269"/>
        <a:ext cx="5420103" cy="887572"/>
      </dsp:txXfrm>
    </dsp:sp>
    <dsp:sp modelId="{A957E55A-8F0E-564B-BBAC-83F653CADFDA}">
      <dsp:nvSpPr>
        <dsp:cNvPr id="0" name=""/>
        <dsp:cNvSpPr/>
      </dsp:nvSpPr>
      <dsp:spPr>
        <a:xfrm>
          <a:off x="6031819" y="722099"/>
          <a:ext cx="612820" cy="612820"/>
        </a:xfrm>
        <a:prstGeom prst="downArrow">
          <a:avLst>
            <a:gd name="adj1" fmla="val 55000"/>
            <a:gd name="adj2" fmla="val 45000"/>
          </a:avLst>
        </a:prstGeom>
        <a:solidFill>
          <a:srgbClr val="D91D5B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rgbClr val="D91D5B"/>
            </a:solidFill>
          </a:endParaRPr>
        </a:p>
      </dsp:txBody>
      <dsp:txXfrm>
        <a:off x="6169704" y="722099"/>
        <a:ext cx="337051" cy="461147"/>
      </dsp:txXfrm>
    </dsp:sp>
    <dsp:sp modelId="{1FAD3D19-D879-B644-ACB2-F20E39B3223F}">
      <dsp:nvSpPr>
        <dsp:cNvPr id="0" name=""/>
        <dsp:cNvSpPr/>
      </dsp:nvSpPr>
      <dsp:spPr>
        <a:xfrm>
          <a:off x="6588308" y="1836317"/>
          <a:ext cx="612820" cy="612820"/>
        </a:xfrm>
        <a:prstGeom prst="downArrow">
          <a:avLst>
            <a:gd name="adj1" fmla="val 55000"/>
            <a:gd name="adj2" fmla="val 45000"/>
          </a:avLst>
        </a:prstGeom>
        <a:solidFill>
          <a:srgbClr val="D91D5B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rgbClr val="D91D5B"/>
            </a:solidFill>
          </a:endParaRPr>
        </a:p>
      </dsp:txBody>
      <dsp:txXfrm>
        <a:off x="6726193" y="1836317"/>
        <a:ext cx="337051" cy="461147"/>
      </dsp:txXfrm>
    </dsp:sp>
    <dsp:sp modelId="{9F534C01-5AA0-AE42-9078-1288B59DC9A8}">
      <dsp:nvSpPr>
        <dsp:cNvPr id="0" name=""/>
        <dsp:cNvSpPr/>
      </dsp:nvSpPr>
      <dsp:spPr>
        <a:xfrm>
          <a:off x="7136491" y="2950536"/>
          <a:ext cx="612820" cy="612820"/>
        </a:xfrm>
        <a:prstGeom prst="downArrow">
          <a:avLst>
            <a:gd name="adj1" fmla="val 55000"/>
            <a:gd name="adj2" fmla="val 45000"/>
          </a:avLst>
        </a:prstGeom>
        <a:solidFill>
          <a:srgbClr val="D91D5B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rgbClr val="D91D5B"/>
            </a:solidFill>
          </a:endParaRPr>
        </a:p>
      </dsp:txBody>
      <dsp:txXfrm>
        <a:off x="7274376" y="2950536"/>
        <a:ext cx="337051" cy="461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CBDD-3240-624E-BBB9-F8AE410B3FBB}">
      <dsp:nvSpPr>
        <dsp:cNvPr id="0" name=""/>
        <dsp:cNvSpPr/>
      </dsp:nvSpPr>
      <dsp:spPr>
        <a:xfrm>
          <a:off x="158555" y="1776"/>
          <a:ext cx="3997606" cy="1535031"/>
        </a:xfrm>
        <a:prstGeom prst="roundRect">
          <a:avLst/>
        </a:prstGeom>
        <a:solidFill>
          <a:srgbClr val="D91D5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Existing evidence</a:t>
          </a:r>
        </a:p>
      </dsp:txBody>
      <dsp:txXfrm>
        <a:off x="233489" y="76710"/>
        <a:ext cx="3847738" cy="1385163"/>
      </dsp:txXfrm>
    </dsp:sp>
    <dsp:sp modelId="{9C75F786-620E-7843-A391-CBF2E5D23EE1}">
      <dsp:nvSpPr>
        <dsp:cNvPr id="0" name=""/>
        <dsp:cNvSpPr/>
      </dsp:nvSpPr>
      <dsp:spPr>
        <a:xfrm>
          <a:off x="1712199" y="1661453"/>
          <a:ext cx="890318" cy="890318"/>
        </a:xfrm>
        <a:prstGeom prst="mathPlus">
          <a:avLst/>
        </a:prstGeom>
        <a:solidFill>
          <a:srgbClr val="004D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830211" y="2001911"/>
        <a:ext cx="654294" cy="209402"/>
      </dsp:txXfrm>
    </dsp:sp>
    <dsp:sp modelId="{D31D8919-81BF-EC45-8E9D-F8694BFF2E5F}">
      <dsp:nvSpPr>
        <dsp:cNvPr id="0" name=""/>
        <dsp:cNvSpPr/>
      </dsp:nvSpPr>
      <dsp:spPr>
        <a:xfrm>
          <a:off x="158555" y="2676416"/>
          <a:ext cx="3997606" cy="1535031"/>
        </a:xfrm>
        <a:prstGeom prst="roundRect">
          <a:avLst/>
        </a:prstGeom>
        <a:solidFill>
          <a:srgbClr val="D91D5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Team discussions</a:t>
          </a:r>
        </a:p>
      </dsp:txBody>
      <dsp:txXfrm>
        <a:off x="233489" y="2751350"/>
        <a:ext cx="3847738" cy="1385163"/>
      </dsp:txXfrm>
    </dsp:sp>
    <dsp:sp modelId="{77267484-40B4-1A41-88BA-8453BAB61AE6}">
      <dsp:nvSpPr>
        <dsp:cNvPr id="0" name=""/>
        <dsp:cNvSpPr/>
      </dsp:nvSpPr>
      <dsp:spPr>
        <a:xfrm>
          <a:off x="4118994" y="1655959"/>
          <a:ext cx="770470" cy="901305"/>
        </a:xfrm>
        <a:prstGeom prst="rightArrow">
          <a:avLst>
            <a:gd name="adj1" fmla="val 60000"/>
            <a:gd name="adj2" fmla="val 50000"/>
          </a:avLst>
        </a:prstGeom>
        <a:solidFill>
          <a:srgbClr val="004D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4118994" y="1836220"/>
        <a:ext cx="539329" cy="540783"/>
      </dsp:txXfrm>
    </dsp:sp>
    <dsp:sp modelId="{A2686E21-FF0B-774A-B6CF-1BA9E0644FDE}">
      <dsp:nvSpPr>
        <dsp:cNvPr id="0" name=""/>
        <dsp:cNvSpPr/>
      </dsp:nvSpPr>
      <dsp:spPr>
        <a:xfrm>
          <a:off x="5077181" y="571580"/>
          <a:ext cx="3070063" cy="3070063"/>
        </a:xfrm>
        <a:prstGeom prst="ellipse">
          <a:avLst/>
        </a:prstGeom>
        <a:solidFill>
          <a:srgbClr val="D91D5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Potential hypotheses</a:t>
          </a:r>
        </a:p>
      </dsp:txBody>
      <dsp:txXfrm>
        <a:off x="5526781" y="1021180"/>
        <a:ext cx="2170863" cy="21708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13696-BC21-AC48-B042-FDB8C484FA9C}">
      <dsp:nvSpPr>
        <dsp:cNvPr id="0" name=""/>
        <dsp:cNvSpPr/>
      </dsp:nvSpPr>
      <dsp:spPr>
        <a:xfrm>
          <a:off x="2674" y="11778"/>
          <a:ext cx="3952516" cy="2723283"/>
        </a:xfrm>
        <a:prstGeom prst="round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8" t="-241" r="68" b="-117759"/>
          </a:stretch>
        </a:blipFill>
        <a:ln w="12700" cap="flat" cmpd="sng" algn="ctr">
          <a:solidFill>
            <a:srgbClr val="003F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75CB5-98DC-1841-8BDF-4363C09C568E}">
      <dsp:nvSpPr>
        <dsp:cNvPr id="0" name=""/>
        <dsp:cNvSpPr/>
      </dsp:nvSpPr>
      <dsp:spPr>
        <a:xfrm>
          <a:off x="2674" y="2735062"/>
          <a:ext cx="3952516" cy="146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3F62"/>
              </a:solidFill>
            </a:rPr>
            <a:t>Academics publish long journal articles</a:t>
          </a:r>
        </a:p>
      </dsp:txBody>
      <dsp:txXfrm>
        <a:off x="2674" y="2735062"/>
        <a:ext cx="3952516" cy="1466383"/>
      </dsp:txXfrm>
    </dsp:sp>
    <dsp:sp modelId="{66DABE65-D41D-1343-B5E6-37E4F1341104}">
      <dsp:nvSpPr>
        <dsp:cNvPr id="0" name=""/>
        <dsp:cNvSpPr/>
      </dsp:nvSpPr>
      <dsp:spPr>
        <a:xfrm>
          <a:off x="4350608" y="11778"/>
          <a:ext cx="3952516" cy="2723283"/>
        </a:xfrm>
        <a:prstGeom prst="round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2" t="-86163" r="-17408" b="-41519"/>
          </a:stretch>
        </a:blipFill>
        <a:ln w="12700" cap="flat" cmpd="sng" algn="ctr">
          <a:solidFill>
            <a:srgbClr val="003F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FDE28-3C83-0848-A839-B258BC5F2F2C}">
      <dsp:nvSpPr>
        <dsp:cNvPr id="0" name=""/>
        <dsp:cNvSpPr/>
      </dsp:nvSpPr>
      <dsp:spPr>
        <a:xfrm>
          <a:off x="4350608" y="2735062"/>
          <a:ext cx="3952516" cy="146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3F62"/>
              </a:solidFill>
            </a:rPr>
            <a:t>Police often don't publish at all</a:t>
          </a:r>
        </a:p>
      </dsp:txBody>
      <dsp:txXfrm>
        <a:off x="4350608" y="2735062"/>
        <a:ext cx="3952516" cy="1466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E44-5625-094D-B794-AF7875C6ED1C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3928-0E3F-964A-9AFF-14291F9C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7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CCE8C-EA78-46D0-AA75-9B5677D5E4C6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5742A-C9E4-43B8-9A01-8BA3617C4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0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349189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AB8517-00D3-4F8A-8068-562FD36F80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1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C27FD4-6066-42E2-9F98-E63712AAB8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0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532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2532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FD74CF-B3A4-4174-8677-A908AF213C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9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280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2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3F8E83-0D99-46AD-A573-E41C93B0D6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6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76700" cy="146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76700" cy="146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6B0D94-BED4-4760-A319-FC9A1999D6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8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F37A7-DC41-42A2-B46C-4C07AD6B11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6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54F6A-1738-451E-9346-6825FBBF0B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9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C924AF-4971-4E28-8C07-17DDD80917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6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14170-D8C5-47AA-8AD3-3650422DE3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6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421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5" name="Line 5"/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094EBD-58A9-46EC-866D-6658E1C7CD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09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1200"/>
        </a:spcBef>
        <a:spcAft>
          <a:spcPts val="1200"/>
        </a:spcAft>
        <a:buNone/>
        <a:defRPr sz="2400" kern="1200">
          <a:solidFill>
            <a:srgbClr val="004D75"/>
          </a:solidFill>
          <a:latin typeface="+mn-lt"/>
          <a:ea typeface="+mn-ea"/>
          <a:cs typeface="+mn-cs"/>
        </a:defRPr>
      </a:lvl1pPr>
      <a:lvl2pPr marL="190500" indent="0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None/>
        <a:defRPr sz="2400" kern="1200">
          <a:solidFill>
            <a:srgbClr val="004D75"/>
          </a:solidFill>
          <a:latin typeface="+mn-lt"/>
          <a:ea typeface="+mn-ea"/>
          <a:cs typeface="+mn-cs"/>
        </a:defRPr>
      </a:lvl2pPr>
      <a:lvl3pPr marL="381000" indent="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None/>
        <a:defRPr sz="1800" kern="1200">
          <a:solidFill>
            <a:srgbClr val="004D75"/>
          </a:solidFill>
          <a:latin typeface="+mn-lt"/>
          <a:ea typeface="+mn-ea"/>
          <a:cs typeface="+mn-cs"/>
        </a:defRPr>
      </a:lvl3pPr>
      <a:lvl4pPr marL="720725" indent="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None/>
        <a:defRPr sz="1800" kern="1200">
          <a:solidFill>
            <a:srgbClr val="004D75"/>
          </a:solidFill>
          <a:latin typeface="+mn-lt"/>
          <a:ea typeface="+mn-ea"/>
          <a:cs typeface="+mn-cs"/>
        </a:defRPr>
      </a:lvl4pPr>
      <a:lvl5pPr marL="1052512" indent="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None/>
        <a:defRPr sz="1800" kern="1200">
          <a:solidFill>
            <a:srgbClr val="004D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oxforddictionaries.com/definition/hypothesi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ew_front_door_(5220796607)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ew_front_door_(5220796607)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77/109861111244761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MPSWestminster/status/97143222352946380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bellcollaboration.org/library/juvenile-delinquency-scared-straight-etc-programme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center.org/library/unpublished/CaseStudies/118_CPR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ommons.wikimedia.org/wiki/File:Best_One_British_Corner_Shop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sz="4400" b="1" dirty="0"/>
              <a:t>How to solve problems using evidence based policing</a:t>
            </a:r>
            <a:endParaRPr lang="en-US" altLang="en-US" sz="4400" b="1" dirty="0"/>
          </a:p>
        </p:txBody>
      </p:sp>
      <p:pic>
        <p:nvPicPr>
          <p:cNvPr id="7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275" y="5985497"/>
            <a:ext cx="1987549" cy="48496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685800" y="4772025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05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None/>
              <a:defRPr sz="24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2pPr>
            <a:lvl3pPr marL="3810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3pPr>
            <a:lvl4pPr marL="720725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4pPr>
            <a:lvl5pPr marL="1052512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Matt Ashby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matthew.ashby@ntu.ac.uk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@</a:t>
            </a:r>
            <a:r>
              <a:rPr lang="en-GB" dirty="0" err="1"/>
              <a:t>lesscrime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1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EA8906-C671-A84F-ADE0-06B4227C4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400" dirty="0"/>
              <a:t>The more specific </a:t>
            </a:r>
            <a:br>
              <a:rPr lang="en-GB" sz="4400" dirty="0"/>
            </a:br>
            <a:r>
              <a:rPr lang="en-GB" sz="4400" dirty="0"/>
              <a:t>the problem is, the easier </a:t>
            </a:r>
            <a:br>
              <a:rPr lang="en-GB" sz="4400" dirty="0"/>
            </a:br>
            <a:r>
              <a:rPr lang="en-GB" sz="4400" dirty="0"/>
              <a:t>it will be to solve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46009-3289-CA4E-A97C-0F63AF95D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3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832CC7-0DC0-2943-98E6-04B813195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81000"/>
            <a:ext cx="3524794" cy="5280248"/>
          </a:xfrm>
        </p:spPr>
        <p:txBody>
          <a:bodyPr/>
          <a:lstStyle/>
          <a:p>
            <a:r>
              <a:rPr lang="en-GB" dirty="0"/>
              <a:t>Make a problem easier to solve by progressively making it more specific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A97B2-5361-914A-87FE-334DAD4054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11</a:t>
            </a:fld>
            <a:endParaRPr lang="en-GB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0BB84E-0C66-DD4E-9620-90821EBEF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39869"/>
              </p:ext>
            </p:extLst>
          </p:nvPr>
        </p:nvGraphicFramePr>
        <p:xfrm>
          <a:off x="3200400" y="381000"/>
          <a:ext cx="5486399" cy="528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1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Defining a problem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513381"/>
              </p:ext>
            </p:extLst>
          </p:nvPr>
        </p:nvGraphicFramePr>
        <p:xfrm>
          <a:off x="381000" y="1447800"/>
          <a:ext cx="8305800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53C087-15AF-484D-9FBF-1166315EF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F53C087-15AF-484D-9FBF-1166315EF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501536-7F2E-4063-958D-FC82133A3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2501536-7F2E-4063-958D-FC82133A3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4E3381-5BFB-49AE-BF3B-7F705CD84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B4E3381-5BFB-49AE-BF3B-7F705CD84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33310-3500-43CB-B48C-C4502A881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3633310-3500-43CB-B48C-C4502A881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Defining a problem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671916"/>
              </p:ext>
            </p:extLst>
          </p:nvPr>
        </p:nvGraphicFramePr>
        <p:xfrm>
          <a:off x="381000" y="1447800"/>
          <a:ext cx="8305800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3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53C087-15AF-484D-9FBF-1166315EF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F53C087-15AF-484D-9FBF-1166315EF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501536-7F2E-4063-958D-FC82133A3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2501536-7F2E-4063-958D-FC82133A3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4E3381-5BFB-49AE-BF3B-7F705CD84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B4E3381-5BFB-49AE-BF3B-7F705CD84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33310-3500-43CB-B48C-C4502A881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3633310-3500-43CB-B48C-C4502A881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altLang="en-US" sz="5400" b="1" dirty="0"/>
              <a:t>Analysis: hypothesis testing</a:t>
            </a:r>
            <a:endParaRPr lang="en-US" altLang="en-US" sz="5400" b="1" dirty="0"/>
          </a:p>
        </p:txBody>
      </p:sp>
      <p:pic>
        <p:nvPicPr>
          <p:cNvPr id="7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7045-0344-3342-B596-EF3392DF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hypothesis?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EB3E-2A8E-8A4A-89D8-D39F9D9E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6150429" cy="421344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dirty="0"/>
              <a:t>“A proposed explanation made … as a starting point for further investigation”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46320-6883-6A46-8012-1B73B3CE5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DC8CB-1B2D-3544-83AC-C2BD9799DE48}"/>
              </a:ext>
            </a:extLst>
          </p:cNvPr>
          <p:cNvSpPr txBox="1"/>
          <p:nvPr/>
        </p:nvSpPr>
        <p:spPr>
          <a:xfrm>
            <a:off x="381000" y="6036876"/>
            <a:ext cx="7353300" cy="5151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714375" indent="-714375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Source:	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Oxford Dictionaries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2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75F6A8-E203-3548-8DD3-66B67485C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1"/>
            <a:ext cx="9144000" cy="6863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2E7045-0344-3342-B596-EF3392DF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12645"/>
          </a:xfrm>
          <a:solidFill>
            <a:srgbClr val="FFFFFF">
              <a:alpha val="85098"/>
            </a:srgbClr>
          </a:solidFill>
        </p:spPr>
        <p:txBody>
          <a:bodyPr tIns="90000" bIns="90000">
            <a:spAutoFit/>
          </a:bodyPr>
          <a:lstStyle/>
          <a:p>
            <a:r>
              <a:rPr lang="en-GB" dirty="0"/>
              <a:t>Example: residential burglaries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EB3E-2A8E-8A4A-89D8-D39F9D9E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720782"/>
            <a:ext cx="8305800" cy="1667486"/>
          </a:xfrm>
          <a:solidFill>
            <a:srgbClr val="FFFFFF">
              <a:alpha val="85098"/>
            </a:srgbClr>
          </a:solidFill>
        </p:spPr>
        <p:txBody>
          <a:bodyPr tIns="90000" bIns="90000">
            <a:spAutoFit/>
          </a:bodyPr>
          <a:lstStyle/>
          <a:p>
            <a:pPr>
              <a:lnSpc>
                <a:spcPct val="140000"/>
              </a:lnSpc>
            </a:pPr>
            <a:r>
              <a:rPr lang="en-GB" dirty="0"/>
              <a:t>Detached houses on the New Town Estate are being burgled because residents do not lock their new uPVC replacement front doors.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46320-6883-6A46-8012-1B73B3CE5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>
                <a:solidFill>
                  <a:schemeClr val="bg1"/>
                </a:solidFill>
              </a:rPr>
              <a:pPr/>
              <a:t>16</a:t>
            </a:fld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DC8CB-1B2D-3544-83AC-C2BD9799DE48}"/>
              </a:ext>
            </a:extLst>
          </p:cNvPr>
          <p:cNvSpPr txBox="1"/>
          <p:nvPr/>
        </p:nvSpPr>
        <p:spPr>
          <a:xfrm>
            <a:off x="381000" y="6036876"/>
            <a:ext cx="7353300" cy="515124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 anchor="t">
            <a:noAutofit/>
          </a:bodyPr>
          <a:lstStyle/>
          <a:p>
            <a:pPr marL="714375" indent="-714375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Image:	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Wikimedia Commons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AE1B27-C669-C84B-AB32-DBD993D07C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239" y="6183357"/>
            <a:ext cx="398044" cy="4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6464-1DC4-0244-87EC-A8CEE1D5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hypothesis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354D-4151-914D-BEFB-87BF55F55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5876109" cy="421344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dirty="0"/>
              <a:t>Using evidence to determine if a hypothesis fits with what we know about the nature of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D5198-165C-D643-BDE9-B82E4433F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68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75F6A8-E203-3548-8DD3-66B67485C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1"/>
            <a:ext cx="9144000" cy="6863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2E7045-0344-3342-B596-EF3392DF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12645"/>
          </a:xfrm>
          <a:solidFill>
            <a:srgbClr val="FFFFFF">
              <a:alpha val="85098"/>
            </a:srgbClr>
          </a:solidFill>
        </p:spPr>
        <p:txBody>
          <a:bodyPr tIns="90000" bIns="90000">
            <a:spAutoFit/>
          </a:bodyPr>
          <a:lstStyle/>
          <a:p>
            <a:r>
              <a:rPr lang="en-GB" dirty="0"/>
              <a:t>Example: residential burglaries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EB3E-2A8E-8A4A-89D8-D39F9D9E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1667486"/>
          </a:xfrm>
          <a:solidFill>
            <a:srgbClr val="FFFFFF">
              <a:alpha val="85098"/>
            </a:srgbClr>
          </a:solidFill>
        </p:spPr>
        <p:txBody>
          <a:bodyPr tIns="90000" bIns="90000">
            <a:spAutoFit/>
          </a:bodyPr>
          <a:lstStyle/>
          <a:p>
            <a:pPr>
              <a:lnSpc>
                <a:spcPct val="140000"/>
              </a:lnSpc>
            </a:pPr>
            <a:r>
              <a:rPr lang="en-GB" dirty="0"/>
              <a:t>Detached houses on the New Town Estate are being burgled because residents do not lock their new uPVC replacement front doors.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46320-6883-6A46-8012-1B73B3CE5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>
                <a:solidFill>
                  <a:schemeClr val="bg1"/>
                </a:solidFill>
              </a:rPr>
              <a:pPr/>
              <a:t>18</a:t>
            </a:fld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DC8CB-1B2D-3544-83AC-C2BD9799DE48}"/>
              </a:ext>
            </a:extLst>
          </p:cNvPr>
          <p:cNvSpPr txBox="1"/>
          <p:nvPr/>
        </p:nvSpPr>
        <p:spPr>
          <a:xfrm>
            <a:off x="381000" y="6036876"/>
            <a:ext cx="7353300" cy="515124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 anchor="t">
            <a:noAutofit/>
          </a:bodyPr>
          <a:lstStyle/>
          <a:p>
            <a:pPr marL="714375" indent="-714375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Image:	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Wikimedia Commons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AE1B27-C669-C84B-AB32-DBD993D07C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239" y="6183357"/>
            <a:ext cx="398044" cy="4706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4248F7-90BB-7249-ABF8-F2FABBD30942}"/>
              </a:ext>
            </a:extLst>
          </p:cNvPr>
          <p:cNvSpPr txBox="1">
            <a:spLocks/>
          </p:cNvSpPr>
          <p:nvPr/>
        </p:nvSpPr>
        <p:spPr bwMode="auto">
          <a:xfrm>
            <a:off x="397765" y="3569442"/>
            <a:ext cx="8305800" cy="166748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24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1pPr>
            <a:lvl2pPr marL="1905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None/>
              <a:defRPr sz="24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2pPr>
            <a:lvl3pPr marL="3810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3pPr>
            <a:lvl4pPr marL="720725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4pPr>
            <a:lvl5pPr marL="1052512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GB" dirty="0"/>
              <a:t>Do crime reports, forensic evidence and victim statements suggest offenders often entered through unlocked replacement front doors?</a:t>
            </a:r>
          </a:p>
        </p:txBody>
      </p:sp>
    </p:spTree>
    <p:extLst>
      <p:ext uri="{BB962C8B-B14F-4D97-AF65-F5344CB8AC3E}">
        <p14:creationId xmlns:p14="http://schemas.microsoft.com/office/powerpoint/2010/main" val="38909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in crime analysis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298379"/>
              </p:ext>
            </p:extLst>
          </p:nvPr>
        </p:nvGraphicFramePr>
        <p:xfrm>
          <a:off x="381000" y="1447800"/>
          <a:ext cx="8305800" cy="428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6047738"/>
            <a:ext cx="7416824" cy="578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11200" indent="-7112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	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Chainey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S. 2012. Improving the explanatory content of analysis products using hypothesis testing.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6(2):108–121.</a:t>
            </a:r>
          </a:p>
        </p:txBody>
      </p:sp>
    </p:spTree>
    <p:extLst>
      <p:ext uri="{BB962C8B-B14F-4D97-AF65-F5344CB8AC3E}">
        <p14:creationId xmlns:p14="http://schemas.microsoft.com/office/powerpoint/2010/main" val="30687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5A918-3CC7-9746-BCBE-0B804B1A8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225A918-3CC7-9746-BCBE-0B804B1A8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E55A-8F0E-564B-BBAC-83F653CA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957E55A-8F0E-564B-BBAC-83F653CAD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A295C-E2B9-8645-AC90-0F793E43E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FDA295C-E2B9-8645-AC90-0F793E43E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AD3D19-D879-B644-ACB2-F20E39B32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FAD3D19-D879-B644-ACB2-F20E39B32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AD7E4D-5259-4C43-A8DA-8C1AB5104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7AD7E4D-5259-4C43-A8DA-8C1AB5104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534C01-5AA0-AE42-9078-1288B59DC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F534C01-5AA0-AE42-9078-1288B59DC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DBA163-7C66-534A-80E5-DBBEF20F1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9DBA163-7C66-534A-80E5-DBBEF20F1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altLang="en-US" sz="5400" b="1" dirty="0"/>
              <a:t>Police problem solving</a:t>
            </a:r>
            <a:endParaRPr lang="en-US" altLang="en-US" sz="5400" b="1" dirty="0"/>
          </a:p>
        </p:txBody>
      </p:sp>
      <p:pic>
        <p:nvPicPr>
          <p:cNvPr id="7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hypotheses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593052"/>
              </p:ext>
            </p:extLst>
          </p:nvPr>
        </p:nvGraphicFramePr>
        <p:xfrm>
          <a:off x="381000" y="1447800"/>
          <a:ext cx="8305800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8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CBCBDD-3240-624E-BBB9-F8AE410B3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2CBCBDD-3240-624E-BBB9-F8AE410B3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75F786-620E-7843-A391-CBF2E5D2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C75F786-620E-7843-A391-CBF2E5D23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1D8919-81BF-EC45-8E9D-F8694BFF2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31D8919-81BF-EC45-8E9D-F8694BFF2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267484-40B4-1A41-88BA-8453BAB61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7267484-40B4-1A41-88BA-8453BAB61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686E21-FF0B-774A-B6CF-1BA9E0644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2686E21-FF0B-774A-B6CF-1BA9E0644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42CBCBDD-3240-624E-BBB9-F8AE410B3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CBCBDD-3240-624E-BBB9-F8AE410B3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C75F786-620E-7843-A391-CBF2E5D23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75F786-620E-7843-A391-CBF2E5D2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D31D8919-81BF-EC45-8E9D-F8694BFF2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1D8919-81BF-EC45-8E9D-F8694BFF2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7267484-40B4-1A41-88BA-8453BAB61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267484-40B4-1A41-88BA-8453BAB61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altLang="en-US" sz="5400" b="1" dirty="0"/>
              <a:t>Response: using existing evidence</a:t>
            </a:r>
            <a:endParaRPr lang="en-US" altLang="en-US" sz="5400" b="1" dirty="0"/>
          </a:p>
        </p:txBody>
      </p:sp>
      <p:pic>
        <p:nvPicPr>
          <p:cNvPr id="7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90E9-BB8B-674B-A588-21DBE7FC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evidence-based </a:t>
            </a:r>
            <a:br>
              <a:rPr lang="en-GB" dirty="0"/>
            </a:br>
            <a:r>
              <a:rPr lang="en-GB" dirty="0"/>
              <a:t>responses important?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17B52F-899E-0B44-8E8F-AC1711B8E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447800"/>
            <a:ext cx="8305799" cy="4213225"/>
          </a:xfrm>
          <a:ln>
            <a:solidFill>
              <a:srgbClr val="003F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C79A8-FA44-9243-BB60-16EC81212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CAD02-2B8F-8B4E-87F4-F71597DBC85B}"/>
              </a:ext>
            </a:extLst>
          </p:cNvPr>
          <p:cNvSpPr txBox="1"/>
          <p:nvPr/>
        </p:nvSpPr>
        <p:spPr>
          <a:xfrm rot="20700000">
            <a:off x="1707423" y="2592642"/>
            <a:ext cx="5729154" cy="1941658"/>
          </a:xfrm>
          <a:prstGeom prst="rect">
            <a:avLst/>
          </a:prstGeom>
          <a:solidFill>
            <a:schemeClr val="bg1"/>
          </a:solidFill>
          <a:ln w="57150">
            <a:solidFill>
              <a:srgbClr val="D91D5B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D91D5B"/>
                </a:solidFill>
              </a:rPr>
              <a:t>“random preventive patrol has shown little or no evidence of effectiveness as a crime fighting tool”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162FE-7FCC-BA44-BC39-BE3196B158E4}"/>
              </a:ext>
            </a:extLst>
          </p:cNvPr>
          <p:cNvSpPr txBox="1"/>
          <p:nvPr/>
        </p:nvSpPr>
        <p:spPr>
          <a:xfrm>
            <a:off x="395536" y="6047738"/>
            <a:ext cx="7194702" cy="578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22300" indent="-622300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Source:	C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Telep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&amp; D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Weisburd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. 2012.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What is known about the effectiveness of police practices in reducing crime and disorder?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Police Quarterly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15(4):331–357.</a:t>
            </a:r>
          </a:p>
          <a:p>
            <a:pPr marL="622300" indent="-622300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Image:	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@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MPSWestminster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8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D0D6-F86C-5644-93D3-F778A3A4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evidence-based </a:t>
            </a:r>
            <a:br>
              <a:rPr lang="en-GB" dirty="0"/>
            </a:br>
            <a:r>
              <a:rPr lang="en-GB" dirty="0"/>
              <a:t>responses important?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219829-0304-ED4F-9503-BF2559F33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447800"/>
            <a:ext cx="8305799" cy="4213225"/>
          </a:xfrm>
          <a:ln>
            <a:solidFill>
              <a:srgbClr val="003F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8B4CC-3041-AE46-9AEC-EF21CB01EAF6}"/>
              </a:ext>
            </a:extLst>
          </p:cNvPr>
          <p:cNvSpPr txBox="1"/>
          <p:nvPr/>
        </p:nvSpPr>
        <p:spPr>
          <a:xfrm rot="20700000">
            <a:off x="1216395" y="2592643"/>
            <a:ext cx="6711210" cy="1941658"/>
          </a:xfrm>
          <a:prstGeom prst="rect">
            <a:avLst/>
          </a:prstGeom>
          <a:solidFill>
            <a:schemeClr val="bg1"/>
          </a:solidFill>
          <a:ln w="57150">
            <a:solidFill>
              <a:srgbClr val="D91D5B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D91D5B"/>
                </a:solidFill>
              </a:rPr>
              <a:t>“likely to have a harmful effect and increase delinquency relative to doing nothing at all to the same youths”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70A31-FD1F-1841-B3D8-3BD54A415AA2}"/>
              </a:ext>
            </a:extLst>
          </p:cNvPr>
          <p:cNvSpPr txBox="1"/>
          <p:nvPr/>
        </p:nvSpPr>
        <p:spPr>
          <a:xfrm>
            <a:off x="395536" y="6047738"/>
            <a:ext cx="6341440" cy="578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22300" indent="-622300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Source:	A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Petrosino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, J Buehler and C Turpin-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Petrosino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'Scared straight' and other juvenile awareness programs for preventing juvenile delinquency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Campbell Systematic Reviews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2013:5.</a:t>
            </a:r>
          </a:p>
        </p:txBody>
      </p:sp>
    </p:spTree>
    <p:extLst>
      <p:ext uri="{BB962C8B-B14F-4D97-AF65-F5344CB8AC3E}">
        <p14:creationId xmlns:p14="http://schemas.microsoft.com/office/powerpoint/2010/main" val="17196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4FDA-3D21-D046-869A-7FE9463F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(sometimes) </a:t>
            </a:r>
            <a:br>
              <a:rPr lang="en-GB" dirty="0"/>
            </a:br>
            <a:r>
              <a:rPr lang="en-GB" dirty="0"/>
              <a:t>difficult to find evidence?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6338956-11FA-8D4F-997A-D5B3F0AEB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974241"/>
              </p:ext>
            </p:extLst>
          </p:nvPr>
        </p:nvGraphicFramePr>
        <p:xfrm>
          <a:off x="381000" y="1720056"/>
          <a:ext cx="8305800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E7A3-720D-AC49-9924-F58945AD0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39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913696-BC21-AC48-B042-FDB8C484F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913696-BC21-AC48-B042-FDB8C484F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F75CB5-98DC-1841-8BDF-4363C09C5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AFF75CB5-98DC-1841-8BDF-4363C09C5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DABE65-D41D-1343-B5E6-37E4F1341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6DABE65-D41D-1343-B5E6-37E4F1341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FDE28-3C83-0848-A839-B258BC5F2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CD3FDE28-3C83-0848-A839-B258BC5F2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D090-BA85-914D-B2D9-CB659CCE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evidence: the </a:t>
            </a:r>
            <a:r>
              <a:rPr lang="en-GB" dirty="0" err="1"/>
              <a:t>Center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for Problem-Oriented Policing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CC280-5685-924B-85EF-04B06E769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25</a:t>
            </a:fld>
            <a:endParaRPr lang="en-GB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8B330F-952A-F24A-B56F-4E149CFDC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447800"/>
            <a:ext cx="8305799" cy="4213225"/>
          </a:xfrm>
          <a:ln>
            <a:solidFill>
              <a:srgbClr val="003F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7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D090-BA85-914D-B2D9-CB659CCE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evidence: the </a:t>
            </a:r>
            <a:r>
              <a:rPr lang="en-GB" dirty="0" err="1"/>
              <a:t>Center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for Problem-Oriented Policing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CC280-5685-924B-85EF-04B06E769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26</a:t>
            </a:fld>
            <a:endParaRPr lang="en-GB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704B8C-60ED-5C4F-896A-55E06198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447800"/>
            <a:ext cx="8305799" cy="4213225"/>
          </a:xfrm>
          <a:ln>
            <a:solidFill>
              <a:srgbClr val="003F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7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D090-BA85-914D-B2D9-CB659CCE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evidence: the </a:t>
            </a:r>
            <a:r>
              <a:rPr lang="en-GB" dirty="0" err="1"/>
              <a:t>Center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for Problem-Oriented Policing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CC280-5685-924B-85EF-04B06E769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27</a:t>
            </a:fld>
            <a:endParaRPr lang="en-GB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704B8C-60ED-5C4F-896A-55E06198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"/>
          <a:stretch/>
        </p:blipFill>
        <p:spPr>
          <a:xfrm>
            <a:off x="381000" y="1447800"/>
            <a:ext cx="8305799" cy="4213225"/>
          </a:xfrm>
          <a:ln>
            <a:solidFill>
              <a:srgbClr val="003F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6AF473-0231-0843-905A-1719D21505E8}"/>
              </a:ext>
            </a:extLst>
          </p:cNvPr>
          <p:cNvGrpSpPr/>
          <p:nvPr/>
        </p:nvGrpSpPr>
        <p:grpSpPr>
          <a:xfrm>
            <a:off x="381000" y="1447800"/>
            <a:ext cx="8305799" cy="4213225"/>
            <a:chOff x="381000" y="1447800"/>
            <a:chExt cx="8305799" cy="4213225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35D4F74-1F53-9F4D-AAE5-AEA9CBA28DF0}"/>
                </a:ext>
              </a:extLst>
            </p:cNvPr>
            <p:cNvSpPr/>
            <p:nvPr/>
          </p:nvSpPr>
          <p:spPr bwMode="auto">
            <a:xfrm>
              <a:off x="381000" y="1447800"/>
              <a:ext cx="8305799" cy="4213225"/>
            </a:xfrm>
            <a:custGeom>
              <a:avLst/>
              <a:gdLst>
                <a:gd name="connsiteX0" fmla="*/ 0 w 8305799"/>
                <a:gd name="connsiteY0" fmla="*/ 0 h 4213225"/>
                <a:gd name="connsiteX1" fmla="*/ 8305799 w 8305799"/>
                <a:gd name="connsiteY1" fmla="*/ 0 h 4213225"/>
                <a:gd name="connsiteX2" fmla="*/ 8305799 w 8305799"/>
                <a:gd name="connsiteY2" fmla="*/ 4213225 h 4213225"/>
                <a:gd name="connsiteX3" fmla="*/ 0 w 8305799"/>
                <a:gd name="connsiteY3" fmla="*/ 4213225 h 4213225"/>
                <a:gd name="connsiteX4" fmla="*/ 0 w 8305799"/>
                <a:gd name="connsiteY4" fmla="*/ 0 h 4213225"/>
                <a:gd name="connsiteX5" fmla="*/ 793381 w 8305799"/>
                <a:gd name="connsiteY5" fmla="*/ 1497106 h 4213225"/>
                <a:gd name="connsiteX6" fmla="*/ 600636 w 8305799"/>
                <a:gd name="connsiteY6" fmla="*/ 1689851 h 4213225"/>
                <a:gd name="connsiteX7" fmla="*/ 600636 w 8305799"/>
                <a:gd name="connsiteY7" fmla="*/ 2460808 h 4213225"/>
                <a:gd name="connsiteX8" fmla="*/ 793381 w 8305799"/>
                <a:gd name="connsiteY8" fmla="*/ 2653553 h 4213225"/>
                <a:gd name="connsiteX9" fmla="*/ 7500281 w 8305799"/>
                <a:gd name="connsiteY9" fmla="*/ 2653553 h 4213225"/>
                <a:gd name="connsiteX10" fmla="*/ 7693026 w 8305799"/>
                <a:gd name="connsiteY10" fmla="*/ 2460808 h 4213225"/>
                <a:gd name="connsiteX11" fmla="*/ 7693026 w 8305799"/>
                <a:gd name="connsiteY11" fmla="*/ 1689851 h 4213225"/>
                <a:gd name="connsiteX12" fmla="*/ 7500281 w 8305799"/>
                <a:gd name="connsiteY12" fmla="*/ 1497106 h 4213225"/>
                <a:gd name="connsiteX13" fmla="*/ 793381 w 8305799"/>
                <a:gd name="connsiteY13" fmla="*/ 1497106 h 42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05799" h="4213225">
                  <a:moveTo>
                    <a:pt x="0" y="0"/>
                  </a:moveTo>
                  <a:lnTo>
                    <a:pt x="8305799" y="0"/>
                  </a:lnTo>
                  <a:lnTo>
                    <a:pt x="8305799" y="4213225"/>
                  </a:lnTo>
                  <a:lnTo>
                    <a:pt x="0" y="4213225"/>
                  </a:lnTo>
                  <a:lnTo>
                    <a:pt x="0" y="0"/>
                  </a:lnTo>
                  <a:close/>
                  <a:moveTo>
                    <a:pt x="793381" y="1497106"/>
                  </a:moveTo>
                  <a:cubicBezTo>
                    <a:pt x="686931" y="1497106"/>
                    <a:pt x="600636" y="1583401"/>
                    <a:pt x="600636" y="1689851"/>
                  </a:cubicBezTo>
                  <a:lnTo>
                    <a:pt x="600636" y="2460808"/>
                  </a:lnTo>
                  <a:cubicBezTo>
                    <a:pt x="600636" y="2567258"/>
                    <a:pt x="686931" y="2653553"/>
                    <a:pt x="793381" y="2653553"/>
                  </a:cubicBezTo>
                  <a:lnTo>
                    <a:pt x="7500281" y="2653553"/>
                  </a:lnTo>
                  <a:cubicBezTo>
                    <a:pt x="7606731" y="2653553"/>
                    <a:pt x="7693026" y="2567258"/>
                    <a:pt x="7693026" y="2460808"/>
                  </a:cubicBezTo>
                  <a:lnTo>
                    <a:pt x="7693026" y="1689851"/>
                  </a:lnTo>
                  <a:cubicBezTo>
                    <a:pt x="7693026" y="1583401"/>
                    <a:pt x="7606731" y="1497106"/>
                    <a:pt x="7500281" y="1497106"/>
                  </a:cubicBezTo>
                  <a:lnTo>
                    <a:pt x="793381" y="1497106"/>
                  </a:ln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004D75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164F1A4-5BC9-5C4B-A995-2E6186CCC4D2}"/>
                </a:ext>
              </a:extLst>
            </p:cNvPr>
            <p:cNvSpPr/>
            <p:nvPr/>
          </p:nvSpPr>
          <p:spPr bwMode="auto">
            <a:xfrm>
              <a:off x="981636" y="2944906"/>
              <a:ext cx="7092390" cy="1156447"/>
            </a:xfrm>
            <a:custGeom>
              <a:avLst/>
              <a:gdLst>
                <a:gd name="connsiteX0" fmla="*/ 192745 w 7092390"/>
                <a:gd name="connsiteY0" fmla="*/ 0 h 1156447"/>
                <a:gd name="connsiteX1" fmla="*/ 6899645 w 7092390"/>
                <a:gd name="connsiteY1" fmla="*/ 0 h 1156447"/>
                <a:gd name="connsiteX2" fmla="*/ 7092390 w 7092390"/>
                <a:gd name="connsiteY2" fmla="*/ 192745 h 1156447"/>
                <a:gd name="connsiteX3" fmla="*/ 7092390 w 7092390"/>
                <a:gd name="connsiteY3" fmla="*/ 963702 h 1156447"/>
                <a:gd name="connsiteX4" fmla="*/ 6899645 w 7092390"/>
                <a:gd name="connsiteY4" fmla="*/ 1156447 h 1156447"/>
                <a:gd name="connsiteX5" fmla="*/ 192745 w 7092390"/>
                <a:gd name="connsiteY5" fmla="*/ 1156447 h 1156447"/>
                <a:gd name="connsiteX6" fmla="*/ 0 w 7092390"/>
                <a:gd name="connsiteY6" fmla="*/ 963702 h 1156447"/>
                <a:gd name="connsiteX7" fmla="*/ 0 w 7092390"/>
                <a:gd name="connsiteY7" fmla="*/ 192745 h 1156447"/>
                <a:gd name="connsiteX8" fmla="*/ 192745 w 7092390"/>
                <a:gd name="connsiteY8" fmla="*/ 0 h 115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92390" h="1156447">
                  <a:moveTo>
                    <a:pt x="192745" y="0"/>
                  </a:moveTo>
                  <a:lnTo>
                    <a:pt x="6899645" y="0"/>
                  </a:lnTo>
                  <a:cubicBezTo>
                    <a:pt x="7006095" y="0"/>
                    <a:pt x="7092390" y="86295"/>
                    <a:pt x="7092390" y="192745"/>
                  </a:cubicBezTo>
                  <a:lnTo>
                    <a:pt x="7092390" y="963702"/>
                  </a:lnTo>
                  <a:cubicBezTo>
                    <a:pt x="7092390" y="1070152"/>
                    <a:pt x="7006095" y="1156447"/>
                    <a:pt x="6899645" y="1156447"/>
                  </a:cubicBezTo>
                  <a:lnTo>
                    <a:pt x="192745" y="1156447"/>
                  </a:lnTo>
                  <a:cubicBezTo>
                    <a:pt x="86295" y="1156447"/>
                    <a:pt x="0" y="1070152"/>
                    <a:pt x="0" y="963702"/>
                  </a:cubicBezTo>
                  <a:lnTo>
                    <a:pt x="0" y="192745"/>
                  </a:lnTo>
                  <a:cubicBezTo>
                    <a:pt x="0" y="86295"/>
                    <a:pt x="86295" y="0"/>
                    <a:pt x="192745" y="0"/>
                  </a:cubicBezTo>
                  <a:close/>
                </a:path>
              </a:pathLst>
            </a:custGeom>
            <a:noFill/>
            <a:ln w="76200" cap="flat" cmpd="sng" algn="ctr">
              <a:solidFill>
                <a:srgbClr val="D91D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004D75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4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AF86-DD14-0447-8039-59E8364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Center</a:t>
            </a:r>
            <a:r>
              <a:rPr lang="en-GB" dirty="0"/>
              <a:t> for Evidence-Based Crime Policy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DDEC0D-B2E0-3C4E-8BF4-3047C100D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447800"/>
            <a:ext cx="8305799" cy="4213225"/>
          </a:xfrm>
          <a:ln>
            <a:solidFill>
              <a:srgbClr val="003F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E4857-3073-E14C-AC8A-768866F7D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31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AF86-DD14-0447-8039-59E8364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Center</a:t>
            </a:r>
            <a:r>
              <a:rPr lang="en-GB" dirty="0"/>
              <a:t> for Evidence-Based Crime Policy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DDEC0D-B2E0-3C4E-8BF4-3047C100D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447800"/>
            <a:ext cx="8305799" cy="4213225"/>
          </a:xfrm>
          <a:ln>
            <a:solidFill>
              <a:srgbClr val="003F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E4857-3073-E14C-AC8A-768866F7D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76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EEF3FD4-0D75-F34E-A1F8-19D974C8562C}"/>
              </a:ext>
            </a:extLst>
          </p:cNvPr>
          <p:cNvSpPr/>
          <p:nvPr/>
        </p:nvSpPr>
        <p:spPr bwMode="auto">
          <a:xfrm>
            <a:off x="281515" y="4667243"/>
            <a:ext cx="5686149" cy="7647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90B199-CC8B-2A44-8504-74E452630335}"/>
              </a:ext>
            </a:extLst>
          </p:cNvPr>
          <p:cNvSpPr/>
          <p:nvPr/>
        </p:nvSpPr>
        <p:spPr bwMode="auto">
          <a:xfrm>
            <a:off x="281517" y="3935174"/>
            <a:ext cx="4563200" cy="7647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E7C233-1257-2845-B0AE-D45FC48FB6D8}"/>
              </a:ext>
            </a:extLst>
          </p:cNvPr>
          <p:cNvSpPr/>
          <p:nvPr/>
        </p:nvSpPr>
        <p:spPr bwMode="auto">
          <a:xfrm>
            <a:off x="2149642" y="3275413"/>
            <a:ext cx="3818022" cy="7647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B15E87-D85C-4940-ADA0-DC794CA9F4AE}"/>
              </a:ext>
            </a:extLst>
          </p:cNvPr>
          <p:cNvSpPr/>
          <p:nvPr/>
        </p:nvSpPr>
        <p:spPr bwMode="auto">
          <a:xfrm>
            <a:off x="281516" y="2549357"/>
            <a:ext cx="2846695" cy="7647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D9EEB-2DB1-FE41-911C-92D61BDCE020}"/>
              </a:ext>
            </a:extLst>
          </p:cNvPr>
          <p:cNvSpPr/>
          <p:nvPr/>
        </p:nvSpPr>
        <p:spPr bwMode="auto">
          <a:xfrm>
            <a:off x="5743074" y="1889596"/>
            <a:ext cx="1828800" cy="7647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1278CA-5E2F-2F4B-B473-0C73F7F68EA6}"/>
              </a:ext>
            </a:extLst>
          </p:cNvPr>
          <p:cNvSpPr/>
          <p:nvPr/>
        </p:nvSpPr>
        <p:spPr bwMode="auto">
          <a:xfrm>
            <a:off x="281516" y="1889596"/>
            <a:ext cx="5035067" cy="7647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1A7C6-A6C6-1843-96CD-57F4BD4D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problem solving?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GB" sz="3200" dirty="0">
                <a:solidFill>
                  <a:srgbClr val="003F62"/>
                </a:solidFill>
              </a:rPr>
              <a:t>legal and ethical action to prevent a specific type of crime, harm or </a:t>
            </a:r>
            <a:br>
              <a:rPr lang="en-GB" sz="3200" dirty="0">
                <a:solidFill>
                  <a:srgbClr val="003F62"/>
                </a:solidFill>
              </a:rPr>
            </a:br>
            <a:r>
              <a:rPr lang="en-GB" sz="3200" dirty="0">
                <a:solidFill>
                  <a:srgbClr val="003F62"/>
                </a:solidFill>
              </a:rPr>
              <a:t>disorder in a specific place so that fewer crimes happen, and the </a:t>
            </a:r>
            <a:br>
              <a:rPr lang="en-GB" sz="3200" dirty="0">
                <a:solidFill>
                  <a:srgbClr val="003F62"/>
                </a:solidFill>
              </a:rPr>
            </a:br>
            <a:r>
              <a:rPr lang="en-GB" sz="3200" dirty="0">
                <a:solidFill>
                  <a:srgbClr val="003F62"/>
                </a:solidFill>
              </a:rPr>
              <a:t>problem doesn’t reappear</a:t>
            </a:r>
          </a:p>
        </p:txBody>
      </p:sp>
    </p:spTree>
    <p:extLst>
      <p:ext uri="{BB962C8B-B14F-4D97-AF65-F5344CB8AC3E}">
        <p14:creationId xmlns:p14="http://schemas.microsoft.com/office/powerpoint/2010/main" val="7629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8" grpId="1" animBg="1"/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AF86-DD14-0447-8039-59E8364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Center</a:t>
            </a:r>
            <a:r>
              <a:rPr lang="en-GB" dirty="0"/>
              <a:t> for Evidence-Based Crime Policy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DDEC0D-B2E0-3C4E-8BF4-3047C100D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447800"/>
            <a:ext cx="8305799" cy="4213225"/>
          </a:xfrm>
          <a:ln>
            <a:solidFill>
              <a:srgbClr val="003F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E4857-3073-E14C-AC8A-768866F7D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25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9B8E-6BED-114C-BAE2-2AC5CA7D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CrimPapers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3E2938-7CD0-D34A-979C-DAE25DB7F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447800"/>
            <a:ext cx="8305799" cy="4213225"/>
          </a:xfrm>
          <a:ln>
            <a:solidFill>
              <a:srgbClr val="003F6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1C5E-0C38-B747-8F8F-FCEBD2884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78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altLang="en-US" sz="5400" b="1" dirty="0"/>
              <a:t>Assessment: evaluation techniques</a:t>
            </a:r>
            <a:endParaRPr lang="en-US" altLang="en-US" sz="5400" b="1" dirty="0"/>
          </a:p>
        </p:txBody>
      </p:sp>
      <p:pic>
        <p:nvPicPr>
          <p:cNvPr id="7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8E8E-5124-2E44-901C-18AECA94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success is difficult, </a:t>
            </a:r>
            <a:br>
              <a:rPr lang="en-GB" dirty="0"/>
            </a:br>
            <a:r>
              <a:rPr lang="en-GB" dirty="0"/>
              <a:t>even for experts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047B38-957D-5241-8962-3E0D3EAEC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343490"/>
              </p:ext>
            </p:extLst>
          </p:nvPr>
        </p:nvGraphicFramePr>
        <p:xfrm>
          <a:off x="380999" y="1582270"/>
          <a:ext cx="2077199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3FBBC-BA68-5B42-A904-417C0BC6F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33</a:t>
            </a:fld>
            <a:endParaRPr lang="en-GB" altLang="en-US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4A37173-BCC9-9245-BCA4-7B35BA678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256545"/>
              </p:ext>
            </p:extLst>
          </p:nvPr>
        </p:nvGraphicFramePr>
        <p:xfrm>
          <a:off x="4532403" y="1582270"/>
          <a:ext cx="2077199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C2A8011-2174-8442-9A7A-C50BA60D0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207730"/>
              </p:ext>
            </p:extLst>
          </p:nvPr>
        </p:nvGraphicFramePr>
        <p:xfrm>
          <a:off x="6609601" y="1582270"/>
          <a:ext cx="2077199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B9A5196-A0B9-584B-AC4D-4E18EEA7C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808155"/>
              </p:ext>
            </p:extLst>
          </p:nvPr>
        </p:nvGraphicFramePr>
        <p:xfrm>
          <a:off x="2455203" y="1582269"/>
          <a:ext cx="2077199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A5DA49-5F62-B442-8043-2B952425EAC0}"/>
              </a:ext>
            </a:extLst>
          </p:cNvPr>
          <p:cNvSpPr txBox="1"/>
          <p:nvPr/>
        </p:nvSpPr>
        <p:spPr>
          <a:xfrm>
            <a:off x="505004" y="4630269"/>
            <a:ext cx="2077198" cy="6463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>
                <a:solidFill>
                  <a:srgbClr val="D91D5B"/>
                </a:solidFill>
              </a:rPr>
              <a:t>Long-term decline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9E8857-1897-684C-8C69-6D778E8655A3}"/>
              </a:ext>
            </a:extLst>
          </p:cNvPr>
          <p:cNvSpPr txBox="1"/>
          <p:nvPr/>
        </p:nvSpPr>
        <p:spPr>
          <a:xfrm>
            <a:off x="2588193" y="4630269"/>
            <a:ext cx="2077198" cy="6463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>
                <a:solidFill>
                  <a:srgbClr val="D91D5B"/>
                </a:solidFill>
              </a:rPr>
              <a:t>One-off decrease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8EB7A-0FC7-1943-B37A-F39B2004A966}"/>
              </a:ext>
            </a:extLst>
          </p:cNvPr>
          <p:cNvSpPr txBox="1"/>
          <p:nvPr/>
        </p:nvSpPr>
        <p:spPr>
          <a:xfrm>
            <a:off x="4665391" y="4628898"/>
            <a:ext cx="2077198" cy="6463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>
                <a:solidFill>
                  <a:srgbClr val="D91D5B"/>
                </a:solidFill>
              </a:rPr>
              <a:t>Break in long-term increase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2EFE0-7F0F-0A41-A0C3-1303654DBF4D}"/>
              </a:ext>
            </a:extLst>
          </p:cNvPr>
          <p:cNvSpPr txBox="1"/>
          <p:nvPr/>
        </p:nvSpPr>
        <p:spPr>
          <a:xfrm>
            <a:off x="6742589" y="4628898"/>
            <a:ext cx="2077198" cy="6463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000" dirty="0">
                <a:solidFill>
                  <a:srgbClr val="D91D5B"/>
                </a:solidFill>
              </a:rPr>
              <a:t>No trend, </a:t>
            </a:r>
            <a:br>
              <a:rPr lang="en-GB" sz="2000" dirty="0">
                <a:solidFill>
                  <a:srgbClr val="D91D5B"/>
                </a:solidFill>
              </a:rPr>
            </a:br>
            <a:r>
              <a:rPr lang="en-GB" sz="2000" dirty="0">
                <a:solidFill>
                  <a:srgbClr val="D91D5B"/>
                </a:solidFill>
              </a:rPr>
              <a:t>high noise</a:t>
            </a:r>
          </a:p>
        </p:txBody>
      </p:sp>
    </p:spTree>
    <p:extLst>
      <p:ext uri="{BB962C8B-B14F-4D97-AF65-F5344CB8AC3E}">
        <p14:creationId xmlns:p14="http://schemas.microsoft.com/office/powerpoint/2010/main" val="29047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  <p:bldGraphic spid="5" grpId="1" uiExpand="1">
        <p:bldSub>
          <a:bldChart bld="series"/>
        </p:bldSub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success is difficult, </a:t>
            </a:r>
            <a:br>
              <a:rPr lang="en-GB" dirty="0"/>
            </a:br>
            <a:r>
              <a:rPr lang="en-GB" dirty="0"/>
              <a:t>even for experts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266028"/>
              </p:ext>
            </p:extLst>
          </p:nvPr>
        </p:nvGraphicFramePr>
        <p:xfrm>
          <a:off x="381000" y="1447800"/>
          <a:ext cx="830580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5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87725D-3B24-1744-8212-0CFDD277CFC8}"/>
              </a:ext>
            </a:extLst>
          </p:cNvPr>
          <p:cNvCxnSpPr/>
          <p:nvPr/>
        </p:nvCxnSpPr>
        <p:spPr bwMode="auto">
          <a:xfrm>
            <a:off x="0" y="410566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F6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69CF326-28E8-9D4E-86BD-657CFE22DC46}"/>
              </a:ext>
            </a:extLst>
          </p:cNvPr>
          <p:cNvSpPr/>
          <p:nvPr/>
        </p:nvSpPr>
        <p:spPr bwMode="auto">
          <a:xfrm>
            <a:off x="3040263" y="3940046"/>
            <a:ext cx="741615" cy="3361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369E1-0F0C-C24B-BAD4-5AF4FDDF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the Maryland Scale to understand </a:t>
            </a:r>
            <a:br>
              <a:rPr lang="en-GB" dirty="0"/>
            </a:br>
            <a:r>
              <a:rPr lang="en-GB" dirty="0"/>
              <a:t>the quality of your assessment measure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381AF14-0A81-C84D-B05B-6E85CDF2BD5F}"/>
              </a:ext>
            </a:extLst>
          </p:cNvPr>
          <p:cNvSpPr/>
          <p:nvPr/>
        </p:nvSpPr>
        <p:spPr>
          <a:xfrm>
            <a:off x="381002" y="1544500"/>
            <a:ext cx="6060139" cy="601154"/>
          </a:xfrm>
          <a:custGeom>
            <a:avLst/>
            <a:gdLst>
              <a:gd name="connsiteX0" fmla="*/ 0 w 6060139"/>
              <a:gd name="connsiteY0" fmla="*/ 60115 h 601154"/>
              <a:gd name="connsiteX1" fmla="*/ 60115 w 6060139"/>
              <a:gd name="connsiteY1" fmla="*/ 0 h 601154"/>
              <a:gd name="connsiteX2" fmla="*/ 6000024 w 6060139"/>
              <a:gd name="connsiteY2" fmla="*/ 0 h 601154"/>
              <a:gd name="connsiteX3" fmla="*/ 6060139 w 6060139"/>
              <a:gd name="connsiteY3" fmla="*/ 60115 h 601154"/>
              <a:gd name="connsiteX4" fmla="*/ 6060139 w 6060139"/>
              <a:gd name="connsiteY4" fmla="*/ 541039 h 601154"/>
              <a:gd name="connsiteX5" fmla="*/ 6000024 w 6060139"/>
              <a:gd name="connsiteY5" fmla="*/ 601154 h 601154"/>
              <a:gd name="connsiteX6" fmla="*/ 60115 w 6060139"/>
              <a:gd name="connsiteY6" fmla="*/ 601154 h 601154"/>
              <a:gd name="connsiteX7" fmla="*/ 0 w 6060139"/>
              <a:gd name="connsiteY7" fmla="*/ 541039 h 601154"/>
              <a:gd name="connsiteX8" fmla="*/ 0 w 6060139"/>
              <a:gd name="connsiteY8" fmla="*/ 60115 h 6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139" h="601154">
                <a:moveTo>
                  <a:pt x="0" y="60115"/>
                </a:moveTo>
                <a:cubicBezTo>
                  <a:pt x="0" y="26914"/>
                  <a:pt x="26914" y="0"/>
                  <a:pt x="60115" y="0"/>
                </a:cubicBezTo>
                <a:lnTo>
                  <a:pt x="6000024" y="0"/>
                </a:lnTo>
                <a:cubicBezTo>
                  <a:pt x="6033225" y="0"/>
                  <a:pt x="6060139" y="26914"/>
                  <a:pt x="6060139" y="60115"/>
                </a:cubicBezTo>
                <a:lnTo>
                  <a:pt x="6060139" y="541039"/>
                </a:lnTo>
                <a:cubicBezTo>
                  <a:pt x="6060139" y="574240"/>
                  <a:pt x="6033225" y="601154"/>
                  <a:pt x="6000024" y="601154"/>
                </a:cubicBezTo>
                <a:lnTo>
                  <a:pt x="60115" y="601154"/>
                </a:lnTo>
                <a:cubicBezTo>
                  <a:pt x="26914" y="601154"/>
                  <a:pt x="0" y="574240"/>
                  <a:pt x="0" y="541039"/>
                </a:cubicBezTo>
                <a:lnTo>
                  <a:pt x="0" y="60115"/>
                </a:lnTo>
                <a:close/>
              </a:path>
            </a:pathLst>
          </a:custGeom>
          <a:solidFill>
            <a:srgbClr val="D91D5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807" tIns="93807" rIns="93807" bIns="9380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5. Randomised</a:t>
            </a:r>
            <a:r>
              <a:rPr lang="en-GB" sz="2000" kern="1200" baseline="0" dirty="0"/>
              <a:t> controlled trial</a:t>
            </a:r>
            <a:endParaRPr lang="en-US" sz="2000" kern="12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F76C759-5086-1043-94F9-BB6021FD351A}"/>
              </a:ext>
            </a:extLst>
          </p:cNvPr>
          <p:cNvSpPr/>
          <p:nvPr/>
        </p:nvSpPr>
        <p:spPr>
          <a:xfrm rot="10800000">
            <a:off x="3142466" y="2182543"/>
            <a:ext cx="540001" cy="226800"/>
          </a:xfrm>
          <a:custGeom>
            <a:avLst/>
            <a:gdLst>
              <a:gd name="connsiteX0" fmla="*/ 0 w 226799"/>
              <a:gd name="connsiteY0" fmla="*/ 108000 h 540000"/>
              <a:gd name="connsiteX1" fmla="*/ 113400 w 226799"/>
              <a:gd name="connsiteY1" fmla="*/ 108000 h 540000"/>
              <a:gd name="connsiteX2" fmla="*/ 113400 w 226799"/>
              <a:gd name="connsiteY2" fmla="*/ 0 h 540000"/>
              <a:gd name="connsiteX3" fmla="*/ 226799 w 226799"/>
              <a:gd name="connsiteY3" fmla="*/ 270000 h 540000"/>
              <a:gd name="connsiteX4" fmla="*/ 113400 w 226799"/>
              <a:gd name="connsiteY4" fmla="*/ 540000 h 540000"/>
              <a:gd name="connsiteX5" fmla="*/ 113400 w 226799"/>
              <a:gd name="connsiteY5" fmla="*/ 432000 h 540000"/>
              <a:gd name="connsiteX6" fmla="*/ 0 w 226799"/>
              <a:gd name="connsiteY6" fmla="*/ 432000 h 540000"/>
              <a:gd name="connsiteX7" fmla="*/ 0 w 226799"/>
              <a:gd name="connsiteY7" fmla="*/ 108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799" h="540000">
                <a:moveTo>
                  <a:pt x="181439" y="1"/>
                </a:moveTo>
                <a:lnTo>
                  <a:pt x="181439" y="270001"/>
                </a:lnTo>
                <a:lnTo>
                  <a:pt x="226799" y="270001"/>
                </a:lnTo>
                <a:lnTo>
                  <a:pt x="113400" y="539999"/>
                </a:lnTo>
                <a:lnTo>
                  <a:pt x="0" y="270001"/>
                </a:lnTo>
                <a:lnTo>
                  <a:pt x="45360" y="270001"/>
                </a:lnTo>
                <a:lnTo>
                  <a:pt x="45360" y="1"/>
                </a:lnTo>
                <a:lnTo>
                  <a:pt x="181439" y="1"/>
                </a:lnTo>
                <a:close/>
              </a:path>
            </a:pathLst>
          </a:custGeom>
          <a:solidFill>
            <a:srgbClr val="003F6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99" tIns="1" rIns="108002" bIns="6803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52C8502-E588-8648-88FB-06D6A06F145F}"/>
              </a:ext>
            </a:extLst>
          </p:cNvPr>
          <p:cNvSpPr/>
          <p:nvPr/>
        </p:nvSpPr>
        <p:spPr>
          <a:xfrm>
            <a:off x="381002" y="2446232"/>
            <a:ext cx="6060139" cy="601154"/>
          </a:xfrm>
          <a:custGeom>
            <a:avLst/>
            <a:gdLst>
              <a:gd name="connsiteX0" fmla="*/ 0 w 6060139"/>
              <a:gd name="connsiteY0" fmla="*/ 60115 h 601154"/>
              <a:gd name="connsiteX1" fmla="*/ 60115 w 6060139"/>
              <a:gd name="connsiteY1" fmla="*/ 0 h 601154"/>
              <a:gd name="connsiteX2" fmla="*/ 6000024 w 6060139"/>
              <a:gd name="connsiteY2" fmla="*/ 0 h 601154"/>
              <a:gd name="connsiteX3" fmla="*/ 6060139 w 6060139"/>
              <a:gd name="connsiteY3" fmla="*/ 60115 h 601154"/>
              <a:gd name="connsiteX4" fmla="*/ 6060139 w 6060139"/>
              <a:gd name="connsiteY4" fmla="*/ 541039 h 601154"/>
              <a:gd name="connsiteX5" fmla="*/ 6000024 w 6060139"/>
              <a:gd name="connsiteY5" fmla="*/ 601154 h 601154"/>
              <a:gd name="connsiteX6" fmla="*/ 60115 w 6060139"/>
              <a:gd name="connsiteY6" fmla="*/ 601154 h 601154"/>
              <a:gd name="connsiteX7" fmla="*/ 0 w 6060139"/>
              <a:gd name="connsiteY7" fmla="*/ 541039 h 601154"/>
              <a:gd name="connsiteX8" fmla="*/ 0 w 6060139"/>
              <a:gd name="connsiteY8" fmla="*/ 60115 h 6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139" h="601154">
                <a:moveTo>
                  <a:pt x="0" y="60115"/>
                </a:moveTo>
                <a:cubicBezTo>
                  <a:pt x="0" y="26914"/>
                  <a:pt x="26914" y="0"/>
                  <a:pt x="60115" y="0"/>
                </a:cubicBezTo>
                <a:lnTo>
                  <a:pt x="6000024" y="0"/>
                </a:lnTo>
                <a:cubicBezTo>
                  <a:pt x="6033225" y="0"/>
                  <a:pt x="6060139" y="26914"/>
                  <a:pt x="6060139" y="60115"/>
                </a:cubicBezTo>
                <a:lnTo>
                  <a:pt x="6060139" y="541039"/>
                </a:lnTo>
                <a:cubicBezTo>
                  <a:pt x="6060139" y="574240"/>
                  <a:pt x="6033225" y="601154"/>
                  <a:pt x="6000024" y="601154"/>
                </a:cubicBezTo>
                <a:lnTo>
                  <a:pt x="60115" y="601154"/>
                </a:lnTo>
                <a:cubicBezTo>
                  <a:pt x="26914" y="601154"/>
                  <a:pt x="0" y="574240"/>
                  <a:pt x="0" y="541039"/>
                </a:cubicBezTo>
                <a:lnTo>
                  <a:pt x="0" y="60115"/>
                </a:lnTo>
                <a:close/>
              </a:path>
            </a:pathLst>
          </a:custGeom>
          <a:solidFill>
            <a:srgbClr val="D91D5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807" tIns="93807" rIns="93807" bIns="9380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4. Before/after, with control,</a:t>
            </a:r>
            <a:r>
              <a:rPr lang="en-GB" sz="2000" kern="1200" baseline="0" dirty="0"/>
              <a:t> several sites</a:t>
            </a:r>
            <a:endParaRPr lang="en-US" sz="2000" kern="1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7880053-DFE6-E244-9F3B-E6E975BE67EC}"/>
              </a:ext>
            </a:extLst>
          </p:cNvPr>
          <p:cNvSpPr/>
          <p:nvPr/>
        </p:nvSpPr>
        <p:spPr>
          <a:xfrm rot="10800000">
            <a:off x="3142466" y="3084275"/>
            <a:ext cx="540001" cy="226800"/>
          </a:xfrm>
          <a:custGeom>
            <a:avLst/>
            <a:gdLst>
              <a:gd name="connsiteX0" fmla="*/ 0 w 226799"/>
              <a:gd name="connsiteY0" fmla="*/ 108000 h 540000"/>
              <a:gd name="connsiteX1" fmla="*/ 113400 w 226799"/>
              <a:gd name="connsiteY1" fmla="*/ 108000 h 540000"/>
              <a:gd name="connsiteX2" fmla="*/ 113400 w 226799"/>
              <a:gd name="connsiteY2" fmla="*/ 0 h 540000"/>
              <a:gd name="connsiteX3" fmla="*/ 226799 w 226799"/>
              <a:gd name="connsiteY3" fmla="*/ 270000 h 540000"/>
              <a:gd name="connsiteX4" fmla="*/ 113400 w 226799"/>
              <a:gd name="connsiteY4" fmla="*/ 540000 h 540000"/>
              <a:gd name="connsiteX5" fmla="*/ 113400 w 226799"/>
              <a:gd name="connsiteY5" fmla="*/ 432000 h 540000"/>
              <a:gd name="connsiteX6" fmla="*/ 0 w 226799"/>
              <a:gd name="connsiteY6" fmla="*/ 432000 h 540000"/>
              <a:gd name="connsiteX7" fmla="*/ 0 w 226799"/>
              <a:gd name="connsiteY7" fmla="*/ 108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799" h="540000">
                <a:moveTo>
                  <a:pt x="181439" y="1"/>
                </a:moveTo>
                <a:lnTo>
                  <a:pt x="181439" y="270001"/>
                </a:lnTo>
                <a:lnTo>
                  <a:pt x="226799" y="270001"/>
                </a:lnTo>
                <a:lnTo>
                  <a:pt x="113400" y="539999"/>
                </a:lnTo>
                <a:lnTo>
                  <a:pt x="0" y="270001"/>
                </a:lnTo>
                <a:lnTo>
                  <a:pt x="45360" y="270001"/>
                </a:lnTo>
                <a:lnTo>
                  <a:pt x="45360" y="1"/>
                </a:lnTo>
                <a:lnTo>
                  <a:pt x="181439" y="1"/>
                </a:lnTo>
                <a:close/>
              </a:path>
            </a:pathLst>
          </a:custGeom>
          <a:solidFill>
            <a:srgbClr val="003F6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99" tIns="1" rIns="108002" bIns="680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3FFC783-075E-644E-A99C-D6F84A95F3F0}"/>
              </a:ext>
            </a:extLst>
          </p:cNvPr>
          <p:cNvSpPr/>
          <p:nvPr/>
        </p:nvSpPr>
        <p:spPr>
          <a:xfrm>
            <a:off x="381002" y="3347964"/>
            <a:ext cx="6060139" cy="601154"/>
          </a:xfrm>
          <a:custGeom>
            <a:avLst/>
            <a:gdLst>
              <a:gd name="connsiteX0" fmla="*/ 0 w 6060139"/>
              <a:gd name="connsiteY0" fmla="*/ 60115 h 601154"/>
              <a:gd name="connsiteX1" fmla="*/ 60115 w 6060139"/>
              <a:gd name="connsiteY1" fmla="*/ 0 h 601154"/>
              <a:gd name="connsiteX2" fmla="*/ 6000024 w 6060139"/>
              <a:gd name="connsiteY2" fmla="*/ 0 h 601154"/>
              <a:gd name="connsiteX3" fmla="*/ 6060139 w 6060139"/>
              <a:gd name="connsiteY3" fmla="*/ 60115 h 601154"/>
              <a:gd name="connsiteX4" fmla="*/ 6060139 w 6060139"/>
              <a:gd name="connsiteY4" fmla="*/ 541039 h 601154"/>
              <a:gd name="connsiteX5" fmla="*/ 6000024 w 6060139"/>
              <a:gd name="connsiteY5" fmla="*/ 601154 h 601154"/>
              <a:gd name="connsiteX6" fmla="*/ 60115 w 6060139"/>
              <a:gd name="connsiteY6" fmla="*/ 601154 h 601154"/>
              <a:gd name="connsiteX7" fmla="*/ 0 w 6060139"/>
              <a:gd name="connsiteY7" fmla="*/ 541039 h 601154"/>
              <a:gd name="connsiteX8" fmla="*/ 0 w 6060139"/>
              <a:gd name="connsiteY8" fmla="*/ 60115 h 6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139" h="601154">
                <a:moveTo>
                  <a:pt x="0" y="60115"/>
                </a:moveTo>
                <a:cubicBezTo>
                  <a:pt x="0" y="26914"/>
                  <a:pt x="26914" y="0"/>
                  <a:pt x="60115" y="0"/>
                </a:cubicBezTo>
                <a:lnTo>
                  <a:pt x="6000024" y="0"/>
                </a:lnTo>
                <a:cubicBezTo>
                  <a:pt x="6033225" y="0"/>
                  <a:pt x="6060139" y="26914"/>
                  <a:pt x="6060139" y="60115"/>
                </a:cubicBezTo>
                <a:lnTo>
                  <a:pt x="6060139" y="541039"/>
                </a:lnTo>
                <a:cubicBezTo>
                  <a:pt x="6060139" y="574240"/>
                  <a:pt x="6033225" y="601154"/>
                  <a:pt x="6000024" y="601154"/>
                </a:cubicBezTo>
                <a:lnTo>
                  <a:pt x="60115" y="601154"/>
                </a:lnTo>
                <a:cubicBezTo>
                  <a:pt x="26914" y="601154"/>
                  <a:pt x="0" y="574240"/>
                  <a:pt x="0" y="541039"/>
                </a:cubicBezTo>
                <a:lnTo>
                  <a:pt x="0" y="60115"/>
                </a:lnTo>
                <a:close/>
              </a:path>
            </a:pathLst>
          </a:custGeom>
          <a:solidFill>
            <a:srgbClr val="D91D5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807" tIns="93807" rIns="93807" bIns="9380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3. Before/after,</a:t>
            </a:r>
            <a:r>
              <a:rPr lang="en-GB" sz="2000" kern="1200" baseline="0" dirty="0"/>
              <a:t> with control, one site</a:t>
            </a:r>
            <a:endParaRPr lang="en-US" sz="2000" kern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8D0C2B9-0FA6-8F43-987D-8616453F738B}"/>
              </a:ext>
            </a:extLst>
          </p:cNvPr>
          <p:cNvSpPr/>
          <p:nvPr/>
        </p:nvSpPr>
        <p:spPr>
          <a:xfrm rot="10800000">
            <a:off x="3142466" y="3986007"/>
            <a:ext cx="540001" cy="226800"/>
          </a:xfrm>
          <a:custGeom>
            <a:avLst/>
            <a:gdLst>
              <a:gd name="connsiteX0" fmla="*/ 0 w 226799"/>
              <a:gd name="connsiteY0" fmla="*/ 108000 h 540000"/>
              <a:gd name="connsiteX1" fmla="*/ 113400 w 226799"/>
              <a:gd name="connsiteY1" fmla="*/ 108000 h 540000"/>
              <a:gd name="connsiteX2" fmla="*/ 113400 w 226799"/>
              <a:gd name="connsiteY2" fmla="*/ 0 h 540000"/>
              <a:gd name="connsiteX3" fmla="*/ 226799 w 226799"/>
              <a:gd name="connsiteY3" fmla="*/ 270000 h 540000"/>
              <a:gd name="connsiteX4" fmla="*/ 113400 w 226799"/>
              <a:gd name="connsiteY4" fmla="*/ 540000 h 540000"/>
              <a:gd name="connsiteX5" fmla="*/ 113400 w 226799"/>
              <a:gd name="connsiteY5" fmla="*/ 432000 h 540000"/>
              <a:gd name="connsiteX6" fmla="*/ 0 w 226799"/>
              <a:gd name="connsiteY6" fmla="*/ 432000 h 540000"/>
              <a:gd name="connsiteX7" fmla="*/ 0 w 226799"/>
              <a:gd name="connsiteY7" fmla="*/ 108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799" h="540000">
                <a:moveTo>
                  <a:pt x="181439" y="1"/>
                </a:moveTo>
                <a:lnTo>
                  <a:pt x="181439" y="270001"/>
                </a:lnTo>
                <a:lnTo>
                  <a:pt x="226799" y="270001"/>
                </a:lnTo>
                <a:lnTo>
                  <a:pt x="113400" y="539999"/>
                </a:lnTo>
                <a:lnTo>
                  <a:pt x="0" y="270001"/>
                </a:lnTo>
                <a:lnTo>
                  <a:pt x="45360" y="270001"/>
                </a:lnTo>
                <a:lnTo>
                  <a:pt x="45360" y="1"/>
                </a:lnTo>
                <a:lnTo>
                  <a:pt x="181439" y="1"/>
                </a:lnTo>
                <a:close/>
              </a:path>
            </a:pathLst>
          </a:custGeom>
          <a:solidFill>
            <a:srgbClr val="003F6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99" tIns="0" rIns="108001" bIns="680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8DA3601-5FCD-234C-8421-E878222716A7}"/>
              </a:ext>
            </a:extLst>
          </p:cNvPr>
          <p:cNvSpPr/>
          <p:nvPr/>
        </p:nvSpPr>
        <p:spPr>
          <a:xfrm>
            <a:off x="381002" y="4249696"/>
            <a:ext cx="6060139" cy="601154"/>
          </a:xfrm>
          <a:custGeom>
            <a:avLst/>
            <a:gdLst>
              <a:gd name="connsiteX0" fmla="*/ 0 w 6060139"/>
              <a:gd name="connsiteY0" fmla="*/ 60115 h 601154"/>
              <a:gd name="connsiteX1" fmla="*/ 60115 w 6060139"/>
              <a:gd name="connsiteY1" fmla="*/ 0 h 601154"/>
              <a:gd name="connsiteX2" fmla="*/ 6000024 w 6060139"/>
              <a:gd name="connsiteY2" fmla="*/ 0 h 601154"/>
              <a:gd name="connsiteX3" fmla="*/ 6060139 w 6060139"/>
              <a:gd name="connsiteY3" fmla="*/ 60115 h 601154"/>
              <a:gd name="connsiteX4" fmla="*/ 6060139 w 6060139"/>
              <a:gd name="connsiteY4" fmla="*/ 541039 h 601154"/>
              <a:gd name="connsiteX5" fmla="*/ 6000024 w 6060139"/>
              <a:gd name="connsiteY5" fmla="*/ 601154 h 601154"/>
              <a:gd name="connsiteX6" fmla="*/ 60115 w 6060139"/>
              <a:gd name="connsiteY6" fmla="*/ 601154 h 601154"/>
              <a:gd name="connsiteX7" fmla="*/ 0 w 6060139"/>
              <a:gd name="connsiteY7" fmla="*/ 541039 h 601154"/>
              <a:gd name="connsiteX8" fmla="*/ 0 w 6060139"/>
              <a:gd name="connsiteY8" fmla="*/ 60115 h 6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139" h="601154">
                <a:moveTo>
                  <a:pt x="0" y="60115"/>
                </a:moveTo>
                <a:cubicBezTo>
                  <a:pt x="0" y="26914"/>
                  <a:pt x="26914" y="0"/>
                  <a:pt x="60115" y="0"/>
                </a:cubicBezTo>
                <a:lnTo>
                  <a:pt x="6000024" y="0"/>
                </a:lnTo>
                <a:cubicBezTo>
                  <a:pt x="6033225" y="0"/>
                  <a:pt x="6060139" y="26914"/>
                  <a:pt x="6060139" y="60115"/>
                </a:cubicBezTo>
                <a:lnTo>
                  <a:pt x="6060139" y="541039"/>
                </a:lnTo>
                <a:cubicBezTo>
                  <a:pt x="6060139" y="574240"/>
                  <a:pt x="6033225" y="601154"/>
                  <a:pt x="6000024" y="601154"/>
                </a:cubicBezTo>
                <a:lnTo>
                  <a:pt x="60115" y="601154"/>
                </a:lnTo>
                <a:cubicBezTo>
                  <a:pt x="26914" y="601154"/>
                  <a:pt x="0" y="574240"/>
                  <a:pt x="0" y="541039"/>
                </a:cubicBezTo>
                <a:lnTo>
                  <a:pt x="0" y="60115"/>
                </a:lnTo>
                <a:close/>
              </a:path>
            </a:pathLst>
          </a:custGeom>
          <a:solidFill>
            <a:srgbClr val="D91D5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807" tIns="93807" rIns="93807" bIns="9380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2. Before/after, no control, one site</a:t>
            </a:r>
            <a:endParaRPr lang="en-US" sz="2000" kern="1200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4E98E85-FA4B-824E-A0A0-8882862F9EB5}"/>
              </a:ext>
            </a:extLst>
          </p:cNvPr>
          <p:cNvSpPr/>
          <p:nvPr/>
        </p:nvSpPr>
        <p:spPr>
          <a:xfrm rot="10800000">
            <a:off x="3142466" y="4887739"/>
            <a:ext cx="540001" cy="226800"/>
          </a:xfrm>
          <a:custGeom>
            <a:avLst/>
            <a:gdLst>
              <a:gd name="connsiteX0" fmla="*/ 0 w 226799"/>
              <a:gd name="connsiteY0" fmla="*/ 108000 h 540000"/>
              <a:gd name="connsiteX1" fmla="*/ 113400 w 226799"/>
              <a:gd name="connsiteY1" fmla="*/ 108000 h 540000"/>
              <a:gd name="connsiteX2" fmla="*/ 113400 w 226799"/>
              <a:gd name="connsiteY2" fmla="*/ 0 h 540000"/>
              <a:gd name="connsiteX3" fmla="*/ 226799 w 226799"/>
              <a:gd name="connsiteY3" fmla="*/ 270000 h 540000"/>
              <a:gd name="connsiteX4" fmla="*/ 113400 w 226799"/>
              <a:gd name="connsiteY4" fmla="*/ 540000 h 540000"/>
              <a:gd name="connsiteX5" fmla="*/ 113400 w 226799"/>
              <a:gd name="connsiteY5" fmla="*/ 432000 h 540000"/>
              <a:gd name="connsiteX6" fmla="*/ 0 w 226799"/>
              <a:gd name="connsiteY6" fmla="*/ 432000 h 540000"/>
              <a:gd name="connsiteX7" fmla="*/ 0 w 226799"/>
              <a:gd name="connsiteY7" fmla="*/ 108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799" h="540000">
                <a:moveTo>
                  <a:pt x="181439" y="1"/>
                </a:moveTo>
                <a:lnTo>
                  <a:pt x="181439" y="270001"/>
                </a:lnTo>
                <a:lnTo>
                  <a:pt x="226799" y="270001"/>
                </a:lnTo>
                <a:lnTo>
                  <a:pt x="113400" y="539999"/>
                </a:lnTo>
                <a:lnTo>
                  <a:pt x="0" y="270001"/>
                </a:lnTo>
                <a:lnTo>
                  <a:pt x="45360" y="270001"/>
                </a:lnTo>
                <a:lnTo>
                  <a:pt x="45360" y="1"/>
                </a:lnTo>
                <a:lnTo>
                  <a:pt x="181439" y="1"/>
                </a:lnTo>
                <a:close/>
              </a:path>
            </a:pathLst>
          </a:custGeom>
          <a:solidFill>
            <a:srgbClr val="003F6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99" tIns="0" rIns="108001" bIns="6804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A6B763-FD9D-4343-8707-DE996A876411}"/>
              </a:ext>
            </a:extLst>
          </p:cNvPr>
          <p:cNvSpPr/>
          <p:nvPr/>
        </p:nvSpPr>
        <p:spPr>
          <a:xfrm>
            <a:off x="381002" y="5151428"/>
            <a:ext cx="6060139" cy="601154"/>
          </a:xfrm>
          <a:custGeom>
            <a:avLst/>
            <a:gdLst>
              <a:gd name="connsiteX0" fmla="*/ 0 w 6060139"/>
              <a:gd name="connsiteY0" fmla="*/ 60115 h 601154"/>
              <a:gd name="connsiteX1" fmla="*/ 60115 w 6060139"/>
              <a:gd name="connsiteY1" fmla="*/ 0 h 601154"/>
              <a:gd name="connsiteX2" fmla="*/ 6000024 w 6060139"/>
              <a:gd name="connsiteY2" fmla="*/ 0 h 601154"/>
              <a:gd name="connsiteX3" fmla="*/ 6060139 w 6060139"/>
              <a:gd name="connsiteY3" fmla="*/ 60115 h 601154"/>
              <a:gd name="connsiteX4" fmla="*/ 6060139 w 6060139"/>
              <a:gd name="connsiteY4" fmla="*/ 541039 h 601154"/>
              <a:gd name="connsiteX5" fmla="*/ 6000024 w 6060139"/>
              <a:gd name="connsiteY5" fmla="*/ 601154 h 601154"/>
              <a:gd name="connsiteX6" fmla="*/ 60115 w 6060139"/>
              <a:gd name="connsiteY6" fmla="*/ 601154 h 601154"/>
              <a:gd name="connsiteX7" fmla="*/ 0 w 6060139"/>
              <a:gd name="connsiteY7" fmla="*/ 541039 h 601154"/>
              <a:gd name="connsiteX8" fmla="*/ 0 w 6060139"/>
              <a:gd name="connsiteY8" fmla="*/ 60115 h 6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139" h="601154">
                <a:moveTo>
                  <a:pt x="0" y="60115"/>
                </a:moveTo>
                <a:cubicBezTo>
                  <a:pt x="0" y="26914"/>
                  <a:pt x="26914" y="0"/>
                  <a:pt x="60115" y="0"/>
                </a:cubicBezTo>
                <a:lnTo>
                  <a:pt x="6000024" y="0"/>
                </a:lnTo>
                <a:cubicBezTo>
                  <a:pt x="6033225" y="0"/>
                  <a:pt x="6060139" y="26914"/>
                  <a:pt x="6060139" y="60115"/>
                </a:cubicBezTo>
                <a:lnTo>
                  <a:pt x="6060139" y="541039"/>
                </a:lnTo>
                <a:cubicBezTo>
                  <a:pt x="6060139" y="574240"/>
                  <a:pt x="6033225" y="601154"/>
                  <a:pt x="6000024" y="601154"/>
                </a:cubicBezTo>
                <a:lnTo>
                  <a:pt x="60115" y="601154"/>
                </a:lnTo>
                <a:cubicBezTo>
                  <a:pt x="26914" y="601154"/>
                  <a:pt x="0" y="574240"/>
                  <a:pt x="0" y="541039"/>
                </a:cubicBezTo>
                <a:lnTo>
                  <a:pt x="0" y="60115"/>
                </a:lnTo>
                <a:close/>
              </a:path>
            </a:pathLst>
          </a:custGeom>
          <a:solidFill>
            <a:srgbClr val="D91D5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807" tIns="93807" rIns="93807" bIns="9380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/>
              <a:t>1. One-off measure</a:t>
            </a:r>
            <a:endParaRPr lang="en-US" sz="2000" kern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51727-B0AA-744A-BD6E-7F12F7D9D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35</a:t>
            </a:fld>
            <a:endParaRPr lang="en-GB" alt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29865AA-3219-5746-A23A-B39CA8DC131D}"/>
              </a:ext>
            </a:extLst>
          </p:cNvPr>
          <p:cNvSpPr/>
          <p:nvPr/>
        </p:nvSpPr>
        <p:spPr>
          <a:xfrm>
            <a:off x="6954670" y="4212809"/>
            <a:ext cx="1732130" cy="1539774"/>
          </a:xfrm>
          <a:custGeom>
            <a:avLst/>
            <a:gdLst>
              <a:gd name="connsiteX0" fmla="*/ 0 w 2596226"/>
              <a:gd name="connsiteY0" fmla="*/ 0 h 1909420"/>
              <a:gd name="connsiteX1" fmla="*/ 2596226 w 2596226"/>
              <a:gd name="connsiteY1" fmla="*/ 0 h 1909420"/>
              <a:gd name="connsiteX2" fmla="*/ 2596226 w 2596226"/>
              <a:gd name="connsiteY2" fmla="*/ 1909420 h 1909420"/>
              <a:gd name="connsiteX3" fmla="*/ 0 w 2596226"/>
              <a:gd name="connsiteY3" fmla="*/ 1909420 h 1909420"/>
              <a:gd name="connsiteX4" fmla="*/ 0 w 2596226"/>
              <a:gd name="connsiteY4" fmla="*/ 0 h 190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226" h="1909420">
                <a:moveTo>
                  <a:pt x="0" y="0"/>
                </a:moveTo>
                <a:lnTo>
                  <a:pt x="2596226" y="0"/>
                </a:lnTo>
                <a:lnTo>
                  <a:pt x="2596226" y="1909420"/>
                </a:lnTo>
                <a:lnTo>
                  <a:pt x="0" y="19094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rgbClr val="003F62"/>
                </a:solidFill>
              </a:rPr>
              <a:t>not </a:t>
            </a:r>
            <a:br>
              <a:rPr lang="en-GB" sz="2400" dirty="0">
                <a:solidFill>
                  <a:srgbClr val="003F62"/>
                </a:solidFill>
              </a:rPr>
            </a:br>
            <a:r>
              <a:rPr lang="en-GB" sz="2400" dirty="0">
                <a:solidFill>
                  <a:srgbClr val="003F62"/>
                </a:solidFill>
              </a:rPr>
              <a:t>useful</a:t>
            </a:r>
            <a:endParaRPr lang="en-GB" sz="2400" kern="1200" dirty="0">
              <a:solidFill>
                <a:srgbClr val="003F62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853245F-326B-214F-936A-32F45390A10D}"/>
              </a:ext>
            </a:extLst>
          </p:cNvPr>
          <p:cNvSpPr/>
          <p:nvPr/>
        </p:nvSpPr>
        <p:spPr>
          <a:xfrm>
            <a:off x="6954670" y="3347965"/>
            <a:ext cx="1732130" cy="601153"/>
          </a:xfrm>
          <a:custGeom>
            <a:avLst/>
            <a:gdLst>
              <a:gd name="connsiteX0" fmla="*/ 0 w 2596226"/>
              <a:gd name="connsiteY0" fmla="*/ 0 h 1909420"/>
              <a:gd name="connsiteX1" fmla="*/ 2596226 w 2596226"/>
              <a:gd name="connsiteY1" fmla="*/ 0 h 1909420"/>
              <a:gd name="connsiteX2" fmla="*/ 2596226 w 2596226"/>
              <a:gd name="connsiteY2" fmla="*/ 1909420 h 1909420"/>
              <a:gd name="connsiteX3" fmla="*/ 0 w 2596226"/>
              <a:gd name="connsiteY3" fmla="*/ 1909420 h 1909420"/>
              <a:gd name="connsiteX4" fmla="*/ 0 w 2596226"/>
              <a:gd name="connsiteY4" fmla="*/ 0 h 190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226" h="1909420">
                <a:moveTo>
                  <a:pt x="0" y="0"/>
                </a:moveTo>
                <a:lnTo>
                  <a:pt x="2596226" y="0"/>
                </a:lnTo>
                <a:lnTo>
                  <a:pt x="2596226" y="1909420"/>
                </a:lnTo>
                <a:lnTo>
                  <a:pt x="0" y="19094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rgbClr val="003F62"/>
                </a:solidFill>
              </a:rPr>
              <a:t>OK</a:t>
            </a:r>
            <a:endParaRPr lang="en-GB" sz="2400" kern="1200" dirty="0">
              <a:solidFill>
                <a:srgbClr val="003F62"/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C115080-0636-A444-8AB9-9807B4BB066A}"/>
              </a:ext>
            </a:extLst>
          </p:cNvPr>
          <p:cNvSpPr/>
          <p:nvPr/>
        </p:nvSpPr>
        <p:spPr>
          <a:xfrm>
            <a:off x="6954670" y="2451005"/>
            <a:ext cx="1732130" cy="601153"/>
          </a:xfrm>
          <a:custGeom>
            <a:avLst/>
            <a:gdLst>
              <a:gd name="connsiteX0" fmla="*/ 0 w 2596226"/>
              <a:gd name="connsiteY0" fmla="*/ 0 h 1909420"/>
              <a:gd name="connsiteX1" fmla="*/ 2596226 w 2596226"/>
              <a:gd name="connsiteY1" fmla="*/ 0 h 1909420"/>
              <a:gd name="connsiteX2" fmla="*/ 2596226 w 2596226"/>
              <a:gd name="connsiteY2" fmla="*/ 1909420 h 1909420"/>
              <a:gd name="connsiteX3" fmla="*/ 0 w 2596226"/>
              <a:gd name="connsiteY3" fmla="*/ 1909420 h 1909420"/>
              <a:gd name="connsiteX4" fmla="*/ 0 w 2596226"/>
              <a:gd name="connsiteY4" fmla="*/ 0 h 190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226" h="1909420">
                <a:moveTo>
                  <a:pt x="0" y="0"/>
                </a:moveTo>
                <a:lnTo>
                  <a:pt x="2596226" y="0"/>
                </a:lnTo>
                <a:lnTo>
                  <a:pt x="2596226" y="1909420"/>
                </a:lnTo>
                <a:lnTo>
                  <a:pt x="0" y="19094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rgbClr val="003F62"/>
                </a:solidFill>
              </a:rPr>
              <a:t>good</a:t>
            </a:r>
            <a:endParaRPr lang="en-GB" sz="2400" kern="1200" dirty="0">
              <a:solidFill>
                <a:srgbClr val="003F62"/>
              </a:solidFill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2243488-CA22-9146-A762-2BB4CF1345A8}"/>
              </a:ext>
            </a:extLst>
          </p:cNvPr>
          <p:cNvSpPr/>
          <p:nvPr/>
        </p:nvSpPr>
        <p:spPr>
          <a:xfrm>
            <a:off x="6954670" y="1541929"/>
            <a:ext cx="1732130" cy="601153"/>
          </a:xfrm>
          <a:custGeom>
            <a:avLst/>
            <a:gdLst>
              <a:gd name="connsiteX0" fmla="*/ 0 w 2596226"/>
              <a:gd name="connsiteY0" fmla="*/ 0 h 1909420"/>
              <a:gd name="connsiteX1" fmla="*/ 2596226 w 2596226"/>
              <a:gd name="connsiteY1" fmla="*/ 0 h 1909420"/>
              <a:gd name="connsiteX2" fmla="*/ 2596226 w 2596226"/>
              <a:gd name="connsiteY2" fmla="*/ 1909420 h 1909420"/>
              <a:gd name="connsiteX3" fmla="*/ 0 w 2596226"/>
              <a:gd name="connsiteY3" fmla="*/ 1909420 h 1909420"/>
              <a:gd name="connsiteX4" fmla="*/ 0 w 2596226"/>
              <a:gd name="connsiteY4" fmla="*/ 0 h 190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226" h="1909420">
                <a:moveTo>
                  <a:pt x="0" y="0"/>
                </a:moveTo>
                <a:lnTo>
                  <a:pt x="2596226" y="0"/>
                </a:lnTo>
                <a:lnTo>
                  <a:pt x="2596226" y="1909420"/>
                </a:lnTo>
                <a:lnTo>
                  <a:pt x="0" y="19094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rgbClr val="003F62"/>
                </a:solidFill>
              </a:rPr>
              <a:t>best</a:t>
            </a:r>
            <a:endParaRPr lang="en-GB" sz="2400" kern="1200" dirty="0">
              <a:solidFill>
                <a:srgbClr val="003F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0689-1619-E743-BA4F-48F93D49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523220"/>
          </a:xfrm>
          <a:noFill/>
        </p:spPr>
        <p:txBody>
          <a:bodyPr>
            <a:spAutoFit/>
          </a:bodyPr>
          <a:lstStyle/>
          <a:p>
            <a:r>
              <a:rPr lang="en-GB" dirty="0"/>
              <a:t>How can EBP help improve problem solving?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2C85E-5F54-164F-A2E8-807545DE6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>
                <a:solidFill>
                  <a:srgbClr val="003F62"/>
                </a:solidFill>
              </a:rPr>
              <a:pPr/>
              <a:t>36</a:t>
            </a:fld>
            <a:endParaRPr lang="en-GB" altLang="en-US" dirty="0">
              <a:solidFill>
                <a:srgbClr val="003F6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6F461D-6A38-2140-B34C-F41894763660}"/>
              </a:ext>
            </a:extLst>
          </p:cNvPr>
          <p:cNvGrpSpPr/>
          <p:nvPr/>
        </p:nvGrpSpPr>
        <p:grpSpPr>
          <a:xfrm>
            <a:off x="381000" y="1524176"/>
            <a:ext cx="8305800" cy="1044000"/>
            <a:chOff x="381000" y="1524176"/>
            <a:chExt cx="8305800" cy="1044000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B86BD3-282A-C64F-8D3D-5022DC3F2E1A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S</a:t>
              </a:r>
              <a:endParaRPr lang="en-GB" sz="505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A448AF-7EBA-B648-B7E5-32EF9950DE39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Using the funnel approach to </a:t>
              </a:r>
              <a:br>
                <a:rPr lang="en-GB" sz="2400" dirty="0">
                  <a:solidFill>
                    <a:srgbClr val="003F62"/>
                  </a:solidFill>
                </a:rPr>
              </a:br>
              <a:r>
                <a:rPr lang="en-GB" sz="2400" dirty="0">
                  <a:solidFill>
                    <a:srgbClr val="003F62"/>
                  </a:solidFill>
                </a:rPr>
                <a:t>define a problem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2DB37A-AA60-BC46-ADA8-7C4A77E8F8B2}"/>
              </a:ext>
            </a:extLst>
          </p:cNvPr>
          <p:cNvGrpSpPr/>
          <p:nvPr/>
        </p:nvGrpSpPr>
        <p:grpSpPr>
          <a:xfrm>
            <a:off x="381000" y="2568176"/>
            <a:ext cx="8305800" cy="1044000"/>
            <a:chOff x="381000" y="1524176"/>
            <a:chExt cx="8305800" cy="1044000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9A077D-FF54-1449-B7C0-5DF8F651B0CA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A</a:t>
              </a:r>
              <a:endParaRPr lang="en-GB" sz="505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D5B48C-CD87-1245-B1BA-552FBFB1CF49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Hypothesis testing to identify the </a:t>
              </a:r>
              <a:br>
                <a:rPr lang="en-GB" sz="2400" dirty="0">
                  <a:solidFill>
                    <a:srgbClr val="003F62"/>
                  </a:solidFill>
                </a:rPr>
              </a:br>
              <a:r>
                <a:rPr lang="en-GB" sz="2400" dirty="0">
                  <a:solidFill>
                    <a:srgbClr val="003F62"/>
                  </a:solidFill>
                </a:rPr>
                <a:t>true nature of the problem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1372AE-4A11-CC4E-849B-609B43E1EC83}"/>
              </a:ext>
            </a:extLst>
          </p:cNvPr>
          <p:cNvGrpSpPr/>
          <p:nvPr/>
        </p:nvGrpSpPr>
        <p:grpSpPr>
          <a:xfrm>
            <a:off x="381000" y="3602804"/>
            <a:ext cx="8305800" cy="1044000"/>
            <a:chOff x="381000" y="1524176"/>
            <a:chExt cx="8305800" cy="1044000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DF3E1A-738F-6746-B1E9-07928F089D74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R</a:t>
              </a:r>
              <a:endParaRPr lang="en-GB" sz="50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2C5DCD-662B-7442-A163-FC7DB117E9FD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Using existing evidence on what </a:t>
              </a:r>
              <a:br>
                <a:rPr lang="en-GB" sz="2400" dirty="0">
                  <a:solidFill>
                    <a:srgbClr val="003F62"/>
                  </a:solidFill>
                </a:rPr>
              </a:br>
              <a:r>
                <a:rPr lang="en-GB" sz="2400" dirty="0">
                  <a:solidFill>
                    <a:srgbClr val="003F62"/>
                  </a:solidFill>
                </a:rPr>
                <a:t>works and what doesn’t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A319B7-B036-C949-A625-A3D04C1765B2}"/>
              </a:ext>
            </a:extLst>
          </p:cNvPr>
          <p:cNvGrpSpPr/>
          <p:nvPr/>
        </p:nvGrpSpPr>
        <p:grpSpPr>
          <a:xfrm>
            <a:off x="381000" y="4646804"/>
            <a:ext cx="8305800" cy="1044000"/>
            <a:chOff x="381000" y="1524176"/>
            <a:chExt cx="8305800" cy="1044000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D50343-008F-5A4C-AE0C-D6F566C03237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A</a:t>
              </a:r>
              <a:endParaRPr lang="en-GB" sz="505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A0323D-184E-E843-849B-9B4756903888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Evaluation techniques to find out </a:t>
              </a:r>
              <a:br>
                <a:rPr lang="en-GB" sz="2400" dirty="0">
                  <a:solidFill>
                    <a:srgbClr val="003F62"/>
                  </a:solidFill>
                </a:rPr>
              </a:br>
              <a:r>
                <a:rPr lang="en-GB" sz="2400" dirty="0">
                  <a:solidFill>
                    <a:srgbClr val="003F62"/>
                  </a:solidFill>
                </a:rPr>
                <a:t>if the response </a:t>
              </a:r>
              <a:r>
                <a:rPr lang="en-GB" sz="2400" i="1" dirty="0">
                  <a:solidFill>
                    <a:srgbClr val="003F62"/>
                  </a:solidFill>
                </a:rPr>
                <a:t>really </a:t>
              </a:r>
              <a:r>
                <a:rPr lang="en-GB" sz="2400" dirty="0">
                  <a:solidFill>
                    <a:srgbClr val="003F62"/>
                  </a:solidFill>
                </a:rPr>
                <a:t>worked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4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sz="4400" b="1" dirty="0"/>
              <a:t>How to solve problems using evidence based policing</a:t>
            </a:r>
            <a:endParaRPr lang="en-US" altLang="en-US" sz="4400" b="1" dirty="0"/>
          </a:p>
        </p:txBody>
      </p:sp>
      <p:pic>
        <p:nvPicPr>
          <p:cNvPr id="7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275" y="5985497"/>
            <a:ext cx="1987549" cy="48496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685800" y="4772025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05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None/>
              <a:defRPr sz="24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2pPr>
            <a:lvl3pPr marL="3810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3pPr>
            <a:lvl4pPr marL="720725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4pPr>
            <a:lvl5pPr marL="1052512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Matt Ashby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matthew.ashby@ntu.ac.uk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@</a:t>
            </a:r>
            <a:r>
              <a:rPr lang="en-GB" dirty="0" err="1"/>
              <a:t>lesscrime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5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solve problems?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52211" y="1660565"/>
            <a:ext cx="7388674" cy="870511"/>
            <a:chOff x="395536" y="2350800"/>
            <a:chExt cx="7388674" cy="923330"/>
          </a:xfrm>
        </p:grpSpPr>
        <p:sp>
          <p:nvSpPr>
            <p:cNvPr id="4" name="Rectangle 3"/>
            <p:cNvSpPr/>
            <p:nvPr/>
          </p:nvSpPr>
          <p:spPr>
            <a:xfrm>
              <a:off x="395536" y="2430539"/>
              <a:ext cx="2754774" cy="763851"/>
            </a:xfrm>
            <a:prstGeom prst="rect">
              <a:avLst/>
            </a:prstGeom>
            <a:noFill/>
          </p:spPr>
          <p:txBody>
            <a:bodyPr wrap="none" lIns="78191" tIns="39095" rIns="78191" bIns="39095" anchor="ctr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5045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S</a:t>
              </a:r>
              <a:r>
                <a:rPr lang="en-US" sz="3762" b="1" dirty="0">
                  <a:ln w="12700">
                    <a:noFill/>
                    <a:prstDash val="solid"/>
                    <a:miter lim="800000"/>
                  </a:ln>
                  <a:solidFill>
                    <a:srgbClr val="003F62"/>
                  </a:solidFill>
                </a:rPr>
                <a:t>canning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76146" y="2350800"/>
              <a:ext cx="3708064" cy="92333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2565" dirty="0">
                  <a:solidFill>
                    <a:srgbClr val="003F62"/>
                  </a:solidFill>
                </a:rPr>
                <a:t>Define the problem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211" y="2633034"/>
            <a:ext cx="7388674" cy="870511"/>
            <a:chOff x="395536" y="3382275"/>
            <a:chExt cx="7388674" cy="923330"/>
          </a:xfrm>
        </p:grpSpPr>
        <p:sp>
          <p:nvSpPr>
            <p:cNvPr id="8" name="Rectangle 7"/>
            <p:cNvSpPr/>
            <p:nvPr/>
          </p:nvSpPr>
          <p:spPr>
            <a:xfrm>
              <a:off x="395536" y="3462013"/>
              <a:ext cx="2543178" cy="763851"/>
            </a:xfrm>
            <a:prstGeom prst="rect">
              <a:avLst/>
            </a:prstGeom>
            <a:noFill/>
          </p:spPr>
          <p:txBody>
            <a:bodyPr wrap="none" lIns="78191" tIns="39095" rIns="78191" bIns="39095" anchor="ctr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5045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A</a:t>
              </a:r>
              <a:r>
                <a:rPr lang="en-US" sz="3762" b="1" dirty="0">
                  <a:ln w="12700">
                    <a:noFill/>
                    <a:prstDash val="solid"/>
                    <a:miter lim="800000"/>
                  </a:ln>
                  <a:solidFill>
                    <a:srgbClr val="003F62"/>
                  </a:solidFill>
                </a:rPr>
                <a:t>nalysis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6146" y="3382275"/>
              <a:ext cx="3708064" cy="92333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2565" dirty="0">
                  <a:solidFill>
                    <a:srgbClr val="003F62"/>
                  </a:solidFill>
                </a:rPr>
                <a:t>Understand the </a:t>
              </a:r>
              <a:br>
                <a:rPr lang="en-GB" sz="2565" dirty="0">
                  <a:solidFill>
                    <a:srgbClr val="003F62"/>
                  </a:solidFill>
                </a:rPr>
              </a:br>
              <a:r>
                <a:rPr lang="en-GB" sz="2565" dirty="0">
                  <a:solidFill>
                    <a:srgbClr val="003F62"/>
                  </a:solidFill>
                </a:rPr>
                <a:t>problem in detail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2211" y="3605504"/>
            <a:ext cx="7404716" cy="870511"/>
            <a:chOff x="395536" y="4413750"/>
            <a:chExt cx="7404716" cy="923330"/>
          </a:xfrm>
        </p:grpSpPr>
        <p:sp>
          <p:nvSpPr>
            <p:cNvPr id="11" name="Rectangle 10"/>
            <p:cNvSpPr/>
            <p:nvPr/>
          </p:nvSpPr>
          <p:spPr>
            <a:xfrm>
              <a:off x="395536" y="4493488"/>
              <a:ext cx="2891030" cy="763851"/>
            </a:xfrm>
            <a:prstGeom prst="rect">
              <a:avLst/>
            </a:prstGeom>
            <a:noFill/>
          </p:spPr>
          <p:txBody>
            <a:bodyPr wrap="none" lIns="78191" tIns="39095" rIns="78191" bIns="39095" anchor="ctr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5045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R</a:t>
              </a:r>
              <a:r>
                <a:rPr lang="en-US" sz="3762" b="1" dirty="0">
                  <a:ln w="12700">
                    <a:noFill/>
                    <a:prstDash val="solid"/>
                    <a:miter lim="800000"/>
                  </a:ln>
                  <a:solidFill>
                    <a:srgbClr val="003F62"/>
                  </a:solidFill>
                </a:rPr>
                <a:t>esponse</a:t>
              </a:r>
              <a:endParaRPr lang="en-US" sz="5045" b="1" dirty="0">
                <a:ln w="12700">
                  <a:noFill/>
                  <a:prstDash val="solid"/>
                  <a:miter lim="800000"/>
                </a:ln>
                <a:solidFill>
                  <a:srgbClr val="003F6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2188" y="4413750"/>
              <a:ext cx="3708064" cy="92333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2565" dirty="0">
                  <a:solidFill>
                    <a:srgbClr val="003F62"/>
                  </a:solidFill>
                </a:rPr>
                <a:t>Take action to </a:t>
              </a:r>
              <a:br>
                <a:rPr lang="en-GB" sz="2565" dirty="0">
                  <a:solidFill>
                    <a:srgbClr val="003F62"/>
                  </a:solidFill>
                </a:rPr>
              </a:br>
              <a:r>
                <a:rPr lang="en-GB" sz="2565" dirty="0">
                  <a:solidFill>
                    <a:srgbClr val="003F62"/>
                  </a:solidFill>
                </a:rPr>
                <a:t>solve the problem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2211" y="4577972"/>
            <a:ext cx="7388674" cy="870511"/>
            <a:chOff x="395536" y="5445224"/>
            <a:chExt cx="7388674" cy="923330"/>
          </a:xfrm>
        </p:grpSpPr>
        <p:sp>
          <p:nvSpPr>
            <p:cNvPr id="14" name="Rectangle 13"/>
            <p:cNvSpPr/>
            <p:nvPr/>
          </p:nvSpPr>
          <p:spPr>
            <a:xfrm>
              <a:off x="395536" y="5524962"/>
              <a:ext cx="3521009" cy="763851"/>
            </a:xfrm>
            <a:prstGeom prst="rect">
              <a:avLst/>
            </a:prstGeom>
            <a:noFill/>
          </p:spPr>
          <p:txBody>
            <a:bodyPr wrap="none" lIns="78191" tIns="39095" rIns="78191" bIns="39095" anchor="ctr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5045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A</a:t>
              </a:r>
              <a:r>
                <a:rPr lang="en-US" sz="3762" b="1" dirty="0">
                  <a:ln w="12700">
                    <a:noFill/>
                    <a:prstDash val="solid"/>
                    <a:miter lim="800000"/>
                  </a:ln>
                  <a:solidFill>
                    <a:srgbClr val="003F62"/>
                  </a:solidFill>
                </a:rPr>
                <a:t>ssessment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76146" y="5445224"/>
              <a:ext cx="3708064" cy="92333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GB" sz="2565" dirty="0">
                  <a:solidFill>
                    <a:srgbClr val="003F62"/>
                  </a:solidFill>
                </a:rPr>
                <a:t>Make sure the problem </a:t>
              </a:r>
              <a:br>
                <a:rPr lang="en-GB" sz="2565" dirty="0">
                  <a:solidFill>
                    <a:srgbClr val="003F62"/>
                  </a:solidFill>
                </a:rPr>
              </a:br>
              <a:r>
                <a:rPr lang="en-GB" sz="2565" dirty="0">
                  <a:solidFill>
                    <a:srgbClr val="003F62"/>
                  </a:solidFill>
                </a:rPr>
                <a:t>has been solved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3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9523C-3D66-364D-9C6D-1B331E0990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0C0689-1619-E743-BA4F-48F93D49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523220"/>
          </a:xfrm>
          <a:solidFill>
            <a:srgbClr val="FFFFFF">
              <a:alpha val="85098"/>
            </a:srgbClr>
          </a:solidFill>
        </p:spPr>
        <p:txBody>
          <a:bodyPr>
            <a:spAutoFit/>
          </a:bodyPr>
          <a:lstStyle/>
          <a:p>
            <a:r>
              <a:rPr lang="en-GB" dirty="0"/>
              <a:t>Example: convenience store robberies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2C85E-5F54-164F-A2E8-807545DE6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>
                <a:solidFill>
                  <a:schemeClr val="bg1"/>
                </a:solidFill>
              </a:rPr>
              <a:pPr/>
              <a:t>5</a:t>
            </a:fld>
            <a:endParaRPr lang="en-GB" altLang="en-US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6F461D-6A38-2140-B34C-F41894763660}"/>
              </a:ext>
            </a:extLst>
          </p:cNvPr>
          <p:cNvGrpSpPr/>
          <p:nvPr/>
        </p:nvGrpSpPr>
        <p:grpSpPr>
          <a:xfrm>
            <a:off x="381000" y="1524176"/>
            <a:ext cx="8305800" cy="1044000"/>
            <a:chOff x="381000" y="1524176"/>
            <a:chExt cx="8305800" cy="1044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B86BD3-282A-C64F-8D3D-5022DC3F2E1A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S</a:t>
              </a:r>
              <a:endParaRPr lang="en-GB" sz="505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A448AF-7EBA-B648-B7E5-32EF9950DE39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Late-night robberies of cash from tills at branches of a chain convenience store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2DB37A-AA60-BC46-ADA8-7C4A77E8F8B2}"/>
              </a:ext>
            </a:extLst>
          </p:cNvPr>
          <p:cNvGrpSpPr/>
          <p:nvPr/>
        </p:nvGrpSpPr>
        <p:grpSpPr>
          <a:xfrm>
            <a:off x="381000" y="2568176"/>
            <a:ext cx="8305800" cy="1044000"/>
            <a:chOff x="381000" y="1524176"/>
            <a:chExt cx="8305800" cy="10440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9A077D-FF54-1449-B7C0-5DF8F651B0CA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A</a:t>
              </a:r>
              <a:endParaRPr lang="en-GB" sz="505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D5B48C-CD87-1245-B1BA-552FBFB1CF49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Robberies happened when staff did not follow company anti-robbery procedures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1372AE-4A11-CC4E-849B-609B43E1EC83}"/>
              </a:ext>
            </a:extLst>
          </p:cNvPr>
          <p:cNvGrpSpPr/>
          <p:nvPr/>
        </p:nvGrpSpPr>
        <p:grpSpPr>
          <a:xfrm>
            <a:off x="381000" y="3602804"/>
            <a:ext cx="8305800" cy="1044000"/>
            <a:chOff x="381000" y="1524176"/>
            <a:chExt cx="8305800" cy="10440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DF3E1A-738F-6746-B1E9-07928F089D74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R</a:t>
              </a:r>
              <a:endParaRPr lang="en-GB" sz="50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2C5DCD-662B-7442-A163-FC7DB117E9FD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Conference of store managers with senior management and police officers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A319B7-B036-C949-A625-A3D04C1765B2}"/>
              </a:ext>
            </a:extLst>
          </p:cNvPr>
          <p:cNvGrpSpPr/>
          <p:nvPr/>
        </p:nvGrpSpPr>
        <p:grpSpPr>
          <a:xfrm>
            <a:off x="381000" y="4646804"/>
            <a:ext cx="8305800" cy="1044000"/>
            <a:chOff x="381000" y="1524176"/>
            <a:chExt cx="8305800" cy="10440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D50343-008F-5A4C-AE0C-D6F566C03237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A</a:t>
              </a:r>
              <a:endParaRPr lang="en-GB" sz="505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A0323D-184E-E843-849B-9B4756903888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Improved adherence to procedure and reduction in robberies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6D12D88-5078-FF40-A700-6B7F571E0CB5}"/>
              </a:ext>
            </a:extLst>
          </p:cNvPr>
          <p:cNvSpPr txBox="1"/>
          <p:nvPr/>
        </p:nvSpPr>
        <p:spPr>
          <a:xfrm>
            <a:off x="381000" y="6036876"/>
            <a:ext cx="7353300" cy="515124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 anchor="t">
            <a:noAutofit/>
          </a:bodyPr>
          <a:lstStyle/>
          <a:p>
            <a:pPr marL="714375" indent="-714375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Source:	G Gunn. 1995.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Reoccurring Mac's Store Robberies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. Edmonton Police Service.</a:t>
            </a:r>
          </a:p>
          <a:p>
            <a:pPr marL="714375" indent="-714375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Image:	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Wikimedia Commons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F0B90BB-C87D-ED4F-AE9A-8F232759BA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239" y="6183357"/>
            <a:ext cx="398044" cy="4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altLang="en-US" sz="5400" b="1" dirty="0"/>
              <a:t>How can evidence help police solve problems?</a:t>
            </a:r>
            <a:endParaRPr lang="en-US" altLang="en-US" sz="5400" b="1" dirty="0"/>
          </a:p>
        </p:txBody>
      </p:sp>
      <p:pic>
        <p:nvPicPr>
          <p:cNvPr id="7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111773" y="2053066"/>
            <a:ext cx="5677602" cy="7647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70947" y="4412331"/>
            <a:ext cx="2666554" cy="7647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F9D54-4FAE-8B45-AAB4-66724D78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evidence-based policing?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GB" sz="3200" dirty="0"/>
              <a:t>Evidence-based policing (EBP) is using the best available information to help achieve a policing goal.</a:t>
            </a:r>
          </a:p>
          <a:p>
            <a:pPr>
              <a:lnSpc>
                <a:spcPct val="140000"/>
              </a:lnSpc>
            </a:pPr>
            <a:r>
              <a:rPr lang="en-GB" sz="3200" dirty="0"/>
              <a:t>It’s about being able to make decisions based on knowing what works (and what doesn’t)</a:t>
            </a:r>
          </a:p>
        </p:txBody>
      </p:sp>
    </p:spTree>
    <p:extLst>
      <p:ext uri="{BB962C8B-B14F-4D97-AF65-F5344CB8AC3E}">
        <p14:creationId xmlns:p14="http://schemas.microsoft.com/office/powerpoint/2010/main" val="9838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0689-1619-E743-BA4F-48F93D49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523220"/>
          </a:xfrm>
          <a:noFill/>
        </p:spPr>
        <p:txBody>
          <a:bodyPr>
            <a:spAutoFit/>
          </a:bodyPr>
          <a:lstStyle/>
          <a:p>
            <a:r>
              <a:rPr lang="en-GB" dirty="0"/>
              <a:t>How can EBP help improve problem solving?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2C85E-5F54-164F-A2E8-807545DE6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>
                <a:solidFill>
                  <a:srgbClr val="003F62"/>
                </a:solidFill>
              </a:rPr>
              <a:pPr/>
              <a:t>8</a:t>
            </a:fld>
            <a:endParaRPr lang="en-GB" altLang="en-US" dirty="0">
              <a:solidFill>
                <a:srgbClr val="003F6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6F461D-6A38-2140-B34C-F41894763660}"/>
              </a:ext>
            </a:extLst>
          </p:cNvPr>
          <p:cNvGrpSpPr/>
          <p:nvPr/>
        </p:nvGrpSpPr>
        <p:grpSpPr>
          <a:xfrm>
            <a:off x="381000" y="1524176"/>
            <a:ext cx="8305800" cy="1044000"/>
            <a:chOff x="381000" y="1524176"/>
            <a:chExt cx="8305800" cy="1044000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B86BD3-282A-C64F-8D3D-5022DC3F2E1A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S</a:t>
              </a:r>
              <a:endParaRPr lang="en-GB" sz="505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A448AF-7EBA-B648-B7E5-32EF9950DE39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Using the funnel approach to </a:t>
              </a:r>
              <a:br>
                <a:rPr lang="en-GB" sz="2400" dirty="0">
                  <a:solidFill>
                    <a:srgbClr val="003F62"/>
                  </a:solidFill>
                </a:rPr>
              </a:br>
              <a:r>
                <a:rPr lang="en-GB" sz="2400" dirty="0">
                  <a:solidFill>
                    <a:srgbClr val="003F62"/>
                  </a:solidFill>
                </a:rPr>
                <a:t>define a problem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2DB37A-AA60-BC46-ADA8-7C4A77E8F8B2}"/>
              </a:ext>
            </a:extLst>
          </p:cNvPr>
          <p:cNvGrpSpPr/>
          <p:nvPr/>
        </p:nvGrpSpPr>
        <p:grpSpPr>
          <a:xfrm>
            <a:off x="381000" y="2568176"/>
            <a:ext cx="8305800" cy="1044000"/>
            <a:chOff x="381000" y="1524176"/>
            <a:chExt cx="8305800" cy="1044000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9A077D-FF54-1449-B7C0-5DF8F651B0CA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A</a:t>
              </a:r>
              <a:endParaRPr lang="en-GB" sz="505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D5B48C-CD87-1245-B1BA-552FBFB1CF49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Hypothesis testing to identify the </a:t>
              </a:r>
              <a:br>
                <a:rPr lang="en-GB" sz="2400" dirty="0">
                  <a:solidFill>
                    <a:srgbClr val="003F62"/>
                  </a:solidFill>
                </a:rPr>
              </a:br>
              <a:r>
                <a:rPr lang="en-GB" sz="2400" dirty="0">
                  <a:solidFill>
                    <a:srgbClr val="003F62"/>
                  </a:solidFill>
                </a:rPr>
                <a:t>true nature of the problem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1372AE-4A11-CC4E-849B-609B43E1EC83}"/>
              </a:ext>
            </a:extLst>
          </p:cNvPr>
          <p:cNvGrpSpPr/>
          <p:nvPr/>
        </p:nvGrpSpPr>
        <p:grpSpPr>
          <a:xfrm>
            <a:off x="381000" y="3602804"/>
            <a:ext cx="8305800" cy="1044000"/>
            <a:chOff x="381000" y="1524176"/>
            <a:chExt cx="8305800" cy="1044000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DF3E1A-738F-6746-B1E9-07928F089D74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R</a:t>
              </a:r>
              <a:endParaRPr lang="en-GB" sz="50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2C5DCD-662B-7442-A163-FC7DB117E9FD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Using existing evidence on what </a:t>
              </a:r>
              <a:br>
                <a:rPr lang="en-GB" sz="2400" dirty="0">
                  <a:solidFill>
                    <a:srgbClr val="003F62"/>
                  </a:solidFill>
                </a:rPr>
              </a:br>
              <a:r>
                <a:rPr lang="en-GB" sz="2400" dirty="0">
                  <a:solidFill>
                    <a:srgbClr val="003F62"/>
                  </a:solidFill>
                </a:rPr>
                <a:t>works and what doesn’t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A319B7-B036-C949-A625-A3D04C1765B2}"/>
              </a:ext>
            </a:extLst>
          </p:cNvPr>
          <p:cNvGrpSpPr/>
          <p:nvPr/>
        </p:nvGrpSpPr>
        <p:grpSpPr>
          <a:xfrm>
            <a:off x="381000" y="4646804"/>
            <a:ext cx="8305800" cy="1044000"/>
            <a:chOff x="381000" y="1524176"/>
            <a:chExt cx="8305800" cy="1044000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D50343-008F-5A4C-AE0C-D6F566C03237}"/>
                </a:ext>
              </a:extLst>
            </p:cNvPr>
            <p:cNvSpPr txBox="1"/>
            <p:nvPr/>
          </p:nvSpPr>
          <p:spPr>
            <a:xfrm>
              <a:off x="381000" y="1524176"/>
              <a:ext cx="14400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5050" b="1" dirty="0">
                  <a:ln w="12700">
                    <a:noFill/>
                    <a:prstDash val="solid"/>
                    <a:miter lim="800000"/>
                  </a:ln>
                  <a:solidFill>
                    <a:srgbClr val="D91D5B"/>
                  </a:solidFill>
                </a:rPr>
                <a:t>A</a:t>
              </a:r>
              <a:endParaRPr lang="en-GB" sz="505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A0323D-184E-E843-849B-9B4756903888}"/>
                </a:ext>
              </a:extLst>
            </p:cNvPr>
            <p:cNvSpPr txBox="1"/>
            <p:nvPr/>
          </p:nvSpPr>
          <p:spPr>
            <a:xfrm>
              <a:off x="1821000" y="1524176"/>
              <a:ext cx="6865800" cy="1044000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GB" sz="2400" dirty="0">
                  <a:solidFill>
                    <a:srgbClr val="003F62"/>
                  </a:solidFill>
                </a:rPr>
                <a:t>Evaluation techniques to find out </a:t>
              </a:r>
              <a:br>
                <a:rPr lang="en-GB" sz="2400" dirty="0">
                  <a:solidFill>
                    <a:srgbClr val="003F62"/>
                  </a:solidFill>
                </a:rPr>
              </a:br>
              <a:r>
                <a:rPr lang="en-GB" sz="2400" dirty="0">
                  <a:solidFill>
                    <a:srgbClr val="003F62"/>
                  </a:solidFill>
                </a:rPr>
                <a:t>if the response </a:t>
              </a:r>
              <a:r>
                <a:rPr lang="en-GB" sz="2400" i="1" dirty="0">
                  <a:solidFill>
                    <a:srgbClr val="003F62"/>
                  </a:solidFill>
                </a:rPr>
                <a:t>really </a:t>
              </a:r>
              <a:r>
                <a:rPr lang="en-GB" sz="2400" dirty="0">
                  <a:solidFill>
                    <a:srgbClr val="003F62"/>
                  </a:solidFill>
                </a:rPr>
                <a:t>worked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5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altLang="en-US" sz="5400" b="1" dirty="0"/>
              <a:t>Scanning: the funnel approach</a:t>
            </a:r>
            <a:endParaRPr lang="en-US" altLang="en-US" sz="5400" b="1" dirty="0"/>
          </a:p>
        </p:txBody>
      </p:sp>
      <p:pic>
        <p:nvPicPr>
          <p:cNvPr id="7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.potx" id="{0DAA2EE4-75EB-45A8-B05D-E9853023BCBD}" vid="{843EF70D-A7D8-4D34-B313-C412D54B09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11116</TotalTime>
  <Words>668</Words>
  <Application>Microsoft Macintosh PowerPoint</Application>
  <PresentationFormat>On-screen Show (4:3)</PresentationFormat>
  <Paragraphs>150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</vt:lpstr>
      <vt:lpstr>Verdana</vt:lpstr>
      <vt:lpstr>1_blank</vt:lpstr>
      <vt:lpstr>How to solve problems using evidence based policing</vt:lpstr>
      <vt:lpstr>Police problem solving</vt:lpstr>
      <vt:lpstr>What is problem solving?</vt:lpstr>
      <vt:lpstr>How can we solve problems?</vt:lpstr>
      <vt:lpstr>Example: convenience store robberies</vt:lpstr>
      <vt:lpstr>How can evidence help police solve problems?</vt:lpstr>
      <vt:lpstr>What is evidence-based policing?</vt:lpstr>
      <vt:lpstr>How can EBP help improve problem solving?</vt:lpstr>
      <vt:lpstr>Scanning: the funnel approach</vt:lpstr>
      <vt:lpstr>PowerPoint Presentation</vt:lpstr>
      <vt:lpstr>PowerPoint Presentation</vt:lpstr>
      <vt:lpstr>Defining a problem</vt:lpstr>
      <vt:lpstr>Defining a problem</vt:lpstr>
      <vt:lpstr>Analysis: hypothesis testing</vt:lpstr>
      <vt:lpstr>What is a hypothesis?</vt:lpstr>
      <vt:lpstr>Example: residential burglaries</vt:lpstr>
      <vt:lpstr>What is hypothesis testing?</vt:lpstr>
      <vt:lpstr>Example: residential burglaries</vt:lpstr>
      <vt:lpstr>Hypothesis testing in crime analysis</vt:lpstr>
      <vt:lpstr>Generating hypotheses</vt:lpstr>
      <vt:lpstr>Response: using existing evidence</vt:lpstr>
      <vt:lpstr>Why are evidence-based  responses important?</vt:lpstr>
      <vt:lpstr>Why are evidence-based  responses important?</vt:lpstr>
      <vt:lpstr>Why is it (sometimes)  difficult to find evidence?</vt:lpstr>
      <vt:lpstr>Finding evidence: the Center  for Problem-Oriented Policing</vt:lpstr>
      <vt:lpstr>Finding evidence: the Center  for Problem-Oriented Policing</vt:lpstr>
      <vt:lpstr>Finding evidence: the Center  for Problem-Oriented Policing</vt:lpstr>
      <vt:lpstr>Center for Evidence-Based Crime Policy</vt:lpstr>
      <vt:lpstr>Center for Evidence-Based Crime Policy</vt:lpstr>
      <vt:lpstr>Center for Evidence-Based Crime Policy</vt:lpstr>
      <vt:lpstr>CrimPapers</vt:lpstr>
      <vt:lpstr>Assessment: evaluation techniques</vt:lpstr>
      <vt:lpstr>Assessing success is difficult,  even for experts</vt:lpstr>
      <vt:lpstr>Assessing success is difficult,  even for experts</vt:lpstr>
      <vt:lpstr>Use the Maryland Scale to understand  the quality of your assessment measure</vt:lpstr>
      <vt:lpstr>How can EBP help improve problem solving?</vt:lpstr>
      <vt:lpstr>How to solve problems using evidence based policing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more or less criminal than the average person?</dc:title>
  <dc:creator>Garius, Laura</dc:creator>
  <cp:lastModifiedBy>Ashby, Matthew</cp:lastModifiedBy>
  <cp:revision>222</cp:revision>
  <dcterms:created xsi:type="dcterms:W3CDTF">2016-10-26T16:30:39Z</dcterms:created>
  <dcterms:modified xsi:type="dcterms:W3CDTF">2018-03-13T22:30:59Z</dcterms:modified>
</cp:coreProperties>
</file>