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7c3a52d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7c3a52d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thank these programs, Inclusive Excellence and RIT RISE, for supporting my research.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7cdfb9fc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7cdfb9fc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7cdfb9fc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7cdfb9fc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Macroinvertebrates, </a:t>
            </a:r>
            <a:r>
              <a:rPr lang="en"/>
              <a:t>aquatic</a:t>
            </a:r>
            <a:r>
              <a:rPr lang="en"/>
              <a:t> invertebrates visible to the naked eye, are useful bioindicators in determining ecological health, as they are sensitive to ecological changes. There are many studies that examine macroinvertebrates in a single location, however, this means that there is a lack of synthesis across space and time — it’s hard to look at the big picture. So my objective was to study macroinvertebrates on a </a:t>
            </a:r>
            <a:r>
              <a:rPr lang="en"/>
              <a:t>continental</a:t>
            </a:r>
            <a:r>
              <a:rPr lang="en"/>
              <a:t> scale to get a better understanding of the macroinvertebrate communities as a whole.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7caea335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7caea335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According to previous research, macroinvertebrates are sensitive to water </a:t>
            </a:r>
            <a:r>
              <a:rPr lang="en"/>
              <a:t>temperature</a:t>
            </a:r>
            <a:r>
              <a:rPr lang="en"/>
              <a:t>, elevation, and urbanization. The graphs presented show what I thought would happen — a nonlinear relationship for water </a:t>
            </a:r>
            <a:r>
              <a:rPr lang="en"/>
              <a:t>temperature</a:t>
            </a:r>
            <a:r>
              <a:rPr lang="en"/>
              <a:t> (since there ought to be a range of water </a:t>
            </a:r>
            <a:r>
              <a:rPr lang="en"/>
              <a:t>temperature</a:t>
            </a:r>
            <a:r>
              <a:rPr lang="en"/>
              <a:t> for macroinvertebrates, for example if it’s it too hot or too cold, they won’t survive), and a negative correlation for elevation and urbanization.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purpose was to see how macroinvertebrates responded to these variables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7cdfb9fc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7cdfb9fc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took</a:t>
            </a:r>
            <a:r>
              <a:rPr lang="en"/>
              <a:t> an ecoinformatics based approach to this objective. I collected public datasets that included macroinvertebrate density data in the US in freshwater streams from data repositories such as PeerJ, DataOne, and the LTER database. We filtered the data according the PRISMA flow diagram so the datasets fit our criteria. I then combined these datasets. There ended up being a little over a thousand records ranging from 1990 to 2018.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then grouped the 25 taxa (which are included in two phylums) by functional feeding group according to </a:t>
            </a:r>
            <a:r>
              <a:rPr lang="en"/>
              <a:t>Cummins functional feeding group key</a:t>
            </a:r>
            <a:r>
              <a:rPr lang="en"/>
              <a:t>. Functional feeding groups are a way to group macroinvertebrates by their function and their role in the ecosystem, not by their DNA. There are 5 different groups, all of which feed differently. </a:t>
            </a:r>
            <a:r>
              <a:rPr lang="en"/>
              <a:t>For example, predators feed on other macroinvertebrates, scrapers graze wood/rock surfaces. </a:t>
            </a:r>
            <a:r>
              <a:rPr lang="en"/>
              <a:t>I then calculated the total density and the diversity index from the functional 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map displays all of the locations of the macroinvertebrate sampling places. As we can see, the macroinvertebrates to be concentrated in several areas, which is a result of how the studies only focus in one area or state. By combining these datasets together, I worked to synthesize a model across space and time that accurately reflects the macroinvertebrate community as a whole.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Problems we often encountered with compiling all of the data was that we sometimes had to deal with poor metadata, and we couldn’t determine what the data meant without. For example, we had a database from Alaska that could have provided useful data, but it was unusable because we were not able to access the any sort of metadata. So this is why keeping track of your work and creating good metadata is important, so that people can reuse data and contribute to open science.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b79579eb_0_1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b79579eb_0_1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Lato"/>
                <a:ea typeface="Lato"/>
                <a:cs typeface="Lato"/>
                <a:sym typeface="Lato"/>
              </a:rPr>
              <a:t>In order to collect the </a:t>
            </a:r>
            <a:r>
              <a:rPr lang="en">
                <a:latin typeface="Lato"/>
                <a:ea typeface="Lato"/>
                <a:cs typeface="Lato"/>
                <a:sym typeface="Lato"/>
              </a:rPr>
              <a:t>environmental</a:t>
            </a:r>
            <a:r>
              <a:rPr lang="en">
                <a:latin typeface="Lato"/>
                <a:ea typeface="Lato"/>
                <a:cs typeface="Lato"/>
                <a:sym typeface="Lato"/>
              </a:rPr>
              <a:t> data, I would look at the existing datasets for any relevant data. For the landcover database, I used data from the United States Department of Agriculture database and the Cropland data layer to run an analysis on so I could match the macroinvertebrate locations with the landcover in that area. For elevation and water </a:t>
            </a:r>
            <a:r>
              <a:rPr lang="en">
                <a:latin typeface="Lato"/>
                <a:ea typeface="Lato"/>
                <a:cs typeface="Lato"/>
                <a:sym typeface="Lato"/>
              </a:rPr>
              <a:t>temperature</a:t>
            </a:r>
            <a:r>
              <a:rPr lang="en">
                <a:latin typeface="Lato"/>
                <a:ea typeface="Lato"/>
                <a:cs typeface="Lato"/>
                <a:sym typeface="Lato"/>
              </a:rPr>
              <a:t>, I used data from the United States Geological Survey.</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I then used R statistical software to create a linear mixed effects model to analyze the relationships between the environmental variables and macroinvertebrate density. This will show the how density units change with environmental variables.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c3a52d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c3a52d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had several different landcover types, which are enclosed in this bracket. We did not apply an urbanization score, but rather we decided to look at several different landcover types to see what they showed.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dots indicate the level of correlation. The scale bars represent the standard deviation. The the density and </a:t>
            </a:r>
            <a:r>
              <a:rPr lang="en"/>
              <a:t>environmental</a:t>
            </a:r>
            <a:r>
              <a:rPr lang="en"/>
              <a:t> values were scaled so they could be measured against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positive correlation in open water could mean that macroinvertebrates do better in areas where there is more water, but for the rest of the </a:t>
            </a:r>
            <a:r>
              <a:rPr lang="en"/>
              <a:t>environmental</a:t>
            </a:r>
            <a:r>
              <a:rPr lang="en"/>
              <a:t> variables there were no significant correlations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7cdfb9fc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7cdfb9fc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predator and prey models there were no significant correlations either.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7cdfb9fc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7cdfb9fc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total density, there seems to be a postive correlation with open water, like the filterer collectors and gatherer collectors. This seems to indicate that macroinvertebrates will be more abundant in places with more water, like open streams, which is interesting to note.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Diversity, however, seems to positively correlate with many variables, such the as the developed landcovers, which are basically places with increased urbanization. This was interesting to note, as it appears diversity increases with urbanization.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7c3a52d9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7c3a52d9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positive correlations between density and the developed areas, which seems go against the popular belief  that urbanization leads to less biodiversity and abundance. Diversity is a different kind of metric for ecological health, but it is important to note that while diversity seemed to increase, there were no conclusive results for abundance.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steps:</a:t>
            </a:r>
            <a:endParaRPr/>
          </a:p>
          <a:p>
            <a:pPr indent="0" lvl="0" marL="0" rtl="0" algn="l">
              <a:spcBef>
                <a:spcPts val="0"/>
              </a:spcBef>
              <a:spcAft>
                <a:spcPts val="0"/>
              </a:spcAft>
              <a:buNone/>
            </a:pPr>
            <a:r>
              <a:rPr lang="en"/>
              <a:t>Finish incorporating the macroinvertebrate abundance data from National Ecological Observatory Network (which will add hundreds of records) to make our model more robust</a:t>
            </a:r>
            <a:endParaRPr/>
          </a:p>
          <a:p>
            <a:pPr indent="0" lvl="0" marL="0" rtl="0" algn="l">
              <a:spcBef>
                <a:spcPts val="0"/>
              </a:spcBef>
              <a:spcAft>
                <a:spcPts val="0"/>
              </a:spcAft>
              <a:buNone/>
            </a:pPr>
            <a:r>
              <a:rPr lang="en"/>
              <a:t>Analyze species level data to see which species may correlate with the environmental variables</a:t>
            </a:r>
            <a:endParaRPr/>
          </a:p>
          <a:p>
            <a:pPr indent="0" lvl="0" marL="0" rtl="0" algn="l">
              <a:spcBef>
                <a:spcPts val="0"/>
              </a:spcBef>
              <a:spcAft>
                <a:spcPts val="0"/>
              </a:spcAft>
              <a:buNone/>
            </a:pPr>
            <a:r>
              <a:rPr lang="en"/>
              <a:t>Using ArcGIS to create a predictive model for optimal macroinvertebrate habitats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82" name="Shape 82"/>
        <p:cNvGrpSpPr/>
        <p:nvPr/>
      </p:nvGrpSpPr>
      <p:grpSpPr>
        <a:xfrm>
          <a:off x="0" y="0"/>
          <a:ext cx="0" cy="0"/>
          <a:chOff x="0" y="0"/>
          <a:chExt cx="0" cy="0"/>
        </a:xfrm>
      </p:grpSpPr>
      <p:sp>
        <p:nvSpPr>
          <p:cNvPr id="83" name="Google Shape;83;p13"/>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4" name="Google Shape;84;p13"/>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ctrTitle"/>
          </p:nvPr>
        </p:nvSpPr>
        <p:spPr>
          <a:xfrm>
            <a:off x="82050" y="427425"/>
            <a:ext cx="8985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Modeling </a:t>
            </a:r>
            <a:r>
              <a:rPr lang="en" sz="4000"/>
              <a:t>Macroinvertebrate</a:t>
            </a:r>
            <a:r>
              <a:rPr lang="en" sz="4000"/>
              <a:t> Communities and Ecological Health</a:t>
            </a:r>
            <a:endParaRPr sz="4000"/>
          </a:p>
        </p:txBody>
      </p:sp>
      <p:sp>
        <p:nvSpPr>
          <p:cNvPr id="91" name="Google Shape;91;p14"/>
          <p:cNvSpPr txBox="1"/>
          <p:nvPr>
            <p:ph idx="1" type="subTitle"/>
          </p:nvPr>
        </p:nvSpPr>
        <p:spPr>
          <a:xfrm>
            <a:off x="311700" y="2834125"/>
            <a:ext cx="8520600" cy="146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Sofie Christie, Kaitlin Stack Whitney</a:t>
            </a:r>
            <a:endParaRPr/>
          </a:p>
          <a:p>
            <a:pPr indent="0" lvl="0" marL="0" rtl="0" algn="ctr">
              <a:spcBef>
                <a:spcPts val="0"/>
              </a:spcBef>
              <a:spcAft>
                <a:spcPts val="0"/>
              </a:spcAft>
              <a:buNone/>
            </a:pPr>
            <a:r>
              <a:rPr i="1" lang="en" sz="2400"/>
              <a:t>Rochester Institute of Technology</a:t>
            </a:r>
            <a:endParaRPr i="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184" name="Google Shape;184;p23"/>
          <p:cNvSpPr txBox="1"/>
          <p:nvPr>
            <p:ph idx="1" type="body"/>
          </p:nvPr>
        </p:nvSpPr>
        <p:spPr>
          <a:xfrm>
            <a:off x="729450" y="2078875"/>
            <a:ext cx="62148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work was supported in part by a grant to Rochester Institute of Technology from the Howard Hughes Medical Institute through the Science Education Program.</a:t>
            </a:r>
            <a:endParaRPr sz="1400"/>
          </a:p>
          <a:p>
            <a:pPr indent="0" lvl="0" marL="0" rtl="0" algn="l">
              <a:spcBef>
                <a:spcPts val="1600"/>
              </a:spcBef>
              <a:spcAft>
                <a:spcPts val="1600"/>
              </a:spcAft>
              <a:buNone/>
            </a:pPr>
            <a:r>
              <a:rPr lang="en" sz="1400"/>
              <a:t>This program is supported by the National Institute of General Medical Sciences of the National Institutes of the Health under Award Number R25GM122672. The content is solely the responsibility of the authors and does not necessarily represent the ofﬁcial views of the National Institutes of Health.</a:t>
            </a:r>
            <a:endParaRPr sz="1400"/>
          </a:p>
        </p:txBody>
      </p:sp>
      <p:pic>
        <p:nvPicPr>
          <p:cNvPr id="185" name="Google Shape;185;p23"/>
          <p:cNvPicPr preferRelativeResize="0"/>
          <p:nvPr/>
        </p:nvPicPr>
        <p:blipFill>
          <a:blip r:embed="rId3">
            <a:alphaModFix/>
          </a:blip>
          <a:stretch>
            <a:fillRect/>
          </a:stretch>
        </p:blipFill>
        <p:spPr>
          <a:xfrm>
            <a:off x="6750775" y="2003211"/>
            <a:ext cx="2258023" cy="1137075"/>
          </a:xfrm>
          <a:prstGeom prst="rect">
            <a:avLst/>
          </a:prstGeom>
          <a:noFill/>
          <a:ln>
            <a:noFill/>
          </a:ln>
        </p:spPr>
      </p:pic>
      <p:pic>
        <p:nvPicPr>
          <p:cNvPr id="186" name="Google Shape;186;p23"/>
          <p:cNvPicPr preferRelativeResize="0"/>
          <p:nvPr/>
        </p:nvPicPr>
        <p:blipFill>
          <a:blip r:embed="rId4">
            <a:alphaModFix/>
          </a:blip>
          <a:stretch>
            <a:fillRect/>
          </a:stretch>
        </p:blipFill>
        <p:spPr>
          <a:xfrm>
            <a:off x="7043925" y="642410"/>
            <a:ext cx="1523100" cy="1211450"/>
          </a:xfrm>
          <a:prstGeom prst="rect">
            <a:avLst/>
          </a:prstGeom>
          <a:noFill/>
          <a:ln>
            <a:noFill/>
          </a:ln>
        </p:spPr>
      </p:pic>
      <p:pic>
        <p:nvPicPr>
          <p:cNvPr id="187" name="Google Shape;187;p23"/>
          <p:cNvPicPr preferRelativeResize="0"/>
          <p:nvPr/>
        </p:nvPicPr>
        <p:blipFill>
          <a:blip r:embed="rId5">
            <a:alphaModFix/>
          </a:blip>
          <a:stretch>
            <a:fillRect/>
          </a:stretch>
        </p:blipFill>
        <p:spPr>
          <a:xfrm>
            <a:off x="7097250" y="3431019"/>
            <a:ext cx="1416450" cy="136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193" name="Google Shape;193;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References:</a:t>
            </a:r>
            <a:endParaRPr b="1" sz="1800"/>
          </a:p>
          <a:p>
            <a:pPr indent="0" lvl="0" marL="0" rtl="0" algn="l">
              <a:spcBef>
                <a:spcPts val="0"/>
              </a:spcBef>
              <a:spcAft>
                <a:spcPts val="0"/>
              </a:spcAft>
              <a:buNone/>
            </a:pPr>
            <a:r>
              <a:rPr lang="en" sz="1100"/>
              <a:t>Kenneth W Cummins, Richard W Merritt &amp; Priscila CN Andrade (2005) The use of invertebrate functional groups to characterize ecosystem attributes in selected streams and rivers in south Brazil, Studies on Neotropical Fauna and Environment, 40:1, 69-89, DOI: 10.1080/01650520400025720</a:t>
            </a:r>
            <a:endParaRPr sz="1100"/>
          </a:p>
          <a:p>
            <a:pPr indent="0" lvl="0" marL="0" rtl="0" algn="l">
              <a:spcBef>
                <a:spcPts val="1000"/>
              </a:spcBef>
              <a:spcAft>
                <a:spcPts val="0"/>
              </a:spcAft>
              <a:buNone/>
            </a:pPr>
            <a:r>
              <a:rPr lang="en" sz="1100"/>
              <a:t>Lundquist, M. J., and W. Zhu. 2018. Aquatic insect functional diversity and nutrient content in urban streams in a medium-sized city. Ecosphere 9(5):e02284. 10.1002/ecs2.2284</a:t>
            </a:r>
            <a:endParaRPr sz="1100"/>
          </a:p>
          <a:p>
            <a:pPr indent="0" lvl="0" marL="0" rtl="0" algn="l">
              <a:spcBef>
                <a:spcPts val="1000"/>
              </a:spcBef>
              <a:spcAft>
                <a:spcPts val="0"/>
              </a:spcAft>
              <a:buNone/>
            </a:pPr>
            <a:r>
              <a:rPr lang="en" sz="1100"/>
              <a:t>María Laura Miserendino, Cecilia Brand, Luis B. Epele, Cecilia Y. Di Prinzio, Guillermo H. Omad, Miguel Archangelsky, Oscar Martínez, Adriana M. Kutschker, Biotic diversity of benthic macroinvertebrates at contrasting glacier-fed systems in Patagonia Mountains: The role of environmental heterogeneity facing global warming, Science of The Total Environment, Volumes 622–623, 2018, Pages 152-163, ISSN 0048-9697, https://doi.org/10.1016/j.scitotenv.2017.11.320.</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97" name="Google Shape;97;p15"/>
          <p:cNvSpPr txBox="1"/>
          <p:nvPr>
            <p:ph idx="1" type="body"/>
          </p:nvPr>
        </p:nvSpPr>
        <p:spPr>
          <a:xfrm>
            <a:off x="729325" y="2078875"/>
            <a:ext cx="40926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Macroinvertebrates are aquatic invertebrates visible to the naked eye</a:t>
            </a:r>
            <a:endParaRPr/>
          </a:p>
          <a:p>
            <a:pPr indent="-311150" lvl="0" marL="457200" rtl="0" algn="l">
              <a:spcBef>
                <a:spcPts val="1000"/>
              </a:spcBef>
              <a:spcAft>
                <a:spcPts val="0"/>
              </a:spcAft>
              <a:buSzPts val="1300"/>
              <a:buChar char="●"/>
            </a:pPr>
            <a:r>
              <a:rPr lang="en"/>
              <a:t>Useful as bioindicators</a:t>
            </a:r>
            <a:endParaRPr/>
          </a:p>
          <a:p>
            <a:pPr indent="-311150" lvl="0" marL="457200" rtl="0" algn="l">
              <a:spcBef>
                <a:spcPts val="1000"/>
              </a:spcBef>
              <a:spcAft>
                <a:spcPts val="1000"/>
              </a:spcAft>
              <a:buSzPts val="1300"/>
              <a:buChar char="●"/>
            </a:pPr>
            <a:r>
              <a:rPr lang="en"/>
              <a:t>Objective was to examine macroinvertebrate communities on a </a:t>
            </a:r>
            <a:r>
              <a:rPr lang="en"/>
              <a:t>continental</a:t>
            </a:r>
            <a:r>
              <a:rPr lang="en"/>
              <a:t> scale</a:t>
            </a:r>
            <a:endParaRPr/>
          </a:p>
        </p:txBody>
      </p:sp>
      <p:pic>
        <p:nvPicPr>
          <p:cNvPr id="98" name="Google Shape;98;p15"/>
          <p:cNvPicPr preferRelativeResize="0"/>
          <p:nvPr/>
        </p:nvPicPr>
        <p:blipFill>
          <a:blip r:embed="rId3">
            <a:alphaModFix/>
          </a:blip>
          <a:stretch>
            <a:fillRect/>
          </a:stretch>
        </p:blipFill>
        <p:spPr>
          <a:xfrm>
            <a:off x="5161513" y="1809075"/>
            <a:ext cx="3570887" cy="2800700"/>
          </a:xfrm>
          <a:prstGeom prst="rect">
            <a:avLst/>
          </a:prstGeom>
          <a:noFill/>
          <a:ln>
            <a:noFill/>
          </a:ln>
        </p:spPr>
      </p:pic>
      <p:sp>
        <p:nvSpPr>
          <p:cNvPr id="99" name="Google Shape;99;p15"/>
          <p:cNvSpPr txBox="1"/>
          <p:nvPr>
            <p:ph idx="2" type="body"/>
          </p:nvPr>
        </p:nvSpPr>
        <p:spPr>
          <a:xfrm>
            <a:off x="5161527" y="4609775"/>
            <a:ext cx="1916100" cy="33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 Carter, April 2000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
                                        <p:tgtEl>
                                          <p:spTgt spid="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a:p>
            <a:pPr indent="0" lvl="0" marL="0" rtl="0" algn="l">
              <a:spcBef>
                <a:spcPts val="0"/>
              </a:spcBef>
              <a:spcAft>
                <a:spcPts val="0"/>
              </a:spcAft>
              <a:buNone/>
            </a:pPr>
            <a:r>
              <a:t/>
            </a:r>
            <a:endParaRPr/>
          </a:p>
        </p:txBody>
      </p:sp>
      <p:sp>
        <p:nvSpPr>
          <p:cNvPr id="105" name="Google Shape;105;p16"/>
          <p:cNvSpPr txBox="1"/>
          <p:nvPr>
            <p:ph idx="1" type="body"/>
          </p:nvPr>
        </p:nvSpPr>
        <p:spPr>
          <a:xfrm>
            <a:off x="729450" y="2078875"/>
            <a:ext cx="5065200" cy="2261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sz="1400"/>
              <a:t>Hypotheses</a:t>
            </a:r>
            <a:r>
              <a:rPr b="1" lang="en" sz="1400"/>
              <a:t>:</a:t>
            </a:r>
            <a:endParaRPr b="1" sz="1400"/>
          </a:p>
          <a:p>
            <a:pPr indent="0" lvl="0" marL="0" marR="0" rtl="0" algn="l">
              <a:lnSpc>
                <a:spcPct val="115000"/>
              </a:lnSpc>
              <a:spcBef>
                <a:spcPts val="1000"/>
              </a:spcBef>
              <a:spcAft>
                <a:spcPts val="1000"/>
              </a:spcAft>
              <a:buNone/>
            </a:pPr>
            <a:r>
              <a:t/>
            </a:r>
            <a:endParaRPr b="1" sz="1400"/>
          </a:p>
        </p:txBody>
      </p:sp>
      <p:pic>
        <p:nvPicPr>
          <p:cNvPr id="106" name="Google Shape;106;p16"/>
          <p:cNvPicPr preferRelativeResize="0"/>
          <p:nvPr/>
        </p:nvPicPr>
        <p:blipFill rotWithShape="1">
          <a:blip r:embed="rId3">
            <a:alphaModFix/>
          </a:blip>
          <a:srcRect b="0" l="0" r="0" t="0"/>
          <a:stretch/>
        </p:blipFill>
        <p:spPr>
          <a:xfrm>
            <a:off x="653251" y="2676100"/>
            <a:ext cx="2793950" cy="1770151"/>
          </a:xfrm>
          <a:prstGeom prst="rect">
            <a:avLst/>
          </a:prstGeom>
          <a:noFill/>
          <a:ln>
            <a:noFill/>
          </a:ln>
        </p:spPr>
      </p:pic>
      <p:pic>
        <p:nvPicPr>
          <p:cNvPr id="107" name="Google Shape;107;p16"/>
          <p:cNvPicPr preferRelativeResize="0"/>
          <p:nvPr/>
        </p:nvPicPr>
        <p:blipFill rotWithShape="1">
          <a:blip r:embed="rId4">
            <a:alphaModFix/>
          </a:blip>
          <a:srcRect b="0" l="0" r="0" t="0"/>
          <a:stretch/>
        </p:blipFill>
        <p:spPr>
          <a:xfrm>
            <a:off x="6156600" y="2293046"/>
            <a:ext cx="2418625" cy="2333829"/>
          </a:xfrm>
          <a:prstGeom prst="rect">
            <a:avLst/>
          </a:prstGeom>
          <a:noFill/>
          <a:ln>
            <a:noFill/>
          </a:ln>
        </p:spPr>
      </p:pic>
      <p:pic>
        <p:nvPicPr>
          <p:cNvPr descr="A close up of a logo&#10;&#10;Description generated with very high confidence" id="108" name="Google Shape;108;p16"/>
          <p:cNvPicPr preferRelativeResize="0"/>
          <p:nvPr/>
        </p:nvPicPr>
        <p:blipFill rotWithShape="1">
          <a:blip r:embed="rId5">
            <a:alphaModFix/>
          </a:blip>
          <a:srcRect b="33649" l="21108" r="42974" t="21579"/>
          <a:stretch/>
        </p:blipFill>
        <p:spPr>
          <a:xfrm>
            <a:off x="3492425" y="2256750"/>
            <a:ext cx="2548274" cy="23823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881850" y="14710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114" name="Google Shape;114;p17"/>
          <p:cNvSpPr txBox="1"/>
          <p:nvPr>
            <p:ph idx="2" type="body"/>
          </p:nvPr>
        </p:nvSpPr>
        <p:spPr>
          <a:xfrm>
            <a:off x="881725" y="2231275"/>
            <a:ext cx="33009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Macroinvertebrate density (#/m</a:t>
            </a:r>
            <a:r>
              <a:rPr baseline="30000" lang="en"/>
              <a:t>2</a:t>
            </a:r>
            <a:r>
              <a:rPr lang="en"/>
              <a:t>) data in the US in freshwater streams and rivers was collected</a:t>
            </a:r>
            <a:endParaRPr/>
          </a:p>
          <a:p>
            <a:pPr indent="-311150" lvl="0" marL="457200" rtl="0" algn="l">
              <a:spcBef>
                <a:spcPts val="1000"/>
              </a:spcBef>
              <a:spcAft>
                <a:spcPts val="0"/>
              </a:spcAft>
              <a:buSzPts val="1300"/>
              <a:buChar char="●"/>
            </a:pPr>
            <a:r>
              <a:rPr lang="en"/>
              <a:t>A systematic literature review approach (PRISMA Flow Diagram) was used</a:t>
            </a:r>
            <a:endParaRPr/>
          </a:p>
          <a:p>
            <a:pPr indent="-311150" lvl="0" marL="457200" rtl="0" algn="l">
              <a:spcBef>
                <a:spcPts val="1000"/>
              </a:spcBef>
              <a:spcAft>
                <a:spcPts val="0"/>
              </a:spcAft>
              <a:buSzPts val="1300"/>
              <a:buChar char="●"/>
            </a:pPr>
            <a:r>
              <a:rPr lang="en"/>
              <a:t>Datasets were then compiled</a:t>
            </a:r>
            <a:endParaRPr/>
          </a:p>
          <a:p>
            <a:pPr indent="-298450" lvl="1" marL="914400" rtl="0" algn="l">
              <a:spcBef>
                <a:spcPts val="1000"/>
              </a:spcBef>
              <a:spcAft>
                <a:spcPts val="1000"/>
              </a:spcAft>
              <a:buSzPts val="1100"/>
              <a:buChar char="○"/>
            </a:pPr>
            <a:r>
              <a:rPr lang="en"/>
              <a:t>There ended up being 1254 records from 1990-2018</a:t>
            </a:r>
            <a:endParaRPr/>
          </a:p>
        </p:txBody>
      </p:sp>
      <p:pic>
        <p:nvPicPr>
          <p:cNvPr id="115" name="Google Shape;115;p17"/>
          <p:cNvPicPr preferRelativeResize="0"/>
          <p:nvPr/>
        </p:nvPicPr>
        <p:blipFill rotWithShape="1">
          <a:blip r:embed="rId3">
            <a:alphaModFix/>
          </a:blip>
          <a:srcRect b="21933" l="7467" r="0" t="16543"/>
          <a:stretch/>
        </p:blipFill>
        <p:spPr>
          <a:xfrm>
            <a:off x="5630100" y="3310950"/>
            <a:ext cx="3189099" cy="1081049"/>
          </a:xfrm>
          <a:prstGeom prst="rect">
            <a:avLst/>
          </a:prstGeom>
          <a:noFill/>
          <a:ln>
            <a:noFill/>
          </a:ln>
        </p:spPr>
      </p:pic>
      <p:pic>
        <p:nvPicPr>
          <p:cNvPr id="116" name="Google Shape;116;p17"/>
          <p:cNvPicPr preferRelativeResize="0"/>
          <p:nvPr/>
        </p:nvPicPr>
        <p:blipFill rotWithShape="1">
          <a:blip r:embed="rId4">
            <a:alphaModFix/>
          </a:blip>
          <a:srcRect b="12588" l="12431" r="4415" t="13665"/>
          <a:stretch/>
        </p:blipFill>
        <p:spPr>
          <a:xfrm>
            <a:off x="4806162" y="492925"/>
            <a:ext cx="4189664" cy="1702336"/>
          </a:xfrm>
          <a:prstGeom prst="rect">
            <a:avLst/>
          </a:prstGeom>
          <a:noFill/>
          <a:ln>
            <a:noFill/>
          </a:ln>
        </p:spPr>
      </p:pic>
      <p:sp>
        <p:nvSpPr>
          <p:cNvPr id="117" name="Google Shape;117;p17"/>
          <p:cNvSpPr txBox="1"/>
          <p:nvPr/>
        </p:nvSpPr>
        <p:spPr>
          <a:xfrm>
            <a:off x="5073347" y="2144522"/>
            <a:ext cx="3213600" cy="21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00">
                <a:solidFill>
                  <a:schemeClr val="accent1"/>
                </a:solidFill>
                <a:latin typeface="Lato"/>
                <a:ea typeface="Lato"/>
                <a:cs typeface="Lato"/>
                <a:sym typeface="Lato"/>
              </a:rPr>
              <a:t>United States of America</a:t>
            </a:r>
            <a:endParaRPr/>
          </a:p>
        </p:txBody>
      </p:sp>
      <p:sp>
        <p:nvSpPr>
          <p:cNvPr id="118" name="Google Shape;118;p17"/>
          <p:cNvSpPr txBox="1"/>
          <p:nvPr/>
        </p:nvSpPr>
        <p:spPr>
          <a:xfrm>
            <a:off x="5059000" y="4558600"/>
            <a:ext cx="3684000" cy="27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00">
                <a:solidFill>
                  <a:schemeClr val="accent1"/>
                </a:solidFill>
                <a:latin typeface="Lato"/>
                <a:ea typeface="Lato"/>
                <a:cs typeface="Lato"/>
                <a:sym typeface="Lato"/>
              </a:rPr>
              <a:t>Puerto Rico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124" name="Google Shape;124;p18"/>
          <p:cNvSpPr txBox="1"/>
          <p:nvPr>
            <p:ph idx="1" type="body"/>
          </p:nvPr>
        </p:nvSpPr>
        <p:spPr>
          <a:xfrm>
            <a:off x="729450" y="2078875"/>
            <a:ext cx="49284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Environmental data was compiled from these resources:</a:t>
            </a:r>
            <a:endParaRPr/>
          </a:p>
          <a:p>
            <a:pPr indent="-298450" lvl="1" marL="914400" rtl="0" algn="l">
              <a:spcBef>
                <a:spcPts val="1000"/>
              </a:spcBef>
              <a:spcAft>
                <a:spcPts val="0"/>
              </a:spcAft>
              <a:buSzPts val="1100"/>
              <a:buChar char="○"/>
            </a:pPr>
            <a:r>
              <a:rPr lang="en"/>
              <a:t>Landcover data — USDA, CropLand data layer</a:t>
            </a:r>
            <a:endParaRPr/>
          </a:p>
          <a:p>
            <a:pPr indent="-298450" lvl="1" marL="914400" rtl="0" algn="l">
              <a:spcBef>
                <a:spcPts val="1000"/>
              </a:spcBef>
              <a:spcAft>
                <a:spcPts val="0"/>
              </a:spcAft>
              <a:buSzPts val="1100"/>
              <a:buChar char="○"/>
            </a:pPr>
            <a:r>
              <a:rPr lang="en"/>
              <a:t>Elevation — USGS, existing datasets</a:t>
            </a:r>
            <a:endParaRPr/>
          </a:p>
          <a:p>
            <a:pPr indent="-298450" lvl="1" marL="914400" rtl="0" algn="l">
              <a:spcBef>
                <a:spcPts val="1000"/>
              </a:spcBef>
              <a:spcAft>
                <a:spcPts val="0"/>
              </a:spcAft>
              <a:buSzPts val="1100"/>
              <a:buChar char="○"/>
            </a:pPr>
            <a:r>
              <a:rPr lang="en"/>
              <a:t>Water temperature — USGS, existing datasets</a:t>
            </a:r>
            <a:endParaRPr/>
          </a:p>
          <a:p>
            <a:pPr indent="-311150" lvl="0" marL="457200" rtl="0" algn="l">
              <a:spcBef>
                <a:spcPts val="1000"/>
              </a:spcBef>
              <a:spcAft>
                <a:spcPts val="1000"/>
              </a:spcAft>
              <a:buSzPts val="1300"/>
              <a:buChar char="●"/>
            </a:pPr>
            <a:r>
              <a:rPr lang="en"/>
              <a:t>R statistical software was then used to create a linear mixed effects model</a:t>
            </a:r>
            <a:endParaRPr/>
          </a:p>
        </p:txBody>
      </p:sp>
      <p:pic>
        <p:nvPicPr>
          <p:cNvPr id="125" name="Google Shape;125;p18"/>
          <p:cNvPicPr preferRelativeResize="0"/>
          <p:nvPr/>
        </p:nvPicPr>
        <p:blipFill>
          <a:blip r:embed="rId3">
            <a:alphaModFix/>
          </a:blip>
          <a:stretch>
            <a:fillRect/>
          </a:stretch>
        </p:blipFill>
        <p:spPr>
          <a:xfrm>
            <a:off x="6708400" y="3437518"/>
            <a:ext cx="1709750" cy="1325056"/>
          </a:xfrm>
          <a:prstGeom prst="rect">
            <a:avLst/>
          </a:prstGeom>
          <a:noFill/>
          <a:ln>
            <a:noFill/>
          </a:ln>
        </p:spPr>
      </p:pic>
      <p:sp>
        <p:nvSpPr>
          <p:cNvPr id="126" name="Google Shape;126;p18"/>
          <p:cNvSpPr txBox="1"/>
          <p:nvPr/>
        </p:nvSpPr>
        <p:spPr>
          <a:xfrm>
            <a:off x="6258100" y="2848763"/>
            <a:ext cx="2160000" cy="1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@Battelle</a:t>
            </a:r>
            <a:endParaRPr sz="1200">
              <a:solidFill>
                <a:srgbClr val="666666"/>
              </a:solidFill>
            </a:endParaRPr>
          </a:p>
        </p:txBody>
      </p:sp>
      <p:pic>
        <p:nvPicPr>
          <p:cNvPr id="127" name="Google Shape;127;p18"/>
          <p:cNvPicPr preferRelativeResize="0"/>
          <p:nvPr/>
        </p:nvPicPr>
        <p:blipFill>
          <a:blip r:embed="rId4">
            <a:alphaModFix/>
          </a:blip>
          <a:stretch>
            <a:fillRect/>
          </a:stretch>
        </p:blipFill>
        <p:spPr>
          <a:xfrm>
            <a:off x="6330852" y="750150"/>
            <a:ext cx="2087293" cy="21135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
                                        <p:tgtEl>
                                          <p:spTgt spid="12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133" name="Google Shape;133;p19"/>
          <p:cNvPicPr preferRelativeResize="0"/>
          <p:nvPr/>
        </p:nvPicPr>
        <p:blipFill>
          <a:blip r:embed="rId3">
            <a:alphaModFix/>
          </a:blip>
          <a:stretch>
            <a:fillRect/>
          </a:stretch>
        </p:blipFill>
        <p:spPr>
          <a:xfrm>
            <a:off x="4923500" y="1853850"/>
            <a:ext cx="3106074" cy="2938638"/>
          </a:xfrm>
          <a:prstGeom prst="rect">
            <a:avLst/>
          </a:prstGeom>
          <a:noFill/>
          <a:ln>
            <a:noFill/>
          </a:ln>
        </p:spPr>
      </p:pic>
      <p:pic>
        <p:nvPicPr>
          <p:cNvPr id="134" name="Google Shape;134;p19"/>
          <p:cNvPicPr preferRelativeResize="0"/>
          <p:nvPr/>
        </p:nvPicPr>
        <p:blipFill rotWithShape="1">
          <a:blip r:embed="rId4">
            <a:alphaModFix/>
          </a:blip>
          <a:srcRect b="0" l="32813" r="0" t="0"/>
          <a:stretch/>
        </p:blipFill>
        <p:spPr>
          <a:xfrm>
            <a:off x="3867150" y="1853850"/>
            <a:ext cx="2086901" cy="2938650"/>
          </a:xfrm>
          <a:prstGeom prst="rect">
            <a:avLst/>
          </a:prstGeom>
          <a:noFill/>
          <a:ln>
            <a:noFill/>
          </a:ln>
        </p:spPr>
      </p:pic>
      <p:pic>
        <p:nvPicPr>
          <p:cNvPr id="135" name="Google Shape;135;p19"/>
          <p:cNvPicPr preferRelativeResize="0"/>
          <p:nvPr/>
        </p:nvPicPr>
        <p:blipFill>
          <a:blip r:embed="rId5">
            <a:alphaModFix/>
          </a:blip>
          <a:stretch>
            <a:fillRect/>
          </a:stretch>
        </p:blipFill>
        <p:spPr>
          <a:xfrm>
            <a:off x="761079" y="1853850"/>
            <a:ext cx="3106074" cy="2938650"/>
          </a:xfrm>
          <a:prstGeom prst="rect">
            <a:avLst/>
          </a:prstGeom>
          <a:noFill/>
          <a:ln>
            <a:noFill/>
          </a:ln>
        </p:spPr>
      </p:pic>
      <p:sp>
        <p:nvSpPr>
          <p:cNvPr id="136" name="Google Shape;136;p19"/>
          <p:cNvSpPr/>
          <p:nvPr/>
        </p:nvSpPr>
        <p:spPr>
          <a:xfrm>
            <a:off x="3409950" y="2657475"/>
            <a:ext cx="352500" cy="152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1809750" y="2057400"/>
            <a:ext cx="20001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5553075" y="2657475"/>
            <a:ext cx="352500" cy="152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3910550" y="2057400"/>
            <a:ext cx="20001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6011350" y="2057400"/>
            <a:ext cx="19611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19"/>
          <p:cNvCxnSpPr/>
          <p:nvPr/>
        </p:nvCxnSpPr>
        <p:spPr>
          <a:xfrm rot="10800000">
            <a:off x="813125" y="2035975"/>
            <a:ext cx="428700" cy="0"/>
          </a:xfrm>
          <a:prstGeom prst="straightConnector1">
            <a:avLst/>
          </a:prstGeom>
          <a:noFill/>
          <a:ln cap="flat" cmpd="sng" w="28575">
            <a:solidFill>
              <a:srgbClr val="FF0000"/>
            </a:solidFill>
            <a:prstDash val="solid"/>
            <a:round/>
            <a:headEnd len="med" w="med" type="none"/>
            <a:tailEnd len="med" w="med" type="none"/>
          </a:ln>
        </p:spPr>
      </p:cxnSp>
      <p:cxnSp>
        <p:nvCxnSpPr>
          <p:cNvPr id="142" name="Google Shape;142;p19"/>
          <p:cNvCxnSpPr/>
          <p:nvPr/>
        </p:nvCxnSpPr>
        <p:spPr>
          <a:xfrm>
            <a:off x="823925" y="2046675"/>
            <a:ext cx="0" cy="2121600"/>
          </a:xfrm>
          <a:prstGeom prst="straightConnector1">
            <a:avLst/>
          </a:prstGeom>
          <a:noFill/>
          <a:ln cap="flat" cmpd="sng" w="28575">
            <a:solidFill>
              <a:srgbClr val="FF0000"/>
            </a:solidFill>
            <a:prstDash val="solid"/>
            <a:round/>
            <a:headEnd len="med" w="med" type="none"/>
            <a:tailEnd len="med" w="med" type="none"/>
          </a:ln>
        </p:spPr>
      </p:cxnSp>
      <p:cxnSp>
        <p:nvCxnSpPr>
          <p:cNvPr id="143" name="Google Shape;143;p19"/>
          <p:cNvCxnSpPr/>
          <p:nvPr/>
        </p:nvCxnSpPr>
        <p:spPr>
          <a:xfrm rot="10800000">
            <a:off x="813125" y="4168275"/>
            <a:ext cx="4287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37"/>
                                        </p:tgtEl>
                                      </p:cBhvr>
                                    </p:animEffect>
                                    <p:set>
                                      <p:cBhvr>
                                        <p:cTn dur="1" fill="hold">
                                          <p:stCondLst>
                                            <p:cond delay="0"/>
                                          </p:stCondLst>
                                        </p:cTn>
                                        <p:tgtEl>
                                          <p:spTgt spid="1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39"/>
                                        </p:tgtEl>
                                      </p:cBhvr>
                                    </p:animEffect>
                                    <p:set>
                                      <p:cBhvr>
                                        <p:cTn dur="1" fill="hold">
                                          <p:stCondLst>
                                            <p:cond delay="0"/>
                                          </p:stCondLst>
                                        </p:cTn>
                                        <p:tgtEl>
                                          <p:spTgt spid="1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40"/>
                                        </p:tgtEl>
                                      </p:cBhvr>
                                    </p:animEffect>
                                    <p:set>
                                      <p:cBhvr>
                                        <p:cTn dur="1"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149" name="Google Shape;149;p20"/>
          <p:cNvPicPr preferRelativeResize="0"/>
          <p:nvPr/>
        </p:nvPicPr>
        <p:blipFill>
          <a:blip r:embed="rId3">
            <a:alphaModFix/>
          </a:blip>
          <a:stretch>
            <a:fillRect/>
          </a:stretch>
        </p:blipFill>
        <p:spPr>
          <a:xfrm>
            <a:off x="2848100" y="1853863"/>
            <a:ext cx="3106074" cy="2938634"/>
          </a:xfrm>
          <a:prstGeom prst="rect">
            <a:avLst/>
          </a:prstGeom>
          <a:noFill/>
          <a:ln>
            <a:noFill/>
          </a:ln>
        </p:spPr>
      </p:pic>
      <p:pic>
        <p:nvPicPr>
          <p:cNvPr id="150" name="Google Shape;150;p20"/>
          <p:cNvPicPr preferRelativeResize="0"/>
          <p:nvPr/>
        </p:nvPicPr>
        <p:blipFill>
          <a:blip r:embed="rId4">
            <a:alphaModFix/>
          </a:blip>
          <a:stretch>
            <a:fillRect/>
          </a:stretch>
        </p:blipFill>
        <p:spPr>
          <a:xfrm>
            <a:off x="761065" y="1853850"/>
            <a:ext cx="3106085" cy="2938650"/>
          </a:xfrm>
          <a:prstGeom prst="rect">
            <a:avLst/>
          </a:prstGeom>
          <a:noFill/>
          <a:ln>
            <a:noFill/>
          </a:ln>
        </p:spPr>
      </p:pic>
      <p:sp>
        <p:nvSpPr>
          <p:cNvPr id="151" name="Google Shape;151;p20"/>
          <p:cNvSpPr/>
          <p:nvPr/>
        </p:nvSpPr>
        <p:spPr>
          <a:xfrm>
            <a:off x="1809750" y="2057400"/>
            <a:ext cx="19812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3975500" y="2057400"/>
            <a:ext cx="19206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20"/>
          <p:cNvCxnSpPr/>
          <p:nvPr/>
        </p:nvCxnSpPr>
        <p:spPr>
          <a:xfrm rot="10800000">
            <a:off x="813125" y="2035975"/>
            <a:ext cx="428700" cy="0"/>
          </a:xfrm>
          <a:prstGeom prst="straightConnector1">
            <a:avLst/>
          </a:prstGeom>
          <a:noFill/>
          <a:ln cap="flat" cmpd="sng" w="28575">
            <a:solidFill>
              <a:srgbClr val="FF0000"/>
            </a:solidFill>
            <a:prstDash val="solid"/>
            <a:round/>
            <a:headEnd len="med" w="med" type="none"/>
            <a:tailEnd len="med" w="med" type="none"/>
          </a:ln>
        </p:spPr>
      </p:cxnSp>
      <p:cxnSp>
        <p:nvCxnSpPr>
          <p:cNvPr id="154" name="Google Shape;154;p20"/>
          <p:cNvCxnSpPr/>
          <p:nvPr/>
        </p:nvCxnSpPr>
        <p:spPr>
          <a:xfrm>
            <a:off x="823925" y="2046675"/>
            <a:ext cx="0" cy="2121600"/>
          </a:xfrm>
          <a:prstGeom prst="straightConnector1">
            <a:avLst/>
          </a:prstGeom>
          <a:noFill/>
          <a:ln cap="flat" cmpd="sng" w="28575">
            <a:solidFill>
              <a:srgbClr val="FF0000"/>
            </a:solidFill>
            <a:prstDash val="solid"/>
            <a:round/>
            <a:headEnd len="med" w="med" type="none"/>
            <a:tailEnd len="med" w="med" type="none"/>
          </a:ln>
        </p:spPr>
      </p:cxnSp>
      <p:cxnSp>
        <p:nvCxnSpPr>
          <p:cNvPr id="155" name="Google Shape;155;p20"/>
          <p:cNvCxnSpPr/>
          <p:nvPr/>
        </p:nvCxnSpPr>
        <p:spPr>
          <a:xfrm rot="10800000">
            <a:off x="813125" y="4168275"/>
            <a:ext cx="4287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51"/>
                                        </p:tgtEl>
                                      </p:cBhvr>
                                    </p:animEffect>
                                    <p:set>
                                      <p:cBhvr>
                                        <p:cTn dur="1" fill="hold">
                                          <p:stCondLst>
                                            <p:cond delay="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52"/>
                                        </p:tgtEl>
                                      </p:cBhvr>
                                    </p:animEffect>
                                    <p:set>
                                      <p:cBhvr>
                                        <p:cTn dur="1" fill="hold">
                                          <p:stCondLst>
                                            <p:cond delay="0"/>
                                          </p:stCondLst>
                                        </p:cTn>
                                        <p:tgtEl>
                                          <p:spTgt spid="1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61" name="Google Shape;161;p21"/>
          <p:cNvSpPr/>
          <p:nvPr/>
        </p:nvSpPr>
        <p:spPr>
          <a:xfrm>
            <a:off x="1809750" y="2057400"/>
            <a:ext cx="4048200" cy="24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2" name="Google Shape;162;p21"/>
          <p:cNvPicPr preferRelativeResize="0"/>
          <p:nvPr/>
        </p:nvPicPr>
        <p:blipFill>
          <a:blip r:embed="rId3">
            <a:alphaModFix/>
          </a:blip>
          <a:stretch>
            <a:fillRect/>
          </a:stretch>
        </p:blipFill>
        <p:spPr>
          <a:xfrm>
            <a:off x="2808624" y="1853850"/>
            <a:ext cx="3106074" cy="2938654"/>
          </a:xfrm>
          <a:prstGeom prst="rect">
            <a:avLst/>
          </a:prstGeom>
          <a:noFill/>
          <a:ln>
            <a:noFill/>
          </a:ln>
        </p:spPr>
      </p:pic>
      <p:pic>
        <p:nvPicPr>
          <p:cNvPr id="163" name="Google Shape;163;p21"/>
          <p:cNvPicPr preferRelativeResize="0"/>
          <p:nvPr/>
        </p:nvPicPr>
        <p:blipFill>
          <a:blip r:embed="rId4">
            <a:alphaModFix/>
          </a:blip>
          <a:stretch>
            <a:fillRect/>
          </a:stretch>
        </p:blipFill>
        <p:spPr>
          <a:xfrm>
            <a:off x="729450" y="1853847"/>
            <a:ext cx="3106074" cy="2938653"/>
          </a:xfrm>
          <a:prstGeom prst="rect">
            <a:avLst/>
          </a:prstGeom>
          <a:noFill/>
          <a:ln>
            <a:noFill/>
          </a:ln>
        </p:spPr>
      </p:pic>
      <p:sp>
        <p:nvSpPr>
          <p:cNvPr id="164" name="Google Shape;164;p21"/>
          <p:cNvSpPr/>
          <p:nvPr/>
        </p:nvSpPr>
        <p:spPr>
          <a:xfrm>
            <a:off x="3286125" y="2675488"/>
            <a:ext cx="439200" cy="152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5305425" y="2057400"/>
            <a:ext cx="505800" cy="2448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1809750" y="2057400"/>
            <a:ext cx="1981200" cy="244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3886200" y="2043125"/>
            <a:ext cx="1952700" cy="2476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21"/>
          <p:cNvCxnSpPr/>
          <p:nvPr/>
        </p:nvCxnSpPr>
        <p:spPr>
          <a:xfrm rot="10800000">
            <a:off x="813125" y="2035975"/>
            <a:ext cx="428700" cy="0"/>
          </a:xfrm>
          <a:prstGeom prst="straightConnector1">
            <a:avLst/>
          </a:prstGeom>
          <a:noFill/>
          <a:ln cap="flat" cmpd="sng" w="28575">
            <a:solidFill>
              <a:srgbClr val="FF0000"/>
            </a:solidFill>
            <a:prstDash val="solid"/>
            <a:round/>
            <a:headEnd len="med" w="med" type="none"/>
            <a:tailEnd len="med" w="med" type="none"/>
          </a:ln>
        </p:spPr>
      </p:cxnSp>
      <p:cxnSp>
        <p:nvCxnSpPr>
          <p:cNvPr id="169" name="Google Shape;169;p21"/>
          <p:cNvCxnSpPr/>
          <p:nvPr/>
        </p:nvCxnSpPr>
        <p:spPr>
          <a:xfrm>
            <a:off x="823925" y="2046675"/>
            <a:ext cx="0" cy="2121600"/>
          </a:xfrm>
          <a:prstGeom prst="straightConnector1">
            <a:avLst/>
          </a:prstGeom>
          <a:noFill/>
          <a:ln cap="flat" cmpd="sng" w="28575">
            <a:solidFill>
              <a:srgbClr val="FF0000"/>
            </a:solidFill>
            <a:prstDash val="solid"/>
            <a:round/>
            <a:headEnd len="med" w="med" type="none"/>
            <a:tailEnd len="med" w="med" type="none"/>
          </a:ln>
        </p:spPr>
      </p:cxnSp>
      <p:cxnSp>
        <p:nvCxnSpPr>
          <p:cNvPr id="170" name="Google Shape;170;p21"/>
          <p:cNvCxnSpPr/>
          <p:nvPr/>
        </p:nvCxnSpPr>
        <p:spPr>
          <a:xfrm rot="10800000">
            <a:off x="813125" y="4168275"/>
            <a:ext cx="4287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66"/>
                                        </p:tgtEl>
                                      </p:cBhvr>
                                    </p:animEffect>
                                    <p:set>
                                      <p:cBhvr>
                                        <p:cTn dur="1" fill="hold">
                                          <p:stCondLst>
                                            <p:cond delay="0"/>
                                          </p:stCondLst>
                                        </p:cTn>
                                        <p:tgtEl>
                                          <p:spTgt spid="1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67"/>
                                        </p:tgtEl>
                                      </p:cBhvr>
                                    </p:animEffect>
                                    <p:set>
                                      <p:cBhvr>
                                        <p:cTn dur="1" fill="hold">
                                          <p:stCondLst>
                                            <p:cond delay="0"/>
                                          </p:stCondLst>
                                        </p:cTn>
                                        <p:tgtEl>
                                          <p:spTgt spid="1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76" name="Google Shape;176;p22"/>
          <p:cNvSpPr txBox="1"/>
          <p:nvPr>
            <p:ph idx="1" type="body"/>
          </p:nvPr>
        </p:nvSpPr>
        <p:spPr>
          <a:xfrm>
            <a:off x="729450" y="2078875"/>
            <a:ext cx="573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There were not any </a:t>
            </a:r>
            <a:r>
              <a:rPr lang="en"/>
              <a:t>statistically</a:t>
            </a:r>
            <a:r>
              <a:rPr lang="en"/>
              <a:t> significant results for the density data, but we did learn from this model</a:t>
            </a:r>
            <a:endParaRPr/>
          </a:p>
          <a:p>
            <a:pPr indent="-311150" lvl="0" marL="457200" rtl="0" algn="l">
              <a:spcBef>
                <a:spcPts val="1000"/>
              </a:spcBef>
              <a:spcAft>
                <a:spcPts val="0"/>
              </a:spcAft>
              <a:buSzPts val="1300"/>
              <a:buChar char="●"/>
            </a:pPr>
            <a:r>
              <a:rPr lang="en"/>
              <a:t>Next steps:</a:t>
            </a:r>
            <a:endParaRPr/>
          </a:p>
          <a:p>
            <a:pPr indent="-311150" lvl="1" marL="914400" rtl="0" algn="l">
              <a:spcBef>
                <a:spcPts val="1000"/>
              </a:spcBef>
              <a:spcAft>
                <a:spcPts val="0"/>
              </a:spcAft>
              <a:buSzPts val="1300"/>
              <a:buChar char="○"/>
            </a:pPr>
            <a:r>
              <a:rPr lang="en" sz="1300"/>
              <a:t>Add more data</a:t>
            </a:r>
            <a:endParaRPr sz="1300"/>
          </a:p>
          <a:p>
            <a:pPr indent="-311150" lvl="1" marL="914400" rtl="0" algn="l">
              <a:spcBef>
                <a:spcPts val="1000"/>
              </a:spcBef>
              <a:spcAft>
                <a:spcPts val="0"/>
              </a:spcAft>
              <a:buSzPts val="1300"/>
              <a:buChar char="○"/>
            </a:pPr>
            <a:r>
              <a:rPr lang="en" sz="1300"/>
              <a:t>Analyze species level data</a:t>
            </a:r>
            <a:endParaRPr sz="1300"/>
          </a:p>
          <a:p>
            <a:pPr indent="-311150" lvl="1" marL="914400" rtl="0" algn="l">
              <a:spcBef>
                <a:spcPts val="1000"/>
              </a:spcBef>
              <a:spcAft>
                <a:spcPts val="1000"/>
              </a:spcAft>
              <a:buSzPts val="1300"/>
              <a:buChar char="○"/>
            </a:pPr>
            <a:r>
              <a:rPr lang="en" sz="1300"/>
              <a:t>Create a predictive map for optimal macroinvertebrate habitats</a:t>
            </a:r>
            <a:endParaRPr/>
          </a:p>
        </p:txBody>
      </p:sp>
      <p:pic>
        <p:nvPicPr>
          <p:cNvPr id="177" name="Google Shape;177;p22"/>
          <p:cNvPicPr preferRelativeResize="0"/>
          <p:nvPr/>
        </p:nvPicPr>
        <p:blipFill>
          <a:blip r:embed="rId3">
            <a:alphaModFix/>
          </a:blip>
          <a:stretch>
            <a:fillRect/>
          </a:stretch>
        </p:blipFill>
        <p:spPr>
          <a:xfrm>
            <a:off x="6665000" y="2044072"/>
            <a:ext cx="2218200" cy="1799528"/>
          </a:xfrm>
          <a:prstGeom prst="rect">
            <a:avLst/>
          </a:prstGeom>
          <a:noFill/>
          <a:ln>
            <a:noFill/>
          </a:ln>
        </p:spPr>
      </p:pic>
      <p:sp>
        <p:nvSpPr>
          <p:cNvPr id="178" name="Google Shape;178;p22"/>
          <p:cNvSpPr txBox="1"/>
          <p:nvPr/>
        </p:nvSpPr>
        <p:spPr>
          <a:xfrm>
            <a:off x="6686550" y="3843612"/>
            <a:ext cx="2218200" cy="1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@USEPA Environmental Protection Agency</a:t>
            </a:r>
            <a:endParaRPr sz="1200">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
                                        <p:tgtEl>
                                          <p:spTgt spid="1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