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3"/>
  </p:notesMasterIdLst>
  <p:handoutMasterIdLst>
    <p:handoutMasterId r:id="rId24"/>
  </p:handoutMasterIdLst>
  <p:sldIdLst>
    <p:sldId id="256" r:id="rId2"/>
    <p:sldId id="537" r:id="rId3"/>
    <p:sldId id="542" r:id="rId4"/>
    <p:sldId id="726" r:id="rId5"/>
    <p:sldId id="802" r:id="rId6"/>
    <p:sldId id="811" r:id="rId7"/>
    <p:sldId id="771" r:id="rId8"/>
    <p:sldId id="773" r:id="rId9"/>
    <p:sldId id="803" r:id="rId10"/>
    <p:sldId id="799" r:id="rId11"/>
    <p:sldId id="800" r:id="rId12"/>
    <p:sldId id="801" r:id="rId13"/>
    <p:sldId id="804" r:id="rId14"/>
    <p:sldId id="806" r:id="rId15"/>
    <p:sldId id="805" r:id="rId16"/>
    <p:sldId id="807" r:id="rId17"/>
    <p:sldId id="808" r:id="rId18"/>
    <p:sldId id="810" r:id="rId19"/>
    <p:sldId id="809" r:id="rId20"/>
    <p:sldId id="725" r:id="rId21"/>
    <p:sldId id="32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9" autoAdjust="0"/>
    <p:restoredTop sz="90451" autoAdjust="0"/>
  </p:normalViewPr>
  <p:slideViewPr>
    <p:cSldViewPr snapToGrid="0" snapToObjects="1">
      <p:cViewPr varScale="1">
        <p:scale>
          <a:sx n="89" d="100"/>
          <a:sy n="89" d="100"/>
        </p:scale>
        <p:origin x="2056" y="160"/>
      </p:cViewPr>
      <p:guideLst>
        <p:guide orient="horz" pos="2160"/>
        <p:guide pos="2880"/>
      </p:guideLst>
    </p:cSldViewPr>
  </p:slideViewPr>
  <p:notesTextViewPr>
    <p:cViewPr>
      <p:scale>
        <a:sx n="100" d="100"/>
        <a:sy n="100" d="100"/>
      </p:scale>
      <p:origin x="0" y="0"/>
    </p:cViewPr>
  </p:notesTextViewPr>
  <p:sorterViewPr>
    <p:cViewPr>
      <p:scale>
        <a:sx n="78" d="100"/>
        <a:sy n="78" d="100"/>
      </p:scale>
      <p:origin x="0" y="14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FFE12B-5026-D74C-B9AB-3A9879831D86}" type="datetimeFigureOut">
              <a:rPr kumimoji="1" lang="ja-JP" altLang="en-US" smtClean="0"/>
              <a:t>2019/7/5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E6EB0E-4EA6-4842-B8F8-7C8C3FC358AD}" type="slidenum">
              <a:rPr kumimoji="1" lang="ja-JP" altLang="en-US" smtClean="0"/>
              <a:t>‹#›</a:t>
            </a:fld>
            <a:endParaRPr kumimoji="1" lang="ja-JP" altLang="en-US"/>
          </a:p>
        </p:txBody>
      </p:sp>
    </p:spTree>
    <p:extLst>
      <p:ext uri="{BB962C8B-B14F-4D97-AF65-F5344CB8AC3E}">
        <p14:creationId xmlns:p14="http://schemas.microsoft.com/office/powerpoint/2010/main" val="37855113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293C1-53FE-BA48-9F19-D1FF81D3B3EE}" type="datetimeFigureOut">
              <a:rPr kumimoji="1" lang="ja-JP" altLang="en-US" smtClean="0"/>
              <a:t>2019/7/5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8B6C51-675B-A248-9BD0-6E8A36423CE2}" type="slidenum">
              <a:rPr kumimoji="1" lang="ja-JP" altLang="en-US" smtClean="0"/>
              <a:t>‹#›</a:t>
            </a:fld>
            <a:endParaRPr kumimoji="1" lang="ja-JP" altLang="en-US"/>
          </a:p>
        </p:txBody>
      </p:sp>
    </p:spTree>
    <p:extLst>
      <p:ext uri="{BB962C8B-B14F-4D97-AF65-F5344CB8AC3E}">
        <p14:creationId xmlns:p14="http://schemas.microsoft.com/office/powerpoint/2010/main" val="20505915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18B6C51-675B-A248-9BD0-6E8A36423CE2}" type="slidenum">
              <a:rPr kumimoji="1" lang="ja-JP" altLang="en-US" smtClean="0"/>
              <a:t>1</a:t>
            </a:fld>
            <a:endParaRPr kumimoji="1" lang="ja-JP" altLang="en-US"/>
          </a:p>
        </p:txBody>
      </p:sp>
    </p:spTree>
    <p:extLst>
      <p:ext uri="{BB962C8B-B14F-4D97-AF65-F5344CB8AC3E}">
        <p14:creationId xmlns:p14="http://schemas.microsoft.com/office/powerpoint/2010/main" val="90761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18B6C51-675B-A248-9BD0-6E8A36423CE2}" type="slidenum">
              <a:rPr kumimoji="1" lang="ja-JP" altLang="en-US" smtClean="0"/>
              <a:t>6</a:t>
            </a:fld>
            <a:endParaRPr kumimoji="1" lang="ja-JP" altLang="en-US"/>
          </a:p>
        </p:txBody>
      </p:sp>
    </p:spTree>
    <p:extLst>
      <p:ext uri="{BB962C8B-B14F-4D97-AF65-F5344CB8AC3E}">
        <p14:creationId xmlns:p14="http://schemas.microsoft.com/office/powerpoint/2010/main" val="300878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85A0D8B-DF5A-A44E-B7DB-7B44DE202B82}" type="datetime4">
              <a:rPr lang="ja-JP" altLang="en-US" smtClean="0"/>
              <a:t>2019年7月5日</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66A24C2-33F0-174C-9669-FF5184624660}" type="datetime4">
              <a:rPr lang="ja-JP" altLang="en-US" smtClean="0"/>
              <a:t>2019年7月5日</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AF8BA38-0E22-CB42-9ED8-9CF8F0A73130}" type="datetime4">
              <a:rPr lang="ja-JP" altLang="en-US" smtClean="0"/>
              <a:t>2019年7月5日</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hoto">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9144000" cy="6134100"/>
          </a:xfrm>
        </p:spPr>
        <p:txBody>
          <a:bodyPr anchor="ctr"/>
          <a:lstStyle>
            <a:lvl1pPr algn="ctr">
              <a:defRPr/>
            </a:lvl1pPr>
          </a:lstStyle>
          <a:p>
            <a:r>
              <a:rPr lang="en-US" dirty="0"/>
              <a:t>Click to add photo / image</a:t>
            </a:r>
          </a:p>
        </p:txBody>
      </p:sp>
    </p:spTree>
    <p:extLst>
      <p:ext uri="{BB962C8B-B14F-4D97-AF65-F5344CB8AC3E}">
        <p14:creationId xmlns:p14="http://schemas.microsoft.com/office/powerpoint/2010/main" val="2291523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3" name="Picture 9" descr="D:\Workspace II\Brian\orcid\new project\letterhead\sources\line.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033464"/>
            <a:ext cx="9144000" cy="46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Date Placeholder 3"/>
          <p:cNvSpPr>
            <a:spLocks noGrp="1"/>
          </p:cNvSpPr>
          <p:nvPr>
            <p:ph type="dt" sz="half" idx="10"/>
          </p:nvPr>
        </p:nvSpPr>
        <p:spPr/>
        <p:txBody>
          <a:bodyPr/>
          <a:lstStyle>
            <a:lvl1pPr>
              <a:defRPr/>
            </a:lvl1pPr>
          </a:lstStyle>
          <a:p>
            <a:pPr>
              <a:defRPr/>
            </a:pPr>
            <a:fld id="{ED7E0F66-7268-204D-98A3-CA04F201DD73}" type="datetime4">
              <a:rPr lang="ja-JP" altLang="en-US" smtClean="0"/>
              <a:t>2019年7月5日</a:t>
            </a:fld>
            <a:endParaRPr lang="fr-FR" dirty="0"/>
          </a:p>
        </p:txBody>
      </p:sp>
      <p:sp>
        <p:nvSpPr>
          <p:cNvPr id="6" name="Footer Placeholder 4"/>
          <p:cNvSpPr>
            <a:spLocks noGrp="1"/>
          </p:cNvSpPr>
          <p:nvPr>
            <p:ph type="ftr" sz="quarter" idx="11"/>
          </p:nvPr>
        </p:nvSpPr>
        <p:spPr/>
        <p:txBody>
          <a:bodyPr/>
          <a:lstStyle>
            <a:lvl1pPr>
              <a:defRPr/>
            </a:lvl1pPr>
          </a:lstStyle>
          <a:p>
            <a:pPr>
              <a:defRPr/>
            </a:pPr>
            <a:endParaRPr lang="fr-FR" i="1" dirty="0">
              <a:solidFill>
                <a:schemeClr val="accent1"/>
              </a:solidFill>
              <a:latin typeface="Gill Sans"/>
              <a:cs typeface="Gill Sans"/>
            </a:endParaRPr>
          </a:p>
        </p:txBody>
      </p:sp>
      <p:sp>
        <p:nvSpPr>
          <p:cNvPr id="7" name="Slide Number Placeholder 5"/>
          <p:cNvSpPr>
            <a:spLocks noGrp="1"/>
          </p:cNvSpPr>
          <p:nvPr>
            <p:ph type="sldNum" sz="quarter" idx="12"/>
          </p:nvPr>
        </p:nvSpPr>
        <p:spPr/>
        <p:txBody>
          <a:bodyPr/>
          <a:lstStyle>
            <a:lvl1pPr>
              <a:defRPr/>
            </a:lvl1pPr>
          </a:lstStyle>
          <a:p>
            <a:pPr>
              <a:defRPr/>
            </a:pPr>
            <a:fld id="{4CBB45AB-352B-5141-BFA6-8E06FEEA804B}" type="slidenum">
              <a:rPr lang="fr-FR"/>
              <a:pPr>
                <a:defRPr/>
              </a:pPr>
              <a:t>‹#›</a:t>
            </a:fld>
            <a:endParaRPr lang="fr-FR"/>
          </a:p>
        </p:txBody>
      </p:sp>
      <p:sp>
        <p:nvSpPr>
          <p:cNvPr id="9" name="Title 1"/>
          <p:cNvSpPr>
            <a:spLocks noGrp="1"/>
          </p:cNvSpPr>
          <p:nvPr>
            <p:ph type="title"/>
          </p:nvPr>
        </p:nvSpPr>
        <p:spPr>
          <a:xfrm>
            <a:off x="1721420" y="66260"/>
            <a:ext cx="7315200" cy="914400"/>
          </a:xfrm>
        </p:spPr>
        <p:txBody>
          <a:bodyPr lIns="0" rIns="0"/>
          <a:lstStyle>
            <a:lvl1pPr algn="r">
              <a:defRPr>
                <a:solidFill>
                  <a:srgbClr val="A4CD39"/>
                </a:solidFill>
              </a:defRPr>
            </a:lvl1pPr>
          </a:lstStyle>
          <a:p>
            <a:r>
              <a:rPr lang="en-US" dirty="0"/>
              <a:t>Click to edit Master title style</a:t>
            </a:r>
            <a:endParaRPr lang="fr-FR" dirty="0"/>
          </a:p>
        </p:txBody>
      </p:sp>
    </p:spTree>
    <p:extLst>
      <p:ext uri="{BB962C8B-B14F-4D97-AF65-F5344CB8AC3E}">
        <p14:creationId xmlns:p14="http://schemas.microsoft.com/office/powerpoint/2010/main" val="6527588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98940-D743-5C43-A8D0-46F4A2C15BBB}" type="datetime4">
              <a:rPr lang="ja-JP" altLang="en-US" smtClean="0"/>
              <a:t>2019年7月5日</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054AAEF8-459B-8E4F-B2DE-EF1AF456AA50}" type="datetime4">
              <a:rPr lang="ja-JP" altLang="en-US" smtClean="0"/>
              <a:t>2019年7月5日</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58883F2-BE06-174F-A4C6-F05AF65E0B9A}" type="datetime4">
              <a:rPr lang="ja-JP" altLang="en-US" smtClean="0"/>
              <a:t>2019年7月5日</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4178F0B-6808-2849-95F8-51642024BE6D}" type="datetime4">
              <a:rPr lang="ja-JP" altLang="en-US" smtClean="0"/>
              <a:t>2019年7月5日</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ADCB39F-E7B7-D044-9BBD-860F0A1D6B1F}" type="datetime4">
              <a:rPr lang="ja-JP" altLang="en-US" smtClean="0"/>
              <a:t>2019年7月5日</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6ACF2-82E4-ED4F-830F-0EB1697CF577}" type="datetime4">
              <a:rPr lang="ja-JP" altLang="en-US" smtClean="0"/>
              <a:t>2019年7月5日</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3B5F55B-0AE6-4440-91E4-E3AA953AE532}" type="datetime4">
              <a:rPr lang="ja-JP" altLang="en-US" smtClean="0"/>
              <a:t>2019年7月5日</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ja-JP" altLang="en-US"/>
              <a:t>マスター タイトルの書式設定</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E0BED4-ABF3-2E41-8698-541E666E45FC}" type="datetime4">
              <a:rPr lang="ja-JP" altLang="en-US" smtClean="0"/>
              <a:t>2019年7月5日</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ja-JP" altLang="en-US"/>
              <a:t>マスター タイトルの書式設定</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AB9B472-1673-0B4C-8B42-42C7D15FFF82}" type="datetime4">
              <a:rPr lang="ja-JP" altLang="en-US" smtClean="0"/>
              <a:t>2019年7月5日</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147169" y="5885497"/>
            <a:ext cx="1315721" cy="365125"/>
          </a:xfrm>
          <a:prstGeom prst="rect">
            <a:avLst/>
          </a:prstGeom>
        </p:spPr>
        <p:txBody>
          <a:bodyPr vert="horz" lIns="91440" tIns="45720" rIns="91440" bIns="45720" rtlCol="0" anchor="ctr">
            <a:scene3d>
              <a:camera prst="orthographicFront">
                <a:rot lat="0" lon="0" rev="16200000"/>
              </a:camera>
              <a:lightRig rig="threePt" dir="t"/>
            </a:scene3d>
          </a:bodyP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7" r:id="rId13"/>
  </p:sldLayoutIdLst>
  <p:hf hdr="0" ftr="0" dt="0"/>
  <p:txStyles>
    <p:titleStyle>
      <a:lvl1pPr algn="l" defTabSz="914400" rtl="0" eaLnBrk="1" latinLnBrk="0" hangingPunct="1">
        <a:spcBef>
          <a:spcPct val="0"/>
        </a:spcBef>
        <a:buNone/>
        <a:defRPr kumimoji="1" sz="3600" kern="1200" cap="none"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rossref.org/pdfs/annual-report-2017-18.pdf"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crossref.org/pdfs/annual-report-2017-18.pdf"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www.crossref.org/annual-repor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wizdom.ai/"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hyperlink" Target="https://www.wizdom.ai/" TargetMode="Externa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oi.org/10.6084/m9.figshare.7618751.v2" TargetMode="External"/><Relationship Id="rId7" Type="http://schemas.openxmlformats.org/officeDocument/2006/relationships/hyperlink" Target="https://www.crossref.org/pdfs/annual-report-2016.pdf"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support.orcid.org/knowledgebase/articles/150557-number-of-orcid-ids"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0.tiff"/><Relationship Id="rId4" Type="http://schemas.openxmlformats.org/officeDocument/2006/relationships/image" Target="../media/image7.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doi.org/10.5281/zenodo.2552138"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hyperlink" Target="http://doi.org/10.5281/zenodo.255213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7200" y="722485"/>
            <a:ext cx="7772400" cy="4571999"/>
          </a:xfrm>
        </p:spPr>
        <p:txBody>
          <a:bodyPr>
            <a:noAutofit/>
          </a:bodyPr>
          <a:lstStyle/>
          <a:p>
            <a:r>
              <a:rPr lang="ja-JP" altLang="en-US" sz="2400">
                <a:latin typeface="Meiryo" panose="020B0604030504040204" pitchFamily="34" charset="-128"/>
                <a:ea typeface="Meiryo" panose="020B0604030504040204" pitchFamily="34" charset="-128"/>
              </a:rPr>
              <a:t>異種データの横断検索・分析ツールが切り拓く可能性 </a:t>
            </a:r>
            <a:br>
              <a:rPr lang="ja-JP" altLang="en-US" sz="2400">
                <a:latin typeface="Meiryo" panose="020B0604030504040204" pitchFamily="34" charset="-128"/>
                <a:ea typeface="Meiryo" panose="020B0604030504040204" pitchFamily="34" charset="-128"/>
              </a:rPr>
            </a:br>
            <a:br>
              <a:rPr kumimoji="1" lang="en-US" altLang="ja-JP" sz="2400" cap="none" dirty="0">
                <a:latin typeface="Meiryo" panose="020B0604030504040204" pitchFamily="34" charset="-128"/>
                <a:ea typeface="Meiryo" panose="020B0604030504040204" pitchFamily="34" charset="-128"/>
              </a:rPr>
            </a:br>
            <a:endParaRPr kumimoji="1" lang="ja-JP" altLang="en-US" sz="2400" cap="none" dirty="0">
              <a:latin typeface="Meiryo" panose="020B0604030504040204" pitchFamily="34" charset="-128"/>
              <a:ea typeface="Meiryo" panose="020B0604030504040204" pitchFamily="34" charset="-128"/>
            </a:endParaRPr>
          </a:p>
        </p:txBody>
      </p:sp>
      <p:sp>
        <p:nvSpPr>
          <p:cNvPr id="3" name="サブタイトル 2"/>
          <p:cNvSpPr>
            <a:spLocks noGrp="1"/>
          </p:cNvSpPr>
          <p:nvPr>
            <p:ph type="subTitle" idx="1"/>
          </p:nvPr>
        </p:nvSpPr>
        <p:spPr>
          <a:xfrm>
            <a:off x="632564" y="3682649"/>
            <a:ext cx="6858000" cy="914400"/>
          </a:xfrm>
        </p:spPr>
        <p:txBody>
          <a:bodyPr>
            <a:noAutofit/>
          </a:bodyPr>
          <a:lstStyle/>
          <a:p>
            <a:endParaRPr kumimoji="1" lang="en-US" altLang="ja-JP" sz="1800" cap="none" dirty="0">
              <a:latin typeface="Meiryo" panose="020B0604030504040204" pitchFamily="34" charset="-128"/>
              <a:ea typeface="Meiryo" panose="020B0604030504040204" pitchFamily="34" charset="-128"/>
            </a:endParaRPr>
          </a:p>
          <a:p>
            <a:r>
              <a:rPr kumimoji="1" lang="en-US" altLang="ja-JP" sz="1800" cap="none" dirty="0">
                <a:latin typeface="Meiryo" panose="020B0604030504040204" pitchFamily="34" charset="-128"/>
                <a:ea typeface="Meiryo" panose="020B0604030504040204" pitchFamily="34" charset="-128"/>
              </a:rPr>
              <a:t>Nobuko Miyairi</a:t>
            </a:r>
            <a:endParaRPr lang="en-US" altLang="ja-JP" sz="1800" cap="none" dirty="0">
              <a:latin typeface="Meiryo" panose="020B0604030504040204" pitchFamily="34" charset="-128"/>
              <a:ea typeface="Meiryo" panose="020B0604030504040204" pitchFamily="34" charset="-128"/>
            </a:endParaRPr>
          </a:p>
          <a:p>
            <a:r>
              <a:rPr lang="es-ES_tradnl" altLang="ja-JP" sz="1800" cap="none" dirty="0">
                <a:latin typeface="Meiryo" panose="020B0604030504040204" pitchFamily="34" charset="-128"/>
                <a:ea typeface="Meiryo" panose="020B0604030504040204" pitchFamily="34" charset="-128"/>
              </a:rPr>
              <a:t>	http://</a:t>
            </a:r>
            <a:r>
              <a:rPr lang="es-ES_tradnl" altLang="ja-JP" sz="1800" cap="none" dirty="0" err="1">
                <a:latin typeface="Meiryo" panose="020B0604030504040204" pitchFamily="34" charset="-128"/>
                <a:ea typeface="Meiryo" panose="020B0604030504040204" pitchFamily="34" charset="-128"/>
              </a:rPr>
              <a:t>orcid.org</a:t>
            </a:r>
            <a:r>
              <a:rPr lang="es-ES_tradnl" altLang="ja-JP" sz="1800" cap="none" dirty="0">
                <a:latin typeface="Meiryo" panose="020B0604030504040204" pitchFamily="34" charset="-128"/>
                <a:ea typeface="Meiryo" panose="020B0604030504040204" pitchFamily="34" charset="-128"/>
              </a:rPr>
              <a:t>/0000-0002-3229-5662</a:t>
            </a:r>
          </a:p>
          <a:p>
            <a:r>
              <a:rPr kumimoji="1" lang="es-ES_tradnl" altLang="ja-JP" sz="1800" cap="none" dirty="0">
                <a:latin typeface="Meiryo" panose="020B0604030504040204" pitchFamily="34" charset="-128"/>
                <a:ea typeface="Meiryo" panose="020B0604030504040204" pitchFamily="34" charset="-128"/>
              </a:rPr>
              <a:t>	</a:t>
            </a:r>
            <a:r>
              <a:rPr lang="es-ES_tradnl" altLang="ja-JP" sz="1800" cap="none" dirty="0">
                <a:latin typeface="Meiryo" panose="020B0604030504040204" pitchFamily="34" charset="-128"/>
                <a:ea typeface="Meiryo" panose="020B0604030504040204" pitchFamily="34" charset="-128"/>
              </a:rPr>
              <a:t>@</a:t>
            </a:r>
            <a:r>
              <a:rPr lang="es-ES_tradnl" altLang="ja-JP" sz="1800" cap="none" dirty="0" err="1">
                <a:latin typeface="Meiryo" panose="020B0604030504040204" pitchFamily="34" charset="-128"/>
                <a:ea typeface="Meiryo" panose="020B0604030504040204" pitchFamily="34" charset="-128"/>
              </a:rPr>
              <a:t>NobukoMiyairi</a:t>
            </a:r>
            <a:endParaRPr kumimoji="1" lang="en-US" altLang="ja-JP" sz="1800" cap="none" dirty="0">
              <a:latin typeface="Meiryo" panose="020B0604030504040204" pitchFamily="34" charset="-128"/>
              <a:ea typeface="Meiryo" panose="020B0604030504040204" pitchFamily="34" charset="-128"/>
            </a:endParaRPr>
          </a:p>
        </p:txBody>
      </p:sp>
      <p:pic>
        <p:nvPicPr>
          <p:cNvPr id="4" name="Picture 11" descr="orcid_128x12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0142" y="4498236"/>
            <a:ext cx="359997" cy="359997"/>
          </a:xfrm>
          <a:prstGeom prst="rect">
            <a:avLst/>
          </a:prstGeom>
        </p:spPr>
      </p:pic>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500" y="4829085"/>
            <a:ext cx="539999" cy="539999"/>
          </a:xfrm>
          <a:prstGeom prst="rect">
            <a:avLst/>
          </a:prstGeom>
        </p:spPr>
      </p:pic>
      <p:sp>
        <p:nvSpPr>
          <p:cNvPr id="9" name="Rectangle 8">
            <a:extLst>
              <a:ext uri="{FF2B5EF4-FFF2-40B4-BE49-F238E27FC236}">
                <a16:creationId xmlns:a16="http://schemas.microsoft.com/office/drawing/2014/main" id="{401D67E8-11AE-BE44-A660-7F979DB3BBE1}"/>
              </a:ext>
            </a:extLst>
          </p:cNvPr>
          <p:cNvSpPr/>
          <p:nvPr/>
        </p:nvSpPr>
        <p:spPr>
          <a:xfrm>
            <a:off x="2331076" y="6418144"/>
            <a:ext cx="6443991" cy="307777"/>
          </a:xfrm>
          <a:prstGeom prst="rect">
            <a:avLst/>
          </a:prstGeom>
        </p:spPr>
        <p:txBody>
          <a:bodyPr wrap="square">
            <a:spAutoFit/>
          </a:bodyPr>
          <a:lstStyle/>
          <a:p>
            <a:pPr algn="r"/>
            <a:r>
              <a:rPr lang="en-US" sz="1400" dirty="0">
                <a:latin typeface="Meiryo" panose="020B0604030504040204" pitchFamily="34" charset="-128"/>
                <a:ea typeface="Meiryo" panose="020B0604030504040204" pitchFamily="34" charset="-128"/>
              </a:rPr>
              <a:t>2019.7.4 </a:t>
            </a:r>
            <a:r>
              <a:rPr lang="ja-JP" altLang="en-US" sz="1400">
                <a:latin typeface="Meiryo" panose="020B0604030504040204" pitchFamily="34" charset="-128"/>
                <a:ea typeface="Meiryo" panose="020B0604030504040204" pitchFamily="34" charset="-128"/>
              </a:rPr>
              <a:t>第</a:t>
            </a:r>
            <a:r>
              <a:rPr lang="en-US" altLang="ja-JP" sz="1400" dirty="0">
                <a:latin typeface="Meiryo" panose="020B0604030504040204" pitchFamily="34" charset="-128"/>
                <a:ea typeface="Meiryo" panose="020B0604030504040204" pitchFamily="34" charset="-128"/>
              </a:rPr>
              <a:t>16</a:t>
            </a:r>
            <a:r>
              <a:rPr lang="ja-JP" altLang="en-US" sz="1400">
                <a:latin typeface="Meiryo" panose="020B0604030504040204" pitchFamily="34" charset="-128"/>
                <a:ea typeface="Meiryo" panose="020B0604030504040204" pitchFamily="34" charset="-128"/>
              </a:rPr>
              <a:t>回情報プロフェッショナルシンポジウム</a:t>
            </a:r>
            <a:r>
              <a:rPr lang="en-US" altLang="ja-JP" sz="1400" dirty="0">
                <a:latin typeface="Meiryo" panose="020B0604030504040204" pitchFamily="34" charset="-128"/>
                <a:ea typeface="Meiryo" panose="020B0604030504040204" pitchFamily="34" charset="-128"/>
              </a:rPr>
              <a:t> (B1:</a:t>
            </a:r>
            <a:r>
              <a:rPr lang="ja-JP" altLang="en-US" sz="1400">
                <a:latin typeface="Meiryo" panose="020B0604030504040204" pitchFamily="34" charset="-128"/>
                <a:ea typeface="Meiryo" panose="020B0604030504040204" pitchFamily="34" charset="-128"/>
              </a:rPr>
              <a:t>学術情報</a:t>
            </a:r>
            <a:r>
              <a:rPr lang="en-US" altLang="ja-JP" sz="1400" dirty="0">
                <a:latin typeface="Meiryo" panose="020B0604030504040204" pitchFamily="34" charset="-128"/>
                <a:ea typeface="Meiryo" panose="020B0604030504040204" pitchFamily="34" charset="-128"/>
              </a:rPr>
              <a:t>)</a:t>
            </a:r>
            <a:endParaRPr lang="en-US" sz="1400" dirty="0">
              <a:latin typeface="Meiryo" panose="020B0604030504040204" pitchFamily="34" charset="-128"/>
              <a:ea typeface="Meiryo" panose="020B0604030504040204" pitchFamily="34" charset="-128"/>
            </a:endParaRPr>
          </a:p>
        </p:txBody>
      </p:sp>
      <p:pic>
        <p:nvPicPr>
          <p:cNvPr id="11" name="図 5">
            <a:extLst>
              <a:ext uri="{FF2B5EF4-FFF2-40B4-BE49-F238E27FC236}">
                <a16:creationId xmlns:a16="http://schemas.microsoft.com/office/drawing/2014/main" id="{5281E346-02CE-CB41-B4A9-ABAC6B472328}"/>
              </a:ext>
            </a:extLst>
          </p:cNvPr>
          <p:cNvPicPr>
            <a:picLocks noChangeAspect="1"/>
          </p:cNvPicPr>
          <p:nvPr/>
        </p:nvPicPr>
        <p:blipFill>
          <a:blip r:embed="rId5"/>
          <a:stretch>
            <a:fillRect/>
          </a:stretch>
        </p:blipFill>
        <p:spPr>
          <a:xfrm>
            <a:off x="7249800" y="457688"/>
            <a:ext cx="1437000" cy="507740"/>
          </a:xfrm>
          <a:prstGeom prst="rect">
            <a:avLst/>
          </a:prstGeom>
        </p:spPr>
      </p:pic>
    </p:spTree>
    <p:extLst>
      <p:ext uri="{BB962C8B-B14F-4D97-AF65-F5344CB8AC3E}">
        <p14:creationId xmlns:p14="http://schemas.microsoft.com/office/powerpoint/2010/main" val="194557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err="1"/>
              <a:t>Crossref</a:t>
            </a:r>
            <a:r>
              <a:rPr kumimoji="1" lang="ja-JP" altLang="en-US" dirty="0"/>
              <a:t> </a:t>
            </a:r>
            <a:r>
              <a:rPr kumimoji="1" lang="en-US" altLang="ja-JP" dirty="0"/>
              <a:t>DOIs</a:t>
            </a:r>
            <a:br>
              <a:rPr kumimoji="1" lang="en-US" altLang="ja-JP" dirty="0"/>
            </a:br>
            <a:endParaRPr kumimoji="1" lang="ja-JP" altLang="en-US" dirty="0"/>
          </a:p>
        </p:txBody>
      </p:sp>
      <p:sp>
        <p:nvSpPr>
          <p:cNvPr id="6" name="テキスト ボックス 5"/>
          <p:cNvSpPr txBox="1"/>
          <p:nvPr/>
        </p:nvSpPr>
        <p:spPr>
          <a:xfrm>
            <a:off x="418006" y="6155111"/>
            <a:ext cx="7916426" cy="646331"/>
          </a:xfrm>
          <a:prstGeom prst="rect">
            <a:avLst/>
          </a:prstGeom>
          <a:noFill/>
        </p:spPr>
        <p:txBody>
          <a:bodyPr wrap="square" rtlCol="0">
            <a:spAutoFit/>
          </a:bodyPr>
          <a:lstStyle/>
          <a:p>
            <a:r>
              <a:rPr lang="en-US" altLang="ja-JP" dirty="0" err="1"/>
              <a:t>Crossref</a:t>
            </a:r>
            <a:r>
              <a:rPr lang="en-US" altLang="ja-JP" dirty="0"/>
              <a:t>. 2017-18 annual report. </a:t>
            </a:r>
            <a:r>
              <a:rPr lang="en-US" dirty="0">
                <a:hlinkClick r:id="rId2"/>
              </a:rPr>
              <a:t>https://www.crossref.org/pdfs/annual-report-2017-18.pdf</a:t>
            </a:r>
            <a:endParaRPr lang="en-US" altLang="ja-JP" dirty="0"/>
          </a:p>
        </p:txBody>
      </p:sp>
      <p:sp>
        <p:nvSpPr>
          <p:cNvPr id="7" name="正方形/長方形 6"/>
          <p:cNvSpPr/>
          <p:nvPr/>
        </p:nvSpPr>
        <p:spPr>
          <a:xfrm>
            <a:off x="457200" y="1284431"/>
            <a:ext cx="558800" cy="52179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8" name="Group 7">
            <a:extLst>
              <a:ext uri="{FF2B5EF4-FFF2-40B4-BE49-F238E27FC236}">
                <a16:creationId xmlns:a16="http://schemas.microsoft.com/office/drawing/2014/main" id="{9789DA71-62C1-D545-BB24-193B39EE1971}"/>
              </a:ext>
            </a:extLst>
          </p:cNvPr>
          <p:cNvGrpSpPr/>
          <p:nvPr/>
        </p:nvGrpSpPr>
        <p:grpSpPr>
          <a:xfrm>
            <a:off x="0" y="1196956"/>
            <a:ext cx="8964821" cy="4376614"/>
            <a:chOff x="0" y="1196956"/>
            <a:chExt cx="8964821" cy="4376614"/>
          </a:xfrm>
        </p:grpSpPr>
        <p:pic>
          <p:nvPicPr>
            <p:cNvPr id="2" name="Picture 1">
              <a:extLst>
                <a:ext uri="{FF2B5EF4-FFF2-40B4-BE49-F238E27FC236}">
                  <a16:creationId xmlns:a16="http://schemas.microsoft.com/office/drawing/2014/main" id="{204C5B39-EBF0-C246-8A8A-D641A006A302}"/>
                </a:ext>
              </a:extLst>
            </p:cNvPr>
            <p:cNvPicPr>
              <a:picLocks noChangeAspect="1"/>
            </p:cNvPicPr>
            <p:nvPr/>
          </p:nvPicPr>
          <p:blipFill>
            <a:blip r:embed="rId3"/>
            <a:stretch>
              <a:fillRect/>
            </a:stretch>
          </p:blipFill>
          <p:spPr>
            <a:xfrm>
              <a:off x="0" y="1196956"/>
              <a:ext cx="8964821" cy="4376614"/>
            </a:xfrm>
            <a:prstGeom prst="rect">
              <a:avLst/>
            </a:prstGeom>
          </p:spPr>
        </p:pic>
        <p:sp>
          <p:nvSpPr>
            <p:cNvPr id="3" name="Rectangle 2">
              <a:extLst>
                <a:ext uri="{FF2B5EF4-FFF2-40B4-BE49-F238E27FC236}">
                  <a16:creationId xmlns:a16="http://schemas.microsoft.com/office/drawing/2014/main" id="{30D5D739-AD6A-E846-8CDD-9FA3DE7E3BA0}"/>
                </a:ext>
              </a:extLst>
            </p:cNvPr>
            <p:cNvSpPr/>
            <p:nvPr/>
          </p:nvSpPr>
          <p:spPr>
            <a:xfrm>
              <a:off x="257577" y="1284431"/>
              <a:ext cx="553792" cy="521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5551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6BBC-7B7D-E74B-9A78-B52684F26A9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CECD5BA1-4444-E24F-88FD-C1C63010EEFF}"/>
              </a:ext>
            </a:extLst>
          </p:cNvPr>
          <p:cNvSpPr>
            <a:spLocks noGrp="1"/>
          </p:cNvSpPr>
          <p:nvPr>
            <p:ph type="sldNum" sz="quarter" idx="12"/>
          </p:nvPr>
        </p:nvSpPr>
        <p:spPr/>
        <p:txBody>
          <a:bodyPr/>
          <a:lstStyle/>
          <a:p>
            <a:fld id="{F38DF745-7D3F-47F4-83A3-874385CFAA69}" type="slidenum">
              <a:rPr lang="en-US" smtClean="0"/>
              <a:pPr/>
              <a:t>11</a:t>
            </a:fld>
            <a:endParaRPr lang="en-US"/>
          </a:p>
        </p:txBody>
      </p:sp>
      <p:pic>
        <p:nvPicPr>
          <p:cNvPr id="4" name="Picture 3">
            <a:extLst>
              <a:ext uri="{FF2B5EF4-FFF2-40B4-BE49-F238E27FC236}">
                <a16:creationId xmlns:a16="http://schemas.microsoft.com/office/drawing/2014/main" id="{0E167E53-2693-E141-9089-8D98B9B9A36B}"/>
              </a:ext>
            </a:extLst>
          </p:cNvPr>
          <p:cNvPicPr>
            <a:picLocks noChangeAspect="1"/>
          </p:cNvPicPr>
          <p:nvPr/>
        </p:nvPicPr>
        <p:blipFill>
          <a:blip r:embed="rId2"/>
          <a:stretch>
            <a:fillRect/>
          </a:stretch>
        </p:blipFill>
        <p:spPr>
          <a:xfrm>
            <a:off x="1249404" y="231822"/>
            <a:ext cx="6439284" cy="5811961"/>
          </a:xfrm>
          <a:prstGeom prst="rect">
            <a:avLst/>
          </a:prstGeom>
        </p:spPr>
      </p:pic>
      <p:sp>
        <p:nvSpPr>
          <p:cNvPr id="5" name="テキスト ボックス 5">
            <a:extLst>
              <a:ext uri="{FF2B5EF4-FFF2-40B4-BE49-F238E27FC236}">
                <a16:creationId xmlns:a16="http://schemas.microsoft.com/office/drawing/2014/main" id="{2BAD03A2-D781-FC4A-ADB6-711693D0F79E}"/>
              </a:ext>
            </a:extLst>
          </p:cNvPr>
          <p:cNvSpPr txBox="1"/>
          <p:nvPr/>
        </p:nvSpPr>
        <p:spPr>
          <a:xfrm>
            <a:off x="418006" y="6155111"/>
            <a:ext cx="7916426" cy="646331"/>
          </a:xfrm>
          <a:prstGeom prst="rect">
            <a:avLst/>
          </a:prstGeom>
          <a:noFill/>
        </p:spPr>
        <p:txBody>
          <a:bodyPr wrap="square" rtlCol="0">
            <a:spAutoFit/>
          </a:bodyPr>
          <a:lstStyle/>
          <a:p>
            <a:r>
              <a:rPr lang="en-US" altLang="ja-JP" dirty="0" err="1"/>
              <a:t>Crossref</a:t>
            </a:r>
            <a:r>
              <a:rPr lang="en-US" altLang="ja-JP" dirty="0"/>
              <a:t>. 2017-18 annual report. </a:t>
            </a:r>
            <a:r>
              <a:rPr lang="en-US" dirty="0">
                <a:hlinkClick r:id="rId3"/>
              </a:rPr>
              <a:t>https://www.crossref.org/pdfs/annual-report-2017-18.pdf</a:t>
            </a:r>
            <a:endParaRPr lang="en-US" altLang="ja-JP" dirty="0"/>
          </a:p>
        </p:txBody>
      </p:sp>
      <p:sp>
        <p:nvSpPr>
          <p:cNvPr id="6" name="TextBox 5">
            <a:extLst>
              <a:ext uri="{FF2B5EF4-FFF2-40B4-BE49-F238E27FC236}">
                <a16:creationId xmlns:a16="http://schemas.microsoft.com/office/drawing/2014/main" id="{437C3300-1339-D544-9F67-FE94619C53D1}"/>
              </a:ext>
            </a:extLst>
          </p:cNvPr>
          <p:cNvSpPr txBox="1"/>
          <p:nvPr/>
        </p:nvSpPr>
        <p:spPr>
          <a:xfrm>
            <a:off x="2217015" y="4301544"/>
            <a:ext cx="2159204" cy="646331"/>
          </a:xfrm>
          <a:prstGeom prst="rect">
            <a:avLst/>
          </a:prstGeom>
          <a:noFill/>
        </p:spPr>
        <p:txBody>
          <a:bodyPr wrap="square" rtlCol="0">
            <a:spAutoFit/>
          </a:bodyPr>
          <a:lstStyle/>
          <a:p>
            <a:r>
              <a:rPr lang="en-US" dirty="0"/>
              <a:t>Journal Articles</a:t>
            </a:r>
          </a:p>
          <a:p>
            <a:pPr algn="ctr"/>
            <a:r>
              <a:rPr lang="en-US" dirty="0"/>
              <a:t>73%</a:t>
            </a:r>
          </a:p>
        </p:txBody>
      </p:sp>
    </p:spTree>
    <p:extLst>
      <p:ext uri="{BB962C8B-B14F-4D97-AF65-F5344CB8AC3E}">
        <p14:creationId xmlns:p14="http://schemas.microsoft.com/office/powerpoint/2010/main" val="3866195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CD5BA1-4444-E24F-88FD-C1C63010EEFF}"/>
              </a:ext>
            </a:extLst>
          </p:cNvPr>
          <p:cNvSpPr>
            <a:spLocks noGrp="1"/>
          </p:cNvSpPr>
          <p:nvPr>
            <p:ph type="sldNum" sz="quarter" idx="12"/>
          </p:nvPr>
        </p:nvSpPr>
        <p:spPr/>
        <p:txBody>
          <a:bodyPr/>
          <a:lstStyle/>
          <a:p>
            <a:fld id="{F38DF745-7D3F-47F4-83A3-874385CFAA69}" type="slidenum">
              <a:rPr lang="en-US" smtClean="0"/>
              <a:pPr/>
              <a:t>12</a:t>
            </a:fld>
            <a:endParaRPr lang="en-US"/>
          </a:p>
        </p:txBody>
      </p:sp>
      <p:sp>
        <p:nvSpPr>
          <p:cNvPr id="5" name="テキスト ボックス 5">
            <a:extLst>
              <a:ext uri="{FF2B5EF4-FFF2-40B4-BE49-F238E27FC236}">
                <a16:creationId xmlns:a16="http://schemas.microsoft.com/office/drawing/2014/main" id="{2BAD03A2-D781-FC4A-ADB6-711693D0F79E}"/>
              </a:ext>
            </a:extLst>
          </p:cNvPr>
          <p:cNvSpPr txBox="1"/>
          <p:nvPr/>
        </p:nvSpPr>
        <p:spPr>
          <a:xfrm>
            <a:off x="418006" y="6155111"/>
            <a:ext cx="7916426" cy="646331"/>
          </a:xfrm>
          <a:prstGeom prst="rect">
            <a:avLst/>
          </a:prstGeom>
          <a:noFill/>
        </p:spPr>
        <p:txBody>
          <a:bodyPr wrap="square" rtlCol="0">
            <a:spAutoFit/>
          </a:bodyPr>
          <a:lstStyle/>
          <a:p>
            <a:r>
              <a:rPr lang="en-US" altLang="ja-JP" dirty="0" err="1"/>
              <a:t>Crossref</a:t>
            </a:r>
            <a:r>
              <a:rPr lang="en-US" altLang="ja-JP" dirty="0"/>
              <a:t>. Annual report. </a:t>
            </a:r>
            <a:r>
              <a:rPr lang="en-US" dirty="0">
                <a:hlinkClick r:id="rId2"/>
              </a:rPr>
              <a:t>https://www.crossref.org/annual-report/</a:t>
            </a:r>
            <a:r>
              <a:rPr lang="en-US" dirty="0"/>
              <a:t> </a:t>
            </a:r>
            <a:r>
              <a:rPr lang="ja-JP" altLang="en-US"/>
              <a:t>より、</a:t>
            </a:r>
            <a:br>
              <a:rPr lang="en-US" altLang="ja-JP" dirty="0"/>
            </a:br>
            <a:r>
              <a:rPr lang="en-US" altLang="ja-JP" dirty="0"/>
              <a:t>2007</a:t>
            </a:r>
            <a:r>
              <a:rPr lang="ja-JP" altLang="en-US"/>
              <a:t>年以降を集計。</a:t>
            </a:r>
            <a:endParaRPr lang="en-US" altLang="ja-JP" dirty="0"/>
          </a:p>
        </p:txBody>
      </p:sp>
      <p:pic>
        <p:nvPicPr>
          <p:cNvPr id="13" name="Picture 12">
            <a:extLst>
              <a:ext uri="{FF2B5EF4-FFF2-40B4-BE49-F238E27FC236}">
                <a16:creationId xmlns:a16="http://schemas.microsoft.com/office/drawing/2014/main" id="{DE92C42F-21A9-3445-977B-1AA71CF6E86A}"/>
              </a:ext>
            </a:extLst>
          </p:cNvPr>
          <p:cNvPicPr>
            <a:picLocks noChangeAspect="1"/>
          </p:cNvPicPr>
          <p:nvPr/>
        </p:nvPicPr>
        <p:blipFill>
          <a:blip r:embed="rId3"/>
          <a:stretch>
            <a:fillRect/>
          </a:stretch>
        </p:blipFill>
        <p:spPr>
          <a:xfrm>
            <a:off x="43555" y="1168400"/>
            <a:ext cx="8928100" cy="4521200"/>
          </a:xfrm>
          <a:prstGeom prst="rect">
            <a:avLst/>
          </a:prstGeom>
        </p:spPr>
      </p:pic>
    </p:spTree>
    <p:extLst>
      <p:ext uri="{BB962C8B-B14F-4D97-AF65-F5344CB8AC3E}">
        <p14:creationId xmlns:p14="http://schemas.microsoft.com/office/powerpoint/2010/main" val="3572692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D1F4-47DD-2D4B-A449-54A7EFA49D2E}"/>
              </a:ext>
            </a:extLst>
          </p:cNvPr>
          <p:cNvSpPr>
            <a:spLocks noGrp="1"/>
          </p:cNvSpPr>
          <p:nvPr>
            <p:ph type="title"/>
          </p:nvPr>
        </p:nvSpPr>
        <p:spPr/>
        <p:txBody>
          <a:bodyPr/>
          <a:lstStyle/>
          <a:p>
            <a:endParaRPr lang="en-US" dirty="0">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B85AE8D5-BECA-B84D-B261-409C3B1FF124}"/>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科学技術情報の電子化と標準化は、さらなる研究の発展や意思決定の迅速化、イノベーションを加速させる重要なファクターである。</a:t>
            </a:r>
            <a:endParaRPr lang="en-US" altLang="ja-JP" b="0" dirty="0">
              <a:solidFill>
                <a:schemeClr val="bg1">
                  <a:lumMod val="75000"/>
                </a:schemeClr>
              </a:solidFill>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その一方で、爆発的に増加し続ける研究情報とその多様化は、データの構造化と横断的な分析をますます困難なものにしている。</a:t>
            </a:r>
            <a:endParaRPr lang="en-US" altLang="ja-JP" b="0" dirty="0">
              <a:solidFill>
                <a:schemeClr val="bg1">
                  <a:lumMod val="75000"/>
                </a:schemeClr>
              </a:solidFill>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latin typeface="Meiryo" panose="020B0604030504040204" pitchFamily="34" charset="-128"/>
                <a:ea typeface="Meiryo" panose="020B0604030504040204" pitchFamily="34" charset="-128"/>
              </a:rPr>
              <a:t>出版物や特許情報、研究データなどの</a:t>
            </a:r>
            <a:r>
              <a:rPr lang="en-US" b="0" dirty="0">
                <a:latin typeface="Meiryo" panose="020B0604030504040204" pitchFamily="34" charset="-128"/>
                <a:ea typeface="Meiryo" panose="020B0604030504040204" pitchFamily="34" charset="-128"/>
              </a:rPr>
              <a:t>1</a:t>
            </a:r>
            <a:r>
              <a:rPr lang="ja-JP" altLang="en-US" b="0">
                <a:latin typeface="Meiryo" panose="020B0604030504040204" pitchFamily="34" charset="-128"/>
                <a:ea typeface="Meiryo" panose="020B0604030504040204" pitchFamily="34" charset="-128"/>
              </a:rPr>
              <a:t>次情報に加えて、引用データ、オルトメトリクスなどの</a:t>
            </a:r>
            <a:r>
              <a:rPr lang="en-US" b="0" dirty="0">
                <a:latin typeface="Meiryo" panose="020B0604030504040204" pitchFamily="34" charset="-128"/>
                <a:ea typeface="Meiryo" panose="020B0604030504040204" pitchFamily="34" charset="-128"/>
              </a:rPr>
              <a:t>2</a:t>
            </a:r>
            <a:r>
              <a:rPr lang="ja-JP" altLang="en-US" b="0">
                <a:latin typeface="Meiryo" panose="020B0604030504040204" pitchFamily="34" charset="-128"/>
                <a:ea typeface="Meiryo" panose="020B0604030504040204" pitchFamily="34" charset="-128"/>
              </a:rPr>
              <a:t>次情報など、異なる構造をもつ複数のソースから得られるデータから、意思決定を左右する知見をどれだけ迅速に得られるのかは、ツールの見極めと分析手法の選択を行う担当者の重大な責任である。</a:t>
            </a:r>
            <a:endParaRPr lang="en-US" altLang="ja-JP" b="0" dirty="0">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latin typeface="Meiryo" panose="020B0604030504040204" pitchFamily="34" charset="-128"/>
                <a:ea typeface="Meiryo" panose="020B0604030504040204" pitchFamily="34" charset="-128"/>
              </a:rPr>
              <a:t>本発表では、異種データを人工知能を用いて横断的に検索・分析できるツールの例として</a:t>
            </a:r>
            <a:r>
              <a:rPr lang="en-US" b="0" dirty="0" err="1">
                <a:latin typeface="Meiryo" panose="020B0604030504040204" pitchFamily="34" charset="-128"/>
                <a:ea typeface="Meiryo" panose="020B0604030504040204" pitchFamily="34" charset="-128"/>
              </a:rPr>
              <a:t>wizdom.ai</a:t>
            </a:r>
            <a:r>
              <a:rPr lang="ja-JP" altLang="en-US" b="0">
                <a:latin typeface="Meiryo" panose="020B0604030504040204" pitchFamily="34" charset="-128"/>
                <a:ea typeface="Meiryo" panose="020B0604030504040204" pitchFamily="34" charset="-128"/>
              </a:rPr>
              <a:t>および</a:t>
            </a:r>
            <a:r>
              <a:rPr lang="en-US" b="0" dirty="0">
                <a:latin typeface="Meiryo" panose="020B0604030504040204" pitchFamily="34" charset="-128"/>
                <a:ea typeface="Meiryo" panose="020B0604030504040204" pitchFamily="34" charset="-128"/>
              </a:rPr>
              <a:t>Dimensions</a:t>
            </a:r>
            <a:r>
              <a:rPr lang="ja-JP" altLang="en-US" b="0">
                <a:latin typeface="Meiryo" panose="020B0604030504040204" pitchFamily="34" charset="-128"/>
                <a:ea typeface="Meiryo" panose="020B0604030504040204" pitchFamily="34" charset="-128"/>
              </a:rPr>
              <a:t>について概観し、従来のツールとどのように異なるかを考察する。</a:t>
            </a:r>
            <a:endParaRPr lang="en-US" altLang="ja-JP" b="0" dirty="0">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また、それによってどのような新たな検索や分析手法が可能になるのか、特に「情報過多と多様化」の問題がどのように克服され得るのか検討する。</a:t>
            </a:r>
            <a:endParaRPr lang="en-US" b="0" dirty="0">
              <a:solidFill>
                <a:schemeClr val="bg1">
                  <a:lumMod val="75000"/>
                </a:schemeClr>
              </a:solidFill>
              <a:latin typeface="Meiryo" panose="020B0604030504040204" pitchFamily="34" charset="-128"/>
              <a:ea typeface="Meiryo" panose="020B0604030504040204" pitchFamily="34" charset="-128"/>
            </a:endParaRPr>
          </a:p>
        </p:txBody>
      </p:sp>
      <p:sp>
        <p:nvSpPr>
          <p:cNvPr id="4" name="Slide Number Placeholder 3">
            <a:extLst>
              <a:ext uri="{FF2B5EF4-FFF2-40B4-BE49-F238E27FC236}">
                <a16:creationId xmlns:a16="http://schemas.microsoft.com/office/drawing/2014/main" id="{6DFF3A02-80D1-A042-BEEC-9BA255692061}"/>
              </a:ext>
            </a:extLst>
          </p:cNvPr>
          <p:cNvSpPr>
            <a:spLocks noGrp="1"/>
          </p:cNvSpPr>
          <p:nvPr>
            <p:ph type="sldNum" sz="quarter" idx="12"/>
          </p:nvPr>
        </p:nvSpPr>
        <p:spPr/>
        <p:txBody>
          <a:bodyPr/>
          <a:lstStyle/>
          <a:p>
            <a:fld id="{F38DF745-7D3F-47F4-83A3-874385CFAA69}" type="slidenum">
              <a:rPr lang="en-US" smtClean="0"/>
              <a:pPr/>
              <a:t>13</a:t>
            </a:fld>
            <a:endParaRPr lang="en-US"/>
          </a:p>
        </p:txBody>
      </p:sp>
    </p:spTree>
    <p:extLst>
      <p:ext uri="{BB962C8B-B14F-4D97-AF65-F5344CB8AC3E}">
        <p14:creationId xmlns:p14="http://schemas.microsoft.com/office/powerpoint/2010/main" val="382004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9F0D85-96D7-9847-A4F5-5D116F856FDF}"/>
              </a:ext>
            </a:extLst>
          </p:cNvPr>
          <p:cNvSpPr>
            <a:spLocks noGrp="1"/>
          </p:cNvSpPr>
          <p:nvPr>
            <p:ph type="sldNum" sz="quarter" idx="12"/>
          </p:nvPr>
        </p:nvSpPr>
        <p:spPr/>
        <p:txBody>
          <a:bodyPr/>
          <a:lstStyle/>
          <a:p>
            <a:fld id="{F38DF745-7D3F-47F4-83A3-874385CFAA69}" type="slidenum">
              <a:rPr lang="en-US" smtClean="0"/>
              <a:pPr/>
              <a:t>14</a:t>
            </a:fld>
            <a:endParaRPr lang="en-US"/>
          </a:p>
        </p:txBody>
      </p:sp>
      <p:pic>
        <p:nvPicPr>
          <p:cNvPr id="5" name="Picture 4">
            <a:hlinkClick r:id="rId2"/>
            <a:extLst>
              <a:ext uri="{FF2B5EF4-FFF2-40B4-BE49-F238E27FC236}">
                <a16:creationId xmlns:a16="http://schemas.microsoft.com/office/drawing/2014/main" id="{F4BE6D1C-DEE5-7D4F-95A7-0ABE91B38D1A}"/>
              </a:ext>
            </a:extLst>
          </p:cNvPr>
          <p:cNvPicPr>
            <a:picLocks noChangeAspect="1"/>
          </p:cNvPicPr>
          <p:nvPr/>
        </p:nvPicPr>
        <p:blipFill>
          <a:blip r:embed="rId3"/>
          <a:stretch>
            <a:fillRect/>
          </a:stretch>
        </p:blipFill>
        <p:spPr>
          <a:xfrm>
            <a:off x="0" y="783094"/>
            <a:ext cx="8971220" cy="5191822"/>
          </a:xfrm>
          <a:prstGeom prst="rect">
            <a:avLst/>
          </a:prstGeom>
        </p:spPr>
      </p:pic>
      <p:sp>
        <p:nvSpPr>
          <p:cNvPr id="11" name="TextBox 10">
            <a:extLst>
              <a:ext uri="{FF2B5EF4-FFF2-40B4-BE49-F238E27FC236}">
                <a16:creationId xmlns:a16="http://schemas.microsoft.com/office/drawing/2014/main" id="{F3DED3BB-5A96-DC4A-940F-F0DE49E43914}"/>
              </a:ext>
            </a:extLst>
          </p:cNvPr>
          <p:cNvSpPr txBox="1"/>
          <p:nvPr/>
        </p:nvSpPr>
        <p:spPr>
          <a:xfrm>
            <a:off x="338079" y="5958295"/>
            <a:ext cx="8280056" cy="923330"/>
          </a:xfrm>
          <a:prstGeom prst="rect">
            <a:avLst/>
          </a:prstGeom>
          <a:noFill/>
        </p:spPr>
        <p:txBody>
          <a:bodyPr wrap="square" rtlCol="0">
            <a:spAutoFit/>
          </a:bodyPr>
          <a:lstStyle/>
          <a:p>
            <a:r>
              <a:rPr lang="en-US" dirty="0" err="1">
                <a:latin typeface="Meiryo" panose="020B0604030504040204" pitchFamily="34" charset="-128"/>
                <a:ea typeface="Meiryo" panose="020B0604030504040204" pitchFamily="34" charset="-128"/>
              </a:rPr>
              <a:t>wizdom.ai</a:t>
            </a:r>
            <a:r>
              <a:rPr lang="ja-JP" altLang="en-US">
                <a:latin typeface="Meiryo" panose="020B0604030504040204" pitchFamily="34" charset="-128"/>
                <a:ea typeface="Meiryo" panose="020B0604030504040204" pitchFamily="34" charset="-128"/>
              </a:rPr>
              <a:t>はオックスフォード大学のインキュベーターを出自とするスタートアップ企業。</a:t>
            </a:r>
            <a:r>
              <a:rPr lang="en-US" dirty="0">
                <a:latin typeface="Meiryo" panose="020B0604030504040204" pitchFamily="34" charset="-128"/>
                <a:ea typeface="Meiryo" panose="020B0604030504040204" pitchFamily="34" charset="-128"/>
              </a:rPr>
              <a:t>2017</a:t>
            </a:r>
            <a:r>
              <a:rPr lang="ja-JP" altLang="en-US">
                <a:latin typeface="Meiryo" panose="020B0604030504040204" pitchFamily="34" charset="-128"/>
                <a:ea typeface="Meiryo" panose="020B0604030504040204" pitchFamily="34" charset="-128"/>
              </a:rPr>
              <a:t>年に出版社</a:t>
            </a:r>
            <a:r>
              <a:rPr lang="en-US" dirty="0">
                <a:latin typeface="Meiryo" panose="020B0604030504040204" pitchFamily="34" charset="-128"/>
                <a:ea typeface="Meiryo" panose="020B0604030504040204" pitchFamily="34" charset="-128"/>
              </a:rPr>
              <a:t>Taylor &amp; Francis</a:t>
            </a:r>
            <a:r>
              <a:rPr lang="ja-JP" altLang="en-US">
                <a:latin typeface="Meiryo" panose="020B0604030504040204" pitchFamily="34" charset="-128"/>
                <a:ea typeface="Meiryo" panose="020B0604030504040204" pitchFamily="34" charset="-128"/>
              </a:rPr>
              <a:t>を傘下に擁する</a:t>
            </a:r>
            <a:r>
              <a:rPr lang="en-US" dirty="0">
                <a:latin typeface="Meiryo" panose="020B0604030504040204" pitchFamily="34" charset="-128"/>
                <a:ea typeface="Meiryo" panose="020B0604030504040204" pitchFamily="34" charset="-128"/>
              </a:rPr>
              <a:t>Informa PLC</a:t>
            </a:r>
            <a:r>
              <a:rPr lang="ja-JP" altLang="en-US">
                <a:latin typeface="Meiryo" panose="020B0604030504040204" pitchFamily="34" charset="-128"/>
                <a:ea typeface="Meiryo" panose="020B0604030504040204" pitchFamily="34" charset="-128"/>
              </a:rPr>
              <a:t>に吸収合併されている。</a:t>
            </a:r>
            <a:endParaRPr lang="en-US"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8058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9F0D85-96D7-9847-A4F5-5D116F856FDF}"/>
              </a:ext>
            </a:extLst>
          </p:cNvPr>
          <p:cNvSpPr>
            <a:spLocks noGrp="1"/>
          </p:cNvSpPr>
          <p:nvPr>
            <p:ph type="sldNum" sz="quarter" idx="12"/>
          </p:nvPr>
        </p:nvSpPr>
        <p:spPr/>
        <p:txBody>
          <a:bodyPr/>
          <a:lstStyle/>
          <a:p>
            <a:fld id="{F38DF745-7D3F-47F4-83A3-874385CFAA69}" type="slidenum">
              <a:rPr lang="en-US" smtClean="0"/>
              <a:pPr/>
              <a:t>15</a:t>
            </a:fld>
            <a:endParaRPr lang="en-US"/>
          </a:p>
        </p:txBody>
      </p:sp>
      <p:pic>
        <p:nvPicPr>
          <p:cNvPr id="5" name="Picture 4">
            <a:hlinkClick r:id="rId2"/>
            <a:extLst>
              <a:ext uri="{FF2B5EF4-FFF2-40B4-BE49-F238E27FC236}">
                <a16:creationId xmlns:a16="http://schemas.microsoft.com/office/drawing/2014/main" id="{F4BE6D1C-DEE5-7D4F-95A7-0ABE91B38D1A}"/>
              </a:ext>
            </a:extLst>
          </p:cNvPr>
          <p:cNvPicPr>
            <a:picLocks noChangeAspect="1"/>
          </p:cNvPicPr>
          <p:nvPr/>
        </p:nvPicPr>
        <p:blipFill>
          <a:blip r:embed="rId3"/>
          <a:stretch>
            <a:fillRect/>
          </a:stretch>
        </p:blipFill>
        <p:spPr>
          <a:xfrm>
            <a:off x="0" y="783094"/>
            <a:ext cx="8971220" cy="5191822"/>
          </a:xfrm>
          <a:prstGeom prst="rect">
            <a:avLst/>
          </a:prstGeom>
        </p:spPr>
      </p:pic>
      <p:pic>
        <p:nvPicPr>
          <p:cNvPr id="6" name="Picture 5">
            <a:extLst>
              <a:ext uri="{FF2B5EF4-FFF2-40B4-BE49-F238E27FC236}">
                <a16:creationId xmlns:a16="http://schemas.microsoft.com/office/drawing/2014/main" id="{E4E0E8CB-6D09-7F47-B2E3-6EBB5B454BE2}"/>
              </a:ext>
            </a:extLst>
          </p:cNvPr>
          <p:cNvPicPr>
            <a:picLocks noChangeAspect="1"/>
          </p:cNvPicPr>
          <p:nvPr/>
        </p:nvPicPr>
        <p:blipFill>
          <a:blip r:embed="rId4"/>
          <a:stretch>
            <a:fillRect/>
          </a:stretch>
        </p:blipFill>
        <p:spPr>
          <a:xfrm>
            <a:off x="0" y="32089"/>
            <a:ext cx="4242560" cy="2880000"/>
          </a:xfrm>
          <a:prstGeom prst="rect">
            <a:avLst/>
          </a:prstGeom>
        </p:spPr>
      </p:pic>
      <p:pic>
        <p:nvPicPr>
          <p:cNvPr id="7" name="Picture 6">
            <a:extLst>
              <a:ext uri="{FF2B5EF4-FFF2-40B4-BE49-F238E27FC236}">
                <a16:creationId xmlns:a16="http://schemas.microsoft.com/office/drawing/2014/main" id="{B1084F33-04CD-0043-85DD-7C703F013A19}"/>
              </a:ext>
            </a:extLst>
          </p:cNvPr>
          <p:cNvPicPr>
            <a:picLocks noChangeAspect="1"/>
          </p:cNvPicPr>
          <p:nvPr/>
        </p:nvPicPr>
        <p:blipFill>
          <a:blip r:embed="rId5"/>
          <a:stretch>
            <a:fillRect/>
          </a:stretch>
        </p:blipFill>
        <p:spPr>
          <a:xfrm>
            <a:off x="1153175" y="790680"/>
            <a:ext cx="4284880" cy="2880000"/>
          </a:xfrm>
          <a:prstGeom prst="rect">
            <a:avLst/>
          </a:prstGeom>
        </p:spPr>
      </p:pic>
      <p:pic>
        <p:nvPicPr>
          <p:cNvPr id="8" name="Picture 7">
            <a:extLst>
              <a:ext uri="{FF2B5EF4-FFF2-40B4-BE49-F238E27FC236}">
                <a16:creationId xmlns:a16="http://schemas.microsoft.com/office/drawing/2014/main" id="{D3360807-AFD9-BB4D-8FE0-1C4B3A3A72EF}"/>
              </a:ext>
            </a:extLst>
          </p:cNvPr>
          <p:cNvPicPr>
            <a:picLocks noChangeAspect="1"/>
          </p:cNvPicPr>
          <p:nvPr/>
        </p:nvPicPr>
        <p:blipFill>
          <a:blip r:embed="rId6"/>
          <a:stretch>
            <a:fillRect/>
          </a:stretch>
        </p:blipFill>
        <p:spPr>
          <a:xfrm>
            <a:off x="2348670" y="1549271"/>
            <a:ext cx="4265200" cy="2880000"/>
          </a:xfrm>
          <a:prstGeom prst="rect">
            <a:avLst/>
          </a:prstGeom>
        </p:spPr>
      </p:pic>
      <p:pic>
        <p:nvPicPr>
          <p:cNvPr id="9" name="Picture 8">
            <a:extLst>
              <a:ext uri="{FF2B5EF4-FFF2-40B4-BE49-F238E27FC236}">
                <a16:creationId xmlns:a16="http://schemas.microsoft.com/office/drawing/2014/main" id="{6C1908BD-C759-BE46-AF96-343486149BC4}"/>
              </a:ext>
            </a:extLst>
          </p:cNvPr>
          <p:cNvPicPr>
            <a:picLocks noChangeAspect="1"/>
          </p:cNvPicPr>
          <p:nvPr/>
        </p:nvPicPr>
        <p:blipFill>
          <a:blip r:embed="rId7"/>
          <a:stretch>
            <a:fillRect/>
          </a:stretch>
        </p:blipFill>
        <p:spPr>
          <a:xfrm>
            <a:off x="3524485" y="2307862"/>
            <a:ext cx="4276800" cy="2880000"/>
          </a:xfrm>
          <a:prstGeom prst="rect">
            <a:avLst/>
          </a:prstGeom>
        </p:spPr>
      </p:pic>
      <p:pic>
        <p:nvPicPr>
          <p:cNvPr id="10" name="Picture 9">
            <a:extLst>
              <a:ext uri="{FF2B5EF4-FFF2-40B4-BE49-F238E27FC236}">
                <a16:creationId xmlns:a16="http://schemas.microsoft.com/office/drawing/2014/main" id="{B0E9C612-E182-1F44-BA25-F32649144CC2}"/>
              </a:ext>
            </a:extLst>
          </p:cNvPr>
          <p:cNvPicPr>
            <a:picLocks noChangeAspect="1"/>
          </p:cNvPicPr>
          <p:nvPr/>
        </p:nvPicPr>
        <p:blipFill>
          <a:blip r:embed="rId8"/>
          <a:stretch>
            <a:fillRect/>
          </a:stretch>
        </p:blipFill>
        <p:spPr>
          <a:xfrm>
            <a:off x="4711900" y="3066453"/>
            <a:ext cx="4284720" cy="2880000"/>
          </a:xfrm>
          <a:prstGeom prst="rect">
            <a:avLst/>
          </a:prstGeom>
        </p:spPr>
      </p:pic>
      <p:sp>
        <p:nvSpPr>
          <p:cNvPr id="11" name="TextBox 10">
            <a:extLst>
              <a:ext uri="{FF2B5EF4-FFF2-40B4-BE49-F238E27FC236}">
                <a16:creationId xmlns:a16="http://schemas.microsoft.com/office/drawing/2014/main" id="{F3DED3BB-5A96-DC4A-940F-F0DE49E43914}"/>
              </a:ext>
            </a:extLst>
          </p:cNvPr>
          <p:cNvSpPr txBox="1"/>
          <p:nvPr/>
        </p:nvSpPr>
        <p:spPr>
          <a:xfrm>
            <a:off x="338079" y="5958295"/>
            <a:ext cx="8280056" cy="646331"/>
          </a:xfrm>
          <a:prstGeom prst="rect">
            <a:avLst/>
          </a:prstGeom>
          <a:noFill/>
        </p:spPr>
        <p:txBody>
          <a:bodyPr wrap="square" rtlCol="0">
            <a:spAutoFit/>
          </a:bodyPr>
          <a:lstStyle/>
          <a:p>
            <a:r>
              <a:rPr lang="ja-JP" altLang="en-US">
                <a:latin typeface="Meiryo" panose="020B0604030504040204" pitchFamily="34" charset="-128"/>
                <a:ea typeface="Meiryo" panose="020B0604030504040204" pitchFamily="34" charset="-128"/>
              </a:rPr>
              <a:t>キーワード検索の結果を、</a:t>
            </a:r>
            <a:r>
              <a:rPr lang="ja" altLang="en-US" dirty="0">
                <a:latin typeface="Meiryo" panose="020B0604030504040204" pitchFamily="34" charset="-128"/>
                <a:ea typeface="Meiryo" panose="020B0604030504040204" pitchFamily="34" charset="-128"/>
              </a:rPr>
              <a:t>グラフィカルに要約したフォーマット</a:t>
            </a:r>
            <a:r>
              <a:rPr lang="ja-JP" altLang="en-US">
                <a:latin typeface="Meiryo" panose="020B0604030504040204" pitchFamily="34" charset="-128"/>
                <a:ea typeface="Meiryo" panose="020B0604030504040204" pitchFamily="34" charset="-128"/>
              </a:rPr>
              <a:t>で表示。</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＞一部は</a:t>
            </a:r>
            <a:r>
              <a:rPr lang="ja" altLang="en-US" dirty="0">
                <a:latin typeface="Meiryo" panose="020B0604030504040204" pitchFamily="34" charset="-128"/>
                <a:ea typeface="Meiryo" panose="020B0604030504040204" pitchFamily="34" charset="-128"/>
              </a:rPr>
              <a:t>クリックして</a:t>
            </a:r>
            <a:r>
              <a:rPr lang="ja-JP" altLang="en-US">
                <a:latin typeface="Meiryo" panose="020B0604030504040204" pitchFamily="34" charset="-128"/>
                <a:ea typeface="Meiryo" panose="020B0604030504040204" pitchFamily="34" charset="-128"/>
              </a:rPr>
              <a:t>絞り込みが可能。</a:t>
            </a:r>
            <a:endParaRPr lang="en-US"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6513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6489D6-BE84-B047-A147-36F3AB72DFB4}"/>
              </a:ext>
            </a:extLst>
          </p:cNvPr>
          <p:cNvSpPr>
            <a:spLocks noGrp="1"/>
          </p:cNvSpPr>
          <p:nvPr>
            <p:ph type="sldNum" sz="quarter" idx="12"/>
          </p:nvPr>
        </p:nvSpPr>
        <p:spPr/>
        <p:txBody>
          <a:bodyPr/>
          <a:lstStyle/>
          <a:p>
            <a:fld id="{F38DF745-7D3F-47F4-83A3-874385CFAA69}" type="slidenum">
              <a:rPr lang="en-US" smtClean="0"/>
              <a:pPr/>
              <a:t>16</a:t>
            </a:fld>
            <a:endParaRPr lang="en-US"/>
          </a:p>
        </p:txBody>
      </p:sp>
      <p:pic>
        <p:nvPicPr>
          <p:cNvPr id="3" name="Picture 2">
            <a:extLst>
              <a:ext uri="{FF2B5EF4-FFF2-40B4-BE49-F238E27FC236}">
                <a16:creationId xmlns:a16="http://schemas.microsoft.com/office/drawing/2014/main" id="{400C0E87-61CE-434C-A4D9-7E9CB6E47086}"/>
              </a:ext>
            </a:extLst>
          </p:cNvPr>
          <p:cNvPicPr>
            <a:picLocks noChangeAspect="1"/>
          </p:cNvPicPr>
          <p:nvPr/>
        </p:nvPicPr>
        <p:blipFill>
          <a:blip r:embed="rId2"/>
          <a:stretch>
            <a:fillRect/>
          </a:stretch>
        </p:blipFill>
        <p:spPr>
          <a:xfrm>
            <a:off x="0" y="838734"/>
            <a:ext cx="9021810" cy="5111305"/>
          </a:xfrm>
          <a:prstGeom prst="rect">
            <a:avLst/>
          </a:prstGeom>
        </p:spPr>
      </p:pic>
      <p:sp>
        <p:nvSpPr>
          <p:cNvPr id="4" name="TextBox 3">
            <a:extLst>
              <a:ext uri="{FF2B5EF4-FFF2-40B4-BE49-F238E27FC236}">
                <a16:creationId xmlns:a16="http://schemas.microsoft.com/office/drawing/2014/main" id="{B77ADBA1-428A-A344-9EA3-4D9C105A7B01}"/>
              </a:ext>
            </a:extLst>
          </p:cNvPr>
          <p:cNvSpPr txBox="1"/>
          <p:nvPr/>
        </p:nvSpPr>
        <p:spPr>
          <a:xfrm>
            <a:off x="338079" y="5958295"/>
            <a:ext cx="8280056" cy="923330"/>
          </a:xfrm>
          <a:prstGeom prst="rect">
            <a:avLst/>
          </a:prstGeom>
          <a:noFill/>
        </p:spPr>
        <p:txBody>
          <a:bodyPr wrap="square" rtlCol="0">
            <a:spAutoFit/>
          </a:bodyPr>
          <a:lstStyle/>
          <a:p>
            <a:r>
              <a:rPr lang="en-US" dirty="0">
                <a:latin typeface="Meiryo" panose="020B0604030504040204" pitchFamily="34" charset="-128"/>
                <a:ea typeface="Meiryo" panose="020B0604030504040204" pitchFamily="34" charset="-128"/>
              </a:rPr>
              <a:t>Dimensions</a:t>
            </a:r>
            <a:r>
              <a:rPr lang="ja-JP" altLang="en-US">
                <a:latin typeface="Meiryo" panose="020B0604030504040204" pitchFamily="34" charset="-128"/>
                <a:ea typeface="Meiryo" panose="020B0604030504040204" pitchFamily="34" charset="-128"/>
              </a:rPr>
              <a:t>は英国</a:t>
            </a:r>
            <a:r>
              <a:rPr lang="en-US" altLang="ja-JP" dirty="0">
                <a:latin typeface="Meiryo" panose="020B0604030504040204" pitchFamily="34" charset="-128"/>
                <a:ea typeface="Meiryo" panose="020B0604030504040204" pitchFamily="34" charset="-128"/>
              </a:rPr>
              <a:t>Digital Science</a:t>
            </a:r>
            <a:r>
              <a:rPr lang="ja-JP" altLang="en-US">
                <a:latin typeface="Meiryo" panose="020B0604030504040204" pitchFamily="34" charset="-128"/>
                <a:ea typeface="Meiryo" panose="020B0604030504040204" pitchFamily="34" charset="-128"/>
              </a:rPr>
              <a:t>社が</a:t>
            </a:r>
            <a:r>
              <a:rPr lang="en-US" altLang="ja-JP" dirty="0">
                <a:latin typeface="Meiryo" panose="020B0604030504040204" pitchFamily="34" charset="-128"/>
                <a:ea typeface="Meiryo" panose="020B0604030504040204" pitchFamily="34" charset="-128"/>
              </a:rPr>
              <a:t>2018</a:t>
            </a:r>
            <a:r>
              <a:rPr lang="ja-JP" altLang="en-US">
                <a:latin typeface="Meiryo" panose="020B0604030504040204" pitchFamily="34" charset="-128"/>
                <a:ea typeface="Meiryo" panose="020B0604030504040204" pitchFamily="34" charset="-128"/>
              </a:rPr>
              <a:t>年</a:t>
            </a:r>
            <a:r>
              <a:rPr lang="en-US" altLang="ja-JP" dirty="0">
                <a:latin typeface="Meiryo" panose="020B0604030504040204" pitchFamily="34" charset="-128"/>
                <a:ea typeface="Meiryo" panose="020B0604030504040204" pitchFamily="34" charset="-128"/>
              </a:rPr>
              <a:t>1</a:t>
            </a:r>
            <a:r>
              <a:rPr lang="ja-JP" altLang="en-US">
                <a:latin typeface="Meiryo" panose="020B0604030504040204" pitchFamily="34" charset="-128"/>
                <a:ea typeface="Meiryo" panose="020B0604030504040204" pitchFamily="34" charset="-128"/>
              </a:rPr>
              <a:t>月にリリースしたデータベース。無料で検索できる書誌・引用情報のほか、特許、臨床試験、政策ドキュメントなどを相互リンクした有料版を提供。</a:t>
            </a:r>
            <a:endParaRPr lang="en-US"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75730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8DEB5-D701-2E49-91A2-A63F302E6C59}"/>
              </a:ext>
            </a:extLst>
          </p:cNvPr>
          <p:cNvSpPr>
            <a:spLocks noGrp="1"/>
          </p:cNvSpPr>
          <p:nvPr>
            <p:ph type="sldNum" sz="quarter" idx="12"/>
          </p:nvPr>
        </p:nvSpPr>
        <p:spPr/>
        <p:txBody>
          <a:bodyPr/>
          <a:lstStyle/>
          <a:p>
            <a:fld id="{F38DF745-7D3F-47F4-83A3-874385CFAA69}" type="slidenum">
              <a:rPr lang="en-US" smtClean="0"/>
              <a:pPr/>
              <a:t>17</a:t>
            </a:fld>
            <a:endParaRPr lang="en-US"/>
          </a:p>
        </p:txBody>
      </p:sp>
      <p:pic>
        <p:nvPicPr>
          <p:cNvPr id="3" name="Picture 2">
            <a:extLst>
              <a:ext uri="{FF2B5EF4-FFF2-40B4-BE49-F238E27FC236}">
                <a16:creationId xmlns:a16="http://schemas.microsoft.com/office/drawing/2014/main" id="{FFA3BAC1-B9B7-C845-9975-7BEA032E7BBA}"/>
              </a:ext>
            </a:extLst>
          </p:cNvPr>
          <p:cNvPicPr>
            <a:picLocks noChangeAspect="1"/>
          </p:cNvPicPr>
          <p:nvPr/>
        </p:nvPicPr>
        <p:blipFill>
          <a:blip r:embed="rId2"/>
          <a:stretch>
            <a:fillRect/>
          </a:stretch>
        </p:blipFill>
        <p:spPr>
          <a:xfrm>
            <a:off x="0" y="606669"/>
            <a:ext cx="8999381" cy="5124428"/>
          </a:xfrm>
          <a:prstGeom prst="rect">
            <a:avLst/>
          </a:prstGeom>
        </p:spPr>
      </p:pic>
      <p:pic>
        <p:nvPicPr>
          <p:cNvPr id="4" name="Picture 3">
            <a:extLst>
              <a:ext uri="{FF2B5EF4-FFF2-40B4-BE49-F238E27FC236}">
                <a16:creationId xmlns:a16="http://schemas.microsoft.com/office/drawing/2014/main" id="{70115BFB-2793-B44F-A5A4-15004C25452E}"/>
              </a:ext>
            </a:extLst>
          </p:cNvPr>
          <p:cNvPicPr>
            <a:picLocks noChangeAspect="1"/>
          </p:cNvPicPr>
          <p:nvPr/>
        </p:nvPicPr>
        <p:blipFill>
          <a:blip r:embed="rId3"/>
          <a:stretch>
            <a:fillRect/>
          </a:stretch>
        </p:blipFill>
        <p:spPr>
          <a:xfrm>
            <a:off x="0" y="638809"/>
            <a:ext cx="8987592" cy="5054534"/>
          </a:xfrm>
          <a:prstGeom prst="rect">
            <a:avLst/>
          </a:prstGeom>
        </p:spPr>
      </p:pic>
      <p:sp>
        <p:nvSpPr>
          <p:cNvPr id="5" name="Rectangle 4">
            <a:extLst>
              <a:ext uri="{FF2B5EF4-FFF2-40B4-BE49-F238E27FC236}">
                <a16:creationId xmlns:a16="http://schemas.microsoft.com/office/drawing/2014/main" id="{B84DB012-C6C7-1744-914E-C691F5F53C8B}"/>
              </a:ext>
            </a:extLst>
          </p:cNvPr>
          <p:cNvSpPr/>
          <p:nvPr/>
        </p:nvSpPr>
        <p:spPr>
          <a:xfrm>
            <a:off x="1996225" y="1197733"/>
            <a:ext cx="4572000" cy="52803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0C22CA7-3B64-194D-A4D4-6ACF33F8C277}"/>
              </a:ext>
            </a:extLst>
          </p:cNvPr>
          <p:cNvPicPr>
            <a:picLocks noChangeAspect="1"/>
          </p:cNvPicPr>
          <p:nvPr/>
        </p:nvPicPr>
        <p:blipFill>
          <a:blip r:embed="rId4"/>
          <a:stretch>
            <a:fillRect/>
          </a:stretch>
        </p:blipFill>
        <p:spPr>
          <a:xfrm>
            <a:off x="0" y="619257"/>
            <a:ext cx="9020894" cy="5111840"/>
          </a:xfrm>
          <a:prstGeom prst="rect">
            <a:avLst/>
          </a:prstGeom>
        </p:spPr>
      </p:pic>
      <p:sp>
        <p:nvSpPr>
          <p:cNvPr id="7" name="Rectangle 6">
            <a:extLst>
              <a:ext uri="{FF2B5EF4-FFF2-40B4-BE49-F238E27FC236}">
                <a16:creationId xmlns:a16="http://schemas.microsoft.com/office/drawing/2014/main" id="{61260251-2A69-D34E-9413-F303AA06AA7B}"/>
              </a:ext>
            </a:extLst>
          </p:cNvPr>
          <p:cNvSpPr/>
          <p:nvPr/>
        </p:nvSpPr>
        <p:spPr>
          <a:xfrm>
            <a:off x="1974712" y="1159979"/>
            <a:ext cx="4572000" cy="52803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DA4356F-6A09-F54A-9C46-7F749838B250}"/>
              </a:ext>
            </a:extLst>
          </p:cNvPr>
          <p:cNvPicPr>
            <a:picLocks noChangeAspect="1"/>
          </p:cNvPicPr>
          <p:nvPr/>
        </p:nvPicPr>
        <p:blipFill>
          <a:blip r:embed="rId5"/>
          <a:stretch>
            <a:fillRect/>
          </a:stretch>
        </p:blipFill>
        <p:spPr>
          <a:xfrm>
            <a:off x="0" y="594616"/>
            <a:ext cx="9066747" cy="5186689"/>
          </a:xfrm>
          <a:prstGeom prst="rect">
            <a:avLst/>
          </a:prstGeom>
        </p:spPr>
      </p:pic>
      <p:sp>
        <p:nvSpPr>
          <p:cNvPr id="9" name="Rectangle 8">
            <a:extLst>
              <a:ext uri="{FF2B5EF4-FFF2-40B4-BE49-F238E27FC236}">
                <a16:creationId xmlns:a16="http://schemas.microsoft.com/office/drawing/2014/main" id="{20347AEB-4B1E-8F44-8367-41E02870CEF0}"/>
              </a:ext>
            </a:extLst>
          </p:cNvPr>
          <p:cNvSpPr/>
          <p:nvPr/>
        </p:nvSpPr>
        <p:spPr>
          <a:xfrm>
            <a:off x="3762729" y="3210057"/>
            <a:ext cx="4572000" cy="52803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B680A4-93D2-3B45-9B56-C8C47F7AE43E}"/>
              </a:ext>
            </a:extLst>
          </p:cNvPr>
          <p:cNvPicPr>
            <a:picLocks noChangeAspect="1"/>
          </p:cNvPicPr>
          <p:nvPr/>
        </p:nvPicPr>
        <p:blipFill>
          <a:blip r:embed="rId6"/>
          <a:stretch>
            <a:fillRect/>
          </a:stretch>
        </p:blipFill>
        <p:spPr>
          <a:xfrm>
            <a:off x="0" y="560785"/>
            <a:ext cx="9085618" cy="5264713"/>
          </a:xfrm>
          <a:prstGeom prst="rect">
            <a:avLst/>
          </a:prstGeom>
        </p:spPr>
      </p:pic>
      <p:sp>
        <p:nvSpPr>
          <p:cNvPr id="11" name="Rectangle 10">
            <a:extLst>
              <a:ext uri="{FF2B5EF4-FFF2-40B4-BE49-F238E27FC236}">
                <a16:creationId xmlns:a16="http://schemas.microsoft.com/office/drawing/2014/main" id="{01B0D3E7-9BF3-B041-95A6-9B5E7BB02F66}"/>
              </a:ext>
            </a:extLst>
          </p:cNvPr>
          <p:cNvSpPr/>
          <p:nvPr/>
        </p:nvSpPr>
        <p:spPr>
          <a:xfrm>
            <a:off x="1970467" y="3092251"/>
            <a:ext cx="4572000" cy="52803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CE0DBE-D59C-F74F-9600-8A43B4193369}"/>
              </a:ext>
            </a:extLst>
          </p:cNvPr>
          <p:cNvSpPr txBox="1"/>
          <p:nvPr/>
        </p:nvSpPr>
        <p:spPr>
          <a:xfrm>
            <a:off x="338079" y="5958295"/>
            <a:ext cx="8280056" cy="923330"/>
          </a:xfrm>
          <a:prstGeom prst="rect">
            <a:avLst/>
          </a:prstGeom>
          <a:noFill/>
        </p:spPr>
        <p:txBody>
          <a:bodyPr wrap="square" rtlCol="0">
            <a:spAutoFit/>
          </a:bodyPr>
          <a:lstStyle/>
          <a:p>
            <a:r>
              <a:rPr lang="ja-JP" altLang="en-US">
                <a:latin typeface="Meiryo" panose="020B0604030504040204" pitchFamily="34" charset="-128"/>
                <a:ea typeface="Meiryo" panose="020B0604030504040204" pitchFamily="34" charset="-128"/>
              </a:rPr>
              <a:t>キーワード検索は、出版物だけでなく、助成金情報、特許、臨床試験、政策ドキュメントの全てに対して同時に実行。いずれかを絞り込むと、他のドキュメントタイプも同時に絞り込みを実行。</a:t>
            </a:r>
            <a:endParaRPr lang="en-US"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9548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52470-322D-E94F-8B85-5F1D3DACEA7D}"/>
              </a:ext>
            </a:extLst>
          </p:cNvPr>
          <p:cNvSpPr>
            <a:spLocks noGrp="1"/>
          </p:cNvSpPr>
          <p:nvPr>
            <p:ph type="title"/>
          </p:nvPr>
        </p:nvSpPr>
        <p:spPr/>
        <p:txBody>
          <a:bodyPr/>
          <a:lstStyle/>
          <a:p>
            <a:r>
              <a:rPr lang="ja-JP" altLang="en-US">
                <a:latin typeface="Meiryo" panose="020B0604030504040204" pitchFamily="34" charset="-128"/>
                <a:ea typeface="Meiryo" panose="020B0604030504040204" pitchFamily="34" charset="-128"/>
              </a:rPr>
              <a:t>新型ツールの背景</a:t>
            </a:r>
            <a:endParaRPr lang="en-US" dirty="0"/>
          </a:p>
        </p:txBody>
      </p:sp>
      <p:sp>
        <p:nvSpPr>
          <p:cNvPr id="2" name="Slide Number Placeholder 1">
            <a:extLst>
              <a:ext uri="{FF2B5EF4-FFF2-40B4-BE49-F238E27FC236}">
                <a16:creationId xmlns:a16="http://schemas.microsoft.com/office/drawing/2014/main" id="{705DCCAE-E298-D049-AB4C-E380405AFB9D}"/>
              </a:ext>
            </a:extLst>
          </p:cNvPr>
          <p:cNvSpPr>
            <a:spLocks noGrp="1"/>
          </p:cNvSpPr>
          <p:nvPr>
            <p:ph type="sldNum" sz="quarter" idx="12"/>
          </p:nvPr>
        </p:nvSpPr>
        <p:spPr/>
        <p:txBody>
          <a:bodyPr/>
          <a:lstStyle/>
          <a:p>
            <a:fld id="{F38DF745-7D3F-47F4-83A3-874385CFAA69}" type="slidenum">
              <a:rPr lang="en-US" smtClean="0"/>
              <a:pPr/>
              <a:t>18</a:t>
            </a:fld>
            <a:endParaRPr lang="en-US"/>
          </a:p>
        </p:txBody>
      </p:sp>
      <p:sp>
        <p:nvSpPr>
          <p:cNvPr id="8" name="Content Placeholder 7">
            <a:extLst>
              <a:ext uri="{FF2B5EF4-FFF2-40B4-BE49-F238E27FC236}">
                <a16:creationId xmlns:a16="http://schemas.microsoft.com/office/drawing/2014/main" id="{1F415ADF-9207-B64C-86D3-A95D81AC16E8}"/>
              </a:ext>
            </a:extLst>
          </p:cNvPr>
          <p:cNvSpPr>
            <a:spLocks noGrp="1"/>
          </p:cNvSpPr>
          <p:nvPr>
            <p:ph idx="1"/>
          </p:nvPr>
        </p:nvSpPr>
        <p:spPr/>
        <p:txBody>
          <a:bodyPr>
            <a:normAutofit fontScale="85000" lnSpcReduction="20000"/>
          </a:bodyPr>
          <a:lstStyle/>
          <a:p>
            <a:r>
              <a:rPr lang="en-US" altLang="ja-JP" dirty="0">
                <a:latin typeface="Meiryo" panose="020B0604030504040204" pitchFamily="34" charset="-128"/>
                <a:ea typeface="Meiryo" panose="020B0604030504040204" pitchFamily="34" charset="-128"/>
              </a:rPr>
              <a:t>(1) </a:t>
            </a:r>
            <a:r>
              <a:rPr lang="ja-JP" altLang="en-US">
                <a:latin typeface="Meiryo" panose="020B0604030504040204" pitchFamily="34" charset="-128"/>
                <a:ea typeface="Meiryo" panose="020B0604030504040204" pitchFamily="34" charset="-128"/>
              </a:rPr>
              <a:t>オープンなコンテンツの増加</a:t>
            </a:r>
            <a:endParaRPr lang="en-US" dirty="0">
              <a:latin typeface="Meiryo" panose="020B0604030504040204" pitchFamily="34" charset="-128"/>
              <a:ea typeface="Meiryo" panose="020B0604030504040204" pitchFamily="34" charset="-128"/>
            </a:endParaRPr>
          </a:p>
          <a:p>
            <a:r>
              <a:rPr lang="ja-JP" altLang="en-US" b="0">
                <a:latin typeface="Meiryo" panose="020B0604030504040204" pitchFamily="34" charset="-128"/>
                <a:ea typeface="Meiryo" panose="020B0604030504040204" pitchFamily="34" charset="-128"/>
              </a:rPr>
              <a:t>いわゆるオープンアクセス出版物が近年増加しているだけでなく、オープンに利用が可能なメタデータの普及によって、インデキシング・サービスの低コスト化・迅速化が進んだ。</a:t>
            </a:r>
            <a:endParaRPr lang="en-US" altLang="ja-JP" b="0" dirty="0">
              <a:latin typeface="Meiryo" panose="020B0604030504040204" pitchFamily="34" charset="-128"/>
              <a:ea typeface="Meiryo" panose="020B0604030504040204" pitchFamily="34" charset="-128"/>
            </a:endParaRPr>
          </a:p>
          <a:p>
            <a:endParaRPr lang="en-US" b="0" dirty="0">
              <a:latin typeface="Meiryo" panose="020B0604030504040204" pitchFamily="34" charset="-128"/>
              <a:ea typeface="Meiryo" panose="020B0604030504040204" pitchFamily="34" charset="-128"/>
            </a:endParaRPr>
          </a:p>
          <a:p>
            <a:r>
              <a:rPr lang="en-US" altLang="ja-JP" dirty="0">
                <a:latin typeface="Meiryo" panose="020B0604030504040204" pitchFamily="34" charset="-128"/>
                <a:ea typeface="Meiryo" panose="020B0604030504040204" pitchFamily="34" charset="-128"/>
              </a:rPr>
              <a:t>(2) </a:t>
            </a:r>
            <a:r>
              <a:rPr lang="ja-JP" altLang="en-US">
                <a:latin typeface="Meiryo" panose="020B0604030504040204" pitchFamily="34" charset="-128"/>
                <a:ea typeface="Meiryo" panose="020B0604030504040204" pitchFamily="34" charset="-128"/>
              </a:rPr>
              <a:t>機械可読情報の普及</a:t>
            </a:r>
            <a:endParaRPr lang="en-US" dirty="0">
              <a:latin typeface="Meiryo" panose="020B0604030504040204" pitchFamily="34" charset="-128"/>
              <a:ea typeface="Meiryo" panose="020B0604030504040204" pitchFamily="34" charset="-128"/>
            </a:endParaRPr>
          </a:p>
          <a:p>
            <a:r>
              <a:rPr lang="en-US" b="0" dirty="0">
                <a:latin typeface="Meiryo" panose="020B0604030504040204" pitchFamily="34" charset="-128"/>
                <a:ea typeface="Meiryo" panose="020B0604030504040204" pitchFamily="34" charset="-128"/>
              </a:rPr>
              <a:t>DOI</a:t>
            </a:r>
            <a:r>
              <a:rPr lang="ja-JP" altLang="en-US" b="0">
                <a:latin typeface="Meiryo" panose="020B0604030504040204" pitchFamily="34" charset="-128"/>
                <a:ea typeface="Meiryo" panose="020B0604030504040204" pitchFamily="34" charset="-128"/>
              </a:rPr>
              <a:t>や</a:t>
            </a:r>
            <a:r>
              <a:rPr lang="en-US" b="0" dirty="0">
                <a:latin typeface="Meiryo" panose="020B0604030504040204" pitchFamily="34" charset="-128"/>
                <a:ea typeface="Meiryo" panose="020B0604030504040204" pitchFamily="34" charset="-128"/>
              </a:rPr>
              <a:t>ORCID</a:t>
            </a:r>
            <a:r>
              <a:rPr lang="ja-JP" altLang="en-US" b="0">
                <a:latin typeface="Meiryo" panose="020B0604030504040204" pitchFamily="34" charset="-128"/>
                <a:ea typeface="Meiryo" panose="020B0604030504040204" pitchFamily="34" charset="-128"/>
              </a:rPr>
              <a:t>に代表される永続的識別子（</a:t>
            </a:r>
            <a:r>
              <a:rPr lang="en-US" b="0" dirty="0">
                <a:latin typeface="Meiryo" panose="020B0604030504040204" pitchFamily="34" charset="-128"/>
                <a:ea typeface="Meiryo" panose="020B0604030504040204" pitchFamily="34" charset="-128"/>
              </a:rPr>
              <a:t>Persistent Identifier</a:t>
            </a:r>
            <a:r>
              <a:rPr lang="ja-JP" altLang="en-US" b="0">
                <a:latin typeface="Meiryo" panose="020B0604030504040204" pitchFamily="34" charset="-128"/>
                <a:ea typeface="Meiryo" panose="020B0604030504040204" pitchFamily="34" charset="-128"/>
              </a:rPr>
              <a:t>）が機械可読な情報として普及したことにより、インデキシングの過程で必要とされた名寄せや標準化作業が軽減、もしくは不要となった。</a:t>
            </a:r>
            <a:endParaRPr lang="en-US" altLang="ja-JP" b="0" dirty="0">
              <a:latin typeface="Meiryo" panose="020B0604030504040204" pitchFamily="34" charset="-128"/>
              <a:ea typeface="Meiryo" panose="020B0604030504040204" pitchFamily="34" charset="-128"/>
            </a:endParaRPr>
          </a:p>
          <a:p>
            <a:endParaRPr lang="en-US" b="0" dirty="0">
              <a:latin typeface="Meiryo" panose="020B0604030504040204" pitchFamily="34" charset="-128"/>
              <a:ea typeface="Meiryo" panose="020B0604030504040204" pitchFamily="34" charset="-128"/>
            </a:endParaRPr>
          </a:p>
          <a:p>
            <a:r>
              <a:rPr lang="en-US" dirty="0">
                <a:latin typeface="Meiryo" panose="020B0604030504040204" pitchFamily="34" charset="-128"/>
                <a:ea typeface="Meiryo" panose="020B0604030504040204" pitchFamily="34" charset="-128"/>
              </a:rPr>
              <a:t>(3) AI</a:t>
            </a:r>
            <a:r>
              <a:rPr lang="ja-JP" altLang="en-US">
                <a:latin typeface="Meiryo" panose="020B0604030504040204" pitchFamily="34" charset="-128"/>
                <a:ea typeface="Meiryo" panose="020B0604030504040204" pitchFamily="34" charset="-128"/>
              </a:rPr>
              <a:t>の汎用化</a:t>
            </a:r>
            <a:endParaRPr lang="en-US" dirty="0">
              <a:latin typeface="Meiryo" panose="020B0604030504040204" pitchFamily="34" charset="-128"/>
              <a:ea typeface="Meiryo" panose="020B0604030504040204" pitchFamily="34" charset="-128"/>
            </a:endParaRPr>
          </a:p>
          <a:p>
            <a:r>
              <a:rPr lang="ja-JP" altLang="en-US" b="0">
                <a:latin typeface="Meiryo" panose="020B0604030504040204" pitchFamily="34" charset="-128"/>
                <a:ea typeface="Meiryo" panose="020B0604030504040204" pitchFamily="34" charset="-128"/>
              </a:rPr>
              <a:t>一般に</a:t>
            </a:r>
            <a:r>
              <a:rPr lang="en-US" b="0" dirty="0">
                <a:latin typeface="Meiryo" panose="020B0604030504040204" pitchFamily="34" charset="-128"/>
                <a:ea typeface="Meiryo" panose="020B0604030504040204" pitchFamily="34" charset="-128"/>
              </a:rPr>
              <a:t>AI</a:t>
            </a:r>
            <a:r>
              <a:rPr lang="ja-JP" altLang="en-US" b="0">
                <a:latin typeface="Meiryo" panose="020B0604030504040204" pitchFamily="34" charset="-128"/>
                <a:ea typeface="Meiryo" panose="020B0604030504040204" pitchFamily="34" charset="-128"/>
              </a:rPr>
              <a:t>の利用が普及し、プロセスの高速化と低コスト化が進み、学術情報流通の分野にも応用されるようになった。特に、異種データの各形式に含まれる共通項を探し出して連結するような作業は機械学習や自然言語処理が得意とするところであり、前項の機械可読情報とともにインデキシングの自動化を促した。</a:t>
            </a:r>
            <a:r>
              <a:rPr lang="en-US" b="0" dirty="0">
                <a:latin typeface="Meiryo" panose="020B0604030504040204" pitchFamily="34" charset="-128"/>
                <a:ea typeface="Meiryo" panose="020B0604030504040204" pitchFamily="34" charset="-128"/>
              </a:rPr>
              <a:t> </a:t>
            </a:r>
          </a:p>
        </p:txBody>
      </p:sp>
    </p:spTree>
    <p:extLst>
      <p:ext uri="{BB962C8B-B14F-4D97-AF65-F5344CB8AC3E}">
        <p14:creationId xmlns:p14="http://schemas.microsoft.com/office/powerpoint/2010/main" val="406307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D1F4-47DD-2D4B-A449-54A7EFA49D2E}"/>
              </a:ext>
            </a:extLst>
          </p:cNvPr>
          <p:cNvSpPr>
            <a:spLocks noGrp="1"/>
          </p:cNvSpPr>
          <p:nvPr>
            <p:ph type="title"/>
          </p:nvPr>
        </p:nvSpPr>
        <p:spPr/>
        <p:txBody>
          <a:bodyPr/>
          <a:lstStyle/>
          <a:p>
            <a:endParaRPr lang="en-US" dirty="0">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B85AE8D5-BECA-B84D-B261-409C3B1FF124}"/>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科学技術情報の電子化と標準化は、さらなる研究の発展や意思決定の迅速化、イノベーションを加速させる重要なファクターである。</a:t>
            </a:r>
            <a:endParaRPr lang="en-US" altLang="ja-JP" b="0" dirty="0">
              <a:solidFill>
                <a:schemeClr val="bg1">
                  <a:lumMod val="75000"/>
                </a:schemeClr>
              </a:solidFill>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その一方で、爆発的に増加し続ける研究情報とその多様化は、データの構造化と横断的な分析をますます困難なものにしている。</a:t>
            </a:r>
            <a:endParaRPr lang="en-US" altLang="ja-JP" b="0" dirty="0">
              <a:solidFill>
                <a:schemeClr val="bg1">
                  <a:lumMod val="75000"/>
                </a:schemeClr>
              </a:solidFill>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出版物や特許情報、研究データなどの</a:t>
            </a:r>
            <a:r>
              <a:rPr lang="en-US" b="0" dirty="0">
                <a:solidFill>
                  <a:schemeClr val="bg1">
                    <a:lumMod val="75000"/>
                  </a:schemeClr>
                </a:solidFill>
                <a:latin typeface="Meiryo" panose="020B0604030504040204" pitchFamily="34" charset="-128"/>
                <a:ea typeface="Meiryo" panose="020B0604030504040204" pitchFamily="34" charset="-128"/>
              </a:rPr>
              <a:t>1</a:t>
            </a:r>
            <a:r>
              <a:rPr lang="ja-JP" altLang="en-US" b="0">
                <a:solidFill>
                  <a:schemeClr val="bg1">
                    <a:lumMod val="75000"/>
                  </a:schemeClr>
                </a:solidFill>
                <a:latin typeface="Meiryo" panose="020B0604030504040204" pitchFamily="34" charset="-128"/>
                <a:ea typeface="Meiryo" panose="020B0604030504040204" pitchFamily="34" charset="-128"/>
              </a:rPr>
              <a:t>次情報に加えて、引用データ、オルトメトリクスなどの</a:t>
            </a:r>
            <a:r>
              <a:rPr lang="en-US" b="0" dirty="0">
                <a:solidFill>
                  <a:schemeClr val="bg1">
                    <a:lumMod val="75000"/>
                  </a:schemeClr>
                </a:solidFill>
                <a:latin typeface="Meiryo" panose="020B0604030504040204" pitchFamily="34" charset="-128"/>
                <a:ea typeface="Meiryo" panose="020B0604030504040204" pitchFamily="34" charset="-128"/>
              </a:rPr>
              <a:t>2</a:t>
            </a:r>
            <a:r>
              <a:rPr lang="ja-JP" altLang="en-US" b="0">
                <a:solidFill>
                  <a:schemeClr val="bg1">
                    <a:lumMod val="75000"/>
                  </a:schemeClr>
                </a:solidFill>
                <a:latin typeface="Meiryo" panose="020B0604030504040204" pitchFamily="34" charset="-128"/>
                <a:ea typeface="Meiryo" panose="020B0604030504040204" pitchFamily="34" charset="-128"/>
              </a:rPr>
              <a:t>次情報など、異なる構造をもつ複数のソースから得られるデータから、意思決定を左右する知見をどれだけ迅速に得られるのかは、ツールの見極めと分析手法の選択を行う担当者の重大な責任である。</a:t>
            </a:r>
            <a:endParaRPr lang="en-US" altLang="ja-JP" b="0" dirty="0">
              <a:solidFill>
                <a:schemeClr val="bg1">
                  <a:lumMod val="75000"/>
                </a:schemeClr>
              </a:solidFill>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本発表では、異種データを人工知能を用いて横断的に検索・分析できるツールの例として</a:t>
            </a:r>
            <a:r>
              <a:rPr lang="en-US" b="0" dirty="0" err="1">
                <a:solidFill>
                  <a:schemeClr val="bg1">
                    <a:lumMod val="75000"/>
                  </a:schemeClr>
                </a:solidFill>
                <a:latin typeface="Meiryo" panose="020B0604030504040204" pitchFamily="34" charset="-128"/>
                <a:ea typeface="Meiryo" panose="020B0604030504040204" pitchFamily="34" charset="-128"/>
              </a:rPr>
              <a:t>wizdom.ai</a:t>
            </a:r>
            <a:r>
              <a:rPr lang="ja-JP" altLang="en-US" b="0">
                <a:solidFill>
                  <a:schemeClr val="bg1">
                    <a:lumMod val="75000"/>
                  </a:schemeClr>
                </a:solidFill>
                <a:latin typeface="Meiryo" panose="020B0604030504040204" pitchFamily="34" charset="-128"/>
                <a:ea typeface="Meiryo" panose="020B0604030504040204" pitchFamily="34" charset="-128"/>
              </a:rPr>
              <a:t>および</a:t>
            </a:r>
            <a:r>
              <a:rPr lang="en-US" b="0" dirty="0">
                <a:solidFill>
                  <a:schemeClr val="bg1">
                    <a:lumMod val="75000"/>
                  </a:schemeClr>
                </a:solidFill>
                <a:latin typeface="Meiryo" panose="020B0604030504040204" pitchFamily="34" charset="-128"/>
                <a:ea typeface="Meiryo" panose="020B0604030504040204" pitchFamily="34" charset="-128"/>
              </a:rPr>
              <a:t>Dimensions</a:t>
            </a:r>
            <a:r>
              <a:rPr lang="ja-JP" altLang="en-US" b="0">
                <a:solidFill>
                  <a:schemeClr val="bg1">
                    <a:lumMod val="75000"/>
                  </a:schemeClr>
                </a:solidFill>
                <a:latin typeface="Meiryo" panose="020B0604030504040204" pitchFamily="34" charset="-128"/>
                <a:ea typeface="Meiryo" panose="020B0604030504040204" pitchFamily="34" charset="-128"/>
              </a:rPr>
              <a:t>について概観し、従来のツールとどのように異なるかを考察する。</a:t>
            </a:r>
            <a:endParaRPr lang="en-US" altLang="ja-JP" b="0" dirty="0">
              <a:solidFill>
                <a:schemeClr val="bg1">
                  <a:lumMod val="75000"/>
                </a:schemeClr>
              </a:solidFill>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latin typeface="Meiryo" panose="020B0604030504040204" pitchFamily="34" charset="-128"/>
                <a:ea typeface="Meiryo" panose="020B0604030504040204" pitchFamily="34" charset="-128"/>
              </a:rPr>
              <a:t>また、それによってどのような新たな検索や分析手法が可能になるのか、特に「情報過多と多様化」の問題がどのように克服され得るのか検討する。</a:t>
            </a:r>
            <a:endParaRPr lang="en-US" b="0" dirty="0">
              <a:latin typeface="Meiryo" panose="020B0604030504040204" pitchFamily="34" charset="-128"/>
              <a:ea typeface="Meiryo" panose="020B0604030504040204" pitchFamily="34" charset="-128"/>
            </a:endParaRPr>
          </a:p>
        </p:txBody>
      </p:sp>
      <p:sp>
        <p:nvSpPr>
          <p:cNvPr id="4" name="Slide Number Placeholder 3">
            <a:extLst>
              <a:ext uri="{FF2B5EF4-FFF2-40B4-BE49-F238E27FC236}">
                <a16:creationId xmlns:a16="http://schemas.microsoft.com/office/drawing/2014/main" id="{6DFF3A02-80D1-A042-BEEC-9BA255692061}"/>
              </a:ext>
            </a:extLst>
          </p:cNvPr>
          <p:cNvSpPr>
            <a:spLocks noGrp="1"/>
          </p:cNvSpPr>
          <p:nvPr>
            <p:ph type="sldNum" sz="quarter" idx="12"/>
          </p:nvPr>
        </p:nvSpPr>
        <p:spPr/>
        <p:txBody>
          <a:bodyPr/>
          <a:lstStyle/>
          <a:p>
            <a:fld id="{F38DF745-7D3F-47F4-83A3-874385CFAA69}" type="slidenum">
              <a:rPr lang="en-US" smtClean="0"/>
              <a:pPr/>
              <a:t>19</a:t>
            </a:fld>
            <a:endParaRPr lang="en-US"/>
          </a:p>
        </p:txBody>
      </p:sp>
    </p:spTree>
    <p:extLst>
      <p:ext uri="{BB962C8B-B14F-4D97-AF65-F5344CB8AC3E}">
        <p14:creationId xmlns:p14="http://schemas.microsoft.com/office/powerpoint/2010/main" val="385476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D1F4-47DD-2D4B-A449-54A7EFA49D2E}"/>
              </a:ext>
            </a:extLst>
          </p:cNvPr>
          <p:cNvSpPr>
            <a:spLocks noGrp="1"/>
          </p:cNvSpPr>
          <p:nvPr>
            <p:ph type="title"/>
          </p:nvPr>
        </p:nvSpPr>
        <p:spPr/>
        <p:txBody>
          <a:bodyPr/>
          <a:lstStyle/>
          <a:p>
            <a:r>
              <a:rPr lang="ja" altLang="en-US" dirty="0">
                <a:latin typeface="Meiryo" panose="020B0604030504040204" pitchFamily="34" charset="-128"/>
                <a:ea typeface="Meiryo" panose="020B0604030504040204" pitchFamily="34" charset="-128"/>
              </a:rPr>
              <a:t>自己紹介</a:t>
            </a:r>
            <a:endParaRPr lang="en-US" dirty="0">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B85AE8D5-BECA-B84D-B261-409C3B1FF124}"/>
              </a:ext>
            </a:extLst>
          </p:cNvPr>
          <p:cNvSpPr>
            <a:spLocks noGrp="1"/>
          </p:cNvSpPr>
          <p:nvPr>
            <p:ph idx="1"/>
          </p:nvPr>
        </p:nvSpPr>
        <p:spPr/>
        <p:txBody>
          <a:bodyPr>
            <a:normAutofit fontScale="92500"/>
          </a:bodyPr>
          <a:lstStyle/>
          <a:p>
            <a:r>
              <a:rPr lang="en-US" altLang="ja-JP" b="0" dirty="0">
                <a:latin typeface="Meiryo" panose="020B0604030504040204" pitchFamily="34" charset="-128"/>
                <a:ea typeface="Meiryo" panose="020B0604030504040204" pitchFamily="34" charset="-128"/>
              </a:rPr>
              <a:t>1991-1999 	</a:t>
            </a:r>
            <a:r>
              <a:rPr lang="ja-JP" altLang="en-US" b="0" dirty="0">
                <a:latin typeface="Meiryo" panose="020B0604030504040204" pitchFamily="34" charset="-128"/>
                <a:ea typeface="Meiryo" panose="020B0604030504040204" pitchFamily="34" charset="-128"/>
              </a:rPr>
              <a:t>東京外国語大学附属図書館</a:t>
            </a:r>
          </a:p>
          <a:p>
            <a:r>
              <a:rPr lang="en-US" altLang="ja-JP" b="0" dirty="0">
                <a:latin typeface="Meiryo" panose="020B0604030504040204" pitchFamily="34" charset="-128"/>
                <a:ea typeface="Meiryo" panose="020B0604030504040204" pitchFamily="34" charset="-128"/>
              </a:rPr>
              <a:t>2000-2002 	</a:t>
            </a:r>
            <a:r>
              <a:rPr lang="ja-JP" altLang="en-US" b="0" dirty="0">
                <a:latin typeface="Meiryo" panose="020B0604030504040204" pitchFamily="34" charset="-128"/>
                <a:ea typeface="Meiryo" panose="020B0604030504040204" pitchFamily="34" charset="-128"/>
              </a:rPr>
              <a:t>ハワイ大学マノア校図書館情報学修士</a:t>
            </a:r>
          </a:p>
          <a:p>
            <a:r>
              <a:rPr lang="en-US" altLang="ja-JP" b="0" dirty="0">
                <a:latin typeface="Meiryo" panose="020B0604030504040204" pitchFamily="34" charset="-128"/>
                <a:ea typeface="Meiryo" panose="020B0604030504040204" pitchFamily="34" charset="-128"/>
              </a:rPr>
              <a:t>2003-2012 	</a:t>
            </a:r>
            <a:r>
              <a:rPr lang="en-US" b="0" dirty="0">
                <a:latin typeface="Meiryo" panose="020B0604030504040204" pitchFamily="34" charset="-128"/>
                <a:ea typeface="Meiryo" panose="020B0604030504040204" pitchFamily="34" charset="-128"/>
              </a:rPr>
              <a:t>Thomson Reuters（</a:t>
            </a:r>
            <a:r>
              <a:rPr lang="ja-JP" altLang="en-US" b="0" dirty="0">
                <a:latin typeface="Meiryo" panose="020B0604030504040204" pitchFamily="34" charset="-128"/>
                <a:ea typeface="Meiryo" panose="020B0604030504040204" pitchFamily="34" charset="-128"/>
              </a:rPr>
              <a:t>現</a:t>
            </a:r>
            <a:r>
              <a:rPr lang="en-US" b="0" dirty="0">
                <a:latin typeface="Meiryo" panose="020B0604030504040204" pitchFamily="34" charset="-128"/>
                <a:ea typeface="Meiryo" panose="020B0604030504040204" pitchFamily="34" charset="-128"/>
              </a:rPr>
              <a:t>Clarivate Analytics）</a:t>
            </a:r>
          </a:p>
          <a:p>
            <a:r>
              <a:rPr lang="en-US" b="0" dirty="0">
                <a:latin typeface="Meiryo" panose="020B0604030504040204" pitchFamily="34" charset="-128"/>
                <a:ea typeface="Meiryo" panose="020B0604030504040204" pitchFamily="34" charset="-128"/>
              </a:rPr>
              <a:t>2012-2015 	Nature Publishing Group（</a:t>
            </a:r>
            <a:r>
              <a:rPr lang="ja-JP" altLang="en-US" b="0" dirty="0">
                <a:latin typeface="Meiryo" panose="020B0604030504040204" pitchFamily="34" charset="-128"/>
                <a:ea typeface="Meiryo" panose="020B0604030504040204" pitchFamily="34" charset="-128"/>
              </a:rPr>
              <a:t>現</a:t>
            </a:r>
            <a:r>
              <a:rPr lang="en-US" b="0" dirty="0">
                <a:latin typeface="Meiryo" panose="020B0604030504040204" pitchFamily="34" charset="-128"/>
                <a:ea typeface="Meiryo" panose="020B0604030504040204" pitchFamily="34" charset="-128"/>
              </a:rPr>
              <a:t>Springer Nature) </a:t>
            </a:r>
          </a:p>
          <a:p>
            <a:r>
              <a:rPr lang="en-US" b="0" dirty="0">
                <a:latin typeface="Meiryo" panose="020B0604030504040204" pitchFamily="34" charset="-128"/>
                <a:ea typeface="Meiryo" panose="020B0604030504040204" pitchFamily="34" charset="-128"/>
              </a:rPr>
              <a:t>2015-2018.4 	ORCID, Inc. (APAC Regional Director) </a:t>
            </a:r>
          </a:p>
          <a:p>
            <a:endParaRPr lang="en-US" b="0" dirty="0">
              <a:latin typeface="Meiryo" panose="020B0604030504040204" pitchFamily="34" charset="-128"/>
              <a:ea typeface="Meiryo" panose="020B0604030504040204" pitchFamily="34" charset="-128"/>
            </a:endParaRPr>
          </a:p>
          <a:p>
            <a:r>
              <a:rPr lang="en-US" b="0" dirty="0">
                <a:latin typeface="Meiryo" panose="020B0604030504040204" pitchFamily="34" charset="-128"/>
                <a:ea typeface="Meiryo" panose="020B0604030504040204" pitchFamily="34" charset="-128"/>
              </a:rPr>
              <a:t>2018.5-	</a:t>
            </a:r>
            <a:r>
              <a:rPr lang="ja-JP" altLang="en-US" b="0" dirty="0">
                <a:latin typeface="Meiryo" panose="020B0604030504040204" pitchFamily="34" charset="-128"/>
                <a:ea typeface="Meiryo" panose="020B0604030504040204" pitchFamily="34" charset="-128"/>
              </a:rPr>
              <a:t>学術情報コンサルタント（フリーランス）</a:t>
            </a:r>
            <a:endParaRPr lang="en-US" altLang="ja-JP" b="0" dirty="0">
              <a:latin typeface="Meiryo" panose="020B0604030504040204" pitchFamily="34" charset="-128"/>
              <a:ea typeface="Meiryo" panose="020B0604030504040204" pitchFamily="34" charset="-128"/>
            </a:endParaRPr>
          </a:p>
          <a:p>
            <a:r>
              <a:rPr lang="en-US" b="0" dirty="0">
                <a:latin typeface="Meiryo" panose="020B0604030504040204" pitchFamily="34" charset="-128"/>
                <a:ea typeface="Meiryo" panose="020B0604030504040204" pitchFamily="34" charset="-128"/>
              </a:rPr>
              <a:t>		</a:t>
            </a:r>
            <a:r>
              <a:rPr lang="en-US" altLang="ja-JP" b="0" dirty="0">
                <a:latin typeface="Meiryo" panose="020B0604030504040204" pitchFamily="34" charset="-128"/>
                <a:ea typeface="Meiryo" panose="020B0604030504040204" pitchFamily="34" charset="-128"/>
              </a:rPr>
              <a:t>Paper Digest</a:t>
            </a:r>
            <a:r>
              <a:rPr lang="ja-JP" altLang="en-US" b="0" dirty="0">
                <a:latin typeface="Meiryo" panose="020B0604030504040204" pitchFamily="34" charset="-128"/>
                <a:ea typeface="Meiryo" panose="020B0604030504040204" pitchFamily="34" charset="-128"/>
              </a:rPr>
              <a:t>（</a:t>
            </a:r>
            <a:r>
              <a:rPr lang="en-US" altLang="ja-JP" b="0" dirty="0">
                <a:latin typeface="Meiryo" panose="020B0604030504040204" pitchFamily="34" charset="-128"/>
                <a:ea typeface="Meiryo" panose="020B0604030504040204" pitchFamily="34" charset="-128"/>
              </a:rPr>
              <a:t>Strategic Adviser)</a:t>
            </a:r>
          </a:p>
          <a:p>
            <a:r>
              <a:rPr lang="en-US" altLang="ja-JP" b="0" dirty="0">
                <a:latin typeface="Meiryo" panose="020B0604030504040204" pitchFamily="34" charset="-128"/>
                <a:ea typeface="Meiryo" panose="020B0604030504040204" pitchFamily="34" charset="-128"/>
              </a:rPr>
              <a:t>2019.1-	</a:t>
            </a:r>
            <a:r>
              <a:rPr lang="en-US" b="0" dirty="0">
                <a:latin typeface="Meiryo" panose="020B0604030504040204" pitchFamily="34" charset="-128"/>
                <a:ea typeface="Meiryo" panose="020B0604030504040204" pitchFamily="34" charset="-128"/>
              </a:rPr>
              <a:t>World Data System (Communications Officer)</a:t>
            </a:r>
          </a:p>
          <a:p>
            <a:r>
              <a:rPr lang="en-US" altLang="ja-JP" b="0" dirty="0">
                <a:latin typeface="Meiryo" panose="020B0604030504040204" pitchFamily="34" charset="-128"/>
                <a:ea typeface="Meiryo" panose="020B0604030504040204" pitchFamily="34" charset="-128"/>
              </a:rPr>
              <a:t>2019.4- 	</a:t>
            </a:r>
            <a:r>
              <a:rPr lang="ja-JP" altLang="en-US" b="0" dirty="0">
                <a:latin typeface="Meiryo" panose="020B0604030504040204" pitchFamily="34" charset="-128"/>
                <a:ea typeface="Meiryo" panose="020B0604030504040204" pitchFamily="34" charset="-128"/>
              </a:rPr>
              <a:t>筑波大学（非常勤講師）</a:t>
            </a:r>
            <a:endParaRPr lang="en-US" altLang="ja-JP" b="0" dirty="0">
              <a:latin typeface="Meiryo" panose="020B0604030504040204" pitchFamily="34" charset="-128"/>
              <a:ea typeface="Meiryo" panose="020B0604030504040204" pitchFamily="34" charset="-128"/>
            </a:endParaRPr>
          </a:p>
          <a:p>
            <a:endParaRPr lang="en-US" b="0" dirty="0">
              <a:latin typeface="Meiryo" panose="020B0604030504040204" pitchFamily="34" charset="-128"/>
              <a:ea typeface="Meiryo" panose="020B0604030504040204" pitchFamily="34" charset="-128"/>
            </a:endParaRPr>
          </a:p>
          <a:p>
            <a:endParaRPr lang="en-US" b="0" dirty="0">
              <a:latin typeface="Meiryo" panose="020B0604030504040204" pitchFamily="34" charset="-128"/>
              <a:ea typeface="Meiryo" panose="020B0604030504040204" pitchFamily="34" charset="-128"/>
            </a:endParaRPr>
          </a:p>
        </p:txBody>
      </p:sp>
      <p:sp>
        <p:nvSpPr>
          <p:cNvPr id="4" name="Slide Number Placeholder 3">
            <a:extLst>
              <a:ext uri="{FF2B5EF4-FFF2-40B4-BE49-F238E27FC236}">
                <a16:creationId xmlns:a16="http://schemas.microsoft.com/office/drawing/2014/main" id="{6DFF3A02-80D1-A042-BEEC-9BA255692061}"/>
              </a:ext>
            </a:extLst>
          </p:cNvPr>
          <p:cNvSpPr>
            <a:spLocks noGrp="1"/>
          </p:cNvSpPr>
          <p:nvPr>
            <p:ph type="sldNum" sz="quarter" idx="12"/>
          </p:nvPr>
        </p:nvSpPr>
        <p:spPr/>
        <p:txBody>
          <a:bodyPr/>
          <a:lstStyle/>
          <a:p>
            <a:fld id="{F38DF745-7D3F-47F4-83A3-874385CFAA69}" type="slidenum">
              <a:rPr lang="en-US" smtClean="0"/>
              <a:pPr/>
              <a:t>2</a:t>
            </a:fld>
            <a:endParaRPr lang="en-US"/>
          </a:p>
        </p:txBody>
      </p:sp>
    </p:spTree>
    <p:extLst>
      <p:ext uri="{BB962C8B-B14F-4D97-AF65-F5344CB8AC3E}">
        <p14:creationId xmlns:p14="http://schemas.microsoft.com/office/powerpoint/2010/main" val="3791271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D1F4-47DD-2D4B-A449-54A7EFA49D2E}"/>
              </a:ext>
            </a:extLst>
          </p:cNvPr>
          <p:cNvSpPr>
            <a:spLocks noGrp="1"/>
          </p:cNvSpPr>
          <p:nvPr>
            <p:ph type="title"/>
          </p:nvPr>
        </p:nvSpPr>
        <p:spPr/>
        <p:txBody>
          <a:bodyPr>
            <a:normAutofit/>
          </a:bodyPr>
          <a:lstStyle/>
          <a:p>
            <a:r>
              <a:rPr lang="ja-JP" altLang="en-US" sz="3200">
                <a:latin typeface="Meiryo" panose="020B0604030504040204" pitchFamily="34" charset="-128"/>
                <a:ea typeface="Meiryo" panose="020B0604030504040204" pitchFamily="34" charset="-128"/>
              </a:rPr>
              <a:t>異種データの横断検索・分析ツールが切り拓く可能性</a:t>
            </a:r>
            <a:endParaRPr lang="en-US" sz="3200" dirty="0">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B85AE8D5-BECA-B84D-B261-409C3B1FF124}"/>
              </a:ext>
            </a:extLst>
          </p:cNvPr>
          <p:cNvSpPr>
            <a:spLocks noGrp="1"/>
          </p:cNvSpPr>
          <p:nvPr>
            <p:ph idx="1"/>
          </p:nvPr>
        </p:nvSpPr>
        <p:spPr/>
        <p:txBody>
          <a:bodyPr>
            <a:normAutofit/>
          </a:bodyPr>
          <a:lstStyle/>
          <a:p>
            <a:pPr marL="342900" indent="-342900">
              <a:buFont typeface="Arial" panose="020B0604020202020204" pitchFamily="34" charset="0"/>
              <a:buChar char="•"/>
            </a:pPr>
            <a:r>
              <a:rPr lang="ja-JP" altLang="en-US" b="0">
                <a:latin typeface="Meiryo" panose="020B0604030504040204" pitchFamily="34" charset="-128"/>
                <a:ea typeface="Meiryo" panose="020B0604030504040204" pitchFamily="34" charset="-128"/>
              </a:rPr>
              <a:t>機械可読メタデータの普及と</a:t>
            </a:r>
            <a:r>
              <a:rPr lang="en-US" altLang="ja-JP" b="0" dirty="0">
                <a:latin typeface="Meiryo" panose="020B0604030504040204" pitchFamily="34" charset="-128"/>
                <a:ea typeface="Meiryo" panose="020B0604030504040204" pitchFamily="34" charset="-128"/>
              </a:rPr>
              <a:t>AI</a:t>
            </a:r>
            <a:r>
              <a:rPr lang="ja-JP" altLang="en-US" b="0">
                <a:latin typeface="Meiryo" panose="020B0604030504040204" pitchFamily="34" charset="-128"/>
                <a:ea typeface="Meiryo" panose="020B0604030504040204" pitchFamily="34" charset="-128"/>
              </a:rPr>
              <a:t>の活用によって、従来型のデータベースでは制限されることの多かった「収録範囲」「収録タイプ」の拡大が可能になった。</a:t>
            </a:r>
            <a:endParaRPr lang="en-US" altLang="ja-JP" b="0" dirty="0">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latin typeface="Meiryo" panose="020B0604030504040204" pitchFamily="34" charset="-128"/>
                <a:ea typeface="Meiryo" panose="020B0604030504040204" pitchFamily="34" charset="-128"/>
              </a:rPr>
              <a:t>異種データを機械可読</a:t>
            </a:r>
            <a:r>
              <a:rPr lang="en-US" altLang="ja-JP" b="0" dirty="0">
                <a:latin typeface="Meiryo" panose="020B0604030504040204" pitchFamily="34" charset="-128"/>
                <a:ea typeface="Meiryo" panose="020B0604030504040204" pitchFamily="34" charset="-128"/>
              </a:rPr>
              <a:t>ID</a:t>
            </a:r>
            <a:r>
              <a:rPr lang="ja-JP" altLang="en-US" b="0">
                <a:latin typeface="Meiryo" panose="020B0604030504040204" pitchFamily="34" charset="-128"/>
                <a:ea typeface="Meiryo" panose="020B0604030504040204" pitchFamily="34" charset="-128"/>
              </a:rPr>
              <a:t>、あるいは自然言語処理によって同じ切り口でインデキシングすることができ、横断検索・分析の精度が向上する？</a:t>
            </a:r>
            <a:endParaRPr lang="en-US" altLang="ja-JP" b="0" dirty="0">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latin typeface="Meiryo" panose="020B0604030504040204" pitchFamily="34" charset="-128"/>
                <a:ea typeface="Meiryo" panose="020B0604030504040204" pitchFamily="34" charset="-128"/>
              </a:rPr>
              <a:t>これまで個別にあたらなければいけなかった異種データの検索と分析がスピードアップする？</a:t>
            </a:r>
            <a:endParaRPr lang="en-US" altLang="ja-JP" b="0" dirty="0">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latin typeface="Meiryo" panose="020B0604030504040204" pitchFamily="34" charset="-128"/>
                <a:ea typeface="Meiryo" panose="020B0604030504040204" pitchFamily="34" charset="-128"/>
              </a:rPr>
              <a:t>機械可読メタデータを整備していないコンテンツの「見えない化」が進む？</a:t>
            </a:r>
            <a:endParaRPr lang="en-US" altLang="ja-JP" b="0" dirty="0">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en-US" altLang="ja-JP" b="0" dirty="0">
                <a:latin typeface="Meiryo" panose="020B0604030504040204" pitchFamily="34" charset="-128"/>
                <a:ea typeface="Meiryo" panose="020B0604030504040204" pitchFamily="34" charset="-128"/>
              </a:rPr>
              <a:t>AI</a:t>
            </a:r>
            <a:r>
              <a:rPr lang="ja-JP" altLang="en-US" b="0">
                <a:latin typeface="Meiryo" panose="020B0604030504040204" pitchFamily="34" charset="-128"/>
                <a:ea typeface="Meiryo" panose="020B0604030504040204" pitchFamily="34" charset="-128"/>
              </a:rPr>
              <a:t>のインデキシング精度については、詳細な検討が必要。</a:t>
            </a:r>
            <a:endParaRPr lang="en-US" altLang="ja" b="0" dirty="0">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endParaRPr lang="en-US" b="0" dirty="0">
              <a:latin typeface="Meiryo" panose="020B0604030504040204" pitchFamily="34" charset="-128"/>
              <a:ea typeface="Meiryo" panose="020B0604030504040204" pitchFamily="34" charset="-128"/>
            </a:endParaRPr>
          </a:p>
        </p:txBody>
      </p:sp>
      <p:sp>
        <p:nvSpPr>
          <p:cNvPr id="4" name="Slide Number Placeholder 3">
            <a:extLst>
              <a:ext uri="{FF2B5EF4-FFF2-40B4-BE49-F238E27FC236}">
                <a16:creationId xmlns:a16="http://schemas.microsoft.com/office/drawing/2014/main" id="{6DFF3A02-80D1-A042-BEEC-9BA255692061}"/>
              </a:ext>
            </a:extLst>
          </p:cNvPr>
          <p:cNvSpPr>
            <a:spLocks noGrp="1"/>
          </p:cNvSpPr>
          <p:nvPr>
            <p:ph type="sldNum" sz="quarter" idx="12"/>
          </p:nvPr>
        </p:nvSpPr>
        <p:spPr/>
        <p:txBody>
          <a:bodyPr/>
          <a:lstStyle/>
          <a:p>
            <a:fld id="{F38DF745-7D3F-47F4-83A3-874385CFAA69}" type="slidenum">
              <a:rPr lang="en-US" smtClean="0"/>
              <a:pPr/>
              <a:t>20</a:t>
            </a:fld>
            <a:endParaRPr lang="en-US"/>
          </a:p>
        </p:txBody>
      </p:sp>
    </p:spTree>
    <p:extLst>
      <p:ext uri="{BB962C8B-B14F-4D97-AF65-F5344CB8AC3E}">
        <p14:creationId xmlns:p14="http://schemas.microsoft.com/office/powerpoint/2010/main" val="2275212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1280" y="1105413"/>
            <a:ext cx="3901440" cy="3901440"/>
          </a:xfrm>
          <a:prstGeom prst="rect">
            <a:avLst/>
          </a:prstGeom>
        </p:spPr>
      </p:pic>
      <p:sp>
        <p:nvSpPr>
          <p:cNvPr id="6" name="正方形/長方形 5"/>
          <p:cNvSpPr/>
          <p:nvPr/>
        </p:nvSpPr>
        <p:spPr>
          <a:xfrm>
            <a:off x="1115520" y="5229250"/>
            <a:ext cx="6912960" cy="646331"/>
          </a:xfrm>
          <a:prstGeom prst="rect">
            <a:avLst/>
          </a:prstGeom>
        </p:spPr>
        <p:txBody>
          <a:bodyPr wrap="square">
            <a:spAutoFit/>
          </a:bodyPr>
          <a:lstStyle/>
          <a:p>
            <a:pPr algn="ctr"/>
            <a:r>
              <a:rPr lang="en-US" altLang="ja-JP" dirty="0">
                <a:solidFill>
                  <a:schemeClr val="bg1"/>
                </a:solidFill>
                <a:latin typeface="Gill Sans MT"/>
                <a:cs typeface="Gill Sans MT"/>
              </a:rPr>
              <a:t>Nobuko Miyairi</a:t>
            </a:r>
          </a:p>
          <a:p>
            <a:pPr algn="ctr"/>
            <a:r>
              <a:rPr lang="en-US" altLang="ja-JP" dirty="0" err="1">
                <a:solidFill>
                  <a:schemeClr val="bg1"/>
                </a:solidFill>
                <a:latin typeface="Gill Sans MT"/>
                <a:cs typeface="Gill Sans MT"/>
              </a:rPr>
              <a:t>nobuko</a:t>
            </a:r>
            <a:r>
              <a:rPr lang="en-US" altLang="ja-JP" dirty="0">
                <a:solidFill>
                  <a:schemeClr val="bg1"/>
                </a:solidFill>
                <a:latin typeface="Gill Sans MT"/>
                <a:cs typeface="Gill Sans MT"/>
              </a:rPr>
              <a:t>.@</a:t>
            </a:r>
            <a:r>
              <a:rPr lang="en-US" altLang="ja-JP" dirty="0" err="1">
                <a:solidFill>
                  <a:schemeClr val="bg1"/>
                </a:solidFill>
                <a:latin typeface="Gill Sans MT"/>
                <a:cs typeface="Gill Sans MT"/>
              </a:rPr>
              <a:t>miyairi.info</a:t>
            </a:r>
            <a:endParaRPr lang="en-US" altLang="ja-JP" dirty="0">
              <a:solidFill>
                <a:schemeClr val="bg1"/>
              </a:solidFill>
              <a:latin typeface="Gill Sans MT"/>
              <a:cs typeface="Gill Sans MT"/>
            </a:endParaRPr>
          </a:p>
        </p:txBody>
      </p:sp>
      <p:sp>
        <p:nvSpPr>
          <p:cNvPr id="7" name="タイトル 1"/>
          <p:cNvSpPr txBox="1">
            <a:spLocks/>
          </p:cNvSpPr>
          <p:nvPr/>
        </p:nvSpPr>
        <p:spPr>
          <a:xfrm>
            <a:off x="0" y="371638"/>
            <a:ext cx="9144000"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kumimoji="1" sz="3600" kern="1200" cap="none" spc="-60" baseline="0">
                <a:solidFill>
                  <a:schemeClr val="tx2"/>
                </a:solidFill>
                <a:latin typeface="+mj-lt"/>
                <a:ea typeface="+mj-ea"/>
                <a:cs typeface="+mj-cs"/>
              </a:defRPr>
            </a:lvl1pPr>
          </a:lstStyle>
          <a:p>
            <a:pPr algn="ctr"/>
            <a:r>
              <a:rPr lang="en-US" altLang="ja-JP" sz="2800" dirty="0">
                <a:solidFill>
                  <a:srgbClr val="D2610C"/>
                </a:solidFill>
              </a:rPr>
              <a:t>  THANKS!</a:t>
            </a:r>
            <a:endParaRPr lang="ja-JP" altLang="en-US" sz="2800" dirty="0">
              <a:solidFill>
                <a:srgbClr val="D2610C"/>
              </a:solidFill>
            </a:endParaRPr>
          </a:p>
        </p:txBody>
      </p:sp>
    </p:spTree>
    <p:extLst>
      <p:ext uri="{BB962C8B-B14F-4D97-AF65-F5344CB8AC3E}">
        <p14:creationId xmlns:p14="http://schemas.microsoft.com/office/powerpoint/2010/main" val="167276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D1F4-47DD-2D4B-A449-54A7EFA49D2E}"/>
              </a:ext>
            </a:extLst>
          </p:cNvPr>
          <p:cNvSpPr>
            <a:spLocks noGrp="1"/>
          </p:cNvSpPr>
          <p:nvPr>
            <p:ph type="title"/>
          </p:nvPr>
        </p:nvSpPr>
        <p:spPr/>
        <p:txBody>
          <a:bodyPr/>
          <a:lstStyle/>
          <a:p>
            <a:r>
              <a:rPr lang="ja-JP" altLang="en-US">
                <a:latin typeface="Meiryo" panose="020B0604030504040204" pitchFamily="34" charset="-128"/>
                <a:ea typeface="Meiryo" panose="020B0604030504040204" pitchFamily="34" charset="-128"/>
              </a:rPr>
              <a:t>発表概要</a:t>
            </a:r>
            <a:endParaRPr lang="en-US" dirty="0">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B85AE8D5-BECA-B84D-B261-409C3B1FF124}"/>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ja-JP" altLang="en-US" b="0">
                <a:latin typeface="Meiryo" panose="020B0604030504040204" pitchFamily="34" charset="-128"/>
                <a:ea typeface="Meiryo" panose="020B0604030504040204" pitchFamily="34" charset="-128"/>
              </a:rPr>
              <a:t>科学技術情報の電子化と標準化は、さらなる研究の発展や意思決定の迅速化、イノベーションを加速させる重要なファクターである。</a:t>
            </a:r>
            <a:endParaRPr lang="en-US" altLang="ja-JP" b="0" dirty="0">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latin typeface="Meiryo" panose="020B0604030504040204" pitchFamily="34" charset="-128"/>
                <a:ea typeface="Meiryo" panose="020B0604030504040204" pitchFamily="34" charset="-128"/>
              </a:rPr>
              <a:t>その一方で、爆発的に増加し続ける研究情報とその多様化は、データの構造化と横断的な分析をますます困難なものにしている。</a:t>
            </a:r>
            <a:endParaRPr lang="en-US" altLang="ja-JP" b="0" dirty="0">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latin typeface="Meiryo" panose="020B0604030504040204" pitchFamily="34" charset="-128"/>
                <a:ea typeface="Meiryo" panose="020B0604030504040204" pitchFamily="34" charset="-128"/>
              </a:rPr>
              <a:t>出版物や特許情報、研究データなどの</a:t>
            </a:r>
            <a:r>
              <a:rPr lang="en-US" b="0" dirty="0">
                <a:latin typeface="Meiryo" panose="020B0604030504040204" pitchFamily="34" charset="-128"/>
                <a:ea typeface="Meiryo" panose="020B0604030504040204" pitchFamily="34" charset="-128"/>
              </a:rPr>
              <a:t>1</a:t>
            </a:r>
            <a:r>
              <a:rPr lang="ja-JP" altLang="en-US" b="0">
                <a:latin typeface="Meiryo" panose="020B0604030504040204" pitchFamily="34" charset="-128"/>
                <a:ea typeface="Meiryo" panose="020B0604030504040204" pitchFamily="34" charset="-128"/>
              </a:rPr>
              <a:t>次情報に加えて、引用データ、オルトメトリクスなどの</a:t>
            </a:r>
            <a:r>
              <a:rPr lang="en-US" b="0" dirty="0">
                <a:latin typeface="Meiryo" panose="020B0604030504040204" pitchFamily="34" charset="-128"/>
                <a:ea typeface="Meiryo" panose="020B0604030504040204" pitchFamily="34" charset="-128"/>
              </a:rPr>
              <a:t>2</a:t>
            </a:r>
            <a:r>
              <a:rPr lang="ja-JP" altLang="en-US" b="0">
                <a:latin typeface="Meiryo" panose="020B0604030504040204" pitchFamily="34" charset="-128"/>
                <a:ea typeface="Meiryo" panose="020B0604030504040204" pitchFamily="34" charset="-128"/>
              </a:rPr>
              <a:t>次情報など、異なる構造をもつ複数のソースから得られるデータから、意思決定を左右する知見をどれだけ迅速に得られるのかは、ツールの見極めと分析手法の選択を行う担当者の重大な責任である。</a:t>
            </a:r>
            <a:endParaRPr lang="en-US" altLang="ja-JP" b="0" dirty="0">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latin typeface="Meiryo" panose="020B0604030504040204" pitchFamily="34" charset="-128"/>
                <a:ea typeface="Meiryo" panose="020B0604030504040204" pitchFamily="34" charset="-128"/>
              </a:rPr>
              <a:t>本発表では、異種データを人工知能を用いて横断的に検索・分析できるツールの例として</a:t>
            </a:r>
            <a:r>
              <a:rPr lang="en-US" b="0" dirty="0" err="1">
                <a:latin typeface="Meiryo" panose="020B0604030504040204" pitchFamily="34" charset="-128"/>
                <a:ea typeface="Meiryo" panose="020B0604030504040204" pitchFamily="34" charset="-128"/>
              </a:rPr>
              <a:t>wizdom.ai</a:t>
            </a:r>
            <a:r>
              <a:rPr lang="ja-JP" altLang="en-US" b="0">
                <a:latin typeface="Meiryo" panose="020B0604030504040204" pitchFamily="34" charset="-128"/>
                <a:ea typeface="Meiryo" panose="020B0604030504040204" pitchFamily="34" charset="-128"/>
              </a:rPr>
              <a:t>および</a:t>
            </a:r>
            <a:r>
              <a:rPr lang="en-US" b="0" dirty="0">
                <a:latin typeface="Meiryo" panose="020B0604030504040204" pitchFamily="34" charset="-128"/>
                <a:ea typeface="Meiryo" panose="020B0604030504040204" pitchFamily="34" charset="-128"/>
              </a:rPr>
              <a:t>Dimensions</a:t>
            </a:r>
            <a:r>
              <a:rPr lang="ja-JP" altLang="en-US" b="0">
                <a:latin typeface="Meiryo" panose="020B0604030504040204" pitchFamily="34" charset="-128"/>
                <a:ea typeface="Meiryo" panose="020B0604030504040204" pitchFamily="34" charset="-128"/>
              </a:rPr>
              <a:t>について概観し、従来のツールとどのように異なるかを考察する。</a:t>
            </a:r>
            <a:endParaRPr lang="en-US" altLang="ja-JP" b="0" dirty="0">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latin typeface="Meiryo" panose="020B0604030504040204" pitchFamily="34" charset="-128"/>
                <a:ea typeface="Meiryo" panose="020B0604030504040204" pitchFamily="34" charset="-128"/>
              </a:rPr>
              <a:t>また、それによってどのような新たな検索や分析手法が可能になるのか、特に「情報過多と多様化」の問題がどのように克服され得るのか検討する。</a:t>
            </a:r>
            <a:endParaRPr lang="en-US" b="0" dirty="0">
              <a:latin typeface="Meiryo" panose="020B0604030504040204" pitchFamily="34" charset="-128"/>
              <a:ea typeface="Meiryo" panose="020B0604030504040204" pitchFamily="34" charset="-128"/>
            </a:endParaRPr>
          </a:p>
        </p:txBody>
      </p:sp>
      <p:sp>
        <p:nvSpPr>
          <p:cNvPr id="4" name="Slide Number Placeholder 3">
            <a:extLst>
              <a:ext uri="{FF2B5EF4-FFF2-40B4-BE49-F238E27FC236}">
                <a16:creationId xmlns:a16="http://schemas.microsoft.com/office/drawing/2014/main" id="{6DFF3A02-80D1-A042-BEEC-9BA255692061}"/>
              </a:ext>
            </a:extLst>
          </p:cNvPr>
          <p:cNvSpPr>
            <a:spLocks noGrp="1"/>
          </p:cNvSpPr>
          <p:nvPr>
            <p:ph type="sldNum" sz="quarter" idx="12"/>
          </p:nvPr>
        </p:nvSpPr>
        <p:spPr/>
        <p:txBody>
          <a:bodyPr/>
          <a:lstStyle/>
          <a:p>
            <a:fld id="{F38DF745-7D3F-47F4-83A3-874385CFAA69}" type="slidenum">
              <a:rPr lang="en-US" smtClean="0"/>
              <a:pPr/>
              <a:t>3</a:t>
            </a:fld>
            <a:endParaRPr lang="en-US"/>
          </a:p>
        </p:txBody>
      </p:sp>
    </p:spTree>
    <p:extLst>
      <p:ext uri="{BB962C8B-B14F-4D97-AF65-F5344CB8AC3E}">
        <p14:creationId xmlns:p14="http://schemas.microsoft.com/office/powerpoint/2010/main" val="4023564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D1F4-47DD-2D4B-A449-54A7EFA49D2E}"/>
              </a:ext>
            </a:extLst>
          </p:cNvPr>
          <p:cNvSpPr>
            <a:spLocks noGrp="1"/>
          </p:cNvSpPr>
          <p:nvPr>
            <p:ph type="title"/>
          </p:nvPr>
        </p:nvSpPr>
        <p:spPr/>
        <p:txBody>
          <a:bodyPr/>
          <a:lstStyle/>
          <a:p>
            <a:endParaRPr lang="en-US" dirty="0">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B85AE8D5-BECA-B84D-B261-409C3B1FF124}"/>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ja-JP" altLang="en-US" b="0">
                <a:latin typeface="Meiryo" panose="020B0604030504040204" pitchFamily="34" charset="-128"/>
                <a:ea typeface="Meiryo" panose="020B0604030504040204" pitchFamily="34" charset="-128"/>
              </a:rPr>
              <a:t>科学技術情報の電子化と標準化は、さらなる研究の発展や意思決定の迅速化、イノベーションを加速させる重要なファクターである。</a:t>
            </a:r>
            <a:endParaRPr lang="en-US" altLang="ja-JP" b="0" dirty="0">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その一方で、爆発的に増加し続ける研究情報とその多様化は、データの構造化と横断的な分析をますます困難なものにしている。</a:t>
            </a:r>
            <a:endParaRPr lang="en-US" altLang="ja-JP" b="0" dirty="0">
              <a:solidFill>
                <a:schemeClr val="bg1">
                  <a:lumMod val="75000"/>
                </a:schemeClr>
              </a:solidFill>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出版物や特許情報、研究データなどの</a:t>
            </a:r>
            <a:r>
              <a:rPr lang="en-US" b="0" dirty="0">
                <a:solidFill>
                  <a:schemeClr val="bg1">
                    <a:lumMod val="75000"/>
                  </a:schemeClr>
                </a:solidFill>
                <a:latin typeface="Meiryo" panose="020B0604030504040204" pitchFamily="34" charset="-128"/>
                <a:ea typeface="Meiryo" panose="020B0604030504040204" pitchFamily="34" charset="-128"/>
              </a:rPr>
              <a:t>1</a:t>
            </a:r>
            <a:r>
              <a:rPr lang="ja-JP" altLang="en-US" b="0">
                <a:solidFill>
                  <a:schemeClr val="bg1">
                    <a:lumMod val="75000"/>
                  </a:schemeClr>
                </a:solidFill>
                <a:latin typeface="Meiryo" panose="020B0604030504040204" pitchFamily="34" charset="-128"/>
                <a:ea typeface="Meiryo" panose="020B0604030504040204" pitchFamily="34" charset="-128"/>
              </a:rPr>
              <a:t>次情報に加えて、引用データ、オルトメトリクスなどの</a:t>
            </a:r>
            <a:r>
              <a:rPr lang="en-US" b="0" dirty="0">
                <a:solidFill>
                  <a:schemeClr val="bg1">
                    <a:lumMod val="75000"/>
                  </a:schemeClr>
                </a:solidFill>
                <a:latin typeface="Meiryo" panose="020B0604030504040204" pitchFamily="34" charset="-128"/>
                <a:ea typeface="Meiryo" panose="020B0604030504040204" pitchFamily="34" charset="-128"/>
              </a:rPr>
              <a:t>2</a:t>
            </a:r>
            <a:r>
              <a:rPr lang="ja-JP" altLang="en-US" b="0">
                <a:solidFill>
                  <a:schemeClr val="bg1">
                    <a:lumMod val="75000"/>
                  </a:schemeClr>
                </a:solidFill>
                <a:latin typeface="Meiryo" panose="020B0604030504040204" pitchFamily="34" charset="-128"/>
                <a:ea typeface="Meiryo" panose="020B0604030504040204" pitchFamily="34" charset="-128"/>
              </a:rPr>
              <a:t>次情報など、異なる構造をもつ複数のソースから得られるデータから、意思決定を左右する知見をどれだけ迅速に得られるのかは、ツールの見極めと分析手法の選択を行う担当者の重大な責任である。</a:t>
            </a:r>
            <a:endParaRPr lang="en-US" altLang="ja-JP" b="0" dirty="0">
              <a:solidFill>
                <a:schemeClr val="bg1">
                  <a:lumMod val="75000"/>
                </a:schemeClr>
              </a:solidFill>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本発表では、異種データを人工知能を用いて横断的に検索・分析できるツールの例として</a:t>
            </a:r>
            <a:r>
              <a:rPr lang="en-US" b="0" dirty="0" err="1">
                <a:solidFill>
                  <a:schemeClr val="bg1">
                    <a:lumMod val="75000"/>
                  </a:schemeClr>
                </a:solidFill>
                <a:latin typeface="Meiryo" panose="020B0604030504040204" pitchFamily="34" charset="-128"/>
                <a:ea typeface="Meiryo" panose="020B0604030504040204" pitchFamily="34" charset="-128"/>
              </a:rPr>
              <a:t>wizdom.ai</a:t>
            </a:r>
            <a:r>
              <a:rPr lang="ja-JP" altLang="en-US" b="0">
                <a:solidFill>
                  <a:schemeClr val="bg1">
                    <a:lumMod val="75000"/>
                  </a:schemeClr>
                </a:solidFill>
                <a:latin typeface="Meiryo" panose="020B0604030504040204" pitchFamily="34" charset="-128"/>
                <a:ea typeface="Meiryo" panose="020B0604030504040204" pitchFamily="34" charset="-128"/>
              </a:rPr>
              <a:t>および</a:t>
            </a:r>
            <a:r>
              <a:rPr lang="en-US" b="0" dirty="0">
                <a:solidFill>
                  <a:schemeClr val="bg1">
                    <a:lumMod val="75000"/>
                  </a:schemeClr>
                </a:solidFill>
                <a:latin typeface="Meiryo" panose="020B0604030504040204" pitchFamily="34" charset="-128"/>
                <a:ea typeface="Meiryo" panose="020B0604030504040204" pitchFamily="34" charset="-128"/>
              </a:rPr>
              <a:t>Dimensions</a:t>
            </a:r>
            <a:r>
              <a:rPr lang="ja-JP" altLang="en-US" b="0">
                <a:solidFill>
                  <a:schemeClr val="bg1">
                    <a:lumMod val="75000"/>
                  </a:schemeClr>
                </a:solidFill>
                <a:latin typeface="Meiryo" panose="020B0604030504040204" pitchFamily="34" charset="-128"/>
                <a:ea typeface="Meiryo" panose="020B0604030504040204" pitchFamily="34" charset="-128"/>
              </a:rPr>
              <a:t>について概観し、従来のツールとどのように異なるかを考察する。</a:t>
            </a:r>
            <a:endParaRPr lang="en-US" altLang="ja-JP" b="0" dirty="0">
              <a:solidFill>
                <a:schemeClr val="bg1">
                  <a:lumMod val="75000"/>
                </a:schemeClr>
              </a:solidFill>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また、それによってどのような新たな検索や分析手法が可能になるのか、特に「情報過多と多様化」の問題がどのように克服され得るのか検討する。</a:t>
            </a:r>
            <a:endParaRPr lang="en-US" b="0" dirty="0">
              <a:solidFill>
                <a:schemeClr val="bg1">
                  <a:lumMod val="75000"/>
                </a:schemeClr>
              </a:solidFill>
              <a:latin typeface="Meiryo" panose="020B0604030504040204" pitchFamily="34" charset="-128"/>
              <a:ea typeface="Meiryo" panose="020B0604030504040204" pitchFamily="34" charset="-128"/>
            </a:endParaRPr>
          </a:p>
        </p:txBody>
      </p:sp>
      <p:sp>
        <p:nvSpPr>
          <p:cNvPr id="4" name="Slide Number Placeholder 3">
            <a:extLst>
              <a:ext uri="{FF2B5EF4-FFF2-40B4-BE49-F238E27FC236}">
                <a16:creationId xmlns:a16="http://schemas.microsoft.com/office/drawing/2014/main" id="{6DFF3A02-80D1-A042-BEEC-9BA255692061}"/>
              </a:ext>
            </a:extLst>
          </p:cNvPr>
          <p:cNvSpPr>
            <a:spLocks noGrp="1"/>
          </p:cNvSpPr>
          <p:nvPr>
            <p:ph type="sldNum" sz="quarter" idx="12"/>
          </p:nvPr>
        </p:nvSpPr>
        <p:spPr/>
        <p:txBody>
          <a:bodyPr/>
          <a:lstStyle/>
          <a:p>
            <a:fld id="{F38DF745-7D3F-47F4-83A3-874385CFAA69}" type="slidenum">
              <a:rPr lang="en-US" smtClean="0"/>
              <a:pPr/>
              <a:t>4</a:t>
            </a:fld>
            <a:endParaRPr lang="en-US"/>
          </a:p>
        </p:txBody>
      </p:sp>
    </p:spTree>
    <p:extLst>
      <p:ext uri="{BB962C8B-B14F-4D97-AF65-F5344CB8AC3E}">
        <p14:creationId xmlns:p14="http://schemas.microsoft.com/office/powerpoint/2010/main" val="348006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F6C3E-E6A9-C24E-9E42-D0135A2561F4}"/>
              </a:ext>
            </a:extLst>
          </p:cNvPr>
          <p:cNvSpPr>
            <a:spLocks noGrp="1"/>
          </p:cNvSpPr>
          <p:nvPr>
            <p:ph type="sldNum" sz="quarter" idx="12"/>
          </p:nvPr>
        </p:nvSpPr>
        <p:spPr/>
        <p:txBody>
          <a:bodyPr/>
          <a:lstStyle/>
          <a:p>
            <a:fld id="{F38DF745-7D3F-47F4-83A3-874385CFAA69}" type="slidenum">
              <a:rPr lang="en-US" smtClean="0"/>
              <a:pPr/>
              <a:t>5</a:t>
            </a:fld>
            <a:endParaRPr lang="en-US"/>
          </a:p>
        </p:txBody>
      </p:sp>
      <p:pic>
        <p:nvPicPr>
          <p:cNvPr id="3" name="Picture 2">
            <a:extLst>
              <a:ext uri="{FF2B5EF4-FFF2-40B4-BE49-F238E27FC236}">
                <a16:creationId xmlns:a16="http://schemas.microsoft.com/office/drawing/2014/main" id="{B3746B35-79A7-9C41-A01D-355B7ACA84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08393"/>
            <a:ext cx="4121239" cy="2632660"/>
          </a:xfrm>
          <a:prstGeom prst="rect">
            <a:avLst/>
          </a:prstGeom>
        </p:spPr>
      </p:pic>
      <p:sp>
        <p:nvSpPr>
          <p:cNvPr id="4" name="Rectangle 3">
            <a:extLst>
              <a:ext uri="{FF2B5EF4-FFF2-40B4-BE49-F238E27FC236}">
                <a16:creationId xmlns:a16="http://schemas.microsoft.com/office/drawing/2014/main" id="{6A81E69E-0F15-C94C-87D0-30EE1D53D29F}"/>
              </a:ext>
            </a:extLst>
          </p:cNvPr>
          <p:cNvSpPr/>
          <p:nvPr/>
        </p:nvSpPr>
        <p:spPr>
          <a:xfrm>
            <a:off x="244700" y="3141053"/>
            <a:ext cx="4572000" cy="461665"/>
          </a:xfrm>
          <a:prstGeom prst="rect">
            <a:avLst/>
          </a:prstGeom>
        </p:spPr>
        <p:txBody>
          <a:bodyPr>
            <a:spAutoFit/>
          </a:bodyPr>
          <a:lstStyle/>
          <a:p>
            <a:r>
              <a:rPr lang="en-US" sz="1200" dirty="0"/>
              <a:t>The Ascent of Open Access </a:t>
            </a:r>
            <a:r>
              <a:rPr lang="en-US" sz="1200" dirty="0">
                <a:hlinkClick r:id="rId3"/>
              </a:rPr>
              <a:t>https://doi.org/10.6084/m9.figshare.7618751.v2</a:t>
            </a:r>
            <a:endParaRPr lang="en-US" sz="1200" dirty="0"/>
          </a:p>
        </p:txBody>
      </p:sp>
      <p:grpSp>
        <p:nvGrpSpPr>
          <p:cNvPr id="15" name="Group 14">
            <a:extLst>
              <a:ext uri="{FF2B5EF4-FFF2-40B4-BE49-F238E27FC236}">
                <a16:creationId xmlns:a16="http://schemas.microsoft.com/office/drawing/2014/main" id="{44506020-3EB4-0E42-84E0-7F3282B3BCD0}"/>
              </a:ext>
            </a:extLst>
          </p:cNvPr>
          <p:cNvGrpSpPr/>
          <p:nvPr/>
        </p:nvGrpSpPr>
        <p:grpSpPr>
          <a:xfrm>
            <a:off x="4478483" y="257578"/>
            <a:ext cx="4240514" cy="2883476"/>
            <a:chOff x="4478483" y="257578"/>
            <a:chExt cx="4240514" cy="2883476"/>
          </a:xfrm>
        </p:grpSpPr>
        <p:pic>
          <p:nvPicPr>
            <p:cNvPr id="7" name="図 4">
              <a:extLst>
                <a:ext uri="{FF2B5EF4-FFF2-40B4-BE49-F238E27FC236}">
                  <a16:creationId xmlns:a16="http://schemas.microsoft.com/office/drawing/2014/main" id="{E4C5D86B-79C9-8346-93D3-5173D3BEFD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8483" y="257578"/>
              <a:ext cx="4240514" cy="2883476"/>
            </a:xfrm>
            <a:prstGeom prst="rect">
              <a:avLst/>
            </a:prstGeom>
          </p:spPr>
        </p:pic>
        <p:sp>
          <p:nvSpPr>
            <p:cNvPr id="8" name="正方形/長方形 6">
              <a:extLst>
                <a:ext uri="{FF2B5EF4-FFF2-40B4-BE49-F238E27FC236}">
                  <a16:creationId xmlns:a16="http://schemas.microsoft.com/office/drawing/2014/main" id="{E0948EB8-EF20-B444-940A-46DFCD60BA2E}"/>
                </a:ext>
              </a:extLst>
            </p:cNvPr>
            <p:cNvSpPr/>
            <p:nvPr/>
          </p:nvSpPr>
          <p:spPr>
            <a:xfrm>
              <a:off x="4536481" y="257578"/>
              <a:ext cx="4085985" cy="3646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pic>
        <p:nvPicPr>
          <p:cNvPr id="9" name="図 3">
            <a:extLst>
              <a:ext uri="{FF2B5EF4-FFF2-40B4-BE49-F238E27FC236}">
                <a16:creationId xmlns:a16="http://schemas.microsoft.com/office/drawing/2014/main" id="{B7E50BB8-C9A1-C247-8743-DE1617724D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456" y="3896154"/>
            <a:ext cx="3684236" cy="2615961"/>
          </a:xfrm>
          <a:prstGeom prst="rect">
            <a:avLst/>
          </a:prstGeom>
        </p:spPr>
      </p:pic>
      <p:sp>
        <p:nvSpPr>
          <p:cNvPr id="10" name="正方形/長方形 4">
            <a:extLst>
              <a:ext uri="{FF2B5EF4-FFF2-40B4-BE49-F238E27FC236}">
                <a16:creationId xmlns:a16="http://schemas.microsoft.com/office/drawing/2014/main" id="{68D18919-917B-F840-B4C1-5C2C49B143D8}"/>
              </a:ext>
            </a:extLst>
          </p:cNvPr>
          <p:cNvSpPr/>
          <p:nvPr/>
        </p:nvSpPr>
        <p:spPr>
          <a:xfrm>
            <a:off x="156408" y="6373615"/>
            <a:ext cx="5389809" cy="461665"/>
          </a:xfrm>
          <a:prstGeom prst="rect">
            <a:avLst/>
          </a:prstGeom>
        </p:spPr>
        <p:txBody>
          <a:bodyPr wrap="square">
            <a:spAutoFit/>
          </a:bodyPr>
          <a:lstStyle/>
          <a:p>
            <a:r>
              <a:rPr lang="en-US" altLang="ja-JP" sz="1200" dirty="0"/>
              <a:t>ORCID live </a:t>
            </a:r>
            <a:r>
              <a:rPr lang="en-US" altLang="ja-JP" sz="1200" dirty="0" err="1"/>
              <a:t>iDs</a:t>
            </a:r>
            <a:endParaRPr lang="en-US" altLang="ja-JP" sz="1200" dirty="0"/>
          </a:p>
          <a:p>
            <a:r>
              <a:rPr lang="en-US" altLang="ja-JP" sz="1200" dirty="0">
                <a:hlinkClick r:id="rId6"/>
              </a:rPr>
              <a:t>https://support.orcid.org/knowledgebase/articles/150557-number-of-orcid-ids</a:t>
            </a:r>
            <a:endParaRPr lang="en-US" altLang="ja-JP" sz="1200" dirty="0"/>
          </a:p>
        </p:txBody>
      </p:sp>
      <p:sp>
        <p:nvSpPr>
          <p:cNvPr id="11" name="テキスト ボックス 5">
            <a:extLst>
              <a:ext uri="{FF2B5EF4-FFF2-40B4-BE49-F238E27FC236}">
                <a16:creationId xmlns:a16="http://schemas.microsoft.com/office/drawing/2014/main" id="{9BDDAA68-0703-F349-BB9D-BFAE8CA3DA43}"/>
              </a:ext>
            </a:extLst>
          </p:cNvPr>
          <p:cNvSpPr txBox="1"/>
          <p:nvPr/>
        </p:nvSpPr>
        <p:spPr>
          <a:xfrm>
            <a:off x="4365939" y="3134613"/>
            <a:ext cx="3796780" cy="461665"/>
          </a:xfrm>
          <a:prstGeom prst="rect">
            <a:avLst/>
          </a:prstGeom>
          <a:noFill/>
        </p:spPr>
        <p:txBody>
          <a:bodyPr wrap="square" rtlCol="0">
            <a:spAutoFit/>
          </a:bodyPr>
          <a:lstStyle/>
          <a:p>
            <a:r>
              <a:rPr lang="en-US" altLang="ja-JP" sz="1200" dirty="0" err="1"/>
              <a:t>Crossref</a:t>
            </a:r>
            <a:r>
              <a:rPr lang="en-US" altLang="ja-JP" sz="1200" dirty="0"/>
              <a:t>. 2016-17 annual report. </a:t>
            </a:r>
            <a:r>
              <a:rPr lang="en-US" altLang="ja-JP" sz="1200" dirty="0">
                <a:hlinkClick r:id="rId7"/>
              </a:rPr>
              <a:t>https://www.crossref.org/pdfs/annual-report-2016.pdf</a:t>
            </a:r>
            <a:endParaRPr lang="en-US" altLang="ja-JP" sz="1200" dirty="0"/>
          </a:p>
        </p:txBody>
      </p:sp>
      <p:pic>
        <p:nvPicPr>
          <p:cNvPr id="12" name="図 8">
            <a:extLst>
              <a:ext uri="{FF2B5EF4-FFF2-40B4-BE49-F238E27FC236}">
                <a16:creationId xmlns:a16="http://schemas.microsoft.com/office/drawing/2014/main" id="{7B34A943-3FA0-C646-9E2E-77B675D6515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79236" y="1203305"/>
            <a:ext cx="540000" cy="540000"/>
          </a:xfrm>
          <a:prstGeom prst="rect">
            <a:avLst/>
          </a:prstGeom>
        </p:spPr>
      </p:pic>
      <p:pic>
        <p:nvPicPr>
          <p:cNvPr id="13" name="Picture 11" descr="orcid_128x128.png">
            <a:extLst>
              <a:ext uri="{FF2B5EF4-FFF2-40B4-BE49-F238E27FC236}">
                <a16:creationId xmlns:a16="http://schemas.microsoft.com/office/drawing/2014/main" id="{6C52EE9E-1AF8-374C-A782-2CCA5386318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03574" y="4594885"/>
            <a:ext cx="539999" cy="539999"/>
          </a:xfrm>
          <a:prstGeom prst="rect">
            <a:avLst/>
          </a:prstGeom>
        </p:spPr>
      </p:pic>
      <p:pic>
        <p:nvPicPr>
          <p:cNvPr id="14" name="Picture 13">
            <a:extLst>
              <a:ext uri="{FF2B5EF4-FFF2-40B4-BE49-F238E27FC236}">
                <a16:creationId xmlns:a16="http://schemas.microsoft.com/office/drawing/2014/main" id="{E4BA1EE6-951F-0243-B621-A0E4BB3AE8A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49521" y="668121"/>
            <a:ext cx="1508105" cy="535184"/>
          </a:xfrm>
          <a:prstGeom prst="rect">
            <a:avLst/>
          </a:prstGeom>
        </p:spPr>
      </p:pic>
      <p:pic>
        <p:nvPicPr>
          <p:cNvPr id="16" name="Picture 15">
            <a:extLst>
              <a:ext uri="{FF2B5EF4-FFF2-40B4-BE49-F238E27FC236}">
                <a16:creationId xmlns:a16="http://schemas.microsoft.com/office/drawing/2014/main" id="{F3D9F0F0-1DB8-6144-9898-6013D1D58316}"/>
              </a:ext>
            </a:extLst>
          </p:cNvPr>
          <p:cNvPicPr>
            <a:picLocks noChangeAspect="1"/>
          </p:cNvPicPr>
          <p:nvPr/>
        </p:nvPicPr>
        <p:blipFill>
          <a:blip r:embed="rId11"/>
          <a:stretch>
            <a:fillRect/>
          </a:stretch>
        </p:blipFill>
        <p:spPr>
          <a:xfrm>
            <a:off x="5640226" y="3788435"/>
            <a:ext cx="1600200" cy="1612900"/>
          </a:xfrm>
          <a:prstGeom prst="rect">
            <a:avLst/>
          </a:prstGeom>
        </p:spPr>
      </p:pic>
      <p:sp>
        <p:nvSpPr>
          <p:cNvPr id="17" name="TextBox 3">
            <a:extLst>
              <a:ext uri="{FF2B5EF4-FFF2-40B4-BE49-F238E27FC236}">
                <a16:creationId xmlns:a16="http://schemas.microsoft.com/office/drawing/2014/main" id="{1CC7FCD8-23CA-A449-AB48-94073588A608}"/>
              </a:ext>
            </a:extLst>
          </p:cNvPr>
          <p:cNvSpPr txBox="1"/>
          <p:nvPr/>
        </p:nvSpPr>
        <p:spPr>
          <a:xfrm>
            <a:off x="4421159" y="5463641"/>
            <a:ext cx="3902297" cy="923330"/>
          </a:xfrm>
          <a:prstGeom prst="rect">
            <a:avLst/>
          </a:prstGeom>
          <a:noFill/>
        </p:spPr>
        <p:txBody>
          <a:bodyPr wrap="square" rtlCol="0">
            <a:spAutoFit/>
          </a:bodyPr>
          <a:lstStyle/>
          <a:p>
            <a:r>
              <a:rPr lang="ja-JP" altLang="en-US" dirty="0">
                <a:latin typeface="Meiryo" panose="020B0604030504040204" pitchFamily="34" charset="-128"/>
                <a:ea typeface="Meiryo" panose="020B0604030504040204" pitchFamily="34" charset="-128"/>
              </a:rPr>
              <a:t>人工知能が処理できる「機械可読なメタデータ」が付いている学術情報はどんどん増えている。</a:t>
            </a:r>
            <a:endParaRPr lang="en-US"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832798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BB4A34-DC77-0145-95A0-982986C11C1A}"/>
              </a:ext>
            </a:extLst>
          </p:cNvPr>
          <p:cNvPicPr>
            <a:picLocks noChangeAspect="1"/>
          </p:cNvPicPr>
          <p:nvPr/>
        </p:nvPicPr>
        <p:blipFill>
          <a:blip r:embed="rId3"/>
          <a:stretch>
            <a:fillRect/>
          </a:stretch>
        </p:blipFill>
        <p:spPr>
          <a:xfrm>
            <a:off x="463550" y="25226"/>
            <a:ext cx="7488054" cy="6226543"/>
          </a:xfrm>
          <a:prstGeom prst="rect">
            <a:avLst/>
          </a:prstGeom>
        </p:spPr>
      </p:pic>
      <p:pic>
        <p:nvPicPr>
          <p:cNvPr id="3" name="Picture 2">
            <a:extLst>
              <a:ext uri="{FF2B5EF4-FFF2-40B4-BE49-F238E27FC236}">
                <a16:creationId xmlns:a16="http://schemas.microsoft.com/office/drawing/2014/main" id="{BC7289B7-E0A6-644D-956E-0E8591E8771C}"/>
              </a:ext>
            </a:extLst>
          </p:cNvPr>
          <p:cNvPicPr>
            <a:picLocks noChangeAspect="1"/>
          </p:cNvPicPr>
          <p:nvPr/>
        </p:nvPicPr>
        <p:blipFill>
          <a:blip r:embed="rId4"/>
          <a:stretch>
            <a:fillRect/>
          </a:stretch>
        </p:blipFill>
        <p:spPr>
          <a:xfrm>
            <a:off x="4431294" y="4832428"/>
            <a:ext cx="1408165" cy="1419341"/>
          </a:xfrm>
          <a:prstGeom prst="rect">
            <a:avLst/>
          </a:prstGeom>
        </p:spPr>
      </p:pic>
      <p:sp>
        <p:nvSpPr>
          <p:cNvPr id="4" name="TextBox 3">
            <a:extLst>
              <a:ext uri="{FF2B5EF4-FFF2-40B4-BE49-F238E27FC236}">
                <a16:creationId xmlns:a16="http://schemas.microsoft.com/office/drawing/2014/main" id="{1CC7FCD8-23CA-A449-AB48-94073588A608}"/>
              </a:ext>
            </a:extLst>
          </p:cNvPr>
          <p:cNvSpPr txBox="1"/>
          <p:nvPr/>
        </p:nvSpPr>
        <p:spPr>
          <a:xfrm>
            <a:off x="338079" y="6289639"/>
            <a:ext cx="8280056" cy="646331"/>
          </a:xfrm>
          <a:prstGeom prst="rect">
            <a:avLst/>
          </a:prstGeom>
          <a:noFill/>
        </p:spPr>
        <p:txBody>
          <a:bodyPr wrap="square" rtlCol="0">
            <a:spAutoFit/>
          </a:bodyPr>
          <a:lstStyle/>
          <a:p>
            <a:r>
              <a:rPr lang="ja-JP" altLang="en-US" dirty="0">
                <a:latin typeface="Meiryo" panose="020B0604030504040204" pitchFamily="34" charset="-128"/>
                <a:ea typeface="Meiryo" panose="020B0604030504040204" pitchFamily="34" charset="-128"/>
              </a:rPr>
              <a:t>オープンなコンテンツは、人間だけでなく機械にとっても無料で読めるもの。ただし、「機械可読なメタデータ」が必要。</a:t>
            </a:r>
            <a:endParaRPr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9679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AD1C-65DE-EA42-8255-BE4DCC0C711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8A6ADAAF-80D7-604B-87A0-40CD08558156}"/>
              </a:ext>
            </a:extLst>
          </p:cNvPr>
          <p:cNvSpPr>
            <a:spLocks noGrp="1"/>
          </p:cNvSpPr>
          <p:nvPr>
            <p:ph type="sldNum" sz="quarter" idx="12"/>
          </p:nvPr>
        </p:nvSpPr>
        <p:spPr/>
        <p:txBody>
          <a:bodyPr/>
          <a:lstStyle/>
          <a:p>
            <a:fld id="{F38DF745-7D3F-47F4-83A3-874385CFAA69}" type="slidenum">
              <a:rPr lang="en-US" smtClean="0"/>
              <a:pPr/>
              <a:t>7</a:t>
            </a:fld>
            <a:endParaRPr lang="en-US"/>
          </a:p>
        </p:txBody>
      </p:sp>
      <p:pic>
        <p:nvPicPr>
          <p:cNvPr id="4" name="Picture 3">
            <a:extLst>
              <a:ext uri="{FF2B5EF4-FFF2-40B4-BE49-F238E27FC236}">
                <a16:creationId xmlns:a16="http://schemas.microsoft.com/office/drawing/2014/main" id="{0655927D-34C2-CE45-AF26-01D212070EF2}"/>
              </a:ext>
            </a:extLst>
          </p:cNvPr>
          <p:cNvPicPr>
            <a:picLocks noChangeAspect="1"/>
          </p:cNvPicPr>
          <p:nvPr/>
        </p:nvPicPr>
        <p:blipFill>
          <a:blip r:embed="rId2"/>
          <a:stretch>
            <a:fillRect/>
          </a:stretch>
        </p:blipFill>
        <p:spPr>
          <a:xfrm>
            <a:off x="652306" y="132079"/>
            <a:ext cx="7500021" cy="5580637"/>
          </a:xfrm>
          <a:prstGeom prst="rect">
            <a:avLst/>
          </a:prstGeom>
        </p:spPr>
      </p:pic>
      <p:sp>
        <p:nvSpPr>
          <p:cNvPr id="5" name="Rectangle 4">
            <a:extLst>
              <a:ext uri="{FF2B5EF4-FFF2-40B4-BE49-F238E27FC236}">
                <a16:creationId xmlns:a16="http://schemas.microsoft.com/office/drawing/2014/main" id="{63DC9165-08C0-5847-A292-3AE246477C88}"/>
              </a:ext>
            </a:extLst>
          </p:cNvPr>
          <p:cNvSpPr/>
          <p:nvPr/>
        </p:nvSpPr>
        <p:spPr>
          <a:xfrm>
            <a:off x="207923" y="5781952"/>
            <a:ext cx="8395164" cy="923330"/>
          </a:xfrm>
          <a:prstGeom prst="rect">
            <a:avLst/>
          </a:prstGeom>
        </p:spPr>
        <p:txBody>
          <a:bodyPr wrap="square">
            <a:spAutoFit/>
          </a:bodyPr>
          <a:lstStyle/>
          <a:p>
            <a:r>
              <a:rPr lang="en-US" dirty="0" err="1">
                <a:solidFill>
                  <a:srgbClr val="333333"/>
                </a:solidFill>
                <a:latin typeface="Roboto"/>
              </a:rPr>
              <a:t>Baars</a:t>
            </a:r>
            <a:r>
              <a:rPr lang="en-US" dirty="0">
                <a:solidFill>
                  <a:srgbClr val="333333"/>
                </a:solidFill>
                <a:latin typeface="Roboto"/>
              </a:rPr>
              <a:t>, Chris, &amp; De Jong, </a:t>
            </a:r>
            <a:r>
              <a:rPr lang="en-US" dirty="0" err="1">
                <a:solidFill>
                  <a:srgbClr val="333333"/>
                </a:solidFill>
                <a:latin typeface="Roboto"/>
              </a:rPr>
              <a:t>Maaike</a:t>
            </a:r>
            <a:r>
              <a:rPr lang="en-US" dirty="0">
                <a:solidFill>
                  <a:srgbClr val="333333"/>
                </a:solidFill>
                <a:latin typeface="Roboto"/>
              </a:rPr>
              <a:t>. (2019, January). NARCIS &amp; FREYA Can PIDs contribute to research in context?. </a:t>
            </a:r>
            <a:r>
              <a:rPr lang="en-US" dirty="0" err="1">
                <a:solidFill>
                  <a:srgbClr val="333333"/>
                </a:solidFill>
                <a:latin typeface="Roboto"/>
              </a:rPr>
              <a:t>Zenodo</a:t>
            </a:r>
            <a:r>
              <a:rPr lang="en-US" dirty="0">
                <a:solidFill>
                  <a:srgbClr val="333333"/>
                </a:solidFill>
                <a:latin typeface="Roboto"/>
              </a:rPr>
              <a:t>. </a:t>
            </a:r>
            <a:r>
              <a:rPr lang="en-US" dirty="0">
                <a:solidFill>
                  <a:srgbClr val="333333"/>
                </a:solidFill>
                <a:latin typeface="Roboto"/>
                <a:hlinkClick r:id="rId3"/>
              </a:rPr>
              <a:t>http://</a:t>
            </a:r>
            <a:r>
              <a:rPr lang="en-US" dirty="0" err="1">
                <a:solidFill>
                  <a:srgbClr val="333333"/>
                </a:solidFill>
                <a:latin typeface="Roboto"/>
                <a:hlinkClick r:id="rId3"/>
              </a:rPr>
              <a:t>doi.org</a:t>
            </a:r>
            <a:r>
              <a:rPr lang="en-US" dirty="0">
                <a:solidFill>
                  <a:srgbClr val="333333"/>
                </a:solidFill>
                <a:latin typeface="Roboto"/>
                <a:hlinkClick r:id="rId3"/>
              </a:rPr>
              <a:t>/10.5281/zenodo.2552138</a:t>
            </a:r>
            <a:endParaRPr lang="en-US" dirty="0"/>
          </a:p>
        </p:txBody>
      </p:sp>
    </p:spTree>
    <p:extLst>
      <p:ext uri="{BB962C8B-B14F-4D97-AF65-F5344CB8AC3E}">
        <p14:creationId xmlns:p14="http://schemas.microsoft.com/office/powerpoint/2010/main" val="88519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4BC8-AE4E-AA43-8DCB-D045DA38ADB5}"/>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67689500-65B1-F743-ADFF-FDA433BC996B}"/>
              </a:ext>
            </a:extLst>
          </p:cNvPr>
          <p:cNvSpPr>
            <a:spLocks noGrp="1"/>
          </p:cNvSpPr>
          <p:nvPr>
            <p:ph type="sldNum" sz="quarter" idx="12"/>
          </p:nvPr>
        </p:nvSpPr>
        <p:spPr/>
        <p:txBody>
          <a:bodyPr/>
          <a:lstStyle/>
          <a:p>
            <a:fld id="{F38DF745-7D3F-47F4-83A3-874385CFAA69}" type="slidenum">
              <a:rPr lang="en-US" smtClean="0"/>
              <a:pPr/>
              <a:t>8</a:t>
            </a:fld>
            <a:endParaRPr lang="en-US"/>
          </a:p>
        </p:txBody>
      </p:sp>
      <p:pic>
        <p:nvPicPr>
          <p:cNvPr id="4" name="Picture 3">
            <a:extLst>
              <a:ext uri="{FF2B5EF4-FFF2-40B4-BE49-F238E27FC236}">
                <a16:creationId xmlns:a16="http://schemas.microsoft.com/office/drawing/2014/main" id="{B896858E-A7E7-794C-AA98-B189C56C5EC5}"/>
              </a:ext>
            </a:extLst>
          </p:cNvPr>
          <p:cNvPicPr>
            <a:picLocks noChangeAspect="1"/>
          </p:cNvPicPr>
          <p:nvPr/>
        </p:nvPicPr>
        <p:blipFill>
          <a:blip r:embed="rId2"/>
          <a:stretch>
            <a:fillRect/>
          </a:stretch>
        </p:blipFill>
        <p:spPr>
          <a:xfrm>
            <a:off x="457200" y="154303"/>
            <a:ext cx="7944029" cy="5913757"/>
          </a:xfrm>
          <a:prstGeom prst="rect">
            <a:avLst/>
          </a:prstGeom>
        </p:spPr>
      </p:pic>
      <p:pic>
        <p:nvPicPr>
          <p:cNvPr id="6" name="Picture 5">
            <a:extLst>
              <a:ext uri="{FF2B5EF4-FFF2-40B4-BE49-F238E27FC236}">
                <a16:creationId xmlns:a16="http://schemas.microsoft.com/office/drawing/2014/main" id="{8A329812-F8E9-8D4E-BAD2-9077FFF77619}"/>
              </a:ext>
            </a:extLst>
          </p:cNvPr>
          <p:cNvPicPr>
            <a:picLocks noChangeAspect="1"/>
          </p:cNvPicPr>
          <p:nvPr/>
        </p:nvPicPr>
        <p:blipFill>
          <a:blip r:embed="rId3"/>
          <a:stretch>
            <a:fillRect/>
          </a:stretch>
        </p:blipFill>
        <p:spPr>
          <a:xfrm>
            <a:off x="437820" y="154303"/>
            <a:ext cx="7944029" cy="5913757"/>
          </a:xfrm>
          <a:prstGeom prst="rect">
            <a:avLst/>
          </a:prstGeom>
        </p:spPr>
      </p:pic>
      <p:sp>
        <p:nvSpPr>
          <p:cNvPr id="5" name="Rectangle 4">
            <a:extLst>
              <a:ext uri="{FF2B5EF4-FFF2-40B4-BE49-F238E27FC236}">
                <a16:creationId xmlns:a16="http://schemas.microsoft.com/office/drawing/2014/main" id="{35B54D94-DBA1-774A-BFAB-559FFE3CFD4C}"/>
              </a:ext>
            </a:extLst>
          </p:cNvPr>
          <p:cNvSpPr/>
          <p:nvPr/>
        </p:nvSpPr>
        <p:spPr>
          <a:xfrm>
            <a:off x="207923" y="5781952"/>
            <a:ext cx="8395164" cy="923330"/>
          </a:xfrm>
          <a:prstGeom prst="rect">
            <a:avLst/>
          </a:prstGeom>
        </p:spPr>
        <p:txBody>
          <a:bodyPr wrap="square">
            <a:spAutoFit/>
          </a:bodyPr>
          <a:lstStyle/>
          <a:p>
            <a:r>
              <a:rPr lang="en-US" dirty="0" err="1">
                <a:solidFill>
                  <a:srgbClr val="333333"/>
                </a:solidFill>
                <a:latin typeface="Roboto"/>
              </a:rPr>
              <a:t>Baars</a:t>
            </a:r>
            <a:r>
              <a:rPr lang="en-US" dirty="0">
                <a:solidFill>
                  <a:srgbClr val="333333"/>
                </a:solidFill>
                <a:latin typeface="Roboto"/>
              </a:rPr>
              <a:t>, Chris, &amp; De Jong, </a:t>
            </a:r>
            <a:r>
              <a:rPr lang="en-US" dirty="0" err="1">
                <a:solidFill>
                  <a:srgbClr val="333333"/>
                </a:solidFill>
                <a:latin typeface="Roboto"/>
              </a:rPr>
              <a:t>Maaike</a:t>
            </a:r>
            <a:r>
              <a:rPr lang="en-US" dirty="0">
                <a:solidFill>
                  <a:srgbClr val="333333"/>
                </a:solidFill>
                <a:latin typeface="Roboto"/>
              </a:rPr>
              <a:t>. (2019, January). NARCIS &amp; FREYA Can PIDs contribute to research in context?. </a:t>
            </a:r>
            <a:r>
              <a:rPr lang="en-US" dirty="0" err="1">
                <a:solidFill>
                  <a:srgbClr val="333333"/>
                </a:solidFill>
                <a:latin typeface="Roboto"/>
              </a:rPr>
              <a:t>Zenodo</a:t>
            </a:r>
            <a:r>
              <a:rPr lang="en-US" dirty="0">
                <a:solidFill>
                  <a:srgbClr val="333333"/>
                </a:solidFill>
                <a:latin typeface="Roboto"/>
              </a:rPr>
              <a:t>. </a:t>
            </a:r>
            <a:r>
              <a:rPr lang="en-US" dirty="0">
                <a:solidFill>
                  <a:srgbClr val="333333"/>
                </a:solidFill>
                <a:latin typeface="Roboto"/>
                <a:hlinkClick r:id="rId4"/>
              </a:rPr>
              <a:t>http://</a:t>
            </a:r>
            <a:r>
              <a:rPr lang="en-US" dirty="0" err="1">
                <a:solidFill>
                  <a:srgbClr val="333333"/>
                </a:solidFill>
                <a:latin typeface="Roboto"/>
                <a:hlinkClick r:id="rId4"/>
              </a:rPr>
              <a:t>doi.org</a:t>
            </a:r>
            <a:r>
              <a:rPr lang="en-US" dirty="0">
                <a:solidFill>
                  <a:srgbClr val="333333"/>
                </a:solidFill>
                <a:latin typeface="Roboto"/>
                <a:hlinkClick r:id="rId4"/>
              </a:rPr>
              <a:t>/10.5281/zenodo.2552138</a:t>
            </a:r>
            <a:endParaRPr lang="en-US" dirty="0"/>
          </a:p>
        </p:txBody>
      </p:sp>
    </p:spTree>
    <p:extLst>
      <p:ext uri="{BB962C8B-B14F-4D97-AF65-F5344CB8AC3E}">
        <p14:creationId xmlns:p14="http://schemas.microsoft.com/office/powerpoint/2010/main" val="203891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D1F4-47DD-2D4B-A449-54A7EFA49D2E}"/>
              </a:ext>
            </a:extLst>
          </p:cNvPr>
          <p:cNvSpPr>
            <a:spLocks noGrp="1"/>
          </p:cNvSpPr>
          <p:nvPr>
            <p:ph type="title"/>
          </p:nvPr>
        </p:nvSpPr>
        <p:spPr/>
        <p:txBody>
          <a:bodyPr/>
          <a:lstStyle/>
          <a:p>
            <a:endParaRPr lang="en-US" dirty="0">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B85AE8D5-BECA-B84D-B261-409C3B1FF124}"/>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科学技術情報の電子化と標準化は、さらなる研究の発展や意思決定の迅速化、イノベーションを加速させる重要なファクターである。</a:t>
            </a:r>
            <a:endParaRPr lang="en-US" altLang="ja-JP" b="0" dirty="0">
              <a:solidFill>
                <a:schemeClr val="bg1">
                  <a:lumMod val="75000"/>
                </a:schemeClr>
              </a:solidFill>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latin typeface="Meiryo" panose="020B0604030504040204" pitchFamily="34" charset="-128"/>
                <a:ea typeface="Meiryo" panose="020B0604030504040204" pitchFamily="34" charset="-128"/>
              </a:rPr>
              <a:t>その一方で、爆発的に増加し続ける研究情報とその多様化は、データの構造化と横断的な分析をますます困難なものにしている。</a:t>
            </a:r>
            <a:endParaRPr lang="en-US" altLang="ja-JP" b="0" dirty="0">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出版物や特許情報、研究データなどの</a:t>
            </a:r>
            <a:r>
              <a:rPr lang="en-US" b="0" dirty="0">
                <a:solidFill>
                  <a:schemeClr val="bg1">
                    <a:lumMod val="75000"/>
                  </a:schemeClr>
                </a:solidFill>
                <a:latin typeface="Meiryo" panose="020B0604030504040204" pitchFamily="34" charset="-128"/>
                <a:ea typeface="Meiryo" panose="020B0604030504040204" pitchFamily="34" charset="-128"/>
              </a:rPr>
              <a:t>1</a:t>
            </a:r>
            <a:r>
              <a:rPr lang="ja-JP" altLang="en-US" b="0">
                <a:solidFill>
                  <a:schemeClr val="bg1">
                    <a:lumMod val="75000"/>
                  </a:schemeClr>
                </a:solidFill>
                <a:latin typeface="Meiryo" panose="020B0604030504040204" pitchFamily="34" charset="-128"/>
                <a:ea typeface="Meiryo" panose="020B0604030504040204" pitchFamily="34" charset="-128"/>
              </a:rPr>
              <a:t>次情報に加えて、引用データ、オルトメトリクスなどの</a:t>
            </a:r>
            <a:r>
              <a:rPr lang="en-US" b="0" dirty="0">
                <a:solidFill>
                  <a:schemeClr val="bg1">
                    <a:lumMod val="75000"/>
                  </a:schemeClr>
                </a:solidFill>
                <a:latin typeface="Meiryo" panose="020B0604030504040204" pitchFamily="34" charset="-128"/>
                <a:ea typeface="Meiryo" panose="020B0604030504040204" pitchFamily="34" charset="-128"/>
              </a:rPr>
              <a:t>2</a:t>
            </a:r>
            <a:r>
              <a:rPr lang="ja-JP" altLang="en-US" b="0">
                <a:solidFill>
                  <a:schemeClr val="bg1">
                    <a:lumMod val="75000"/>
                  </a:schemeClr>
                </a:solidFill>
                <a:latin typeface="Meiryo" panose="020B0604030504040204" pitchFamily="34" charset="-128"/>
                <a:ea typeface="Meiryo" panose="020B0604030504040204" pitchFamily="34" charset="-128"/>
              </a:rPr>
              <a:t>次情報など、異なる構造をもつ複数のソースから得られるデータから、意思決定を左右する知見をどれだけ迅速に得られるのかは、ツールの見極めと分析手法の選択を行う担当者の重大な責任である。</a:t>
            </a:r>
            <a:endParaRPr lang="en-US" altLang="ja-JP" b="0" dirty="0">
              <a:solidFill>
                <a:schemeClr val="bg1">
                  <a:lumMod val="75000"/>
                </a:schemeClr>
              </a:solidFill>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本発表では、異種データを人工知能を用いて横断的に検索・分析できるツールの例として</a:t>
            </a:r>
            <a:r>
              <a:rPr lang="en-US" b="0" dirty="0" err="1">
                <a:solidFill>
                  <a:schemeClr val="bg1">
                    <a:lumMod val="75000"/>
                  </a:schemeClr>
                </a:solidFill>
                <a:latin typeface="Meiryo" panose="020B0604030504040204" pitchFamily="34" charset="-128"/>
                <a:ea typeface="Meiryo" panose="020B0604030504040204" pitchFamily="34" charset="-128"/>
              </a:rPr>
              <a:t>wizdom.ai</a:t>
            </a:r>
            <a:r>
              <a:rPr lang="ja-JP" altLang="en-US" b="0">
                <a:solidFill>
                  <a:schemeClr val="bg1">
                    <a:lumMod val="75000"/>
                  </a:schemeClr>
                </a:solidFill>
                <a:latin typeface="Meiryo" panose="020B0604030504040204" pitchFamily="34" charset="-128"/>
                <a:ea typeface="Meiryo" panose="020B0604030504040204" pitchFamily="34" charset="-128"/>
              </a:rPr>
              <a:t>および</a:t>
            </a:r>
            <a:r>
              <a:rPr lang="en-US" b="0" dirty="0">
                <a:solidFill>
                  <a:schemeClr val="bg1">
                    <a:lumMod val="75000"/>
                  </a:schemeClr>
                </a:solidFill>
                <a:latin typeface="Meiryo" panose="020B0604030504040204" pitchFamily="34" charset="-128"/>
                <a:ea typeface="Meiryo" panose="020B0604030504040204" pitchFamily="34" charset="-128"/>
              </a:rPr>
              <a:t>Dimensions</a:t>
            </a:r>
            <a:r>
              <a:rPr lang="ja-JP" altLang="en-US" b="0">
                <a:solidFill>
                  <a:schemeClr val="bg1">
                    <a:lumMod val="75000"/>
                  </a:schemeClr>
                </a:solidFill>
                <a:latin typeface="Meiryo" panose="020B0604030504040204" pitchFamily="34" charset="-128"/>
                <a:ea typeface="Meiryo" panose="020B0604030504040204" pitchFamily="34" charset="-128"/>
              </a:rPr>
              <a:t>について概観し、従来のツールとどのように異なるかを考察する。</a:t>
            </a:r>
            <a:endParaRPr lang="en-US" altLang="ja-JP" b="0" dirty="0">
              <a:solidFill>
                <a:schemeClr val="bg1">
                  <a:lumMod val="75000"/>
                </a:schemeClr>
              </a:solidFill>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b="0">
                <a:solidFill>
                  <a:schemeClr val="bg1">
                    <a:lumMod val="75000"/>
                  </a:schemeClr>
                </a:solidFill>
                <a:latin typeface="Meiryo" panose="020B0604030504040204" pitchFamily="34" charset="-128"/>
                <a:ea typeface="Meiryo" panose="020B0604030504040204" pitchFamily="34" charset="-128"/>
              </a:rPr>
              <a:t>また、それによってどのような新たな検索や分析手法が可能になるのか、特に「情報過多と多様化」の問題がどのように克服され得るのか検討する。</a:t>
            </a:r>
            <a:endParaRPr lang="en-US" b="0" dirty="0">
              <a:solidFill>
                <a:schemeClr val="bg1">
                  <a:lumMod val="75000"/>
                </a:schemeClr>
              </a:solidFill>
              <a:latin typeface="Meiryo" panose="020B0604030504040204" pitchFamily="34" charset="-128"/>
              <a:ea typeface="Meiryo" panose="020B0604030504040204" pitchFamily="34" charset="-128"/>
            </a:endParaRPr>
          </a:p>
        </p:txBody>
      </p:sp>
      <p:sp>
        <p:nvSpPr>
          <p:cNvPr id="4" name="Slide Number Placeholder 3">
            <a:extLst>
              <a:ext uri="{FF2B5EF4-FFF2-40B4-BE49-F238E27FC236}">
                <a16:creationId xmlns:a16="http://schemas.microsoft.com/office/drawing/2014/main" id="{6DFF3A02-80D1-A042-BEEC-9BA255692061}"/>
              </a:ext>
            </a:extLst>
          </p:cNvPr>
          <p:cNvSpPr>
            <a:spLocks noGrp="1"/>
          </p:cNvSpPr>
          <p:nvPr>
            <p:ph type="sldNum" sz="quarter" idx="12"/>
          </p:nvPr>
        </p:nvSpPr>
        <p:spPr/>
        <p:txBody>
          <a:bodyPr/>
          <a:lstStyle/>
          <a:p>
            <a:fld id="{F38DF745-7D3F-47F4-83A3-874385CFAA69}" type="slidenum">
              <a:rPr lang="en-US" smtClean="0"/>
              <a:pPr/>
              <a:t>9</a:t>
            </a:fld>
            <a:endParaRPr lang="en-US"/>
          </a:p>
        </p:txBody>
      </p:sp>
    </p:spTree>
    <p:extLst>
      <p:ext uri="{BB962C8B-B14F-4D97-AF65-F5344CB8AC3E}">
        <p14:creationId xmlns:p14="http://schemas.microsoft.com/office/powerpoint/2010/main" val="7358248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ッセンシャル">
  <a:themeElements>
    <a:clrScheme name="パースペクティブ">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{BD876C0A-C7C6-5B42-9CEE-57331A42566E}tf10001076</Template>
  <TotalTime>21709</TotalTime>
  <Words>1844</Words>
  <Application>Microsoft Macintosh PowerPoint</Application>
  <PresentationFormat>On-screen Show (4:3)</PresentationFormat>
  <Paragraphs>99</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Meiryo</vt:lpstr>
      <vt:lpstr>Roboto</vt:lpstr>
      <vt:lpstr>Arial</vt:lpstr>
      <vt:lpstr>Arial Black</vt:lpstr>
      <vt:lpstr>Calibri</vt:lpstr>
      <vt:lpstr>Gill Sans</vt:lpstr>
      <vt:lpstr>Gill Sans MT</vt:lpstr>
      <vt:lpstr>エッセンシャル</vt:lpstr>
      <vt:lpstr>異種データの横断検索・分析ツールが切り拓く可能性   </vt:lpstr>
      <vt:lpstr>自己紹介</vt:lpstr>
      <vt:lpstr>発表概要</vt:lpstr>
      <vt:lpstr>PowerPoint Presentation</vt:lpstr>
      <vt:lpstr>PowerPoint Presentation</vt:lpstr>
      <vt:lpstr>PowerPoint Presentation</vt:lpstr>
      <vt:lpstr>PowerPoint Presentation</vt:lpstr>
      <vt:lpstr>PowerPoint Presentation</vt:lpstr>
      <vt:lpstr>PowerPoint Presentation</vt:lpstr>
      <vt:lpstr>Crossref DOIs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新型ツールの背景</vt:lpstr>
      <vt:lpstr>PowerPoint Presentation</vt:lpstr>
      <vt:lpstr>異種データの横断検索・分析ツールが切り拓く可能性</vt:lpstr>
      <vt:lpstr>PowerPoint Presentation</vt:lpstr>
    </vt:vector>
  </TitlesOfParts>
  <Company>ORCID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Persistent Identifiers and  Open Scholarly Infrastructure  supported by  Community of Practice</dc:title>
  <dc:creator>Miyairi Nobuko</dc:creator>
  <cp:lastModifiedBy>Nobuko Nobuko</cp:lastModifiedBy>
  <cp:revision>269</cp:revision>
  <cp:lastPrinted>2019-02-22T04:33:54Z</cp:lastPrinted>
  <dcterms:created xsi:type="dcterms:W3CDTF">2018-05-18T01:52:05Z</dcterms:created>
  <dcterms:modified xsi:type="dcterms:W3CDTF">2019-07-05T07:39:42Z</dcterms:modified>
</cp:coreProperties>
</file>