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2" r:id="rId1"/>
  </p:sldMasterIdLst>
  <p:notesMasterIdLst>
    <p:notesMasterId r:id="rId55"/>
  </p:notesMasterIdLst>
  <p:handoutMasterIdLst>
    <p:handoutMasterId r:id="rId56"/>
  </p:handoutMasterIdLst>
  <p:sldIdLst>
    <p:sldId id="256" r:id="rId2"/>
    <p:sldId id="310" r:id="rId3"/>
    <p:sldId id="265" r:id="rId4"/>
    <p:sldId id="311" r:id="rId5"/>
    <p:sldId id="264" r:id="rId6"/>
    <p:sldId id="266" r:id="rId7"/>
    <p:sldId id="267" r:id="rId8"/>
    <p:sldId id="269" r:id="rId9"/>
    <p:sldId id="270" r:id="rId10"/>
    <p:sldId id="268" r:id="rId11"/>
    <p:sldId id="273" r:id="rId12"/>
    <p:sldId id="277" r:id="rId13"/>
    <p:sldId id="274" r:id="rId14"/>
    <p:sldId id="300" r:id="rId15"/>
    <p:sldId id="299" r:id="rId16"/>
    <p:sldId id="275" r:id="rId17"/>
    <p:sldId id="257" r:id="rId18"/>
    <p:sldId id="278" r:id="rId19"/>
    <p:sldId id="302" r:id="rId20"/>
    <p:sldId id="298" r:id="rId21"/>
    <p:sldId id="280" r:id="rId22"/>
    <p:sldId id="312" r:id="rId23"/>
    <p:sldId id="281" r:id="rId24"/>
    <p:sldId id="313" r:id="rId25"/>
    <p:sldId id="282" r:id="rId26"/>
    <p:sldId id="283" r:id="rId27"/>
    <p:sldId id="284" r:id="rId28"/>
    <p:sldId id="303" r:id="rId29"/>
    <p:sldId id="301" r:id="rId30"/>
    <p:sldId id="314" r:id="rId31"/>
    <p:sldId id="307" r:id="rId32"/>
    <p:sldId id="292" r:id="rId33"/>
    <p:sldId id="304" r:id="rId34"/>
    <p:sldId id="318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308" r:id="rId43"/>
    <p:sldId id="305" r:id="rId44"/>
    <p:sldId id="306" r:id="rId45"/>
    <p:sldId id="315" r:id="rId46"/>
    <p:sldId id="316" r:id="rId47"/>
    <p:sldId id="279" r:id="rId48"/>
    <p:sldId id="294" r:id="rId49"/>
    <p:sldId id="258" r:id="rId50"/>
    <p:sldId id="295" r:id="rId51"/>
    <p:sldId id="296" r:id="rId52"/>
    <p:sldId id="297" r:id="rId53"/>
    <p:sldId id="317" r:id="rId54"/>
  </p:sldIdLst>
  <p:sldSz cx="12192000" cy="6858000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Gill Sans DS" pitchFamily="2" charset="77"/>
      <p:regular r:id="rId61"/>
      <p:bold r:id="rId62"/>
      <p:italic r:id="rId63"/>
      <p:boldItalic r:id="rId64"/>
    </p:embeddedFont>
  </p:embeddedFontLst>
  <p:defaultTextStyle>
    <a:defPPr>
      <a:defRPr lang="en-US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B82A"/>
    <a:srgbClr val="CC14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71" autoAdjust="0"/>
    <p:restoredTop sz="94660"/>
  </p:normalViewPr>
  <p:slideViewPr>
    <p:cSldViewPr snapToGrid="0">
      <p:cViewPr>
        <p:scale>
          <a:sx n="108" d="100"/>
          <a:sy n="108" d="100"/>
        </p:scale>
        <p:origin x="856" y="1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Gill Sans DS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3B00D-7303-45B7-8EAC-2BCD01CB7A31}" type="datetimeFigureOut">
              <a:rPr lang="en-GB" smtClean="0">
                <a:latin typeface="Gill Sans DS" pitchFamily="2" charset="0"/>
              </a:rPr>
              <a:t>23/01/2019</a:t>
            </a:fld>
            <a:endParaRPr lang="en-GB" dirty="0">
              <a:latin typeface="Gill Sans DS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Gill Sans DS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E3EB7-B75C-436E-948E-D82DE2AF2853}" type="slidenum">
              <a:rPr lang="en-GB" smtClean="0">
                <a:latin typeface="Gill Sans DS" pitchFamily="2" charset="0"/>
              </a:rPr>
              <a:t>‹#›</a:t>
            </a:fld>
            <a:endParaRPr lang="en-GB" dirty="0">
              <a:latin typeface="Gill Sans D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251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 D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 DS" pitchFamily="2" charset="0"/>
              </a:defRPr>
            </a:lvl1pPr>
          </a:lstStyle>
          <a:p>
            <a:fld id="{763A7C51-401E-46E9-95D0-52A88BA47FEE}" type="datetimeFigureOut">
              <a:rPr lang="en-GB" smtClean="0"/>
              <a:pPr/>
              <a:t>23/01/2019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 DS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l Sans DS" pitchFamily="2" charset="0"/>
              </a:defRPr>
            </a:lvl1pPr>
          </a:lstStyle>
          <a:p>
            <a:fld id="{06576462-ECEB-4F2B-A8F6-77C1BB10AD9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428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03" rtl="0" eaLnBrk="1" latinLnBrk="0" hangingPunct="1">
      <a:defRPr sz="936" kern="1200">
        <a:solidFill>
          <a:schemeClr val="tx1"/>
        </a:solidFill>
        <a:latin typeface="Gill Sans DS" pitchFamily="2" charset="0"/>
        <a:ea typeface="+mn-ea"/>
        <a:cs typeface="+mn-cs"/>
      </a:defRPr>
    </a:lvl1pPr>
    <a:lvl2pPr marL="356602" algn="l" defTabSz="713203" rtl="0" eaLnBrk="1" latinLnBrk="0" hangingPunct="1">
      <a:defRPr sz="936" kern="1200">
        <a:solidFill>
          <a:schemeClr val="tx1"/>
        </a:solidFill>
        <a:latin typeface="Gill Sans DS" pitchFamily="2" charset="0"/>
        <a:ea typeface="+mn-ea"/>
        <a:cs typeface="+mn-cs"/>
      </a:defRPr>
    </a:lvl2pPr>
    <a:lvl3pPr marL="713203" algn="l" defTabSz="713203" rtl="0" eaLnBrk="1" latinLnBrk="0" hangingPunct="1">
      <a:defRPr sz="936" kern="1200">
        <a:solidFill>
          <a:schemeClr val="tx1"/>
        </a:solidFill>
        <a:latin typeface="Gill Sans DS" pitchFamily="2" charset="0"/>
        <a:ea typeface="+mn-ea"/>
        <a:cs typeface="+mn-cs"/>
      </a:defRPr>
    </a:lvl3pPr>
    <a:lvl4pPr marL="1069805" algn="l" defTabSz="713203" rtl="0" eaLnBrk="1" latinLnBrk="0" hangingPunct="1">
      <a:defRPr sz="936" kern="1200">
        <a:solidFill>
          <a:schemeClr val="tx1"/>
        </a:solidFill>
        <a:latin typeface="Gill Sans DS" pitchFamily="2" charset="0"/>
        <a:ea typeface="+mn-ea"/>
        <a:cs typeface="+mn-cs"/>
      </a:defRPr>
    </a:lvl4pPr>
    <a:lvl5pPr marL="1426407" algn="l" defTabSz="713203" rtl="0" eaLnBrk="1" latinLnBrk="0" hangingPunct="1">
      <a:defRPr sz="936" kern="1200">
        <a:solidFill>
          <a:schemeClr val="tx1"/>
        </a:solidFill>
        <a:latin typeface="Gill Sans DS" pitchFamily="2" charset="0"/>
        <a:ea typeface="+mn-ea"/>
        <a:cs typeface="+mn-cs"/>
      </a:defRPr>
    </a:lvl5pPr>
    <a:lvl6pPr marL="1783009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288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29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336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813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0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136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164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56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473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36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4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5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165F6-2D83-854E-88DC-1E0DDC1C18D6}"/>
              </a:ext>
            </a:extLst>
          </p:cNvPr>
          <p:cNvSpPr/>
          <p:nvPr userDrawn="1"/>
        </p:nvSpPr>
        <p:spPr>
          <a:xfrm>
            <a:off x="0" y="6188050"/>
            <a:ext cx="12192000" cy="6699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13ABA6-8B6A-0F4A-B6C3-6D95FF7DE45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304" y="6321306"/>
            <a:ext cx="1581496" cy="4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5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d41586-019-00091-3#ref-CR1" TargetMode="External"/><Relationship Id="rId2" Type="http://schemas.openxmlformats.org/officeDocument/2006/relationships/hyperlink" Target="https://www.nature.com/articles/d41586-019-00091-3?utm_source=Nature+Briefing&amp;utm_campaign=9097384158-briefing-dy-20190117&amp;utm_medium=email&amp;utm_term=0_c9dfd39373-9097384158-43265185#ref-CR1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/>
          <p:cNvSpPr txBox="1">
            <a:spLocks/>
          </p:cNvSpPr>
          <p:nvPr/>
        </p:nvSpPr>
        <p:spPr>
          <a:xfrm>
            <a:off x="465667" y="1982446"/>
            <a:ext cx="11489265" cy="11047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  <a:latin typeface="Gill Sans DS" pitchFamily="2" charset="77"/>
              </a:rPr>
              <a:t>Award PIDs</a:t>
            </a:r>
          </a:p>
        </p:txBody>
      </p:sp>
      <p:sp>
        <p:nvSpPr>
          <p:cNvPr id="15" name="Subtitle 5"/>
          <p:cNvSpPr txBox="1">
            <a:spLocks/>
          </p:cNvSpPr>
          <p:nvPr/>
        </p:nvSpPr>
        <p:spPr>
          <a:xfrm>
            <a:off x="2220808" y="2916240"/>
            <a:ext cx="7715892" cy="21129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Why we need them, and how we can get them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Simon Porter: Digital Science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@</a:t>
            </a:r>
            <a:r>
              <a:rPr lang="en-US" dirty="0" err="1">
                <a:solidFill>
                  <a:schemeClr val="bg1"/>
                </a:solidFill>
                <a:latin typeface="Gill Sans DS" pitchFamily="2" charset="77"/>
              </a:rPr>
              <a:t>sjcporter</a:t>
            </a:r>
            <a:br>
              <a:rPr lang="en-US" dirty="0">
                <a:solidFill>
                  <a:schemeClr val="bg1"/>
                </a:solidFill>
                <a:latin typeface="Gill Sans DS" pitchFamily="2" charset="77"/>
              </a:rPr>
            </a:br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3157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8FED8-E753-A04A-A566-05AE7A7D1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157" y="1"/>
            <a:ext cx="4005843" cy="6183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BF17C-6917-8E4D-8DA7-19805F4E4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3939" cy="6183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BE878-8CF1-1F4B-897A-A0E43FC07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939" y="0"/>
            <a:ext cx="3646096" cy="2016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80158-14C0-7641-BF36-B2C9CC2F1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939" y="1839686"/>
            <a:ext cx="3726779" cy="4147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B427C-3379-D74E-8DB1-F0E3E8AE2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157" y="3819074"/>
            <a:ext cx="4029391" cy="23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8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0536" y="495793"/>
            <a:ext cx="7886700" cy="132556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We are also talking about </a:t>
            </a:r>
            <a:r>
              <a:rPr lang="en-US" b="1" i="1" dirty="0">
                <a:solidFill>
                  <a:schemeClr val="bg1"/>
                </a:solidFill>
                <a:latin typeface="Gill Sans DS" pitchFamily="2" charset="77"/>
              </a:rPr>
              <a:t>All </a:t>
            </a:r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the awards that </a:t>
            </a:r>
            <a:r>
              <a:rPr lang="en-US" b="1" i="1" dirty="0">
                <a:solidFill>
                  <a:schemeClr val="bg1"/>
                </a:solidFill>
                <a:latin typeface="Gill Sans DS" pitchFamily="2" charset="77"/>
              </a:rPr>
              <a:t>don’t </a:t>
            </a:r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have a good, or indeed any digital presence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C2E37-614A-6543-9349-FCD58DFD4A45}"/>
              </a:ext>
            </a:extLst>
          </p:cNvPr>
          <p:cNvSpPr txBox="1"/>
          <p:nvPr/>
        </p:nvSpPr>
        <p:spPr>
          <a:xfrm>
            <a:off x="468645" y="2024743"/>
            <a:ext cx="6023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 paragraph in a University News Letter/ Press Release…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9B000-325A-7245-84CA-F39F472E3549}"/>
              </a:ext>
            </a:extLst>
          </p:cNvPr>
          <p:cNvSpPr txBox="1"/>
          <p:nvPr/>
        </p:nvSpPr>
        <p:spPr>
          <a:xfrm>
            <a:off x="4105756" y="3168733"/>
            <a:ext cx="3365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 single sentence on a website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8364E-295A-9C4E-9362-D754E616A611}"/>
              </a:ext>
            </a:extLst>
          </p:cNvPr>
          <p:cNvSpPr txBox="1"/>
          <p:nvPr/>
        </p:nvSpPr>
        <p:spPr>
          <a:xfrm>
            <a:off x="6887688" y="4288971"/>
            <a:ext cx="4665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An old page on a website that hasn’t been updated since the mid 2000’s</a:t>
            </a:r>
          </a:p>
        </p:txBody>
      </p:sp>
    </p:spTree>
    <p:extLst>
      <p:ext uri="{BB962C8B-B14F-4D97-AF65-F5344CB8AC3E}">
        <p14:creationId xmlns:p14="http://schemas.microsoft.com/office/powerpoint/2010/main" val="48278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49593" y="2313707"/>
            <a:ext cx="78867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Why is celebrating research achievement important?</a:t>
            </a:r>
          </a:p>
        </p:txBody>
      </p:sp>
    </p:spTree>
    <p:extLst>
      <p:ext uri="{BB962C8B-B14F-4D97-AF65-F5344CB8AC3E}">
        <p14:creationId xmlns:p14="http://schemas.microsoft.com/office/powerpoint/2010/main" val="1737122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6E7999-FEB3-8C4F-B80F-65FDE8AC2C66}"/>
              </a:ext>
            </a:extLst>
          </p:cNvPr>
          <p:cNvSpPr/>
          <p:nvPr/>
        </p:nvSpPr>
        <p:spPr>
          <a:xfrm>
            <a:off x="262478" y="259448"/>
            <a:ext cx="11287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DS" pitchFamily="2" charset="77"/>
              </a:rPr>
              <a:t>Success makes the news…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B8A3A-43AB-C143-9BA4-3535040F1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78" y="1192955"/>
            <a:ext cx="5072299" cy="4249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334047-5E62-EE4A-A22E-A9D66C6E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909" y="1722101"/>
            <a:ext cx="4822233" cy="3494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CCB748-B5CB-F246-99D3-B932E3092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740" y="582613"/>
            <a:ext cx="3060135" cy="513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54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65527A2-B68F-9943-8C8A-9621B6577B7B}"/>
              </a:ext>
            </a:extLst>
          </p:cNvPr>
          <p:cNvSpPr txBox="1">
            <a:spLocks/>
          </p:cNvSpPr>
          <p:nvPr/>
        </p:nvSpPr>
        <p:spPr>
          <a:xfrm>
            <a:off x="2049593" y="2313707"/>
            <a:ext cx="78867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Prizes and Awards are one of the oldest forms of research advocacy</a:t>
            </a:r>
          </a:p>
        </p:txBody>
      </p:sp>
    </p:spTree>
    <p:extLst>
      <p:ext uri="{BB962C8B-B14F-4D97-AF65-F5344CB8AC3E}">
        <p14:creationId xmlns:p14="http://schemas.microsoft.com/office/powerpoint/2010/main" val="531197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7454AF-5560-1948-84B0-804656FEAA61}"/>
              </a:ext>
            </a:extLst>
          </p:cNvPr>
          <p:cNvSpPr/>
          <p:nvPr/>
        </p:nvSpPr>
        <p:spPr>
          <a:xfrm>
            <a:off x="1075764" y="761898"/>
            <a:ext cx="102601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Lora"/>
              </a:rPr>
              <a:t>…the rest of the world cares little for citation counts, publication rates or journal prestige — people are more likely to learn of a scholar’s impact through the media buzz surrounding big scientific awards</a:t>
            </a:r>
            <a:r>
              <a:rPr lang="en-GB" sz="3200" baseline="30000" dirty="0">
                <a:solidFill>
                  <a:schemeClr val="bg1"/>
                </a:solidFill>
                <a:latin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r>
              <a:rPr lang="en-GB" sz="3200" dirty="0">
                <a:solidFill>
                  <a:schemeClr val="bg1"/>
                </a:solidFill>
                <a:latin typeface="Lora"/>
              </a:rPr>
              <a:t>. </a:t>
            </a:r>
          </a:p>
          <a:p>
            <a:endParaRPr lang="en-GB" sz="3200" dirty="0">
              <a:solidFill>
                <a:schemeClr val="bg1"/>
              </a:solidFill>
              <a:latin typeface="Lora"/>
            </a:endParaRPr>
          </a:p>
          <a:p>
            <a:r>
              <a:rPr lang="en-GB" sz="3200" dirty="0">
                <a:solidFill>
                  <a:schemeClr val="bg1"/>
                </a:solidFill>
                <a:latin typeface="Lora"/>
              </a:rPr>
              <a:t>Such prizes also catch the eye of granting agencies, influence the direction of research and bring scientists personal recognition, particularly in the formative period of their careers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D4469F-1A9D-B74B-AE80-92C54D532A7C}"/>
              </a:ext>
            </a:extLst>
          </p:cNvPr>
          <p:cNvSpPr/>
          <p:nvPr/>
        </p:nvSpPr>
        <p:spPr>
          <a:xfrm>
            <a:off x="7179617" y="5865753"/>
            <a:ext cx="4837415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https://www.nature.com/articles/d41586-019-00091-3#ref-CR1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E39E01-BBAE-FF49-AF44-52156F2CDFE4}"/>
              </a:ext>
            </a:extLst>
          </p:cNvPr>
          <p:cNvSpPr/>
          <p:nvPr/>
        </p:nvSpPr>
        <p:spPr>
          <a:xfrm>
            <a:off x="6468510" y="5575983"/>
            <a:ext cx="5723490" cy="308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Lora"/>
              </a:rPr>
              <a:t>Women who win prizes get less money and prestige, Nature Comment 2019</a:t>
            </a:r>
            <a:endParaRPr lang="en-GB" b="0" i="0" dirty="0">
              <a:solidFill>
                <a:schemeClr val="bg1"/>
              </a:solidFill>
              <a:effectLst/>
              <a:latin typeface="Lora"/>
            </a:endParaRPr>
          </a:p>
        </p:txBody>
      </p:sp>
    </p:spTree>
    <p:extLst>
      <p:ext uri="{BB962C8B-B14F-4D97-AF65-F5344CB8AC3E}">
        <p14:creationId xmlns:p14="http://schemas.microsoft.com/office/powerpoint/2010/main" val="554440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E2F681-3226-3D40-BAF7-499A89AD6538}"/>
              </a:ext>
            </a:extLst>
          </p:cNvPr>
          <p:cNvSpPr/>
          <p:nvPr/>
        </p:nvSpPr>
        <p:spPr>
          <a:xfrm>
            <a:off x="480193" y="557588"/>
            <a:ext cx="38924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DS" pitchFamily="2" charset="77"/>
              </a:rPr>
              <a:t>Award citations are the historical signposts through which society understands research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21AB73-B498-4341-A172-6BF91D29C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480" y="23750"/>
            <a:ext cx="7198895" cy="614276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3C68ACB-B6C5-4A49-B227-2A61CDD70AC9}"/>
              </a:ext>
            </a:extLst>
          </p:cNvPr>
          <p:cNvSpPr/>
          <p:nvPr/>
        </p:nvSpPr>
        <p:spPr>
          <a:xfrm>
            <a:off x="9132126" y="1496290"/>
            <a:ext cx="1151906" cy="28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52EBCB-AFC1-F648-BCA4-5C3684B69781}"/>
              </a:ext>
            </a:extLst>
          </p:cNvPr>
          <p:cNvSpPr/>
          <p:nvPr/>
        </p:nvSpPr>
        <p:spPr>
          <a:xfrm>
            <a:off x="9462655" y="3688900"/>
            <a:ext cx="1151906" cy="28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57688AF-2F41-2946-86CC-D17471D51036}"/>
              </a:ext>
            </a:extLst>
          </p:cNvPr>
          <p:cNvSpPr/>
          <p:nvPr/>
        </p:nvSpPr>
        <p:spPr>
          <a:xfrm>
            <a:off x="8556173" y="5446448"/>
            <a:ext cx="1151906" cy="28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C8AF94-47BA-264C-8D2D-D58EBFA3DA3B}"/>
              </a:ext>
            </a:extLst>
          </p:cNvPr>
          <p:cNvSpPr/>
          <p:nvPr/>
        </p:nvSpPr>
        <p:spPr>
          <a:xfrm>
            <a:off x="7588333" y="4943908"/>
            <a:ext cx="1494312" cy="285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96B11C-A3E2-9649-BE88-172315724F88}"/>
              </a:ext>
            </a:extLst>
          </p:cNvPr>
          <p:cNvSpPr txBox="1"/>
          <p:nvPr/>
        </p:nvSpPr>
        <p:spPr>
          <a:xfrm>
            <a:off x="724395" y="4943908"/>
            <a:ext cx="3040083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(In this case proving that we are now at least as smart as we were in 1637…)</a:t>
            </a:r>
          </a:p>
        </p:txBody>
      </p:sp>
    </p:spTree>
    <p:extLst>
      <p:ext uri="{BB962C8B-B14F-4D97-AF65-F5344CB8AC3E}">
        <p14:creationId xmlns:p14="http://schemas.microsoft.com/office/powerpoint/2010/main" val="3861525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4386" y="163248"/>
            <a:ext cx="3325090" cy="3565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Gill Sans DS" pitchFamily="2" charset="77"/>
                <a:ea typeface="+mn-ea"/>
                <a:cs typeface="+mn-cs"/>
              </a:rPr>
              <a:t>Collectively, Prizes and Awards are also important indicators of Institutional esteem in research</a:t>
            </a:r>
            <a:r>
              <a:rPr lang="en-GB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4B8405-2915-7547-95AA-D9E5D3A53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9471" y="0"/>
            <a:ext cx="4116719" cy="6159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9CADDB-ABC9-0E43-A770-33C14300F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32"/>
          <a:stretch/>
        </p:blipFill>
        <p:spPr>
          <a:xfrm>
            <a:off x="7691194" y="0"/>
            <a:ext cx="4500806" cy="61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7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B3E3A-6AC8-2A4B-A773-F4E0B897C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868" y="1235034"/>
            <a:ext cx="7715795" cy="4702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5F2754-77C0-D64C-AC1C-2DCCD7978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993" y="412933"/>
            <a:ext cx="7766462" cy="7983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5D3C204-21E1-AF47-A323-CEB660798AFA}"/>
              </a:ext>
            </a:extLst>
          </p:cNvPr>
          <p:cNvSpPr txBox="1">
            <a:spLocks/>
          </p:cNvSpPr>
          <p:nvPr/>
        </p:nvSpPr>
        <p:spPr>
          <a:xfrm>
            <a:off x="451263" y="685763"/>
            <a:ext cx="3325090" cy="42879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Gill Sans DS" pitchFamily="2" charset="77"/>
                <a:ea typeface="+mn-ea"/>
                <a:cs typeface="+mn-cs"/>
              </a:rPr>
              <a:t>Collectively, Prizes and Awards are also important indicators of Institutional esteem in research</a:t>
            </a:r>
            <a:r>
              <a:rPr lang="en-GB" dirty="0">
                <a:solidFill>
                  <a:schemeClr val="bg1"/>
                </a:solidFill>
              </a:rPr>
              <a:t> </a:t>
            </a:r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6996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80EB12-19B4-AF48-A439-CFCB72D915DE}"/>
              </a:ext>
            </a:extLst>
          </p:cNvPr>
          <p:cNvSpPr/>
          <p:nvPr/>
        </p:nvSpPr>
        <p:spPr>
          <a:xfrm>
            <a:off x="6674604" y="228724"/>
            <a:ext cx="472570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“The proliferation of prizes across disciplines suggests that opportunities have grown to recognize a greater diversity of ideas and scholars.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However, the pattern of results appears to show that </a:t>
            </a:r>
            <a:r>
              <a:rPr lang="en-GB" sz="2400" b="1" dirty="0">
                <a:solidFill>
                  <a:schemeClr val="bg1"/>
                </a:solidFill>
              </a:rPr>
              <a:t>the proliferation of prizes has instead led to greater social stratification among </a:t>
            </a:r>
            <a:r>
              <a:rPr lang="en-GB" sz="2400" b="1" dirty="0" err="1">
                <a:solidFill>
                  <a:schemeClr val="bg1"/>
                </a:solidFill>
              </a:rPr>
              <a:t>prizewinners</a:t>
            </a:r>
            <a:r>
              <a:rPr lang="en-GB" sz="2400" b="1" dirty="0">
                <a:solidFill>
                  <a:schemeClr val="bg1"/>
                </a:solidFill>
              </a:rPr>
              <a:t>.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The data indicate </a:t>
            </a:r>
            <a:r>
              <a:rPr lang="en-GB" sz="2400" b="1" dirty="0">
                <a:solidFill>
                  <a:schemeClr val="bg1"/>
                </a:solidFill>
              </a:rPr>
              <a:t>that the absolute number of </a:t>
            </a:r>
            <a:r>
              <a:rPr lang="en-GB" sz="2400" b="1" dirty="0" err="1">
                <a:solidFill>
                  <a:schemeClr val="bg1"/>
                </a:solidFill>
              </a:rPr>
              <a:t>prizewinners</a:t>
            </a:r>
            <a:r>
              <a:rPr lang="en-GB" sz="2400" b="1" dirty="0">
                <a:solidFill>
                  <a:schemeClr val="bg1"/>
                </a:solidFill>
              </a:rPr>
              <a:t> has grown more slowly over time than the number of prizes”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9ED78-4DFE-6E42-A329-2BA499621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33" y="237504"/>
            <a:ext cx="5873858" cy="61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70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681ED4-34F4-1744-9028-907DDE8C988E}"/>
              </a:ext>
            </a:extLst>
          </p:cNvPr>
          <p:cNvSpPr/>
          <p:nvPr/>
        </p:nvSpPr>
        <p:spPr>
          <a:xfrm>
            <a:off x="1722015" y="2577674"/>
            <a:ext cx="8365239" cy="707886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DS" pitchFamily="2" charset="77"/>
              </a:rPr>
              <a:t>Part 1:  Award PIDS. Why we need them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4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D1D2EA-5017-E541-837F-3680A2629B8A}"/>
              </a:ext>
            </a:extLst>
          </p:cNvPr>
          <p:cNvSpPr/>
          <p:nvPr/>
        </p:nvSpPr>
        <p:spPr>
          <a:xfrm>
            <a:off x="617516" y="344384"/>
            <a:ext cx="10640291" cy="57225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6553B-5B56-2D4B-8B79-F9DB33DE1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16" y="428739"/>
            <a:ext cx="6647661" cy="5638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88656A-7F45-F54C-B14A-788F4F78C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179" y="749370"/>
            <a:ext cx="3746086" cy="2917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7C8867-FD2A-394D-BF69-3F3489B94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5177" y="3788924"/>
            <a:ext cx="3992630" cy="213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86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2B2C-41B7-1B4A-AC66-70A2D411AA1B}"/>
              </a:ext>
            </a:extLst>
          </p:cNvPr>
          <p:cNvSpPr txBox="1">
            <a:spLocks/>
          </p:cNvSpPr>
          <p:nvPr/>
        </p:nvSpPr>
        <p:spPr>
          <a:xfrm>
            <a:off x="991540" y="541220"/>
            <a:ext cx="10250561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So much activity and effort over award data, yet award data is fragile and lacks persistence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E4655-D357-804B-8E3D-0417D6530165}"/>
              </a:ext>
            </a:extLst>
          </p:cNvPr>
          <p:cNvSpPr/>
          <p:nvPr/>
        </p:nvSpPr>
        <p:spPr>
          <a:xfrm>
            <a:off x="991540" y="2232913"/>
            <a:ext cx="1005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It is difficult to track Awards and Prizes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This means that the main way of collecting Award and Prize information </a:t>
            </a:r>
            <a:r>
              <a:rPr lang="en-GB" sz="2400" b="1" dirty="0">
                <a:solidFill>
                  <a:schemeClr val="bg1"/>
                </a:solidFill>
              </a:rPr>
              <a:t>is still to ask the researcher.</a:t>
            </a:r>
          </a:p>
          <a:p>
            <a:endParaRPr lang="en-GB" sz="2400" b="1" dirty="0">
              <a:solidFill>
                <a:schemeClr val="bg1"/>
              </a:solidFill>
            </a:endParaRPr>
          </a:p>
          <a:p>
            <a:r>
              <a:rPr lang="en-GB" sz="2400" b="1" dirty="0">
                <a:solidFill>
                  <a:schemeClr val="bg1"/>
                </a:solidFill>
              </a:rPr>
              <a:t>This puts severe ‘1 degree’ trust constraints on how data can be used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70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2B2C-41B7-1B4A-AC66-70A2D411AA1B}"/>
              </a:ext>
            </a:extLst>
          </p:cNvPr>
          <p:cNvSpPr txBox="1">
            <a:spLocks/>
          </p:cNvSpPr>
          <p:nvPr/>
        </p:nvSpPr>
        <p:spPr>
          <a:xfrm>
            <a:off x="991540" y="541220"/>
            <a:ext cx="10250561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So much activity and effort over award data, yet award data is fragile and lacks persistence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E4655-D357-804B-8E3D-0417D6530165}"/>
              </a:ext>
            </a:extLst>
          </p:cNvPr>
          <p:cNvSpPr/>
          <p:nvPr/>
        </p:nvSpPr>
        <p:spPr>
          <a:xfrm>
            <a:off x="991540" y="2232913"/>
            <a:ext cx="1005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It is also difficult to track  trends in prize awarding behaviour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(The state of the art in prize behaviour research is to selectively pick pockets of award data in </a:t>
            </a:r>
            <a:r>
              <a:rPr lang="en-GB" sz="2400" dirty="0" err="1">
                <a:solidFill>
                  <a:schemeClr val="bg1"/>
                </a:solidFill>
              </a:rPr>
              <a:t>wikidata</a:t>
            </a:r>
            <a:r>
              <a:rPr lang="en-GB" sz="2400" dirty="0">
                <a:solidFill>
                  <a:schemeClr val="bg1"/>
                </a:solidFill>
              </a:rPr>
              <a:t> that are reasonably complete)</a:t>
            </a:r>
          </a:p>
        </p:txBody>
      </p:sp>
    </p:spTree>
    <p:extLst>
      <p:ext uri="{BB962C8B-B14F-4D97-AF65-F5344CB8AC3E}">
        <p14:creationId xmlns:p14="http://schemas.microsoft.com/office/powerpoint/2010/main" val="2061856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76AC-1807-6346-8F43-04232F47A334}"/>
              </a:ext>
            </a:extLst>
          </p:cNvPr>
          <p:cNvSpPr txBox="1">
            <a:spLocks/>
          </p:cNvSpPr>
          <p:nvPr/>
        </p:nvSpPr>
        <p:spPr>
          <a:xfrm>
            <a:off x="2049593" y="2313707"/>
            <a:ext cx="78867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Part 2.     What to do?...</a:t>
            </a:r>
          </a:p>
        </p:txBody>
      </p:sp>
    </p:spTree>
    <p:extLst>
      <p:ext uri="{BB962C8B-B14F-4D97-AF65-F5344CB8AC3E}">
        <p14:creationId xmlns:p14="http://schemas.microsoft.com/office/powerpoint/2010/main" val="2317233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CCA71-7564-304F-BE6B-F9DFE3CB1CA5}"/>
              </a:ext>
            </a:extLst>
          </p:cNvPr>
          <p:cNvSpPr txBox="1">
            <a:spLocks/>
          </p:cNvSpPr>
          <p:nvPr/>
        </p:nvSpPr>
        <p:spPr>
          <a:xfrm>
            <a:off x="2049593" y="2313707"/>
            <a:ext cx="7886700" cy="13255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Lets make Awards and Prizes </a:t>
            </a:r>
            <a:r>
              <a:rPr lang="en-US" b="1" i="1" dirty="0">
                <a:solidFill>
                  <a:schemeClr val="bg1"/>
                </a:solidFill>
                <a:latin typeface="Gill Sans DS" pitchFamily="2" charset="77"/>
              </a:rPr>
              <a:t>exist </a:t>
            </a:r>
            <a:r>
              <a:rPr lang="en-US" b="1" dirty="0">
                <a:solidFill>
                  <a:schemeClr val="bg1"/>
                </a:solidFill>
                <a:latin typeface="Gill Sans DS" pitchFamily="2" charset="77"/>
              </a:rPr>
              <a:t>so that we can do things with them</a:t>
            </a:r>
          </a:p>
          <a:p>
            <a:endParaRPr lang="en-US" b="1" i="1" dirty="0">
              <a:solidFill>
                <a:schemeClr val="bg1"/>
              </a:solidFill>
              <a:latin typeface="Gill Sans DS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3D8D45-870C-C445-A6E7-714F5712803B}"/>
              </a:ext>
            </a:extLst>
          </p:cNvPr>
          <p:cNvSpPr/>
          <p:nvPr/>
        </p:nvSpPr>
        <p:spPr>
          <a:xfrm>
            <a:off x="1436913" y="4212941"/>
            <a:ext cx="9725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Gill Sans DS" pitchFamily="2" charset="77"/>
              </a:rPr>
              <a:t>…award them.   . . .communicate them.    …count them.  …look after them</a:t>
            </a:r>
          </a:p>
        </p:txBody>
      </p:sp>
    </p:spTree>
    <p:extLst>
      <p:ext uri="{BB962C8B-B14F-4D97-AF65-F5344CB8AC3E}">
        <p14:creationId xmlns:p14="http://schemas.microsoft.com/office/powerpoint/2010/main" val="2696436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28A789-7DF4-4B43-A652-039CD56BF2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760" r="15986" b="341"/>
          <a:stretch/>
        </p:blipFill>
        <p:spPr>
          <a:xfrm>
            <a:off x="6541938" y="0"/>
            <a:ext cx="5650062" cy="6183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BF634B-4DF4-E94A-A103-B41C9927DCAC}"/>
              </a:ext>
            </a:extLst>
          </p:cNvPr>
          <p:cNvSpPr txBox="1">
            <a:spLocks/>
          </p:cNvSpPr>
          <p:nvPr/>
        </p:nvSpPr>
        <p:spPr>
          <a:xfrm>
            <a:off x="438077" y="1028115"/>
            <a:ext cx="4765294" cy="395952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Where should we start?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We should probably create a metadata model?...  </a:t>
            </a:r>
          </a:p>
        </p:txBody>
      </p:sp>
    </p:spTree>
    <p:extLst>
      <p:ext uri="{BB962C8B-B14F-4D97-AF65-F5344CB8AC3E}">
        <p14:creationId xmlns:p14="http://schemas.microsoft.com/office/powerpoint/2010/main" val="404252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9DEFB5C-0533-5F4D-83F8-0AF01CDB6B1B}"/>
              </a:ext>
            </a:extLst>
          </p:cNvPr>
          <p:cNvSpPr txBox="1">
            <a:spLocks/>
          </p:cNvSpPr>
          <p:nvPr/>
        </p:nvSpPr>
        <p:spPr>
          <a:xfrm>
            <a:off x="244544" y="306777"/>
            <a:ext cx="3973686" cy="244644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Actually this has been done before..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CERIF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4B8B8F-54BE-174E-A2EF-E62D53DAA0B9}"/>
              </a:ext>
            </a:extLst>
          </p:cNvPr>
          <p:cNvSpPr/>
          <p:nvPr/>
        </p:nvSpPr>
        <p:spPr>
          <a:xfrm>
            <a:off x="347442" y="2807479"/>
            <a:ext cx="3767889" cy="524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</a:t>
            </a:r>
            <a:r>
              <a:rPr lang="en-US" dirty="0" err="1">
                <a:solidFill>
                  <a:schemeClr val="bg1"/>
                </a:solidFill>
              </a:rPr>
              <a:t>www.eurocris.org</a:t>
            </a:r>
            <a:r>
              <a:rPr lang="en-US" dirty="0">
                <a:solidFill>
                  <a:schemeClr val="bg1"/>
                </a:solidFill>
              </a:rPr>
              <a:t>/Uploads/Web%20pages/CERIF-1.5/</a:t>
            </a:r>
            <a:r>
              <a:rPr lang="en-US" dirty="0" err="1">
                <a:solidFill>
                  <a:schemeClr val="bg1"/>
                </a:solidFill>
              </a:rPr>
              <a:t>cerif.html#cfPrize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B8881-5770-F04C-9B2E-0BB6D03FC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47505" b="44299"/>
          <a:stretch/>
        </p:blipFill>
        <p:spPr>
          <a:xfrm>
            <a:off x="3990954" y="-15498"/>
            <a:ext cx="8201046" cy="615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271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14AFF2-4EAE-B244-8580-6B192D666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89"/>
          <a:stretch/>
        </p:blipFill>
        <p:spPr>
          <a:xfrm>
            <a:off x="3969140" y="1"/>
            <a:ext cx="8230757" cy="610633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AC07D31-1A53-1147-8B0F-4850977EA20B}"/>
              </a:ext>
            </a:extLst>
          </p:cNvPr>
          <p:cNvSpPr txBox="1">
            <a:spLocks/>
          </p:cNvSpPr>
          <p:nvPr/>
        </p:nvSpPr>
        <p:spPr>
          <a:xfrm>
            <a:off x="244544" y="306777"/>
            <a:ext cx="3973686" cy="244644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Actually this has been done before..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VIVO</a:t>
            </a:r>
          </a:p>
        </p:txBody>
      </p:sp>
    </p:spTree>
    <p:extLst>
      <p:ext uri="{BB962C8B-B14F-4D97-AF65-F5344CB8AC3E}">
        <p14:creationId xmlns:p14="http://schemas.microsoft.com/office/powerpoint/2010/main" val="2511794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D35C-8C20-674F-A315-BF7436A764E1}"/>
              </a:ext>
            </a:extLst>
          </p:cNvPr>
          <p:cNvSpPr txBox="1">
            <a:spLocks/>
          </p:cNvSpPr>
          <p:nvPr/>
        </p:nvSpPr>
        <p:spPr>
          <a:xfrm>
            <a:off x="1158361" y="1032534"/>
            <a:ext cx="10203600" cy="45607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Theory:  These models haven’t been pushed to their limits because…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 data has not been readily available for institutions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The main use case has been the academic cv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30648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083FEB-73CE-E245-B76A-CE1059D12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420" y="154620"/>
            <a:ext cx="10867869" cy="58642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3EC8ED-6196-404D-8482-85AB0C318BB9}"/>
              </a:ext>
            </a:extLst>
          </p:cNvPr>
          <p:cNvSpPr/>
          <p:nvPr/>
        </p:nvSpPr>
        <p:spPr>
          <a:xfrm>
            <a:off x="277520" y="892247"/>
            <a:ext cx="2630570" cy="4609143"/>
          </a:xfrm>
          <a:prstGeom prst="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E907D-7E40-4F43-89D0-264E88509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50" y="952207"/>
            <a:ext cx="2320141" cy="1635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3A1972-5006-4F4F-8503-EB82063CD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70" y="2756603"/>
            <a:ext cx="2495780" cy="231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3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49593" y="2313707"/>
            <a:ext cx="7886700" cy="1325563"/>
          </a:xfrm>
          <a:prstGeom prst="rect">
            <a:avLst/>
          </a:prstGeom>
          <a:solidFill>
            <a:schemeClr val="tx1"/>
          </a:solidFill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What do we mean by awards and prizes?.... 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188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56FB8-910B-3349-9D12-793E3F95DE0C}"/>
              </a:ext>
            </a:extLst>
          </p:cNvPr>
          <p:cNvSpPr txBox="1">
            <a:spLocks/>
          </p:cNvSpPr>
          <p:nvPr/>
        </p:nvSpPr>
        <p:spPr>
          <a:xfrm>
            <a:off x="1098984" y="1970685"/>
            <a:ext cx="10203600" cy="244644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Another way to put it: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Metadata models awards and prizes so far have been designed and used to reference things in the real world, rather than be the thing in themselves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2951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9622-3179-B34B-BB83-31E3B4FF6670}"/>
              </a:ext>
            </a:extLst>
          </p:cNvPr>
          <p:cNvSpPr txBox="1">
            <a:spLocks/>
          </p:cNvSpPr>
          <p:nvPr/>
        </p:nvSpPr>
        <p:spPr>
          <a:xfrm>
            <a:off x="2036146" y="858533"/>
            <a:ext cx="7886700" cy="43992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So…. No Metadata Standard? 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Don’t worry  – if you concentrate on describing the things in the world you will likely be standards compatible when standards immerge…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23056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BAFD1F3-867D-8149-844A-E436C380973B}"/>
              </a:ext>
            </a:extLst>
          </p:cNvPr>
          <p:cNvSpPr txBox="1">
            <a:spLocks/>
          </p:cNvSpPr>
          <p:nvPr/>
        </p:nvSpPr>
        <p:spPr>
          <a:xfrm>
            <a:off x="2572107" y="1802622"/>
            <a:ext cx="7886700" cy="355123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What does an award look like when it needs to stand alone?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578164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BE584E-40CB-E04E-9033-1BFC014D0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044" y="477897"/>
            <a:ext cx="4538686" cy="42631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9F647A-7DAD-354C-85BD-69FA60E36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5500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BB313A-D31A-C942-9824-57490356ABF4}"/>
              </a:ext>
            </a:extLst>
          </p:cNvPr>
          <p:cNvSpPr/>
          <p:nvPr/>
        </p:nvSpPr>
        <p:spPr>
          <a:xfrm>
            <a:off x="7238685" y="-106878"/>
            <a:ext cx="5203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  <a:r>
              <a:rPr lang="en-GB" sz="3200" dirty="0" err="1">
                <a:solidFill>
                  <a:schemeClr val="bg1"/>
                </a:solidFill>
                <a:latin typeface="Arial" panose="020B0604020202020204" pitchFamily="34" charset="0"/>
              </a:rPr>
              <a:t>data.nobelprize.org</a:t>
            </a: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A91D6-0E0D-914C-AD53-5EE28287F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588" y="3455719"/>
            <a:ext cx="3883412" cy="340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914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1A4E2-8C5A-064F-B4B6-49B344179001}"/>
              </a:ext>
            </a:extLst>
          </p:cNvPr>
          <p:cNvSpPr txBox="1">
            <a:spLocks/>
          </p:cNvSpPr>
          <p:nvPr/>
        </p:nvSpPr>
        <p:spPr>
          <a:xfrm>
            <a:off x="2287099" y="1125729"/>
            <a:ext cx="7886700" cy="355123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We don’t need to be an </a:t>
            </a:r>
            <a:r>
              <a:rPr lang="en-US" dirty="0" err="1">
                <a:solidFill>
                  <a:schemeClr val="bg1"/>
                </a:solidFill>
                <a:latin typeface="Gill Sans DS" pitchFamily="2" charset="77"/>
              </a:rPr>
              <a:t>ontologist</a:t>
            </a:r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 to understand the main features of an award…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Lets looks at the examples that we started with again 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5384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23413D-3B89-A64B-987D-F4E0CE12F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95" y="114300"/>
            <a:ext cx="6727446" cy="594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1C2AEF-3095-7646-9ABB-498B537DF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304" y="114300"/>
            <a:ext cx="4223122" cy="3314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9858F-3D0D-2848-B7DE-6A0C56A90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138" y="2857498"/>
            <a:ext cx="3998959" cy="31350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0E502C-F2E7-0E43-9232-A315759917D9}"/>
              </a:ext>
            </a:extLst>
          </p:cNvPr>
          <p:cNvSpPr/>
          <p:nvPr/>
        </p:nvSpPr>
        <p:spPr>
          <a:xfrm>
            <a:off x="0" y="0"/>
            <a:ext cx="12192000" cy="6187044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A63AF-EEDA-2347-A543-D85F7E3004B9}"/>
              </a:ext>
            </a:extLst>
          </p:cNvPr>
          <p:cNvSpPr/>
          <p:nvPr/>
        </p:nvSpPr>
        <p:spPr>
          <a:xfrm>
            <a:off x="391886" y="2715967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Multiple Recipients, (with percentage splits)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AB805-87B6-AC43-B54F-25F061154F5E}"/>
              </a:ext>
            </a:extLst>
          </p:cNvPr>
          <p:cNvSpPr/>
          <p:nvPr/>
        </p:nvSpPr>
        <p:spPr>
          <a:xfrm>
            <a:off x="391886" y="5053694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Short Citation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42E6EB-C5FF-A24F-8CF7-29A24AF57957}"/>
              </a:ext>
            </a:extLst>
          </p:cNvPr>
          <p:cNvSpPr/>
          <p:nvPr/>
        </p:nvSpPr>
        <p:spPr>
          <a:xfrm>
            <a:off x="6583658" y="1415133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Media for individual recipients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9DA450-2133-D149-BE6F-26AEEE5474E6}"/>
              </a:ext>
            </a:extLst>
          </p:cNvPr>
          <p:cNvSpPr/>
          <p:nvPr/>
        </p:nvSpPr>
        <p:spPr>
          <a:xfrm>
            <a:off x="7319928" y="3879639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Biographical Data For each Recipient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9C4B65-A882-AA48-BB1B-938C6A05A689}"/>
              </a:ext>
            </a:extLst>
          </p:cNvPr>
          <p:cNvSpPr/>
          <p:nvPr/>
        </p:nvSpPr>
        <p:spPr>
          <a:xfrm>
            <a:off x="10226689" y="4386020"/>
            <a:ext cx="1472540" cy="918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Affiliation, Individual Citation(!), Birth 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F9C48B-A65C-2F4D-9F59-10D1CAEFE834}"/>
              </a:ext>
            </a:extLst>
          </p:cNvPr>
          <p:cNvSpPr/>
          <p:nvPr/>
        </p:nvSpPr>
        <p:spPr>
          <a:xfrm>
            <a:off x="1864426" y="114300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Award Date</a:t>
            </a:r>
          </a:p>
        </p:txBody>
      </p:sp>
    </p:spTree>
    <p:extLst>
      <p:ext uri="{BB962C8B-B14F-4D97-AF65-F5344CB8AC3E}">
        <p14:creationId xmlns:p14="http://schemas.microsoft.com/office/powerpoint/2010/main" val="3469067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CE9B9-F282-6D49-9105-F1117D3D0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990610" cy="6188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252DA-9945-814B-8E02-B09543285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7" r="25350"/>
          <a:stretch/>
        </p:blipFill>
        <p:spPr>
          <a:xfrm>
            <a:off x="4587628" y="11573"/>
            <a:ext cx="5228168" cy="5737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1C1041-02F3-8A4F-BE47-517E77910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53" y="3765805"/>
            <a:ext cx="3584745" cy="2399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F0E924-8D1C-6946-805F-B7E75A9AC4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524" r="39928"/>
          <a:stretch/>
        </p:blipFill>
        <p:spPr>
          <a:xfrm>
            <a:off x="9138408" y="1076447"/>
            <a:ext cx="2993459" cy="1365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A079D7-C839-0246-AB14-AEAC9C691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587" y="3790305"/>
            <a:ext cx="4168574" cy="13203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7DDD87-5BED-4B43-B406-32181E476F2B}"/>
              </a:ext>
            </a:extLst>
          </p:cNvPr>
          <p:cNvSpPr/>
          <p:nvPr/>
        </p:nvSpPr>
        <p:spPr>
          <a:xfrm>
            <a:off x="8207098" y="5110699"/>
            <a:ext cx="335018" cy="271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EA45F2-CE33-5C45-8A69-82C0ACE73FA7}"/>
              </a:ext>
            </a:extLst>
          </p:cNvPr>
          <p:cNvSpPr/>
          <p:nvPr/>
        </p:nvSpPr>
        <p:spPr>
          <a:xfrm>
            <a:off x="0" y="0"/>
            <a:ext cx="12192000" cy="6188528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491B89-2762-0246-AA9A-D34380FF5834}"/>
              </a:ext>
            </a:extLst>
          </p:cNvPr>
          <p:cNvSpPr/>
          <p:nvPr/>
        </p:nvSpPr>
        <p:spPr>
          <a:xfrm>
            <a:off x="9815796" y="448658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Link to Associated Event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E7A9C2-AA71-BA4F-B0CF-13E80F329D8B}"/>
              </a:ext>
            </a:extLst>
          </p:cNvPr>
          <p:cNvSpPr/>
          <p:nvPr/>
        </p:nvSpPr>
        <p:spPr>
          <a:xfrm>
            <a:off x="2592230" y="2320113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Award Description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4C72BA-BEE5-554E-B342-222CD1A6F3F0}"/>
              </a:ext>
            </a:extLst>
          </p:cNvPr>
          <p:cNvSpPr/>
          <p:nvPr/>
        </p:nvSpPr>
        <p:spPr>
          <a:xfrm>
            <a:off x="9741386" y="2581181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Media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EA5F9C-0C99-A944-9A79-752CE951F75C}"/>
              </a:ext>
            </a:extLst>
          </p:cNvPr>
          <p:cNvSpPr/>
          <p:nvPr/>
        </p:nvSpPr>
        <p:spPr>
          <a:xfrm>
            <a:off x="3495305" y="4094242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Overview</a:t>
            </a:r>
          </a:p>
        </p:txBody>
      </p:sp>
    </p:spTree>
    <p:extLst>
      <p:ext uri="{BB962C8B-B14F-4D97-AF65-F5344CB8AC3E}">
        <p14:creationId xmlns:p14="http://schemas.microsoft.com/office/powerpoint/2010/main" val="2069010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1B7AB-68DB-7E46-889F-91140E086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9" y="0"/>
            <a:ext cx="6965626" cy="6192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41D63-11D5-524E-A7CA-A83FD7CDF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438" y="0"/>
            <a:ext cx="5233761" cy="6192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24B937B-173A-764C-B45F-EBBE67C5A639}"/>
              </a:ext>
            </a:extLst>
          </p:cNvPr>
          <p:cNvSpPr/>
          <p:nvPr/>
        </p:nvSpPr>
        <p:spPr>
          <a:xfrm>
            <a:off x="0" y="0"/>
            <a:ext cx="12192000" cy="6192456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72B31-24F7-1649-9E4E-B858600A3669}"/>
              </a:ext>
            </a:extLst>
          </p:cNvPr>
          <p:cNvSpPr/>
          <p:nvPr/>
        </p:nvSpPr>
        <p:spPr>
          <a:xfrm>
            <a:off x="4418898" y="1755103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Link to Actual Physical Medal!!!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A3A4E-698A-9B4B-9E75-36E1DBAB2E96}"/>
              </a:ext>
            </a:extLst>
          </p:cNvPr>
          <p:cNvSpPr/>
          <p:nvPr/>
        </p:nvSpPr>
        <p:spPr>
          <a:xfrm>
            <a:off x="9785907" y="1884056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Long Citation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46633-3F9F-204E-B37A-B96C10B0BB6F}"/>
              </a:ext>
            </a:extLst>
          </p:cNvPr>
          <p:cNvSpPr/>
          <p:nvPr/>
        </p:nvSpPr>
        <p:spPr>
          <a:xfrm>
            <a:off x="9722146" y="934487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Short Citation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6028C-24B9-1140-914C-62A1AD6F0C0A}"/>
              </a:ext>
            </a:extLst>
          </p:cNvPr>
          <p:cNvSpPr/>
          <p:nvPr/>
        </p:nvSpPr>
        <p:spPr>
          <a:xfrm>
            <a:off x="5479392" y="3978503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Prize Amount</a:t>
            </a:r>
          </a:p>
        </p:txBody>
      </p:sp>
    </p:spTree>
    <p:extLst>
      <p:ext uri="{BB962C8B-B14F-4D97-AF65-F5344CB8AC3E}">
        <p14:creationId xmlns:p14="http://schemas.microsoft.com/office/powerpoint/2010/main" val="3359750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0A7E3-99C6-014D-AF9A-7FD2AA60D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" y="1"/>
            <a:ext cx="6648974" cy="6139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2B3D8A-AE83-FF44-9F81-9B6D82297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71" y="0"/>
            <a:ext cx="5660571" cy="59063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40A313-F6D4-9E4E-88F1-210FE14548A6}"/>
              </a:ext>
            </a:extLst>
          </p:cNvPr>
          <p:cNvSpPr/>
          <p:nvPr/>
        </p:nvSpPr>
        <p:spPr>
          <a:xfrm>
            <a:off x="0" y="0"/>
            <a:ext cx="12192000" cy="6236677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5B9986-7EBF-7E45-83A9-D0B50BBC225F}"/>
              </a:ext>
            </a:extLst>
          </p:cNvPr>
          <p:cNvSpPr/>
          <p:nvPr/>
        </p:nvSpPr>
        <p:spPr>
          <a:xfrm>
            <a:off x="9703845" y="3724579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Awardee Career Description</a:t>
            </a:r>
          </a:p>
        </p:txBody>
      </p:sp>
    </p:spTree>
    <p:extLst>
      <p:ext uri="{BB962C8B-B14F-4D97-AF65-F5344CB8AC3E}">
        <p14:creationId xmlns:p14="http://schemas.microsoft.com/office/powerpoint/2010/main" val="37132963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BE499-B31D-E446-B821-44798B5D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4"/>
            <a:ext cx="11985171" cy="4084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47C5C2-C51A-664D-BB04-0F9AF2D7A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653" y="1023257"/>
            <a:ext cx="5253512" cy="3464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16419E-E662-5B48-A9B5-4CF95EE0C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3257"/>
            <a:ext cx="6572653" cy="4365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3DB33-2ECB-264C-8F4B-07AD9759A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278" y="4488155"/>
            <a:ext cx="5383893" cy="15263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E4A062-6FFD-C049-8DA7-805414EFF893}"/>
              </a:ext>
            </a:extLst>
          </p:cNvPr>
          <p:cNvSpPr/>
          <p:nvPr/>
        </p:nvSpPr>
        <p:spPr>
          <a:xfrm>
            <a:off x="0" y="0"/>
            <a:ext cx="12192000" cy="6224954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D4D8C8-27D4-5A4B-A447-11EE9558874E}"/>
              </a:ext>
            </a:extLst>
          </p:cNvPr>
          <p:cNvSpPr/>
          <p:nvPr/>
        </p:nvSpPr>
        <p:spPr>
          <a:xfrm>
            <a:off x="5629554" y="3833000"/>
            <a:ext cx="1472540" cy="961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Long Associated Position (visiting scholar, and dates)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0BC227-7FE9-7549-99E0-CB76CF448E87}"/>
              </a:ext>
            </a:extLst>
          </p:cNvPr>
          <p:cNvSpPr/>
          <p:nvPr/>
        </p:nvSpPr>
        <p:spPr>
          <a:xfrm>
            <a:off x="9375600" y="310738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Associated Seminar</a:t>
            </a:r>
          </a:p>
        </p:txBody>
      </p:sp>
    </p:spTree>
    <p:extLst>
      <p:ext uri="{BB962C8B-B14F-4D97-AF65-F5344CB8AC3E}">
        <p14:creationId xmlns:p14="http://schemas.microsoft.com/office/powerpoint/2010/main" val="2141852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191B66-F8A4-8343-9218-E1D908BFD91C}"/>
              </a:ext>
            </a:extLst>
          </p:cNvPr>
          <p:cNvSpPr/>
          <p:nvPr/>
        </p:nvSpPr>
        <p:spPr>
          <a:xfrm>
            <a:off x="2276720" y="2795819"/>
            <a:ext cx="80184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Gill Sans DS" pitchFamily="2" charset="77"/>
              </a:rPr>
              <a:t>Celebrations of Research Achievement</a:t>
            </a:r>
          </a:p>
        </p:txBody>
      </p:sp>
    </p:spTree>
    <p:extLst>
      <p:ext uri="{BB962C8B-B14F-4D97-AF65-F5344CB8AC3E}">
        <p14:creationId xmlns:p14="http://schemas.microsoft.com/office/powerpoint/2010/main" val="26302265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98FED8-E753-A04A-A566-05AE7A7D1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157" y="1"/>
            <a:ext cx="4005843" cy="6183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BF17C-6917-8E4D-8DA7-19805F4E4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03939" cy="6183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BE878-8CF1-1F4B-897A-A0E43FC07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939" y="0"/>
            <a:ext cx="3646096" cy="2016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880158-14C0-7641-BF36-B2C9CC2F1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939" y="1839686"/>
            <a:ext cx="3726779" cy="4147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B427C-3379-D74E-8DB1-F0E3E8AE2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157" y="3819074"/>
            <a:ext cx="4029391" cy="23531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9CE2C6-7B7B-1E4C-AFCA-77FBCD11B043}"/>
              </a:ext>
            </a:extLst>
          </p:cNvPr>
          <p:cNvSpPr/>
          <p:nvPr/>
        </p:nvSpPr>
        <p:spPr>
          <a:xfrm>
            <a:off x="0" y="0"/>
            <a:ext cx="12215548" cy="6183086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BB6449-AF29-5749-B01E-ABCD517495AF}"/>
              </a:ext>
            </a:extLst>
          </p:cNvPr>
          <p:cNvSpPr/>
          <p:nvPr/>
        </p:nvSpPr>
        <p:spPr>
          <a:xfrm>
            <a:off x="10546565" y="295519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Links to associated News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21AE7E-4D4D-CB47-8815-466DB774560D}"/>
              </a:ext>
            </a:extLst>
          </p:cNvPr>
          <p:cNvSpPr/>
          <p:nvPr/>
        </p:nvSpPr>
        <p:spPr>
          <a:xfrm>
            <a:off x="10546565" y="3913414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Media Pack with copyright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5779A2-F4AC-8844-8618-4FC439FE5E41}"/>
              </a:ext>
            </a:extLst>
          </p:cNvPr>
          <p:cNvSpPr/>
          <p:nvPr/>
        </p:nvSpPr>
        <p:spPr>
          <a:xfrm>
            <a:off x="7923980" y="1127166"/>
            <a:ext cx="1786461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Social Media Links</a:t>
            </a:r>
          </a:p>
        </p:txBody>
      </p:sp>
    </p:spTree>
    <p:extLst>
      <p:ext uri="{BB962C8B-B14F-4D97-AF65-F5344CB8AC3E}">
        <p14:creationId xmlns:p14="http://schemas.microsoft.com/office/powerpoint/2010/main" val="3259098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3BE924E-1EFE-7E4E-90DB-D9D91E835E19}"/>
              </a:ext>
            </a:extLst>
          </p:cNvPr>
          <p:cNvSpPr/>
          <p:nvPr/>
        </p:nvSpPr>
        <p:spPr>
          <a:xfrm>
            <a:off x="4732451" y="4744854"/>
            <a:ext cx="3320857" cy="125586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AEBAF51-C5CF-214D-81AB-6FCFA73DB687}"/>
              </a:ext>
            </a:extLst>
          </p:cNvPr>
          <p:cNvSpPr/>
          <p:nvPr/>
        </p:nvSpPr>
        <p:spPr>
          <a:xfrm>
            <a:off x="4558985" y="635555"/>
            <a:ext cx="7367545" cy="199687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DB552EB-28FC-A44A-85BD-B1F538C881C4}"/>
              </a:ext>
            </a:extLst>
          </p:cNvPr>
          <p:cNvSpPr/>
          <p:nvPr/>
        </p:nvSpPr>
        <p:spPr>
          <a:xfrm>
            <a:off x="4657795" y="2960159"/>
            <a:ext cx="6852887" cy="147702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334BE02-384A-9D40-AC43-F61572679264}"/>
              </a:ext>
            </a:extLst>
          </p:cNvPr>
          <p:cNvSpPr/>
          <p:nvPr/>
        </p:nvSpPr>
        <p:spPr>
          <a:xfrm>
            <a:off x="93587" y="1291133"/>
            <a:ext cx="3642190" cy="487290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458F5D9-307F-8E45-BA3A-331C813A3116}"/>
              </a:ext>
            </a:extLst>
          </p:cNvPr>
          <p:cNvSpPr/>
          <p:nvPr/>
        </p:nvSpPr>
        <p:spPr>
          <a:xfrm>
            <a:off x="143483" y="125079"/>
            <a:ext cx="4172290" cy="91850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01A3FE-8E66-0B41-A6F8-741C51475B61}"/>
              </a:ext>
            </a:extLst>
          </p:cNvPr>
          <p:cNvSpPr/>
          <p:nvPr/>
        </p:nvSpPr>
        <p:spPr>
          <a:xfrm>
            <a:off x="1405395" y="5276010"/>
            <a:ext cx="1998516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Links to associated News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3C86F7-CEB5-8D40-B8E7-D5AB75FC85B1}"/>
              </a:ext>
            </a:extLst>
          </p:cNvPr>
          <p:cNvSpPr/>
          <p:nvPr/>
        </p:nvSpPr>
        <p:spPr>
          <a:xfrm>
            <a:off x="278101" y="3543109"/>
            <a:ext cx="1472540" cy="748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Links to associated News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6A64E1-180A-9047-871E-D059F5F028DC}"/>
              </a:ext>
            </a:extLst>
          </p:cNvPr>
          <p:cNvSpPr/>
          <p:nvPr/>
        </p:nvSpPr>
        <p:spPr>
          <a:xfrm>
            <a:off x="1913469" y="3578655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Media Pack with copyright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AE64EC-7AB5-F34C-93C1-1404924E540C}"/>
              </a:ext>
            </a:extLst>
          </p:cNvPr>
          <p:cNvSpPr/>
          <p:nvPr/>
        </p:nvSpPr>
        <p:spPr>
          <a:xfrm>
            <a:off x="7989216" y="829534"/>
            <a:ext cx="1786461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Social Media Links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4DF150-3C56-B944-9969-6A2CDE51E944}"/>
              </a:ext>
            </a:extLst>
          </p:cNvPr>
          <p:cNvSpPr/>
          <p:nvPr/>
        </p:nvSpPr>
        <p:spPr>
          <a:xfrm>
            <a:off x="1405395" y="4470026"/>
            <a:ext cx="1980614" cy="627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Associated Position (visiting scholar, and dates)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7A957C-706A-6D43-8ADF-4433179358EC}"/>
              </a:ext>
            </a:extLst>
          </p:cNvPr>
          <p:cNvSpPr/>
          <p:nvPr/>
        </p:nvSpPr>
        <p:spPr>
          <a:xfrm>
            <a:off x="5041483" y="5112456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Associated Seminar Details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221E57-FD33-2F46-A0FC-14F1B44D17AA}"/>
              </a:ext>
            </a:extLst>
          </p:cNvPr>
          <p:cNvSpPr/>
          <p:nvPr/>
        </p:nvSpPr>
        <p:spPr>
          <a:xfrm>
            <a:off x="8146176" y="1663013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Awardee Career Description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AED6CB-63E1-0947-B7CE-D46EB2788F4C}"/>
              </a:ext>
            </a:extLst>
          </p:cNvPr>
          <p:cNvSpPr/>
          <p:nvPr/>
        </p:nvSpPr>
        <p:spPr>
          <a:xfrm>
            <a:off x="1822818" y="1571953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Link to Actual Physical Medal!!!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41409E-4458-C448-BFEA-9488DF9AA945}"/>
              </a:ext>
            </a:extLst>
          </p:cNvPr>
          <p:cNvSpPr/>
          <p:nvPr/>
        </p:nvSpPr>
        <p:spPr>
          <a:xfrm>
            <a:off x="6482817" y="1663013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Long Citation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17E0B6-15BC-4949-9E26-F9C969F420CC}"/>
              </a:ext>
            </a:extLst>
          </p:cNvPr>
          <p:cNvSpPr/>
          <p:nvPr/>
        </p:nvSpPr>
        <p:spPr>
          <a:xfrm>
            <a:off x="6466626" y="846585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Short Citation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B3F190-A90C-1C43-91A0-BFAB08A820FC}"/>
              </a:ext>
            </a:extLst>
          </p:cNvPr>
          <p:cNvSpPr/>
          <p:nvPr/>
        </p:nvSpPr>
        <p:spPr>
          <a:xfrm>
            <a:off x="1877588" y="2483883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Prize Amount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1E3984-3D84-A140-BACA-DF89C3D29AFE}"/>
              </a:ext>
            </a:extLst>
          </p:cNvPr>
          <p:cNvSpPr/>
          <p:nvPr/>
        </p:nvSpPr>
        <p:spPr>
          <a:xfrm>
            <a:off x="9915197" y="849717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Media for individual recipients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404620-DF30-544E-99DD-FC1FE8526A86}"/>
              </a:ext>
            </a:extLst>
          </p:cNvPr>
          <p:cNvSpPr/>
          <p:nvPr/>
        </p:nvSpPr>
        <p:spPr>
          <a:xfrm>
            <a:off x="4904616" y="1622862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Biographical Data For each Recipient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1A059-B571-BC4E-8857-836FDB5EC2BF}"/>
              </a:ext>
            </a:extLst>
          </p:cNvPr>
          <p:cNvSpPr/>
          <p:nvPr/>
        </p:nvSpPr>
        <p:spPr>
          <a:xfrm>
            <a:off x="9808854" y="1710765"/>
            <a:ext cx="1944782" cy="6647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Affiliation, Individual Citation(!), Birth Date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07E6C2-0AB7-DA49-BBC7-87ECDEA90018}"/>
              </a:ext>
            </a:extLst>
          </p:cNvPr>
          <p:cNvSpPr/>
          <p:nvPr/>
        </p:nvSpPr>
        <p:spPr>
          <a:xfrm>
            <a:off x="281181" y="2483883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Award Date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93007F-52C0-854C-B1FE-52850A48AF8E}"/>
              </a:ext>
            </a:extLst>
          </p:cNvPr>
          <p:cNvSpPr/>
          <p:nvPr/>
        </p:nvSpPr>
        <p:spPr>
          <a:xfrm>
            <a:off x="4865268" y="3337944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Link to Associated Event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EC951-4296-8F4C-B16C-5AC0180E0895}"/>
              </a:ext>
            </a:extLst>
          </p:cNvPr>
          <p:cNvSpPr/>
          <p:nvPr/>
        </p:nvSpPr>
        <p:spPr>
          <a:xfrm>
            <a:off x="1434994" y="190567"/>
            <a:ext cx="1584238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Award Description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F3ECFE8-0B22-3240-996D-D134961CF008}"/>
              </a:ext>
            </a:extLst>
          </p:cNvPr>
          <p:cNvSpPr/>
          <p:nvPr/>
        </p:nvSpPr>
        <p:spPr>
          <a:xfrm>
            <a:off x="8053308" y="3328385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Media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0F0270-0CD0-8B47-90C0-7668D2ACBFFC}"/>
              </a:ext>
            </a:extLst>
          </p:cNvPr>
          <p:cNvSpPr/>
          <p:nvPr/>
        </p:nvSpPr>
        <p:spPr>
          <a:xfrm>
            <a:off x="6450284" y="3337943"/>
            <a:ext cx="1472540" cy="712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Event Overview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469AB7-6294-4040-8A9C-F5433ABF6418}"/>
              </a:ext>
            </a:extLst>
          </p:cNvPr>
          <p:cNvSpPr txBox="1"/>
          <p:nvPr/>
        </p:nvSpPr>
        <p:spPr>
          <a:xfrm>
            <a:off x="4864524" y="3071807"/>
            <a:ext cx="592213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0987A8-5167-A74D-8844-09374FC014E0}"/>
              </a:ext>
            </a:extLst>
          </p:cNvPr>
          <p:cNvSpPr txBox="1"/>
          <p:nvPr/>
        </p:nvSpPr>
        <p:spPr>
          <a:xfrm>
            <a:off x="5084941" y="4830199"/>
            <a:ext cx="787395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Seminar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3908DB-2A21-C44E-AA73-8483137DF5F3}"/>
              </a:ext>
            </a:extLst>
          </p:cNvPr>
          <p:cNvSpPr txBox="1"/>
          <p:nvPr/>
        </p:nvSpPr>
        <p:spPr>
          <a:xfrm>
            <a:off x="425238" y="1424881"/>
            <a:ext cx="1309269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Award Instance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241292-CA9A-DF4A-82F3-3AAB32546937}"/>
              </a:ext>
            </a:extLst>
          </p:cNvPr>
          <p:cNvSpPr txBox="1"/>
          <p:nvPr/>
        </p:nvSpPr>
        <p:spPr>
          <a:xfrm>
            <a:off x="349903" y="214055"/>
            <a:ext cx="1121471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Award Type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A1DC3E-9822-D342-9255-186FD8DDE4CA}"/>
              </a:ext>
            </a:extLst>
          </p:cNvPr>
          <p:cNvSpPr txBox="1"/>
          <p:nvPr/>
        </p:nvSpPr>
        <p:spPr>
          <a:xfrm>
            <a:off x="4739046" y="783499"/>
            <a:ext cx="835806" cy="30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Awardee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A1E7C0D-7818-F947-AFB1-4FA827E1463E}"/>
              </a:ext>
            </a:extLst>
          </p:cNvPr>
          <p:cNvCxnSpPr>
            <a:cxnSpLocks/>
            <a:stCxn id="22" idx="2"/>
            <a:endCxn id="46" idx="0"/>
          </p:cNvCxnSpPr>
          <p:nvPr/>
        </p:nvCxnSpPr>
        <p:spPr>
          <a:xfrm flipH="1">
            <a:off x="1927156" y="1043584"/>
            <a:ext cx="302472" cy="136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F0FB254-412A-FB49-AA28-132B2027674A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3610759" y="1311999"/>
            <a:ext cx="842864" cy="2471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B71D882-6A03-DF49-ADA4-55DF711E75E4}"/>
              </a:ext>
            </a:extLst>
          </p:cNvPr>
          <p:cNvCxnSpPr>
            <a:cxnSpLocks/>
            <a:endCxn id="44" idx="2"/>
          </p:cNvCxnSpPr>
          <p:nvPr/>
        </p:nvCxnSpPr>
        <p:spPr>
          <a:xfrm flipV="1">
            <a:off x="3735777" y="3707634"/>
            <a:ext cx="811432" cy="8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1AE82F0-D771-C94D-9E46-9FDF27A229E8}"/>
              </a:ext>
            </a:extLst>
          </p:cNvPr>
          <p:cNvCxnSpPr>
            <a:cxnSpLocks/>
            <a:endCxn id="45" idx="2"/>
          </p:cNvCxnSpPr>
          <p:nvPr/>
        </p:nvCxnSpPr>
        <p:spPr>
          <a:xfrm flipV="1">
            <a:off x="3735777" y="5343113"/>
            <a:ext cx="892773" cy="10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83CF7AA-4BE1-A04F-934C-412EA4901ACA}"/>
              </a:ext>
            </a:extLst>
          </p:cNvPr>
          <p:cNvSpPr/>
          <p:nvPr/>
        </p:nvSpPr>
        <p:spPr>
          <a:xfrm>
            <a:off x="4453623" y="1186397"/>
            <a:ext cx="235974" cy="251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00BC890-A7CC-B24E-8F4F-F669734B5571}"/>
              </a:ext>
            </a:extLst>
          </p:cNvPr>
          <p:cNvSpPr/>
          <p:nvPr/>
        </p:nvSpPr>
        <p:spPr>
          <a:xfrm>
            <a:off x="4547209" y="3582032"/>
            <a:ext cx="235974" cy="251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DE238FC-3DC0-D34A-96C7-BE61DA1139C9}"/>
              </a:ext>
            </a:extLst>
          </p:cNvPr>
          <p:cNvSpPr/>
          <p:nvPr/>
        </p:nvSpPr>
        <p:spPr>
          <a:xfrm>
            <a:off x="4628550" y="5217511"/>
            <a:ext cx="235974" cy="251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423C4F6-5D5F-964B-90AC-064E7E7435D0}"/>
              </a:ext>
            </a:extLst>
          </p:cNvPr>
          <p:cNvSpPr/>
          <p:nvPr/>
        </p:nvSpPr>
        <p:spPr>
          <a:xfrm>
            <a:off x="1809169" y="1180339"/>
            <a:ext cx="235974" cy="2512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52" name="Content Placeholder 3">
            <a:extLst>
              <a:ext uri="{FF2B5EF4-FFF2-40B4-BE49-F238E27FC236}">
                <a16:creationId xmlns:a16="http://schemas.microsoft.com/office/drawing/2014/main" id="{F4615023-EB38-3B42-A4ED-EF41D9949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4" t="664" r="1572" b="-140"/>
          <a:stretch/>
        </p:blipFill>
        <p:spPr>
          <a:xfrm>
            <a:off x="5586790" y="744071"/>
            <a:ext cx="746908" cy="784047"/>
          </a:xfrm>
          <a:prstGeom prst="ellipse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3A9D356-F738-1B43-ACFB-970A3C1BB513}"/>
              </a:ext>
            </a:extLst>
          </p:cNvPr>
          <p:cNvSpPr/>
          <p:nvPr/>
        </p:nvSpPr>
        <p:spPr>
          <a:xfrm>
            <a:off x="658906" y="1733299"/>
            <a:ext cx="723493" cy="551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PID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4E5519F-E3E5-8540-9CB0-F69F2A1E108B}"/>
              </a:ext>
            </a:extLst>
          </p:cNvPr>
          <p:cNvSpPr/>
          <p:nvPr/>
        </p:nvSpPr>
        <p:spPr>
          <a:xfrm>
            <a:off x="3363116" y="260608"/>
            <a:ext cx="723493" cy="551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PID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8BC4E90-2398-A14E-8B4E-608394447351}"/>
              </a:ext>
            </a:extLst>
          </p:cNvPr>
          <p:cNvSpPr/>
          <p:nvPr/>
        </p:nvSpPr>
        <p:spPr>
          <a:xfrm>
            <a:off x="10289720" y="3383741"/>
            <a:ext cx="723493" cy="551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PID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8652A85-FBB6-954F-B021-D8FD9A879D09}"/>
              </a:ext>
            </a:extLst>
          </p:cNvPr>
          <p:cNvSpPr/>
          <p:nvPr/>
        </p:nvSpPr>
        <p:spPr>
          <a:xfrm>
            <a:off x="7109667" y="5193128"/>
            <a:ext cx="723493" cy="551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PID</a:t>
            </a:r>
          </a:p>
        </p:txBody>
      </p:sp>
    </p:spTree>
    <p:extLst>
      <p:ext uri="{BB962C8B-B14F-4D97-AF65-F5344CB8AC3E}">
        <p14:creationId xmlns:p14="http://schemas.microsoft.com/office/powerpoint/2010/main" val="634147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6D8A-53C5-614C-ACE6-10F2453CB6E3}"/>
              </a:ext>
            </a:extLst>
          </p:cNvPr>
          <p:cNvSpPr txBox="1">
            <a:spLocks/>
          </p:cNvSpPr>
          <p:nvPr/>
        </p:nvSpPr>
        <p:spPr>
          <a:xfrm>
            <a:off x="2048022" y="1416673"/>
            <a:ext cx="7886700" cy="43992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Where can we put Award/Citation Descriptions? 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Observation: Awards share a lot of properties in common with data sets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15861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B79EA-53CA-FA4B-87EF-8A77F71ED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2992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D3DF5-BDA9-D644-9C88-A13AD903EF7F}"/>
              </a:ext>
            </a:extLst>
          </p:cNvPr>
          <p:cNvSpPr txBox="1"/>
          <p:nvPr/>
        </p:nvSpPr>
        <p:spPr>
          <a:xfrm>
            <a:off x="9574305" y="147918"/>
            <a:ext cx="181535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Figshare</a:t>
            </a:r>
            <a:r>
              <a:rPr lang="en-US" dirty="0"/>
              <a:t> test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0E883-418D-CC42-9409-82F6A25765FA}"/>
              </a:ext>
            </a:extLst>
          </p:cNvPr>
          <p:cNvSpPr txBox="1"/>
          <p:nvPr/>
        </p:nvSpPr>
        <p:spPr>
          <a:xfrm>
            <a:off x="9211235" y="1465729"/>
            <a:ext cx="26221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Minting Awards:</a:t>
            </a:r>
          </a:p>
          <a:p>
            <a:endParaRPr lang="en-US" sz="2400" dirty="0"/>
          </a:p>
          <a:p>
            <a:r>
              <a:rPr lang="en-US" sz="2400" dirty="0"/>
              <a:t>You can model an award much like a dataset</a:t>
            </a:r>
          </a:p>
        </p:txBody>
      </p:sp>
    </p:spTree>
    <p:extLst>
      <p:ext uri="{BB962C8B-B14F-4D97-AF65-F5344CB8AC3E}">
        <p14:creationId xmlns:p14="http://schemas.microsoft.com/office/powerpoint/2010/main" val="1799863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A0DB95-3F78-2941-8C38-7137E96A8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8496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5F9F42-8EE4-5548-9C15-4BD2025E651A}"/>
              </a:ext>
            </a:extLst>
          </p:cNvPr>
          <p:cNvSpPr txBox="1"/>
          <p:nvPr/>
        </p:nvSpPr>
        <p:spPr>
          <a:xfrm>
            <a:off x="9601199" y="121024"/>
            <a:ext cx="1815353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Figshare</a:t>
            </a:r>
            <a:r>
              <a:rPr lang="en-US" dirty="0"/>
              <a:t> test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E6B0F-EBF1-9A41-ABAC-68A7F5A9B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8193" y="0"/>
            <a:ext cx="3713807" cy="617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65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84105-B524-8342-ADC0-FB87D370039D}"/>
              </a:ext>
            </a:extLst>
          </p:cNvPr>
          <p:cNvSpPr txBox="1">
            <a:spLocks/>
          </p:cNvSpPr>
          <p:nvPr/>
        </p:nvSpPr>
        <p:spPr>
          <a:xfrm>
            <a:off x="1211283" y="858533"/>
            <a:ext cx="9381507" cy="43992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So we can describe them, and put them some where…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(and even give them a persistent identifier)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..but how do we make them exist, and not just be a shadow of the physical? 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35651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694F8-3DD0-474F-BCBA-8B488729D4D9}"/>
              </a:ext>
            </a:extLst>
          </p:cNvPr>
          <p:cNvSpPr txBox="1">
            <a:spLocks/>
          </p:cNvSpPr>
          <p:nvPr/>
        </p:nvSpPr>
        <p:spPr>
          <a:xfrm>
            <a:off x="2071772" y="1927313"/>
            <a:ext cx="7886700" cy="23240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Creating the digital identity for an award needs to be part of the award creation process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38944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49593" y="2313707"/>
            <a:ext cx="78867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DS" pitchFamily="2" charset="77"/>
              </a:rPr>
              <a:t>What should an </a:t>
            </a:r>
            <a:r>
              <a:rPr lang="en-US" dirty="0">
                <a:solidFill>
                  <a:srgbClr val="CC1423"/>
                </a:solidFill>
                <a:latin typeface="Gill Sans DS" pitchFamily="2" charset="77"/>
              </a:rPr>
              <a:t>award publishing workflow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DS" pitchFamily="2" charset="77"/>
              </a:rPr>
              <a:t>look like?</a:t>
            </a:r>
            <a:endParaRPr lang="en-US" dirty="0"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13096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C1A4AD1-9D1C-454B-9B73-117C0723C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2" t="12134" r="1"/>
          <a:stretch/>
        </p:blipFill>
        <p:spPr>
          <a:xfrm>
            <a:off x="-1" y="0"/>
            <a:ext cx="9173497" cy="619432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6D1431D-78A1-3247-8600-1CFA5A1EE069}"/>
              </a:ext>
            </a:extLst>
          </p:cNvPr>
          <p:cNvSpPr/>
          <p:nvPr/>
        </p:nvSpPr>
        <p:spPr>
          <a:xfrm>
            <a:off x="1201995" y="4616241"/>
            <a:ext cx="1696065" cy="958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Selection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57198-6FAA-1148-9F66-46D21962F97E}"/>
              </a:ext>
            </a:extLst>
          </p:cNvPr>
          <p:cNvSpPr/>
          <p:nvPr/>
        </p:nvSpPr>
        <p:spPr>
          <a:xfrm>
            <a:off x="3124198" y="4616242"/>
            <a:ext cx="1696065" cy="958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Acceptance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1524217-9ECD-6D43-A464-228761BD1409}"/>
              </a:ext>
            </a:extLst>
          </p:cNvPr>
          <p:cNvSpPr/>
          <p:nvPr/>
        </p:nvSpPr>
        <p:spPr>
          <a:xfrm>
            <a:off x="7012856" y="4616241"/>
            <a:ext cx="1696065" cy="958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Event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72C2468-45A9-914A-A62F-F182894578ED}"/>
              </a:ext>
            </a:extLst>
          </p:cNvPr>
          <p:cNvSpPr/>
          <p:nvPr/>
        </p:nvSpPr>
        <p:spPr>
          <a:xfrm>
            <a:off x="5083274" y="4616242"/>
            <a:ext cx="1696065" cy="958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Media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6E344E2-5F7D-6745-B42F-F95753617F53}"/>
              </a:ext>
            </a:extLst>
          </p:cNvPr>
          <p:cNvSpPr/>
          <p:nvPr/>
        </p:nvSpPr>
        <p:spPr>
          <a:xfrm>
            <a:off x="8971934" y="4616241"/>
            <a:ext cx="1696065" cy="9586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Create /Collect Event  Media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544E31-CDD7-B448-B996-95D641BE701A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2861187" y="5095565"/>
            <a:ext cx="2630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E197FE-943C-B242-8EC5-CB00F7EF07B4}"/>
              </a:ext>
            </a:extLst>
          </p:cNvPr>
          <p:cNvCxnSpPr>
            <a:cxnSpLocks/>
          </p:cNvCxnSpPr>
          <p:nvPr/>
        </p:nvCxnSpPr>
        <p:spPr>
          <a:xfrm>
            <a:off x="4837471" y="5095563"/>
            <a:ext cx="24580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C0DD85A-7981-3A4F-8669-0490AB8DD5FB}"/>
              </a:ext>
            </a:extLst>
          </p:cNvPr>
          <p:cNvCxnSpPr>
            <a:cxnSpLocks/>
          </p:cNvCxnSpPr>
          <p:nvPr/>
        </p:nvCxnSpPr>
        <p:spPr>
          <a:xfrm>
            <a:off x="6740013" y="5095563"/>
            <a:ext cx="3097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504EC7-0D9D-724A-B854-63DCCBF0782C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8708921" y="5095564"/>
            <a:ext cx="2630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32897008-1B0A-DD4E-888A-A45BC6A99AA3}"/>
              </a:ext>
            </a:extLst>
          </p:cNvPr>
          <p:cNvSpPr txBox="1">
            <a:spLocks/>
          </p:cNvSpPr>
          <p:nvPr/>
        </p:nvSpPr>
        <p:spPr>
          <a:xfrm>
            <a:off x="6585152" y="661778"/>
            <a:ext cx="5399136" cy="138455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DS" pitchFamily="2" charset="77"/>
              </a:rPr>
              <a:t>Aim: Collect the metadata for an award as it is awarded</a:t>
            </a:r>
          </a:p>
        </p:txBody>
      </p:sp>
    </p:spTree>
    <p:extLst>
      <p:ext uri="{BB962C8B-B14F-4D97-AF65-F5344CB8AC3E}">
        <p14:creationId xmlns:p14="http://schemas.microsoft.com/office/powerpoint/2010/main" val="3541729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049593" y="2313707"/>
            <a:ext cx="78867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DS" pitchFamily="2" charset="77"/>
              </a:rPr>
              <a:t>What should an </a:t>
            </a:r>
            <a:r>
              <a:rPr lang="en-US" dirty="0">
                <a:solidFill>
                  <a:srgbClr val="CC1423"/>
                </a:solidFill>
                <a:latin typeface="Gill Sans DS" pitchFamily="2" charset="77"/>
              </a:rPr>
              <a:t>award publishing workflow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DS" pitchFamily="2" charset="77"/>
              </a:rPr>
              <a:t>look like?</a:t>
            </a:r>
            <a:endParaRPr lang="en-US" dirty="0"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6087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3484BF-2985-CE4F-89AA-C6184FD0C856}"/>
              </a:ext>
            </a:extLst>
          </p:cNvPr>
          <p:cNvSpPr/>
          <p:nvPr/>
        </p:nvSpPr>
        <p:spPr>
          <a:xfrm>
            <a:off x="391886" y="239486"/>
            <a:ext cx="11234057" cy="5725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23413D-3B89-A64B-987D-F4E0CE12F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95" y="326570"/>
            <a:ext cx="6129862" cy="5415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1C2AEF-3095-7646-9ABB-498B537DF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304" y="326570"/>
            <a:ext cx="3952634" cy="3101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99858F-3D0D-2848-B7DE-6A0C56A90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139" y="2857498"/>
            <a:ext cx="3535662" cy="27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79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DAE99B-1B02-284B-B505-A4892E59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48" y="2865769"/>
            <a:ext cx="5310080" cy="13216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D64374-100A-8E49-86F2-124CAE85B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938" y="2442573"/>
            <a:ext cx="4363469" cy="21680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424B1FF-0EFA-D749-A20A-47D6B49F9328}"/>
              </a:ext>
            </a:extLst>
          </p:cNvPr>
          <p:cNvSpPr txBox="1">
            <a:spLocks/>
          </p:cNvSpPr>
          <p:nvPr/>
        </p:nvSpPr>
        <p:spPr>
          <a:xfrm>
            <a:off x="1610206" y="1540206"/>
            <a:ext cx="78867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DS" pitchFamily="2" charset="77"/>
              </a:rPr>
              <a:t>Demonstration</a:t>
            </a:r>
            <a:endParaRPr lang="en-US" dirty="0"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471141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8AD0-0245-334F-82F2-D24CF877670F}"/>
              </a:ext>
            </a:extLst>
          </p:cNvPr>
          <p:cNvSpPr txBox="1">
            <a:spLocks/>
          </p:cNvSpPr>
          <p:nvPr/>
        </p:nvSpPr>
        <p:spPr>
          <a:xfrm>
            <a:off x="2049593" y="2313707"/>
            <a:ext cx="78867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4109341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44E97-9C69-6B4F-B18D-F9AF4D808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52" t="12134" r="1"/>
          <a:stretch/>
        </p:blipFill>
        <p:spPr>
          <a:xfrm>
            <a:off x="0" y="21665"/>
            <a:ext cx="9055510" cy="61146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938A86-06D0-DC40-8B69-341790E43368}"/>
              </a:ext>
            </a:extLst>
          </p:cNvPr>
          <p:cNvSpPr txBox="1">
            <a:spLocks/>
          </p:cNvSpPr>
          <p:nvPr/>
        </p:nvSpPr>
        <p:spPr>
          <a:xfrm>
            <a:off x="5854780" y="82167"/>
            <a:ext cx="6337220" cy="13255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DS" pitchFamily="2" charset="77"/>
              </a:rPr>
              <a:t>Having been created, where should award data flow next?</a:t>
            </a:r>
            <a:endParaRPr lang="en-US" dirty="0">
              <a:latin typeface="Gill Sans DS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C2FA2E-E452-7143-9983-3725155B2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73"/>
          <a:stretch/>
        </p:blipFill>
        <p:spPr>
          <a:xfrm>
            <a:off x="9006809" y="1182606"/>
            <a:ext cx="1873045" cy="1874759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271001D-7321-A64E-ADE9-4E97609D5D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4" t="664" r="1572" b="-140"/>
          <a:stretch/>
        </p:blipFill>
        <p:spPr>
          <a:xfrm>
            <a:off x="5205522" y="2759091"/>
            <a:ext cx="1298516" cy="1363084"/>
          </a:xfrm>
          <a:prstGeom prst="ellipse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ABE501DE-B9F6-8C4C-8B0F-760D21CCA5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6" t="6092" r="31634" b="11097"/>
          <a:stretch/>
        </p:blipFill>
        <p:spPr>
          <a:xfrm>
            <a:off x="9055510" y="3186901"/>
            <a:ext cx="1873045" cy="2241493"/>
          </a:xfrm>
          <a:prstGeom prst="rect">
            <a:avLst/>
          </a:prstGeom>
        </p:spPr>
      </p:pic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61B982B-FAA3-2042-B217-EA76C2B72F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786" b="100000" l="2667" r="100000"/>
                    </a14:imgEffect>
                  </a14:imgLayer>
                </a14:imgProps>
              </a:ext>
            </a:extLst>
          </a:blip>
          <a:srcRect t="2847" b="2154"/>
          <a:stretch/>
        </p:blipFill>
        <p:spPr>
          <a:xfrm>
            <a:off x="1800280" y="277807"/>
            <a:ext cx="1733496" cy="1639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724188-5A37-624C-86B2-2D1A41C6B8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084" y="4399543"/>
            <a:ext cx="2320141" cy="163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428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D4709-137F-8744-8B6E-AAA4CF525D7D}"/>
              </a:ext>
            </a:extLst>
          </p:cNvPr>
          <p:cNvSpPr txBox="1">
            <a:spLocks/>
          </p:cNvSpPr>
          <p:nvPr/>
        </p:nvSpPr>
        <p:spPr>
          <a:xfrm>
            <a:off x="2071772" y="1927313"/>
            <a:ext cx="7886700" cy="232405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Gill Sans DS" pitchFamily="2" charset="77"/>
              </a:rPr>
              <a:t>What Next?</a:t>
            </a: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  <a:p>
            <a:endParaRPr lang="en-US" dirty="0">
              <a:solidFill>
                <a:schemeClr val="bg1"/>
              </a:solidFill>
              <a:latin typeface="Gill Sans D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0120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E1A119-9837-3C47-9EE8-CB9A74A86E15}"/>
              </a:ext>
            </a:extLst>
          </p:cNvPr>
          <p:cNvSpPr/>
          <p:nvPr/>
        </p:nvSpPr>
        <p:spPr>
          <a:xfrm>
            <a:off x="217718" y="239486"/>
            <a:ext cx="11234057" cy="5725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AF945F-B15D-944F-90E1-018BBD37AA28}"/>
              </a:ext>
            </a:extLst>
          </p:cNvPr>
          <p:cNvGrpSpPr/>
          <p:nvPr/>
        </p:nvGrpSpPr>
        <p:grpSpPr>
          <a:xfrm>
            <a:off x="304800" y="370114"/>
            <a:ext cx="10842171" cy="5535385"/>
            <a:chOff x="0" y="-1"/>
            <a:chExt cx="12269161" cy="61885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2CE9B9-F282-6D49-9105-F1117D3D0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1"/>
              <a:ext cx="6990610" cy="618852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9252DA-9945-814B-8E02-B095432851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37" r="25350"/>
            <a:stretch/>
          </p:blipFill>
          <p:spPr>
            <a:xfrm>
              <a:off x="4587628" y="11573"/>
              <a:ext cx="5228168" cy="57373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1C1041-02F3-8A4F-BE47-517E77910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2353" y="3765805"/>
              <a:ext cx="3584745" cy="239946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CF0E924-8D1C-6946-805F-B7E75A9AC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7524" r="39928"/>
            <a:stretch/>
          </p:blipFill>
          <p:spPr>
            <a:xfrm>
              <a:off x="9138408" y="1076447"/>
              <a:ext cx="2993459" cy="13658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A079D7-C839-0246-AB14-AEAC9C691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00587" y="3790305"/>
              <a:ext cx="4168574" cy="132039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7DDD87-5BED-4B43-B406-32181E476F2B}"/>
                </a:ext>
              </a:extLst>
            </p:cNvPr>
            <p:cNvSpPr/>
            <p:nvPr/>
          </p:nvSpPr>
          <p:spPr>
            <a:xfrm>
              <a:off x="8207098" y="5110699"/>
              <a:ext cx="335018" cy="271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7731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C1B7AB-68DB-7E46-889F-91140E086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57" y="251612"/>
            <a:ext cx="6682598" cy="5940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841D63-11D5-524E-A7CA-A83FD7CDF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782" y="251612"/>
            <a:ext cx="5021103" cy="594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0A7E3-99C6-014D-AF9A-7FD2AA60D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8" y="1"/>
            <a:ext cx="6648974" cy="6139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2B3D8A-AE83-FF44-9F81-9B6D822977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71" y="0"/>
            <a:ext cx="5660571" cy="59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BE499-B31D-E446-B821-44798B5D0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84"/>
            <a:ext cx="11985171" cy="4084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47C5C2-C51A-664D-BB04-0F9AF2D7A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653" y="1023257"/>
            <a:ext cx="5253512" cy="34648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16419E-E662-5B48-A9B5-4CF95EE0C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3257"/>
            <a:ext cx="6572653" cy="4365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3DB33-2ECB-264C-8F4B-07AD9759A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278" y="4488155"/>
            <a:ext cx="5383893" cy="152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69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DS">
      <a:majorFont>
        <a:latin typeface="Gill Sans DS"/>
        <a:ea typeface=""/>
        <a:cs typeface=""/>
      </a:majorFont>
      <a:minorFont>
        <a:latin typeface="Gill Sans D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9203</TotalTime>
  <Words>990</Words>
  <Application>Microsoft Macintosh PowerPoint</Application>
  <PresentationFormat>Widescreen</PresentationFormat>
  <Paragraphs>152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9" baseType="lpstr">
      <vt:lpstr>Lora</vt:lpstr>
      <vt:lpstr>Calibri Light</vt:lpstr>
      <vt:lpstr>Calibri</vt:lpstr>
      <vt:lpstr>Gill Sans DS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Microsoft Office User</cp:lastModifiedBy>
  <cp:revision>78</cp:revision>
  <dcterms:created xsi:type="dcterms:W3CDTF">2018-06-14T15:00:26Z</dcterms:created>
  <dcterms:modified xsi:type="dcterms:W3CDTF">2019-01-24T08:57:44Z</dcterms:modified>
</cp:coreProperties>
</file>