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6" r:id="rId2"/>
    <p:sldId id="257" r:id="rId3"/>
    <p:sldId id="290" r:id="rId4"/>
    <p:sldId id="259" r:id="rId5"/>
    <p:sldId id="261" r:id="rId6"/>
    <p:sldId id="262" r:id="rId7"/>
    <p:sldId id="268" r:id="rId8"/>
    <p:sldId id="286" r:id="rId9"/>
    <p:sldId id="275" r:id="rId10"/>
    <p:sldId id="285" r:id="rId11"/>
    <p:sldId id="287" r:id="rId12"/>
    <p:sldId id="288" r:id="rId13"/>
    <p:sldId id="284" r:id="rId14"/>
    <p:sldId id="289" r:id="rId15"/>
    <p:sldId id="265" r:id="rId16"/>
    <p:sldId id="273" r:id="rId17"/>
    <p:sldId id="266" r:id="rId18"/>
    <p:sldId id="271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  <a:srgbClr val="D1D1D1"/>
    <a:srgbClr val="FF3300"/>
    <a:srgbClr val="FFE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81" autoAdjust="0"/>
    <p:restoredTop sz="81954" autoAdjust="0"/>
  </p:normalViewPr>
  <p:slideViewPr>
    <p:cSldViewPr snapToGrid="0">
      <p:cViewPr varScale="1">
        <p:scale>
          <a:sx n="94" d="100"/>
          <a:sy n="94" d="100"/>
        </p:scale>
        <p:origin x="17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931E1-274D-4B36-92C4-6BBACDE21EFC}" type="datetimeFigureOut">
              <a:rPr lang="en-GB" smtClean="0"/>
              <a:t>04/07/2019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55DA9-B144-4A21-9B4E-4D8B48C874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125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5DA9-B144-4A21-9B4E-4D8B48C8740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066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5DA9-B144-4A21-9B4E-4D8B48C8740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976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5DA9-B144-4A21-9B4E-4D8B48C8740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18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5DA9-B144-4A21-9B4E-4D8B48C8740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978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5DA9-B144-4A21-9B4E-4D8B48C8740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900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5DA9-B144-4A21-9B4E-4D8B48C8740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903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5DA9-B144-4A21-9B4E-4D8B48C8740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004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5DA9-B144-4A21-9B4E-4D8B48C8740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918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5DA9-B144-4A21-9B4E-4D8B48C8740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25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5DA9-B144-4A21-9B4E-4D8B48C8740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810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5DA9-B144-4A21-9B4E-4D8B48C8740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548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5DA9-B144-4A21-9B4E-4D8B48C8740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48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5DA9-B144-4A21-9B4E-4D8B48C8740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004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5DA9-B144-4A21-9B4E-4D8B48C8740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80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5DA9-B144-4A21-9B4E-4D8B48C8740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185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FAA6-52F0-4203-A9C3-6F0D5B9CF790}" type="datetime1">
              <a:rPr lang="en-GB" smtClean="0"/>
              <a:t>04/07/2019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199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E414-435E-4CFC-9ED7-76A573C497B1}" type="datetime1">
              <a:rPr lang="en-GB" smtClean="0"/>
              <a:t>04/07/2019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681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53AAC-83CA-4B02-92C3-8E3129EDF686}" type="datetime1">
              <a:rPr lang="en-GB" smtClean="0"/>
              <a:t>04/07/2019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135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0811-6104-4C88-8534-48E131FB5E38}" type="datetime1">
              <a:rPr lang="en-GB" smtClean="0"/>
              <a:t>04/07/2019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65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0EBC0-9AD1-4E8E-B125-C0D9A71E75F6}" type="datetime1">
              <a:rPr lang="en-GB" smtClean="0"/>
              <a:t>04/07/2019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794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A8B31-624E-4E2E-A859-FB51B37311B1}" type="datetime1">
              <a:rPr lang="en-GB" smtClean="0"/>
              <a:t>04/07/2019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95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898F2-EA8D-4738-B64A-90C959B2A12F}" type="datetime1">
              <a:rPr lang="en-GB" smtClean="0"/>
              <a:t>04/07/2019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184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45F3-7199-4758-B300-A80E5DF51742}" type="datetime1">
              <a:rPr lang="en-GB" smtClean="0"/>
              <a:t>04/07/2019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723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47A1-B462-4479-81E6-FE595195FAE3}" type="datetime1">
              <a:rPr lang="en-GB" smtClean="0"/>
              <a:t>04/07/2019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459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B6FCE-F347-40F5-9890-3F28032F1E36}" type="datetime1">
              <a:rPr lang="en-GB" smtClean="0"/>
              <a:t>04/07/2019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59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45A12-8BFD-4AF2-92AB-D93EF94A6EA9}" type="datetime1">
              <a:rPr lang="en-GB" smtClean="0"/>
              <a:t>04/07/2019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249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BB215-1213-4870-83AF-A4CDCFA56FBA}" type="datetime1">
              <a:rPr lang="en-GB" smtClean="0"/>
              <a:t>04/07/2019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4D185-58B0-46EA-B02C-B11C79DFA9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0548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12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53.png"/><Relationship Id="rId18" Type="http://schemas.openxmlformats.org/officeDocument/2006/relationships/image" Target="../media/image45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12" Type="http://schemas.microsoft.com/office/2007/relationships/hdphoto" Target="../media/hdphoto12.wdp"/><Relationship Id="rId17" Type="http://schemas.openxmlformats.org/officeDocument/2006/relationships/image" Target="../media/image12.png"/><Relationship Id="rId2" Type="http://schemas.openxmlformats.org/officeDocument/2006/relationships/image" Target="../media/image47.png"/><Relationship Id="rId16" Type="http://schemas.openxmlformats.org/officeDocument/2006/relationships/image" Target="../media/image53.sv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5" Type="http://schemas.openxmlformats.org/officeDocument/2006/relationships/image" Target="../media/image54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51.png"/><Relationship Id="rId14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microsoft.com/office/2007/relationships/hdphoto" Target="../media/hdphoto4.wdp"/><Relationship Id="rId14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microsoft.com/office/2007/relationships/hdphoto" Target="../media/hdphoto4.wdp"/><Relationship Id="rId14" Type="http://schemas.openxmlformats.org/officeDocument/2006/relationships/image" Target="../media/image38.sv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59.png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0.png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microsoft.com/office/2007/relationships/hdphoto" Target="../media/hdphoto4.wdp"/><Relationship Id="rId14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FC5F5B7-33F3-4DB2-913E-3BFD7F4EDA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1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29"/>
          <a:stretch/>
        </p:blipFill>
        <p:spPr>
          <a:xfrm>
            <a:off x="-2" y="14144"/>
            <a:ext cx="9144000" cy="5450114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903CD4E-AFA3-4D3A-A362-F422EAA6E3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243" y="624812"/>
            <a:ext cx="8427357" cy="1409593"/>
          </a:xfrm>
        </p:spPr>
        <p:txBody>
          <a:bodyPr>
            <a:noAutofit/>
          </a:bodyPr>
          <a:lstStyle/>
          <a:p>
            <a:r>
              <a:rPr lang="en-GB" sz="5400" b="1" dirty="0"/>
              <a:t>Fourier ptychography using low-cost Bayer colour sensors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2802890-D08E-434A-B68A-168E45CB2E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98" y="3429000"/>
            <a:ext cx="6858000" cy="1655762"/>
          </a:xfrm>
        </p:spPr>
        <p:txBody>
          <a:bodyPr>
            <a:normAutofit fontScale="92500" lnSpcReduction="10000"/>
          </a:bodyPr>
          <a:lstStyle/>
          <a:p>
            <a:r>
              <a:rPr lang="en-GB" sz="2600" b="1" u="sng" dirty="0"/>
              <a:t>Tomas Aidukas</a:t>
            </a:r>
            <a:r>
              <a:rPr lang="en-GB" sz="2600" b="1" dirty="0"/>
              <a:t>, Regina Eckert, Laura Waller, Andrew R. Harvey, Pavan C. Konda</a:t>
            </a:r>
          </a:p>
          <a:p>
            <a:r>
              <a:rPr lang="en-GB" sz="1600" b="1" dirty="0"/>
              <a:t>School of Physics and Astronomy,</a:t>
            </a:r>
          </a:p>
          <a:p>
            <a:r>
              <a:rPr lang="en-GB" sz="1600" b="1" dirty="0"/>
              <a:t>University of Glasgow</a:t>
            </a:r>
          </a:p>
          <a:p>
            <a:r>
              <a:rPr lang="en-GB" sz="1600" b="1" dirty="0"/>
              <a:t>Email: t.aidukas.1@research.gla.ac.uk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613D40-86E6-429D-B6A4-619E30C9D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60705"/>
            <a:ext cx="2057400" cy="365125"/>
          </a:xfrm>
        </p:spPr>
        <p:txBody>
          <a:bodyPr/>
          <a:lstStyle/>
          <a:p>
            <a:fld id="{6854D185-58B0-46EA-B02C-B11C79DFA933}" type="slidenum">
              <a:rPr lang="en-GB" smtClean="0"/>
              <a:t>1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996068-96F2-489C-829B-BE861AA25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64258"/>
            <a:ext cx="9144000" cy="139481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US" sz="1400"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43AF8D-6153-4CD6-9B30-D7533067E7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216" y="5737332"/>
            <a:ext cx="2830868" cy="97800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E0BD20-EA36-4C98-B34D-F95C72D2C5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3" y="5749886"/>
            <a:ext cx="2797629" cy="975944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</p:pic>
      <p:pic>
        <p:nvPicPr>
          <p:cNvPr id="9" name="Picture 80" descr="Image result for glasgow university logo">
            <a:extLst>
              <a:ext uri="{FF2B5EF4-FFF2-40B4-BE49-F238E27FC236}">
                <a16:creationId xmlns:a16="http://schemas.microsoft.com/office/drawing/2014/main" id="{C49D90DA-A8F8-4709-AF86-52065A172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156" y="5657039"/>
            <a:ext cx="2599689" cy="111545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53642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>
            <a:extLst>
              <a:ext uri="{FF2B5EF4-FFF2-40B4-BE49-F238E27FC236}">
                <a16:creationId xmlns:a16="http://schemas.microsoft.com/office/drawing/2014/main" id="{03F3F1AD-A862-44B4-8325-982AC5705BFD}"/>
              </a:ext>
            </a:extLst>
          </p:cNvPr>
          <p:cNvSpPr/>
          <p:nvPr/>
        </p:nvSpPr>
        <p:spPr>
          <a:xfrm>
            <a:off x="2230437" y="2697487"/>
            <a:ext cx="5180097" cy="4023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FEA14-6D5E-4860-8F3C-6D90090C0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10</a:t>
            </a:fld>
            <a:endParaRPr lang="en-GB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7D31518-D99B-4A04-8950-77F211D3C0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9" t="879" b="10169"/>
          <a:stretch/>
        </p:blipFill>
        <p:spPr>
          <a:xfrm>
            <a:off x="3045697" y="2697486"/>
            <a:ext cx="4339088" cy="32454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F7F840CD-B1A3-4DAC-9F3F-FD62164D5652}"/>
                  </a:ext>
                </a:extLst>
              </p:cNvPr>
              <p:cNvSpPr/>
              <p:nvPr/>
            </p:nvSpPr>
            <p:spPr>
              <a:xfrm>
                <a:off x="1675501" y="699574"/>
                <a:ext cx="3199769" cy="6689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514350"/>
                <a:r>
                  <a:rPr lang="en-GB" dirty="0">
                    <a:latin typeface="Calibri" panose="020F0502020204030204"/>
                  </a:rPr>
                  <a:t>Monochrome sensor: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𝑆𝑎𝑚𝑝𝑙𝑖𝑛𝑔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𝑁𝑦𝑞𝑢𝑖𝑠𝑡</m:t>
                          </m:r>
                        </m:sub>
                      </m:sSub>
                    </m:oMath>
                  </m:oMathPara>
                </a14:m>
                <a:endParaRPr lang="en-GB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7F840CD-B1A3-4DAC-9F3F-FD62164D56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5501" y="699574"/>
                <a:ext cx="3199769" cy="668901"/>
              </a:xfrm>
              <a:prstGeom prst="rect">
                <a:avLst/>
              </a:prstGeom>
              <a:blipFill rotWithShape="0">
                <a:blip r:embed="rId4"/>
                <a:stretch>
                  <a:fillRect t="-5505" b="-4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7D10CEBC-3BEC-4476-87BF-169FA0A3DA79}"/>
                  </a:ext>
                </a:extLst>
              </p:cNvPr>
              <p:cNvSpPr/>
              <p:nvPr/>
            </p:nvSpPr>
            <p:spPr>
              <a:xfrm>
                <a:off x="6072850" y="744302"/>
                <a:ext cx="2925860" cy="6689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514350"/>
                <a:r>
                  <a:rPr lang="en-GB" dirty="0"/>
                  <a:t>Colour sensor:</a:t>
                </a:r>
              </a:p>
              <a:p>
                <a:pPr algn="ctr" defTabSz="51435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𝑆𝑎𝑚𝑝𝑙𝑖𝑛𝑔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𝑁𝑦𝑞𝑢𝑖𝑠𝑡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D10CEBC-3BEC-4476-87BF-169FA0A3DA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2850" y="744302"/>
                <a:ext cx="2925860" cy="668901"/>
              </a:xfrm>
              <a:prstGeom prst="rect">
                <a:avLst/>
              </a:prstGeom>
              <a:blipFill rotWithShape="0">
                <a:blip r:embed="rId5"/>
                <a:stretch>
                  <a:fillRect t="-4545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Arrow: Right 92">
                <a:extLst>
                  <a:ext uri="{FF2B5EF4-FFF2-40B4-BE49-F238E27FC236}">
                    <a16:creationId xmlns:a16="http://schemas.microsoft.com/office/drawing/2014/main" id="{CF53A615-5735-4457-863B-3F4131B159EB}"/>
                  </a:ext>
                </a:extLst>
              </p:cNvPr>
              <p:cNvSpPr/>
              <p:nvPr/>
            </p:nvSpPr>
            <p:spPr>
              <a:xfrm>
                <a:off x="2547003" y="6181488"/>
                <a:ext cx="4339088" cy="508404"/>
              </a:xfrm>
              <a:prstGeom prst="rightArrow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350" dirty="0"/>
                  <a:t> x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35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1350" b="1" i="1">
                            <a:latin typeface="Cambria Math" panose="02040503050406030204" pitchFamily="18" charset="0"/>
                          </a:rPr>
                          <m:t>𝑵𝒚𝒒𝒖𝒊𝒔𝒕</m:t>
                        </m:r>
                      </m:sub>
                    </m:sSub>
                  </m:oMath>
                </a14:m>
                <a:r>
                  <a:rPr lang="en-GB" sz="1350" dirty="0"/>
                  <a:t> </a:t>
                </a:r>
              </a:p>
            </p:txBody>
          </p:sp>
        </mc:Choice>
        <mc:Fallback xmlns="">
          <p:sp>
            <p:nvSpPr>
              <p:cNvPr id="93" name="Arrow: Right 92">
                <a:extLst>
                  <a:ext uri="{FF2B5EF4-FFF2-40B4-BE49-F238E27FC236}">
                    <a16:creationId xmlns:a16="http://schemas.microsoft.com/office/drawing/2014/main" id="{CF53A615-5735-4457-863B-3F4131B159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7003" y="6181488"/>
                <a:ext cx="4339088" cy="508404"/>
              </a:xfrm>
              <a:prstGeom prst="rightArrow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Arrow: Right 93">
            <a:extLst>
              <a:ext uri="{FF2B5EF4-FFF2-40B4-BE49-F238E27FC236}">
                <a16:creationId xmlns:a16="http://schemas.microsoft.com/office/drawing/2014/main" id="{028654BE-D265-486E-B3EF-A6CE8CD8FFDD}"/>
              </a:ext>
            </a:extLst>
          </p:cNvPr>
          <p:cNvSpPr/>
          <p:nvPr/>
        </p:nvSpPr>
        <p:spPr>
          <a:xfrm rot="16200000">
            <a:off x="624144" y="4484338"/>
            <a:ext cx="3699184" cy="461948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RMS error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B17277B-895C-4D93-8A9A-F46B708390E2}"/>
              </a:ext>
            </a:extLst>
          </p:cNvPr>
          <p:cNvSpPr txBox="1"/>
          <p:nvPr/>
        </p:nvSpPr>
        <p:spPr>
          <a:xfrm>
            <a:off x="3003004" y="5905263"/>
            <a:ext cx="5217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13C0B04-7726-4086-A766-56AFD2072543}"/>
              </a:ext>
            </a:extLst>
          </p:cNvPr>
          <p:cNvSpPr txBox="1"/>
          <p:nvPr/>
        </p:nvSpPr>
        <p:spPr>
          <a:xfrm>
            <a:off x="4194838" y="5918919"/>
            <a:ext cx="5217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7822B6C-C9A6-4380-A955-7BA77D43D592}"/>
              </a:ext>
            </a:extLst>
          </p:cNvPr>
          <p:cNvSpPr txBox="1"/>
          <p:nvPr/>
        </p:nvSpPr>
        <p:spPr>
          <a:xfrm>
            <a:off x="5308594" y="5905263"/>
            <a:ext cx="5217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A4E0E42-1575-49E3-9DB8-14713CA8386C}"/>
              </a:ext>
            </a:extLst>
          </p:cNvPr>
          <p:cNvSpPr txBox="1"/>
          <p:nvPr/>
        </p:nvSpPr>
        <p:spPr>
          <a:xfrm>
            <a:off x="6478339" y="5918919"/>
            <a:ext cx="5217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DAE002-F077-4B19-AE2A-9C29511BE58F}"/>
              </a:ext>
            </a:extLst>
          </p:cNvPr>
          <p:cNvSpPr txBox="1"/>
          <p:nvPr/>
        </p:nvSpPr>
        <p:spPr>
          <a:xfrm>
            <a:off x="3499143" y="95962"/>
            <a:ext cx="3199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Nyquist sampling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E48BBBF-E45D-4F8A-80CF-FA8284AFE62C}"/>
                  </a:ext>
                </a:extLst>
              </p:cNvPr>
              <p:cNvSpPr txBox="1"/>
              <p:nvPr/>
            </p:nvSpPr>
            <p:spPr>
              <a:xfrm>
                <a:off x="1449459" y="1771136"/>
                <a:ext cx="3199769" cy="620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50" b="1" dirty="0"/>
                  <a:t>Sparsely sampled reconstruction</a:t>
                </a:r>
                <a:endParaRPr lang="en-GB" sz="1650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sz="165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5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165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𝑆𝑎𝑚𝑝𝑙𝑖𝑛𝑔</m:t>
                        </m:r>
                      </m:sub>
                    </m:sSub>
                    <m:r>
                      <a:rPr lang="en-GB" sz="165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GB" sz="165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5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165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𝑁𝑦𝑞𝑢𝑖𝑠𝑡</m:t>
                        </m:r>
                      </m:sub>
                    </m:sSub>
                  </m:oMath>
                </a14:m>
                <a:r>
                  <a:rPr lang="en-GB" sz="1650" dirty="0">
                    <a:solidFill>
                      <a:srgbClr val="FFFF00"/>
                    </a:solidFill>
                  </a:rPr>
                  <a:t> ? 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E48BBBF-E45D-4F8A-80CF-FA8284AFE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459" y="1771136"/>
                <a:ext cx="3199769" cy="620876"/>
              </a:xfrm>
              <a:prstGeom prst="rect">
                <a:avLst/>
              </a:prstGeom>
              <a:blipFill rotWithShape="0">
                <a:blip r:embed="rId7"/>
                <a:stretch>
                  <a:fillRect l="-1143" t="-3960" b="-9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4E3E02B-49DE-4EC2-87C4-623EB7AFEF8D}"/>
                  </a:ext>
                </a:extLst>
              </p:cNvPr>
              <p:cNvSpPr txBox="1"/>
              <p:nvPr/>
            </p:nvSpPr>
            <p:spPr>
              <a:xfrm>
                <a:off x="5353494" y="1766172"/>
                <a:ext cx="3065193" cy="620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50" b="1" dirty="0" err="1"/>
                  <a:t>Demosaiced</a:t>
                </a:r>
                <a:r>
                  <a:rPr lang="en-GB" sz="1650" b="1" dirty="0"/>
                  <a:t> reconstruction</a:t>
                </a:r>
                <a:endParaRPr lang="en-GB" sz="1650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sz="165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5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165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𝑆𝑎𝑚𝑝𝑙𝑖𝑛𝑔</m:t>
                        </m:r>
                      </m:sub>
                    </m:sSub>
                    <m:r>
                      <a:rPr lang="en-GB" sz="165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GB" sz="165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5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165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165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𝑁𝑦𝑞𝑢𝑖𝑠𝑡</m:t>
                        </m:r>
                      </m:sub>
                    </m:sSub>
                  </m:oMath>
                </a14:m>
                <a:r>
                  <a:rPr lang="en-GB" sz="1650" dirty="0">
                    <a:solidFill>
                      <a:srgbClr val="FFFF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4E3E02B-49DE-4EC2-87C4-623EB7AFE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494" y="1766172"/>
                <a:ext cx="3065193" cy="620876"/>
              </a:xfrm>
              <a:prstGeom prst="rect">
                <a:avLst/>
              </a:prstGeom>
              <a:blipFill rotWithShape="0">
                <a:blip r:embed="rId8"/>
                <a:stretch>
                  <a:fillRect t="-3922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A7D7A8A7-74CD-4A7C-805F-4BA2CB0BBBD7}"/>
              </a:ext>
            </a:extLst>
          </p:cNvPr>
          <p:cNvSpPr txBox="1"/>
          <p:nvPr/>
        </p:nvSpPr>
        <p:spPr>
          <a:xfrm>
            <a:off x="2571256" y="3100855"/>
            <a:ext cx="5987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</a:rPr>
              <a:t>0.3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F405FF5-7B70-48EE-A895-EE4329ED4492}"/>
              </a:ext>
            </a:extLst>
          </p:cNvPr>
          <p:cNvSpPr txBox="1"/>
          <p:nvPr/>
        </p:nvSpPr>
        <p:spPr>
          <a:xfrm>
            <a:off x="2563115" y="4289054"/>
            <a:ext cx="5987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</a:rPr>
              <a:t>0.2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A4B049E-539C-44EE-9F64-BD86BFF9FA3A}"/>
              </a:ext>
            </a:extLst>
          </p:cNvPr>
          <p:cNvSpPr txBox="1"/>
          <p:nvPr/>
        </p:nvSpPr>
        <p:spPr>
          <a:xfrm>
            <a:off x="2575949" y="5473612"/>
            <a:ext cx="5987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</a:rPr>
              <a:t>0.1</a:t>
            </a:r>
          </a:p>
        </p:txBody>
      </p: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0422844B-C0D2-40AE-B155-7C5897211BC9}"/>
              </a:ext>
            </a:extLst>
          </p:cNvPr>
          <p:cNvCxnSpPr>
            <a:cxnSpLocks/>
            <a:stCxn id="139" idx="2"/>
          </p:cNvCxnSpPr>
          <p:nvPr/>
        </p:nvCxnSpPr>
        <p:spPr>
          <a:xfrm>
            <a:off x="3229632" y="4155892"/>
            <a:ext cx="28260" cy="9463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908D07D2-22CA-42CC-BB77-C6192F53DD00}"/>
              </a:ext>
            </a:extLst>
          </p:cNvPr>
          <p:cNvCxnSpPr>
            <a:cxnSpLocks/>
            <a:stCxn id="139" idx="0"/>
          </p:cNvCxnSpPr>
          <p:nvPr/>
        </p:nvCxnSpPr>
        <p:spPr>
          <a:xfrm flipV="1">
            <a:off x="3229632" y="3297065"/>
            <a:ext cx="56521" cy="37486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9" name="Picture 2" descr="Image result">
            <a:extLst>
              <a:ext uri="{FF2B5EF4-FFF2-40B4-BE49-F238E27FC236}">
                <a16:creationId xmlns:a16="http://schemas.microsoft.com/office/drawing/2014/main" id="{C7EAEB75-E97F-432C-B6AA-39BED5200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167" y="3671927"/>
            <a:ext cx="742929" cy="48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ABA72897-C20A-4562-A832-A2D5227D0390}"/>
              </a:ext>
            </a:extLst>
          </p:cNvPr>
          <p:cNvCxnSpPr>
            <a:cxnSpLocks/>
          </p:cNvCxnSpPr>
          <p:nvPr/>
        </p:nvCxnSpPr>
        <p:spPr>
          <a:xfrm flipH="1">
            <a:off x="3327372" y="5457543"/>
            <a:ext cx="163236" cy="14967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" name="Picture 2" descr="Image result">
            <a:extLst>
              <a:ext uri="{FF2B5EF4-FFF2-40B4-BE49-F238E27FC236}">
                <a16:creationId xmlns:a16="http://schemas.microsoft.com/office/drawing/2014/main" id="{E18DC134-14ED-441E-AE30-D54842F95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542" y="846379"/>
            <a:ext cx="991364" cy="64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7FDEB4-7DD5-47F7-AD38-34572027122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98" y="884643"/>
            <a:ext cx="1020197" cy="74106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DACE1D2-A019-4B48-B5C6-91FA7E2F26D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34" y="5048407"/>
            <a:ext cx="727745" cy="52862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" name="Multiply 4"/>
          <p:cNvSpPr/>
          <p:nvPr/>
        </p:nvSpPr>
        <p:spPr>
          <a:xfrm>
            <a:off x="2108149" y="1197872"/>
            <a:ext cx="1823597" cy="1823597"/>
          </a:xfrm>
          <a:prstGeom prst="mathMultiply">
            <a:avLst>
              <a:gd name="adj1" fmla="val 8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28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  <p:bldP spid="95" grpId="0"/>
      <p:bldP spid="96" grpId="0"/>
      <p:bldP spid="97" grpId="0"/>
      <p:bldP spid="98" grpId="0"/>
      <p:bldP spid="51" grpId="0"/>
      <p:bldP spid="52" grpId="0"/>
      <p:bldP spid="53" grpId="0"/>
      <p:bldP spid="54" grpId="0"/>
      <p:bldP spid="55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9B9D63-26CE-4FCC-B714-77CA718CE05C}"/>
              </a:ext>
            </a:extLst>
          </p:cNvPr>
          <p:cNvSpPr/>
          <p:nvPr/>
        </p:nvSpPr>
        <p:spPr>
          <a:xfrm>
            <a:off x="384619" y="2813306"/>
            <a:ext cx="530915" cy="28282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25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6E40D30-EE4C-4CD7-BC7C-CE98F98A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37811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Misalignment error correction using frequency space analysis </a:t>
            </a:r>
          </a:p>
        </p:txBody>
      </p:sp>
      <p:sp>
        <p:nvSpPr>
          <p:cNvPr id="7" name="Slide Number Placeholder 54">
            <a:extLst>
              <a:ext uri="{FF2B5EF4-FFF2-40B4-BE49-F238E27FC236}">
                <a16:creationId xmlns:a16="http://schemas.microsoft.com/office/drawing/2014/main" id="{28EBD8C0-0FC7-4559-9A1E-BDB95B2F9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854D185-58B0-46EA-B02C-B11C79DFA933}" type="slidenum">
              <a:rPr lang="en-GB" smtClean="0"/>
              <a:t>11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387B7D-194B-4C05-9329-3E6AE059A09E}"/>
              </a:ext>
            </a:extLst>
          </p:cNvPr>
          <p:cNvSpPr txBox="1"/>
          <p:nvPr/>
        </p:nvSpPr>
        <p:spPr>
          <a:xfrm>
            <a:off x="146474" y="6356351"/>
            <a:ext cx="270058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750" dirty="0">
                <a:solidFill>
                  <a:schemeClr val="tx2">
                    <a:lumMod val="90000"/>
                  </a:schemeClr>
                </a:solidFill>
                <a:latin typeface="Cambria" panose="02040503050406030204" pitchFamily="18" charset="0"/>
              </a:rPr>
              <a:t>R. Eckert, L. Tian, and L. Waller, "</a:t>
            </a:r>
            <a:r>
              <a:rPr lang="en-GB" sz="750" dirty="0">
                <a:solidFill>
                  <a:schemeClr val="tx2">
                    <a:lumMod val="90000"/>
                  </a:schemeClr>
                </a:solidFill>
              </a:rPr>
              <a:t>Efficient illumination angle self-calibration in Fourier ptychography</a:t>
            </a:r>
            <a:r>
              <a:rPr lang="en-GB" sz="750" dirty="0">
                <a:solidFill>
                  <a:schemeClr val="tx2">
                    <a:lumMod val="90000"/>
                  </a:schemeClr>
                </a:solidFill>
                <a:latin typeface="Cambria" panose="02040503050406030204" pitchFamily="18" charset="0"/>
              </a:rPr>
              <a:t>," </a:t>
            </a:r>
            <a:r>
              <a:rPr lang="en-GB" sz="750" dirty="0" err="1">
                <a:solidFill>
                  <a:schemeClr val="tx2">
                    <a:lumMod val="90000"/>
                  </a:schemeClr>
                </a:solidFill>
                <a:latin typeface="Cambria" panose="02040503050406030204" pitchFamily="18" charset="0"/>
              </a:rPr>
              <a:t>ArXiv</a:t>
            </a:r>
            <a:r>
              <a:rPr lang="en-GB" sz="750" dirty="0">
                <a:solidFill>
                  <a:schemeClr val="tx2">
                    <a:lumMod val="90000"/>
                  </a:schemeClr>
                </a:solidFill>
                <a:latin typeface="Cambria" panose="02040503050406030204" pitchFamily="18" charset="0"/>
              </a:rPr>
              <a:t> ID: 1804.03299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6D4F68-8F42-45F4-895D-602FCA3614F4}"/>
              </a:ext>
            </a:extLst>
          </p:cNvPr>
          <p:cNvSpPr/>
          <p:nvPr/>
        </p:nvSpPr>
        <p:spPr>
          <a:xfrm>
            <a:off x="5939951" y="2934111"/>
            <a:ext cx="2575399" cy="2545081"/>
          </a:xfrm>
          <a:prstGeom prst="roundRect">
            <a:avLst>
              <a:gd name="adj" fmla="val 2247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CC3442-8EF6-4F16-BD93-58ADCEA18E36}"/>
              </a:ext>
            </a:extLst>
          </p:cNvPr>
          <p:cNvSpPr txBox="1"/>
          <p:nvPr/>
        </p:nvSpPr>
        <p:spPr>
          <a:xfrm>
            <a:off x="6076201" y="2942090"/>
            <a:ext cx="1322896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75" b="1" dirty="0">
                <a:solidFill>
                  <a:schemeClr val="bg1"/>
                </a:solidFill>
              </a:rPr>
              <a:t>Monochrome image frequency space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6FF6D0-6037-4E57-AB0D-8AE30617294D}"/>
              </a:ext>
            </a:extLst>
          </p:cNvPr>
          <p:cNvSpPr txBox="1"/>
          <p:nvPr/>
        </p:nvSpPr>
        <p:spPr>
          <a:xfrm>
            <a:off x="7240834" y="2942755"/>
            <a:ext cx="1259945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75" b="1" dirty="0">
                <a:solidFill>
                  <a:schemeClr val="bg1"/>
                </a:solidFill>
              </a:rPr>
              <a:t>Colour sensor image frequency space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6C2E37-E7E7-480A-9F79-6AF39FC0ECEB}"/>
              </a:ext>
            </a:extLst>
          </p:cNvPr>
          <p:cNvSpPr txBox="1"/>
          <p:nvPr/>
        </p:nvSpPr>
        <p:spPr>
          <a:xfrm>
            <a:off x="5923445" y="2628827"/>
            <a:ext cx="334707" cy="153734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975" b="1" dirty="0">
                <a:solidFill>
                  <a:schemeClr val="bg1"/>
                </a:solidFill>
              </a:rPr>
              <a:t>2 x Nyquist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7D9072-97D2-494C-B975-B7F962ADC0F1}"/>
              </a:ext>
            </a:extLst>
          </p:cNvPr>
          <p:cNvSpPr txBox="1"/>
          <p:nvPr/>
        </p:nvSpPr>
        <p:spPr>
          <a:xfrm>
            <a:off x="5925013" y="3726383"/>
            <a:ext cx="334707" cy="153734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975" b="1" dirty="0">
                <a:solidFill>
                  <a:schemeClr val="bg1"/>
                </a:solidFill>
              </a:rPr>
              <a:t>3 x Nyquist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062D73-E890-4638-8E61-24CBC3601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34959" y="2965699"/>
            <a:ext cx="2828218" cy="2523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8DA22E-CAD2-4753-90D2-BC5D7DD6EF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37" t="20062" r="26067" b="22628"/>
          <a:stretch/>
        </p:blipFill>
        <p:spPr>
          <a:xfrm>
            <a:off x="3957624" y="3581977"/>
            <a:ext cx="1637335" cy="16400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885E01-A2A9-49D4-AEC8-06116DE356AF}"/>
              </a:ext>
            </a:extLst>
          </p:cNvPr>
          <p:cNvSpPr txBox="1"/>
          <p:nvPr/>
        </p:nvSpPr>
        <p:spPr>
          <a:xfrm rot="16200000">
            <a:off x="-20963" y="3392627"/>
            <a:ext cx="129900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25" b="1" dirty="0">
                <a:solidFill>
                  <a:schemeClr val="bg1"/>
                </a:solidFill>
              </a:rPr>
              <a:t>On-axis illumination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8717A4B-0985-4BB5-A21B-9303ABCF2B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96" t="11014" r="20150" b="81106"/>
          <a:stretch/>
        </p:blipFill>
        <p:spPr>
          <a:xfrm>
            <a:off x="4233601" y="4942161"/>
            <a:ext cx="1085378" cy="2539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03A1664-41EC-474B-8F65-B3B878C65B28}"/>
              </a:ext>
            </a:extLst>
          </p:cNvPr>
          <p:cNvSpPr txBox="1"/>
          <p:nvPr/>
        </p:nvSpPr>
        <p:spPr>
          <a:xfrm rot="16200000">
            <a:off x="79623" y="4720754"/>
            <a:ext cx="109783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25" b="1" dirty="0">
                <a:solidFill>
                  <a:schemeClr val="bg1"/>
                </a:solidFill>
              </a:rPr>
              <a:t>Oblique illumination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F404DA7-8A5D-4514-8E7A-AFD776CB92C5}"/>
              </a:ext>
            </a:extLst>
          </p:cNvPr>
          <p:cNvSpPr/>
          <p:nvPr/>
        </p:nvSpPr>
        <p:spPr>
          <a:xfrm>
            <a:off x="4126218" y="3667973"/>
            <a:ext cx="857250" cy="8572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3BF3F9F5-FAEE-4427-877B-F39D496527F0}"/>
              </a:ext>
            </a:extLst>
          </p:cNvPr>
          <p:cNvSpPr/>
          <p:nvPr/>
        </p:nvSpPr>
        <p:spPr>
          <a:xfrm>
            <a:off x="3512316" y="4193007"/>
            <a:ext cx="378142" cy="31642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en-GB" sz="1013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FAC419C-BD23-4756-97A6-646B502EFB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180" y="3291248"/>
            <a:ext cx="997440" cy="9974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945320-A7C9-4ED7-947E-8FEF7CEEE2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18" y="3307340"/>
            <a:ext cx="997440" cy="9974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04E21D-DD3F-4144-8899-2D744502FA3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99" y="4391130"/>
            <a:ext cx="997440" cy="997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4579B9B-40C3-46A9-B5E2-81B7A4FF260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761" y="4391130"/>
            <a:ext cx="997441" cy="997441"/>
          </a:xfrm>
          <a:prstGeom prst="rect">
            <a:avLst/>
          </a:prstGeom>
        </p:spPr>
      </p:pic>
      <p:pic>
        <p:nvPicPr>
          <p:cNvPr id="25" name="Graphic 24" descr="Checkmark">
            <a:extLst>
              <a:ext uri="{FF2B5EF4-FFF2-40B4-BE49-F238E27FC236}">
                <a16:creationId xmlns:a16="http://schemas.microsoft.com/office/drawing/2014/main" id="{564BFFED-8BDB-4A53-A5E1-EAEA1232F6E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25959" y="3923057"/>
            <a:ext cx="416492" cy="416492"/>
          </a:xfrm>
          <a:prstGeom prst="rect">
            <a:avLst/>
          </a:prstGeom>
        </p:spPr>
      </p:pic>
      <p:pic>
        <p:nvPicPr>
          <p:cNvPr id="26" name="Graphic 25" descr="Checkmark">
            <a:extLst>
              <a:ext uri="{FF2B5EF4-FFF2-40B4-BE49-F238E27FC236}">
                <a16:creationId xmlns:a16="http://schemas.microsoft.com/office/drawing/2014/main" id="{4C2280B5-E641-47D4-AC9D-6CDBBC84CA69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37352" y="4999920"/>
            <a:ext cx="416492" cy="416492"/>
          </a:xfrm>
          <a:prstGeom prst="rect">
            <a:avLst/>
          </a:prstGeom>
        </p:spPr>
      </p:pic>
      <p:pic>
        <p:nvPicPr>
          <p:cNvPr id="27" name="Graphic 26" descr="Close">
            <a:extLst>
              <a:ext uri="{FF2B5EF4-FFF2-40B4-BE49-F238E27FC236}">
                <a16:creationId xmlns:a16="http://schemas.microsoft.com/office/drawing/2014/main" id="{69FEA1BE-8A19-431A-A412-4E4C1C17FF7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916473" y="3914764"/>
            <a:ext cx="416492" cy="416492"/>
          </a:xfrm>
          <a:prstGeom prst="rect">
            <a:avLst/>
          </a:prstGeom>
        </p:spPr>
      </p:pic>
      <p:pic>
        <p:nvPicPr>
          <p:cNvPr id="28" name="Graphic 27" descr="Checkmark">
            <a:extLst>
              <a:ext uri="{FF2B5EF4-FFF2-40B4-BE49-F238E27FC236}">
                <a16:creationId xmlns:a16="http://schemas.microsoft.com/office/drawing/2014/main" id="{FBF95807-35E5-4EE3-9AAC-5C0519148A0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945329" y="5003475"/>
            <a:ext cx="416492" cy="416492"/>
          </a:xfrm>
          <a:prstGeom prst="rect">
            <a:avLst/>
          </a:prstGeom>
        </p:spPr>
      </p:pic>
      <p:pic>
        <p:nvPicPr>
          <p:cNvPr id="31" name="Picture 2" descr="Image result">
            <a:extLst>
              <a:ext uri="{FF2B5EF4-FFF2-40B4-BE49-F238E27FC236}">
                <a16:creationId xmlns:a16="http://schemas.microsoft.com/office/drawing/2014/main" id="{35EE049C-AF0C-488E-B84E-70B859C44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079" y="2218701"/>
            <a:ext cx="991364" cy="64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8ADB88C-005C-4DD1-AC16-5BF910CD236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917" y="2258296"/>
            <a:ext cx="1020197" cy="74106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54239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3" grpId="0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96160F9-9C87-4657-B5C2-0D3505F354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23591" t="13844" r="21395" b="13383"/>
          <a:stretch/>
        </p:blipFill>
        <p:spPr>
          <a:xfrm>
            <a:off x="5032310" y="1112935"/>
            <a:ext cx="1484171" cy="1472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09FE95-BD89-43C0-A533-890E65ED38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23593" t="13488" r="21610" b="12503"/>
          <a:stretch/>
        </p:blipFill>
        <p:spPr>
          <a:xfrm>
            <a:off x="2841937" y="1112935"/>
            <a:ext cx="1478316" cy="1497454"/>
          </a:xfrm>
          <a:prstGeom prst="rect">
            <a:avLst/>
          </a:prstGeom>
        </p:spPr>
      </p:pic>
      <p:pic>
        <p:nvPicPr>
          <p:cNvPr id="6" name="Picture 2" descr="Image result">
            <a:extLst>
              <a:ext uri="{FF2B5EF4-FFF2-40B4-BE49-F238E27FC236}">
                <a16:creationId xmlns:a16="http://schemas.microsoft.com/office/drawing/2014/main" id="{7EC9AC98-523D-48B2-A6E4-B9B365D52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66" y="1247141"/>
            <a:ext cx="1848281" cy="120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12342B-3428-40B8-BEFC-811A7EA71B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23525" t="13681" r="21678" b="13653"/>
          <a:stretch/>
        </p:blipFill>
        <p:spPr>
          <a:xfrm>
            <a:off x="6252671" y="1100426"/>
            <a:ext cx="1478316" cy="14703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4CCCA8-EE47-41E2-BB88-9C6CA3F486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23919" t="13488" r="21066" b="12504"/>
          <a:stretch/>
        </p:blipFill>
        <p:spPr>
          <a:xfrm>
            <a:off x="7538983" y="1073282"/>
            <a:ext cx="1484171" cy="1497454"/>
          </a:xfrm>
          <a:prstGeom prst="rect">
            <a:avLst/>
          </a:prstGeom>
        </p:spPr>
      </p:pic>
      <p:pic>
        <p:nvPicPr>
          <p:cNvPr id="7" name="Picture 4" descr="https://upload.wikimedia.org/wikipedia/commons/thumb/1/1c/Bayer_pattern_on_sensor_profile.svg/375px-Bayer_pattern_on_sensor_profile.svg.png">
            <a:extLst>
              <a:ext uri="{FF2B5EF4-FFF2-40B4-BE49-F238E27FC236}">
                <a16:creationId xmlns:a16="http://schemas.microsoft.com/office/drawing/2014/main" id="{5168D5E6-66C0-4E97-B13B-47F379A21A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3" r="77419"/>
          <a:stretch/>
        </p:blipFill>
        <p:spPr bwMode="auto">
          <a:xfrm>
            <a:off x="4961170" y="943543"/>
            <a:ext cx="806589" cy="81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upload.wikimedia.org/wikipedia/commons/thumb/1/1c/Bayer_pattern_on_sensor_profile.svg/375px-Bayer_pattern_on_sensor_profile.svg.png">
            <a:extLst>
              <a:ext uri="{FF2B5EF4-FFF2-40B4-BE49-F238E27FC236}">
                <a16:creationId xmlns:a16="http://schemas.microsoft.com/office/drawing/2014/main" id="{56E96D01-3BD5-494A-BED5-0722BFE58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8" t="64373" r="53121"/>
          <a:stretch/>
        </p:blipFill>
        <p:spPr bwMode="auto">
          <a:xfrm>
            <a:off x="6162404" y="943543"/>
            <a:ext cx="806589" cy="81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commons/thumb/1/1c/Bayer_pattern_on_sensor_profile.svg/375px-Bayer_pattern_on_sensor_profile.svg.png">
            <a:extLst>
              <a:ext uri="{FF2B5EF4-FFF2-40B4-BE49-F238E27FC236}">
                <a16:creationId xmlns:a16="http://schemas.microsoft.com/office/drawing/2014/main" id="{7198BC27-35B3-423B-BB75-75E66273A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6" t="64373" r="30884"/>
          <a:stretch/>
        </p:blipFill>
        <p:spPr bwMode="auto">
          <a:xfrm>
            <a:off x="7294918" y="944206"/>
            <a:ext cx="909414" cy="81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F58616E-9A17-49F5-AAA8-4E7D6E533689}"/>
              </a:ext>
            </a:extLst>
          </p:cNvPr>
          <p:cNvSpPr/>
          <p:nvPr/>
        </p:nvSpPr>
        <p:spPr>
          <a:xfrm>
            <a:off x="5431513" y="605363"/>
            <a:ext cx="3120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Sparse colour channels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BA9640-8789-4D95-8083-A5792C348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12</a:t>
            </a:fld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FA147E16-1460-4C96-BE4D-9A851901B0C1}"/>
              </a:ext>
            </a:extLst>
          </p:cNvPr>
          <p:cNvSpPr/>
          <p:nvPr/>
        </p:nvSpPr>
        <p:spPr>
          <a:xfrm>
            <a:off x="2183422" y="1608929"/>
            <a:ext cx="515617" cy="48044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D93004B5-A6E5-4469-9FEF-C78F5D6050E2}"/>
              </a:ext>
            </a:extLst>
          </p:cNvPr>
          <p:cNvSpPr/>
          <p:nvPr/>
        </p:nvSpPr>
        <p:spPr>
          <a:xfrm>
            <a:off x="4428857" y="1608929"/>
            <a:ext cx="555055" cy="48044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78E723-17AC-4883-BDC6-27708E1C529A}"/>
              </a:ext>
            </a:extLst>
          </p:cNvPr>
          <p:cNvSpPr/>
          <p:nvPr/>
        </p:nvSpPr>
        <p:spPr>
          <a:xfrm>
            <a:off x="2630211" y="648609"/>
            <a:ext cx="2639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Colour image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782132-3D7B-4366-8C98-ED43AC565FE4}"/>
              </a:ext>
            </a:extLst>
          </p:cNvPr>
          <p:cNvSpPr/>
          <p:nvPr/>
        </p:nvSpPr>
        <p:spPr>
          <a:xfrm>
            <a:off x="436785" y="361313"/>
            <a:ext cx="20297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Bayer colour filter array </a:t>
            </a:r>
          </a:p>
        </p:txBody>
      </p:sp>
      <p:pic>
        <p:nvPicPr>
          <p:cNvPr id="18" name="Graphic 17" descr="Checkmark">
            <a:extLst>
              <a:ext uri="{FF2B5EF4-FFF2-40B4-BE49-F238E27FC236}">
                <a16:creationId xmlns:a16="http://schemas.microsoft.com/office/drawing/2014/main" id="{A9A5162D-CEAA-4015-89A2-812E024D078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36995" y="4062063"/>
            <a:ext cx="831351" cy="831351"/>
          </a:xfrm>
          <a:prstGeom prst="rect">
            <a:avLst/>
          </a:prstGeom>
        </p:spPr>
      </p:pic>
      <p:pic>
        <p:nvPicPr>
          <p:cNvPr id="23" name="Graphic 22" descr="Checkmark">
            <a:extLst>
              <a:ext uri="{FF2B5EF4-FFF2-40B4-BE49-F238E27FC236}">
                <a16:creationId xmlns:a16="http://schemas.microsoft.com/office/drawing/2014/main" id="{E51FC118-0FE4-474E-85BA-D14168FDF5B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79242" y="4477739"/>
            <a:ext cx="831351" cy="831351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EDD09FD-209E-42A9-81E8-3A75C46E9A50}"/>
              </a:ext>
            </a:extLst>
          </p:cNvPr>
          <p:cNvSpPr txBox="1">
            <a:spLocks/>
          </p:cNvSpPr>
          <p:nvPr/>
        </p:nvSpPr>
        <p:spPr>
          <a:xfrm>
            <a:off x="-186390" y="3714335"/>
            <a:ext cx="9531868" cy="3363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600" b="1" dirty="0"/>
              <a:t>Fourier ptychography using colour </a:t>
            </a:r>
            <a:r>
              <a:rPr lang="en-GB" sz="3600" b="1" dirty="0" smtClean="0"/>
              <a:t>sensors:</a:t>
            </a:r>
            <a:endParaRPr lang="en-GB" sz="3600" b="1" dirty="0"/>
          </a:p>
          <a:p>
            <a:pPr algn="ctr"/>
            <a:r>
              <a:rPr lang="en-US" altLang="zh-CN" sz="2400" b="1" dirty="0" smtClean="0">
                <a:solidFill>
                  <a:srgbClr val="92D050"/>
                </a:solidFill>
              </a:rPr>
              <a:t>I</a:t>
            </a:r>
            <a:r>
              <a:rPr lang="en-GB" sz="2400" b="1" dirty="0" smtClean="0">
                <a:solidFill>
                  <a:srgbClr val="92D050"/>
                </a:solidFill>
              </a:rPr>
              <a:t>mage </a:t>
            </a:r>
            <a:r>
              <a:rPr lang="en-GB" sz="2400" b="1" dirty="0" err="1" smtClean="0">
                <a:solidFill>
                  <a:srgbClr val="92D050"/>
                </a:solidFill>
              </a:rPr>
              <a:t>sparsity</a:t>
            </a:r>
            <a:r>
              <a:rPr lang="zh-CN" altLang="en-US" sz="2400" b="1" dirty="0" smtClean="0">
                <a:solidFill>
                  <a:srgbClr val="92D050"/>
                </a:solidFill>
              </a:rPr>
              <a:t>？</a:t>
            </a:r>
            <a:endParaRPr lang="en-GB" sz="2400" b="1" dirty="0">
              <a:solidFill>
                <a:srgbClr val="92D050"/>
              </a:solidFill>
            </a:endParaRPr>
          </a:p>
          <a:p>
            <a:pPr algn="ctr"/>
            <a:r>
              <a:rPr lang="en-US" altLang="zh-CN" sz="2400" b="1" dirty="0" smtClean="0">
                <a:solidFill>
                  <a:srgbClr val="92D050"/>
                </a:solidFill>
              </a:rPr>
              <a:t>Best</a:t>
            </a:r>
            <a:r>
              <a:rPr lang="en-GB" sz="2400" b="1" dirty="0" smtClean="0">
                <a:solidFill>
                  <a:srgbClr val="92D050"/>
                </a:solidFill>
              </a:rPr>
              <a:t> reconstruction</a:t>
            </a:r>
            <a:r>
              <a:rPr lang="zh-CN" altLang="en-US" sz="2400" b="1" dirty="0" smtClean="0">
                <a:solidFill>
                  <a:srgbClr val="92D050"/>
                </a:solidFill>
              </a:rPr>
              <a:t> </a:t>
            </a:r>
            <a:r>
              <a:rPr lang="en-US" altLang="zh-CN" sz="2400" b="1" dirty="0" smtClean="0">
                <a:solidFill>
                  <a:srgbClr val="92D050"/>
                </a:solidFill>
              </a:rPr>
              <a:t>algorithm</a:t>
            </a:r>
            <a:r>
              <a:rPr lang="zh-CN" altLang="en-US" sz="2400" b="1" dirty="0" smtClean="0">
                <a:solidFill>
                  <a:srgbClr val="92D050"/>
                </a:solidFill>
              </a:rPr>
              <a:t>？</a:t>
            </a:r>
            <a:endParaRPr lang="en-GB" sz="2400" b="1" dirty="0">
              <a:solidFill>
                <a:srgbClr val="92D050"/>
              </a:solidFill>
            </a:endParaRPr>
          </a:p>
          <a:p>
            <a:pPr algn="ctr"/>
            <a:r>
              <a:rPr lang="en-US" altLang="zh-CN" sz="2400" b="1" dirty="0" smtClean="0"/>
              <a:t>Color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/>
              <a:t>channel</a:t>
            </a:r>
            <a:r>
              <a:rPr lang="zh-CN" altLang="en-US" sz="2400" b="1" dirty="0"/>
              <a:t> </a:t>
            </a:r>
            <a:r>
              <a:rPr lang="en-US" altLang="zh-CN" sz="2400" b="1" dirty="0" smtClean="0"/>
              <a:t>s</a:t>
            </a:r>
            <a:r>
              <a:rPr lang="en-GB" sz="2400" b="1" dirty="0" err="1" smtClean="0"/>
              <a:t>pectral</a:t>
            </a:r>
            <a:r>
              <a:rPr lang="en-GB" sz="2400" b="1" dirty="0" smtClean="0"/>
              <a:t> </a:t>
            </a:r>
            <a:r>
              <a:rPr lang="en-GB" sz="2400" b="1" dirty="0"/>
              <a:t>overlap </a:t>
            </a:r>
            <a:r>
              <a:rPr lang="zh-CN" altLang="en-US" sz="2400" b="1" dirty="0" smtClean="0"/>
              <a:t>？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94789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02A91AA7-8497-444A-AFE0-06D9E98E8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854D185-58B0-46EA-B02C-B11C79DFA933}" type="slidenum">
              <a:rPr lang="en-GB" smtClean="0"/>
              <a:t>13</a:t>
            </a:fld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6C566D2-F976-449D-AC85-BF1A60EE2B5E}"/>
              </a:ext>
            </a:extLst>
          </p:cNvPr>
          <p:cNvSpPr/>
          <p:nvPr/>
        </p:nvSpPr>
        <p:spPr>
          <a:xfrm>
            <a:off x="997295" y="1810192"/>
            <a:ext cx="260032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b="1" dirty="0">
                <a:solidFill>
                  <a:schemeClr val="bg1"/>
                </a:solidFill>
              </a:rPr>
              <a:t>Colour filter spectral transmission</a:t>
            </a:r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F4FA783-C407-4BA1-832F-4C6E91899FA8}"/>
              </a:ext>
            </a:extLst>
          </p:cNvPr>
          <p:cNvSpPr/>
          <p:nvPr/>
        </p:nvSpPr>
        <p:spPr>
          <a:xfrm>
            <a:off x="4529925" y="1083070"/>
            <a:ext cx="40853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700" b="1" dirty="0"/>
              <a:t>Individual LEDs “leak” into all colour channels:</a:t>
            </a:r>
            <a:endParaRPr lang="en-GB" b="1" dirty="0"/>
          </a:p>
          <a:p>
            <a:r>
              <a:rPr lang="en-GB" b="1" dirty="0">
                <a:solidFill>
                  <a:srgbClr val="FFFF00"/>
                </a:solidFill>
              </a:rPr>
              <a:t>Reconstruct 1 colour channel matching the LED colour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26AE38A-E8BC-4E48-A4C1-EC39F6763E21}"/>
              </a:ext>
            </a:extLst>
          </p:cNvPr>
          <p:cNvSpPr/>
          <p:nvPr/>
        </p:nvSpPr>
        <p:spPr>
          <a:xfrm>
            <a:off x="4572000" y="2727275"/>
            <a:ext cx="4127224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700" b="1" dirty="0"/>
              <a:t>Using all LEDs in parallel breaks the monochromatic assumption in FP:</a:t>
            </a:r>
          </a:p>
          <a:p>
            <a:r>
              <a:rPr lang="en-GB" b="1" dirty="0">
                <a:solidFill>
                  <a:srgbClr val="FFFF00"/>
                </a:solidFill>
              </a:rPr>
              <a:t>Image using 1 LED colour at a time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E1408CF-B402-4ED0-8C67-93FB86B46273}"/>
              </a:ext>
            </a:extLst>
          </p:cNvPr>
          <p:cNvSpPr/>
          <p:nvPr/>
        </p:nvSpPr>
        <p:spPr>
          <a:xfrm>
            <a:off x="4601343" y="4695370"/>
            <a:ext cx="389929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550" b="1" dirty="0"/>
              <a:t>Solution to all these problems:</a:t>
            </a:r>
          </a:p>
          <a:p>
            <a:r>
              <a:rPr lang="en-GB" b="1" dirty="0">
                <a:solidFill>
                  <a:srgbClr val="FFFF00"/>
                </a:solidFill>
              </a:rPr>
              <a:t>Spectral demultiplexing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B7EFB2-EE8A-4AAC-9EDB-0196ABFC0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92" y="1692536"/>
            <a:ext cx="3319990" cy="262246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0F70EC1-5539-4650-8536-7575F1038CFD}"/>
              </a:ext>
            </a:extLst>
          </p:cNvPr>
          <p:cNvSpPr/>
          <p:nvPr/>
        </p:nvSpPr>
        <p:spPr>
          <a:xfrm>
            <a:off x="2932273" y="1816131"/>
            <a:ext cx="768226" cy="4198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33" name="Picture 2" descr="Image result">
            <a:extLst>
              <a:ext uri="{FF2B5EF4-FFF2-40B4-BE49-F238E27FC236}">
                <a16:creationId xmlns:a16="http://schemas.microsoft.com/office/drawing/2014/main" id="{0131FC88-8011-47B4-9780-C80421BEC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394" y="1816132"/>
            <a:ext cx="693105" cy="45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1B67AB74-EB62-4476-948D-B7545500D56C}"/>
              </a:ext>
            </a:extLst>
          </p:cNvPr>
          <p:cNvSpPr/>
          <p:nvPr/>
        </p:nvSpPr>
        <p:spPr>
          <a:xfrm>
            <a:off x="1292332" y="1816131"/>
            <a:ext cx="258416" cy="316462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52EAD43-2F0B-4386-B6C0-5C038723A23C}"/>
              </a:ext>
            </a:extLst>
          </p:cNvPr>
          <p:cNvSpPr/>
          <p:nvPr/>
        </p:nvSpPr>
        <p:spPr>
          <a:xfrm>
            <a:off x="1765648" y="1814749"/>
            <a:ext cx="258416" cy="3164629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F6192BF-6867-4295-BA3C-03B558274C94}"/>
              </a:ext>
            </a:extLst>
          </p:cNvPr>
          <p:cNvSpPr/>
          <p:nvPr/>
        </p:nvSpPr>
        <p:spPr>
          <a:xfrm>
            <a:off x="2273405" y="1816131"/>
            <a:ext cx="258416" cy="3164629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37" name="Picture 6" descr="Image result for led images">
            <a:extLst>
              <a:ext uri="{FF2B5EF4-FFF2-40B4-BE49-F238E27FC236}">
                <a16:creationId xmlns:a16="http://schemas.microsoft.com/office/drawing/2014/main" id="{32788013-3710-4FAA-95E7-2AEE863C1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5" t="25078" r="71566" b="38410"/>
          <a:stretch/>
        </p:blipFill>
        <p:spPr bwMode="auto">
          <a:xfrm>
            <a:off x="1292331" y="4418804"/>
            <a:ext cx="258418" cy="55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Image result for led images">
            <a:extLst>
              <a:ext uri="{FF2B5EF4-FFF2-40B4-BE49-F238E27FC236}">
                <a16:creationId xmlns:a16="http://schemas.microsoft.com/office/drawing/2014/main" id="{7EC3425C-9524-4FB4-9804-D093A1A5E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4" t="24790" r="16447" b="38410"/>
          <a:stretch/>
        </p:blipFill>
        <p:spPr bwMode="auto">
          <a:xfrm>
            <a:off x="1765647" y="4414440"/>
            <a:ext cx="258418" cy="55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Image result for led images">
            <a:extLst>
              <a:ext uri="{FF2B5EF4-FFF2-40B4-BE49-F238E27FC236}">
                <a16:creationId xmlns:a16="http://schemas.microsoft.com/office/drawing/2014/main" id="{504F5824-E71A-4DAA-9435-559FC1792E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5" t="24717" r="57496" b="38484"/>
          <a:stretch/>
        </p:blipFill>
        <p:spPr bwMode="auto">
          <a:xfrm>
            <a:off x="2272415" y="4418804"/>
            <a:ext cx="258418" cy="55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7FC76D9-05AD-4635-A1E0-B0B48CCEF484}"/>
              </a:ext>
            </a:extLst>
          </p:cNvPr>
          <p:cNvSpPr/>
          <p:nvPr/>
        </p:nvSpPr>
        <p:spPr>
          <a:xfrm>
            <a:off x="1137515" y="5001298"/>
            <a:ext cx="152740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b="1" dirty="0"/>
              <a:t>LED spectral bands</a:t>
            </a:r>
            <a:endParaRPr lang="en-GB" sz="135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4BE699E-2D55-47F4-88EE-10BFC72A007A}"/>
              </a:ext>
            </a:extLst>
          </p:cNvPr>
          <p:cNvSpPr txBox="1"/>
          <p:nvPr/>
        </p:nvSpPr>
        <p:spPr>
          <a:xfrm>
            <a:off x="159728" y="6282894"/>
            <a:ext cx="3212810" cy="4385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750" dirty="0" err="1">
                <a:solidFill>
                  <a:schemeClr val="tx2">
                    <a:lumMod val="90000"/>
                  </a:schemeClr>
                </a:solidFill>
              </a:rPr>
              <a:t>Pagnutti</a:t>
            </a:r>
            <a:r>
              <a:rPr lang="en-GB" sz="750" dirty="0">
                <a:solidFill>
                  <a:schemeClr val="tx2">
                    <a:lumMod val="90000"/>
                  </a:schemeClr>
                </a:solidFill>
              </a:rPr>
              <a:t> M, Ryan RE, </a:t>
            </a:r>
            <a:r>
              <a:rPr lang="en-GB" sz="750" dirty="0" err="1">
                <a:solidFill>
                  <a:schemeClr val="tx2">
                    <a:lumMod val="90000"/>
                  </a:schemeClr>
                </a:solidFill>
              </a:rPr>
              <a:t>Cazenavette</a:t>
            </a:r>
            <a:r>
              <a:rPr lang="en-GB" sz="750" dirty="0">
                <a:solidFill>
                  <a:schemeClr val="tx2">
                    <a:lumMod val="90000"/>
                  </a:schemeClr>
                </a:solidFill>
              </a:rPr>
              <a:t> G, Gold M, Harlan R, Leggett E, et al. Laying the foundation to use Raspberry Pi 3 V2 camera module imagery for scientific and engineering purposes. J Electron Imaging. 2017;26(1):13014. </a:t>
            </a:r>
            <a:endParaRPr lang="en-US" sz="75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65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4" grpId="0" animBg="1"/>
      <p:bldP spid="35" grpId="0" animBg="1"/>
      <p:bldP spid="36" grpId="0" animBg="1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96160F9-9C87-4657-B5C2-0D3505F354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23591" t="13844" r="21395" b="13383"/>
          <a:stretch/>
        </p:blipFill>
        <p:spPr>
          <a:xfrm>
            <a:off x="5032310" y="1112935"/>
            <a:ext cx="1484171" cy="1472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09FE95-BD89-43C0-A533-890E65ED38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23593" t="13488" r="21610" b="12503"/>
          <a:stretch/>
        </p:blipFill>
        <p:spPr>
          <a:xfrm>
            <a:off x="2841937" y="1112935"/>
            <a:ext cx="1478316" cy="1497454"/>
          </a:xfrm>
          <a:prstGeom prst="rect">
            <a:avLst/>
          </a:prstGeom>
        </p:spPr>
      </p:pic>
      <p:pic>
        <p:nvPicPr>
          <p:cNvPr id="6" name="Picture 2" descr="Image result">
            <a:extLst>
              <a:ext uri="{FF2B5EF4-FFF2-40B4-BE49-F238E27FC236}">
                <a16:creationId xmlns:a16="http://schemas.microsoft.com/office/drawing/2014/main" id="{7EC9AC98-523D-48B2-A6E4-B9B365D52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66" y="1247141"/>
            <a:ext cx="1848281" cy="120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12342B-3428-40B8-BEFC-811A7EA71B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23525" t="13681" r="21678" b="13653"/>
          <a:stretch/>
        </p:blipFill>
        <p:spPr>
          <a:xfrm>
            <a:off x="6252671" y="1100426"/>
            <a:ext cx="1478316" cy="14703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4CCCA8-EE47-41E2-BB88-9C6CA3F486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23919" t="13488" r="21066" b="12504"/>
          <a:stretch/>
        </p:blipFill>
        <p:spPr>
          <a:xfrm>
            <a:off x="7538983" y="1073282"/>
            <a:ext cx="1484171" cy="1497454"/>
          </a:xfrm>
          <a:prstGeom prst="rect">
            <a:avLst/>
          </a:prstGeom>
        </p:spPr>
      </p:pic>
      <p:pic>
        <p:nvPicPr>
          <p:cNvPr id="7" name="Picture 4" descr="https://upload.wikimedia.org/wikipedia/commons/thumb/1/1c/Bayer_pattern_on_sensor_profile.svg/375px-Bayer_pattern_on_sensor_profile.svg.png">
            <a:extLst>
              <a:ext uri="{FF2B5EF4-FFF2-40B4-BE49-F238E27FC236}">
                <a16:creationId xmlns:a16="http://schemas.microsoft.com/office/drawing/2014/main" id="{5168D5E6-66C0-4E97-B13B-47F379A21A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3" r="77419"/>
          <a:stretch/>
        </p:blipFill>
        <p:spPr bwMode="auto">
          <a:xfrm>
            <a:off x="4961170" y="943543"/>
            <a:ext cx="806589" cy="81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upload.wikimedia.org/wikipedia/commons/thumb/1/1c/Bayer_pattern_on_sensor_profile.svg/375px-Bayer_pattern_on_sensor_profile.svg.png">
            <a:extLst>
              <a:ext uri="{FF2B5EF4-FFF2-40B4-BE49-F238E27FC236}">
                <a16:creationId xmlns:a16="http://schemas.microsoft.com/office/drawing/2014/main" id="{56E96D01-3BD5-494A-BED5-0722BFE58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8" t="64373" r="53121"/>
          <a:stretch/>
        </p:blipFill>
        <p:spPr bwMode="auto">
          <a:xfrm>
            <a:off x="6162404" y="943543"/>
            <a:ext cx="806589" cy="81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commons/thumb/1/1c/Bayer_pattern_on_sensor_profile.svg/375px-Bayer_pattern_on_sensor_profile.svg.png">
            <a:extLst>
              <a:ext uri="{FF2B5EF4-FFF2-40B4-BE49-F238E27FC236}">
                <a16:creationId xmlns:a16="http://schemas.microsoft.com/office/drawing/2014/main" id="{7198BC27-35B3-423B-BB75-75E66273A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6" t="64373" r="30884"/>
          <a:stretch/>
        </p:blipFill>
        <p:spPr bwMode="auto">
          <a:xfrm>
            <a:off x="7294918" y="944206"/>
            <a:ext cx="909414" cy="81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F58616E-9A17-49F5-AAA8-4E7D6E533689}"/>
              </a:ext>
            </a:extLst>
          </p:cNvPr>
          <p:cNvSpPr/>
          <p:nvPr/>
        </p:nvSpPr>
        <p:spPr>
          <a:xfrm>
            <a:off x="5431513" y="605363"/>
            <a:ext cx="3120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Sparse colour channels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FA147E16-1460-4C96-BE4D-9A851901B0C1}"/>
              </a:ext>
            </a:extLst>
          </p:cNvPr>
          <p:cNvSpPr/>
          <p:nvPr/>
        </p:nvSpPr>
        <p:spPr>
          <a:xfrm>
            <a:off x="2183422" y="1608929"/>
            <a:ext cx="515617" cy="48044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D93004B5-A6E5-4469-9FEF-C78F5D6050E2}"/>
              </a:ext>
            </a:extLst>
          </p:cNvPr>
          <p:cNvSpPr/>
          <p:nvPr/>
        </p:nvSpPr>
        <p:spPr>
          <a:xfrm>
            <a:off x="4428857" y="1608929"/>
            <a:ext cx="555055" cy="48044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78E723-17AC-4883-BDC6-27708E1C529A}"/>
              </a:ext>
            </a:extLst>
          </p:cNvPr>
          <p:cNvSpPr/>
          <p:nvPr/>
        </p:nvSpPr>
        <p:spPr>
          <a:xfrm>
            <a:off x="2630211" y="648609"/>
            <a:ext cx="2639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Colour image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782132-3D7B-4366-8C98-ED43AC565FE4}"/>
              </a:ext>
            </a:extLst>
          </p:cNvPr>
          <p:cNvSpPr/>
          <p:nvPr/>
        </p:nvSpPr>
        <p:spPr>
          <a:xfrm>
            <a:off x="436785" y="361313"/>
            <a:ext cx="20297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Bayer colour filter array 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95BA9640-8789-4D95-8083-A5792C348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854D185-58B0-46EA-B02C-B11C79DFA933}" type="slidenum">
              <a:rPr lang="en-GB" smtClean="0"/>
              <a:t>14</a:t>
            </a:fld>
            <a:endParaRPr lang="en-GB"/>
          </a:p>
        </p:txBody>
      </p:sp>
      <p:pic>
        <p:nvPicPr>
          <p:cNvPr id="26" name="Graphic 17" descr="Checkmark">
            <a:extLst>
              <a:ext uri="{FF2B5EF4-FFF2-40B4-BE49-F238E27FC236}">
                <a16:creationId xmlns:a16="http://schemas.microsoft.com/office/drawing/2014/main" id="{A9A5162D-CEAA-4015-89A2-812E024D078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36995" y="4062063"/>
            <a:ext cx="831351" cy="831351"/>
          </a:xfrm>
          <a:prstGeom prst="rect">
            <a:avLst/>
          </a:prstGeom>
        </p:spPr>
      </p:pic>
      <p:pic>
        <p:nvPicPr>
          <p:cNvPr id="27" name="Graphic 22" descr="Checkmark">
            <a:extLst>
              <a:ext uri="{FF2B5EF4-FFF2-40B4-BE49-F238E27FC236}">
                <a16:creationId xmlns:a16="http://schemas.microsoft.com/office/drawing/2014/main" id="{E51FC118-0FE4-474E-85BA-D14168FDF5B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79242" y="4477739"/>
            <a:ext cx="831351" cy="831351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EDD09FD-209E-42A9-81E8-3A75C46E9A50}"/>
              </a:ext>
            </a:extLst>
          </p:cNvPr>
          <p:cNvSpPr txBox="1">
            <a:spLocks/>
          </p:cNvSpPr>
          <p:nvPr/>
        </p:nvSpPr>
        <p:spPr>
          <a:xfrm>
            <a:off x="-186390" y="3714335"/>
            <a:ext cx="9531868" cy="3363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600" b="1" dirty="0"/>
              <a:t>Fourier ptychography using colour </a:t>
            </a:r>
            <a:r>
              <a:rPr lang="en-GB" sz="3600" b="1" dirty="0" smtClean="0"/>
              <a:t>sensors:</a:t>
            </a:r>
            <a:endParaRPr lang="en-GB" sz="3600" b="1" dirty="0"/>
          </a:p>
          <a:p>
            <a:pPr algn="ctr"/>
            <a:r>
              <a:rPr lang="en-US" altLang="zh-CN" sz="2400" b="1" dirty="0" smtClean="0">
                <a:solidFill>
                  <a:srgbClr val="92D050"/>
                </a:solidFill>
              </a:rPr>
              <a:t>I</a:t>
            </a:r>
            <a:r>
              <a:rPr lang="en-GB" sz="2400" b="1" dirty="0" smtClean="0">
                <a:solidFill>
                  <a:srgbClr val="92D050"/>
                </a:solidFill>
              </a:rPr>
              <a:t>mage </a:t>
            </a:r>
            <a:r>
              <a:rPr lang="en-GB" sz="2400" b="1" dirty="0" err="1" smtClean="0">
                <a:solidFill>
                  <a:srgbClr val="92D050"/>
                </a:solidFill>
              </a:rPr>
              <a:t>sparsity</a:t>
            </a:r>
            <a:r>
              <a:rPr lang="zh-CN" altLang="en-US" sz="2400" b="1" dirty="0" smtClean="0">
                <a:solidFill>
                  <a:srgbClr val="92D050"/>
                </a:solidFill>
              </a:rPr>
              <a:t>？</a:t>
            </a:r>
            <a:endParaRPr lang="en-GB" sz="2400" b="1" dirty="0">
              <a:solidFill>
                <a:srgbClr val="92D050"/>
              </a:solidFill>
            </a:endParaRPr>
          </a:p>
          <a:p>
            <a:pPr algn="ctr"/>
            <a:r>
              <a:rPr lang="en-US" altLang="zh-CN" sz="2400" b="1" dirty="0" smtClean="0">
                <a:solidFill>
                  <a:srgbClr val="92D050"/>
                </a:solidFill>
              </a:rPr>
              <a:t>Best</a:t>
            </a:r>
            <a:r>
              <a:rPr lang="en-GB" sz="2400" b="1" dirty="0" smtClean="0">
                <a:solidFill>
                  <a:srgbClr val="92D050"/>
                </a:solidFill>
              </a:rPr>
              <a:t> reconstruction</a:t>
            </a:r>
            <a:r>
              <a:rPr lang="zh-CN" altLang="en-US" sz="2400" b="1" dirty="0" smtClean="0">
                <a:solidFill>
                  <a:srgbClr val="92D050"/>
                </a:solidFill>
              </a:rPr>
              <a:t> </a:t>
            </a:r>
            <a:r>
              <a:rPr lang="en-US" altLang="zh-CN" sz="2400" b="1" dirty="0" smtClean="0">
                <a:solidFill>
                  <a:srgbClr val="92D050"/>
                </a:solidFill>
              </a:rPr>
              <a:t>algorithm</a:t>
            </a:r>
            <a:r>
              <a:rPr lang="zh-CN" altLang="en-US" sz="2400" b="1" dirty="0" smtClean="0">
                <a:solidFill>
                  <a:srgbClr val="92D050"/>
                </a:solidFill>
              </a:rPr>
              <a:t>？</a:t>
            </a:r>
            <a:endParaRPr lang="en-GB" sz="2400" b="1" dirty="0">
              <a:solidFill>
                <a:srgbClr val="92D050"/>
              </a:solidFill>
            </a:endParaRPr>
          </a:p>
          <a:p>
            <a:pPr algn="ctr"/>
            <a:r>
              <a:rPr lang="en-US" altLang="zh-CN" sz="2400" b="1" dirty="0" smtClean="0">
                <a:solidFill>
                  <a:srgbClr val="92D050"/>
                </a:solidFill>
              </a:rPr>
              <a:t>Color</a:t>
            </a:r>
            <a:r>
              <a:rPr lang="zh-CN" altLang="en-US" sz="2400" b="1" dirty="0" smtClean="0">
                <a:solidFill>
                  <a:srgbClr val="92D050"/>
                </a:solidFill>
              </a:rPr>
              <a:t> </a:t>
            </a:r>
            <a:r>
              <a:rPr lang="en-US" altLang="zh-CN" sz="2400" b="1" dirty="0" smtClean="0">
                <a:solidFill>
                  <a:srgbClr val="92D050"/>
                </a:solidFill>
              </a:rPr>
              <a:t>channel</a:t>
            </a:r>
            <a:r>
              <a:rPr lang="zh-CN" altLang="en-US" sz="2400" b="1" dirty="0">
                <a:solidFill>
                  <a:srgbClr val="92D050"/>
                </a:solidFill>
              </a:rPr>
              <a:t> </a:t>
            </a:r>
            <a:r>
              <a:rPr lang="en-US" altLang="zh-CN" sz="2400" b="1" dirty="0" smtClean="0">
                <a:solidFill>
                  <a:srgbClr val="92D050"/>
                </a:solidFill>
              </a:rPr>
              <a:t>s</a:t>
            </a:r>
            <a:r>
              <a:rPr lang="en-GB" sz="2400" b="1" dirty="0" err="1" smtClean="0">
                <a:solidFill>
                  <a:srgbClr val="92D050"/>
                </a:solidFill>
              </a:rPr>
              <a:t>pectral</a:t>
            </a:r>
            <a:r>
              <a:rPr lang="en-GB" sz="2400" b="1" dirty="0" smtClean="0">
                <a:solidFill>
                  <a:srgbClr val="92D050"/>
                </a:solidFill>
              </a:rPr>
              <a:t> </a:t>
            </a:r>
            <a:r>
              <a:rPr lang="en-GB" sz="2400" b="1" dirty="0">
                <a:solidFill>
                  <a:srgbClr val="92D050"/>
                </a:solidFill>
              </a:rPr>
              <a:t>overlap </a:t>
            </a:r>
            <a:r>
              <a:rPr lang="zh-CN" altLang="en-US" sz="2400" b="1" dirty="0" smtClean="0">
                <a:solidFill>
                  <a:srgbClr val="92D050"/>
                </a:solidFill>
              </a:rPr>
              <a:t>？</a:t>
            </a:r>
            <a:endParaRPr lang="en-GB" sz="2400" b="1" dirty="0">
              <a:solidFill>
                <a:srgbClr val="92D050"/>
              </a:solidFill>
            </a:endParaRPr>
          </a:p>
        </p:txBody>
      </p:sp>
      <p:pic>
        <p:nvPicPr>
          <p:cNvPr id="29" name="Graphic 22" descr="Checkmark">
            <a:extLst>
              <a:ext uri="{FF2B5EF4-FFF2-40B4-BE49-F238E27FC236}">
                <a16:creationId xmlns:a16="http://schemas.microsoft.com/office/drawing/2014/main" id="{E51FC118-0FE4-474E-85BA-D14168FDF5B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795838" y="5001369"/>
            <a:ext cx="831351" cy="83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7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65866-D367-4264-A72B-9576846AC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365126"/>
            <a:ext cx="8705850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Our microscope can resolve up to 870nm</a:t>
            </a:r>
          </a:p>
        </p:txBody>
      </p:sp>
      <p:sp>
        <p:nvSpPr>
          <p:cNvPr id="71" name="Slide Number Placeholder 70">
            <a:extLst>
              <a:ext uri="{FF2B5EF4-FFF2-40B4-BE49-F238E27FC236}">
                <a16:creationId xmlns:a16="http://schemas.microsoft.com/office/drawing/2014/main" id="{172D3C5B-C7B1-4F70-8115-7A698A2F7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15</a:t>
            </a:fld>
            <a:endParaRPr lang="en-GB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9C6646F-5F94-4977-959E-8619C9EC4C43}"/>
              </a:ext>
            </a:extLst>
          </p:cNvPr>
          <p:cNvSpPr>
            <a:spLocks noChangeAspect="1"/>
          </p:cNvSpPr>
          <p:nvPr/>
        </p:nvSpPr>
        <p:spPr>
          <a:xfrm>
            <a:off x="107265" y="2042660"/>
            <a:ext cx="4401319" cy="3441007"/>
          </a:xfrm>
          <a:prstGeom prst="roundRect">
            <a:avLst>
              <a:gd name="adj" fmla="val 2973"/>
            </a:avLst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67">
              <a:defRPr/>
            </a:pPr>
            <a:endParaRPr lang="en-GB" sz="2500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A345289-9DDE-4FD2-9D2C-B3F388132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515" y="2080760"/>
            <a:ext cx="4198294" cy="161062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FF8DB5B5-B47A-4B45-A4E8-249C47369D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748" y="3691389"/>
            <a:ext cx="4203058" cy="16106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A1760C3-DE04-43F9-AE65-06DA7F25F4FD}"/>
              </a:ext>
            </a:extLst>
          </p:cNvPr>
          <p:cNvGrpSpPr/>
          <p:nvPr/>
        </p:nvGrpSpPr>
        <p:grpSpPr>
          <a:xfrm>
            <a:off x="4626127" y="1711673"/>
            <a:ext cx="4184374" cy="4163460"/>
            <a:chOff x="6150127" y="1711673"/>
            <a:chExt cx="4184374" cy="416346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5358F36-BF42-491D-8F4E-60555C4305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50127" y="1711673"/>
              <a:ext cx="4184374" cy="4163460"/>
            </a:xfrm>
            <a:prstGeom prst="roundRect">
              <a:avLst>
                <a:gd name="adj" fmla="val 2973"/>
              </a:avLst>
            </a:prstGeom>
            <a:solidFill>
              <a:srgbClr val="FFC000">
                <a:lumMod val="60000"/>
                <a:lumOff val="40000"/>
              </a:srgbClr>
            </a:solidFill>
            <a:ln w="762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67">
                <a:defRPr/>
              </a:pPr>
              <a:endParaRPr lang="en-GB" sz="25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F0FB0AF6-5533-44F1-92D3-5E33D4A6CA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2000"/>
                      </a14:imgEffect>
                    </a14:imgLayer>
                  </a14:imgProps>
                </a:ext>
              </a:extLst>
            </a:blip>
            <a:srcRect l="12150" t="1754" b="2738"/>
            <a:stretch/>
          </p:blipFill>
          <p:spPr>
            <a:xfrm>
              <a:off x="6310349" y="1869752"/>
              <a:ext cx="3866565" cy="3856294"/>
            </a:xfrm>
            <a:prstGeom prst="rect">
              <a:avLst/>
            </a:prstGeom>
          </p:spPr>
        </p:pic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44433F28-178C-47AB-B537-09A38753EDC9}"/>
              </a:ext>
            </a:extLst>
          </p:cNvPr>
          <p:cNvSpPr/>
          <p:nvPr/>
        </p:nvSpPr>
        <p:spPr>
          <a:xfrm>
            <a:off x="1240740" y="4577875"/>
            <a:ext cx="333375" cy="3238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4213D32-5E22-490B-AC64-CC94FE60A49C}"/>
              </a:ext>
            </a:extLst>
          </p:cNvPr>
          <p:cNvSpPr/>
          <p:nvPr/>
        </p:nvSpPr>
        <p:spPr>
          <a:xfrm>
            <a:off x="2283731" y="4468128"/>
            <a:ext cx="333375" cy="3238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3BD1B96-1385-45C2-B7AA-4508BED5C2D8}"/>
              </a:ext>
            </a:extLst>
          </p:cNvPr>
          <p:cNvSpPr/>
          <p:nvPr/>
        </p:nvSpPr>
        <p:spPr>
          <a:xfrm>
            <a:off x="3669231" y="4468128"/>
            <a:ext cx="333375" cy="3238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0ECCBC4-AE51-42FC-B85A-4D690AC2E6CF}"/>
              </a:ext>
            </a:extLst>
          </p:cNvPr>
          <p:cNvCxnSpPr/>
          <p:nvPr/>
        </p:nvCxnSpPr>
        <p:spPr>
          <a:xfrm>
            <a:off x="5033961" y="2886075"/>
            <a:ext cx="2928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08AB10-C2FE-48EC-AD7B-E281985F7F9E}"/>
              </a:ext>
            </a:extLst>
          </p:cNvPr>
          <p:cNvCxnSpPr/>
          <p:nvPr/>
        </p:nvCxnSpPr>
        <p:spPr>
          <a:xfrm>
            <a:off x="5393529" y="4187538"/>
            <a:ext cx="2928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7A9E17-6F68-45C8-8861-19EFBE9CD736}"/>
              </a:ext>
            </a:extLst>
          </p:cNvPr>
          <p:cNvCxnSpPr/>
          <p:nvPr/>
        </p:nvCxnSpPr>
        <p:spPr>
          <a:xfrm>
            <a:off x="5100635" y="4990560"/>
            <a:ext cx="2928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75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BB88E9-C3B1-4C7B-A0D3-164EFCF8E1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52655" y="1149097"/>
            <a:ext cx="4700406" cy="63353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32F42E-A85A-4E28-AEC5-844884050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91" y="1917897"/>
            <a:ext cx="6335335" cy="47490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1C7001-1109-4E52-BAA1-DED0AA470E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657"/>
          <a:stretch/>
        </p:blipFill>
        <p:spPr>
          <a:xfrm>
            <a:off x="1135758" y="1381922"/>
            <a:ext cx="6934200" cy="34872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6F891C-0B6B-4C0C-85A5-293FD5A22EC9}"/>
              </a:ext>
            </a:extLst>
          </p:cNvPr>
          <p:cNvSpPr/>
          <p:nvPr/>
        </p:nvSpPr>
        <p:spPr>
          <a:xfrm>
            <a:off x="4665699" y="5822639"/>
            <a:ext cx="304008" cy="277883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E5D618-E025-4A55-82BA-A8DF7060212D}"/>
              </a:ext>
            </a:extLst>
          </p:cNvPr>
          <p:cNvSpPr txBox="1"/>
          <p:nvPr/>
        </p:nvSpPr>
        <p:spPr>
          <a:xfrm>
            <a:off x="5915531" y="6269415"/>
            <a:ext cx="1854995" cy="4001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Full FOV of the system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Sample: Lung carcinoma section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0D055C4-8A0D-4793-835E-CC4B4A20D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974" y="136524"/>
            <a:ext cx="9013458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25-megapixel imaging with aberration removal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A0C3866-6481-4FB1-BEA9-4F9E2D0B9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32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9E394-166C-4732-A212-782135856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43" y="267331"/>
            <a:ext cx="7886700" cy="1325563"/>
          </a:xfrm>
        </p:spPr>
        <p:txBody>
          <a:bodyPr>
            <a:normAutofit/>
          </a:bodyPr>
          <a:lstStyle/>
          <a:p>
            <a:r>
              <a:rPr lang="en-GB" b="1" dirty="0"/>
              <a:t>Fourier ptychography can be performed </a:t>
            </a:r>
            <a:r>
              <a:rPr lang="en-US" altLang="zh-CN" b="1" dirty="0" smtClean="0"/>
              <a:t>under</a:t>
            </a:r>
            <a:r>
              <a:rPr lang="zh-CN" altLang="en-US" b="1" dirty="0" smtClean="0"/>
              <a:t> </a:t>
            </a:r>
            <a:r>
              <a:rPr lang="en-GB" b="1" dirty="0" smtClean="0"/>
              <a:t>$100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29F76-9CD3-4655-8EF7-726C504AC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243" y="1979021"/>
            <a:ext cx="7886700" cy="4351338"/>
          </a:xfrm>
        </p:spPr>
        <p:txBody>
          <a:bodyPr/>
          <a:lstStyle/>
          <a:p>
            <a:r>
              <a:rPr lang="en-GB" dirty="0"/>
              <a:t>Bulk device price &lt;$100</a:t>
            </a:r>
          </a:p>
          <a:p>
            <a:r>
              <a:rPr lang="en-GB" dirty="0"/>
              <a:t>Sub-micron resolution</a:t>
            </a:r>
          </a:p>
          <a:p>
            <a:r>
              <a:rPr lang="en-GB" dirty="0"/>
              <a:t>25-megapixel imaging </a:t>
            </a:r>
          </a:p>
          <a:p>
            <a:endParaRPr lang="en-GB" dirty="0"/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B2408652-6819-4BE2-BE07-F9ECF5C6FD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6" t="33126" r="26560" b="23000"/>
          <a:stretch/>
        </p:blipFill>
        <p:spPr bwMode="auto">
          <a:xfrm>
            <a:off x="5010892" y="2002359"/>
            <a:ext cx="3778133" cy="3215284"/>
          </a:xfrm>
          <a:prstGeom prst="rect">
            <a:avLst/>
          </a:prstGeom>
          <a:ln w="63500">
            <a:noFill/>
          </a:ln>
          <a:effectLst>
            <a:softEdge rad="254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7F9BF344-8468-4EA8-9F93-7A7F1760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854D185-58B0-46EA-B02C-B11C79DFA933}" type="slidenum">
              <a:rPr lang="en-GB" smtClean="0"/>
              <a:t>17</a:t>
            </a:fld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F70ED26-A56D-4E1C-A2AF-BDC4EF2E9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00700"/>
            <a:ext cx="9144000" cy="12573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US" sz="1400">
              <a:cs typeface="Arial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5B25475-7CF5-4FA8-A242-E5634C77A5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216" y="5732978"/>
            <a:ext cx="2830868" cy="97800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644A0D-AEAA-47F6-9DA1-20DBFEB65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3" y="5745532"/>
            <a:ext cx="2797629" cy="975944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</p:pic>
      <p:pic>
        <p:nvPicPr>
          <p:cNvPr id="24" name="Picture 80" descr="Image result for glasgow university logo">
            <a:extLst>
              <a:ext uri="{FF2B5EF4-FFF2-40B4-BE49-F238E27FC236}">
                <a16:creationId xmlns:a16="http://schemas.microsoft.com/office/drawing/2014/main" id="{9ED16DA6-1CCC-4839-9DDA-D49EE029C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156" y="5652685"/>
            <a:ext cx="2599689" cy="111545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ED97C6-C1C2-4B15-B04F-73712C5848E8}"/>
              </a:ext>
            </a:extLst>
          </p:cNvPr>
          <p:cNvSpPr/>
          <p:nvPr/>
        </p:nvSpPr>
        <p:spPr>
          <a:xfrm>
            <a:off x="430243" y="3899449"/>
            <a:ext cx="97891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mtClean="0"/>
              <a:t>Acknowledgements</a:t>
            </a:r>
            <a:endParaRPr lang="en-US" sz="4000" dirty="0"/>
          </a:p>
          <a:p>
            <a:r>
              <a:rPr lang="en-US" sz="2000" dirty="0"/>
              <a:t>Regina Eckert and Prof. Laura </a:t>
            </a:r>
            <a:r>
              <a:rPr lang="en-US" sz="2000" dirty="0" smtClean="0"/>
              <a:t>Waller</a:t>
            </a:r>
            <a:endParaRPr lang="en-GB" sz="2000" dirty="0"/>
          </a:p>
          <a:p>
            <a:r>
              <a:rPr lang="en-GB" sz="2000" dirty="0"/>
              <a:t>Victor </a:t>
            </a:r>
            <a:r>
              <a:rPr lang="en-GB" sz="2000" dirty="0" err="1"/>
              <a:t>Lovic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99916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6">
            <a:extLst>
              <a:ext uri="{FF2B5EF4-FFF2-40B4-BE49-F238E27FC236}">
                <a16:creationId xmlns:a16="http://schemas.microsoft.com/office/drawing/2014/main" id="{F0659275-A633-4346-8C1A-D26361D50E6E}"/>
              </a:ext>
            </a:extLst>
          </p:cNvPr>
          <p:cNvSpPr txBox="1">
            <a:spLocks/>
          </p:cNvSpPr>
          <p:nvPr/>
        </p:nvSpPr>
        <p:spPr>
          <a:xfrm>
            <a:off x="651510" y="732861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Severe aberrations and distortions of our system can be corrected computationally</a:t>
            </a:r>
          </a:p>
        </p:txBody>
      </p:sp>
      <p:sp>
        <p:nvSpPr>
          <p:cNvPr id="39" name="Slide Number Placeholder 36">
            <a:extLst>
              <a:ext uri="{FF2B5EF4-FFF2-40B4-BE49-F238E27FC236}">
                <a16:creationId xmlns:a16="http://schemas.microsoft.com/office/drawing/2014/main" id="{1AFDAD93-D4B5-4B48-AC87-537FD7EE8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80810" y="5633584"/>
            <a:ext cx="2057400" cy="273844"/>
          </a:xfrm>
        </p:spPr>
        <p:txBody>
          <a:bodyPr/>
          <a:lstStyle/>
          <a:p>
            <a:fld id="{6854D185-58B0-46EA-B02C-B11C79DFA933}" type="slidenum">
              <a:rPr lang="en-GB" smtClean="0"/>
              <a:t>18</a:t>
            </a:fld>
            <a:endParaRPr lang="en-GB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94EF7EA-905E-4BFE-8BDC-FEA0EA8757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4204" y="1253864"/>
            <a:ext cx="3964145" cy="534298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3697D9F-6167-4600-B77F-6211FD186B4C}"/>
              </a:ext>
            </a:extLst>
          </p:cNvPr>
          <p:cNvGrpSpPr/>
          <p:nvPr/>
        </p:nvGrpSpPr>
        <p:grpSpPr>
          <a:xfrm>
            <a:off x="5771227" y="2311059"/>
            <a:ext cx="3253422" cy="3207383"/>
            <a:chOff x="7694969" y="2056949"/>
            <a:chExt cx="4337896" cy="4276511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B98DA48-3A4B-4CA6-8962-D2B49FC72FD6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2" t="21314" r="64116" b="47528"/>
            <a:stretch/>
          </p:blipFill>
          <p:spPr bwMode="auto">
            <a:xfrm>
              <a:off x="7694969" y="2056949"/>
              <a:ext cx="4337896" cy="427651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3" name="Frame 42">
              <a:extLst>
                <a:ext uri="{FF2B5EF4-FFF2-40B4-BE49-F238E27FC236}">
                  <a16:creationId xmlns:a16="http://schemas.microsoft.com/office/drawing/2014/main" id="{46FD57B3-3056-4AC7-B844-CB96F23925B9}"/>
                </a:ext>
              </a:extLst>
            </p:cNvPr>
            <p:cNvSpPr/>
            <p:nvPr/>
          </p:nvSpPr>
          <p:spPr>
            <a:xfrm>
              <a:off x="7707326" y="2056949"/>
              <a:ext cx="4179874" cy="4152236"/>
            </a:xfrm>
            <a:prstGeom prst="frame">
              <a:avLst>
                <a:gd name="adj1" fmla="val 4755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C4056D1-3DDE-4F04-A6C6-CE044F49E88A}"/>
              </a:ext>
            </a:extLst>
          </p:cNvPr>
          <p:cNvGrpSpPr/>
          <p:nvPr/>
        </p:nvGrpSpPr>
        <p:grpSpPr>
          <a:xfrm>
            <a:off x="5771227" y="2311059"/>
            <a:ext cx="3253422" cy="3207383"/>
            <a:chOff x="12192000" y="2257004"/>
            <a:chExt cx="4337896" cy="4276511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0E2353A-C837-4BBB-8879-D593A9C8759F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2" t="21314" r="64116" b="47528"/>
            <a:stretch/>
          </p:blipFill>
          <p:spPr bwMode="auto">
            <a:xfrm>
              <a:off x="12192000" y="2257004"/>
              <a:ext cx="4337896" cy="427651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6" name="Frame 45">
              <a:extLst>
                <a:ext uri="{FF2B5EF4-FFF2-40B4-BE49-F238E27FC236}">
                  <a16:creationId xmlns:a16="http://schemas.microsoft.com/office/drawing/2014/main" id="{00552997-A4BC-486B-A8F8-D509A1B1B091}"/>
                </a:ext>
              </a:extLst>
            </p:cNvPr>
            <p:cNvSpPr/>
            <p:nvPr/>
          </p:nvSpPr>
          <p:spPr>
            <a:xfrm>
              <a:off x="12204357" y="2257004"/>
              <a:ext cx="4179874" cy="4122740"/>
            </a:xfrm>
            <a:prstGeom prst="frame">
              <a:avLst>
                <a:gd name="adj1" fmla="val 3594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schemeClr val="tx1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8262F8A-77D6-4D8F-B2C3-2B6DB13EF957}"/>
              </a:ext>
            </a:extLst>
          </p:cNvPr>
          <p:cNvGrpSpPr/>
          <p:nvPr/>
        </p:nvGrpSpPr>
        <p:grpSpPr>
          <a:xfrm>
            <a:off x="5763745" y="2311058"/>
            <a:ext cx="3253422" cy="3207383"/>
            <a:chOff x="12192000" y="2056948"/>
            <a:chExt cx="4337896" cy="4276511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F94056B-3069-44EA-B4FF-92B86E83FE30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2" t="21314" r="64116" b="47528"/>
            <a:stretch/>
          </p:blipFill>
          <p:spPr bwMode="auto">
            <a:xfrm>
              <a:off x="12192000" y="2056948"/>
              <a:ext cx="4337896" cy="427651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9" name="Frame 48">
              <a:extLst>
                <a:ext uri="{FF2B5EF4-FFF2-40B4-BE49-F238E27FC236}">
                  <a16:creationId xmlns:a16="http://schemas.microsoft.com/office/drawing/2014/main" id="{A1E9F766-292E-40DE-B6AA-61C214F1E36E}"/>
                </a:ext>
              </a:extLst>
            </p:cNvPr>
            <p:cNvSpPr/>
            <p:nvPr/>
          </p:nvSpPr>
          <p:spPr>
            <a:xfrm>
              <a:off x="12277015" y="2113936"/>
              <a:ext cx="4024869" cy="4006759"/>
            </a:xfrm>
            <a:prstGeom prst="frame">
              <a:avLst>
                <a:gd name="adj1" fmla="val 2279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schemeClr val="tx1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AC673E1-5FBE-4E5E-906A-3655205F47F2}"/>
              </a:ext>
            </a:extLst>
          </p:cNvPr>
          <p:cNvGrpSpPr/>
          <p:nvPr/>
        </p:nvGrpSpPr>
        <p:grpSpPr>
          <a:xfrm>
            <a:off x="5763745" y="2311057"/>
            <a:ext cx="3253422" cy="3207383"/>
            <a:chOff x="11887200" y="7332956"/>
            <a:chExt cx="4337896" cy="4276511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0DFB1E7A-2881-46C4-A6B2-65BE091702B4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2" t="21314" r="64116" b="47528"/>
            <a:stretch/>
          </p:blipFill>
          <p:spPr bwMode="auto">
            <a:xfrm>
              <a:off x="11887200" y="7332956"/>
              <a:ext cx="4337896" cy="427651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2" name="Frame 51">
              <a:extLst>
                <a:ext uri="{FF2B5EF4-FFF2-40B4-BE49-F238E27FC236}">
                  <a16:creationId xmlns:a16="http://schemas.microsoft.com/office/drawing/2014/main" id="{6FEFCD98-C9E0-46AE-ACAA-BAA9B19BB026}"/>
                </a:ext>
              </a:extLst>
            </p:cNvPr>
            <p:cNvSpPr/>
            <p:nvPr/>
          </p:nvSpPr>
          <p:spPr>
            <a:xfrm>
              <a:off x="11899557" y="7332956"/>
              <a:ext cx="4179874" cy="4152236"/>
            </a:xfrm>
            <a:prstGeom prst="frame">
              <a:avLst>
                <a:gd name="adj1" fmla="val 11985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schemeClr val="tx1"/>
                </a:solidFill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11B971E1-7105-4D8A-9B28-E7E2134269BD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 t="21314" r="64116" b="47528"/>
          <a:stretch/>
        </p:blipFill>
        <p:spPr bwMode="auto">
          <a:xfrm>
            <a:off x="5771227" y="2311057"/>
            <a:ext cx="3253422" cy="32073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0C293F00-E441-4DBB-B644-E7B8C3646E27}"/>
              </a:ext>
            </a:extLst>
          </p:cNvPr>
          <p:cNvSpPr txBox="1">
            <a:spLocks/>
          </p:cNvSpPr>
          <p:nvPr/>
        </p:nvSpPr>
        <p:spPr>
          <a:xfrm>
            <a:off x="5288211" y="1938573"/>
            <a:ext cx="4205404" cy="3409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b="1" dirty="0"/>
              <a:t>Modified embedded pupil recovery</a:t>
            </a:r>
          </a:p>
        </p:txBody>
      </p:sp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31902245-71E0-4150-A831-032E92F55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335153"/>
              </p:ext>
            </p:extLst>
          </p:nvPr>
        </p:nvGraphicFramePr>
        <p:xfrm>
          <a:off x="195849" y="1878350"/>
          <a:ext cx="5400000" cy="3343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000">
                  <a:extLst>
                    <a:ext uri="{9D8B030D-6E8A-4147-A177-3AD203B41FA5}">
                      <a16:colId xmlns:a16="http://schemas.microsoft.com/office/drawing/2014/main" val="2969253683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1300741085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3174578925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1197512438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2246343091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3585399408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2041449457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2410472045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1351023061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935811439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172546518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2613446214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533310120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3730469468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2278142403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2592999109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2820601094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3590078375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4105255130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1191410347"/>
                    </a:ext>
                  </a:extLst>
                </a:gridCol>
              </a:tblGrid>
              <a:tr h="222885">
                <a:tc>
                  <a:txBody>
                    <a:bodyPr/>
                    <a:lstStyle/>
                    <a:p>
                      <a:endParaRPr lang="en-GB" sz="1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5821729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01088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2836537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7494079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9712077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8867008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14554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5926001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2656627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7621367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8051394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7795070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0116677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endParaRPr lang="en-GB" sz="1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4698795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endParaRPr lang="en-GB" sz="1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7710310"/>
                  </a:ext>
                </a:extLst>
              </a:tr>
            </a:tbl>
          </a:graphicData>
        </a:graphic>
      </p:graphicFrame>
      <p:sp>
        <p:nvSpPr>
          <p:cNvPr id="56" name="TextBox 55">
            <a:extLst>
              <a:ext uri="{FF2B5EF4-FFF2-40B4-BE49-F238E27FC236}">
                <a16:creationId xmlns:a16="http://schemas.microsoft.com/office/drawing/2014/main" id="{D6E7399A-DC76-405F-A7DD-E02E75E939BB}"/>
              </a:ext>
            </a:extLst>
          </p:cNvPr>
          <p:cNvSpPr txBox="1"/>
          <p:nvPr/>
        </p:nvSpPr>
        <p:spPr>
          <a:xfrm>
            <a:off x="4149030" y="5607345"/>
            <a:ext cx="1446230" cy="3231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750" dirty="0">
                <a:solidFill>
                  <a:schemeClr val="bg1"/>
                </a:solidFill>
              </a:rPr>
              <a:t>Full FOV of the system</a:t>
            </a:r>
          </a:p>
          <a:p>
            <a:pPr algn="ctr"/>
            <a:r>
              <a:rPr lang="en-US" sz="750" dirty="0">
                <a:solidFill>
                  <a:schemeClr val="bg1"/>
                </a:solidFill>
              </a:rPr>
              <a:t>Sample: Lung carcinoma section</a:t>
            </a:r>
            <a:endParaRPr lang="en-GB" sz="750" dirty="0">
              <a:solidFill>
                <a:schemeClr val="bg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0BEB8B0-3E8C-4E29-B4EE-83DD654594BB}"/>
              </a:ext>
            </a:extLst>
          </p:cNvPr>
          <p:cNvSpPr/>
          <p:nvPr/>
        </p:nvSpPr>
        <p:spPr>
          <a:xfrm>
            <a:off x="2619028" y="4346175"/>
            <a:ext cx="279647" cy="272987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A569985-4BBA-4FA1-B5DA-BBB40D6F46BE}"/>
              </a:ext>
            </a:extLst>
          </p:cNvPr>
          <p:cNvSpPr/>
          <p:nvPr/>
        </p:nvSpPr>
        <p:spPr>
          <a:xfrm>
            <a:off x="2351831" y="4093161"/>
            <a:ext cx="818669" cy="821557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B6BCBDD-D077-4E58-B8D8-05C2DB1DCBFE}"/>
              </a:ext>
            </a:extLst>
          </p:cNvPr>
          <p:cNvSpPr/>
          <p:nvPr/>
        </p:nvSpPr>
        <p:spPr>
          <a:xfrm>
            <a:off x="2077858" y="3813514"/>
            <a:ext cx="1369434" cy="1331651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FD022B0-D456-46EC-8FB8-5004F3E40E34}"/>
              </a:ext>
            </a:extLst>
          </p:cNvPr>
          <p:cNvSpPr/>
          <p:nvPr/>
        </p:nvSpPr>
        <p:spPr>
          <a:xfrm>
            <a:off x="1826647" y="3515863"/>
            <a:ext cx="1877677" cy="191688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6154854-1F6F-4433-9EB0-B29D359BA6AA}"/>
              </a:ext>
            </a:extLst>
          </p:cNvPr>
          <p:cNvSpPr/>
          <p:nvPr/>
        </p:nvSpPr>
        <p:spPr>
          <a:xfrm>
            <a:off x="1553708" y="3237588"/>
            <a:ext cx="2440538" cy="249150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42E497A-E857-4D12-A87B-66C614C42805}"/>
              </a:ext>
            </a:extLst>
          </p:cNvPr>
          <p:cNvGrpSpPr/>
          <p:nvPr/>
        </p:nvGrpSpPr>
        <p:grpSpPr>
          <a:xfrm>
            <a:off x="97651" y="1885951"/>
            <a:ext cx="5613611" cy="4114799"/>
            <a:chOff x="3907565" y="636362"/>
            <a:chExt cx="8244678" cy="6043383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05B86E98-B487-4172-942C-F3BC6407C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8" t="7167" r="9476" b="6156"/>
            <a:stretch/>
          </p:blipFill>
          <p:spPr>
            <a:xfrm rot="5400000">
              <a:off x="5004479" y="-460552"/>
              <a:ext cx="5947828" cy="8141655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91F5ABC-3745-48E2-87F4-BD6BFFA85FBF}"/>
                </a:ext>
              </a:extLst>
            </p:cNvPr>
            <p:cNvSpPr/>
            <p:nvPr/>
          </p:nvSpPr>
          <p:spPr>
            <a:xfrm rot="5400000">
              <a:off x="5197970" y="1843219"/>
              <a:ext cx="197292" cy="197292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6201" tIns="38102" rIns="76201" bIns="381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875"/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539C1E2-27C0-4530-B198-6C9D768430EC}"/>
                </a:ext>
              </a:extLst>
            </p:cNvPr>
            <p:cNvCxnSpPr>
              <a:cxnSpLocks/>
              <a:stCxn id="64" idx="0"/>
            </p:cNvCxnSpPr>
            <p:nvPr/>
          </p:nvCxnSpPr>
          <p:spPr>
            <a:xfrm>
              <a:off x="5395262" y="1941865"/>
              <a:ext cx="4240602" cy="1291262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F9F2A60-F8DE-45FD-9A6E-A698C70B9ACC}"/>
                </a:ext>
              </a:extLst>
            </p:cNvPr>
            <p:cNvCxnSpPr>
              <a:cxnSpLocks/>
              <a:stCxn id="64" idx="1"/>
            </p:cNvCxnSpPr>
            <p:nvPr/>
          </p:nvCxnSpPr>
          <p:spPr>
            <a:xfrm flipV="1">
              <a:off x="5296616" y="650603"/>
              <a:ext cx="4343610" cy="1192616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85837088-FA08-405C-8D0E-82BA175495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4" t="80942" r="69860" b="16427"/>
            <a:stretch/>
          </p:blipFill>
          <p:spPr>
            <a:xfrm rot="5400000">
              <a:off x="9571563" y="675149"/>
              <a:ext cx="2600864" cy="2551773"/>
            </a:xfrm>
            <a:prstGeom prst="rect">
              <a:avLst/>
            </a:prstGeom>
            <a:ln w="12700">
              <a:solidFill>
                <a:srgbClr val="FF0000"/>
              </a:solidFill>
              <a:prstDash val="dash"/>
            </a:ln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11200FB-5DA8-42E8-A612-AACCFC503482}"/>
                </a:ext>
              </a:extLst>
            </p:cNvPr>
            <p:cNvSpPr/>
            <p:nvPr/>
          </p:nvSpPr>
          <p:spPr>
            <a:xfrm rot="5400000">
              <a:off x="8827705" y="6386897"/>
              <a:ext cx="197292" cy="197292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6201" tIns="38102" rIns="76201" bIns="381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875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ECB845D6-0D52-4264-8F61-4F539D988610}"/>
                </a:ext>
              </a:extLst>
            </p:cNvPr>
            <p:cNvCxnSpPr>
              <a:cxnSpLocks/>
              <a:stCxn id="68" idx="0"/>
            </p:cNvCxnSpPr>
            <p:nvPr/>
          </p:nvCxnSpPr>
          <p:spPr>
            <a:xfrm>
              <a:off x="9024997" y="6485543"/>
              <a:ext cx="615229" cy="194201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E373CAC-8F9E-4EDB-9BE7-C912219F74E2}"/>
                </a:ext>
              </a:extLst>
            </p:cNvPr>
            <p:cNvCxnSpPr>
              <a:cxnSpLocks/>
              <a:stCxn id="68" idx="1"/>
            </p:cNvCxnSpPr>
            <p:nvPr/>
          </p:nvCxnSpPr>
          <p:spPr>
            <a:xfrm flipV="1">
              <a:off x="8926351" y="4078881"/>
              <a:ext cx="713875" cy="2308016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F95B1DA3-C7AD-40D7-87F5-85CE2F8BE4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43" t="39153" r="9041" b="58216"/>
            <a:stretch/>
          </p:blipFill>
          <p:spPr>
            <a:xfrm rot="5400000">
              <a:off x="9575925" y="4103426"/>
              <a:ext cx="2600864" cy="2551773"/>
            </a:xfrm>
            <a:prstGeom prst="rect">
              <a:avLst/>
            </a:prstGeom>
            <a:ln w="12700">
              <a:solidFill>
                <a:srgbClr val="FF0000"/>
              </a:solidFill>
              <a:prstDash val="dash"/>
            </a:ln>
          </p:spPr>
        </p:pic>
      </p:grpSp>
    </p:spTree>
    <p:extLst>
      <p:ext uri="{BB962C8B-B14F-4D97-AF65-F5344CB8AC3E}">
        <p14:creationId xmlns:p14="http://schemas.microsoft.com/office/powerpoint/2010/main" val="245240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ites.google.com/site/gazheng/_/rsrc/1468749634263/Fourier-Ptychography/1.png?height=630&amp;width=900">
            <a:extLst>
              <a:ext uri="{FF2B5EF4-FFF2-40B4-BE49-F238E27FC236}">
                <a16:creationId xmlns:a16="http://schemas.microsoft.com/office/drawing/2014/main" id="{9ED80549-5AAF-446E-8EF5-A97546F95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76" t="6457" r="1375" b="51269"/>
          <a:stretch/>
        </p:blipFill>
        <p:spPr bwMode="auto">
          <a:xfrm>
            <a:off x="7288583" y="3470653"/>
            <a:ext cx="1679542" cy="208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CD87147-CEDB-4355-80C4-2F08EF27B22F}"/>
              </a:ext>
            </a:extLst>
          </p:cNvPr>
          <p:cNvSpPr/>
          <p:nvPr/>
        </p:nvSpPr>
        <p:spPr>
          <a:xfrm>
            <a:off x="7278645" y="3455155"/>
            <a:ext cx="1679542" cy="21019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891E15-E09B-46BA-BB9E-38FCA55F6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020" y="365126"/>
            <a:ext cx="7667130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Conventional microscopes are not suitable for high-throughput imaging 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DEC9FE9A-C945-4931-9D23-040771DEA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D33C90-1E25-4E84-8E7F-D31A88362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65" y="2436188"/>
            <a:ext cx="5150534" cy="350386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97C989-361E-41F9-8B75-623041DC866A}"/>
              </a:ext>
            </a:extLst>
          </p:cNvPr>
          <p:cNvSpPr/>
          <p:nvPr/>
        </p:nvSpPr>
        <p:spPr>
          <a:xfrm>
            <a:off x="185813" y="5312810"/>
            <a:ext cx="2293005" cy="5506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500-megapixel human blood image</a:t>
            </a:r>
          </a:p>
        </p:txBody>
      </p:sp>
      <p:pic>
        <p:nvPicPr>
          <p:cNvPr id="6" name="Picture 2" descr="https://sites.google.com/site/gazheng/_/rsrc/1468749634263/Fourier-Ptychography/1.png?height=630&amp;width=900">
            <a:extLst>
              <a:ext uri="{FF2B5EF4-FFF2-40B4-BE49-F238E27FC236}">
                <a16:creationId xmlns:a16="http://schemas.microsoft.com/office/drawing/2014/main" id="{35BACE17-9C7C-4981-87E1-0152EBACA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2" t="56104" r="1069" b="1622"/>
          <a:stretch/>
        </p:blipFill>
        <p:spPr bwMode="auto">
          <a:xfrm>
            <a:off x="5458616" y="3486151"/>
            <a:ext cx="1679542" cy="208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AD04B5-9BDB-466E-B377-190E500BA73A}"/>
              </a:ext>
            </a:extLst>
          </p:cNvPr>
          <p:cNvSpPr/>
          <p:nvPr/>
        </p:nvSpPr>
        <p:spPr>
          <a:xfrm>
            <a:off x="2806374" y="4143751"/>
            <a:ext cx="196645" cy="1966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C442699-66D9-4FE5-868C-1AC710FC8A5C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2904697" y="3032702"/>
            <a:ext cx="2656789" cy="11110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222A7B1-8B78-4948-B5B6-6263813F7600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2904697" y="4340396"/>
            <a:ext cx="2656789" cy="12290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CD039BA-315A-416C-8FE3-AE9C41CA222E}"/>
              </a:ext>
            </a:extLst>
          </p:cNvPr>
          <p:cNvSpPr/>
          <p:nvPr/>
        </p:nvSpPr>
        <p:spPr>
          <a:xfrm>
            <a:off x="5458617" y="3467433"/>
            <a:ext cx="1679542" cy="21019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AB50CB8-2400-4FEB-A302-72DF21533A3D}"/>
              </a:ext>
            </a:extLst>
          </p:cNvPr>
          <p:cNvSpPr/>
          <p:nvPr/>
        </p:nvSpPr>
        <p:spPr>
          <a:xfrm>
            <a:off x="5370769" y="2839172"/>
            <a:ext cx="1839906" cy="6506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High-throughput imaging system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CC2B953-5F29-440C-AD74-6B04630C6EAE}"/>
              </a:ext>
            </a:extLst>
          </p:cNvPr>
          <p:cNvSpPr/>
          <p:nvPr/>
        </p:nvSpPr>
        <p:spPr>
          <a:xfrm>
            <a:off x="7329519" y="2840797"/>
            <a:ext cx="1599445" cy="6474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Conventional microscope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745112-7D40-411D-86DD-FF093C9DD236}"/>
              </a:ext>
            </a:extLst>
          </p:cNvPr>
          <p:cNvSpPr txBox="1"/>
          <p:nvPr/>
        </p:nvSpPr>
        <p:spPr>
          <a:xfrm>
            <a:off x="152265" y="6185886"/>
            <a:ext cx="3600779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tx2">
                    <a:lumMod val="90000"/>
                  </a:schemeClr>
                </a:solidFill>
              </a:rPr>
              <a:t>Zheng, </a:t>
            </a:r>
            <a:r>
              <a:rPr lang="en-GB" sz="1000" dirty="0" err="1">
                <a:solidFill>
                  <a:schemeClr val="tx2">
                    <a:lumMod val="90000"/>
                  </a:schemeClr>
                </a:solidFill>
              </a:rPr>
              <a:t>Guoan</a:t>
            </a:r>
            <a:r>
              <a:rPr lang="en-GB" sz="1000" dirty="0">
                <a:solidFill>
                  <a:schemeClr val="tx2">
                    <a:lumMod val="90000"/>
                  </a:schemeClr>
                </a:solidFill>
              </a:rPr>
              <a:t>, </a:t>
            </a:r>
            <a:r>
              <a:rPr lang="en-GB" sz="1000" dirty="0" err="1">
                <a:solidFill>
                  <a:schemeClr val="tx2">
                    <a:lumMod val="90000"/>
                  </a:schemeClr>
                </a:solidFill>
              </a:rPr>
              <a:t>Roarke</a:t>
            </a:r>
            <a:r>
              <a:rPr lang="en-GB" sz="1000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2">
                    <a:lumMod val="90000"/>
                  </a:schemeClr>
                </a:solidFill>
              </a:rPr>
              <a:t>Horstmeyer</a:t>
            </a:r>
            <a:r>
              <a:rPr lang="en-GB" sz="1000" dirty="0">
                <a:solidFill>
                  <a:schemeClr val="tx2">
                    <a:lumMod val="90000"/>
                  </a:schemeClr>
                </a:solidFill>
              </a:rPr>
              <a:t>, and </a:t>
            </a:r>
            <a:r>
              <a:rPr lang="en-GB" sz="1000" dirty="0" err="1">
                <a:solidFill>
                  <a:schemeClr val="tx2">
                    <a:lumMod val="90000"/>
                  </a:schemeClr>
                </a:solidFill>
              </a:rPr>
              <a:t>Changhuei</a:t>
            </a:r>
            <a:r>
              <a:rPr lang="en-GB" sz="1000" dirty="0">
                <a:solidFill>
                  <a:schemeClr val="tx2">
                    <a:lumMod val="90000"/>
                  </a:schemeClr>
                </a:solidFill>
              </a:rPr>
              <a:t> Yang. "Wide-field, high-resolution Fourier ptychographic microscopy." </a:t>
            </a:r>
            <a:r>
              <a:rPr lang="en-GB" sz="1000" i="1" dirty="0">
                <a:solidFill>
                  <a:schemeClr val="tx2">
                    <a:lumMod val="90000"/>
                  </a:schemeClr>
                </a:solidFill>
              </a:rPr>
              <a:t>Nature photonics</a:t>
            </a:r>
            <a:r>
              <a:rPr lang="en-GB" sz="1000" dirty="0">
                <a:solidFill>
                  <a:schemeClr val="tx2">
                    <a:lumMod val="90000"/>
                  </a:schemeClr>
                </a:solidFill>
              </a:rPr>
              <a:t> 7.9 (2013): 739-745.</a:t>
            </a:r>
            <a:endParaRPr lang="en-US" sz="10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25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9593D-8675-4C17-AE13-827D6E48C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3</a:t>
            </a:fld>
            <a:endParaRPr lang="en-GB"/>
          </a:p>
        </p:txBody>
      </p:sp>
      <p:pic>
        <p:nvPicPr>
          <p:cNvPr id="2050" name="Picture 2" descr="https://sites.google.com/site/gazheng/_/rsrc/1468749634263/Fourier-Ptychography/1.png?height=630&amp;width=900">
            <a:extLst>
              <a:ext uri="{FF2B5EF4-FFF2-40B4-BE49-F238E27FC236}">
                <a16:creationId xmlns:a16="http://schemas.microsoft.com/office/drawing/2014/main" id="{013DB801-5053-4F51-81C9-D774A477C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" t="1542" r="57922" b="2114"/>
          <a:stretch/>
        </p:blipFill>
        <p:spPr bwMode="auto">
          <a:xfrm>
            <a:off x="3813657" y="1829834"/>
            <a:ext cx="1485039" cy="263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90531D-B803-4063-901F-1D3B72D7289E}"/>
              </a:ext>
            </a:extLst>
          </p:cNvPr>
          <p:cNvSpPr/>
          <p:nvPr/>
        </p:nvSpPr>
        <p:spPr>
          <a:xfrm>
            <a:off x="3409628" y="1539517"/>
            <a:ext cx="2293098" cy="55192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Fourier ptychography microscopy</a:t>
            </a: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2C1F51FC-9B5C-444A-8E6C-4A9B2AFB39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4" t="33126" r="26560" b="23000"/>
          <a:stretch/>
        </p:blipFill>
        <p:spPr bwMode="auto">
          <a:xfrm>
            <a:off x="6045964" y="2042032"/>
            <a:ext cx="2745910" cy="2435202"/>
          </a:xfrm>
          <a:prstGeom prst="rect">
            <a:avLst/>
          </a:prstGeom>
          <a:ln w="63500">
            <a:noFill/>
          </a:ln>
          <a:effectLst>
            <a:softEdge rad="254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7D0FC3B-FE60-4904-92C7-75349E161272}"/>
              </a:ext>
            </a:extLst>
          </p:cNvPr>
          <p:cNvSpPr/>
          <p:nvPr/>
        </p:nvSpPr>
        <p:spPr>
          <a:xfrm>
            <a:off x="6032550" y="1525791"/>
            <a:ext cx="2759324" cy="5656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$100 Fourier ptychography microscopy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2B5621-47B8-41D4-8B97-2B361D8FDC5E}"/>
              </a:ext>
            </a:extLst>
          </p:cNvPr>
          <p:cNvSpPr txBox="1"/>
          <p:nvPr/>
        </p:nvSpPr>
        <p:spPr>
          <a:xfrm>
            <a:off x="100470" y="6167478"/>
            <a:ext cx="334477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tx2">
                    <a:lumMod val="90000"/>
                  </a:schemeClr>
                </a:solidFill>
              </a:rPr>
              <a:t>Zheng, </a:t>
            </a:r>
            <a:r>
              <a:rPr lang="en-GB" sz="1000" dirty="0" err="1">
                <a:solidFill>
                  <a:schemeClr val="tx2">
                    <a:lumMod val="90000"/>
                  </a:schemeClr>
                </a:solidFill>
              </a:rPr>
              <a:t>Guoan</a:t>
            </a:r>
            <a:r>
              <a:rPr lang="en-GB" sz="1000" dirty="0">
                <a:solidFill>
                  <a:schemeClr val="tx2">
                    <a:lumMod val="90000"/>
                  </a:schemeClr>
                </a:solidFill>
              </a:rPr>
              <a:t>, </a:t>
            </a:r>
            <a:r>
              <a:rPr lang="en-GB" sz="1000" dirty="0" err="1">
                <a:solidFill>
                  <a:schemeClr val="tx2">
                    <a:lumMod val="90000"/>
                  </a:schemeClr>
                </a:solidFill>
              </a:rPr>
              <a:t>Roarke</a:t>
            </a:r>
            <a:r>
              <a:rPr lang="en-GB" sz="1000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2">
                    <a:lumMod val="90000"/>
                  </a:schemeClr>
                </a:solidFill>
              </a:rPr>
              <a:t>Horstmeyer</a:t>
            </a:r>
            <a:r>
              <a:rPr lang="en-GB" sz="1000" dirty="0">
                <a:solidFill>
                  <a:schemeClr val="tx2">
                    <a:lumMod val="90000"/>
                  </a:schemeClr>
                </a:solidFill>
              </a:rPr>
              <a:t>, and </a:t>
            </a:r>
            <a:r>
              <a:rPr lang="en-US" altLang="zh-CN" sz="1000" dirty="0" smtClean="0">
                <a:solidFill>
                  <a:schemeClr val="tx2">
                    <a:lumMod val="90000"/>
                  </a:schemeClr>
                </a:solidFill>
              </a:rPr>
              <a:t>C</a:t>
            </a:r>
            <a:r>
              <a:rPr lang="en-GB" sz="1000" dirty="0" err="1" smtClean="0">
                <a:solidFill>
                  <a:schemeClr val="tx2">
                    <a:lumMod val="90000"/>
                  </a:schemeClr>
                </a:solidFill>
              </a:rPr>
              <a:t>hanghuei</a:t>
            </a:r>
            <a:r>
              <a:rPr lang="en-GB" sz="1000" dirty="0" smtClean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en-GB" sz="1000" dirty="0">
                <a:solidFill>
                  <a:schemeClr val="tx2">
                    <a:lumMod val="90000"/>
                  </a:schemeClr>
                </a:solidFill>
              </a:rPr>
              <a:t>Yang. "Wide-field, high-resolution Fourier ptychographic microscopy." </a:t>
            </a:r>
            <a:r>
              <a:rPr lang="en-GB" sz="1000" i="1" dirty="0">
                <a:solidFill>
                  <a:schemeClr val="tx2">
                    <a:lumMod val="90000"/>
                  </a:schemeClr>
                </a:solidFill>
              </a:rPr>
              <a:t>Nature photonics</a:t>
            </a:r>
            <a:r>
              <a:rPr lang="en-GB" sz="1000" dirty="0">
                <a:solidFill>
                  <a:schemeClr val="tx2">
                    <a:lumMod val="90000"/>
                  </a:schemeClr>
                </a:solidFill>
              </a:rPr>
              <a:t> 7.9 (2013): 739-745.</a:t>
            </a:r>
            <a:endParaRPr lang="en-US" sz="1000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216584-4406-4AE4-8AA4-97A41EA550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7" r="20936" b="21510"/>
          <a:stretch/>
        </p:blipFill>
        <p:spPr>
          <a:xfrm>
            <a:off x="647635" y="2105169"/>
            <a:ext cx="1835388" cy="2335716"/>
          </a:xfrm>
          <a:prstGeom prst="rect">
            <a:avLst/>
          </a:prstGeom>
        </p:spPr>
      </p:pic>
      <p:sp>
        <p:nvSpPr>
          <p:cNvPr id="18" name="Rectangle: Rounded Corners 6">
            <a:extLst>
              <a:ext uri="{FF2B5EF4-FFF2-40B4-BE49-F238E27FC236}">
                <a16:creationId xmlns:a16="http://schemas.microsoft.com/office/drawing/2014/main" id="{41116329-442E-4420-A5B5-BE38638490A1}"/>
              </a:ext>
            </a:extLst>
          </p:cNvPr>
          <p:cNvSpPr/>
          <p:nvPr/>
        </p:nvSpPr>
        <p:spPr>
          <a:xfrm>
            <a:off x="285170" y="1554499"/>
            <a:ext cx="2794634" cy="5506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Thorlabs </a:t>
            </a:r>
            <a:r>
              <a:rPr lang="en-GB" b="1" dirty="0" err="1">
                <a:solidFill>
                  <a:schemeClr val="bg1"/>
                </a:solidFill>
              </a:rPr>
              <a:t>EnVista</a:t>
            </a:r>
            <a:r>
              <a:rPr lang="en-GB" b="1" dirty="0">
                <a:solidFill>
                  <a:schemeClr val="bg1"/>
                </a:solidFill>
              </a:rPr>
              <a:t> scanning microscope </a:t>
            </a:r>
            <a:r>
              <a:rPr lang="en-GB" b="1" dirty="0" smtClean="0">
                <a:solidFill>
                  <a:schemeClr val="bg1"/>
                </a:solidFill>
              </a:rPr>
              <a:t>($</a:t>
            </a:r>
            <a:r>
              <a:rPr lang="en-US" altLang="zh-CN" b="1" dirty="0" smtClean="0">
                <a:solidFill>
                  <a:schemeClr val="bg1"/>
                </a:solidFill>
              </a:rPr>
              <a:t>6</a:t>
            </a:r>
            <a:r>
              <a:rPr lang="en-GB" b="1" dirty="0" smtClean="0">
                <a:solidFill>
                  <a:schemeClr val="bg1"/>
                </a:solidFill>
              </a:rPr>
              <a:t>0,000</a:t>
            </a:r>
            <a:r>
              <a:rPr lang="en-GB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1085116" y="4459964"/>
            <a:ext cx="13754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$$$</a:t>
            </a:r>
            <a:r>
              <a:rPr lang="en-GB" sz="4000" b="1" dirty="0">
                <a:solidFill>
                  <a:srgbClr val="FFFF00"/>
                </a:solidFill>
              </a:rPr>
              <a:t> </a:t>
            </a:r>
            <a:endParaRPr lang="en-US" sz="4000" dirty="0"/>
          </a:p>
        </p:txBody>
      </p:sp>
      <p:sp>
        <p:nvSpPr>
          <p:cNvPr id="19" name="Rectangle 18"/>
          <p:cNvSpPr/>
          <p:nvPr/>
        </p:nvSpPr>
        <p:spPr>
          <a:xfrm>
            <a:off x="4266451" y="4440885"/>
            <a:ext cx="13754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$$</a:t>
            </a:r>
            <a:r>
              <a:rPr lang="en-GB" sz="4000" b="1" smtClean="0">
                <a:solidFill>
                  <a:srgbClr val="FFFF00"/>
                </a:solidFill>
              </a:rPr>
              <a:t> </a:t>
            </a:r>
            <a:endParaRPr lang="en-US" sz="4000" dirty="0"/>
          </a:p>
        </p:txBody>
      </p:sp>
      <p:sp>
        <p:nvSpPr>
          <p:cNvPr id="20" name="Rectangle 19"/>
          <p:cNvSpPr/>
          <p:nvPr/>
        </p:nvSpPr>
        <p:spPr>
          <a:xfrm>
            <a:off x="7229249" y="4440885"/>
            <a:ext cx="13754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n-GB" sz="4000" b="1" smtClean="0">
                <a:solidFill>
                  <a:srgbClr val="FFFF00"/>
                </a:solidFill>
              </a:rPr>
              <a:t> </a:t>
            </a:r>
            <a:endParaRPr lang="en-US" sz="4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D039BA-315A-416C-8FE3-AE9C41CA222E}"/>
              </a:ext>
            </a:extLst>
          </p:cNvPr>
          <p:cNvSpPr/>
          <p:nvPr/>
        </p:nvSpPr>
        <p:spPr>
          <a:xfrm flipV="1">
            <a:off x="7857641" y="2280314"/>
            <a:ext cx="747090" cy="6488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33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6" grpId="0"/>
      <p:bldP spid="19" grpId="0"/>
      <p:bldP spid="20" grpId="0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DD09FD-209E-42A9-81E8-3A75C46E9A50}"/>
              </a:ext>
            </a:extLst>
          </p:cNvPr>
          <p:cNvSpPr txBox="1">
            <a:spLocks/>
          </p:cNvSpPr>
          <p:nvPr/>
        </p:nvSpPr>
        <p:spPr>
          <a:xfrm>
            <a:off x="-186390" y="3729833"/>
            <a:ext cx="9531868" cy="3363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600" b="1" dirty="0"/>
              <a:t>Fourier ptychography using colour </a:t>
            </a:r>
            <a:r>
              <a:rPr lang="en-GB" sz="3600" b="1" dirty="0" smtClean="0"/>
              <a:t>sensors:</a:t>
            </a:r>
            <a:endParaRPr lang="en-GB" sz="3600" b="1" dirty="0"/>
          </a:p>
          <a:p>
            <a:pPr algn="ctr"/>
            <a:r>
              <a:rPr lang="en-US" altLang="zh-CN" sz="2400" b="1" dirty="0" smtClean="0"/>
              <a:t>I</a:t>
            </a:r>
            <a:r>
              <a:rPr lang="en-GB" sz="2400" b="1" dirty="0" smtClean="0"/>
              <a:t>mage </a:t>
            </a:r>
            <a:r>
              <a:rPr lang="en-GB" sz="2400" b="1" dirty="0" err="1" smtClean="0"/>
              <a:t>sparsity</a:t>
            </a:r>
            <a:r>
              <a:rPr lang="zh-CN" altLang="en-US" sz="2400" b="1" dirty="0" smtClean="0"/>
              <a:t>？</a:t>
            </a:r>
            <a:endParaRPr lang="en-GB" sz="2400" b="1" dirty="0"/>
          </a:p>
          <a:p>
            <a:pPr algn="ctr"/>
            <a:r>
              <a:rPr lang="en-US" altLang="zh-CN" sz="2400" b="1" dirty="0" smtClean="0"/>
              <a:t>Best</a:t>
            </a:r>
            <a:r>
              <a:rPr lang="en-GB" sz="2400" b="1" dirty="0" smtClean="0"/>
              <a:t> reconstruction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/>
              <a:t>algorithm</a:t>
            </a:r>
            <a:r>
              <a:rPr lang="zh-CN" altLang="en-US" sz="2400" b="1" dirty="0" smtClean="0"/>
              <a:t>？</a:t>
            </a:r>
            <a:endParaRPr lang="en-GB" sz="2400" b="1" dirty="0"/>
          </a:p>
          <a:p>
            <a:pPr algn="ctr"/>
            <a:r>
              <a:rPr lang="en-US" altLang="zh-CN" sz="2400" b="1" dirty="0" smtClean="0"/>
              <a:t>Color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/>
              <a:t>channel</a:t>
            </a:r>
            <a:r>
              <a:rPr lang="zh-CN" altLang="en-US" sz="2400" b="1" dirty="0"/>
              <a:t> </a:t>
            </a:r>
            <a:r>
              <a:rPr lang="en-US" altLang="zh-CN" sz="2400" b="1" dirty="0" smtClean="0"/>
              <a:t>s</a:t>
            </a:r>
            <a:r>
              <a:rPr lang="en-GB" sz="2400" b="1" dirty="0" err="1" smtClean="0"/>
              <a:t>pectral</a:t>
            </a:r>
            <a:r>
              <a:rPr lang="en-GB" sz="2400" b="1" dirty="0" smtClean="0"/>
              <a:t> </a:t>
            </a:r>
            <a:r>
              <a:rPr lang="en-GB" sz="2400" b="1" dirty="0"/>
              <a:t>overlap </a:t>
            </a:r>
            <a:r>
              <a:rPr lang="zh-CN" altLang="en-US" sz="2400" b="1" dirty="0" smtClean="0"/>
              <a:t>？</a:t>
            </a:r>
            <a:endParaRPr lang="en-GB" sz="24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6160F9-9C87-4657-B5C2-0D3505F354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23591" t="13844" r="21395" b="13383"/>
          <a:stretch/>
        </p:blipFill>
        <p:spPr>
          <a:xfrm>
            <a:off x="5032310" y="1112935"/>
            <a:ext cx="1484171" cy="1472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09FE95-BD89-43C0-A533-890E65ED38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23593" t="13488" r="21610" b="12503"/>
          <a:stretch/>
        </p:blipFill>
        <p:spPr>
          <a:xfrm>
            <a:off x="2841937" y="1112935"/>
            <a:ext cx="1478316" cy="1497454"/>
          </a:xfrm>
          <a:prstGeom prst="rect">
            <a:avLst/>
          </a:prstGeom>
        </p:spPr>
      </p:pic>
      <p:pic>
        <p:nvPicPr>
          <p:cNvPr id="6" name="Picture 2" descr="Image result">
            <a:extLst>
              <a:ext uri="{FF2B5EF4-FFF2-40B4-BE49-F238E27FC236}">
                <a16:creationId xmlns:a16="http://schemas.microsoft.com/office/drawing/2014/main" id="{7EC9AC98-523D-48B2-A6E4-B9B365D52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66" y="1247141"/>
            <a:ext cx="1848281" cy="120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12342B-3428-40B8-BEFC-811A7EA71B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23525" t="13681" r="21678" b="13653"/>
          <a:stretch/>
        </p:blipFill>
        <p:spPr>
          <a:xfrm>
            <a:off x="6252671" y="1100426"/>
            <a:ext cx="1478316" cy="14703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4CCCA8-EE47-41E2-BB88-9C6CA3F486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23919" t="13488" r="21066" b="12504"/>
          <a:stretch/>
        </p:blipFill>
        <p:spPr>
          <a:xfrm>
            <a:off x="7538983" y="1073282"/>
            <a:ext cx="1484171" cy="1497454"/>
          </a:xfrm>
          <a:prstGeom prst="rect">
            <a:avLst/>
          </a:prstGeom>
        </p:spPr>
      </p:pic>
      <p:pic>
        <p:nvPicPr>
          <p:cNvPr id="7" name="Picture 4" descr="https://upload.wikimedia.org/wikipedia/commons/thumb/1/1c/Bayer_pattern_on_sensor_profile.svg/375px-Bayer_pattern_on_sensor_profile.svg.png">
            <a:extLst>
              <a:ext uri="{FF2B5EF4-FFF2-40B4-BE49-F238E27FC236}">
                <a16:creationId xmlns:a16="http://schemas.microsoft.com/office/drawing/2014/main" id="{5168D5E6-66C0-4E97-B13B-47F379A21A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3" r="77419"/>
          <a:stretch/>
        </p:blipFill>
        <p:spPr bwMode="auto">
          <a:xfrm>
            <a:off x="4961170" y="943543"/>
            <a:ext cx="806589" cy="81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upload.wikimedia.org/wikipedia/commons/thumb/1/1c/Bayer_pattern_on_sensor_profile.svg/375px-Bayer_pattern_on_sensor_profile.svg.png">
            <a:extLst>
              <a:ext uri="{FF2B5EF4-FFF2-40B4-BE49-F238E27FC236}">
                <a16:creationId xmlns:a16="http://schemas.microsoft.com/office/drawing/2014/main" id="{56E96D01-3BD5-494A-BED5-0722BFE58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8" t="64373" r="53121"/>
          <a:stretch/>
        </p:blipFill>
        <p:spPr bwMode="auto">
          <a:xfrm>
            <a:off x="6162404" y="943543"/>
            <a:ext cx="806589" cy="81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commons/thumb/1/1c/Bayer_pattern_on_sensor_profile.svg/375px-Bayer_pattern_on_sensor_profile.svg.png">
            <a:extLst>
              <a:ext uri="{FF2B5EF4-FFF2-40B4-BE49-F238E27FC236}">
                <a16:creationId xmlns:a16="http://schemas.microsoft.com/office/drawing/2014/main" id="{7198BC27-35B3-423B-BB75-75E66273A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6" t="64373" r="30884"/>
          <a:stretch/>
        </p:blipFill>
        <p:spPr bwMode="auto">
          <a:xfrm>
            <a:off x="7294918" y="944206"/>
            <a:ext cx="909414" cy="81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F58616E-9A17-49F5-AAA8-4E7D6E533689}"/>
              </a:ext>
            </a:extLst>
          </p:cNvPr>
          <p:cNvSpPr/>
          <p:nvPr/>
        </p:nvSpPr>
        <p:spPr>
          <a:xfrm>
            <a:off x="5431513" y="605363"/>
            <a:ext cx="3120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Sparse colour channels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BA9640-8789-4D95-8083-A5792C348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4</a:t>
            </a:fld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FA147E16-1460-4C96-BE4D-9A851901B0C1}"/>
              </a:ext>
            </a:extLst>
          </p:cNvPr>
          <p:cNvSpPr/>
          <p:nvPr/>
        </p:nvSpPr>
        <p:spPr>
          <a:xfrm>
            <a:off x="2183422" y="1608929"/>
            <a:ext cx="515617" cy="48044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D93004B5-A6E5-4469-9FEF-C78F5D6050E2}"/>
              </a:ext>
            </a:extLst>
          </p:cNvPr>
          <p:cNvSpPr/>
          <p:nvPr/>
        </p:nvSpPr>
        <p:spPr>
          <a:xfrm>
            <a:off x="4428857" y="1608929"/>
            <a:ext cx="555055" cy="48044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78E723-17AC-4883-BDC6-27708E1C529A}"/>
              </a:ext>
            </a:extLst>
          </p:cNvPr>
          <p:cNvSpPr/>
          <p:nvPr/>
        </p:nvSpPr>
        <p:spPr>
          <a:xfrm>
            <a:off x="2630211" y="648609"/>
            <a:ext cx="2639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Colour image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782132-3D7B-4366-8C98-ED43AC565FE4}"/>
              </a:ext>
            </a:extLst>
          </p:cNvPr>
          <p:cNvSpPr/>
          <p:nvPr/>
        </p:nvSpPr>
        <p:spPr>
          <a:xfrm>
            <a:off x="436785" y="361313"/>
            <a:ext cx="20297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Bayer colour filter array </a:t>
            </a:r>
          </a:p>
        </p:txBody>
      </p:sp>
    </p:spTree>
    <p:extLst>
      <p:ext uri="{BB962C8B-B14F-4D97-AF65-F5344CB8AC3E}">
        <p14:creationId xmlns:p14="http://schemas.microsoft.com/office/powerpoint/2010/main" val="415148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5A33-DF90-40E9-8FB0-CB2ED9D3F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602" y="365126"/>
            <a:ext cx="8026823" cy="1325563"/>
          </a:xfrm>
        </p:spPr>
        <p:txBody>
          <a:bodyPr>
            <a:normAutofit/>
          </a:bodyPr>
          <a:lstStyle/>
          <a:p>
            <a:r>
              <a:rPr lang="en-GB" b="1" dirty="0"/>
              <a:t>Fourier ptychography uses angular, time-sequential illumination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69DBCA-B08F-40BA-89D8-7188CB890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5</a:t>
            </a:fld>
            <a:endParaRPr lang="en-GB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0907B526-49A2-48AD-8F64-61F3D6552347}"/>
              </a:ext>
            </a:extLst>
          </p:cNvPr>
          <p:cNvSpPr/>
          <p:nvPr/>
        </p:nvSpPr>
        <p:spPr>
          <a:xfrm rot="10800000">
            <a:off x="2179864" y="4317296"/>
            <a:ext cx="964771" cy="1381790"/>
          </a:xfrm>
          <a:prstGeom prst="triangle">
            <a:avLst>
              <a:gd name="adj" fmla="val 50000"/>
            </a:avLst>
          </a:prstGeom>
          <a:gradFill>
            <a:gsLst>
              <a:gs pos="34000">
                <a:schemeClr val="accent4">
                  <a:lumMod val="40000"/>
                  <a:lumOff val="60000"/>
                </a:schemeClr>
              </a:gs>
              <a:gs pos="96000">
                <a:schemeClr val="accent4">
                  <a:lumMod val="60000"/>
                  <a:lumOff val="40000"/>
                  <a:alpha val="57000"/>
                </a:schemeClr>
              </a:gs>
            </a:gsLst>
            <a:lin ang="5400000" scaled="0"/>
          </a:gradFill>
          <a:ln cap="sq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GB" sz="825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7DC78C2E-8586-4CE1-BF38-28C0F2C91AC8}"/>
              </a:ext>
            </a:extLst>
          </p:cNvPr>
          <p:cNvSpPr/>
          <p:nvPr/>
        </p:nvSpPr>
        <p:spPr>
          <a:xfrm rot="10800000">
            <a:off x="2178175" y="4336988"/>
            <a:ext cx="964771" cy="1381790"/>
          </a:xfrm>
          <a:prstGeom prst="triangle">
            <a:avLst>
              <a:gd name="adj" fmla="val 50000"/>
            </a:avLst>
          </a:prstGeom>
          <a:gradFill>
            <a:gsLst>
              <a:gs pos="34000">
                <a:schemeClr val="accent4">
                  <a:lumMod val="40000"/>
                  <a:lumOff val="60000"/>
                </a:schemeClr>
              </a:gs>
              <a:gs pos="96000">
                <a:schemeClr val="accent4">
                  <a:lumMod val="60000"/>
                  <a:lumOff val="40000"/>
                  <a:alpha val="57000"/>
                </a:schemeClr>
              </a:gs>
            </a:gsLst>
            <a:lin ang="5400000" scaled="0"/>
          </a:gradFill>
          <a:ln cap="sq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GB" sz="825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7D24DE5B-6033-40F7-BE40-663CF426B903}"/>
              </a:ext>
            </a:extLst>
          </p:cNvPr>
          <p:cNvSpPr/>
          <p:nvPr/>
        </p:nvSpPr>
        <p:spPr>
          <a:xfrm rot="10800000">
            <a:off x="2184741" y="4358180"/>
            <a:ext cx="964771" cy="1381790"/>
          </a:xfrm>
          <a:prstGeom prst="triangle">
            <a:avLst>
              <a:gd name="adj" fmla="val 50000"/>
            </a:avLst>
          </a:prstGeom>
          <a:gradFill>
            <a:gsLst>
              <a:gs pos="34000">
                <a:schemeClr val="accent4">
                  <a:lumMod val="40000"/>
                  <a:lumOff val="60000"/>
                </a:schemeClr>
              </a:gs>
              <a:gs pos="96000">
                <a:schemeClr val="accent4">
                  <a:lumMod val="60000"/>
                  <a:lumOff val="40000"/>
                  <a:alpha val="57000"/>
                </a:schemeClr>
              </a:gs>
            </a:gsLst>
            <a:lin ang="5400000" scaled="0"/>
          </a:gradFill>
          <a:ln cap="sq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GB" sz="825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54A75CEA-95F1-4A51-A930-BD6FC1A38D89}"/>
              </a:ext>
            </a:extLst>
          </p:cNvPr>
          <p:cNvSpPr/>
          <p:nvPr/>
        </p:nvSpPr>
        <p:spPr>
          <a:xfrm rot="10800000">
            <a:off x="2169483" y="4321954"/>
            <a:ext cx="964771" cy="1381790"/>
          </a:xfrm>
          <a:prstGeom prst="triangle">
            <a:avLst>
              <a:gd name="adj" fmla="val 50000"/>
            </a:avLst>
          </a:prstGeom>
          <a:gradFill>
            <a:gsLst>
              <a:gs pos="34000">
                <a:schemeClr val="accent4">
                  <a:lumMod val="40000"/>
                  <a:lumOff val="60000"/>
                </a:schemeClr>
              </a:gs>
              <a:gs pos="96000">
                <a:schemeClr val="accent4">
                  <a:lumMod val="60000"/>
                  <a:lumOff val="40000"/>
                  <a:alpha val="57000"/>
                </a:schemeClr>
              </a:gs>
            </a:gsLst>
            <a:lin ang="5400000" scaled="0"/>
          </a:gradFill>
          <a:ln cap="sq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GB" sz="825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D5D3AB44-DB6D-49EC-9720-10DC129AF541}"/>
              </a:ext>
            </a:extLst>
          </p:cNvPr>
          <p:cNvSpPr/>
          <p:nvPr/>
        </p:nvSpPr>
        <p:spPr>
          <a:xfrm rot="9374378">
            <a:off x="1925483" y="4405459"/>
            <a:ext cx="964771" cy="1381790"/>
          </a:xfrm>
          <a:prstGeom prst="triangle">
            <a:avLst>
              <a:gd name="adj" fmla="val 50000"/>
            </a:avLst>
          </a:prstGeom>
          <a:solidFill>
            <a:srgbClr val="A9D18E"/>
          </a:solidFill>
          <a:ln cap="sq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GB" sz="825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31B3DA-4279-4139-84D3-F2A396024466}"/>
              </a:ext>
            </a:extLst>
          </p:cNvPr>
          <p:cNvSpPr txBox="1"/>
          <p:nvPr/>
        </p:nvSpPr>
        <p:spPr>
          <a:xfrm>
            <a:off x="499875" y="2646294"/>
            <a:ext cx="184731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endParaRPr lang="en-GB" b="1" dirty="0">
              <a:latin typeface="Perpetua" panose="02020502060401020303" pitchFamily="18" charset="0"/>
            </a:endParaRPr>
          </a:p>
          <a:p>
            <a:endParaRPr lang="en-GB" b="1" dirty="0">
              <a:latin typeface="Perpetua" panose="02020502060401020303" pitchFamily="18" charset="0"/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296789A6-5C21-4CE6-9165-D9BE2C021929}"/>
              </a:ext>
            </a:extLst>
          </p:cNvPr>
          <p:cNvSpPr/>
          <p:nvPr/>
        </p:nvSpPr>
        <p:spPr>
          <a:xfrm rot="10800000">
            <a:off x="1733670" y="4345126"/>
            <a:ext cx="964771" cy="1381790"/>
          </a:xfrm>
          <a:prstGeom prst="triangle">
            <a:avLst>
              <a:gd name="adj" fmla="val 50000"/>
            </a:avLst>
          </a:prstGeom>
          <a:gradFill>
            <a:gsLst>
              <a:gs pos="34000">
                <a:schemeClr val="accent4">
                  <a:lumMod val="40000"/>
                  <a:lumOff val="60000"/>
                </a:schemeClr>
              </a:gs>
              <a:gs pos="96000">
                <a:schemeClr val="accent4">
                  <a:lumMod val="60000"/>
                  <a:lumOff val="40000"/>
                  <a:alpha val="57000"/>
                </a:schemeClr>
              </a:gs>
            </a:gsLst>
            <a:lin ang="5400000" scaled="0"/>
          </a:gradFill>
          <a:ln cap="sq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GB" sz="825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17758F-89A5-4C39-8BF7-AA91F93270D5}"/>
              </a:ext>
            </a:extLst>
          </p:cNvPr>
          <p:cNvGrpSpPr/>
          <p:nvPr/>
        </p:nvGrpSpPr>
        <p:grpSpPr>
          <a:xfrm>
            <a:off x="1507128" y="3263789"/>
            <a:ext cx="1409201" cy="992904"/>
            <a:chOff x="11513008" y="1790132"/>
            <a:chExt cx="1878934" cy="1323872"/>
          </a:xfrm>
          <a:gradFill flip="none" rotWithShape="1">
            <a:gsLst>
              <a:gs pos="34000">
                <a:schemeClr val="accent4">
                  <a:lumMod val="60000"/>
                  <a:lumOff val="40000"/>
                  <a:alpha val="55000"/>
                </a:schemeClr>
              </a:gs>
              <a:gs pos="96000">
                <a:schemeClr val="accent4">
                  <a:lumMod val="40000"/>
                  <a:lumOff val="60000"/>
                </a:schemeClr>
              </a:gs>
            </a:gsLst>
            <a:lin ang="5400000" scaled="0"/>
            <a:tileRect/>
          </a:gradFill>
        </p:grpSpPr>
        <p:sp>
          <p:nvSpPr>
            <p:cNvPr id="17" name="Up Arrow 43">
              <a:extLst>
                <a:ext uri="{FF2B5EF4-FFF2-40B4-BE49-F238E27FC236}">
                  <a16:creationId xmlns:a16="http://schemas.microsoft.com/office/drawing/2014/main" id="{277BC30C-EC61-4E26-9C89-D59D53A4B462}"/>
                </a:ext>
              </a:extLst>
            </p:cNvPr>
            <p:cNvSpPr/>
            <p:nvPr/>
          </p:nvSpPr>
          <p:spPr>
            <a:xfrm>
              <a:off x="12225703" y="1794519"/>
              <a:ext cx="416315" cy="1319485"/>
            </a:xfrm>
            <a:prstGeom prst="upArrow">
              <a:avLst>
                <a:gd name="adj1" fmla="val 47158"/>
                <a:gd name="adj2" fmla="val 56522"/>
              </a:avLst>
            </a:prstGeom>
            <a:grpFill/>
            <a:ln cap="sq" cmpd="sng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GB" sz="825" dirty="0">
                  <a:solidFill>
                    <a:schemeClr val="bg2">
                      <a:lumMod val="10000"/>
                    </a:schemeClr>
                  </a:solidFill>
                </a:rPr>
                <a:t>0</a:t>
              </a:r>
              <a:endParaRPr lang="en-GB" sz="135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8" name="Up Arrow 35">
              <a:extLst>
                <a:ext uri="{FF2B5EF4-FFF2-40B4-BE49-F238E27FC236}">
                  <a16:creationId xmlns:a16="http://schemas.microsoft.com/office/drawing/2014/main" id="{BD28A194-16F7-4522-8780-2C59B9E0227C}"/>
                </a:ext>
              </a:extLst>
            </p:cNvPr>
            <p:cNvSpPr/>
            <p:nvPr/>
          </p:nvSpPr>
          <p:spPr>
            <a:xfrm rot="1506830">
              <a:off x="12499227" y="2031319"/>
              <a:ext cx="361322" cy="1070115"/>
            </a:xfrm>
            <a:prstGeom prst="upArrow">
              <a:avLst>
                <a:gd name="adj1" fmla="val 47158"/>
                <a:gd name="adj2" fmla="val 56522"/>
              </a:avLst>
            </a:prstGeom>
            <a:grpFill/>
            <a:ln cap="sq" cmpd="sng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GB" sz="825" dirty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en-GB" sz="135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9" name="Up Arrow 36">
              <a:extLst>
                <a:ext uri="{FF2B5EF4-FFF2-40B4-BE49-F238E27FC236}">
                  <a16:creationId xmlns:a16="http://schemas.microsoft.com/office/drawing/2014/main" id="{F2A7A5D5-6538-4C29-8F60-9B18F47E3A0B}"/>
                </a:ext>
              </a:extLst>
            </p:cNvPr>
            <p:cNvSpPr/>
            <p:nvPr/>
          </p:nvSpPr>
          <p:spPr>
            <a:xfrm rot="3399320">
              <a:off x="12703309" y="2269941"/>
              <a:ext cx="374911" cy="1002354"/>
            </a:xfrm>
            <a:prstGeom prst="upArrow">
              <a:avLst>
                <a:gd name="adj1" fmla="val 47158"/>
                <a:gd name="adj2" fmla="val 56522"/>
              </a:avLst>
            </a:prstGeom>
            <a:grpFill/>
            <a:ln cap="sq" cmpd="sng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GB" sz="825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en-GB" sz="27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0" name="Up Arrow 44">
              <a:extLst>
                <a:ext uri="{FF2B5EF4-FFF2-40B4-BE49-F238E27FC236}">
                  <a16:creationId xmlns:a16="http://schemas.microsoft.com/office/drawing/2014/main" id="{28A46279-0D91-4A83-8820-F8B25FA88AE3}"/>
                </a:ext>
              </a:extLst>
            </p:cNvPr>
            <p:cNvSpPr/>
            <p:nvPr/>
          </p:nvSpPr>
          <p:spPr>
            <a:xfrm rot="19956566">
              <a:off x="12017454" y="2043653"/>
              <a:ext cx="361322" cy="1070115"/>
            </a:xfrm>
            <a:prstGeom prst="upArrow">
              <a:avLst>
                <a:gd name="adj1" fmla="val 47158"/>
                <a:gd name="adj2" fmla="val 56522"/>
              </a:avLst>
            </a:prstGeom>
            <a:grpFill/>
            <a:ln cap="sq" cmpd="sng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 anchorCtr="0"/>
            <a:lstStyle/>
            <a:p>
              <a:pPr algn="ctr"/>
              <a:r>
                <a:rPr lang="en-GB" sz="825" dirty="0">
                  <a:solidFill>
                    <a:schemeClr val="bg2">
                      <a:lumMod val="10000"/>
                    </a:schemeClr>
                  </a:solidFill>
                </a:rPr>
                <a:t>-1</a:t>
              </a:r>
            </a:p>
            <a:p>
              <a:pPr algn="ctr"/>
              <a:endParaRPr lang="en-GB" sz="675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1" name="Up Arrow 45">
              <a:extLst>
                <a:ext uri="{FF2B5EF4-FFF2-40B4-BE49-F238E27FC236}">
                  <a16:creationId xmlns:a16="http://schemas.microsoft.com/office/drawing/2014/main" id="{BDDD0C3B-F781-49A8-8580-E38427EED3DE}"/>
                </a:ext>
              </a:extLst>
            </p:cNvPr>
            <p:cNvSpPr/>
            <p:nvPr/>
          </p:nvSpPr>
          <p:spPr>
            <a:xfrm rot="18224725">
              <a:off x="11826729" y="2276259"/>
              <a:ext cx="374911" cy="1002354"/>
            </a:xfrm>
            <a:prstGeom prst="upArrow">
              <a:avLst>
                <a:gd name="adj1" fmla="val 47158"/>
                <a:gd name="adj2" fmla="val 56522"/>
              </a:avLst>
            </a:prstGeom>
            <a:grpFill/>
            <a:ln cap="sq" cmpd="sng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 anchorCtr="0"/>
            <a:lstStyle/>
            <a:p>
              <a:pPr algn="ctr"/>
              <a:r>
                <a:rPr lang="en-GB" sz="825" dirty="0">
                  <a:solidFill>
                    <a:schemeClr val="bg2">
                      <a:lumMod val="10000"/>
                    </a:schemeClr>
                  </a:solidFill>
                </a:rPr>
                <a:t>-2</a:t>
              </a:r>
              <a:endParaRPr lang="en-GB" sz="525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2" name="Up Arrow 43">
              <a:extLst>
                <a:ext uri="{FF2B5EF4-FFF2-40B4-BE49-F238E27FC236}">
                  <a16:creationId xmlns:a16="http://schemas.microsoft.com/office/drawing/2014/main" id="{A2A67D76-F0A0-4B9F-9EF5-0F2A51D36851}"/>
                </a:ext>
              </a:extLst>
            </p:cNvPr>
            <p:cNvSpPr/>
            <p:nvPr/>
          </p:nvSpPr>
          <p:spPr>
            <a:xfrm>
              <a:off x="12225703" y="1790132"/>
              <a:ext cx="416315" cy="1319485"/>
            </a:xfrm>
            <a:prstGeom prst="upArrow">
              <a:avLst>
                <a:gd name="adj1" fmla="val 47158"/>
                <a:gd name="adj2" fmla="val 56522"/>
              </a:avLst>
            </a:prstGeom>
            <a:grpFill/>
            <a:ln cap="sq" cmpd="sng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GB" sz="825" dirty="0">
                  <a:solidFill>
                    <a:schemeClr val="bg2">
                      <a:lumMod val="10000"/>
                    </a:schemeClr>
                  </a:solidFill>
                </a:rPr>
                <a:t>0</a:t>
              </a:r>
              <a:endParaRPr lang="en-GB" sz="135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3" name="Up Arrow 35">
              <a:extLst>
                <a:ext uri="{FF2B5EF4-FFF2-40B4-BE49-F238E27FC236}">
                  <a16:creationId xmlns:a16="http://schemas.microsoft.com/office/drawing/2014/main" id="{F0FACE42-3E6D-47D0-AEAA-D58987036464}"/>
                </a:ext>
              </a:extLst>
            </p:cNvPr>
            <p:cNvSpPr/>
            <p:nvPr/>
          </p:nvSpPr>
          <p:spPr>
            <a:xfrm rot="1506830">
              <a:off x="12499227" y="2026932"/>
              <a:ext cx="361322" cy="1070115"/>
            </a:xfrm>
            <a:prstGeom prst="upArrow">
              <a:avLst>
                <a:gd name="adj1" fmla="val 47158"/>
                <a:gd name="adj2" fmla="val 56522"/>
              </a:avLst>
            </a:prstGeom>
            <a:grpFill/>
            <a:ln cap="sq" cmpd="sng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GB" sz="825" dirty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en-GB" sz="135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4" name="Up Arrow 36">
              <a:extLst>
                <a:ext uri="{FF2B5EF4-FFF2-40B4-BE49-F238E27FC236}">
                  <a16:creationId xmlns:a16="http://schemas.microsoft.com/office/drawing/2014/main" id="{FB7E4FF8-0FCE-4D8D-A4AC-58D5EE0C9FA9}"/>
                </a:ext>
              </a:extLst>
            </p:cNvPr>
            <p:cNvSpPr/>
            <p:nvPr/>
          </p:nvSpPr>
          <p:spPr>
            <a:xfrm rot="3399320">
              <a:off x="12703309" y="2265554"/>
              <a:ext cx="374911" cy="1002354"/>
            </a:xfrm>
            <a:prstGeom prst="upArrow">
              <a:avLst>
                <a:gd name="adj1" fmla="val 47158"/>
                <a:gd name="adj2" fmla="val 56522"/>
              </a:avLst>
            </a:prstGeom>
            <a:grpFill/>
            <a:ln cap="sq" cmpd="sng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GB" sz="825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en-GB" sz="27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5" name="Up Arrow 44">
              <a:extLst>
                <a:ext uri="{FF2B5EF4-FFF2-40B4-BE49-F238E27FC236}">
                  <a16:creationId xmlns:a16="http://schemas.microsoft.com/office/drawing/2014/main" id="{4DD8D6A1-136F-43A7-AB17-1AADD026494A}"/>
                </a:ext>
              </a:extLst>
            </p:cNvPr>
            <p:cNvSpPr/>
            <p:nvPr/>
          </p:nvSpPr>
          <p:spPr>
            <a:xfrm rot="19956566">
              <a:off x="12017454" y="2039266"/>
              <a:ext cx="361322" cy="1070115"/>
            </a:xfrm>
            <a:prstGeom prst="upArrow">
              <a:avLst>
                <a:gd name="adj1" fmla="val 47158"/>
                <a:gd name="adj2" fmla="val 56522"/>
              </a:avLst>
            </a:prstGeom>
            <a:grpFill/>
            <a:ln cap="sq" cmpd="sng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 anchorCtr="0"/>
            <a:lstStyle/>
            <a:p>
              <a:pPr algn="ctr"/>
              <a:r>
                <a:rPr lang="en-GB" sz="825" dirty="0">
                  <a:solidFill>
                    <a:schemeClr val="bg2">
                      <a:lumMod val="10000"/>
                    </a:schemeClr>
                  </a:solidFill>
                </a:rPr>
                <a:t>-1</a:t>
              </a:r>
            </a:p>
            <a:p>
              <a:pPr algn="ctr"/>
              <a:endParaRPr lang="en-GB" sz="675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6" name="Up Arrow 45">
              <a:extLst>
                <a:ext uri="{FF2B5EF4-FFF2-40B4-BE49-F238E27FC236}">
                  <a16:creationId xmlns:a16="http://schemas.microsoft.com/office/drawing/2014/main" id="{52C9EB8E-F0C5-45D1-B827-9152FBB04833}"/>
                </a:ext>
              </a:extLst>
            </p:cNvPr>
            <p:cNvSpPr/>
            <p:nvPr/>
          </p:nvSpPr>
          <p:spPr>
            <a:xfrm rot="18224725">
              <a:off x="11826729" y="2271872"/>
              <a:ext cx="374911" cy="1002354"/>
            </a:xfrm>
            <a:prstGeom prst="upArrow">
              <a:avLst>
                <a:gd name="adj1" fmla="val 47158"/>
                <a:gd name="adj2" fmla="val 56522"/>
              </a:avLst>
            </a:prstGeom>
            <a:grpFill/>
            <a:ln cap="sq" cmpd="sng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 anchorCtr="0"/>
            <a:lstStyle/>
            <a:p>
              <a:pPr algn="ctr"/>
              <a:r>
                <a:rPr lang="en-GB" sz="825" dirty="0">
                  <a:solidFill>
                    <a:schemeClr val="bg2">
                      <a:lumMod val="10000"/>
                    </a:schemeClr>
                  </a:solidFill>
                </a:rPr>
                <a:t>-2</a:t>
              </a:r>
              <a:endParaRPr lang="en-GB" sz="525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603AFC1-E4CB-4259-A241-E036C418B821}"/>
              </a:ext>
            </a:extLst>
          </p:cNvPr>
          <p:cNvSpPr/>
          <p:nvPr/>
        </p:nvSpPr>
        <p:spPr>
          <a:xfrm>
            <a:off x="284714" y="2882219"/>
            <a:ext cx="1097211" cy="375047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b="1" dirty="0">
                <a:solidFill>
                  <a:schemeClr val="tx1"/>
                </a:solidFill>
              </a:rPr>
              <a:t>Lens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2B35204-C5E7-4DD8-A521-B29FE08E2345}"/>
              </a:ext>
            </a:extLst>
          </p:cNvPr>
          <p:cNvSpPr/>
          <p:nvPr/>
        </p:nvSpPr>
        <p:spPr>
          <a:xfrm>
            <a:off x="283843" y="4122060"/>
            <a:ext cx="1097211" cy="375047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b="1" dirty="0">
                <a:solidFill>
                  <a:schemeClr val="tx1"/>
                </a:solidFill>
              </a:rPr>
              <a:t>Sample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330571E-2BBD-4A00-B11B-26D2BDD4B4CF}"/>
              </a:ext>
            </a:extLst>
          </p:cNvPr>
          <p:cNvSpPr/>
          <p:nvPr/>
        </p:nvSpPr>
        <p:spPr>
          <a:xfrm>
            <a:off x="268013" y="5539392"/>
            <a:ext cx="1097211" cy="375047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b="1" dirty="0">
                <a:solidFill>
                  <a:schemeClr val="tx1"/>
                </a:solidFill>
              </a:rPr>
              <a:t>Illumination source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DFC0FE2-D9A1-40D8-9945-EBAEDC90A888}"/>
              </a:ext>
            </a:extLst>
          </p:cNvPr>
          <p:cNvSpPr/>
          <p:nvPr/>
        </p:nvSpPr>
        <p:spPr>
          <a:xfrm>
            <a:off x="356079" y="2367501"/>
            <a:ext cx="1097211" cy="375047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350" b="1" dirty="0">
                <a:solidFill>
                  <a:schemeClr val="tx1"/>
                </a:solidFill>
              </a:rPr>
              <a:t>Detector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0DC67D7-5F9E-4A6A-8EE0-4072CDACB2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00" t="13281" r="19375" b="14063"/>
          <a:stretch/>
        </p:blipFill>
        <p:spPr>
          <a:xfrm>
            <a:off x="5054077" y="2685059"/>
            <a:ext cx="1311021" cy="1311021"/>
          </a:xfrm>
          <a:prstGeom prst="rect">
            <a:avLst/>
          </a:prstGeom>
          <a:ln w="38100">
            <a:noFill/>
          </a:ln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C096605-5B6B-4C7F-A18D-C498C7518F54}"/>
              </a:ext>
            </a:extLst>
          </p:cNvPr>
          <p:cNvCxnSpPr/>
          <p:nvPr/>
        </p:nvCxnSpPr>
        <p:spPr>
          <a:xfrm>
            <a:off x="7502725" y="2750927"/>
            <a:ext cx="0" cy="205740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7CCB029-6890-4C47-BDF7-E90631541A26}"/>
              </a:ext>
            </a:extLst>
          </p:cNvPr>
          <p:cNvCxnSpPr/>
          <p:nvPr/>
        </p:nvCxnSpPr>
        <p:spPr>
          <a:xfrm flipH="1">
            <a:off x="6474025" y="3762482"/>
            <a:ext cx="205740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0041121A-40AF-4907-87CF-F58DFEA3824F}"/>
              </a:ext>
            </a:extLst>
          </p:cNvPr>
          <p:cNvSpPr/>
          <p:nvPr/>
        </p:nvSpPr>
        <p:spPr>
          <a:xfrm>
            <a:off x="7300985" y="3552170"/>
            <a:ext cx="411480" cy="41148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A0AF2A8-6ECD-4F3D-95F2-05D947C619AA}"/>
              </a:ext>
            </a:extLst>
          </p:cNvPr>
          <p:cNvSpPr/>
          <p:nvPr/>
        </p:nvSpPr>
        <p:spPr>
          <a:xfrm>
            <a:off x="7391774" y="3389126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D900154-F7AE-4B78-8EAF-28856CD680C9}"/>
              </a:ext>
            </a:extLst>
          </p:cNvPr>
          <p:cNvSpPr/>
          <p:nvPr/>
        </p:nvSpPr>
        <p:spPr>
          <a:xfrm>
            <a:off x="7492500" y="3557837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23867A2-AA6C-4829-8CC9-52F16E43D859}"/>
              </a:ext>
            </a:extLst>
          </p:cNvPr>
          <p:cNvSpPr/>
          <p:nvPr/>
        </p:nvSpPr>
        <p:spPr>
          <a:xfrm>
            <a:off x="7391812" y="3723619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D03C790-4F83-4027-97FB-6F008B2B6B6E}"/>
              </a:ext>
            </a:extLst>
          </p:cNvPr>
          <p:cNvSpPr/>
          <p:nvPr/>
        </p:nvSpPr>
        <p:spPr>
          <a:xfrm>
            <a:off x="7200259" y="3719063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69646FD-A4FB-4C1B-9497-34841AD6DFE0}"/>
              </a:ext>
            </a:extLst>
          </p:cNvPr>
          <p:cNvSpPr/>
          <p:nvPr/>
        </p:nvSpPr>
        <p:spPr>
          <a:xfrm>
            <a:off x="7112290" y="3552169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9DEE7A0-7C27-430E-95BD-39F1DFDD7496}"/>
              </a:ext>
            </a:extLst>
          </p:cNvPr>
          <p:cNvSpPr/>
          <p:nvPr/>
        </p:nvSpPr>
        <p:spPr>
          <a:xfrm>
            <a:off x="7200221" y="3389126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E6C0121-B358-474B-BA17-42B7C030EC57}"/>
              </a:ext>
            </a:extLst>
          </p:cNvPr>
          <p:cNvSpPr/>
          <p:nvPr/>
        </p:nvSpPr>
        <p:spPr>
          <a:xfrm>
            <a:off x="7300985" y="3223534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8EE173A-72D7-4EF1-885F-72706AAC6E69}"/>
              </a:ext>
            </a:extLst>
          </p:cNvPr>
          <p:cNvSpPr/>
          <p:nvPr/>
        </p:nvSpPr>
        <p:spPr>
          <a:xfrm>
            <a:off x="7481039" y="3223534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3AF3531-8E2B-46B0-BEA2-3DE35EE2BEFB}"/>
              </a:ext>
            </a:extLst>
          </p:cNvPr>
          <p:cNvSpPr/>
          <p:nvPr/>
        </p:nvSpPr>
        <p:spPr>
          <a:xfrm>
            <a:off x="7583327" y="3388614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A6AC738-DD86-4AA7-B7AF-7EC35E956827}"/>
              </a:ext>
            </a:extLst>
          </p:cNvPr>
          <p:cNvSpPr/>
          <p:nvPr/>
        </p:nvSpPr>
        <p:spPr>
          <a:xfrm>
            <a:off x="7675412" y="3552169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9781F21-A706-4F87-A39C-938AB503F770}"/>
              </a:ext>
            </a:extLst>
          </p:cNvPr>
          <p:cNvSpPr/>
          <p:nvPr/>
        </p:nvSpPr>
        <p:spPr>
          <a:xfrm>
            <a:off x="7583288" y="3710564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3B74BD4-E427-4935-BCF4-6421E39829F6}"/>
              </a:ext>
            </a:extLst>
          </p:cNvPr>
          <p:cNvSpPr/>
          <p:nvPr/>
        </p:nvSpPr>
        <p:spPr>
          <a:xfrm>
            <a:off x="7486716" y="3886472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002F13B-DB38-4DBD-8298-4147A4EAAD4A}"/>
              </a:ext>
            </a:extLst>
          </p:cNvPr>
          <p:cNvSpPr/>
          <p:nvPr/>
        </p:nvSpPr>
        <p:spPr>
          <a:xfrm>
            <a:off x="7299503" y="3886379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3301A6F-15A1-4390-80E7-4E66CA5D0C7F}"/>
              </a:ext>
            </a:extLst>
          </p:cNvPr>
          <p:cNvSpPr/>
          <p:nvPr/>
        </p:nvSpPr>
        <p:spPr>
          <a:xfrm>
            <a:off x="7107764" y="3898161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820D66E-0D16-42CE-8587-02FE886B6D0C}"/>
              </a:ext>
            </a:extLst>
          </p:cNvPr>
          <p:cNvSpPr/>
          <p:nvPr/>
        </p:nvSpPr>
        <p:spPr>
          <a:xfrm>
            <a:off x="7006338" y="3723325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6EE86E4-7AD5-41E5-AD8B-750724D1E143}"/>
              </a:ext>
            </a:extLst>
          </p:cNvPr>
          <p:cNvSpPr/>
          <p:nvPr/>
        </p:nvSpPr>
        <p:spPr>
          <a:xfrm>
            <a:off x="6914696" y="3560064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302D824-DABB-466B-BD68-CDF89B09D5DD}"/>
              </a:ext>
            </a:extLst>
          </p:cNvPr>
          <p:cNvSpPr/>
          <p:nvPr/>
        </p:nvSpPr>
        <p:spPr>
          <a:xfrm>
            <a:off x="7005484" y="3392000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BE2EC61-8922-44D7-BB5E-A2FF3C3E9EAF}"/>
              </a:ext>
            </a:extLst>
          </p:cNvPr>
          <p:cNvSpPr/>
          <p:nvPr/>
        </p:nvSpPr>
        <p:spPr>
          <a:xfrm>
            <a:off x="7115608" y="3224087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F0DB5F0-4A84-4A4F-B1DD-B7C00E213633}"/>
              </a:ext>
            </a:extLst>
          </p:cNvPr>
          <p:cNvSpPr/>
          <p:nvPr/>
        </p:nvSpPr>
        <p:spPr>
          <a:xfrm>
            <a:off x="7187563" y="3056541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BB1FE9FD-7482-4A76-AC7E-BE1763BD7B59}"/>
              </a:ext>
            </a:extLst>
          </p:cNvPr>
          <p:cNvSpPr/>
          <p:nvPr/>
        </p:nvSpPr>
        <p:spPr>
          <a:xfrm>
            <a:off x="7390029" y="3052544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4734EA4-DE8D-4FAD-9DA9-035246835507}"/>
              </a:ext>
            </a:extLst>
          </p:cNvPr>
          <p:cNvSpPr/>
          <p:nvPr/>
        </p:nvSpPr>
        <p:spPr>
          <a:xfrm>
            <a:off x="7581199" y="3060423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9A6361D-68EA-4D5C-8232-C7E6AFED402F}"/>
              </a:ext>
            </a:extLst>
          </p:cNvPr>
          <p:cNvSpPr/>
          <p:nvPr/>
        </p:nvSpPr>
        <p:spPr>
          <a:xfrm>
            <a:off x="7680638" y="3219998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575BAD8-6CCB-414E-83DC-0D3E4CAAA563}"/>
              </a:ext>
            </a:extLst>
          </p:cNvPr>
          <p:cNvSpPr/>
          <p:nvPr/>
        </p:nvSpPr>
        <p:spPr>
          <a:xfrm>
            <a:off x="7778439" y="3388102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CCFCFBE-B41C-4650-850B-8DCC98120648}"/>
              </a:ext>
            </a:extLst>
          </p:cNvPr>
          <p:cNvSpPr/>
          <p:nvPr/>
        </p:nvSpPr>
        <p:spPr>
          <a:xfrm>
            <a:off x="7869827" y="3547613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44D43E9-65EE-4F39-A42B-A5B867DFA2CB}"/>
              </a:ext>
            </a:extLst>
          </p:cNvPr>
          <p:cNvSpPr/>
          <p:nvPr/>
        </p:nvSpPr>
        <p:spPr>
          <a:xfrm>
            <a:off x="7778439" y="3711231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E43B636-C547-4C73-B78D-70056538E92A}"/>
              </a:ext>
            </a:extLst>
          </p:cNvPr>
          <p:cNvSpPr/>
          <p:nvPr/>
        </p:nvSpPr>
        <p:spPr>
          <a:xfrm>
            <a:off x="7680411" y="3887237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EDD4AE0D-050F-4180-A335-7CBCF55B9D68}"/>
              </a:ext>
            </a:extLst>
          </p:cNvPr>
          <p:cNvSpPr/>
          <p:nvPr/>
        </p:nvSpPr>
        <p:spPr>
          <a:xfrm>
            <a:off x="7584512" y="4046840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115CC17B-2A6C-4D63-9B15-47A6EBF31051}"/>
              </a:ext>
            </a:extLst>
          </p:cNvPr>
          <p:cNvSpPr/>
          <p:nvPr/>
        </p:nvSpPr>
        <p:spPr>
          <a:xfrm>
            <a:off x="7390160" y="4054564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300ACA05-45BA-4079-A0F1-961B4350F0CA}"/>
              </a:ext>
            </a:extLst>
          </p:cNvPr>
          <p:cNvSpPr/>
          <p:nvPr/>
        </p:nvSpPr>
        <p:spPr>
          <a:xfrm>
            <a:off x="7199810" y="4043447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1EDAE3C7-0F8B-40B2-BFE5-31ADE752584A}"/>
              </a:ext>
            </a:extLst>
          </p:cNvPr>
          <p:cNvSpPr/>
          <p:nvPr/>
        </p:nvSpPr>
        <p:spPr>
          <a:xfrm>
            <a:off x="7005484" y="4043447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12106D8-AEB7-408C-B19F-ABD5A8093C1F}"/>
              </a:ext>
            </a:extLst>
          </p:cNvPr>
          <p:cNvSpPr/>
          <p:nvPr/>
        </p:nvSpPr>
        <p:spPr>
          <a:xfrm>
            <a:off x="6922577" y="3898216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661F0E0-0783-4470-A1E0-C26AEB4B9926}"/>
              </a:ext>
            </a:extLst>
          </p:cNvPr>
          <p:cNvSpPr/>
          <p:nvPr/>
        </p:nvSpPr>
        <p:spPr>
          <a:xfrm>
            <a:off x="6814979" y="3707600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44B4F3E-A202-4DFA-943D-797A2DFFDC03}"/>
              </a:ext>
            </a:extLst>
          </p:cNvPr>
          <p:cNvSpPr/>
          <p:nvPr/>
        </p:nvSpPr>
        <p:spPr>
          <a:xfrm>
            <a:off x="6723255" y="3562898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F01C737-A820-4F2C-B58B-9E84BE5305B3}"/>
              </a:ext>
            </a:extLst>
          </p:cNvPr>
          <p:cNvSpPr/>
          <p:nvPr/>
        </p:nvSpPr>
        <p:spPr>
          <a:xfrm>
            <a:off x="6815714" y="3388614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41BC2646-5C1C-4383-BC7D-B943EEA589AB}"/>
              </a:ext>
            </a:extLst>
          </p:cNvPr>
          <p:cNvSpPr/>
          <p:nvPr/>
        </p:nvSpPr>
        <p:spPr>
          <a:xfrm>
            <a:off x="6906045" y="3228019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CCC7D8C-A62F-44BC-BC26-FD881C239AA9}"/>
              </a:ext>
            </a:extLst>
          </p:cNvPr>
          <p:cNvSpPr/>
          <p:nvPr/>
        </p:nvSpPr>
        <p:spPr>
          <a:xfrm>
            <a:off x="7013493" y="3056420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55DC05EB-2A26-4488-8DBF-C595A19D6AEB}"/>
              </a:ext>
            </a:extLst>
          </p:cNvPr>
          <p:cNvSpPr/>
          <p:nvPr/>
        </p:nvSpPr>
        <p:spPr>
          <a:xfrm>
            <a:off x="7098415" y="2887556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899AF04-D415-43FD-A645-1654A59EA77E}"/>
              </a:ext>
            </a:extLst>
          </p:cNvPr>
          <p:cNvSpPr/>
          <p:nvPr/>
        </p:nvSpPr>
        <p:spPr>
          <a:xfrm>
            <a:off x="7309216" y="2892631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BBC6A09C-BD29-4EB6-B70D-D6BAC360D3FE}"/>
              </a:ext>
            </a:extLst>
          </p:cNvPr>
          <p:cNvSpPr/>
          <p:nvPr/>
        </p:nvSpPr>
        <p:spPr>
          <a:xfrm>
            <a:off x="7480666" y="2890283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7B0B45B-BE03-46A5-99B8-DE343336436E}"/>
              </a:ext>
            </a:extLst>
          </p:cNvPr>
          <p:cNvSpPr/>
          <p:nvPr/>
        </p:nvSpPr>
        <p:spPr>
          <a:xfrm>
            <a:off x="7760003" y="3064369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9AC7B7A3-74E9-4FC9-8B4F-0AB651E80C36}"/>
              </a:ext>
            </a:extLst>
          </p:cNvPr>
          <p:cNvSpPr/>
          <p:nvPr/>
        </p:nvSpPr>
        <p:spPr>
          <a:xfrm>
            <a:off x="7862017" y="3232039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3D114D78-2033-463F-96D5-5BE72F642259}"/>
              </a:ext>
            </a:extLst>
          </p:cNvPr>
          <p:cNvSpPr/>
          <p:nvPr/>
        </p:nvSpPr>
        <p:spPr>
          <a:xfrm>
            <a:off x="7961872" y="3387590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FA85DA3B-06F9-4371-9D34-15EBD3835C7B}"/>
              </a:ext>
            </a:extLst>
          </p:cNvPr>
          <p:cNvSpPr/>
          <p:nvPr/>
        </p:nvSpPr>
        <p:spPr>
          <a:xfrm>
            <a:off x="7965440" y="3727143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3A0C7AB-0126-4A65-99CD-79A813218201}"/>
              </a:ext>
            </a:extLst>
          </p:cNvPr>
          <p:cNvSpPr/>
          <p:nvPr/>
        </p:nvSpPr>
        <p:spPr>
          <a:xfrm>
            <a:off x="7869865" y="3883114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210592F6-265B-4DF3-9094-48CC24C9A327}"/>
              </a:ext>
            </a:extLst>
          </p:cNvPr>
          <p:cNvSpPr/>
          <p:nvPr/>
        </p:nvSpPr>
        <p:spPr>
          <a:xfrm>
            <a:off x="7777324" y="4035800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17C2C210-6B6F-4C9D-9E48-6DD8A2285C18}"/>
              </a:ext>
            </a:extLst>
          </p:cNvPr>
          <p:cNvSpPr/>
          <p:nvPr/>
        </p:nvSpPr>
        <p:spPr>
          <a:xfrm>
            <a:off x="7486059" y="4210106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79AD7495-B52E-4EAA-88F4-F224FC9E1B5B}"/>
              </a:ext>
            </a:extLst>
          </p:cNvPr>
          <p:cNvSpPr/>
          <p:nvPr/>
        </p:nvSpPr>
        <p:spPr>
          <a:xfrm>
            <a:off x="7299956" y="4217989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93796556-4596-47B0-A632-F9CCC8F7A547}"/>
              </a:ext>
            </a:extLst>
          </p:cNvPr>
          <p:cNvSpPr/>
          <p:nvPr/>
        </p:nvSpPr>
        <p:spPr>
          <a:xfrm>
            <a:off x="7104130" y="4217989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D20BD123-687C-47DD-9629-323CAB67CBB3}"/>
              </a:ext>
            </a:extLst>
          </p:cNvPr>
          <p:cNvSpPr/>
          <p:nvPr/>
        </p:nvSpPr>
        <p:spPr>
          <a:xfrm>
            <a:off x="6811561" y="4046281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5CAD368D-77A1-45C9-AE88-7CC854A6C229}"/>
              </a:ext>
            </a:extLst>
          </p:cNvPr>
          <p:cNvSpPr/>
          <p:nvPr/>
        </p:nvSpPr>
        <p:spPr>
          <a:xfrm>
            <a:off x="6704984" y="3882998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B2EC55A6-F60B-4A9B-98D6-F60993817921}"/>
              </a:ext>
            </a:extLst>
          </p:cNvPr>
          <p:cNvSpPr/>
          <p:nvPr/>
        </p:nvSpPr>
        <p:spPr>
          <a:xfrm>
            <a:off x="6621097" y="3726064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22CF9F13-227C-4451-A3DF-8108410A58C9}"/>
              </a:ext>
            </a:extLst>
          </p:cNvPr>
          <p:cNvSpPr/>
          <p:nvPr/>
        </p:nvSpPr>
        <p:spPr>
          <a:xfrm>
            <a:off x="6620653" y="3379750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74C7D013-53A0-4178-8942-B6B8269DEF7D}"/>
              </a:ext>
            </a:extLst>
          </p:cNvPr>
          <p:cNvSpPr/>
          <p:nvPr/>
        </p:nvSpPr>
        <p:spPr>
          <a:xfrm>
            <a:off x="6716757" y="3223376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E8334AB1-33C8-4E63-9A0E-E4FF842761A3}"/>
              </a:ext>
            </a:extLst>
          </p:cNvPr>
          <p:cNvSpPr/>
          <p:nvPr/>
        </p:nvSpPr>
        <p:spPr>
          <a:xfrm>
            <a:off x="6812766" y="3056270"/>
            <a:ext cx="411480" cy="4114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0614A7E7-04DB-452C-8210-AE6A5B9563AB}"/>
                  </a:ext>
                </a:extLst>
              </p:cNvPr>
              <p:cNvSpPr txBox="1"/>
              <p:nvPr/>
            </p:nvSpPr>
            <p:spPr>
              <a:xfrm>
                <a:off x="8480703" y="3623982"/>
                <a:ext cx="405239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0614A7E7-04DB-452C-8210-AE6A5B956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0703" y="3623982"/>
                <a:ext cx="405239" cy="3000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Oval 94">
            <a:extLst>
              <a:ext uri="{FF2B5EF4-FFF2-40B4-BE49-F238E27FC236}">
                <a16:creationId xmlns:a16="http://schemas.microsoft.com/office/drawing/2014/main" id="{7D9E26A6-A8D1-4E1A-A2B0-7F30A1A27999}"/>
              </a:ext>
            </a:extLst>
          </p:cNvPr>
          <p:cNvSpPr/>
          <p:nvPr/>
        </p:nvSpPr>
        <p:spPr>
          <a:xfrm>
            <a:off x="6635546" y="2892642"/>
            <a:ext cx="1714500" cy="17145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90ACF5C-EB08-4568-BA5D-861ED861E875}"/>
              </a:ext>
            </a:extLst>
          </p:cNvPr>
          <p:cNvSpPr txBox="1"/>
          <p:nvPr/>
        </p:nvSpPr>
        <p:spPr>
          <a:xfrm>
            <a:off x="8125006" y="2878010"/>
            <a:ext cx="10872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Synthetic NA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7CE2506-0AA6-4B30-B47C-B3460997CDA7}"/>
              </a:ext>
            </a:extLst>
          </p:cNvPr>
          <p:cNvSpPr txBox="1"/>
          <p:nvPr/>
        </p:nvSpPr>
        <p:spPr>
          <a:xfrm>
            <a:off x="7637960" y="3396369"/>
            <a:ext cx="9353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2"/>
                </a:solidFill>
              </a:rPr>
              <a:t>System NA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24AD6A8A-D0FE-4614-91FC-F1802D3BA5AD}"/>
                  </a:ext>
                </a:extLst>
              </p:cNvPr>
              <p:cNvSpPr txBox="1"/>
              <p:nvPr/>
            </p:nvSpPr>
            <p:spPr>
              <a:xfrm>
                <a:off x="7537508" y="2614047"/>
                <a:ext cx="409728" cy="3164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GB" sz="135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24AD6A8A-D0FE-4614-91FC-F1802D3BA5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7508" y="2614047"/>
                <a:ext cx="409728" cy="3164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0" name="Group 99">
            <a:extLst>
              <a:ext uri="{FF2B5EF4-FFF2-40B4-BE49-F238E27FC236}">
                <a16:creationId xmlns:a16="http://schemas.microsoft.com/office/drawing/2014/main" id="{D4D80F1E-80AF-401D-BDEE-464DF1E990D0}"/>
              </a:ext>
            </a:extLst>
          </p:cNvPr>
          <p:cNvGrpSpPr/>
          <p:nvPr/>
        </p:nvGrpSpPr>
        <p:grpSpPr>
          <a:xfrm rot="19800000">
            <a:off x="1331137" y="3315932"/>
            <a:ext cx="1409201" cy="992904"/>
            <a:chOff x="11513008" y="1790132"/>
            <a:chExt cx="1878934" cy="1323872"/>
          </a:xfrm>
          <a:solidFill>
            <a:srgbClr val="A9D18E"/>
          </a:solidFill>
        </p:grpSpPr>
        <p:sp>
          <p:nvSpPr>
            <p:cNvPr id="101" name="Up Arrow 43">
              <a:extLst>
                <a:ext uri="{FF2B5EF4-FFF2-40B4-BE49-F238E27FC236}">
                  <a16:creationId xmlns:a16="http://schemas.microsoft.com/office/drawing/2014/main" id="{C239FD4A-91CC-41B2-B951-F6C5D8A2321B}"/>
                </a:ext>
              </a:extLst>
            </p:cNvPr>
            <p:cNvSpPr/>
            <p:nvPr/>
          </p:nvSpPr>
          <p:spPr>
            <a:xfrm>
              <a:off x="12225703" y="1794519"/>
              <a:ext cx="416315" cy="1319485"/>
            </a:xfrm>
            <a:prstGeom prst="upArrow">
              <a:avLst>
                <a:gd name="adj1" fmla="val 47158"/>
                <a:gd name="adj2" fmla="val 56522"/>
              </a:avLst>
            </a:prstGeom>
            <a:grpFill/>
            <a:ln cap="sq" cmpd="sng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GB" sz="825" dirty="0">
                  <a:solidFill>
                    <a:schemeClr val="bg2">
                      <a:lumMod val="10000"/>
                    </a:schemeClr>
                  </a:solidFill>
                </a:rPr>
                <a:t>0</a:t>
              </a:r>
              <a:endParaRPr lang="en-GB" sz="135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02" name="Up Arrow 35">
              <a:extLst>
                <a:ext uri="{FF2B5EF4-FFF2-40B4-BE49-F238E27FC236}">
                  <a16:creationId xmlns:a16="http://schemas.microsoft.com/office/drawing/2014/main" id="{67EE013B-1F9F-487C-A685-BE3B98244999}"/>
                </a:ext>
              </a:extLst>
            </p:cNvPr>
            <p:cNvSpPr/>
            <p:nvPr/>
          </p:nvSpPr>
          <p:spPr>
            <a:xfrm rot="1506830">
              <a:off x="12499227" y="2031319"/>
              <a:ext cx="361322" cy="1070115"/>
            </a:xfrm>
            <a:prstGeom prst="upArrow">
              <a:avLst>
                <a:gd name="adj1" fmla="val 47158"/>
                <a:gd name="adj2" fmla="val 56522"/>
              </a:avLst>
            </a:prstGeom>
            <a:grpFill/>
            <a:ln cap="sq" cmpd="sng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GB" sz="825" dirty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en-GB" sz="135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03" name="Up Arrow 36">
              <a:extLst>
                <a:ext uri="{FF2B5EF4-FFF2-40B4-BE49-F238E27FC236}">
                  <a16:creationId xmlns:a16="http://schemas.microsoft.com/office/drawing/2014/main" id="{6527DF15-2054-414B-AE64-3EEAABE8E59F}"/>
                </a:ext>
              </a:extLst>
            </p:cNvPr>
            <p:cNvSpPr/>
            <p:nvPr/>
          </p:nvSpPr>
          <p:spPr>
            <a:xfrm rot="3399320">
              <a:off x="12703309" y="2269941"/>
              <a:ext cx="374911" cy="1002354"/>
            </a:xfrm>
            <a:prstGeom prst="upArrow">
              <a:avLst>
                <a:gd name="adj1" fmla="val 47158"/>
                <a:gd name="adj2" fmla="val 56522"/>
              </a:avLst>
            </a:prstGeom>
            <a:grpFill/>
            <a:ln cap="sq" cmpd="sng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GB" sz="825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en-GB" sz="27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04" name="Up Arrow 44">
              <a:extLst>
                <a:ext uri="{FF2B5EF4-FFF2-40B4-BE49-F238E27FC236}">
                  <a16:creationId xmlns:a16="http://schemas.microsoft.com/office/drawing/2014/main" id="{1FB36BB3-959E-4767-ABF8-759B3AC11889}"/>
                </a:ext>
              </a:extLst>
            </p:cNvPr>
            <p:cNvSpPr/>
            <p:nvPr/>
          </p:nvSpPr>
          <p:spPr>
            <a:xfrm rot="19956566">
              <a:off x="12017454" y="2043653"/>
              <a:ext cx="361322" cy="1070115"/>
            </a:xfrm>
            <a:prstGeom prst="upArrow">
              <a:avLst>
                <a:gd name="adj1" fmla="val 47158"/>
                <a:gd name="adj2" fmla="val 56522"/>
              </a:avLst>
            </a:prstGeom>
            <a:grpFill/>
            <a:ln cap="sq" cmpd="sng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 anchorCtr="0"/>
            <a:lstStyle/>
            <a:p>
              <a:pPr algn="ctr"/>
              <a:r>
                <a:rPr lang="en-GB" sz="825" dirty="0">
                  <a:solidFill>
                    <a:schemeClr val="bg2">
                      <a:lumMod val="10000"/>
                    </a:schemeClr>
                  </a:solidFill>
                </a:rPr>
                <a:t>-1</a:t>
              </a:r>
            </a:p>
            <a:p>
              <a:pPr algn="ctr"/>
              <a:endParaRPr lang="en-GB" sz="675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05" name="Up Arrow 45">
              <a:extLst>
                <a:ext uri="{FF2B5EF4-FFF2-40B4-BE49-F238E27FC236}">
                  <a16:creationId xmlns:a16="http://schemas.microsoft.com/office/drawing/2014/main" id="{124EE39F-92A2-424B-B148-1E30E3FAC5BE}"/>
                </a:ext>
              </a:extLst>
            </p:cNvPr>
            <p:cNvSpPr/>
            <p:nvPr/>
          </p:nvSpPr>
          <p:spPr>
            <a:xfrm rot="18224725">
              <a:off x="11826729" y="2276259"/>
              <a:ext cx="374911" cy="1002354"/>
            </a:xfrm>
            <a:prstGeom prst="upArrow">
              <a:avLst>
                <a:gd name="adj1" fmla="val 47158"/>
                <a:gd name="adj2" fmla="val 56522"/>
              </a:avLst>
            </a:prstGeom>
            <a:grpFill/>
            <a:ln cap="sq" cmpd="sng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 anchorCtr="0"/>
            <a:lstStyle/>
            <a:p>
              <a:pPr algn="ctr"/>
              <a:r>
                <a:rPr lang="en-GB" sz="825" dirty="0">
                  <a:solidFill>
                    <a:schemeClr val="bg2">
                      <a:lumMod val="10000"/>
                    </a:schemeClr>
                  </a:solidFill>
                </a:rPr>
                <a:t>-2</a:t>
              </a:r>
              <a:endParaRPr lang="en-GB" sz="525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06" name="Up Arrow 43">
              <a:extLst>
                <a:ext uri="{FF2B5EF4-FFF2-40B4-BE49-F238E27FC236}">
                  <a16:creationId xmlns:a16="http://schemas.microsoft.com/office/drawing/2014/main" id="{D0F329E4-727E-4E45-832F-1B21E60B7B4C}"/>
                </a:ext>
              </a:extLst>
            </p:cNvPr>
            <p:cNvSpPr/>
            <p:nvPr/>
          </p:nvSpPr>
          <p:spPr>
            <a:xfrm>
              <a:off x="12225703" y="1790132"/>
              <a:ext cx="416315" cy="1319485"/>
            </a:xfrm>
            <a:prstGeom prst="upArrow">
              <a:avLst>
                <a:gd name="adj1" fmla="val 47158"/>
                <a:gd name="adj2" fmla="val 56522"/>
              </a:avLst>
            </a:prstGeom>
            <a:grpFill/>
            <a:ln cap="sq" cmpd="sng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GB" sz="825" dirty="0">
                  <a:solidFill>
                    <a:schemeClr val="bg2">
                      <a:lumMod val="10000"/>
                    </a:schemeClr>
                  </a:solidFill>
                </a:rPr>
                <a:t>0</a:t>
              </a:r>
              <a:endParaRPr lang="en-GB" sz="135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07" name="Up Arrow 35">
              <a:extLst>
                <a:ext uri="{FF2B5EF4-FFF2-40B4-BE49-F238E27FC236}">
                  <a16:creationId xmlns:a16="http://schemas.microsoft.com/office/drawing/2014/main" id="{771F8781-DDDB-473A-9C1F-F706EEB23B29}"/>
                </a:ext>
              </a:extLst>
            </p:cNvPr>
            <p:cNvSpPr/>
            <p:nvPr/>
          </p:nvSpPr>
          <p:spPr>
            <a:xfrm rot="1506830">
              <a:off x="12499227" y="2026932"/>
              <a:ext cx="361322" cy="1070115"/>
            </a:xfrm>
            <a:prstGeom prst="upArrow">
              <a:avLst>
                <a:gd name="adj1" fmla="val 47158"/>
                <a:gd name="adj2" fmla="val 56522"/>
              </a:avLst>
            </a:prstGeom>
            <a:grpFill/>
            <a:ln cap="sq" cmpd="sng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GB" sz="825" dirty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en-GB" sz="135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08" name="Up Arrow 36">
              <a:extLst>
                <a:ext uri="{FF2B5EF4-FFF2-40B4-BE49-F238E27FC236}">
                  <a16:creationId xmlns:a16="http://schemas.microsoft.com/office/drawing/2014/main" id="{764CDD9E-924C-4B17-9DEC-140486C71A9A}"/>
                </a:ext>
              </a:extLst>
            </p:cNvPr>
            <p:cNvSpPr/>
            <p:nvPr/>
          </p:nvSpPr>
          <p:spPr>
            <a:xfrm rot="3399320">
              <a:off x="12703309" y="2265554"/>
              <a:ext cx="374911" cy="1002354"/>
            </a:xfrm>
            <a:prstGeom prst="upArrow">
              <a:avLst>
                <a:gd name="adj1" fmla="val 47158"/>
                <a:gd name="adj2" fmla="val 56522"/>
              </a:avLst>
            </a:prstGeom>
            <a:grpFill/>
            <a:ln cap="sq" cmpd="sng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GB" sz="825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en-GB" sz="27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09" name="Up Arrow 44">
              <a:extLst>
                <a:ext uri="{FF2B5EF4-FFF2-40B4-BE49-F238E27FC236}">
                  <a16:creationId xmlns:a16="http://schemas.microsoft.com/office/drawing/2014/main" id="{5BF9B814-4AB1-440A-8CA8-90BA524E3BF0}"/>
                </a:ext>
              </a:extLst>
            </p:cNvPr>
            <p:cNvSpPr/>
            <p:nvPr/>
          </p:nvSpPr>
          <p:spPr>
            <a:xfrm rot="19956566">
              <a:off x="12017454" y="2039266"/>
              <a:ext cx="361322" cy="1070115"/>
            </a:xfrm>
            <a:prstGeom prst="upArrow">
              <a:avLst>
                <a:gd name="adj1" fmla="val 47158"/>
                <a:gd name="adj2" fmla="val 56522"/>
              </a:avLst>
            </a:prstGeom>
            <a:grpFill/>
            <a:ln cap="sq" cmpd="sng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 anchorCtr="0"/>
            <a:lstStyle/>
            <a:p>
              <a:pPr algn="ctr"/>
              <a:r>
                <a:rPr lang="en-GB" sz="825" dirty="0">
                  <a:solidFill>
                    <a:schemeClr val="bg2">
                      <a:lumMod val="10000"/>
                    </a:schemeClr>
                  </a:solidFill>
                </a:rPr>
                <a:t>-1</a:t>
              </a:r>
            </a:p>
            <a:p>
              <a:pPr algn="ctr"/>
              <a:endParaRPr lang="en-GB" sz="675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10" name="Up Arrow 45">
              <a:extLst>
                <a:ext uri="{FF2B5EF4-FFF2-40B4-BE49-F238E27FC236}">
                  <a16:creationId xmlns:a16="http://schemas.microsoft.com/office/drawing/2014/main" id="{F982EB18-D166-4DFE-96F6-E90E1DEF889B}"/>
                </a:ext>
              </a:extLst>
            </p:cNvPr>
            <p:cNvSpPr/>
            <p:nvPr/>
          </p:nvSpPr>
          <p:spPr>
            <a:xfrm rot="18224725">
              <a:off x="11826729" y="2271872"/>
              <a:ext cx="374911" cy="1002354"/>
            </a:xfrm>
            <a:prstGeom prst="upArrow">
              <a:avLst>
                <a:gd name="adj1" fmla="val 47158"/>
                <a:gd name="adj2" fmla="val 56522"/>
              </a:avLst>
            </a:prstGeom>
            <a:grpFill/>
            <a:ln cap="sq" cmpd="sng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 anchorCtr="0"/>
            <a:lstStyle/>
            <a:p>
              <a:pPr algn="ctr"/>
              <a:r>
                <a:rPr lang="en-GB" sz="825" dirty="0">
                  <a:solidFill>
                    <a:schemeClr val="bg2">
                      <a:lumMod val="10000"/>
                    </a:schemeClr>
                  </a:solidFill>
                </a:rPr>
                <a:t>-2</a:t>
              </a:r>
              <a:endParaRPr lang="en-GB" sz="525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A2AA6DB1-3D90-4382-B6FA-FE84F90C41EF}"/>
              </a:ext>
            </a:extLst>
          </p:cNvPr>
          <p:cNvSpPr/>
          <p:nvPr/>
        </p:nvSpPr>
        <p:spPr>
          <a:xfrm>
            <a:off x="6820348" y="2336962"/>
            <a:ext cx="1432211" cy="342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350" b="1" dirty="0">
                <a:solidFill>
                  <a:schemeClr val="bg1"/>
                </a:solidFill>
              </a:rPr>
              <a:t>Frequency space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86EAC214-B296-4E16-BF8A-BC6D8C1D5B7C}"/>
              </a:ext>
            </a:extLst>
          </p:cNvPr>
          <p:cNvSpPr/>
          <p:nvPr/>
        </p:nvSpPr>
        <p:spPr>
          <a:xfrm>
            <a:off x="4986457" y="2340620"/>
            <a:ext cx="1432211" cy="342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350" b="1" dirty="0">
                <a:solidFill>
                  <a:schemeClr val="bg1"/>
                </a:solidFill>
              </a:rPr>
              <a:t>Image space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36CAD1FA-1581-4498-A061-4B2FC38CED37}"/>
              </a:ext>
            </a:extLst>
          </p:cNvPr>
          <p:cNvSpPr/>
          <p:nvPr/>
        </p:nvSpPr>
        <p:spPr>
          <a:xfrm>
            <a:off x="3477355" y="4201081"/>
            <a:ext cx="1432211" cy="342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350" b="1" dirty="0">
                <a:solidFill>
                  <a:schemeClr val="bg1"/>
                </a:solidFill>
              </a:rPr>
              <a:t>Reconstruction</a:t>
            </a:r>
          </a:p>
        </p:txBody>
      </p:sp>
      <p:sp>
        <p:nvSpPr>
          <p:cNvPr id="114" name="Isosceles Triangle 113">
            <a:extLst>
              <a:ext uri="{FF2B5EF4-FFF2-40B4-BE49-F238E27FC236}">
                <a16:creationId xmlns:a16="http://schemas.microsoft.com/office/drawing/2014/main" id="{9FA48D00-CDA6-4E35-AD3E-E3E6886D7866}"/>
              </a:ext>
            </a:extLst>
          </p:cNvPr>
          <p:cNvSpPr/>
          <p:nvPr/>
        </p:nvSpPr>
        <p:spPr>
          <a:xfrm rot="10800000">
            <a:off x="2397186" y="4329976"/>
            <a:ext cx="964771" cy="1381790"/>
          </a:xfrm>
          <a:prstGeom prst="triangle">
            <a:avLst>
              <a:gd name="adj" fmla="val 50000"/>
            </a:avLst>
          </a:prstGeom>
          <a:gradFill>
            <a:gsLst>
              <a:gs pos="34000">
                <a:schemeClr val="accent4">
                  <a:lumMod val="40000"/>
                  <a:lumOff val="60000"/>
                </a:schemeClr>
              </a:gs>
              <a:gs pos="96000">
                <a:schemeClr val="accent4">
                  <a:lumMod val="60000"/>
                  <a:lumOff val="40000"/>
                  <a:alpha val="57000"/>
                </a:schemeClr>
              </a:gs>
            </a:gsLst>
            <a:lin ang="5400000" scaled="0"/>
          </a:gradFill>
          <a:ln cap="sq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GB" sz="825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5" name="Isosceles Triangle 114">
            <a:extLst>
              <a:ext uri="{FF2B5EF4-FFF2-40B4-BE49-F238E27FC236}">
                <a16:creationId xmlns:a16="http://schemas.microsoft.com/office/drawing/2014/main" id="{AB21CF46-14D8-4B2E-8281-D3DACB7847D8}"/>
              </a:ext>
            </a:extLst>
          </p:cNvPr>
          <p:cNvSpPr/>
          <p:nvPr/>
        </p:nvSpPr>
        <p:spPr>
          <a:xfrm rot="10800000">
            <a:off x="1742189" y="4318996"/>
            <a:ext cx="964771" cy="1381790"/>
          </a:xfrm>
          <a:prstGeom prst="triangle">
            <a:avLst>
              <a:gd name="adj" fmla="val 50000"/>
            </a:avLst>
          </a:prstGeom>
          <a:gradFill>
            <a:gsLst>
              <a:gs pos="34000">
                <a:schemeClr val="accent4">
                  <a:lumMod val="40000"/>
                  <a:lumOff val="60000"/>
                </a:schemeClr>
              </a:gs>
              <a:gs pos="96000">
                <a:schemeClr val="accent4">
                  <a:lumMod val="60000"/>
                  <a:lumOff val="40000"/>
                  <a:alpha val="57000"/>
                </a:schemeClr>
              </a:gs>
            </a:gsLst>
            <a:lin ang="5400000" scaled="0"/>
          </a:gradFill>
          <a:ln cap="sq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GB" sz="825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6" name="Isosceles Triangle 115">
            <a:extLst>
              <a:ext uri="{FF2B5EF4-FFF2-40B4-BE49-F238E27FC236}">
                <a16:creationId xmlns:a16="http://schemas.microsoft.com/office/drawing/2014/main" id="{3879D921-0A4F-4676-820F-8F6F0277CBA2}"/>
              </a:ext>
            </a:extLst>
          </p:cNvPr>
          <p:cNvSpPr/>
          <p:nvPr/>
        </p:nvSpPr>
        <p:spPr>
          <a:xfrm rot="10800000">
            <a:off x="1515273" y="4360943"/>
            <a:ext cx="964771" cy="1381790"/>
          </a:xfrm>
          <a:prstGeom prst="triangle">
            <a:avLst>
              <a:gd name="adj" fmla="val 50000"/>
            </a:avLst>
          </a:prstGeom>
          <a:gradFill>
            <a:gsLst>
              <a:gs pos="34000">
                <a:schemeClr val="accent4">
                  <a:lumMod val="40000"/>
                  <a:lumOff val="60000"/>
                </a:schemeClr>
              </a:gs>
              <a:gs pos="96000">
                <a:schemeClr val="accent4">
                  <a:lumMod val="60000"/>
                  <a:lumOff val="40000"/>
                  <a:alpha val="57000"/>
                </a:schemeClr>
              </a:gs>
            </a:gsLst>
            <a:lin ang="5400000" scaled="0"/>
          </a:gradFill>
          <a:ln cap="sq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GB" sz="825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7" name="Isosceles Triangle 116">
            <a:extLst>
              <a:ext uri="{FF2B5EF4-FFF2-40B4-BE49-F238E27FC236}">
                <a16:creationId xmlns:a16="http://schemas.microsoft.com/office/drawing/2014/main" id="{2D239CC4-A6F7-4513-A75D-FA1C80E55F65}"/>
              </a:ext>
            </a:extLst>
          </p:cNvPr>
          <p:cNvSpPr/>
          <p:nvPr/>
        </p:nvSpPr>
        <p:spPr>
          <a:xfrm rot="10800000">
            <a:off x="1294633" y="4336988"/>
            <a:ext cx="964771" cy="1381790"/>
          </a:xfrm>
          <a:prstGeom prst="triangle">
            <a:avLst>
              <a:gd name="adj" fmla="val 50000"/>
            </a:avLst>
          </a:prstGeom>
          <a:gradFill>
            <a:gsLst>
              <a:gs pos="34000">
                <a:schemeClr val="accent4">
                  <a:lumMod val="40000"/>
                  <a:lumOff val="60000"/>
                </a:schemeClr>
              </a:gs>
              <a:gs pos="96000">
                <a:schemeClr val="accent4">
                  <a:lumMod val="60000"/>
                  <a:lumOff val="40000"/>
                  <a:alpha val="57000"/>
                </a:schemeClr>
              </a:gs>
            </a:gsLst>
            <a:lin ang="5400000" scaled="0"/>
          </a:gradFill>
          <a:ln cap="sq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GB" sz="825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8" name="Isosceles Triangle 117">
            <a:extLst>
              <a:ext uri="{FF2B5EF4-FFF2-40B4-BE49-F238E27FC236}">
                <a16:creationId xmlns:a16="http://schemas.microsoft.com/office/drawing/2014/main" id="{EA4F4F1A-DF25-4E31-BD73-AF626163E893}"/>
              </a:ext>
            </a:extLst>
          </p:cNvPr>
          <p:cNvSpPr/>
          <p:nvPr/>
        </p:nvSpPr>
        <p:spPr>
          <a:xfrm rot="10800000">
            <a:off x="1063041" y="4337182"/>
            <a:ext cx="964771" cy="1381790"/>
          </a:xfrm>
          <a:prstGeom prst="triangle">
            <a:avLst>
              <a:gd name="adj" fmla="val 50000"/>
            </a:avLst>
          </a:prstGeom>
          <a:gradFill>
            <a:gsLst>
              <a:gs pos="34000">
                <a:schemeClr val="accent4">
                  <a:lumMod val="40000"/>
                  <a:lumOff val="60000"/>
                </a:schemeClr>
              </a:gs>
              <a:gs pos="96000">
                <a:schemeClr val="accent4">
                  <a:lumMod val="60000"/>
                  <a:lumOff val="40000"/>
                  <a:alpha val="57000"/>
                </a:schemeClr>
              </a:gs>
            </a:gsLst>
            <a:lin ang="5400000" scaled="0"/>
          </a:gradFill>
          <a:ln cap="sq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GB" sz="825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9" name="Isosceles Triangle 118">
            <a:extLst>
              <a:ext uri="{FF2B5EF4-FFF2-40B4-BE49-F238E27FC236}">
                <a16:creationId xmlns:a16="http://schemas.microsoft.com/office/drawing/2014/main" id="{32E0C91D-30D0-4C53-B447-E5E42655A5BB}"/>
              </a:ext>
            </a:extLst>
          </p:cNvPr>
          <p:cNvSpPr/>
          <p:nvPr/>
        </p:nvSpPr>
        <p:spPr>
          <a:xfrm rot="10800000">
            <a:off x="1282933" y="4355551"/>
            <a:ext cx="964771" cy="1381790"/>
          </a:xfrm>
          <a:prstGeom prst="triangle">
            <a:avLst>
              <a:gd name="adj" fmla="val 50000"/>
            </a:avLst>
          </a:prstGeom>
          <a:gradFill>
            <a:gsLst>
              <a:gs pos="34000">
                <a:schemeClr val="accent4">
                  <a:lumMod val="40000"/>
                  <a:lumOff val="60000"/>
                </a:schemeClr>
              </a:gs>
              <a:gs pos="96000">
                <a:schemeClr val="accent4">
                  <a:lumMod val="60000"/>
                  <a:lumOff val="40000"/>
                  <a:alpha val="57000"/>
                </a:schemeClr>
              </a:gs>
            </a:gsLst>
            <a:lin ang="5400000" scaled="0"/>
          </a:gradFill>
          <a:ln cap="sq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GB" sz="825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0" name="Isosceles Triangle 119">
            <a:extLst>
              <a:ext uri="{FF2B5EF4-FFF2-40B4-BE49-F238E27FC236}">
                <a16:creationId xmlns:a16="http://schemas.microsoft.com/office/drawing/2014/main" id="{010A39C9-56D7-4F50-8182-B4FD97BD5A91}"/>
              </a:ext>
            </a:extLst>
          </p:cNvPr>
          <p:cNvSpPr/>
          <p:nvPr/>
        </p:nvSpPr>
        <p:spPr>
          <a:xfrm rot="10800000">
            <a:off x="1521452" y="4355980"/>
            <a:ext cx="964771" cy="1381790"/>
          </a:xfrm>
          <a:prstGeom prst="triangle">
            <a:avLst>
              <a:gd name="adj" fmla="val 50000"/>
            </a:avLst>
          </a:prstGeom>
          <a:gradFill>
            <a:gsLst>
              <a:gs pos="34000">
                <a:schemeClr val="accent4">
                  <a:lumMod val="40000"/>
                  <a:lumOff val="60000"/>
                </a:schemeClr>
              </a:gs>
              <a:gs pos="96000">
                <a:schemeClr val="accent4">
                  <a:lumMod val="60000"/>
                  <a:lumOff val="40000"/>
                  <a:alpha val="57000"/>
                </a:schemeClr>
              </a:gs>
            </a:gsLst>
            <a:lin ang="5400000" scaled="0"/>
          </a:gradFill>
          <a:ln cap="sq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GB" sz="825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1" name="Isosceles Triangle 120">
            <a:extLst>
              <a:ext uri="{FF2B5EF4-FFF2-40B4-BE49-F238E27FC236}">
                <a16:creationId xmlns:a16="http://schemas.microsoft.com/office/drawing/2014/main" id="{66AFB5AB-993D-46CE-92E7-351B938DCD54}"/>
              </a:ext>
            </a:extLst>
          </p:cNvPr>
          <p:cNvSpPr/>
          <p:nvPr/>
        </p:nvSpPr>
        <p:spPr>
          <a:xfrm rot="10800000">
            <a:off x="1712459" y="4318239"/>
            <a:ext cx="964771" cy="1381790"/>
          </a:xfrm>
          <a:prstGeom prst="triangle">
            <a:avLst>
              <a:gd name="adj" fmla="val 50000"/>
            </a:avLst>
          </a:prstGeom>
          <a:gradFill>
            <a:gsLst>
              <a:gs pos="34000">
                <a:schemeClr val="accent4">
                  <a:lumMod val="40000"/>
                  <a:lumOff val="60000"/>
                </a:schemeClr>
              </a:gs>
              <a:gs pos="96000">
                <a:schemeClr val="accent4">
                  <a:lumMod val="60000"/>
                  <a:lumOff val="40000"/>
                  <a:alpha val="57000"/>
                </a:schemeClr>
              </a:gs>
            </a:gsLst>
            <a:lin ang="5400000" scaled="0"/>
          </a:gradFill>
          <a:ln cap="sq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GB" sz="825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3" name="Rounded Rectangle 20">
            <a:extLst>
              <a:ext uri="{FF2B5EF4-FFF2-40B4-BE49-F238E27FC236}">
                <a16:creationId xmlns:a16="http://schemas.microsoft.com/office/drawing/2014/main" id="{1967B7E3-18E5-4BB8-A2DC-23564572AE03}"/>
              </a:ext>
            </a:extLst>
          </p:cNvPr>
          <p:cNvSpPr/>
          <p:nvPr/>
        </p:nvSpPr>
        <p:spPr>
          <a:xfrm>
            <a:off x="1418443" y="4249426"/>
            <a:ext cx="1590329" cy="19031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673C509F-62E9-43D6-8DA1-512AB9717D1E}"/>
              </a:ext>
            </a:extLst>
          </p:cNvPr>
          <p:cNvGrpSpPr/>
          <p:nvPr/>
        </p:nvGrpSpPr>
        <p:grpSpPr>
          <a:xfrm>
            <a:off x="1423178" y="5684309"/>
            <a:ext cx="1585594" cy="199701"/>
            <a:chOff x="3390876" y="5525041"/>
            <a:chExt cx="2114125" cy="266268"/>
          </a:xfrm>
        </p:grpSpPr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7DEEBB56-17AB-4607-883D-30C6D28DC14D}"/>
                </a:ext>
              </a:extLst>
            </p:cNvPr>
            <p:cNvSpPr/>
            <p:nvPr/>
          </p:nvSpPr>
          <p:spPr>
            <a:xfrm>
              <a:off x="3390876" y="5575388"/>
              <a:ext cx="2114125" cy="215921"/>
            </a:xfrm>
            <a:prstGeom prst="round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43737101-B69D-4382-BBFC-4DA081F570A9}"/>
                </a:ext>
              </a:extLst>
            </p:cNvPr>
            <p:cNvGrpSpPr/>
            <p:nvPr/>
          </p:nvGrpSpPr>
          <p:grpSpPr>
            <a:xfrm>
              <a:off x="3454453" y="5525041"/>
              <a:ext cx="1983979" cy="201802"/>
              <a:chOff x="3454453" y="5525041"/>
              <a:chExt cx="1983979" cy="201802"/>
            </a:xfrm>
          </p:grpSpPr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34A40D95-87A8-49B0-B785-960C621772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50649" y="5525041"/>
                <a:ext cx="196930" cy="192401"/>
              </a:xfrm>
              <a:prstGeom prst="ellipse">
                <a:avLst/>
              </a:prstGeom>
              <a:gradFill>
                <a:gsLst>
                  <a:gs pos="18000">
                    <a:schemeClr val="accent2">
                      <a:shade val="51000"/>
                      <a:satMod val="130000"/>
                    </a:schemeClr>
                  </a:gs>
                  <a:gs pos="53000">
                    <a:schemeClr val="accent2">
                      <a:shade val="93000"/>
                      <a:satMod val="130000"/>
                    </a:schemeClr>
                  </a:gs>
                  <a:gs pos="68000">
                    <a:schemeClr val="accent2">
                      <a:shade val="94000"/>
                      <a:satMod val="135000"/>
                    </a:schemeClr>
                  </a:gs>
                </a:gsLst>
              </a:gra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7FD3F50D-12A1-4D27-AF94-BCCEBF84F9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46655" y="5529870"/>
                <a:ext cx="196930" cy="192401"/>
              </a:xfrm>
              <a:prstGeom prst="ellipse">
                <a:avLst/>
              </a:prstGeom>
              <a:gradFill>
                <a:gsLst>
                  <a:gs pos="18000">
                    <a:schemeClr val="accent2">
                      <a:shade val="51000"/>
                      <a:satMod val="130000"/>
                    </a:schemeClr>
                  </a:gs>
                  <a:gs pos="53000">
                    <a:schemeClr val="accent2">
                      <a:shade val="93000"/>
                      <a:satMod val="130000"/>
                    </a:schemeClr>
                  </a:gs>
                  <a:gs pos="68000">
                    <a:schemeClr val="accent2">
                      <a:shade val="94000"/>
                      <a:satMod val="135000"/>
                    </a:schemeClr>
                  </a:gs>
                </a:gsLst>
              </a:gra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D855A50E-C690-44EA-AA6A-3A0C492430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41502" y="5529870"/>
                <a:ext cx="196930" cy="192401"/>
              </a:xfrm>
              <a:prstGeom prst="ellipse">
                <a:avLst/>
              </a:prstGeom>
              <a:gradFill>
                <a:gsLst>
                  <a:gs pos="18000">
                    <a:schemeClr val="accent2">
                      <a:shade val="51000"/>
                      <a:satMod val="130000"/>
                    </a:schemeClr>
                  </a:gs>
                  <a:gs pos="53000">
                    <a:schemeClr val="accent2">
                      <a:shade val="93000"/>
                      <a:satMod val="130000"/>
                    </a:schemeClr>
                  </a:gs>
                  <a:gs pos="68000">
                    <a:schemeClr val="accent2">
                      <a:shade val="94000"/>
                      <a:satMod val="135000"/>
                    </a:schemeClr>
                  </a:gs>
                </a:gsLst>
              </a:gra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9AF40E84-40EF-4DE5-9693-456401E7D9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52841" y="5534442"/>
                <a:ext cx="196930" cy="192401"/>
              </a:xfrm>
              <a:prstGeom prst="ellipse">
                <a:avLst/>
              </a:prstGeom>
              <a:gradFill>
                <a:gsLst>
                  <a:gs pos="18000">
                    <a:schemeClr val="accent2">
                      <a:shade val="51000"/>
                      <a:satMod val="130000"/>
                    </a:schemeClr>
                  </a:gs>
                  <a:gs pos="53000">
                    <a:schemeClr val="accent2">
                      <a:shade val="93000"/>
                      <a:satMod val="130000"/>
                    </a:schemeClr>
                  </a:gs>
                  <a:gs pos="68000">
                    <a:schemeClr val="accent2">
                      <a:shade val="94000"/>
                      <a:satMod val="135000"/>
                    </a:schemeClr>
                  </a:gs>
                </a:gsLst>
              </a:gra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42AC35D2-8D77-4003-AECD-D07C6D4BCB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53937" y="5534442"/>
                <a:ext cx="196930" cy="192401"/>
              </a:xfrm>
              <a:prstGeom prst="ellipse">
                <a:avLst/>
              </a:prstGeom>
              <a:gradFill>
                <a:gsLst>
                  <a:gs pos="18000">
                    <a:schemeClr val="accent2">
                      <a:shade val="51000"/>
                      <a:satMod val="130000"/>
                    </a:schemeClr>
                  </a:gs>
                  <a:gs pos="53000">
                    <a:schemeClr val="accent2">
                      <a:shade val="93000"/>
                      <a:satMod val="130000"/>
                    </a:schemeClr>
                  </a:gs>
                  <a:gs pos="68000">
                    <a:schemeClr val="accent2">
                      <a:shade val="94000"/>
                      <a:satMod val="135000"/>
                    </a:schemeClr>
                  </a:gs>
                </a:gsLst>
              </a:gra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C3B0559B-E788-42CB-8FA4-B4C2022EA1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54453" y="5525041"/>
                <a:ext cx="196930" cy="192401"/>
              </a:xfrm>
              <a:prstGeom prst="ellipse">
                <a:avLst/>
              </a:prstGeom>
              <a:gradFill>
                <a:gsLst>
                  <a:gs pos="18000">
                    <a:schemeClr val="accent2">
                      <a:shade val="51000"/>
                      <a:satMod val="130000"/>
                    </a:schemeClr>
                  </a:gs>
                  <a:gs pos="53000">
                    <a:schemeClr val="accent2">
                      <a:shade val="93000"/>
                      <a:satMod val="130000"/>
                    </a:schemeClr>
                  </a:gs>
                  <a:gs pos="68000">
                    <a:schemeClr val="accent2">
                      <a:shade val="94000"/>
                      <a:satMod val="135000"/>
                    </a:schemeClr>
                  </a:gs>
                </a:gsLst>
              </a:gra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16B17ECD-9C15-4ACC-9E94-B78CA6BAEE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47687" y="5529798"/>
                <a:ext cx="196930" cy="192401"/>
              </a:xfrm>
              <a:prstGeom prst="ellipse">
                <a:avLst/>
              </a:prstGeom>
              <a:gradFill>
                <a:gsLst>
                  <a:gs pos="18000">
                    <a:schemeClr val="accent2">
                      <a:shade val="51000"/>
                      <a:satMod val="130000"/>
                    </a:schemeClr>
                  </a:gs>
                  <a:gs pos="53000">
                    <a:schemeClr val="accent2">
                      <a:shade val="93000"/>
                      <a:satMod val="130000"/>
                    </a:schemeClr>
                  </a:gs>
                  <a:gs pos="68000">
                    <a:schemeClr val="accent2">
                      <a:shade val="94000"/>
                      <a:satMod val="135000"/>
                    </a:schemeClr>
                  </a:gs>
                </a:gsLst>
              </a:gra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5D9EA488-2ED8-4C26-B623-14152DD460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47687" y="5525411"/>
                <a:ext cx="196930" cy="192401"/>
              </a:xfrm>
              <a:prstGeom prst="ellipse">
                <a:avLst/>
              </a:prstGeom>
              <a:gradFill>
                <a:gsLst>
                  <a:gs pos="18000">
                    <a:schemeClr val="accent2">
                      <a:shade val="51000"/>
                      <a:satMod val="130000"/>
                    </a:schemeClr>
                  </a:gs>
                  <a:gs pos="53000">
                    <a:schemeClr val="accent2">
                      <a:shade val="93000"/>
                      <a:satMod val="130000"/>
                    </a:schemeClr>
                  </a:gs>
                  <a:gs pos="68000">
                    <a:schemeClr val="accent2">
                      <a:shade val="94000"/>
                      <a:satMod val="135000"/>
                    </a:schemeClr>
                  </a:gs>
                </a:gsLst>
              </a:gra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</p:grpSp>
      </p:grpSp>
      <p:pic>
        <p:nvPicPr>
          <p:cNvPr id="136" name="Picture 135">
            <a:extLst>
              <a:ext uri="{FF2B5EF4-FFF2-40B4-BE49-F238E27FC236}">
                <a16:creationId xmlns:a16="http://schemas.microsoft.com/office/drawing/2014/main" id="{060942B2-91D4-470D-A1C0-A09E827EBB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500" t="18695" r="19063" b="14454"/>
          <a:stretch/>
        </p:blipFill>
        <p:spPr>
          <a:xfrm>
            <a:off x="5056101" y="2685059"/>
            <a:ext cx="1309535" cy="1312240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1737F1C7-757B-46FC-BDB0-C54C04E5BB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396" t="20350" r="19166" b="13932"/>
          <a:stretch/>
        </p:blipFill>
        <p:spPr>
          <a:xfrm>
            <a:off x="3546998" y="4537436"/>
            <a:ext cx="1311630" cy="1292037"/>
          </a:xfrm>
          <a:prstGeom prst="rect">
            <a:avLst/>
          </a:prstGeom>
        </p:spPr>
      </p:pic>
      <p:grpSp>
        <p:nvGrpSpPr>
          <p:cNvPr id="139" name="Group 138">
            <a:extLst>
              <a:ext uri="{FF2B5EF4-FFF2-40B4-BE49-F238E27FC236}">
                <a16:creationId xmlns:a16="http://schemas.microsoft.com/office/drawing/2014/main" id="{6D1AAA25-C47A-4380-A1C6-7C624C9EFA6E}"/>
              </a:ext>
            </a:extLst>
          </p:cNvPr>
          <p:cNvGrpSpPr/>
          <p:nvPr/>
        </p:nvGrpSpPr>
        <p:grpSpPr>
          <a:xfrm>
            <a:off x="1955057" y="2268704"/>
            <a:ext cx="501851" cy="550626"/>
            <a:chOff x="2635822" y="1371600"/>
            <a:chExt cx="873552" cy="1224361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B76236DD-0726-464E-8750-E9F7FF464E9E}"/>
                </a:ext>
              </a:extLst>
            </p:cNvPr>
            <p:cNvSpPr/>
            <p:nvPr/>
          </p:nvSpPr>
          <p:spPr>
            <a:xfrm>
              <a:off x="2635822" y="1619240"/>
              <a:ext cx="872655" cy="816752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1" name="Can 41">
              <a:extLst>
                <a:ext uri="{FF2B5EF4-FFF2-40B4-BE49-F238E27FC236}">
                  <a16:creationId xmlns:a16="http://schemas.microsoft.com/office/drawing/2014/main" id="{2679A4B2-F125-439D-902C-3D8E040E304F}"/>
                </a:ext>
              </a:extLst>
            </p:cNvPr>
            <p:cNvSpPr/>
            <p:nvPr/>
          </p:nvSpPr>
          <p:spPr>
            <a:xfrm rot="10800000">
              <a:off x="2767349" y="2419443"/>
              <a:ext cx="609600" cy="176518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8AB3C7AF-185D-472C-90E2-7A848A43B956}"/>
                </a:ext>
              </a:extLst>
            </p:cNvPr>
            <p:cNvSpPr/>
            <p:nvPr/>
          </p:nvSpPr>
          <p:spPr>
            <a:xfrm>
              <a:off x="2635822" y="2326873"/>
              <a:ext cx="872655" cy="1166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A8D54ABA-32FB-4C53-913A-8FA1C77F744E}"/>
                </a:ext>
              </a:extLst>
            </p:cNvPr>
            <p:cNvSpPr/>
            <p:nvPr/>
          </p:nvSpPr>
          <p:spPr>
            <a:xfrm>
              <a:off x="2636719" y="1522796"/>
              <a:ext cx="872655" cy="1166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4" name="Can 44">
              <a:extLst>
                <a:ext uri="{FF2B5EF4-FFF2-40B4-BE49-F238E27FC236}">
                  <a16:creationId xmlns:a16="http://schemas.microsoft.com/office/drawing/2014/main" id="{81C92410-6D97-453E-860E-9D5BAC40C7F7}"/>
                </a:ext>
              </a:extLst>
            </p:cNvPr>
            <p:cNvSpPr/>
            <p:nvPr/>
          </p:nvSpPr>
          <p:spPr>
            <a:xfrm>
              <a:off x="3148349" y="1371600"/>
              <a:ext cx="228600" cy="151196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12E11E80-B05D-4766-80C7-0466C2F0E096}"/>
                </a:ext>
              </a:extLst>
            </p:cNvPr>
            <p:cNvSpPr/>
            <p:nvPr/>
          </p:nvSpPr>
          <p:spPr>
            <a:xfrm>
              <a:off x="2712022" y="1558280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9A308A64-B098-4543-9E03-C6C57A00586F}"/>
                </a:ext>
              </a:extLst>
            </p:cNvPr>
            <p:cNvSpPr/>
            <p:nvPr/>
          </p:nvSpPr>
          <p:spPr>
            <a:xfrm>
              <a:off x="3397822" y="1558280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61703ECB-78AB-4884-9237-684BBEBA86C1}"/>
                </a:ext>
              </a:extLst>
            </p:cNvPr>
            <p:cNvSpPr/>
            <p:nvPr/>
          </p:nvSpPr>
          <p:spPr>
            <a:xfrm>
              <a:off x="2721629" y="2367361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B4F9B93B-FA6D-468B-A3AD-04835463A46D}"/>
                </a:ext>
              </a:extLst>
            </p:cNvPr>
            <p:cNvSpPr/>
            <p:nvPr/>
          </p:nvSpPr>
          <p:spPr>
            <a:xfrm>
              <a:off x="3407429" y="2367361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39403340-768D-4A6E-94E4-E8B863AFBD9A}"/>
              </a:ext>
            </a:extLst>
          </p:cNvPr>
          <p:cNvSpPr/>
          <p:nvPr/>
        </p:nvSpPr>
        <p:spPr>
          <a:xfrm>
            <a:off x="5007620" y="4208793"/>
            <a:ext cx="1481268" cy="3346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350" b="1" dirty="0">
                <a:solidFill>
                  <a:schemeClr val="bg1"/>
                </a:solidFill>
              </a:rPr>
              <a:t>Central LED image</a:t>
            </a:r>
          </a:p>
        </p:txBody>
      </p:sp>
      <p:pic>
        <p:nvPicPr>
          <p:cNvPr id="150" name="Picture 149">
            <a:extLst>
              <a:ext uri="{FF2B5EF4-FFF2-40B4-BE49-F238E27FC236}">
                <a16:creationId xmlns:a16="http://schemas.microsoft.com/office/drawing/2014/main" id="{2106A8D4-6B96-4950-8489-3356306887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500" t="18695" r="19063" b="14454"/>
          <a:stretch/>
        </p:blipFill>
        <p:spPr>
          <a:xfrm>
            <a:off x="5079844" y="4545148"/>
            <a:ext cx="1309535" cy="131224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DCE18A3-7217-432C-913F-4039D09886E5}"/>
              </a:ext>
            </a:extLst>
          </p:cNvPr>
          <p:cNvSpPr/>
          <p:nvPr/>
        </p:nvSpPr>
        <p:spPr>
          <a:xfrm>
            <a:off x="1888572" y="2957166"/>
            <a:ext cx="670361" cy="28845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54" name="Picture 153">
            <a:extLst>
              <a:ext uri="{FF2B5EF4-FFF2-40B4-BE49-F238E27FC236}">
                <a16:creationId xmlns:a16="http://schemas.microsoft.com/office/drawing/2014/main" id="{93635035-2E0F-4132-9814-4BF11582B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164" y="2275699"/>
            <a:ext cx="1804973" cy="1683394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F64AB80E-2BD0-4F1A-BF10-78E216B87A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047524" y="2680436"/>
            <a:ext cx="1327057" cy="132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7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7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5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6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2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8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6"/>
                                            </p:cond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3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9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5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1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6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2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8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44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8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65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71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77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83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89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1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4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1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16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220"/>
                            </p:stCondLst>
                            <p:childTnLst>
                              <p:par>
                                <p:cTn id="187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280"/>
                            </p:stCondLst>
                            <p:childTnLst>
                              <p:par>
                                <p:cTn id="191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4"/>
                                            </p:cond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430"/>
                            </p:stCondLst>
                            <p:childTnLst>
                              <p:par>
                                <p:cTn id="198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490"/>
                            </p:stCondLst>
                            <p:childTnLst>
                              <p:par>
                                <p:cTn id="202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550"/>
                            </p:stCondLst>
                            <p:childTnLst>
                              <p:par>
                                <p:cTn id="206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610"/>
                            </p:stCondLst>
                            <p:childTnLst>
                              <p:par>
                                <p:cTn id="210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670"/>
                            </p:stCondLst>
                            <p:childTnLst>
                              <p:par>
                                <p:cTn id="214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7"/>
                                            </p:cond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820"/>
                            </p:stCondLst>
                            <p:childTnLst>
                              <p:par>
                                <p:cTn id="221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880"/>
                            </p:stCondLst>
                            <p:childTnLst>
                              <p:par>
                                <p:cTn id="225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940"/>
                            </p:stCondLst>
                            <p:childTnLst>
                              <p:par>
                                <p:cTn id="229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3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3060"/>
                            </p:stCondLst>
                            <p:childTnLst>
                              <p:par>
                                <p:cTn id="237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0"/>
                                            </p:cond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210"/>
                            </p:stCondLst>
                            <p:childTnLst>
                              <p:par>
                                <p:cTn id="244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3270"/>
                            </p:stCondLst>
                            <p:childTnLst>
                              <p:par>
                                <p:cTn id="248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3330"/>
                            </p:stCondLst>
                            <p:childTnLst>
                              <p:par>
                                <p:cTn id="252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3390"/>
                            </p:stCondLst>
                            <p:childTnLst>
                              <p:par>
                                <p:cTn id="256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450"/>
                            </p:stCondLst>
                            <p:childTnLst>
                              <p:par>
                                <p:cTn id="260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1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3"/>
                                            </p:cond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3600"/>
                            </p:stCondLst>
                            <p:childTnLst>
                              <p:par>
                                <p:cTn id="267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3660"/>
                            </p:stCondLst>
                            <p:childTnLst>
                              <p:par>
                                <p:cTn id="271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3720"/>
                            </p:stCondLst>
                            <p:childTnLst>
                              <p:par>
                                <p:cTn id="275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3780"/>
                            </p:stCondLst>
                            <p:childTnLst>
                              <p:par>
                                <p:cTn id="279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3840"/>
                            </p:stCondLst>
                            <p:childTnLst>
                              <p:par>
                                <p:cTn id="283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1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6"/>
                                            </p:cond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3990"/>
                            </p:stCondLst>
                            <p:childTnLst>
                              <p:par>
                                <p:cTn id="290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4050"/>
                            </p:stCondLst>
                            <p:childTnLst>
                              <p:par>
                                <p:cTn id="294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4110"/>
                            </p:stCondLst>
                            <p:childTnLst>
                              <p:par>
                                <p:cTn id="298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4170"/>
                            </p:stCondLst>
                            <p:childTnLst>
                              <p:par>
                                <p:cTn id="302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4230"/>
                            </p:stCondLst>
                            <p:childTnLst>
                              <p:par>
                                <p:cTn id="306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1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9"/>
                                            </p:cond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4380"/>
                            </p:stCondLst>
                            <p:childTnLst>
                              <p:par>
                                <p:cTn id="313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4440"/>
                            </p:stCondLst>
                            <p:childTnLst>
                              <p:par>
                                <p:cTn id="317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4500"/>
                            </p:stCondLst>
                            <p:childTnLst>
                              <p:par>
                                <p:cTn id="321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4560"/>
                            </p:stCondLst>
                            <p:childTnLst>
                              <p:par>
                                <p:cTn id="325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4620"/>
                            </p:stCondLst>
                            <p:childTnLst>
                              <p:par>
                                <p:cTn id="329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2"/>
                                            </p:cond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4770"/>
                            </p:stCondLst>
                            <p:childTnLst>
                              <p:par>
                                <p:cTn id="336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8" grpId="1" animBg="1"/>
      <p:bldP spid="12" grpId="0" animBg="1"/>
      <p:bldP spid="12" grpId="1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/>
      <p:bldP spid="95" grpId="0" animBg="1"/>
      <p:bldP spid="96" grpId="0"/>
      <p:bldP spid="97" grpId="0"/>
      <p:bldP spid="98" grpId="0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4384B-F8E9-4145-9952-E176785F4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err="1"/>
              <a:t>Gerchberg</a:t>
            </a:r>
            <a:r>
              <a:rPr lang="en-GB" b="1" dirty="0"/>
              <a:t>-Saxton-type phase retrieval</a:t>
            </a:r>
          </a:p>
        </p:txBody>
      </p:sp>
      <p:sp>
        <p:nvSpPr>
          <p:cNvPr id="102" name="Slide Number Placeholder 101">
            <a:extLst>
              <a:ext uri="{FF2B5EF4-FFF2-40B4-BE49-F238E27FC236}">
                <a16:creationId xmlns:a16="http://schemas.microsoft.com/office/drawing/2014/main" id="{8C38E201-8BB1-4A4B-9ADA-663C68173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D7481A9-4DF2-4538-9E1A-0BB6F3F1E98A}"/>
                  </a:ext>
                </a:extLst>
              </p:cNvPr>
              <p:cNvSpPr txBox="1"/>
              <p:nvPr/>
            </p:nvSpPr>
            <p:spPr>
              <a:xfrm>
                <a:off x="2942118" y="2441557"/>
                <a:ext cx="1380634" cy="309765"/>
              </a:xfrm>
              <a:prstGeom prst="rect">
                <a:avLst/>
              </a:prstGeom>
              <a:noFill/>
              <a:ln w="762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9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95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GB" sz="1950" i="1">
                              <a:latin typeface="Cambria Math" panose="02040503050406030204" pitchFamily="18" charset="0"/>
                            </a:rPr>
                            <m:t>𝑒𝑠𝑡𝑖𝑚𝑎𝑡𝑒</m:t>
                          </m:r>
                        </m:sub>
                      </m:sSub>
                      <m:sSup>
                        <m:sSupPr>
                          <m:ctrlPr>
                            <a:rPr lang="en-GB" sz="19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95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195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19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sup>
                      </m:sSup>
                    </m:oMath>
                  </m:oMathPara>
                </a14:m>
                <a:endParaRPr lang="en-GB" sz="1950" dirty="0"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D7481A9-4DF2-4538-9E1A-0BB6F3F1E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2118" y="2441557"/>
                <a:ext cx="1380634" cy="309765"/>
              </a:xfrm>
              <a:prstGeom prst="rect">
                <a:avLst/>
              </a:prstGeom>
              <a:blipFill>
                <a:blip r:embed="rId3"/>
                <a:stretch>
                  <a:fillRect l="-3982" t="-4000" r="-1770" b="-18000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ectangle 57">
            <a:extLst>
              <a:ext uri="{FF2B5EF4-FFF2-40B4-BE49-F238E27FC236}">
                <a16:creationId xmlns:a16="http://schemas.microsoft.com/office/drawing/2014/main" id="{4D2A1B7D-9E45-466C-9F4F-8CCBF94E16FE}"/>
              </a:ext>
            </a:extLst>
          </p:cNvPr>
          <p:cNvSpPr/>
          <p:nvPr/>
        </p:nvSpPr>
        <p:spPr>
          <a:xfrm>
            <a:off x="350302" y="2187642"/>
            <a:ext cx="202717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altLang="zh-CN" sz="1350" dirty="0" smtClean="0">
                <a:latin typeface="Calibri" panose="020F0502020204030204"/>
              </a:rPr>
              <a:t>Estimated</a:t>
            </a:r>
            <a:r>
              <a:rPr lang="zh-CN" altLang="en-US" sz="1350" dirty="0" smtClean="0">
                <a:latin typeface="Calibri" panose="020F0502020204030204"/>
              </a:rPr>
              <a:t> </a:t>
            </a:r>
            <a:r>
              <a:rPr lang="en-GB" sz="1350" dirty="0" smtClean="0">
                <a:latin typeface="Calibri" panose="020F0502020204030204"/>
              </a:rPr>
              <a:t>wide-field</a:t>
            </a:r>
            <a:r>
              <a:rPr lang="en-GB" sz="1350" dirty="0">
                <a:latin typeface="Calibri" panose="020F0502020204030204"/>
              </a:rPr>
              <a:t>, high-resolution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BB50E40-23E7-4E3F-A2AF-CAB9E1CCA2A6}"/>
                  </a:ext>
                </a:extLst>
              </p:cNvPr>
              <p:cNvSpPr txBox="1"/>
              <p:nvPr/>
            </p:nvSpPr>
            <p:spPr>
              <a:xfrm>
                <a:off x="4576148" y="2394223"/>
                <a:ext cx="1754839" cy="339901"/>
              </a:xfrm>
              <a:prstGeom prst="rect">
                <a:avLst/>
              </a:prstGeom>
              <a:noFill/>
              <a:ln w="762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9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95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GB" sz="1950" i="1">
                              <a:latin typeface="Cambria Math" panose="02040503050406030204" pitchFamily="18" charset="0"/>
                            </a:rPr>
                            <m:t>𝑒𝑥𝑝𝑒𝑟𝑖𝑚𝑒𝑛𝑡</m:t>
                          </m:r>
                        </m:sub>
                      </m:sSub>
                      <m:r>
                        <a:rPr lang="en-GB" sz="1950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sz="19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95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195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19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sup>
                      </m:sSup>
                    </m:oMath>
                  </m:oMathPara>
                </a14:m>
                <a:endParaRPr lang="en-GB" sz="1950" dirty="0"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BB50E40-23E7-4E3F-A2AF-CAB9E1CCA2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148" y="2394223"/>
                <a:ext cx="1754839" cy="339901"/>
              </a:xfrm>
              <a:prstGeom prst="rect">
                <a:avLst/>
              </a:prstGeom>
              <a:blipFill>
                <a:blip r:embed="rId4"/>
                <a:stretch>
                  <a:fillRect l="-1389" t="-1786" b="-23214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Arrow: Right 59">
            <a:extLst>
              <a:ext uri="{FF2B5EF4-FFF2-40B4-BE49-F238E27FC236}">
                <a16:creationId xmlns:a16="http://schemas.microsoft.com/office/drawing/2014/main" id="{4BD38696-50AD-4D79-BCBD-A0848FD18F2E}"/>
              </a:ext>
            </a:extLst>
          </p:cNvPr>
          <p:cNvSpPr/>
          <p:nvPr/>
        </p:nvSpPr>
        <p:spPr>
          <a:xfrm rot="16200000">
            <a:off x="3221609" y="4034116"/>
            <a:ext cx="611468" cy="750852"/>
          </a:xfrm>
          <a:prstGeom prst="rightArrow">
            <a:avLst>
              <a:gd name="adj1" fmla="val 50000"/>
              <a:gd name="adj2" fmla="val 3924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 defTabSz="685800"/>
            <a:r>
              <a:rPr lang="en-GB" sz="1350" dirty="0">
                <a:solidFill>
                  <a:schemeClr val="bg1"/>
                </a:solidFill>
                <a:latin typeface="Calibri" panose="020F0502020204030204"/>
              </a:rPr>
              <a:t>FT</a:t>
            </a:r>
            <a:r>
              <a:rPr lang="en-GB" sz="1350" baseline="30000" dirty="0">
                <a:solidFill>
                  <a:schemeClr val="bg1"/>
                </a:solidFill>
                <a:latin typeface="Calibri" panose="020F0502020204030204"/>
              </a:rPr>
              <a:t>-1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DC086F5-F4A1-4316-8790-357C97861D52}"/>
              </a:ext>
            </a:extLst>
          </p:cNvPr>
          <p:cNvSpPr/>
          <p:nvPr/>
        </p:nvSpPr>
        <p:spPr>
          <a:xfrm>
            <a:off x="6572402" y="2796033"/>
            <a:ext cx="1512986" cy="3222548"/>
          </a:xfrm>
          <a:prstGeom prst="rect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 dirty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62" name="Arrow: Right 61">
            <a:extLst>
              <a:ext uri="{FF2B5EF4-FFF2-40B4-BE49-F238E27FC236}">
                <a16:creationId xmlns:a16="http://schemas.microsoft.com/office/drawing/2014/main" id="{F1F74DD1-773F-4991-9D95-FC715B35EDAB}"/>
              </a:ext>
            </a:extLst>
          </p:cNvPr>
          <p:cNvSpPr/>
          <p:nvPr/>
        </p:nvSpPr>
        <p:spPr>
          <a:xfrm>
            <a:off x="4234361" y="3214669"/>
            <a:ext cx="504189" cy="42190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120CBE34-0290-4653-8CC4-CA5293415706}"/>
              </a:ext>
            </a:extLst>
          </p:cNvPr>
          <p:cNvSpPr/>
          <p:nvPr/>
        </p:nvSpPr>
        <p:spPr>
          <a:xfrm rot="5400000">
            <a:off x="5047533" y="4070594"/>
            <a:ext cx="611468" cy="677897"/>
          </a:xfrm>
          <a:prstGeom prst="rightArrow">
            <a:avLst>
              <a:gd name="adj1" fmla="val 50000"/>
              <a:gd name="adj2" fmla="val 3924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685800"/>
            <a:r>
              <a:rPr lang="en-GB" sz="1350" dirty="0">
                <a:solidFill>
                  <a:schemeClr val="bg1"/>
                </a:solidFill>
                <a:latin typeface="Calibri" panose="020F0502020204030204"/>
              </a:rPr>
              <a:t>FT</a:t>
            </a:r>
            <a:endParaRPr lang="en-GB" sz="1350" baseline="30000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F19F8F6-8375-4661-94D7-EA6915215091}"/>
              </a:ext>
            </a:extLst>
          </p:cNvPr>
          <p:cNvSpPr/>
          <p:nvPr/>
        </p:nvSpPr>
        <p:spPr>
          <a:xfrm>
            <a:off x="6946968" y="2787893"/>
            <a:ext cx="79515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GB" sz="1350" dirty="0">
                <a:latin typeface="Calibri" panose="020F0502020204030204"/>
              </a:rPr>
              <a:t>Intensity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D46CEBA-1BF0-4A1A-A6C6-D037176A3CEE}"/>
              </a:ext>
            </a:extLst>
          </p:cNvPr>
          <p:cNvSpPr/>
          <p:nvPr/>
        </p:nvSpPr>
        <p:spPr>
          <a:xfrm>
            <a:off x="7022268" y="5588105"/>
            <a:ext cx="60305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GB" sz="1350" dirty="0">
                <a:latin typeface="Calibri" panose="020F0502020204030204"/>
              </a:rPr>
              <a:t>Phase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1CA4D17-8A1E-421C-BD76-7F9C70A3E9D9}"/>
              </a:ext>
            </a:extLst>
          </p:cNvPr>
          <p:cNvSpPr/>
          <p:nvPr/>
        </p:nvSpPr>
        <p:spPr>
          <a:xfrm>
            <a:off x="6573926" y="2184892"/>
            <a:ext cx="149973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1350" dirty="0">
                <a:latin typeface="Calibri" panose="020F0502020204030204"/>
              </a:rPr>
              <a:t>Wide-field, high-resolution data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38CE8AA-B830-4A70-B6B0-1172FF75F4CF}"/>
              </a:ext>
            </a:extLst>
          </p:cNvPr>
          <p:cNvGrpSpPr/>
          <p:nvPr/>
        </p:nvGrpSpPr>
        <p:grpSpPr>
          <a:xfrm>
            <a:off x="654335" y="2769959"/>
            <a:ext cx="1578380" cy="3248623"/>
            <a:chOff x="1272971" y="2206051"/>
            <a:chExt cx="2104507" cy="4331497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AF45601E-EFE0-4952-A156-34F838776391}"/>
                </a:ext>
              </a:extLst>
            </p:cNvPr>
            <p:cNvGrpSpPr/>
            <p:nvPr/>
          </p:nvGrpSpPr>
          <p:grpSpPr>
            <a:xfrm>
              <a:off x="1272971" y="2206051"/>
              <a:ext cx="2104507" cy="4331497"/>
              <a:chOff x="1272971" y="2206051"/>
              <a:chExt cx="2104507" cy="4331497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D973651-038F-450C-AA8D-0AC7FB962A10}"/>
                  </a:ext>
                </a:extLst>
              </p:cNvPr>
              <p:cNvSpPr/>
              <p:nvPr/>
            </p:nvSpPr>
            <p:spPr>
              <a:xfrm>
                <a:off x="1395924" y="5955555"/>
                <a:ext cx="1981554" cy="4001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/>
                <a:r>
                  <a:rPr lang="en-GB" sz="1350" dirty="0">
                    <a:latin typeface="Calibri" panose="020F0502020204030204"/>
                  </a:rPr>
                  <a:t>Frequency space</a:t>
                </a: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FE24732-DF2B-4B5E-BA2C-C0D45AF239F3}"/>
                  </a:ext>
                </a:extLst>
              </p:cNvPr>
              <p:cNvSpPr/>
              <p:nvPr/>
            </p:nvSpPr>
            <p:spPr>
              <a:xfrm>
                <a:off x="1701204" y="2206051"/>
                <a:ext cx="1169210" cy="4001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/>
                <a:r>
                  <a:rPr lang="en-GB" sz="1350" dirty="0">
                    <a:latin typeface="Calibri" panose="020F0502020204030204"/>
                  </a:rPr>
                  <a:t>Intensity </a:t>
                </a:r>
                <a:r>
                  <a:rPr lang="en-GB" sz="1350" i="1" dirty="0">
                    <a:latin typeface="Calibri" panose="020F0502020204030204"/>
                  </a:rPr>
                  <a:t>I</a:t>
                </a:r>
                <a:endParaRPr lang="en-GB" sz="1350" dirty="0">
                  <a:latin typeface="Calibri" panose="020F0502020204030204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4037C90-2F92-429D-B98B-5284F191EDF9}"/>
                  </a:ext>
                </a:extLst>
              </p:cNvPr>
              <p:cNvSpPr/>
              <p:nvPr/>
            </p:nvSpPr>
            <p:spPr>
              <a:xfrm>
                <a:off x="1272971" y="2229634"/>
                <a:ext cx="2002826" cy="4307914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GB" sz="135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66391C7B-910D-4E17-9C03-84B3D4426F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84" t="7325" r="28472" b="11650"/>
            <a:stretch/>
          </p:blipFill>
          <p:spPr>
            <a:xfrm>
              <a:off x="1470001" y="4458412"/>
              <a:ext cx="1575776" cy="1559130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ED0ECC67-5C88-49E9-AC19-A18374813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001" y="2588136"/>
              <a:ext cx="1562931" cy="1562931"/>
            </a:xfrm>
            <a:prstGeom prst="rect">
              <a:avLst/>
            </a:prstGeom>
          </p:spPr>
        </p:pic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8A89D07A-E1D1-4821-A5EE-50DDD1A9C7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4" t="7325" r="28472" b="11650"/>
          <a:stretch/>
        </p:blipFill>
        <p:spPr>
          <a:xfrm>
            <a:off x="2961083" y="4752788"/>
            <a:ext cx="1181832" cy="116934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832B09A1-A90A-4949-A05B-AD31036D6E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84" t="7325" r="28611" b="10785"/>
          <a:stretch/>
        </p:blipFill>
        <p:spPr>
          <a:xfrm>
            <a:off x="2958399" y="2874402"/>
            <a:ext cx="1184516" cy="118870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94F35DA-F2BC-4775-B2AA-B54D9B83BB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168" y="2908457"/>
            <a:ext cx="1172198" cy="117219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E7FC80F4-AAEB-402B-9303-FB323925979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4" t="7325" r="28611" b="10785"/>
          <a:stretch/>
        </p:blipFill>
        <p:spPr>
          <a:xfrm>
            <a:off x="4777114" y="4731912"/>
            <a:ext cx="1162253" cy="1166359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E4F7B686-0CD2-4980-B3E9-03145217292E}"/>
              </a:ext>
            </a:extLst>
          </p:cNvPr>
          <p:cNvGrpSpPr/>
          <p:nvPr/>
        </p:nvGrpSpPr>
        <p:grpSpPr>
          <a:xfrm>
            <a:off x="4692534" y="4719332"/>
            <a:ext cx="1267417" cy="1202804"/>
            <a:chOff x="3952828" y="4332454"/>
            <a:chExt cx="1626852" cy="1549672"/>
          </a:xfrm>
          <a:solidFill>
            <a:schemeClr val="tx1">
              <a:lumMod val="85000"/>
            </a:schemeClr>
          </a:solidFill>
        </p:grpSpPr>
        <p:sp>
          <p:nvSpPr>
            <p:cNvPr id="79" name="Circle: Hollow 78">
              <a:extLst>
                <a:ext uri="{FF2B5EF4-FFF2-40B4-BE49-F238E27FC236}">
                  <a16:creationId xmlns:a16="http://schemas.microsoft.com/office/drawing/2014/main" id="{7C483D35-EB0D-415F-B58D-0981941E22A0}"/>
                </a:ext>
              </a:extLst>
            </p:cNvPr>
            <p:cNvSpPr/>
            <p:nvPr/>
          </p:nvSpPr>
          <p:spPr>
            <a:xfrm>
              <a:off x="4033520" y="4335966"/>
              <a:ext cx="1546160" cy="1546160"/>
            </a:xfrm>
            <a:prstGeom prst="donut">
              <a:avLst>
                <a:gd name="adj" fmla="val 4237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schemeClr val="tx1"/>
                </a:solidFill>
                <a:latin typeface="Calibri" panose="020F0502020204030204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D3F7911-A24C-47DA-A715-23C2B8D91D75}"/>
                </a:ext>
              </a:extLst>
            </p:cNvPr>
            <p:cNvSpPr/>
            <p:nvPr/>
          </p:nvSpPr>
          <p:spPr>
            <a:xfrm>
              <a:off x="3952828" y="4343281"/>
              <a:ext cx="619172" cy="15388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schemeClr val="tx1"/>
                </a:solidFill>
                <a:latin typeface="Calibri" panose="020F0502020204030204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6B1D3C6-E3FE-4497-B3EB-A1AC20C82E1D}"/>
                </a:ext>
              </a:extLst>
            </p:cNvPr>
            <p:cNvSpPr/>
            <p:nvPr/>
          </p:nvSpPr>
          <p:spPr>
            <a:xfrm>
              <a:off x="5025542" y="4343281"/>
              <a:ext cx="554138" cy="15388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schemeClr val="tx1"/>
                </a:solidFill>
                <a:latin typeface="Calibri" panose="020F0502020204030204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696EB6B-592D-43B7-BBDE-3EB86B51D60D}"/>
                </a:ext>
              </a:extLst>
            </p:cNvPr>
            <p:cNvSpPr/>
            <p:nvPr/>
          </p:nvSpPr>
          <p:spPr>
            <a:xfrm>
              <a:off x="3952828" y="4332454"/>
              <a:ext cx="1626852" cy="5261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 dirty="0">
                <a:solidFill>
                  <a:schemeClr val="tx1"/>
                </a:solidFill>
                <a:latin typeface="Calibri" panose="020F0502020204030204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B6009570-D00E-458F-8FBF-51F2E8D04360}"/>
                </a:ext>
              </a:extLst>
            </p:cNvPr>
            <p:cNvSpPr/>
            <p:nvPr/>
          </p:nvSpPr>
          <p:spPr>
            <a:xfrm>
              <a:off x="3952828" y="5353484"/>
              <a:ext cx="1626852" cy="5286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schemeClr val="tx1"/>
                </a:solidFill>
                <a:latin typeface="Calibri" panose="020F0502020204030204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F0DF93B2-A0F1-44C2-AB11-A26641C9080D}"/>
              </a:ext>
            </a:extLst>
          </p:cNvPr>
          <p:cNvGrpSpPr/>
          <p:nvPr/>
        </p:nvGrpSpPr>
        <p:grpSpPr>
          <a:xfrm>
            <a:off x="2879055" y="4731912"/>
            <a:ext cx="1271459" cy="1206641"/>
            <a:chOff x="3952828" y="4332454"/>
            <a:chExt cx="1626852" cy="1549672"/>
          </a:xfrm>
          <a:solidFill>
            <a:schemeClr val="tx1">
              <a:lumMod val="85000"/>
            </a:schemeClr>
          </a:solidFill>
        </p:grpSpPr>
        <p:sp>
          <p:nvSpPr>
            <p:cNvPr id="85" name="Circle: Hollow 84">
              <a:extLst>
                <a:ext uri="{FF2B5EF4-FFF2-40B4-BE49-F238E27FC236}">
                  <a16:creationId xmlns:a16="http://schemas.microsoft.com/office/drawing/2014/main" id="{75D6068C-E87E-4634-B5C4-7817ED942621}"/>
                </a:ext>
              </a:extLst>
            </p:cNvPr>
            <p:cNvSpPr/>
            <p:nvPr/>
          </p:nvSpPr>
          <p:spPr>
            <a:xfrm>
              <a:off x="4033520" y="4335966"/>
              <a:ext cx="1546160" cy="1546160"/>
            </a:xfrm>
            <a:prstGeom prst="donut">
              <a:avLst>
                <a:gd name="adj" fmla="val 4237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schemeClr val="tx1"/>
                </a:solidFill>
                <a:latin typeface="Calibri" panose="020F0502020204030204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419F041B-6E8B-4D77-8957-6F5EA682A1C8}"/>
                </a:ext>
              </a:extLst>
            </p:cNvPr>
            <p:cNvSpPr/>
            <p:nvPr/>
          </p:nvSpPr>
          <p:spPr>
            <a:xfrm>
              <a:off x="3952828" y="4343281"/>
              <a:ext cx="619172" cy="15388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schemeClr val="tx1"/>
                </a:solidFill>
                <a:latin typeface="Calibri" panose="020F0502020204030204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8EB011ED-D248-4851-A923-40AAE7178B40}"/>
                </a:ext>
              </a:extLst>
            </p:cNvPr>
            <p:cNvSpPr/>
            <p:nvPr/>
          </p:nvSpPr>
          <p:spPr>
            <a:xfrm>
              <a:off x="5025542" y="4343281"/>
              <a:ext cx="554138" cy="15388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schemeClr val="tx1"/>
                </a:solidFill>
                <a:latin typeface="Calibri" panose="020F0502020204030204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DEEE63F-C7BE-4295-A57B-6D459BA75F80}"/>
                </a:ext>
              </a:extLst>
            </p:cNvPr>
            <p:cNvSpPr/>
            <p:nvPr/>
          </p:nvSpPr>
          <p:spPr>
            <a:xfrm>
              <a:off x="3952828" y="4332454"/>
              <a:ext cx="1626852" cy="5261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 dirty="0">
                <a:solidFill>
                  <a:schemeClr val="tx1"/>
                </a:solidFill>
                <a:latin typeface="Calibri" panose="020F0502020204030204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697854DE-691A-42B7-8E2F-65DB879A13F6}"/>
                </a:ext>
              </a:extLst>
            </p:cNvPr>
            <p:cNvSpPr/>
            <p:nvPr/>
          </p:nvSpPr>
          <p:spPr>
            <a:xfrm>
              <a:off x="3952828" y="5353484"/>
              <a:ext cx="1626852" cy="5286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schemeClr val="tx1"/>
                </a:solidFill>
                <a:latin typeface="Calibri" panose="020F0502020204030204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E629A5F7-50FC-43CB-9689-24BD12D95F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039" y="3042488"/>
            <a:ext cx="1198042" cy="120026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56C265BC-1B29-4050-8160-FEF665DE6C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249" y="4449375"/>
            <a:ext cx="1189832" cy="1187633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3B0FE330-9A21-4C38-9DF4-DDF320E083C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4" t="7325" r="28472" b="11650"/>
          <a:stretch/>
        </p:blipFill>
        <p:spPr>
          <a:xfrm>
            <a:off x="4692534" y="4709976"/>
            <a:ext cx="1297981" cy="1212161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153549D4-6885-47A5-977B-03D7D1E233E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68" b="95732" l="0" r="98171">
                        <a14:foregroundMark x1="7317" y1="67683" x2="43902" y2="15854"/>
                        <a14:foregroundMark x1="43902" y1="15854" x2="73780" y2="25000"/>
                        <a14:foregroundMark x1="73780" y1="25000" x2="86585" y2="54878"/>
                        <a14:foregroundMark x1="86585" y1="54878" x2="75000" y2="84146"/>
                        <a14:foregroundMark x1="75000" y1="84146" x2="43293" y2="87195"/>
                        <a14:foregroundMark x1="36472" y1="84438" x2="14634" y2="75610"/>
                        <a14:foregroundMark x1="43293" y1="87195" x2="37757" y2="84957"/>
                        <a14:foregroundMark x1="14634" y1="75610" x2="7927" y2="68902"/>
                        <a14:foregroundMark x1="6098" y1="30488" x2="3659" y2="61585"/>
                        <a14:foregroundMark x1="3659" y1="61585" x2="21341" y2="87195"/>
                        <a14:foregroundMark x1="34055" y1="91963" x2="50610" y2="98171"/>
                        <a14:foregroundMark x1="21341" y1="87195" x2="31539" y2="91019"/>
                        <a14:foregroundMark x1="50610" y1="98171" x2="79878" y2="83537"/>
                        <a14:foregroundMark x1="79878" y1="83537" x2="59756" y2="57927"/>
                        <a14:foregroundMark x1="59756" y1="57927" x2="27439" y2="52439"/>
                        <a14:foregroundMark x1="27439" y1="52439" x2="5488" y2="37195"/>
                        <a14:foregroundMark x1="37560" y1="85330" x2="59146" y2="81098"/>
                        <a14:foregroundMark x1="28049" y1="87195" x2="34197" y2="85990"/>
                        <a14:foregroundMark x1="59146" y1="81098" x2="32317" y2="96951"/>
                        <a14:foregroundMark x1="30170" y1="93611" x2="26829" y2="88415"/>
                        <a14:foregroundMark x1="32317" y1="96951" x2="31825" y2="96185"/>
                        <a14:foregroundMark x1="85366" y1="83537" x2="85366" y2="83537"/>
                        <a14:foregroundMark x1="83537" y1="82317" x2="98780" y2="53659"/>
                        <a14:foregroundMark x1="98780" y1="53659" x2="95250" y2="30269"/>
                        <a14:foregroundMark x1="82666" y1="35839" x2="75000" y2="45732"/>
                        <a14:foregroundMark x1="75000" y1="45732" x2="79878" y2="76220"/>
                        <a14:foregroundMark x1="79878" y1="76220" x2="82927" y2="82317"/>
                        <a14:foregroundMark x1="94512" y1="37195" x2="93902" y2="38415"/>
                        <a14:foregroundMark x1="93902" y1="38415" x2="99390" y2="49390"/>
                        <a14:foregroundMark x1="43902" y1="10366" x2="54878" y2="4878"/>
                        <a14:foregroundMark x1="3049" y1="45122" x2="0" y2="45732"/>
                        <a14:backgroundMark x1="91463" y1="20122" x2="96341" y2="23780"/>
                        <a14:backgroundMark x1="95732" y1="25000" x2="95732" y2="25000"/>
                        <a14:backgroundMark x1="93293" y1="23780" x2="96951" y2="29268"/>
                        <a14:backgroundMark x1="27439" y1="98780" x2="31098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6" t="-816" r="246" b="816"/>
          <a:stretch/>
        </p:blipFill>
        <p:spPr>
          <a:xfrm>
            <a:off x="5214227" y="5188017"/>
            <a:ext cx="243278" cy="243278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B66CF24E-16A3-4313-AB30-C3A53259DEA0}"/>
              </a:ext>
            </a:extLst>
          </p:cNvPr>
          <p:cNvSpPr txBox="1"/>
          <p:nvPr/>
        </p:nvSpPr>
        <p:spPr>
          <a:xfrm>
            <a:off x="3647422" y="1932511"/>
            <a:ext cx="1882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Amplitude update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46FA456E-4775-4BBB-A674-ABC90AE10CB8}"/>
              </a:ext>
            </a:extLst>
          </p:cNvPr>
          <p:cNvSpPr/>
          <p:nvPr/>
        </p:nvSpPr>
        <p:spPr>
          <a:xfrm>
            <a:off x="2800791" y="2360650"/>
            <a:ext cx="3599873" cy="46774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66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8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0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2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4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6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8"/>
                                            </p:cond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0"/>
                                            </p:cond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2"/>
                                            </p:cond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8" grpId="1"/>
      <p:bldP spid="59" grpId="0"/>
      <p:bldP spid="60" grpId="0" animBg="1"/>
      <p:bldP spid="60" grpId="1" animBg="1"/>
      <p:bldP spid="61" grpId="0" animBg="1"/>
      <p:bldP spid="61" grpId="1" animBg="1"/>
      <p:bldP spid="62" grpId="0" animBg="1"/>
      <p:bldP spid="63" grpId="0" animBg="1"/>
      <p:bldP spid="63" grpId="1" animBg="1"/>
      <p:bldP spid="64" grpId="0"/>
      <p:bldP spid="64" grpId="1"/>
      <p:bldP spid="65" grpId="0"/>
      <p:bldP spid="65" grpId="1"/>
      <p:bldP spid="66" grpId="0"/>
      <p:bldP spid="66" grpId="1"/>
      <p:bldP spid="100" grpId="0"/>
      <p:bldP spid="10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4384B-F8E9-4145-9952-E176785F4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57" y="309275"/>
            <a:ext cx="8743950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Two options for image sparsity correction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98F369C-3027-4E9E-B2E5-FF724CF3A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283614C-7057-4668-8E0D-BA9A920AB57A}"/>
                  </a:ext>
                </a:extLst>
              </p:cNvPr>
              <p:cNvSpPr txBox="1"/>
              <p:nvPr/>
            </p:nvSpPr>
            <p:spPr>
              <a:xfrm>
                <a:off x="5115717" y="2282784"/>
                <a:ext cx="566374" cy="553998"/>
              </a:xfrm>
              <a:prstGeom prst="rect">
                <a:avLst/>
              </a:prstGeom>
              <a:noFill/>
              <a:ln w="762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:r>
                  <a:rPr lang="en-GB" sz="3600" b="1" dirty="0"/>
                  <a:t>?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9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95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195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sz="19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p>
                    </m:sSup>
                  </m:oMath>
                </a14:m>
                <a:endParaRPr lang="en-GB" sz="1950" dirty="0"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283614C-7057-4668-8E0D-BA9A920AB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717" y="2282784"/>
                <a:ext cx="566374" cy="553998"/>
              </a:xfrm>
              <a:prstGeom prst="rect">
                <a:avLst/>
              </a:prstGeom>
              <a:blipFill>
                <a:blip r:embed="rId3"/>
                <a:stretch>
                  <a:fillRect l="-48387" t="-25275" b="-49451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Arrow: Right 53">
            <a:extLst>
              <a:ext uri="{FF2B5EF4-FFF2-40B4-BE49-F238E27FC236}">
                <a16:creationId xmlns:a16="http://schemas.microsoft.com/office/drawing/2014/main" id="{AD59F4FC-7464-4A86-B12C-80A2915F4A06}"/>
              </a:ext>
            </a:extLst>
          </p:cNvPr>
          <p:cNvSpPr/>
          <p:nvPr/>
        </p:nvSpPr>
        <p:spPr>
          <a:xfrm>
            <a:off x="4684084" y="2477629"/>
            <a:ext cx="322304" cy="16430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schemeClr val="tx1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8F64073D-6AA6-47D7-AA6B-A6DFA979B469}"/>
                  </a:ext>
                </a:extLst>
              </p:cNvPr>
              <p:cNvSpPr txBox="1"/>
              <p:nvPr/>
            </p:nvSpPr>
            <p:spPr>
              <a:xfrm>
                <a:off x="3260491" y="2378405"/>
                <a:ext cx="1378967" cy="309765"/>
              </a:xfrm>
              <a:prstGeom prst="rect">
                <a:avLst/>
              </a:prstGeom>
              <a:noFill/>
              <a:ln w="762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9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GB" sz="19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95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GB" sz="1950" i="1">
                                  <a:latin typeface="Cambria Math" panose="02040503050406030204" pitchFamily="18" charset="0"/>
                                </a:rPr>
                                <m:t>𝑒𝑠𝑡𝑖𝑚𝑎𝑡𝑒</m:t>
                              </m:r>
                            </m:sub>
                          </m:sSub>
                          <m:r>
                            <a:rPr lang="en-GB" sz="195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195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19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sup>
                      </m:sSup>
                    </m:oMath>
                  </m:oMathPara>
                </a14:m>
                <a:endParaRPr lang="en-GB" sz="1950" dirty="0"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8F64073D-6AA6-47D7-AA6B-A6DFA979B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491" y="2378405"/>
                <a:ext cx="1378967" cy="309765"/>
              </a:xfrm>
              <a:prstGeom prst="rect">
                <a:avLst/>
              </a:prstGeom>
              <a:blipFill>
                <a:blip r:embed="rId4"/>
                <a:stretch>
                  <a:fillRect l="-3982" t="-3922" r="-1770" b="-15686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6" name="TextBox 195">
            <a:extLst>
              <a:ext uri="{FF2B5EF4-FFF2-40B4-BE49-F238E27FC236}">
                <a16:creationId xmlns:a16="http://schemas.microsoft.com/office/drawing/2014/main" id="{BCD340ED-4213-4A54-827D-E86E967CAB2B}"/>
              </a:ext>
            </a:extLst>
          </p:cNvPr>
          <p:cNvSpPr txBox="1"/>
          <p:nvPr/>
        </p:nvSpPr>
        <p:spPr>
          <a:xfrm>
            <a:off x="3659743" y="1884152"/>
            <a:ext cx="1882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Amplitude update</a:t>
            </a: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1FCD592C-3518-49AF-AA46-96FADD8E04AA}"/>
              </a:ext>
            </a:extLst>
          </p:cNvPr>
          <p:cNvSpPr/>
          <p:nvPr/>
        </p:nvSpPr>
        <p:spPr>
          <a:xfrm>
            <a:off x="3141904" y="2319168"/>
            <a:ext cx="2820741" cy="46774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B9FCB674-74A1-4D62-89DD-2088FBB5C379}"/>
              </a:ext>
            </a:extLst>
          </p:cNvPr>
          <p:cNvGrpSpPr/>
          <p:nvPr/>
        </p:nvGrpSpPr>
        <p:grpSpPr>
          <a:xfrm>
            <a:off x="1414488" y="4032831"/>
            <a:ext cx="1111269" cy="1111269"/>
            <a:chOff x="683491" y="4053795"/>
            <a:chExt cx="1481692" cy="1481692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9466AF8-CD75-41D3-9D58-4BB27B07D766}"/>
                </a:ext>
              </a:extLst>
            </p:cNvPr>
            <p:cNvSpPr/>
            <p:nvPr/>
          </p:nvSpPr>
          <p:spPr>
            <a:xfrm>
              <a:off x="683491" y="4053795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4D56F1CB-758E-48C0-8179-91F5242B3B3B}"/>
                </a:ext>
              </a:extLst>
            </p:cNvPr>
            <p:cNvSpPr/>
            <p:nvPr/>
          </p:nvSpPr>
          <p:spPr>
            <a:xfrm>
              <a:off x="1053914" y="4053795"/>
              <a:ext cx="370423" cy="37042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39119F5-9B01-4240-BB58-6BE8B8E82FF9}"/>
                </a:ext>
              </a:extLst>
            </p:cNvPr>
            <p:cNvSpPr/>
            <p:nvPr/>
          </p:nvSpPr>
          <p:spPr>
            <a:xfrm>
              <a:off x="1424337" y="4053795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03DAD2A-79F7-4BFF-818B-744B5AEC2758}"/>
                </a:ext>
              </a:extLst>
            </p:cNvPr>
            <p:cNvSpPr/>
            <p:nvPr/>
          </p:nvSpPr>
          <p:spPr>
            <a:xfrm>
              <a:off x="1794760" y="4053795"/>
              <a:ext cx="370423" cy="37042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A0618835-42CF-436C-B57F-1C738FA8BD10}"/>
                </a:ext>
              </a:extLst>
            </p:cNvPr>
            <p:cNvSpPr/>
            <p:nvPr/>
          </p:nvSpPr>
          <p:spPr>
            <a:xfrm>
              <a:off x="683491" y="4424218"/>
              <a:ext cx="370423" cy="37042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EE5508C2-FF04-47EC-9E5A-5048C63F74E2}"/>
                </a:ext>
              </a:extLst>
            </p:cNvPr>
            <p:cNvSpPr/>
            <p:nvPr/>
          </p:nvSpPr>
          <p:spPr>
            <a:xfrm>
              <a:off x="1053914" y="4424218"/>
              <a:ext cx="370423" cy="37042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A3D50F12-7AE6-4241-973E-628A84569633}"/>
                </a:ext>
              </a:extLst>
            </p:cNvPr>
            <p:cNvSpPr/>
            <p:nvPr/>
          </p:nvSpPr>
          <p:spPr>
            <a:xfrm>
              <a:off x="1424337" y="4424218"/>
              <a:ext cx="370423" cy="37042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300365B3-C94C-4290-A3ED-09A7F7C83BAC}"/>
                </a:ext>
              </a:extLst>
            </p:cNvPr>
            <p:cNvSpPr/>
            <p:nvPr/>
          </p:nvSpPr>
          <p:spPr>
            <a:xfrm>
              <a:off x="1794760" y="4424218"/>
              <a:ext cx="370423" cy="37042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2E89C814-C414-425F-9801-E2DC40AAF919}"/>
                </a:ext>
              </a:extLst>
            </p:cNvPr>
            <p:cNvSpPr/>
            <p:nvPr/>
          </p:nvSpPr>
          <p:spPr>
            <a:xfrm>
              <a:off x="683491" y="4794641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22F161D9-B346-4B54-9EC1-66A1D2F6253B}"/>
                </a:ext>
              </a:extLst>
            </p:cNvPr>
            <p:cNvSpPr/>
            <p:nvPr/>
          </p:nvSpPr>
          <p:spPr>
            <a:xfrm>
              <a:off x="1053914" y="4794641"/>
              <a:ext cx="370423" cy="37042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C594999A-D41E-41F2-9AE4-ED2B0DF7021C}"/>
                </a:ext>
              </a:extLst>
            </p:cNvPr>
            <p:cNvSpPr/>
            <p:nvPr/>
          </p:nvSpPr>
          <p:spPr>
            <a:xfrm>
              <a:off x="1424337" y="4794641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2A5A19F1-B223-4AAE-B0D5-15B29B0F3CD9}"/>
                </a:ext>
              </a:extLst>
            </p:cNvPr>
            <p:cNvSpPr/>
            <p:nvPr/>
          </p:nvSpPr>
          <p:spPr>
            <a:xfrm>
              <a:off x="1794760" y="4794641"/>
              <a:ext cx="370423" cy="37042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A06B128B-357D-45D7-9B70-628A9A8E537F}"/>
                </a:ext>
              </a:extLst>
            </p:cNvPr>
            <p:cNvSpPr/>
            <p:nvPr/>
          </p:nvSpPr>
          <p:spPr>
            <a:xfrm>
              <a:off x="683491" y="5165064"/>
              <a:ext cx="370423" cy="37042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C2779134-8A5F-443C-946C-37EC7D590CAE}"/>
                </a:ext>
              </a:extLst>
            </p:cNvPr>
            <p:cNvSpPr/>
            <p:nvPr/>
          </p:nvSpPr>
          <p:spPr>
            <a:xfrm>
              <a:off x="1053914" y="5165064"/>
              <a:ext cx="370423" cy="37042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EAE6E0F6-A821-434D-8DE1-2A326B84A76F}"/>
                </a:ext>
              </a:extLst>
            </p:cNvPr>
            <p:cNvSpPr/>
            <p:nvPr/>
          </p:nvSpPr>
          <p:spPr>
            <a:xfrm>
              <a:off x="1424337" y="5165064"/>
              <a:ext cx="370423" cy="37042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1758B193-FBA9-4903-8BAC-1529A1E84C73}"/>
                </a:ext>
              </a:extLst>
            </p:cNvPr>
            <p:cNvSpPr/>
            <p:nvPr/>
          </p:nvSpPr>
          <p:spPr>
            <a:xfrm>
              <a:off x="1794760" y="5165064"/>
              <a:ext cx="370423" cy="37042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81C701F7-386F-436B-AEDD-41B2FF7FA194}"/>
              </a:ext>
            </a:extLst>
          </p:cNvPr>
          <p:cNvGrpSpPr/>
          <p:nvPr/>
        </p:nvGrpSpPr>
        <p:grpSpPr>
          <a:xfrm>
            <a:off x="3146827" y="4174207"/>
            <a:ext cx="1111269" cy="1111269"/>
            <a:chOff x="3382136" y="5013829"/>
            <a:chExt cx="1481692" cy="1481692"/>
          </a:xfrm>
        </p:grpSpPr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38836D8E-80B7-4164-9776-F9A7A52EDB6D}"/>
                </a:ext>
              </a:extLst>
            </p:cNvPr>
            <p:cNvSpPr/>
            <p:nvPr/>
          </p:nvSpPr>
          <p:spPr>
            <a:xfrm>
              <a:off x="3382136" y="5013829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F7B283EB-1E24-479D-BF30-C73BF474C814}"/>
                </a:ext>
              </a:extLst>
            </p:cNvPr>
            <p:cNvSpPr/>
            <p:nvPr/>
          </p:nvSpPr>
          <p:spPr>
            <a:xfrm>
              <a:off x="3752559" y="5013829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BA19508F-01BD-4E74-B05A-86958F5412DB}"/>
                </a:ext>
              </a:extLst>
            </p:cNvPr>
            <p:cNvSpPr/>
            <p:nvPr/>
          </p:nvSpPr>
          <p:spPr>
            <a:xfrm>
              <a:off x="4122982" y="5013829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030DD1C0-8141-40CB-B207-41B14302C7FE}"/>
                </a:ext>
              </a:extLst>
            </p:cNvPr>
            <p:cNvSpPr/>
            <p:nvPr/>
          </p:nvSpPr>
          <p:spPr>
            <a:xfrm>
              <a:off x="4493405" y="5013829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12A4C4DE-6D38-40FE-A43B-20D13A68EFA5}"/>
                </a:ext>
              </a:extLst>
            </p:cNvPr>
            <p:cNvSpPr/>
            <p:nvPr/>
          </p:nvSpPr>
          <p:spPr>
            <a:xfrm>
              <a:off x="3382136" y="5384252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D57ECC9B-6255-4CEE-8822-7980C8EB7495}"/>
                </a:ext>
              </a:extLst>
            </p:cNvPr>
            <p:cNvSpPr/>
            <p:nvPr/>
          </p:nvSpPr>
          <p:spPr>
            <a:xfrm>
              <a:off x="3752559" y="5384252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CA52A53E-7EAF-49A9-A3E2-57D1D8021551}"/>
                </a:ext>
              </a:extLst>
            </p:cNvPr>
            <p:cNvSpPr/>
            <p:nvPr/>
          </p:nvSpPr>
          <p:spPr>
            <a:xfrm>
              <a:off x="4122982" y="5384252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C8F2777E-7066-40E1-83E3-65DB390EBB20}"/>
                </a:ext>
              </a:extLst>
            </p:cNvPr>
            <p:cNvSpPr/>
            <p:nvPr/>
          </p:nvSpPr>
          <p:spPr>
            <a:xfrm>
              <a:off x="4493405" y="5384252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3BE76C4F-DA90-489B-BE1E-DA5B5C2485F1}"/>
                </a:ext>
              </a:extLst>
            </p:cNvPr>
            <p:cNvSpPr/>
            <p:nvPr/>
          </p:nvSpPr>
          <p:spPr>
            <a:xfrm>
              <a:off x="3382136" y="5754675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74CF3DE8-BE07-4849-B715-156356E86C12}"/>
                </a:ext>
              </a:extLst>
            </p:cNvPr>
            <p:cNvSpPr/>
            <p:nvPr/>
          </p:nvSpPr>
          <p:spPr>
            <a:xfrm>
              <a:off x="3752559" y="5754675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3F0898F3-7A68-4DFC-B1F5-F5D117476750}"/>
                </a:ext>
              </a:extLst>
            </p:cNvPr>
            <p:cNvSpPr/>
            <p:nvPr/>
          </p:nvSpPr>
          <p:spPr>
            <a:xfrm>
              <a:off x="4122982" y="5754675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1D0174F6-CB72-40F7-B040-8A8BB24490E9}"/>
                </a:ext>
              </a:extLst>
            </p:cNvPr>
            <p:cNvSpPr/>
            <p:nvPr/>
          </p:nvSpPr>
          <p:spPr>
            <a:xfrm>
              <a:off x="4493405" y="5754675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AD072B5A-B815-4B88-9CA2-58F6544C18E4}"/>
                </a:ext>
              </a:extLst>
            </p:cNvPr>
            <p:cNvSpPr/>
            <p:nvPr/>
          </p:nvSpPr>
          <p:spPr>
            <a:xfrm>
              <a:off x="3382136" y="6125098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9E0BBBA2-944C-4FE8-B72C-18662D884387}"/>
                </a:ext>
              </a:extLst>
            </p:cNvPr>
            <p:cNvSpPr/>
            <p:nvPr/>
          </p:nvSpPr>
          <p:spPr>
            <a:xfrm>
              <a:off x="3752559" y="6125098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CA3B284E-D47A-47F5-B323-20B6E861928B}"/>
                </a:ext>
              </a:extLst>
            </p:cNvPr>
            <p:cNvSpPr/>
            <p:nvPr/>
          </p:nvSpPr>
          <p:spPr>
            <a:xfrm>
              <a:off x="4122982" y="6125098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C47AD677-50A2-4BF1-8447-723C211D6295}"/>
                </a:ext>
              </a:extLst>
            </p:cNvPr>
            <p:cNvSpPr/>
            <p:nvPr/>
          </p:nvSpPr>
          <p:spPr>
            <a:xfrm>
              <a:off x="4493405" y="6125098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sp>
        <p:nvSpPr>
          <p:cNvPr id="181" name="Content Placeholder 2">
            <a:extLst>
              <a:ext uri="{FF2B5EF4-FFF2-40B4-BE49-F238E27FC236}">
                <a16:creationId xmlns:a16="http://schemas.microsoft.com/office/drawing/2014/main" id="{EFF96BCE-F2B6-47D0-8CD9-218491EF6833}"/>
              </a:ext>
            </a:extLst>
          </p:cNvPr>
          <p:cNvSpPr txBox="1">
            <a:spLocks/>
          </p:cNvSpPr>
          <p:nvPr/>
        </p:nvSpPr>
        <p:spPr>
          <a:xfrm rot="16200000">
            <a:off x="192940" y="4641813"/>
            <a:ext cx="1580477" cy="38074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100" dirty="0"/>
              <a:t>Interpolate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CBD9B9F9-AE56-447C-B162-96FA6F0224E0}"/>
              </a:ext>
            </a:extLst>
          </p:cNvPr>
          <p:cNvSpPr/>
          <p:nvPr/>
        </p:nvSpPr>
        <p:spPr>
          <a:xfrm>
            <a:off x="130632" y="4222467"/>
            <a:ext cx="4956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dirty="0"/>
              <a:t>?</a:t>
            </a:r>
            <a:r>
              <a:rPr lang="en-GB" sz="3000" b="1" dirty="0"/>
              <a:t> </a:t>
            </a:r>
          </a:p>
        </p:txBody>
      </p:sp>
      <p:sp>
        <p:nvSpPr>
          <p:cNvPr id="183" name="Content Placeholder 2">
            <a:extLst>
              <a:ext uri="{FF2B5EF4-FFF2-40B4-BE49-F238E27FC236}">
                <a16:creationId xmlns:a16="http://schemas.microsoft.com/office/drawing/2014/main" id="{7DAFD155-E4C2-4195-BD48-360F3BCBCE3E}"/>
              </a:ext>
            </a:extLst>
          </p:cNvPr>
          <p:cNvSpPr txBox="1">
            <a:spLocks/>
          </p:cNvSpPr>
          <p:nvPr/>
        </p:nvSpPr>
        <p:spPr>
          <a:xfrm>
            <a:off x="1169319" y="5232012"/>
            <a:ext cx="1580477" cy="66868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100" dirty="0"/>
              <a:t>Experimental amplitude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DFE60082-A6CD-4275-BB25-22D4C53B5E68}"/>
              </a:ext>
            </a:extLst>
          </p:cNvPr>
          <p:cNvSpPr/>
          <p:nvPr/>
        </p:nvSpPr>
        <p:spPr>
          <a:xfrm>
            <a:off x="2696123" y="4455677"/>
            <a:ext cx="13645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000" b="1" dirty="0"/>
              <a:t> =</a:t>
            </a:r>
          </a:p>
        </p:txBody>
      </p:sp>
      <p:sp>
        <p:nvSpPr>
          <p:cNvPr id="185" name="Double Bracket 184">
            <a:extLst>
              <a:ext uri="{FF2B5EF4-FFF2-40B4-BE49-F238E27FC236}">
                <a16:creationId xmlns:a16="http://schemas.microsoft.com/office/drawing/2014/main" id="{092FA65B-20A2-4D39-9967-E131406C2EEE}"/>
              </a:ext>
            </a:extLst>
          </p:cNvPr>
          <p:cNvSpPr/>
          <p:nvPr/>
        </p:nvSpPr>
        <p:spPr>
          <a:xfrm>
            <a:off x="1190101" y="3974774"/>
            <a:ext cx="1560707" cy="1925919"/>
          </a:xfrm>
          <a:prstGeom prst="bracketPair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0732486C-2E4F-4C85-BE1B-52B47C6F6E31}"/>
              </a:ext>
            </a:extLst>
          </p:cNvPr>
          <p:cNvGrpSpPr/>
          <p:nvPr/>
        </p:nvGrpSpPr>
        <p:grpSpPr>
          <a:xfrm>
            <a:off x="7651331" y="4179974"/>
            <a:ext cx="1111269" cy="1111269"/>
            <a:chOff x="7878624" y="4138319"/>
            <a:chExt cx="1481692" cy="1481692"/>
          </a:xfrm>
        </p:grpSpPr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9D74F768-B8BA-42FB-A076-A654318CF3EA}"/>
                </a:ext>
              </a:extLst>
            </p:cNvPr>
            <p:cNvSpPr/>
            <p:nvPr/>
          </p:nvSpPr>
          <p:spPr>
            <a:xfrm>
              <a:off x="7878624" y="4138319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CE33EC9F-61AA-4F1D-B195-A285DBEA9F27}"/>
                </a:ext>
              </a:extLst>
            </p:cNvPr>
            <p:cNvSpPr/>
            <p:nvPr/>
          </p:nvSpPr>
          <p:spPr>
            <a:xfrm>
              <a:off x="8249047" y="4138319"/>
              <a:ext cx="370423" cy="37042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EE4C4250-B67E-495E-93BB-B9150EC2AC46}"/>
                </a:ext>
              </a:extLst>
            </p:cNvPr>
            <p:cNvSpPr/>
            <p:nvPr/>
          </p:nvSpPr>
          <p:spPr>
            <a:xfrm>
              <a:off x="8619470" y="4138319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D48D4419-E609-41F5-82C1-34E61D54B252}"/>
                </a:ext>
              </a:extLst>
            </p:cNvPr>
            <p:cNvSpPr/>
            <p:nvPr/>
          </p:nvSpPr>
          <p:spPr>
            <a:xfrm>
              <a:off x="8989893" y="4138319"/>
              <a:ext cx="370423" cy="37042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C2AFD856-C7D8-4E8D-86E4-712DD0CBF058}"/>
                </a:ext>
              </a:extLst>
            </p:cNvPr>
            <p:cNvSpPr/>
            <p:nvPr/>
          </p:nvSpPr>
          <p:spPr>
            <a:xfrm>
              <a:off x="7878624" y="4508742"/>
              <a:ext cx="370423" cy="37042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5AAE73D9-C562-4136-8BBA-A624CBEEFE35}"/>
                </a:ext>
              </a:extLst>
            </p:cNvPr>
            <p:cNvSpPr/>
            <p:nvPr/>
          </p:nvSpPr>
          <p:spPr>
            <a:xfrm>
              <a:off x="8249047" y="4508742"/>
              <a:ext cx="370423" cy="37042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F49B9B81-BAE3-45C3-83E2-A76FABC89F13}"/>
                </a:ext>
              </a:extLst>
            </p:cNvPr>
            <p:cNvSpPr/>
            <p:nvPr/>
          </p:nvSpPr>
          <p:spPr>
            <a:xfrm>
              <a:off x="8619470" y="4508742"/>
              <a:ext cx="370423" cy="37042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40AC73EC-88D4-4479-A9AB-438B1A7F7B6E}"/>
                </a:ext>
              </a:extLst>
            </p:cNvPr>
            <p:cNvSpPr/>
            <p:nvPr/>
          </p:nvSpPr>
          <p:spPr>
            <a:xfrm>
              <a:off x="8989893" y="4508742"/>
              <a:ext cx="370423" cy="37042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D94B67AD-7BB7-43FB-925D-E102E659A64D}"/>
                </a:ext>
              </a:extLst>
            </p:cNvPr>
            <p:cNvSpPr/>
            <p:nvPr/>
          </p:nvSpPr>
          <p:spPr>
            <a:xfrm>
              <a:off x="7878624" y="4879165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E96C7AED-23BF-4BAC-B571-1EF3ACB115A1}"/>
                </a:ext>
              </a:extLst>
            </p:cNvPr>
            <p:cNvSpPr/>
            <p:nvPr/>
          </p:nvSpPr>
          <p:spPr>
            <a:xfrm>
              <a:off x="8249047" y="4879165"/>
              <a:ext cx="370423" cy="37042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F2713589-6F15-4171-893D-8A4420D975A0}"/>
                </a:ext>
              </a:extLst>
            </p:cNvPr>
            <p:cNvSpPr/>
            <p:nvPr/>
          </p:nvSpPr>
          <p:spPr>
            <a:xfrm>
              <a:off x="8619470" y="4879165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1876D035-62B4-43A3-84CA-53083A233C7B}"/>
                </a:ext>
              </a:extLst>
            </p:cNvPr>
            <p:cNvSpPr/>
            <p:nvPr/>
          </p:nvSpPr>
          <p:spPr>
            <a:xfrm>
              <a:off x="8989893" y="4879165"/>
              <a:ext cx="370423" cy="37042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D6AC0A63-6EF9-49F0-9A8B-20EA20B4EDFC}"/>
                </a:ext>
              </a:extLst>
            </p:cNvPr>
            <p:cNvSpPr/>
            <p:nvPr/>
          </p:nvSpPr>
          <p:spPr>
            <a:xfrm>
              <a:off x="7878624" y="5249588"/>
              <a:ext cx="370423" cy="37042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E963C301-6BE8-45F3-8F62-F20DDB3A46ED}"/>
                </a:ext>
              </a:extLst>
            </p:cNvPr>
            <p:cNvSpPr/>
            <p:nvPr/>
          </p:nvSpPr>
          <p:spPr>
            <a:xfrm>
              <a:off x="8249047" y="5249588"/>
              <a:ext cx="370423" cy="37042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5D8D74FC-8F57-45FA-8B4A-0CD009A1E4EB}"/>
                </a:ext>
              </a:extLst>
            </p:cNvPr>
            <p:cNvSpPr/>
            <p:nvPr/>
          </p:nvSpPr>
          <p:spPr>
            <a:xfrm>
              <a:off x="8619470" y="5249588"/>
              <a:ext cx="370423" cy="37042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D7D802D3-AD41-493D-8154-BC9781B04508}"/>
                </a:ext>
              </a:extLst>
            </p:cNvPr>
            <p:cNvSpPr/>
            <p:nvPr/>
          </p:nvSpPr>
          <p:spPr>
            <a:xfrm>
              <a:off x="8989893" y="5249588"/>
              <a:ext cx="370423" cy="37042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sp>
        <p:nvSpPr>
          <p:cNvPr id="230" name="Rectangle 229">
            <a:extLst>
              <a:ext uri="{FF2B5EF4-FFF2-40B4-BE49-F238E27FC236}">
                <a16:creationId xmlns:a16="http://schemas.microsoft.com/office/drawing/2014/main" id="{68B27FA3-CAD3-4EAF-B243-C59546F45D04}"/>
              </a:ext>
            </a:extLst>
          </p:cNvPr>
          <p:cNvSpPr/>
          <p:nvPr/>
        </p:nvSpPr>
        <p:spPr>
          <a:xfrm>
            <a:off x="5195724" y="4464384"/>
            <a:ext cx="6907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000" b="1" dirty="0"/>
              <a:t>=</a:t>
            </a: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5875EC24-B94A-432E-B04B-A77E67F0625B}"/>
              </a:ext>
            </a:extLst>
          </p:cNvPr>
          <p:cNvSpPr/>
          <p:nvPr/>
        </p:nvSpPr>
        <p:spPr>
          <a:xfrm>
            <a:off x="450921" y="4464384"/>
            <a:ext cx="13645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000" b="1" dirty="0"/>
              <a:t> =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9E3201FD-EF15-4560-A22C-BCC401ED85B1}"/>
              </a:ext>
            </a:extLst>
          </p:cNvPr>
          <p:cNvSpPr/>
          <p:nvPr/>
        </p:nvSpPr>
        <p:spPr>
          <a:xfrm>
            <a:off x="4775476" y="4222466"/>
            <a:ext cx="4956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dirty="0"/>
              <a:t>?</a:t>
            </a:r>
            <a:r>
              <a:rPr lang="en-GB" sz="3000" b="1" dirty="0"/>
              <a:t> </a:t>
            </a:r>
          </a:p>
        </p:txBody>
      </p:sp>
      <p:sp>
        <p:nvSpPr>
          <p:cNvPr id="233" name="Content Placeholder 2">
            <a:extLst>
              <a:ext uri="{FF2B5EF4-FFF2-40B4-BE49-F238E27FC236}">
                <a16:creationId xmlns:a16="http://schemas.microsoft.com/office/drawing/2014/main" id="{D159A3F4-683F-4809-8BB2-CDD0EDC91F6B}"/>
              </a:ext>
            </a:extLst>
          </p:cNvPr>
          <p:cNvSpPr txBox="1">
            <a:spLocks/>
          </p:cNvSpPr>
          <p:nvPr/>
        </p:nvSpPr>
        <p:spPr>
          <a:xfrm>
            <a:off x="7416727" y="5262601"/>
            <a:ext cx="1580477" cy="66868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100" dirty="0"/>
              <a:t>Experimental amplitude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62E84CF0-9D2D-44DB-B2A3-BD07011001C9}"/>
              </a:ext>
            </a:extLst>
          </p:cNvPr>
          <p:cNvSpPr/>
          <p:nvPr/>
        </p:nvSpPr>
        <p:spPr>
          <a:xfrm>
            <a:off x="7259870" y="4453498"/>
            <a:ext cx="6907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000" b="1" dirty="0"/>
              <a:t>+</a:t>
            </a:r>
          </a:p>
        </p:txBody>
      </p: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69819E08-B0F1-4A19-9C63-A361B664D2E6}"/>
              </a:ext>
            </a:extLst>
          </p:cNvPr>
          <p:cNvGrpSpPr/>
          <p:nvPr/>
        </p:nvGrpSpPr>
        <p:grpSpPr>
          <a:xfrm>
            <a:off x="6113702" y="4165607"/>
            <a:ext cx="1111269" cy="1111269"/>
            <a:chOff x="10531676" y="4157199"/>
            <a:chExt cx="1481692" cy="1481692"/>
          </a:xfrm>
        </p:grpSpPr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BC326409-F4D2-4D1E-B219-42305BE2407B}"/>
                </a:ext>
              </a:extLst>
            </p:cNvPr>
            <p:cNvSpPr/>
            <p:nvPr/>
          </p:nvSpPr>
          <p:spPr>
            <a:xfrm>
              <a:off x="10531676" y="4157199"/>
              <a:ext cx="370423" cy="37042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2DB56123-12F5-4DDF-8D9B-DC320C374731}"/>
                </a:ext>
              </a:extLst>
            </p:cNvPr>
            <p:cNvSpPr/>
            <p:nvPr/>
          </p:nvSpPr>
          <p:spPr>
            <a:xfrm>
              <a:off x="10902099" y="4157199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8DEB5AD7-237F-4DE8-93C0-D8436F9086B5}"/>
                </a:ext>
              </a:extLst>
            </p:cNvPr>
            <p:cNvSpPr/>
            <p:nvPr/>
          </p:nvSpPr>
          <p:spPr>
            <a:xfrm>
              <a:off x="11272522" y="4157199"/>
              <a:ext cx="370423" cy="37042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24CEBAB4-BBD9-4F6E-BAB4-5F7F9A78B0A5}"/>
                </a:ext>
              </a:extLst>
            </p:cNvPr>
            <p:cNvSpPr/>
            <p:nvPr/>
          </p:nvSpPr>
          <p:spPr>
            <a:xfrm>
              <a:off x="11642945" y="4157199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4435C3FF-9365-4159-A44C-E3F529B698CA}"/>
                </a:ext>
              </a:extLst>
            </p:cNvPr>
            <p:cNvSpPr/>
            <p:nvPr/>
          </p:nvSpPr>
          <p:spPr>
            <a:xfrm>
              <a:off x="10531676" y="4527622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839A1671-2423-4D65-86AE-5AFE586DE620}"/>
                </a:ext>
              </a:extLst>
            </p:cNvPr>
            <p:cNvSpPr/>
            <p:nvPr/>
          </p:nvSpPr>
          <p:spPr>
            <a:xfrm>
              <a:off x="10902099" y="4527622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9AA44156-3567-4AEE-8E37-ED97DF241C5D}"/>
                </a:ext>
              </a:extLst>
            </p:cNvPr>
            <p:cNvSpPr/>
            <p:nvPr/>
          </p:nvSpPr>
          <p:spPr>
            <a:xfrm>
              <a:off x="11272522" y="4527622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68C92759-55CD-4106-BCB5-8E136D063380}"/>
                </a:ext>
              </a:extLst>
            </p:cNvPr>
            <p:cNvSpPr/>
            <p:nvPr/>
          </p:nvSpPr>
          <p:spPr>
            <a:xfrm>
              <a:off x="11642945" y="4527622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15891596-0CB8-4EE1-9C0A-3C2BBD227456}"/>
                </a:ext>
              </a:extLst>
            </p:cNvPr>
            <p:cNvSpPr/>
            <p:nvPr/>
          </p:nvSpPr>
          <p:spPr>
            <a:xfrm>
              <a:off x="10531676" y="4898045"/>
              <a:ext cx="370423" cy="37042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927BC37A-B151-426C-9DF2-6BFF23F580A6}"/>
                </a:ext>
              </a:extLst>
            </p:cNvPr>
            <p:cNvSpPr/>
            <p:nvPr/>
          </p:nvSpPr>
          <p:spPr>
            <a:xfrm>
              <a:off x="10902099" y="4898045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86D717FC-950E-4DEA-8D8C-B4CA0D57D664}"/>
                </a:ext>
              </a:extLst>
            </p:cNvPr>
            <p:cNvSpPr/>
            <p:nvPr/>
          </p:nvSpPr>
          <p:spPr>
            <a:xfrm>
              <a:off x="11272522" y="4898045"/>
              <a:ext cx="370423" cy="37042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4560E168-BAD1-443E-9B44-CFF76359319D}"/>
                </a:ext>
              </a:extLst>
            </p:cNvPr>
            <p:cNvSpPr/>
            <p:nvPr/>
          </p:nvSpPr>
          <p:spPr>
            <a:xfrm>
              <a:off x="11642945" y="4898045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7E513ED6-5ACD-403E-96EB-A2FC4A8456FA}"/>
                </a:ext>
              </a:extLst>
            </p:cNvPr>
            <p:cNvSpPr/>
            <p:nvPr/>
          </p:nvSpPr>
          <p:spPr>
            <a:xfrm>
              <a:off x="10531676" y="5268468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965E242A-B1D1-44DA-9539-140FDBF336D3}"/>
                </a:ext>
              </a:extLst>
            </p:cNvPr>
            <p:cNvSpPr/>
            <p:nvPr/>
          </p:nvSpPr>
          <p:spPr>
            <a:xfrm>
              <a:off x="10902099" y="5268468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0195DC35-79CD-4C34-8878-083E91E39278}"/>
                </a:ext>
              </a:extLst>
            </p:cNvPr>
            <p:cNvSpPr/>
            <p:nvPr/>
          </p:nvSpPr>
          <p:spPr>
            <a:xfrm>
              <a:off x="11272522" y="5268468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D34D57CB-5C23-4872-876F-6634AA26B296}"/>
                </a:ext>
              </a:extLst>
            </p:cNvPr>
            <p:cNvSpPr/>
            <p:nvPr/>
          </p:nvSpPr>
          <p:spPr>
            <a:xfrm>
              <a:off x="11642945" y="5268468"/>
              <a:ext cx="370423" cy="3704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sp>
        <p:nvSpPr>
          <p:cNvPr id="252" name="Rectangle 251">
            <a:extLst>
              <a:ext uri="{FF2B5EF4-FFF2-40B4-BE49-F238E27FC236}">
                <a16:creationId xmlns:a16="http://schemas.microsoft.com/office/drawing/2014/main" id="{0B4572EC-FF3F-40C3-8165-B0F704818264}"/>
              </a:ext>
            </a:extLst>
          </p:cNvPr>
          <p:cNvSpPr/>
          <p:nvPr/>
        </p:nvSpPr>
        <p:spPr>
          <a:xfrm>
            <a:off x="5438396" y="4339670"/>
            <a:ext cx="518091" cy="78483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GB" sz="4500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512FC05C-74A7-4B64-87C2-812B2C9082BF}"/>
                  </a:ext>
                </a:extLst>
              </p:cNvPr>
              <p:cNvSpPr/>
              <p:nvPr/>
            </p:nvSpPr>
            <p:spPr>
              <a:xfrm>
                <a:off x="5786718" y="4512794"/>
                <a:ext cx="457176" cy="438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5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sz="2250" b="1" dirty="0"/>
              </a:p>
            </p:txBody>
          </p:sp>
        </mc:Choice>
        <mc:Fallback xmlns=""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512FC05C-74A7-4B64-87C2-812B2C9082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718" y="4512794"/>
                <a:ext cx="457176" cy="4385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4" name="Content Placeholder 2">
            <a:extLst>
              <a:ext uri="{FF2B5EF4-FFF2-40B4-BE49-F238E27FC236}">
                <a16:creationId xmlns:a16="http://schemas.microsoft.com/office/drawing/2014/main" id="{A1761828-31DB-4019-9F12-03156E4F6FD1}"/>
              </a:ext>
            </a:extLst>
          </p:cNvPr>
          <p:cNvSpPr txBox="1">
            <a:spLocks/>
          </p:cNvSpPr>
          <p:nvPr/>
        </p:nvSpPr>
        <p:spPr>
          <a:xfrm>
            <a:off x="5841776" y="5256562"/>
            <a:ext cx="1580477" cy="41549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100" dirty="0"/>
              <a:t>Binary mask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46A53588-1058-4E62-AB95-334FE3C35A85}"/>
              </a:ext>
            </a:extLst>
          </p:cNvPr>
          <p:cNvSpPr txBox="1"/>
          <p:nvPr/>
        </p:nvSpPr>
        <p:spPr>
          <a:xfrm>
            <a:off x="49212" y="6401023"/>
            <a:ext cx="270058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tx2">
                    <a:lumMod val="90000"/>
                  </a:schemeClr>
                </a:solidFill>
              </a:rPr>
              <a:t>Dong S, </a:t>
            </a:r>
            <a:r>
              <a:rPr lang="en-GB" sz="1000" dirty="0" err="1">
                <a:solidFill>
                  <a:schemeClr val="tx2">
                    <a:lumMod val="90000"/>
                  </a:schemeClr>
                </a:solidFill>
              </a:rPr>
              <a:t>Bian</a:t>
            </a:r>
            <a:r>
              <a:rPr lang="en-GB" sz="1000" dirty="0">
                <a:solidFill>
                  <a:schemeClr val="tx2">
                    <a:lumMod val="90000"/>
                  </a:schemeClr>
                </a:solidFill>
              </a:rPr>
              <a:t> Z, </a:t>
            </a:r>
            <a:r>
              <a:rPr lang="en-GB" sz="1000" dirty="0" err="1">
                <a:solidFill>
                  <a:schemeClr val="tx2">
                    <a:lumMod val="90000"/>
                  </a:schemeClr>
                </a:solidFill>
              </a:rPr>
              <a:t>Shiradkar</a:t>
            </a:r>
            <a:r>
              <a:rPr lang="en-GB" sz="1000" dirty="0">
                <a:solidFill>
                  <a:schemeClr val="tx2">
                    <a:lumMod val="90000"/>
                  </a:schemeClr>
                </a:solidFill>
              </a:rPr>
              <a:t> R, Zheng G. “Sparsely sampled Fourier ptychography.” </a:t>
            </a:r>
            <a:r>
              <a:rPr lang="en-GB" sz="1000" dirty="0" err="1">
                <a:solidFill>
                  <a:schemeClr val="tx2">
                    <a:lumMod val="90000"/>
                  </a:schemeClr>
                </a:solidFill>
              </a:rPr>
              <a:t>Opt</a:t>
            </a:r>
            <a:r>
              <a:rPr lang="en-GB" sz="1000" dirty="0">
                <a:solidFill>
                  <a:schemeClr val="tx2">
                    <a:lumMod val="90000"/>
                  </a:schemeClr>
                </a:solidFill>
              </a:rPr>
              <a:t> Express</a:t>
            </a:r>
            <a:endParaRPr lang="en-GB" sz="1000" dirty="0">
              <a:solidFill>
                <a:schemeClr val="tx2">
                  <a:lumMod val="9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2B59E1BC-F360-4C3A-8FB3-B1021FBCD7CE}"/>
              </a:ext>
            </a:extLst>
          </p:cNvPr>
          <p:cNvSpPr/>
          <p:nvPr/>
        </p:nvSpPr>
        <p:spPr>
          <a:xfrm>
            <a:off x="130632" y="3881887"/>
            <a:ext cx="4356579" cy="2136694"/>
          </a:xfrm>
          <a:prstGeom prst="rect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 dirty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0268A4DC-57CE-4159-B6A9-D19E01982854}"/>
              </a:ext>
            </a:extLst>
          </p:cNvPr>
          <p:cNvSpPr/>
          <p:nvPr/>
        </p:nvSpPr>
        <p:spPr>
          <a:xfrm>
            <a:off x="4821194" y="3881887"/>
            <a:ext cx="4252210" cy="2136694"/>
          </a:xfrm>
          <a:prstGeom prst="rect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 dirty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258" name="Rectangle: Rounded Corners 257">
            <a:extLst>
              <a:ext uri="{FF2B5EF4-FFF2-40B4-BE49-F238E27FC236}">
                <a16:creationId xmlns:a16="http://schemas.microsoft.com/office/drawing/2014/main" id="{E2AE1D59-C7FE-469E-B8F6-FB74876189AF}"/>
              </a:ext>
            </a:extLst>
          </p:cNvPr>
          <p:cNvSpPr/>
          <p:nvPr/>
        </p:nvSpPr>
        <p:spPr>
          <a:xfrm>
            <a:off x="413989" y="3238000"/>
            <a:ext cx="3945718" cy="4901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chemeClr val="bg1"/>
                </a:solidFill>
              </a:rPr>
              <a:t>Demosaiced</a:t>
            </a:r>
            <a:r>
              <a:rPr lang="en-GB" sz="2400" b="1" dirty="0">
                <a:solidFill>
                  <a:schemeClr val="bg1"/>
                </a:solidFill>
              </a:rPr>
              <a:t> reconstruction</a:t>
            </a:r>
          </a:p>
        </p:txBody>
      </p:sp>
      <p:sp>
        <p:nvSpPr>
          <p:cNvPr id="259" name="Rectangle: Rounded Corners 258">
            <a:extLst>
              <a:ext uri="{FF2B5EF4-FFF2-40B4-BE49-F238E27FC236}">
                <a16:creationId xmlns:a16="http://schemas.microsoft.com/office/drawing/2014/main" id="{4D98DE24-5A69-4DEE-926A-F4AD59B2BBC6}"/>
              </a:ext>
            </a:extLst>
          </p:cNvPr>
          <p:cNvSpPr/>
          <p:nvPr/>
        </p:nvSpPr>
        <p:spPr>
          <a:xfrm>
            <a:off x="5078962" y="3148578"/>
            <a:ext cx="3812583" cy="6618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Sparsely sampled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418380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/>
      <p:bldP spid="182" grpId="0"/>
      <p:bldP spid="183" grpId="0"/>
      <p:bldP spid="184" grpId="0"/>
      <p:bldP spid="185" grpId="0" animBg="1"/>
      <p:bldP spid="230" grpId="0"/>
      <p:bldP spid="231" grpId="0"/>
      <p:bldP spid="232" grpId="0"/>
      <p:bldP spid="233" grpId="0"/>
      <p:bldP spid="234" grpId="0"/>
      <p:bldP spid="252" grpId="0"/>
      <p:bldP spid="253" grpId="0"/>
      <p:bldP spid="254" grpId="0"/>
      <p:bldP spid="255" grpId="0"/>
      <p:bldP spid="256" grpId="0" animBg="1"/>
      <p:bldP spid="257" grpId="0" animBg="1"/>
      <p:bldP spid="258" grpId="0" animBg="1"/>
      <p:bldP spid="2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96160F9-9C87-4657-B5C2-0D3505F354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23591" t="13844" r="21395" b="13383"/>
          <a:stretch/>
        </p:blipFill>
        <p:spPr>
          <a:xfrm>
            <a:off x="5032310" y="1112935"/>
            <a:ext cx="1484171" cy="1472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09FE95-BD89-43C0-A533-890E65ED38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23593" t="13488" r="21610" b="12503"/>
          <a:stretch/>
        </p:blipFill>
        <p:spPr>
          <a:xfrm>
            <a:off x="2841937" y="1112935"/>
            <a:ext cx="1478316" cy="1497454"/>
          </a:xfrm>
          <a:prstGeom prst="rect">
            <a:avLst/>
          </a:prstGeom>
        </p:spPr>
      </p:pic>
      <p:pic>
        <p:nvPicPr>
          <p:cNvPr id="6" name="Picture 2" descr="Image result">
            <a:extLst>
              <a:ext uri="{FF2B5EF4-FFF2-40B4-BE49-F238E27FC236}">
                <a16:creationId xmlns:a16="http://schemas.microsoft.com/office/drawing/2014/main" id="{7EC9AC98-523D-48B2-A6E4-B9B365D52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66" y="1247141"/>
            <a:ext cx="1848281" cy="120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12342B-3428-40B8-BEFC-811A7EA71B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23525" t="13681" r="21678" b="13653"/>
          <a:stretch/>
        </p:blipFill>
        <p:spPr>
          <a:xfrm>
            <a:off x="6252671" y="1100426"/>
            <a:ext cx="1478316" cy="14703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4CCCA8-EE47-41E2-BB88-9C6CA3F486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23919" t="13488" r="21066" b="12504"/>
          <a:stretch/>
        </p:blipFill>
        <p:spPr>
          <a:xfrm>
            <a:off x="7538983" y="1073282"/>
            <a:ext cx="1484171" cy="1497454"/>
          </a:xfrm>
          <a:prstGeom prst="rect">
            <a:avLst/>
          </a:prstGeom>
        </p:spPr>
      </p:pic>
      <p:pic>
        <p:nvPicPr>
          <p:cNvPr id="7" name="Picture 4" descr="https://upload.wikimedia.org/wikipedia/commons/thumb/1/1c/Bayer_pattern_on_sensor_profile.svg/375px-Bayer_pattern_on_sensor_profile.svg.png">
            <a:extLst>
              <a:ext uri="{FF2B5EF4-FFF2-40B4-BE49-F238E27FC236}">
                <a16:creationId xmlns:a16="http://schemas.microsoft.com/office/drawing/2014/main" id="{5168D5E6-66C0-4E97-B13B-47F379A21A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3" r="77419"/>
          <a:stretch/>
        </p:blipFill>
        <p:spPr bwMode="auto">
          <a:xfrm>
            <a:off x="4961170" y="943543"/>
            <a:ext cx="806589" cy="81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upload.wikimedia.org/wikipedia/commons/thumb/1/1c/Bayer_pattern_on_sensor_profile.svg/375px-Bayer_pattern_on_sensor_profile.svg.png">
            <a:extLst>
              <a:ext uri="{FF2B5EF4-FFF2-40B4-BE49-F238E27FC236}">
                <a16:creationId xmlns:a16="http://schemas.microsoft.com/office/drawing/2014/main" id="{56E96D01-3BD5-494A-BED5-0722BFE58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8" t="64373" r="53121"/>
          <a:stretch/>
        </p:blipFill>
        <p:spPr bwMode="auto">
          <a:xfrm>
            <a:off x="6162404" y="943543"/>
            <a:ext cx="806589" cy="81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commons/thumb/1/1c/Bayer_pattern_on_sensor_profile.svg/375px-Bayer_pattern_on_sensor_profile.svg.png">
            <a:extLst>
              <a:ext uri="{FF2B5EF4-FFF2-40B4-BE49-F238E27FC236}">
                <a16:creationId xmlns:a16="http://schemas.microsoft.com/office/drawing/2014/main" id="{7198BC27-35B3-423B-BB75-75E66273A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6" t="64373" r="30884"/>
          <a:stretch/>
        </p:blipFill>
        <p:spPr bwMode="auto">
          <a:xfrm>
            <a:off x="7294918" y="944206"/>
            <a:ext cx="909414" cy="81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F58616E-9A17-49F5-AAA8-4E7D6E533689}"/>
              </a:ext>
            </a:extLst>
          </p:cNvPr>
          <p:cNvSpPr/>
          <p:nvPr/>
        </p:nvSpPr>
        <p:spPr>
          <a:xfrm>
            <a:off x="5431513" y="605363"/>
            <a:ext cx="3120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Sparse colour channels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BA9640-8789-4D95-8083-A5792C348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8</a:t>
            </a:fld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FA147E16-1460-4C96-BE4D-9A851901B0C1}"/>
              </a:ext>
            </a:extLst>
          </p:cNvPr>
          <p:cNvSpPr/>
          <p:nvPr/>
        </p:nvSpPr>
        <p:spPr>
          <a:xfrm>
            <a:off x="2183422" y="1608929"/>
            <a:ext cx="515617" cy="48044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D93004B5-A6E5-4469-9FEF-C78F5D6050E2}"/>
              </a:ext>
            </a:extLst>
          </p:cNvPr>
          <p:cNvSpPr/>
          <p:nvPr/>
        </p:nvSpPr>
        <p:spPr>
          <a:xfrm>
            <a:off x="4428857" y="1608929"/>
            <a:ext cx="555055" cy="48044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78E723-17AC-4883-BDC6-27708E1C529A}"/>
              </a:ext>
            </a:extLst>
          </p:cNvPr>
          <p:cNvSpPr/>
          <p:nvPr/>
        </p:nvSpPr>
        <p:spPr>
          <a:xfrm>
            <a:off x="2630211" y="648609"/>
            <a:ext cx="2639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Colour image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782132-3D7B-4366-8C98-ED43AC565FE4}"/>
              </a:ext>
            </a:extLst>
          </p:cNvPr>
          <p:cNvSpPr/>
          <p:nvPr/>
        </p:nvSpPr>
        <p:spPr>
          <a:xfrm>
            <a:off x="436785" y="361313"/>
            <a:ext cx="20297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Bayer colour filter array </a:t>
            </a:r>
          </a:p>
        </p:txBody>
      </p:sp>
      <p:pic>
        <p:nvPicPr>
          <p:cNvPr id="18" name="Graphic 17" descr="Checkmark">
            <a:extLst>
              <a:ext uri="{FF2B5EF4-FFF2-40B4-BE49-F238E27FC236}">
                <a16:creationId xmlns:a16="http://schemas.microsoft.com/office/drawing/2014/main" id="{A9A5162D-CEAA-4015-89A2-812E024D078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36995" y="4111413"/>
            <a:ext cx="831351" cy="831351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EDD09FD-209E-42A9-81E8-3A75C46E9A50}"/>
              </a:ext>
            </a:extLst>
          </p:cNvPr>
          <p:cNvSpPr txBox="1">
            <a:spLocks/>
          </p:cNvSpPr>
          <p:nvPr/>
        </p:nvSpPr>
        <p:spPr>
          <a:xfrm>
            <a:off x="-186390" y="3714335"/>
            <a:ext cx="9531868" cy="3363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600" b="1" dirty="0"/>
              <a:t>Fourier ptychography using colour </a:t>
            </a:r>
            <a:r>
              <a:rPr lang="en-GB" sz="3600" b="1" dirty="0" smtClean="0"/>
              <a:t>sensors:</a:t>
            </a:r>
            <a:endParaRPr lang="en-GB" sz="3600" b="1" dirty="0"/>
          </a:p>
          <a:p>
            <a:pPr algn="ctr"/>
            <a:r>
              <a:rPr lang="en-US" altLang="zh-CN" sz="2400" b="1" dirty="0" smtClean="0">
                <a:solidFill>
                  <a:srgbClr val="92D050"/>
                </a:solidFill>
              </a:rPr>
              <a:t>I</a:t>
            </a:r>
            <a:r>
              <a:rPr lang="en-GB" sz="2400" b="1" dirty="0" smtClean="0">
                <a:solidFill>
                  <a:srgbClr val="92D050"/>
                </a:solidFill>
              </a:rPr>
              <a:t>mage </a:t>
            </a:r>
            <a:r>
              <a:rPr lang="en-GB" sz="2400" b="1" dirty="0" err="1" smtClean="0">
                <a:solidFill>
                  <a:srgbClr val="92D050"/>
                </a:solidFill>
              </a:rPr>
              <a:t>sparsity</a:t>
            </a:r>
            <a:r>
              <a:rPr lang="zh-CN" altLang="en-US" sz="2400" b="1" dirty="0" smtClean="0">
                <a:solidFill>
                  <a:srgbClr val="92D050"/>
                </a:solidFill>
              </a:rPr>
              <a:t>？</a:t>
            </a:r>
            <a:endParaRPr lang="en-GB" sz="2400" b="1" dirty="0">
              <a:solidFill>
                <a:srgbClr val="92D050"/>
              </a:solidFill>
            </a:endParaRPr>
          </a:p>
          <a:p>
            <a:pPr algn="ctr"/>
            <a:r>
              <a:rPr lang="en-US" altLang="zh-CN" sz="2400" b="1" dirty="0" smtClean="0"/>
              <a:t>Best</a:t>
            </a:r>
            <a:r>
              <a:rPr lang="en-GB" sz="2400" b="1" dirty="0" smtClean="0"/>
              <a:t> reconstruction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/>
              <a:t>algorithm</a:t>
            </a:r>
            <a:r>
              <a:rPr lang="zh-CN" altLang="en-US" sz="2400" b="1" dirty="0" smtClean="0"/>
              <a:t>？</a:t>
            </a:r>
            <a:endParaRPr lang="en-GB" sz="2400" b="1" dirty="0"/>
          </a:p>
          <a:p>
            <a:pPr algn="ctr"/>
            <a:r>
              <a:rPr lang="en-US" altLang="zh-CN" sz="2400" b="1" dirty="0" smtClean="0"/>
              <a:t>Color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/>
              <a:t>channel</a:t>
            </a:r>
            <a:r>
              <a:rPr lang="zh-CN" altLang="en-US" sz="2400" b="1" dirty="0"/>
              <a:t> </a:t>
            </a:r>
            <a:r>
              <a:rPr lang="en-US" altLang="zh-CN" sz="2400" b="1" dirty="0" smtClean="0"/>
              <a:t>s</a:t>
            </a:r>
            <a:r>
              <a:rPr lang="en-GB" sz="2400" b="1" dirty="0" err="1" smtClean="0"/>
              <a:t>pectral</a:t>
            </a:r>
            <a:r>
              <a:rPr lang="en-GB" sz="2400" b="1" dirty="0" smtClean="0"/>
              <a:t> </a:t>
            </a:r>
            <a:r>
              <a:rPr lang="en-GB" sz="2400" b="1" dirty="0"/>
              <a:t>overlap </a:t>
            </a:r>
            <a:r>
              <a:rPr lang="zh-CN" altLang="en-US" sz="2400" b="1" dirty="0" smtClean="0"/>
              <a:t>？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61441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4971C6C-A4D2-4477-AB8F-032D51AF90E0}"/>
              </a:ext>
            </a:extLst>
          </p:cNvPr>
          <p:cNvSpPr txBox="1"/>
          <p:nvPr/>
        </p:nvSpPr>
        <p:spPr>
          <a:xfrm>
            <a:off x="1993046" y="5403021"/>
            <a:ext cx="7344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Demosaiced</a:t>
            </a:r>
            <a:r>
              <a:rPr lang="en-US" sz="2800" b="1" dirty="0"/>
              <a:t> reconstruction: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altLang="zh-CN" sz="2800" b="1" dirty="0" smtClean="0"/>
              <a:t>M</a:t>
            </a:r>
            <a:r>
              <a:rPr lang="en-US" sz="2800" b="1" dirty="0" smtClean="0"/>
              <a:t>ore </a:t>
            </a:r>
            <a:r>
              <a:rPr lang="en-US" sz="2800" b="1" dirty="0"/>
              <a:t>accurate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altLang="zh-CN" sz="2800" b="1" dirty="0" smtClean="0"/>
              <a:t>B</a:t>
            </a:r>
            <a:r>
              <a:rPr lang="en-US" sz="2800" b="1" dirty="0" smtClean="0"/>
              <a:t>etter </a:t>
            </a:r>
            <a:r>
              <a:rPr lang="en-US" sz="2800" b="1" dirty="0"/>
              <a:t>aberration recovery</a:t>
            </a:r>
            <a:endParaRPr lang="en-GB" sz="2800" b="1" dirty="0"/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F013F213-9E47-4F01-9C11-25E081B0E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9</a:t>
            </a:fld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6FAF77-175D-4E3B-AB4F-F45D009B35B0}"/>
              </a:ext>
            </a:extLst>
          </p:cNvPr>
          <p:cNvSpPr/>
          <p:nvPr/>
        </p:nvSpPr>
        <p:spPr>
          <a:xfrm>
            <a:off x="1024054" y="60036"/>
            <a:ext cx="7064844" cy="5299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70735E3-826A-48DB-913B-1F59439C2E6E}"/>
              </a:ext>
            </a:extLst>
          </p:cNvPr>
          <p:cNvSpPr/>
          <p:nvPr/>
        </p:nvSpPr>
        <p:spPr>
          <a:xfrm>
            <a:off x="1512302" y="4646890"/>
            <a:ext cx="6480136" cy="67787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Iteration number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A05C9C59-BB07-4C88-97BF-97690B6365EF}"/>
              </a:ext>
            </a:extLst>
          </p:cNvPr>
          <p:cNvSpPr/>
          <p:nvPr/>
        </p:nvSpPr>
        <p:spPr>
          <a:xfrm rot="16200000">
            <a:off x="-1090897" y="2339298"/>
            <a:ext cx="4928161" cy="695613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RMS error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649FE5-326E-48FB-BE4C-31EB5C8B73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 t="2874" r="5812" b="10286"/>
          <a:stretch/>
        </p:blipFill>
        <p:spPr>
          <a:xfrm>
            <a:off x="2221645" y="60036"/>
            <a:ext cx="5680146" cy="443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F5AA10-4FD7-4821-8FC8-048D41DC8D82}"/>
              </a:ext>
            </a:extLst>
          </p:cNvPr>
          <p:cNvSpPr txBox="1"/>
          <p:nvPr/>
        </p:nvSpPr>
        <p:spPr>
          <a:xfrm>
            <a:off x="1460182" y="514552"/>
            <a:ext cx="890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0.25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8483E5-FDBD-4745-80F4-9FF0C41421EC}"/>
              </a:ext>
            </a:extLst>
          </p:cNvPr>
          <p:cNvSpPr txBox="1"/>
          <p:nvPr/>
        </p:nvSpPr>
        <p:spPr>
          <a:xfrm>
            <a:off x="1460182" y="2405162"/>
            <a:ext cx="890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0.15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9A1851-3DE2-43AC-9ACC-38A9C2410464}"/>
              </a:ext>
            </a:extLst>
          </p:cNvPr>
          <p:cNvSpPr txBox="1"/>
          <p:nvPr/>
        </p:nvSpPr>
        <p:spPr>
          <a:xfrm>
            <a:off x="1604191" y="3817169"/>
            <a:ext cx="6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0.1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6ABC60-875E-4C1D-9530-548D26FB616F}"/>
              </a:ext>
            </a:extLst>
          </p:cNvPr>
          <p:cNvSpPr txBox="1"/>
          <p:nvPr/>
        </p:nvSpPr>
        <p:spPr>
          <a:xfrm>
            <a:off x="7042573" y="4373562"/>
            <a:ext cx="6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80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ED1193-0B1F-43A0-BBF5-B14EDE060062}"/>
              </a:ext>
            </a:extLst>
          </p:cNvPr>
          <p:cNvSpPr txBox="1"/>
          <p:nvPr/>
        </p:nvSpPr>
        <p:spPr>
          <a:xfrm>
            <a:off x="3338363" y="4386673"/>
            <a:ext cx="6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20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7C1A951D-34EE-4679-96B4-0875791E41A1}"/>
              </a:ext>
            </a:extLst>
          </p:cNvPr>
          <p:cNvCxnSpPr>
            <a:cxnSpLocks/>
          </p:cNvCxnSpPr>
          <p:nvPr/>
        </p:nvCxnSpPr>
        <p:spPr>
          <a:xfrm flipH="1">
            <a:off x="3548767" y="2826346"/>
            <a:ext cx="390792" cy="12491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FDE9DFF-D26F-41D7-82FA-0698E798DA87}"/>
              </a:ext>
            </a:extLst>
          </p:cNvPr>
          <p:cNvCxnSpPr>
            <a:cxnSpLocks/>
          </p:cNvCxnSpPr>
          <p:nvPr/>
        </p:nvCxnSpPr>
        <p:spPr>
          <a:xfrm>
            <a:off x="4263123" y="3014420"/>
            <a:ext cx="105602" cy="33842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2" descr="Image result">
            <a:extLst>
              <a:ext uri="{FF2B5EF4-FFF2-40B4-BE49-F238E27FC236}">
                <a16:creationId xmlns:a16="http://schemas.microsoft.com/office/drawing/2014/main" id="{B3972BEF-5DEA-4B9E-A1B6-99EBE8719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28" y="2420939"/>
            <a:ext cx="990572" cy="64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BFC7F29-AAE2-4B79-951B-E3DA435FDB69}"/>
              </a:ext>
            </a:extLst>
          </p:cNvPr>
          <p:cNvCxnSpPr>
            <a:cxnSpLocks/>
          </p:cNvCxnSpPr>
          <p:nvPr/>
        </p:nvCxnSpPr>
        <p:spPr>
          <a:xfrm flipV="1">
            <a:off x="3149574" y="4031655"/>
            <a:ext cx="536594" cy="5774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8E8E3088-45F1-4048-8FAA-EB082E2AD3E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805" y="3660298"/>
            <a:ext cx="970327" cy="70483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79401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9222</TotalTime>
  <Words>657</Words>
  <Application>Microsoft Office PowerPoint</Application>
  <PresentationFormat>On-screen Show (4:3)</PresentationFormat>
  <Paragraphs>202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等线</vt:lpstr>
      <vt:lpstr>Arial</vt:lpstr>
      <vt:lpstr>Calibri</vt:lpstr>
      <vt:lpstr>Calibri Light</vt:lpstr>
      <vt:lpstr>Cambria</vt:lpstr>
      <vt:lpstr>Cambria Math</vt:lpstr>
      <vt:lpstr>等线 Light</vt:lpstr>
      <vt:lpstr>Perpetua</vt:lpstr>
      <vt:lpstr>Office Theme</vt:lpstr>
      <vt:lpstr>Fourier ptychography using low-cost Bayer colour sensors</vt:lpstr>
      <vt:lpstr>Conventional microscopes are not suitable for high-throughput imaging </vt:lpstr>
      <vt:lpstr>PowerPoint Presentation</vt:lpstr>
      <vt:lpstr>PowerPoint Presentation</vt:lpstr>
      <vt:lpstr>Fourier ptychography uses angular, time-sequential illumination</vt:lpstr>
      <vt:lpstr>Gerchberg-Saxton-type phase retrieval</vt:lpstr>
      <vt:lpstr>Two options for image sparsity correction</vt:lpstr>
      <vt:lpstr>PowerPoint Presentation</vt:lpstr>
      <vt:lpstr>PowerPoint Presentation</vt:lpstr>
      <vt:lpstr>PowerPoint Presentation</vt:lpstr>
      <vt:lpstr>Misalignment error correction using frequency space analysis </vt:lpstr>
      <vt:lpstr>PowerPoint Presentation</vt:lpstr>
      <vt:lpstr>PowerPoint Presentation</vt:lpstr>
      <vt:lpstr>PowerPoint Presentation</vt:lpstr>
      <vt:lpstr>Our microscope can resolve up to 870nm</vt:lpstr>
      <vt:lpstr>25-megapixel imaging with aberration removal</vt:lpstr>
      <vt:lpstr>Fourier ptychography can be performed under $100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Tomas Aidukas</dc:creator>
  <cp:lastModifiedBy>tomas</cp:lastModifiedBy>
  <cp:revision>201</cp:revision>
  <dcterms:created xsi:type="dcterms:W3CDTF">2018-06-04T20:23:09Z</dcterms:created>
  <dcterms:modified xsi:type="dcterms:W3CDTF">2019-07-04T10:04:49Z</dcterms:modified>
</cp:coreProperties>
</file>