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" ContentType="image/tif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316" r:id="rId3"/>
    <p:sldId id="292" r:id="rId4"/>
    <p:sldId id="299" r:id="rId5"/>
    <p:sldId id="301" r:id="rId6"/>
    <p:sldId id="267" r:id="rId7"/>
    <p:sldId id="293" r:id="rId8"/>
    <p:sldId id="303" r:id="rId9"/>
    <p:sldId id="268" r:id="rId10"/>
    <p:sldId id="294" r:id="rId11"/>
    <p:sldId id="305" r:id="rId12"/>
    <p:sldId id="307" r:id="rId13"/>
    <p:sldId id="309" r:id="rId14"/>
    <p:sldId id="310" r:id="rId15"/>
    <p:sldId id="313" r:id="rId16"/>
    <p:sldId id="314" r:id="rId17"/>
    <p:sldId id="295" r:id="rId18"/>
    <p:sldId id="279" r:id="rId19"/>
    <p:sldId id="280" r:id="rId20"/>
    <p:sldId id="278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D1D1D1"/>
    <a:srgbClr val="2F528F"/>
    <a:srgbClr val="808080"/>
    <a:srgbClr val="FFE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2" autoAdjust="0"/>
    <p:restoredTop sz="92111" autoAdjust="0"/>
  </p:normalViewPr>
  <p:slideViewPr>
    <p:cSldViewPr snapToGrid="0">
      <p:cViewPr varScale="1">
        <p:scale>
          <a:sx n="106" d="100"/>
          <a:sy n="106" d="100"/>
        </p:scale>
        <p:origin x="174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9931E1-274D-4B36-92C4-6BBACDE21EFC}" type="datetimeFigureOut">
              <a:rPr lang="en-GB" smtClean="0"/>
              <a:t>04/07/2019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F55DA9-B144-4A21-9B4E-4D8B48C874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125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5DA9-B144-4A21-9B4E-4D8B48C8740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066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5DA9-B144-4A21-9B4E-4D8B48C8740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8905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F55DA9-B144-4A21-9B4E-4D8B48C8740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524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5DA9-B144-4A21-9B4E-4D8B48C8740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23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5DA9-B144-4A21-9B4E-4D8B48C8740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373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2BEC23-B189-4F12-AE96-6A0129F43B4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193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5DA9-B144-4A21-9B4E-4D8B48C8740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7643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5DA9-B144-4A21-9B4E-4D8B48C8740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395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55DA9-B144-4A21-9B4E-4D8B48C8740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203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EFAA6-52F0-4203-A9C3-6F0D5B9CF790}" type="datetime1">
              <a:rPr lang="en-GB" smtClean="0"/>
              <a:t>04/07/2019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8199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0E414-435E-4CFC-9ED7-76A573C497B1}" type="datetime1">
              <a:rPr lang="en-GB" smtClean="0"/>
              <a:t>04/07/2019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681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53AAC-83CA-4B02-92C3-8E3129EDF686}" type="datetime1">
              <a:rPr lang="en-GB" smtClean="0"/>
              <a:t>04/07/2019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135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70811-6104-4C88-8534-48E131FB5E38}" type="datetime1">
              <a:rPr lang="en-GB" smtClean="0"/>
              <a:t>04/07/2019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65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0EBC0-9AD1-4E8E-B125-C0D9A71E75F6}" type="datetime1">
              <a:rPr lang="en-GB" smtClean="0"/>
              <a:t>04/07/2019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794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A8B31-624E-4E2E-A859-FB51B37311B1}" type="datetime1">
              <a:rPr lang="en-GB" smtClean="0"/>
              <a:t>04/07/2019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95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4898F2-EA8D-4738-B64A-90C959B2A12F}" type="datetime1">
              <a:rPr lang="en-GB" smtClean="0"/>
              <a:t>04/07/2019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184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645F3-7199-4758-B300-A80E5DF51742}" type="datetime1">
              <a:rPr lang="en-GB" smtClean="0"/>
              <a:t>04/07/2019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723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F47A1-B462-4479-81E6-FE595195FAE3}" type="datetime1">
              <a:rPr lang="en-GB" smtClean="0"/>
              <a:t>04/07/2019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459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B6FCE-F347-40F5-9890-3F28032F1E36}" type="datetime1">
              <a:rPr lang="en-GB" smtClean="0"/>
              <a:t>04/07/2019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59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45A12-8BFD-4AF2-92AB-D93EF94A6EA9}" type="datetime1">
              <a:rPr lang="en-GB" smtClean="0"/>
              <a:t>04/07/2019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249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BB215-1213-4870-83AF-A4CDCFA56FBA}" type="datetime1">
              <a:rPr lang="en-GB" smtClean="0"/>
              <a:t>04/07/2019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4D185-58B0-46EA-B02C-B11C79DFA9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0548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1.png"/><Relationship Id="rId4" Type="http://schemas.openxmlformats.org/officeDocument/2006/relationships/image" Target="../media/image2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1.pn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3" Type="http://schemas.openxmlformats.org/officeDocument/2006/relationships/image" Target="../media/image37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11.png"/><Relationship Id="rId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image" Target="../media/image35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390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2.wdp"/><Relationship Id="rId7" Type="http://schemas.openxmlformats.org/officeDocument/2006/relationships/image" Target="../media/image17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0.png"/><Relationship Id="rId10" Type="http://schemas.microsoft.com/office/2007/relationships/hdphoto" Target="../media/hdphoto13.wdp"/><Relationship Id="rId4" Type="http://schemas.openxmlformats.org/officeDocument/2006/relationships/image" Target="../media/image11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52.tif"/><Relationship Id="rId7" Type="http://schemas.openxmlformats.org/officeDocument/2006/relationships/image" Target="../media/image125.png"/><Relationship Id="rId12" Type="http://schemas.openxmlformats.org/officeDocument/2006/relationships/image" Target="../media/image5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0.jpg"/><Relationship Id="rId10" Type="http://schemas.openxmlformats.org/officeDocument/2006/relationships/image" Target="../media/image49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jpe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26" Type="http://schemas.openxmlformats.org/officeDocument/2006/relationships/image" Target="../media/image17.jpg"/><Relationship Id="rId3" Type="http://schemas.openxmlformats.org/officeDocument/2006/relationships/image" Target="../media/image11.png"/><Relationship Id="rId21" Type="http://schemas.openxmlformats.org/officeDocument/2006/relationships/image" Target="../media/image31.png"/><Relationship Id="rId7" Type="http://schemas.openxmlformats.org/officeDocument/2006/relationships/image" Target="../media/image13.png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24" Type="http://schemas.microsoft.com/office/2007/relationships/hdphoto" Target="../media/hdphoto6.wdp"/><Relationship Id="rId5" Type="http://schemas.openxmlformats.org/officeDocument/2006/relationships/image" Target="../media/image100.png"/><Relationship Id="rId23" Type="http://schemas.openxmlformats.org/officeDocument/2006/relationships/image" Target="../media/image15.png"/><Relationship Id="rId28" Type="http://schemas.openxmlformats.org/officeDocument/2006/relationships/image" Target="../media/image19.png"/><Relationship Id="rId10" Type="http://schemas.microsoft.com/office/2007/relationships/hdphoto" Target="../media/hdphoto5.wdp"/><Relationship Id="rId19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Relationship Id="rId22" Type="http://schemas.openxmlformats.org/officeDocument/2006/relationships/image" Target="../media/image32.png"/><Relationship Id="rId27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2.png"/><Relationship Id="rId3" Type="http://schemas.openxmlformats.org/officeDocument/2006/relationships/image" Target="../media/image20.png"/><Relationship Id="rId21" Type="http://schemas.openxmlformats.org/officeDocument/2006/relationships/image" Target="../media/image11.pn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24" Type="http://schemas.microsoft.com/office/2007/relationships/hdphoto" Target="../media/hdphoto6.wdp"/><Relationship Id="rId5" Type="http://schemas.openxmlformats.org/officeDocument/2006/relationships/image" Target="../media/image14.png"/><Relationship Id="rId23" Type="http://schemas.openxmlformats.org/officeDocument/2006/relationships/image" Target="../media/image16.png"/><Relationship Id="rId19" Type="http://schemas.openxmlformats.org/officeDocument/2006/relationships/image" Target="../media/image29.png"/><Relationship Id="rId4" Type="http://schemas.openxmlformats.org/officeDocument/2006/relationships/image" Target="../media/image12.png"/><Relationship Id="rId22" Type="http://schemas.openxmlformats.org/officeDocument/2006/relationships/image" Target="../media/image17.jpg"/><Relationship Id="rId27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13" Type="http://schemas.openxmlformats.org/officeDocument/2006/relationships/image" Target="../media/image115.png"/><Relationship Id="rId3" Type="http://schemas.openxmlformats.org/officeDocument/2006/relationships/image" Target="../media/image21.png"/><Relationship Id="rId7" Type="http://schemas.microsoft.com/office/2007/relationships/hdphoto" Target="../media/hdphoto8.wdp"/><Relationship Id="rId12" Type="http://schemas.openxmlformats.org/officeDocument/2006/relationships/image" Target="../media/image11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jpg"/><Relationship Id="rId15" Type="http://schemas.openxmlformats.org/officeDocument/2006/relationships/image" Target="../media/image26.jpg"/><Relationship Id="rId10" Type="http://schemas.microsoft.com/office/2007/relationships/hdphoto" Target="../media/hdphoto9.wdp"/><Relationship Id="rId4" Type="http://schemas.microsoft.com/office/2007/relationships/hdphoto" Target="../media/hdphoto7.wdp"/><Relationship Id="rId9" Type="http://schemas.openxmlformats.org/officeDocument/2006/relationships/image" Target="../media/image25.png"/><Relationship Id="rId14" Type="http://schemas.openxmlformats.org/officeDocument/2006/relationships/image" Target="../media/image1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8.jpg"/><Relationship Id="rId7" Type="http://schemas.microsoft.com/office/2007/relationships/hdphoto" Target="../media/hdphoto1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0.wdp"/><Relationship Id="rId4" Type="http://schemas.openxmlformats.org/officeDocument/2006/relationships/image" Target="../media/image33.pn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6" Type="http://schemas.openxmlformats.org/officeDocument/2006/relationships/image" Target="../media/image36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FC5F5B7-33F3-4DB2-913E-3BFD7F4EDA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1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529"/>
          <a:stretch/>
        </p:blipFill>
        <p:spPr>
          <a:xfrm>
            <a:off x="-2" y="14144"/>
            <a:ext cx="9144000" cy="5450114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903CD4E-AFA3-4D3A-A362-F422EAA6E3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243" y="624812"/>
            <a:ext cx="8427357" cy="1409593"/>
          </a:xfrm>
        </p:spPr>
        <p:txBody>
          <a:bodyPr>
            <a:noAutofit/>
          </a:bodyPr>
          <a:lstStyle/>
          <a:p>
            <a:r>
              <a:rPr lang="en-GB" sz="5400" b="1" dirty="0"/>
              <a:t>Multi-camera Fourier </a:t>
            </a:r>
            <a:r>
              <a:rPr lang="en-GB" sz="5400" b="1" dirty="0" err="1"/>
              <a:t>ptychographic</a:t>
            </a:r>
            <a:r>
              <a:rPr lang="en-GB" sz="5400" b="1" dirty="0"/>
              <a:t> </a:t>
            </a:r>
            <a:r>
              <a:rPr lang="en-GB" sz="5400" b="1" dirty="0" err="1"/>
              <a:t>microsocpy</a:t>
            </a:r>
            <a:endParaRPr lang="en-GB" sz="5400" b="1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2802890-D08E-434A-B68A-168E45CB2E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7007" y="3496810"/>
            <a:ext cx="7448343" cy="1655762"/>
          </a:xfrm>
        </p:spPr>
        <p:txBody>
          <a:bodyPr>
            <a:normAutofit/>
          </a:bodyPr>
          <a:lstStyle/>
          <a:p>
            <a:r>
              <a:rPr lang="en-GB" sz="2600" b="1" u="sng" dirty="0"/>
              <a:t>Tomas Aidukas</a:t>
            </a:r>
            <a:r>
              <a:rPr lang="en-GB" sz="2600" b="1" dirty="0"/>
              <a:t>, </a:t>
            </a:r>
            <a:r>
              <a:rPr lang="en-GB" sz="2600" b="1" dirty="0" err="1"/>
              <a:t>Pavan</a:t>
            </a:r>
            <a:r>
              <a:rPr lang="en-GB" sz="2600" b="1" dirty="0"/>
              <a:t> C. Konda, Andrew R. Harvey </a:t>
            </a:r>
            <a:r>
              <a:rPr lang="en-GB" sz="1600" b="1" dirty="0"/>
              <a:t>School of Physics and Astronomy,</a:t>
            </a:r>
          </a:p>
          <a:p>
            <a:r>
              <a:rPr lang="en-GB" sz="1600" b="1" dirty="0"/>
              <a:t>University of Glasgow</a:t>
            </a:r>
          </a:p>
          <a:p>
            <a:r>
              <a:rPr lang="en-GB" sz="1600" b="1" dirty="0"/>
              <a:t>Email: t.aidukas.1@research.gla.ac.uk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613D40-86E6-429D-B6A4-619E30C9D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60705"/>
            <a:ext cx="2057400" cy="365125"/>
          </a:xfrm>
        </p:spPr>
        <p:txBody>
          <a:bodyPr/>
          <a:lstStyle/>
          <a:p>
            <a:fld id="{6854D185-58B0-46EA-B02C-B11C79DFA933}" type="slidenum">
              <a:rPr lang="en-GB" smtClean="0"/>
              <a:t>1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996068-96F2-489C-829B-BE861AA25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64258"/>
            <a:ext cx="9144000" cy="139481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US" sz="1400"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43AF8D-6153-4CD6-9B30-D7533067E7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216" y="5737332"/>
            <a:ext cx="2830868" cy="97800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E0BD20-EA36-4C98-B34D-F95C72D2C5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43" y="5749886"/>
            <a:ext cx="2797629" cy="975944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9" name="Picture 80" descr="Image result for glasgow university logo">
            <a:extLst>
              <a:ext uri="{FF2B5EF4-FFF2-40B4-BE49-F238E27FC236}">
                <a16:creationId xmlns:a16="http://schemas.microsoft.com/office/drawing/2014/main" id="{C49D90DA-A8F8-4709-AF86-52065A172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156" y="5657039"/>
            <a:ext cx="2599689" cy="111545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6425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10</a:t>
            </a:fld>
            <a:endParaRPr lang="en-GB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2005013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/>
              <a:t>Outline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Introduction to multi-camera Fourier </a:t>
            </a:r>
            <a:r>
              <a:rPr lang="en-GB" dirty="0" err="1"/>
              <a:t>ptychography</a:t>
            </a: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>
              <a:solidFill>
                <a:srgbClr val="92D05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Experimental design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>
                <a:solidFill>
                  <a:srgbClr val="FFC000"/>
                </a:solidFill>
              </a:rPr>
              <a:t>Computational calibration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372945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2" descr="http://www.circuitstoday.com/wp-content/uploads/2016/04/8X8-Matrix-Pinout.png">
            <a:extLst>
              <a:ext uri="{FF2B5EF4-FFF2-40B4-BE49-F238E27FC236}">
                <a16:creationId xmlns:a16="http://schemas.microsoft.com/office/drawing/2014/main" id="{E9DF2D25-8F81-4BC0-AC7C-0FC0400A6C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3" t="26364" r="62644" b="21504"/>
          <a:stretch/>
        </p:blipFill>
        <p:spPr bwMode="auto">
          <a:xfrm>
            <a:off x="1684160" y="5165347"/>
            <a:ext cx="1444550" cy="1348524"/>
          </a:xfrm>
          <a:prstGeom prst="rect">
            <a:avLst/>
          </a:prstGeom>
          <a:noFill/>
          <a:ln>
            <a:noFill/>
          </a:ln>
          <a:scene3d>
            <a:camera prst="isometricOffAxis1Top"/>
            <a:lightRig rig="threePt" dir="t"/>
          </a:scene3d>
          <a:sp3d extrusionH="254000" contourW="12700"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11</a:t>
            </a:fld>
            <a:endParaRPr lang="en-GB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</p:cNvCxnSpPr>
          <p:nvPr/>
        </p:nvCxnSpPr>
        <p:spPr>
          <a:xfrm>
            <a:off x="2392443" y="4583937"/>
            <a:ext cx="18077" cy="1276161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</p:cNvCxnSpPr>
          <p:nvPr/>
        </p:nvCxnSpPr>
        <p:spPr>
          <a:xfrm>
            <a:off x="2371021" y="4598312"/>
            <a:ext cx="584273" cy="1155729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</p:cNvCxnSpPr>
          <p:nvPr/>
        </p:nvCxnSpPr>
        <p:spPr>
          <a:xfrm flipH="1">
            <a:off x="1881891" y="4598312"/>
            <a:ext cx="497480" cy="1312919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86">
            <a:extLst>
              <a:ext uri="{FF2B5EF4-FFF2-40B4-BE49-F238E27FC236}">
                <a16:creationId xmlns:a16="http://schemas.microsoft.com/office/drawing/2014/main" id="{AEEB4CFA-2F3D-4ED2-8EB2-D1FA604C0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851" y="3977217"/>
            <a:ext cx="1213440" cy="121344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215900"/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D681628-1000-4EC9-A8BB-42F8C38B81E2}"/>
              </a:ext>
            </a:extLst>
          </p:cNvPr>
          <p:cNvGrpSpPr/>
          <p:nvPr/>
        </p:nvGrpSpPr>
        <p:grpSpPr>
          <a:xfrm rot="2747644">
            <a:off x="2915336" y="2896649"/>
            <a:ext cx="627612" cy="661922"/>
            <a:chOff x="2650753" y="1692504"/>
            <a:chExt cx="873559" cy="117692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8760615-7276-4B78-98B4-4A93825A0062}"/>
                </a:ext>
              </a:extLst>
            </p:cNvPr>
            <p:cNvSpPr/>
            <p:nvPr/>
          </p:nvSpPr>
          <p:spPr>
            <a:xfrm>
              <a:off x="2650755" y="1915178"/>
              <a:ext cx="872659" cy="712813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33" name="Can 41">
              <a:extLst>
                <a:ext uri="{FF2B5EF4-FFF2-40B4-BE49-F238E27FC236}">
                  <a16:creationId xmlns:a16="http://schemas.microsoft.com/office/drawing/2014/main" id="{00EF8DAF-1317-478C-8EAD-299A728419DE}"/>
                </a:ext>
              </a:extLst>
            </p:cNvPr>
            <p:cNvSpPr/>
            <p:nvPr/>
          </p:nvSpPr>
          <p:spPr>
            <a:xfrm rot="10800000">
              <a:off x="2782277" y="2715374"/>
              <a:ext cx="609600" cy="1540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C615944-FF84-4D68-8DF9-E66F352A3262}"/>
                </a:ext>
              </a:extLst>
            </p:cNvPr>
            <p:cNvSpPr/>
            <p:nvPr/>
          </p:nvSpPr>
          <p:spPr>
            <a:xfrm>
              <a:off x="2650753" y="2622810"/>
              <a:ext cx="872656" cy="10184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85615A8-EA9E-47DD-8601-3416E11294CF}"/>
                </a:ext>
              </a:extLst>
            </p:cNvPr>
            <p:cNvSpPr/>
            <p:nvPr/>
          </p:nvSpPr>
          <p:spPr>
            <a:xfrm>
              <a:off x="2651651" y="1818721"/>
              <a:ext cx="872661" cy="10183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36" name="Can 44">
              <a:extLst>
                <a:ext uri="{FF2B5EF4-FFF2-40B4-BE49-F238E27FC236}">
                  <a16:creationId xmlns:a16="http://schemas.microsoft.com/office/drawing/2014/main" id="{1675E666-8480-4B93-B78F-390EF9777AB3}"/>
                </a:ext>
              </a:extLst>
            </p:cNvPr>
            <p:cNvSpPr/>
            <p:nvPr/>
          </p:nvSpPr>
          <p:spPr>
            <a:xfrm>
              <a:off x="3168525" y="1692504"/>
              <a:ext cx="228601" cy="1319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B3ECD01-27DE-45C9-ADF6-5990DA3ACA52}"/>
                </a:ext>
              </a:extLst>
            </p:cNvPr>
            <p:cNvSpPr/>
            <p:nvPr/>
          </p:nvSpPr>
          <p:spPr>
            <a:xfrm>
              <a:off x="2761164" y="1842491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E539C5D-4EAA-4CF5-B2DC-D0849F32243B}"/>
                </a:ext>
              </a:extLst>
            </p:cNvPr>
            <p:cNvSpPr/>
            <p:nvPr/>
          </p:nvSpPr>
          <p:spPr>
            <a:xfrm>
              <a:off x="3446962" y="184249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5E726CE-C0D4-4325-91CC-B002C2BD74C3}"/>
                </a:ext>
              </a:extLst>
            </p:cNvPr>
            <p:cNvSpPr/>
            <p:nvPr/>
          </p:nvSpPr>
          <p:spPr>
            <a:xfrm>
              <a:off x="2770774" y="2651574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9D58A89-4483-4C25-89CB-44C72AF0A511}"/>
                </a:ext>
              </a:extLst>
            </p:cNvPr>
            <p:cNvSpPr/>
            <p:nvPr/>
          </p:nvSpPr>
          <p:spPr>
            <a:xfrm>
              <a:off x="3456572" y="265157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EAF491D-8E7A-4AD0-BB6E-7B87B9FA95A4}"/>
              </a:ext>
            </a:extLst>
          </p:cNvPr>
          <p:cNvGrpSpPr/>
          <p:nvPr/>
        </p:nvGrpSpPr>
        <p:grpSpPr>
          <a:xfrm>
            <a:off x="2038710" y="2590056"/>
            <a:ext cx="663939" cy="700236"/>
            <a:chOff x="2650753" y="1692504"/>
            <a:chExt cx="873559" cy="117692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CBA1BD8-BC20-4743-A4A3-01B6A24CA9A8}"/>
                </a:ext>
              </a:extLst>
            </p:cNvPr>
            <p:cNvSpPr/>
            <p:nvPr/>
          </p:nvSpPr>
          <p:spPr>
            <a:xfrm>
              <a:off x="2650754" y="1915178"/>
              <a:ext cx="872659" cy="712813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4" name="Can 41">
              <a:extLst>
                <a:ext uri="{FF2B5EF4-FFF2-40B4-BE49-F238E27FC236}">
                  <a16:creationId xmlns:a16="http://schemas.microsoft.com/office/drawing/2014/main" id="{3F1CF866-8876-4D1F-AA04-7F042F612704}"/>
                </a:ext>
              </a:extLst>
            </p:cNvPr>
            <p:cNvSpPr/>
            <p:nvPr/>
          </p:nvSpPr>
          <p:spPr>
            <a:xfrm rot="10800000">
              <a:off x="2782277" y="2715374"/>
              <a:ext cx="609600" cy="1540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DED5074-B4AA-4373-A976-2C8891D0D568}"/>
                </a:ext>
              </a:extLst>
            </p:cNvPr>
            <p:cNvSpPr/>
            <p:nvPr/>
          </p:nvSpPr>
          <p:spPr>
            <a:xfrm>
              <a:off x="2650753" y="2622810"/>
              <a:ext cx="872656" cy="10184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52DA2B5-C046-4B3B-9987-567D0E8D8CCC}"/>
                </a:ext>
              </a:extLst>
            </p:cNvPr>
            <p:cNvSpPr/>
            <p:nvPr/>
          </p:nvSpPr>
          <p:spPr>
            <a:xfrm>
              <a:off x="2651651" y="1818721"/>
              <a:ext cx="872661" cy="10183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7" name="Can 44">
              <a:extLst>
                <a:ext uri="{FF2B5EF4-FFF2-40B4-BE49-F238E27FC236}">
                  <a16:creationId xmlns:a16="http://schemas.microsoft.com/office/drawing/2014/main" id="{B8E92B93-F215-4CD7-AD29-F6F23634E9AB}"/>
                </a:ext>
              </a:extLst>
            </p:cNvPr>
            <p:cNvSpPr/>
            <p:nvPr/>
          </p:nvSpPr>
          <p:spPr>
            <a:xfrm>
              <a:off x="3168525" y="1692504"/>
              <a:ext cx="228601" cy="1319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11A8049-BEDC-4F17-9752-3020A078CF5E}"/>
                </a:ext>
              </a:extLst>
            </p:cNvPr>
            <p:cNvSpPr/>
            <p:nvPr/>
          </p:nvSpPr>
          <p:spPr>
            <a:xfrm>
              <a:off x="2761164" y="1842491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E9A8FBF-3BD1-4AD9-8DA2-3C5BE4DE0EE4}"/>
                </a:ext>
              </a:extLst>
            </p:cNvPr>
            <p:cNvSpPr/>
            <p:nvPr/>
          </p:nvSpPr>
          <p:spPr>
            <a:xfrm>
              <a:off x="3446962" y="184249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FC36D68-0B36-425F-BBF8-46D1D01C7C1B}"/>
                </a:ext>
              </a:extLst>
            </p:cNvPr>
            <p:cNvSpPr/>
            <p:nvPr/>
          </p:nvSpPr>
          <p:spPr>
            <a:xfrm>
              <a:off x="2770774" y="2651574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744C67C-8F58-41CF-911F-BF2428AD91C5}"/>
                </a:ext>
              </a:extLst>
            </p:cNvPr>
            <p:cNvSpPr/>
            <p:nvPr/>
          </p:nvSpPr>
          <p:spPr>
            <a:xfrm>
              <a:off x="3456572" y="265157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D681628-1000-4EC9-A8BB-42F8C38B81E2}"/>
              </a:ext>
            </a:extLst>
          </p:cNvPr>
          <p:cNvGrpSpPr/>
          <p:nvPr/>
        </p:nvGrpSpPr>
        <p:grpSpPr>
          <a:xfrm rot="18852356" flipH="1">
            <a:off x="1200012" y="2869819"/>
            <a:ext cx="627612" cy="706248"/>
            <a:chOff x="2650753" y="1692504"/>
            <a:chExt cx="873559" cy="1176924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28760615-7276-4B78-98B4-4A93825A0062}"/>
                </a:ext>
              </a:extLst>
            </p:cNvPr>
            <p:cNvSpPr/>
            <p:nvPr/>
          </p:nvSpPr>
          <p:spPr>
            <a:xfrm>
              <a:off x="2650755" y="1915178"/>
              <a:ext cx="872659" cy="712813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62" name="Can 41">
              <a:extLst>
                <a:ext uri="{FF2B5EF4-FFF2-40B4-BE49-F238E27FC236}">
                  <a16:creationId xmlns:a16="http://schemas.microsoft.com/office/drawing/2014/main" id="{00EF8DAF-1317-478C-8EAD-299A728419DE}"/>
                </a:ext>
              </a:extLst>
            </p:cNvPr>
            <p:cNvSpPr/>
            <p:nvPr/>
          </p:nvSpPr>
          <p:spPr>
            <a:xfrm rot="10800000">
              <a:off x="2782277" y="2715374"/>
              <a:ext cx="609600" cy="1540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C615944-FF84-4D68-8DF9-E66F352A3262}"/>
                </a:ext>
              </a:extLst>
            </p:cNvPr>
            <p:cNvSpPr/>
            <p:nvPr/>
          </p:nvSpPr>
          <p:spPr>
            <a:xfrm>
              <a:off x="2650753" y="2622810"/>
              <a:ext cx="872656" cy="10184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85615A8-EA9E-47DD-8601-3416E11294CF}"/>
                </a:ext>
              </a:extLst>
            </p:cNvPr>
            <p:cNvSpPr/>
            <p:nvPr/>
          </p:nvSpPr>
          <p:spPr>
            <a:xfrm>
              <a:off x="2651651" y="1818721"/>
              <a:ext cx="872661" cy="10183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65" name="Can 44">
              <a:extLst>
                <a:ext uri="{FF2B5EF4-FFF2-40B4-BE49-F238E27FC236}">
                  <a16:creationId xmlns:a16="http://schemas.microsoft.com/office/drawing/2014/main" id="{1675E666-8480-4B93-B78F-390EF9777AB3}"/>
                </a:ext>
              </a:extLst>
            </p:cNvPr>
            <p:cNvSpPr/>
            <p:nvPr/>
          </p:nvSpPr>
          <p:spPr>
            <a:xfrm>
              <a:off x="3168525" y="1692504"/>
              <a:ext cx="228601" cy="1319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DB3ECD01-27DE-45C9-ADF6-5990DA3ACA52}"/>
                </a:ext>
              </a:extLst>
            </p:cNvPr>
            <p:cNvSpPr/>
            <p:nvPr/>
          </p:nvSpPr>
          <p:spPr>
            <a:xfrm>
              <a:off x="2761164" y="1842491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E539C5D-4EAA-4CF5-B2DC-D0849F32243B}"/>
                </a:ext>
              </a:extLst>
            </p:cNvPr>
            <p:cNvSpPr/>
            <p:nvPr/>
          </p:nvSpPr>
          <p:spPr>
            <a:xfrm>
              <a:off x="3446962" y="184249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5E726CE-C0D4-4325-91CC-B002C2BD74C3}"/>
                </a:ext>
              </a:extLst>
            </p:cNvPr>
            <p:cNvSpPr/>
            <p:nvPr/>
          </p:nvSpPr>
          <p:spPr>
            <a:xfrm>
              <a:off x="2770774" y="2651574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9D58A89-4483-4C25-89CB-44C72AF0A511}"/>
                </a:ext>
              </a:extLst>
            </p:cNvPr>
            <p:cNvSpPr/>
            <p:nvPr/>
          </p:nvSpPr>
          <p:spPr>
            <a:xfrm>
              <a:off x="3456572" y="265157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4E88CE5C-C9B7-4C85-9F5A-64CDDAD39CCB}"/>
              </a:ext>
            </a:extLst>
          </p:cNvPr>
          <p:cNvSpPr txBox="1"/>
          <p:nvPr/>
        </p:nvSpPr>
        <p:spPr>
          <a:xfrm flipH="1">
            <a:off x="1972273" y="4286505"/>
            <a:ext cx="158665" cy="279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19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1D66AC5-4EED-4939-9A23-971E6AD22454}"/>
              </a:ext>
            </a:extLst>
          </p:cNvPr>
          <p:cNvSpPr txBox="1"/>
          <p:nvPr/>
        </p:nvSpPr>
        <p:spPr>
          <a:xfrm flipH="1">
            <a:off x="1485096" y="3591057"/>
            <a:ext cx="158665" cy="279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19" b="1" dirty="0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  <a:stCxn id="24" idx="1"/>
          </p:cNvCxnSpPr>
          <p:nvPr/>
        </p:nvCxnSpPr>
        <p:spPr>
          <a:xfrm>
            <a:off x="2370333" y="3290292"/>
            <a:ext cx="18077" cy="1276161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2389547" y="3458135"/>
            <a:ext cx="602121" cy="1125802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  <a:stCxn id="62" idx="1"/>
          </p:cNvCxnSpPr>
          <p:nvPr/>
        </p:nvCxnSpPr>
        <p:spPr>
          <a:xfrm>
            <a:off x="1767179" y="3468921"/>
            <a:ext cx="603153" cy="1120525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D29D155C-9606-448D-A143-438409F7B04C}"/>
              </a:ext>
            </a:extLst>
          </p:cNvPr>
          <p:cNvSpPr/>
          <p:nvPr/>
        </p:nvSpPr>
        <p:spPr>
          <a:xfrm>
            <a:off x="2184776" y="3727458"/>
            <a:ext cx="363932" cy="1566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5168C49-423F-4CEF-87C2-E12500415574}"/>
              </a:ext>
            </a:extLst>
          </p:cNvPr>
          <p:cNvSpPr/>
          <p:nvPr/>
        </p:nvSpPr>
        <p:spPr>
          <a:xfrm rot="1351643">
            <a:off x="2570355" y="3812412"/>
            <a:ext cx="368617" cy="158617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5168C49-423F-4CEF-87C2-E12500415574}"/>
              </a:ext>
            </a:extLst>
          </p:cNvPr>
          <p:cNvSpPr/>
          <p:nvPr/>
        </p:nvSpPr>
        <p:spPr>
          <a:xfrm rot="20248357" flipH="1">
            <a:off x="1781052" y="3813195"/>
            <a:ext cx="401245" cy="16182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C096605-5B6B-4C7F-A18D-C498C7518F54}"/>
              </a:ext>
            </a:extLst>
          </p:cNvPr>
          <p:cNvCxnSpPr/>
          <p:nvPr/>
        </p:nvCxnSpPr>
        <p:spPr>
          <a:xfrm>
            <a:off x="5059849" y="4609478"/>
            <a:ext cx="0" cy="205740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17CCB029-6890-4C47-BDF7-E90631541A26}"/>
              </a:ext>
            </a:extLst>
          </p:cNvPr>
          <p:cNvCxnSpPr/>
          <p:nvPr/>
        </p:nvCxnSpPr>
        <p:spPr>
          <a:xfrm flipH="1">
            <a:off x="4093623" y="5622406"/>
            <a:ext cx="189694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0614A7E7-04DB-452C-8210-AE6A5B9563AB}"/>
                  </a:ext>
                </a:extLst>
              </p:cNvPr>
              <p:cNvSpPr txBox="1"/>
              <p:nvPr/>
            </p:nvSpPr>
            <p:spPr>
              <a:xfrm>
                <a:off x="5908446" y="5520345"/>
                <a:ext cx="405239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614A7E7-04DB-452C-8210-AE6A5B956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8446" y="5520345"/>
                <a:ext cx="405239" cy="30008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4AD6A8A-D0FE-4614-91FC-F1802D3BA5AD}"/>
                  </a:ext>
                </a:extLst>
              </p:cNvPr>
              <p:cNvSpPr txBox="1"/>
              <p:nvPr/>
            </p:nvSpPr>
            <p:spPr>
              <a:xfrm>
                <a:off x="5044749" y="4530400"/>
                <a:ext cx="409728" cy="316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GB" sz="135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4AD6A8A-D0FE-4614-91FC-F1802D3BA5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749" y="4530400"/>
                <a:ext cx="409728" cy="3164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0" name="Group 89"/>
          <p:cNvGrpSpPr/>
          <p:nvPr/>
        </p:nvGrpSpPr>
        <p:grpSpPr>
          <a:xfrm>
            <a:off x="4378190" y="4938918"/>
            <a:ext cx="1363317" cy="1366236"/>
            <a:chOff x="1907281" y="4357284"/>
            <a:chExt cx="1363317" cy="1366236"/>
          </a:xfrm>
          <a:solidFill>
            <a:srgbClr val="FFC000">
              <a:alpha val="30000"/>
            </a:srgbClr>
          </a:solidFill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376543" y="4841200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1907281" y="4837986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852077" y="4834772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383584" y="5312040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1914322" y="5308826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859118" y="5305612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376543" y="4362441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1907281" y="4359227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859118" y="4357284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</p:grpSp>
      <p:sp>
        <p:nvSpPr>
          <p:cNvPr id="111" name="Arrow: Right 62">
            <a:extLst>
              <a:ext uri="{FF2B5EF4-FFF2-40B4-BE49-F238E27FC236}">
                <a16:creationId xmlns:a16="http://schemas.microsoft.com/office/drawing/2014/main" id="{120CBE34-0290-4653-8CC4-CA5293415706}"/>
              </a:ext>
            </a:extLst>
          </p:cNvPr>
          <p:cNvSpPr/>
          <p:nvPr/>
        </p:nvSpPr>
        <p:spPr>
          <a:xfrm rot="5400000">
            <a:off x="4879508" y="3708178"/>
            <a:ext cx="370827" cy="585438"/>
          </a:xfrm>
          <a:prstGeom prst="rightArrow">
            <a:avLst>
              <a:gd name="adj1" fmla="val 50000"/>
              <a:gd name="adj2" fmla="val 39245"/>
            </a:avLst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685800"/>
            <a:r>
              <a:rPr lang="en-GB" sz="122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FT</a:t>
            </a:r>
            <a:endParaRPr lang="en-GB" sz="1220" baseline="30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170207" y="2075142"/>
            <a:ext cx="1758335" cy="1750794"/>
            <a:chOff x="6797240" y="4206222"/>
            <a:chExt cx="1758335" cy="1750794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2" name="Rectangle 121"/>
            <p:cNvSpPr/>
            <p:nvPr/>
          </p:nvSpPr>
          <p:spPr>
            <a:xfrm>
              <a:off x="7390958" y="4206685"/>
              <a:ext cx="570901" cy="570901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14" b="1"/>
            </a:p>
          </p:txBody>
        </p:sp>
        <p:grpSp>
          <p:nvGrpSpPr>
            <p:cNvPr id="123" name="Group 122"/>
            <p:cNvGrpSpPr/>
            <p:nvPr/>
          </p:nvGrpSpPr>
          <p:grpSpPr>
            <a:xfrm>
              <a:off x="7613474" y="4360388"/>
              <a:ext cx="125867" cy="249160"/>
              <a:chOff x="6276474" y="1249251"/>
              <a:chExt cx="201599" cy="399075"/>
            </a:xfrm>
            <a:grpFill/>
          </p:grpSpPr>
          <p:sp>
            <p:nvSpPr>
              <p:cNvPr id="124" name="Smiley Face 123"/>
              <p:cNvSpPr/>
              <p:nvPr/>
            </p:nvSpPr>
            <p:spPr>
              <a:xfrm>
                <a:off x="6310648" y="1249251"/>
                <a:ext cx="167425" cy="167425"/>
              </a:xfrm>
              <a:prstGeom prst="smileyFac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14" b="1"/>
              </a:p>
            </p:txBody>
          </p:sp>
          <p:cxnSp>
            <p:nvCxnSpPr>
              <p:cNvPr id="125" name="Straight Connector 124"/>
              <p:cNvCxnSpPr>
                <a:stCxn id="124" idx="4"/>
              </p:cNvCxnSpPr>
              <p:nvPr/>
            </p:nvCxnSpPr>
            <p:spPr>
              <a:xfrm flipH="1">
                <a:off x="6392779" y="1416676"/>
                <a:ext cx="1582" cy="143419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6388768" y="1564105"/>
                <a:ext cx="84221" cy="8422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 flipH="1">
                <a:off x="6310648" y="1560095"/>
                <a:ext cx="82132" cy="8823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 flipH="1">
                <a:off x="6276474" y="1447320"/>
                <a:ext cx="112294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/>
              <p:nvPr/>
            </p:nvCxnSpPr>
            <p:spPr>
              <a:xfrm>
                <a:off x="6388768" y="1451811"/>
                <a:ext cx="84221" cy="7620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0" name="Rectangle 129"/>
            <p:cNvSpPr/>
            <p:nvPr/>
          </p:nvSpPr>
          <p:spPr>
            <a:xfrm>
              <a:off x="6797240" y="4206222"/>
              <a:ext cx="570901" cy="570901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14" b="1"/>
            </a:p>
          </p:txBody>
        </p:sp>
        <p:grpSp>
          <p:nvGrpSpPr>
            <p:cNvPr id="131" name="Group 130"/>
            <p:cNvGrpSpPr/>
            <p:nvPr/>
          </p:nvGrpSpPr>
          <p:grpSpPr>
            <a:xfrm>
              <a:off x="7019757" y="4359925"/>
              <a:ext cx="125867" cy="249160"/>
              <a:chOff x="6276474" y="1249251"/>
              <a:chExt cx="201599" cy="399075"/>
            </a:xfrm>
            <a:grpFill/>
          </p:grpSpPr>
          <p:sp>
            <p:nvSpPr>
              <p:cNvPr id="132" name="Smiley Face 131"/>
              <p:cNvSpPr/>
              <p:nvPr/>
            </p:nvSpPr>
            <p:spPr>
              <a:xfrm>
                <a:off x="6310648" y="1249251"/>
                <a:ext cx="167425" cy="167425"/>
              </a:xfrm>
              <a:prstGeom prst="smileyFac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14" b="1"/>
              </a:p>
            </p:txBody>
          </p:sp>
          <p:cxnSp>
            <p:nvCxnSpPr>
              <p:cNvPr id="133" name="Straight Connector 132"/>
              <p:cNvCxnSpPr>
                <a:stCxn id="132" idx="4"/>
              </p:cNvCxnSpPr>
              <p:nvPr/>
            </p:nvCxnSpPr>
            <p:spPr>
              <a:xfrm flipH="1">
                <a:off x="6392779" y="1416676"/>
                <a:ext cx="1582" cy="143419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6388768" y="1564105"/>
                <a:ext cx="84221" cy="8422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 flipH="1">
                <a:off x="6310648" y="1560095"/>
                <a:ext cx="82132" cy="8823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flipH="1">
                <a:off x="6276474" y="1447320"/>
                <a:ext cx="112294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6388768" y="1451811"/>
                <a:ext cx="84221" cy="7620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8" name="Rectangle 137"/>
            <p:cNvSpPr/>
            <p:nvPr/>
          </p:nvSpPr>
          <p:spPr>
            <a:xfrm>
              <a:off x="7984674" y="4206222"/>
              <a:ext cx="570901" cy="570901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14" b="1"/>
            </a:p>
          </p:txBody>
        </p:sp>
        <p:grpSp>
          <p:nvGrpSpPr>
            <p:cNvPr id="139" name="Group 138"/>
            <p:cNvGrpSpPr/>
            <p:nvPr/>
          </p:nvGrpSpPr>
          <p:grpSpPr>
            <a:xfrm>
              <a:off x="8207190" y="4359925"/>
              <a:ext cx="125867" cy="249160"/>
              <a:chOff x="6276474" y="1249251"/>
              <a:chExt cx="201599" cy="399075"/>
            </a:xfrm>
            <a:grpFill/>
          </p:grpSpPr>
          <p:sp>
            <p:nvSpPr>
              <p:cNvPr id="140" name="Smiley Face 139"/>
              <p:cNvSpPr/>
              <p:nvPr/>
            </p:nvSpPr>
            <p:spPr>
              <a:xfrm>
                <a:off x="6310648" y="1249251"/>
                <a:ext cx="167425" cy="167425"/>
              </a:xfrm>
              <a:prstGeom prst="smileyFac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14" b="1"/>
              </a:p>
            </p:txBody>
          </p:sp>
          <p:cxnSp>
            <p:nvCxnSpPr>
              <p:cNvPr id="141" name="Straight Connector 140"/>
              <p:cNvCxnSpPr>
                <a:stCxn id="140" idx="4"/>
              </p:cNvCxnSpPr>
              <p:nvPr/>
            </p:nvCxnSpPr>
            <p:spPr>
              <a:xfrm flipH="1">
                <a:off x="6392779" y="1416676"/>
                <a:ext cx="1582" cy="143419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/>
              <p:cNvCxnSpPr/>
              <p:nvPr/>
            </p:nvCxnSpPr>
            <p:spPr>
              <a:xfrm>
                <a:off x="6388768" y="1564105"/>
                <a:ext cx="84221" cy="8422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/>
              <p:cNvCxnSpPr/>
              <p:nvPr/>
            </p:nvCxnSpPr>
            <p:spPr>
              <a:xfrm flipH="1">
                <a:off x="6310648" y="1560095"/>
                <a:ext cx="82132" cy="8823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/>
              <p:cNvCxnSpPr/>
              <p:nvPr/>
            </p:nvCxnSpPr>
            <p:spPr>
              <a:xfrm flipH="1">
                <a:off x="6276474" y="1447320"/>
                <a:ext cx="112294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6388768" y="1451811"/>
                <a:ext cx="84221" cy="7620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6" name="Rectangle 145"/>
            <p:cNvSpPr/>
            <p:nvPr/>
          </p:nvSpPr>
          <p:spPr>
            <a:xfrm>
              <a:off x="7390958" y="4796401"/>
              <a:ext cx="570901" cy="567180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14" b="1"/>
            </a:p>
          </p:txBody>
        </p:sp>
        <p:grpSp>
          <p:nvGrpSpPr>
            <p:cNvPr id="147" name="Group 146"/>
            <p:cNvGrpSpPr/>
            <p:nvPr/>
          </p:nvGrpSpPr>
          <p:grpSpPr>
            <a:xfrm>
              <a:off x="7613474" y="4954967"/>
              <a:ext cx="125867" cy="249160"/>
              <a:chOff x="6276474" y="1249251"/>
              <a:chExt cx="201599" cy="399075"/>
            </a:xfrm>
            <a:grpFill/>
          </p:grpSpPr>
          <p:sp>
            <p:nvSpPr>
              <p:cNvPr id="148" name="Smiley Face 147"/>
              <p:cNvSpPr/>
              <p:nvPr/>
            </p:nvSpPr>
            <p:spPr>
              <a:xfrm>
                <a:off x="6310648" y="1249251"/>
                <a:ext cx="167425" cy="167425"/>
              </a:xfrm>
              <a:prstGeom prst="smileyFac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14" b="1"/>
              </a:p>
            </p:txBody>
          </p:sp>
          <p:cxnSp>
            <p:nvCxnSpPr>
              <p:cNvPr id="149" name="Straight Connector 148"/>
              <p:cNvCxnSpPr>
                <a:stCxn id="148" idx="4"/>
              </p:cNvCxnSpPr>
              <p:nvPr/>
            </p:nvCxnSpPr>
            <p:spPr>
              <a:xfrm flipH="1">
                <a:off x="6392779" y="1416676"/>
                <a:ext cx="1582" cy="143419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6388768" y="1564105"/>
                <a:ext cx="84221" cy="8422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 flipH="1">
                <a:off x="6310648" y="1560095"/>
                <a:ext cx="82132" cy="8823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 flipH="1">
                <a:off x="6276474" y="1447320"/>
                <a:ext cx="112294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>
                <a:off x="6388768" y="1451811"/>
                <a:ext cx="84221" cy="7620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4" name="Rectangle 153"/>
            <p:cNvSpPr/>
            <p:nvPr/>
          </p:nvSpPr>
          <p:spPr>
            <a:xfrm>
              <a:off x="6797240" y="4795937"/>
              <a:ext cx="570901" cy="570901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14" b="1"/>
            </a:p>
          </p:txBody>
        </p:sp>
        <p:grpSp>
          <p:nvGrpSpPr>
            <p:cNvPr id="155" name="Group 154"/>
            <p:cNvGrpSpPr/>
            <p:nvPr/>
          </p:nvGrpSpPr>
          <p:grpSpPr>
            <a:xfrm>
              <a:off x="7019757" y="4954505"/>
              <a:ext cx="125867" cy="249160"/>
              <a:chOff x="6276474" y="1249251"/>
              <a:chExt cx="201599" cy="399075"/>
            </a:xfrm>
            <a:grpFill/>
          </p:grpSpPr>
          <p:sp>
            <p:nvSpPr>
              <p:cNvPr id="156" name="Smiley Face 155"/>
              <p:cNvSpPr/>
              <p:nvPr/>
            </p:nvSpPr>
            <p:spPr>
              <a:xfrm>
                <a:off x="6310648" y="1249251"/>
                <a:ext cx="167425" cy="167425"/>
              </a:xfrm>
              <a:prstGeom prst="smileyFac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14" b="1"/>
              </a:p>
            </p:txBody>
          </p:sp>
          <p:cxnSp>
            <p:nvCxnSpPr>
              <p:cNvPr id="157" name="Straight Connector 156"/>
              <p:cNvCxnSpPr>
                <a:stCxn id="156" idx="4"/>
              </p:cNvCxnSpPr>
              <p:nvPr/>
            </p:nvCxnSpPr>
            <p:spPr>
              <a:xfrm flipH="1">
                <a:off x="6392779" y="1416676"/>
                <a:ext cx="1582" cy="143419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6388768" y="1564105"/>
                <a:ext cx="84221" cy="8422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 flipH="1">
                <a:off x="6310648" y="1560095"/>
                <a:ext cx="82132" cy="8823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 flipH="1">
                <a:off x="6276474" y="1447320"/>
                <a:ext cx="112294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6388768" y="1451811"/>
                <a:ext cx="84221" cy="7620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2" name="Rectangle 161"/>
            <p:cNvSpPr/>
            <p:nvPr/>
          </p:nvSpPr>
          <p:spPr>
            <a:xfrm>
              <a:off x="7984674" y="4795937"/>
              <a:ext cx="570901" cy="570901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14" b="1"/>
            </a:p>
          </p:txBody>
        </p:sp>
        <p:grpSp>
          <p:nvGrpSpPr>
            <p:cNvPr id="163" name="Group 162"/>
            <p:cNvGrpSpPr/>
            <p:nvPr/>
          </p:nvGrpSpPr>
          <p:grpSpPr>
            <a:xfrm>
              <a:off x="8207190" y="4954505"/>
              <a:ext cx="125867" cy="249160"/>
              <a:chOff x="6276474" y="1249251"/>
              <a:chExt cx="201599" cy="399075"/>
            </a:xfrm>
            <a:grpFill/>
          </p:grpSpPr>
          <p:sp>
            <p:nvSpPr>
              <p:cNvPr id="164" name="Smiley Face 163"/>
              <p:cNvSpPr/>
              <p:nvPr/>
            </p:nvSpPr>
            <p:spPr>
              <a:xfrm>
                <a:off x="6310648" y="1249251"/>
                <a:ext cx="167425" cy="167425"/>
              </a:xfrm>
              <a:prstGeom prst="smileyFac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14" b="1"/>
              </a:p>
            </p:txBody>
          </p:sp>
          <p:cxnSp>
            <p:nvCxnSpPr>
              <p:cNvPr id="165" name="Straight Connector 164"/>
              <p:cNvCxnSpPr>
                <a:stCxn id="164" idx="4"/>
              </p:cNvCxnSpPr>
              <p:nvPr/>
            </p:nvCxnSpPr>
            <p:spPr>
              <a:xfrm flipH="1">
                <a:off x="6392779" y="1416676"/>
                <a:ext cx="1582" cy="143419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>
                <a:off x="6388768" y="1564105"/>
                <a:ext cx="84221" cy="8422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 flipH="1">
                <a:off x="6310648" y="1560095"/>
                <a:ext cx="82132" cy="8823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 flipH="1">
                <a:off x="6276474" y="1447320"/>
                <a:ext cx="112294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6388768" y="1451811"/>
                <a:ext cx="84221" cy="7620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0" name="Rectangle 169"/>
            <p:cNvSpPr/>
            <p:nvPr/>
          </p:nvSpPr>
          <p:spPr>
            <a:xfrm>
              <a:off x="7390958" y="5386115"/>
              <a:ext cx="570901" cy="570901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14" b="1"/>
            </a:p>
          </p:txBody>
        </p:sp>
        <p:grpSp>
          <p:nvGrpSpPr>
            <p:cNvPr id="171" name="Group 170"/>
            <p:cNvGrpSpPr/>
            <p:nvPr/>
          </p:nvGrpSpPr>
          <p:grpSpPr>
            <a:xfrm>
              <a:off x="7613474" y="5549546"/>
              <a:ext cx="125867" cy="249160"/>
              <a:chOff x="6276474" y="1249251"/>
              <a:chExt cx="201599" cy="399075"/>
            </a:xfrm>
            <a:grpFill/>
          </p:grpSpPr>
          <p:sp>
            <p:nvSpPr>
              <p:cNvPr id="172" name="Smiley Face 171"/>
              <p:cNvSpPr/>
              <p:nvPr/>
            </p:nvSpPr>
            <p:spPr>
              <a:xfrm>
                <a:off x="6310648" y="1249251"/>
                <a:ext cx="167425" cy="167425"/>
              </a:xfrm>
              <a:prstGeom prst="smileyFac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14" b="1"/>
              </a:p>
            </p:txBody>
          </p:sp>
          <p:cxnSp>
            <p:nvCxnSpPr>
              <p:cNvPr id="173" name="Straight Connector 172"/>
              <p:cNvCxnSpPr>
                <a:stCxn id="172" idx="4"/>
              </p:cNvCxnSpPr>
              <p:nvPr/>
            </p:nvCxnSpPr>
            <p:spPr>
              <a:xfrm flipH="1">
                <a:off x="6392779" y="1416676"/>
                <a:ext cx="1582" cy="143419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6388768" y="1564105"/>
                <a:ext cx="84221" cy="8422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 flipH="1">
                <a:off x="6310648" y="1560095"/>
                <a:ext cx="82132" cy="8823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 flipH="1">
                <a:off x="6276474" y="1447320"/>
                <a:ext cx="112294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6388768" y="1451811"/>
                <a:ext cx="84221" cy="7620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8" name="Rectangle 177"/>
            <p:cNvSpPr/>
            <p:nvPr/>
          </p:nvSpPr>
          <p:spPr>
            <a:xfrm>
              <a:off x="6797240" y="5385652"/>
              <a:ext cx="570901" cy="570901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14" b="1" dirty="0"/>
            </a:p>
          </p:txBody>
        </p:sp>
        <p:grpSp>
          <p:nvGrpSpPr>
            <p:cNvPr id="179" name="Group 178"/>
            <p:cNvGrpSpPr/>
            <p:nvPr/>
          </p:nvGrpSpPr>
          <p:grpSpPr>
            <a:xfrm>
              <a:off x="7019757" y="5549083"/>
              <a:ext cx="125867" cy="249160"/>
              <a:chOff x="6276474" y="1249251"/>
              <a:chExt cx="201599" cy="399075"/>
            </a:xfrm>
            <a:grpFill/>
          </p:grpSpPr>
          <p:sp>
            <p:nvSpPr>
              <p:cNvPr id="180" name="Smiley Face 179"/>
              <p:cNvSpPr/>
              <p:nvPr/>
            </p:nvSpPr>
            <p:spPr>
              <a:xfrm>
                <a:off x="6310648" y="1249251"/>
                <a:ext cx="167425" cy="167425"/>
              </a:xfrm>
              <a:prstGeom prst="smileyFac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14" b="1"/>
              </a:p>
            </p:txBody>
          </p:sp>
          <p:cxnSp>
            <p:nvCxnSpPr>
              <p:cNvPr id="181" name="Straight Connector 180"/>
              <p:cNvCxnSpPr>
                <a:stCxn id="180" idx="4"/>
              </p:cNvCxnSpPr>
              <p:nvPr/>
            </p:nvCxnSpPr>
            <p:spPr>
              <a:xfrm flipH="1">
                <a:off x="6392779" y="1416676"/>
                <a:ext cx="1582" cy="143419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6388768" y="1564105"/>
                <a:ext cx="84221" cy="8422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 flipH="1">
                <a:off x="6310648" y="1560095"/>
                <a:ext cx="82132" cy="8823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 flipH="1">
                <a:off x="6276474" y="1447320"/>
                <a:ext cx="112294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6388768" y="1451811"/>
                <a:ext cx="84221" cy="7620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6" name="Rectangle 185"/>
            <p:cNvSpPr/>
            <p:nvPr/>
          </p:nvSpPr>
          <p:spPr>
            <a:xfrm>
              <a:off x="7984674" y="5385652"/>
              <a:ext cx="570901" cy="570901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14" b="1"/>
            </a:p>
          </p:txBody>
        </p:sp>
        <p:grpSp>
          <p:nvGrpSpPr>
            <p:cNvPr id="187" name="Group 186"/>
            <p:cNvGrpSpPr/>
            <p:nvPr/>
          </p:nvGrpSpPr>
          <p:grpSpPr>
            <a:xfrm>
              <a:off x="8207190" y="5549083"/>
              <a:ext cx="125867" cy="249160"/>
              <a:chOff x="6276474" y="1249251"/>
              <a:chExt cx="201599" cy="399075"/>
            </a:xfrm>
            <a:grpFill/>
          </p:grpSpPr>
          <p:sp>
            <p:nvSpPr>
              <p:cNvPr id="188" name="Smiley Face 187"/>
              <p:cNvSpPr/>
              <p:nvPr/>
            </p:nvSpPr>
            <p:spPr>
              <a:xfrm>
                <a:off x="6310648" y="1249251"/>
                <a:ext cx="167425" cy="167425"/>
              </a:xfrm>
              <a:prstGeom prst="smileyFac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14" b="1"/>
              </a:p>
            </p:txBody>
          </p:sp>
          <p:cxnSp>
            <p:nvCxnSpPr>
              <p:cNvPr id="189" name="Straight Connector 188"/>
              <p:cNvCxnSpPr>
                <a:stCxn id="188" idx="4"/>
              </p:cNvCxnSpPr>
              <p:nvPr/>
            </p:nvCxnSpPr>
            <p:spPr>
              <a:xfrm flipH="1">
                <a:off x="6392779" y="1416676"/>
                <a:ext cx="1582" cy="143419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/>
              <p:cNvCxnSpPr/>
              <p:nvPr/>
            </p:nvCxnSpPr>
            <p:spPr>
              <a:xfrm>
                <a:off x="6388768" y="1564105"/>
                <a:ext cx="84221" cy="8422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/>
              <p:cNvCxnSpPr/>
              <p:nvPr/>
            </p:nvCxnSpPr>
            <p:spPr>
              <a:xfrm flipH="1">
                <a:off x="6310648" y="1560095"/>
                <a:ext cx="82132" cy="8823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/>
              <p:nvPr/>
            </p:nvCxnSpPr>
            <p:spPr>
              <a:xfrm flipH="1">
                <a:off x="6276474" y="1447320"/>
                <a:ext cx="112294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/>
              <p:nvPr/>
            </p:nvCxnSpPr>
            <p:spPr>
              <a:xfrm>
                <a:off x="6388768" y="1451811"/>
                <a:ext cx="84221" cy="7620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3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Camera and lens array misalignment result in incorrect spectral regions</a:t>
            </a:r>
          </a:p>
        </p:txBody>
      </p:sp>
      <p:sp>
        <p:nvSpPr>
          <p:cNvPr id="284" name="Oval 283">
            <a:extLst>
              <a:ext uri="{FF2B5EF4-FFF2-40B4-BE49-F238E27FC236}">
                <a16:creationId xmlns:a16="http://schemas.microsoft.com/office/drawing/2014/main" id="{0041121A-40AF-4907-87CF-F58DFEA3824F}"/>
              </a:ext>
            </a:extLst>
          </p:cNvPr>
          <p:cNvSpPr/>
          <p:nvPr/>
        </p:nvSpPr>
        <p:spPr>
          <a:xfrm>
            <a:off x="7092908" y="5527547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86" name="TextBox 285"/>
          <p:cNvSpPr txBox="1"/>
          <p:nvPr/>
        </p:nvSpPr>
        <p:spPr>
          <a:xfrm>
            <a:off x="7561690" y="5520131"/>
            <a:ext cx="1468064" cy="4678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20" b="1" dirty="0">
                <a:latin typeface="Helvetica" panose="020B0604020202020204" pitchFamily="34" charset="0"/>
                <a:cs typeface="Helvetica" panose="020B0604020202020204" pitchFamily="34" charset="0"/>
              </a:rPr>
              <a:t>Correct spectral regions</a:t>
            </a:r>
          </a:p>
        </p:txBody>
      </p:sp>
      <p:sp>
        <p:nvSpPr>
          <p:cNvPr id="194" name="Rectangle: Rounded Corners 59">
            <a:extLst>
              <a:ext uri="{FF2B5EF4-FFF2-40B4-BE49-F238E27FC236}">
                <a16:creationId xmlns:a16="http://schemas.microsoft.com/office/drawing/2014/main" id="{0D1844A7-21D5-4956-ABF3-AFF6542CDBB9}"/>
              </a:ext>
            </a:extLst>
          </p:cNvPr>
          <p:cNvSpPr/>
          <p:nvPr/>
        </p:nvSpPr>
        <p:spPr>
          <a:xfrm>
            <a:off x="3872602" y="1688493"/>
            <a:ext cx="2367897" cy="445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Recorded images</a:t>
            </a:r>
          </a:p>
        </p:txBody>
      </p:sp>
      <p:sp>
        <p:nvSpPr>
          <p:cNvPr id="195" name="Rectangle: Rounded Corners 59">
            <a:extLst>
              <a:ext uri="{FF2B5EF4-FFF2-40B4-BE49-F238E27FC236}">
                <a16:creationId xmlns:a16="http://schemas.microsoft.com/office/drawing/2014/main" id="{F64B6CAC-C7E6-4126-A601-665BEB71E496}"/>
              </a:ext>
            </a:extLst>
          </p:cNvPr>
          <p:cNvSpPr/>
          <p:nvPr/>
        </p:nvSpPr>
        <p:spPr>
          <a:xfrm>
            <a:off x="3621473" y="4200516"/>
            <a:ext cx="2903501" cy="445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Estimated spectral region locations</a:t>
            </a:r>
          </a:p>
        </p:txBody>
      </p:sp>
    </p:spTree>
    <p:extLst>
      <p:ext uri="{BB962C8B-B14F-4D97-AF65-F5344CB8AC3E}">
        <p14:creationId xmlns:p14="http://schemas.microsoft.com/office/powerpoint/2010/main" val="111979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  <p:bldP spid="111" grpId="0" animBg="1"/>
      <p:bldP spid="284" grpId="0" animBg="1"/>
      <p:bldP spid="286" grpId="0"/>
      <p:bldP spid="19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Picture 2" descr="http://www.circuitstoday.com/wp-content/uploads/2016/04/8X8-Matrix-Pinout.png">
            <a:extLst>
              <a:ext uri="{FF2B5EF4-FFF2-40B4-BE49-F238E27FC236}">
                <a16:creationId xmlns:a16="http://schemas.microsoft.com/office/drawing/2014/main" id="{E9DF2D25-8F81-4BC0-AC7C-0FC0400A6C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3" t="26364" r="62644" b="21504"/>
          <a:stretch/>
        </p:blipFill>
        <p:spPr bwMode="auto">
          <a:xfrm>
            <a:off x="1680936" y="5163339"/>
            <a:ext cx="1444550" cy="1348524"/>
          </a:xfrm>
          <a:prstGeom prst="rect">
            <a:avLst/>
          </a:prstGeom>
          <a:noFill/>
          <a:ln>
            <a:noFill/>
          </a:ln>
          <a:scene3d>
            <a:camera prst="isometricOffAxis1Top"/>
            <a:lightRig rig="threePt" dir="t"/>
          </a:scene3d>
          <a:sp3d extrusionH="254000" contourW="12700"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34364" y="6160674"/>
            <a:ext cx="2057400" cy="365125"/>
          </a:xfrm>
        </p:spPr>
        <p:txBody>
          <a:bodyPr/>
          <a:lstStyle/>
          <a:p>
            <a:fld id="{6854D185-58B0-46EA-B02C-B11C79DFA933}" type="slidenum">
              <a:rPr lang="en-GB" smtClean="0"/>
              <a:t>12</a:t>
            </a:fld>
            <a:endParaRPr lang="en-GB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</p:cNvCxnSpPr>
          <p:nvPr/>
        </p:nvCxnSpPr>
        <p:spPr>
          <a:xfrm>
            <a:off x="2389219" y="4581929"/>
            <a:ext cx="18077" cy="1276161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</p:cNvCxnSpPr>
          <p:nvPr/>
        </p:nvCxnSpPr>
        <p:spPr>
          <a:xfrm>
            <a:off x="2367797" y="4596304"/>
            <a:ext cx="584273" cy="1155729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</p:cNvCxnSpPr>
          <p:nvPr/>
        </p:nvCxnSpPr>
        <p:spPr>
          <a:xfrm flipH="1">
            <a:off x="1878667" y="4596304"/>
            <a:ext cx="497480" cy="1312919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86">
            <a:extLst>
              <a:ext uri="{FF2B5EF4-FFF2-40B4-BE49-F238E27FC236}">
                <a16:creationId xmlns:a16="http://schemas.microsoft.com/office/drawing/2014/main" id="{AEEB4CFA-2F3D-4ED2-8EB2-D1FA604C0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0627" y="3975209"/>
            <a:ext cx="1213440" cy="121344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215900"/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8760615-7276-4B78-98B4-4A93825A0062}"/>
              </a:ext>
            </a:extLst>
          </p:cNvPr>
          <p:cNvSpPr/>
          <p:nvPr/>
        </p:nvSpPr>
        <p:spPr>
          <a:xfrm rot="2747644">
            <a:off x="2915993" y="3021243"/>
            <a:ext cx="626965" cy="400898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33" name="Can 41">
            <a:extLst>
              <a:ext uri="{FF2B5EF4-FFF2-40B4-BE49-F238E27FC236}">
                <a16:creationId xmlns:a16="http://schemas.microsoft.com/office/drawing/2014/main" id="{00EF8DAF-1317-478C-8EAD-299A728419DE}"/>
              </a:ext>
            </a:extLst>
          </p:cNvPr>
          <p:cNvSpPr/>
          <p:nvPr/>
        </p:nvSpPr>
        <p:spPr>
          <a:xfrm rot="13547644">
            <a:off x="2800514" y="3382600"/>
            <a:ext cx="437970" cy="86643"/>
          </a:xfrm>
          <a:prstGeom prst="can">
            <a:avLst/>
          </a:prstGeom>
          <a:solidFill>
            <a:schemeClr val="tx1">
              <a:alpha val="3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C615944-FF84-4D68-8DF9-E66F352A3262}"/>
              </a:ext>
            </a:extLst>
          </p:cNvPr>
          <p:cNvSpPr/>
          <p:nvPr/>
        </p:nvSpPr>
        <p:spPr>
          <a:xfrm rot="2747644">
            <a:off x="2753863" y="3350749"/>
            <a:ext cx="626963" cy="57277"/>
          </a:xfrm>
          <a:prstGeom prst="rect">
            <a:avLst/>
          </a:prstGeom>
          <a:solidFill>
            <a:schemeClr val="tx1">
              <a:alpha val="3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85615A8-EA9E-47DD-8601-3416E11294CF}"/>
              </a:ext>
            </a:extLst>
          </p:cNvPr>
          <p:cNvSpPr/>
          <p:nvPr/>
        </p:nvSpPr>
        <p:spPr>
          <a:xfrm rot="2747644">
            <a:off x="3078490" y="3035898"/>
            <a:ext cx="626967" cy="57276"/>
          </a:xfrm>
          <a:prstGeom prst="rect">
            <a:avLst/>
          </a:prstGeom>
          <a:solidFill>
            <a:schemeClr val="tx1">
              <a:alpha val="3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36" name="Can 44">
            <a:extLst>
              <a:ext uri="{FF2B5EF4-FFF2-40B4-BE49-F238E27FC236}">
                <a16:creationId xmlns:a16="http://schemas.microsoft.com/office/drawing/2014/main" id="{1675E666-8480-4B93-B78F-390EF9777AB3}"/>
              </a:ext>
            </a:extLst>
          </p:cNvPr>
          <p:cNvSpPr/>
          <p:nvPr/>
        </p:nvSpPr>
        <p:spPr>
          <a:xfrm rot="2747644">
            <a:off x="3452273" y="3084187"/>
            <a:ext cx="164239" cy="74213"/>
          </a:xfrm>
          <a:prstGeom prst="can">
            <a:avLst/>
          </a:prstGeom>
          <a:solidFill>
            <a:schemeClr val="tx1">
              <a:alpha val="3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B3ECD01-27DE-45C9-ADF6-5990DA3ACA52}"/>
              </a:ext>
            </a:extLst>
          </p:cNvPr>
          <p:cNvSpPr/>
          <p:nvPr/>
        </p:nvSpPr>
        <p:spPr>
          <a:xfrm rot="2747644">
            <a:off x="3225017" y="2893455"/>
            <a:ext cx="32848" cy="25713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E539C5D-4EAA-4CF5-B2DC-D0849F32243B}"/>
              </a:ext>
            </a:extLst>
          </p:cNvPr>
          <p:cNvSpPr/>
          <p:nvPr/>
        </p:nvSpPr>
        <p:spPr>
          <a:xfrm rot="2747644">
            <a:off x="3568555" y="3246653"/>
            <a:ext cx="32848" cy="25713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5E726CE-C0D4-4325-91CC-B002C2BD74C3}"/>
              </a:ext>
            </a:extLst>
          </p:cNvPr>
          <p:cNvSpPr/>
          <p:nvPr/>
        </p:nvSpPr>
        <p:spPr>
          <a:xfrm rot="2747644">
            <a:off x="2903639" y="3215677"/>
            <a:ext cx="32848" cy="25713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9D58A89-4483-4C25-89CB-44C72AF0A511}"/>
              </a:ext>
            </a:extLst>
          </p:cNvPr>
          <p:cNvSpPr/>
          <p:nvPr/>
        </p:nvSpPr>
        <p:spPr>
          <a:xfrm rot="2747644">
            <a:off x="3247179" y="3568874"/>
            <a:ext cx="32848" cy="25713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BA1BD8-BC20-4743-A4A3-01B6A24CA9A8}"/>
              </a:ext>
            </a:extLst>
          </p:cNvPr>
          <p:cNvSpPr/>
          <p:nvPr/>
        </p:nvSpPr>
        <p:spPr>
          <a:xfrm>
            <a:off x="2035487" y="2720533"/>
            <a:ext cx="663255" cy="424103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24" name="Can 41">
            <a:extLst>
              <a:ext uri="{FF2B5EF4-FFF2-40B4-BE49-F238E27FC236}">
                <a16:creationId xmlns:a16="http://schemas.microsoft.com/office/drawing/2014/main" id="{3F1CF866-8876-4D1F-AA04-7F042F612704}"/>
              </a:ext>
            </a:extLst>
          </p:cNvPr>
          <p:cNvSpPr/>
          <p:nvPr/>
        </p:nvSpPr>
        <p:spPr>
          <a:xfrm rot="10800000">
            <a:off x="2135449" y="3196626"/>
            <a:ext cx="463320" cy="91658"/>
          </a:xfrm>
          <a:prstGeom prst="can">
            <a:avLst/>
          </a:prstGeom>
          <a:solidFill>
            <a:schemeClr val="tx1">
              <a:alpha val="3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ED5074-B4AA-4373-A976-2C8891D0D568}"/>
              </a:ext>
            </a:extLst>
          </p:cNvPr>
          <p:cNvSpPr/>
          <p:nvPr/>
        </p:nvSpPr>
        <p:spPr>
          <a:xfrm>
            <a:off x="2035486" y="3141553"/>
            <a:ext cx="663253" cy="60592"/>
          </a:xfrm>
          <a:prstGeom prst="rect">
            <a:avLst/>
          </a:prstGeom>
          <a:solidFill>
            <a:schemeClr val="tx1">
              <a:alpha val="3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2DA2B5-C046-4B3B-9987-567D0E8D8CCC}"/>
              </a:ext>
            </a:extLst>
          </p:cNvPr>
          <p:cNvSpPr/>
          <p:nvPr/>
        </p:nvSpPr>
        <p:spPr>
          <a:xfrm>
            <a:off x="2036169" y="2663143"/>
            <a:ext cx="663256" cy="60591"/>
          </a:xfrm>
          <a:prstGeom prst="rect">
            <a:avLst/>
          </a:prstGeom>
          <a:solidFill>
            <a:schemeClr val="tx1">
              <a:alpha val="3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27" name="Can 44">
            <a:extLst>
              <a:ext uri="{FF2B5EF4-FFF2-40B4-BE49-F238E27FC236}">
                <a16:creationId xmlns:a16="http://schemas.microsoft.com/office/drawing/2014/main" id="{B8E92B93-F215-4CD7-AD29-F6F23634E9AB}"/>
              </a:ext>
            </a:extLst>
          </p:cNvPr>
          <p:cNvSpPr/>
          <p:nvPr/>
        </p:nvSpPr>
        <p:spPr>
          <a:xfrm>
            <a:off x="2429013" y="2588048"/>
            <a:ext cx="173746" cy="78509"/>
          </a:xfrm>
          <a:prstGeom prst="can">
            <a:avLst/>
          </a:prstGeom>
          <a:solidFill>
            <a:schemeClr val="tx1">
              <a:alpha val="3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11A8049-BEDC-4F17-9752-3020A078CF5E}"/>
              </a:ext>
            </a:extLst>
          </p:cNvPr>
          <p:cNvSpPr/>
          <p:nvPr/>
        </p:nvSpPr>
        <p:spPr>
          <a:xfrm>
            <a:off x="2119403" y="2677286"/>
            <a:ext cx="34749" cy="27201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E9A8FBF-3BD1-4AD9-8DA2-3C5BE4DE0EE4}"/>
              </a:ext>
            </a:extLst>
          </p:cNvPr>
          <p:cNvSpPr/>
          <p:nvPr/>
        </p:nvSpPr>
        <p:spPr>
          <a:xfrm>
            <a:off x="2640636" y="2677288"/>
            <a:ext cx="34749" cy="27201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FC36D68-0B36-425F-BBF8-46D1D01C7C1B}"/>
              </a:ext>
            </a:extLst>
          </p:cNvPr>
          <p:cNvSpPr/>
          <p:nvPr/>
        </p:nvSpPr>
        <p:spPr>
          <a:xfrm>
            <a:off x="2126707" y="3158667"/>
            <a:ext cx="34749" cy="27201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744C67C-8F58-41CF-911F-BF2428AD91C5}"/>
              </a:ext>
            </a:extLst>
          </p:cNvPr>
          <p:cNvSpPr/>
          <p:nvPr/>
        </p:nvSpPr>
        <p:spPr>
          <a:xfrm>
            <a:off x="2647940" y="3158668"/>
            <a:ext cx="34749" cy="27201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8760615-7276-4B78-98B4-4A93825A0062}"/>
              </a:ext>
            </a:extLst>
          </p:cNvPr>
          <p:cNvSpPr/>
          <p:nvPr/>
        </p:nvSpPr>
        <p:spPr>
          <a:xfrm rot="18852356" flipH="1">
            <a:off x="1193300" y="3002907"/>
            <a:ext cx="626965" cy="427744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62" name="Can 41">
            <a:extLst>
              <a:ext uri="{FF2B5EF4-FFF2-40B4-BE49-F238E27FC236}">
                <a16:creationId xmlns:a16="http://schemas.microsoft.com/office/drawing/2014/main" id="{00EF8DAF-1317-478C-8EAD-299A728419DE}"/>
              </a:ext>
            </a:extLst>
          </p:cNvPr>
          <p:cNvSpPr/>
          <p:nvPr/>
        </p:nvSpPr>
        <p:spPr>
          <a:xfrm rot="8052356" flipH="1">
            <a:off x="1511836" y="3388462"/>
            <a:ext cx="437970" cy="92445"/>
          </a:xfrm>
          <a:prstGeom prst="can">
            <a:avLst/>
          </a:prstGeom>
          <a:solidFill>
            <a:schemeClr val="tx1">
              <a:alpha val="3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C615944-FF84-4D68-8DF9-E66F352A3262}"/>
              </a:ext>
            </a:extLst>
          </p:cNvPr>
          <p:cNvSpPr/>
          <p:nvPr/>
        </p:nvSpPr>
        <p:spPr>
          <a:xfrm rot="18852356" flipH="1">
            <a:off x="1366290" y="3354479"/>
            <a:ext cx="626963" cy="61112"/>
          </a:xfrm>
          <a:prstGeom prst="rect">
            <a:avLst/>
          </a:prstGeom>
          <a:solidFill>
            <a:schemeClr val="tx1">
              <a:alpha val="3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85615A8-EA9E-47DD-8601-3416E11294CF}"/>
              </a:ext>
            </a:extLst>
          </p:cNvPr>
          <p:cNvSpPr/>
          <p:nvPr/>
        </p:nvSpPr>
        <p:spPr>
          <a:xfrm rot="18852356" flipH="1">
            <a:off x="1019950" y="3018512"/>
            <a:ext cx="626967" cy="61111"/>
          </a:xfrm>
          <a:prstGeom prst="rect">
            <a:avLst/>
          </a:prstGeom>
          <a:solidFill>
            <a:schemeClr val="tx1">
              <a:alpha val="3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65" name="Can 44">
            <a:extLst>
              <a:ext uri="{FF2B5EF4-FFF2-40B4-BE49-F238E27FC236}">
                <a16:creationId xmlns:a16="http://schemas.microsoft.com/office/drawing/2014/main" id="{1675E666-8480-4B93-B78F-390EF9777AB3}"/>
              </a:ext>
            </a:extLst>
          </p:cNvPr>
          <p:cNvSpPr/>
          <p:nvPr/>
        </p:nvSpPr>
        <p:spPr>
          <a:xfrm rot="18852356" flipH="1">
            <a:off x="1105893" y="3063315"/>
            <a:ext cx="164239" cy="79183"/>
          </a:xfrm>
          <a:prstGeom prst="can">
            <a:avLst/>
          </a:prstGeom>
          <a:solidFill>
            <a:schemeClr val="tx1">
              <a:alpha val="30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DB3ECD01-27DE-45C9-ADF6-5990DA3ACA52}"/>
              </a:ext>
            </a:extLst>
          </p:cNvPr>
          <p:cNvSpPr/>
          <p:nvPr/>
        </p:nvSpPr>
        <p:spPr>
          <a:xfrm rot="18852356" flipH="1">
            <a:off x="1467427" y="2877013"/>
            <a:ext cx="32848" cy="27435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7E539C5D-4EAA-4CF5-B2DC-D0849F32243B}"/>
              </a:ext>
            </a:extLst>
          </p:cNvPr>
          <p:cNvSpPr/>
          <p:nvPr/>
        </p:nvSpPr>
        <p:spPr>
          <a:xfrm rot="18852356" flipH="1">
            <a:off x="1123889" y="3230211"/>
            <a:ext cx="32848" cy="27435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5E726CE-C0D4-4325-91CC-B002C2BD74C3}"/>
              </a:ext>
            </a:extLst>
          </p:cNvPr>
          <p:cNvSpPr/>
          <p:nvPr/>
        </p:nvSpPr>
        <p:spPr>
          <a:xfrm rot="18852356" flipH="1">
            <a:off x="1810648" y="3220482"/>
            <a:ext cx="32848" cy="27435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9D58A89-4483-4C25-89CB-44C72AF0A511}"/>
              </a:ext>
            </a:extLst>
          </p:cNvPr>
          <p:cNvSpPr/>
          <p:nvPr/>
        </p:nvSpPr>
        <p:spPr>
          <a:xfrm rot="18852356" flipH="1">
            <a:off x="1467109" y="3573679"/>
            <a:ext cx="32848" cy="27435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E88CE5C-C9B7-4C85-9F5A-64CDDAD39CCB}"/>
              </a:ext>
            </a:extLst>
          </p:cNvPr>
          <p:cNvSpPr txBox="1"/>
          <p:nvPr/>
        </p:nvSpPr>
        <p:spPr>
          <a:xfrm flipH="1">
            <a:off x="1969049" y="4284497"/>
            <a:ext cx="158665" cy="279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19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1D66AC5-4EED-4939-9A23-971E6AD22454}"/>
              </a:ext>
            </a:extLst>
          </p:cNvPr>
          <p:cNvSpPr txBox="1"/>
          <p:nvPr/>
        </p:nvSpPr>
        <p:spPr>
          <a:xfrm flipH="1">
            <a:off x="1481872" y="3589049"/>
            <a:ext cx="158665" cy="279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19" b="1" dirty="0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  <a:stCxn id="24" idx="1"/>
          </p:cNvCxnSpPr>
          <p:nvPr/>
        </p:nvCxnSpPr>
        <p:spPr>
          <a:xfrm>
            <a:off x="2367109" y="3288284"/>
            <a:ext cx="18077" cy="1276161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  <a:stCxn id="81" idx="1"/>
          </p:cNvCxnSpPr>
          <p:nvPr/>
        </p:nvCxnSpPr>
        <p:spPr>
          <a:xfrm flipH="1">
            <a:off x="2127714" y="3595150"/>
            <a:ext cx="880404" cy="1091229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  <a:stCxn id="122" idx="1"/>
          </p:cNvCxnSpPr>
          <p:nvPr/>
        </p:nvCxnSpPr>
        <p:spPr>
          <a:xfrm>
            <a:off x="1749777" y="3546582"/>
            <a:ext cx="890859" cy="1042286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D29D155C-9606-448D-A143-438409F7B04C}"/>
              </a:ext>
            </a:extLst>
          </p:cNvPr>
          <p:cNvSpPr/>
          <p:nvPr/>
        </p:nvSpPr>
        <p:spPr>
          <a:xfrm>
            <a:off x="2181552" y="3725450"/>
            <a:ext cx="363932" cy="156600"/>
          </a:xfrm>
          <a:prstGeom prst="ellipse">
            <a:avLst/>
          </a:prstGeom>
          <a:solidFill>
            <a:srgbClr val="00B0F0">
              <a:alpha val="30000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5168C49-423F-4CEF-87C2-E12500415574}"/>
              </a:ext>
            </a:extLst>
          </p:cNvPr>
          <p:cNvSpPr/>
          <p:nvPr/>
        </p:nvSpPr>
        <p:spPr>
          <a:xfrm rot="1351643">
            <a:off x="2567131" y="3810404"/>
            <a:ext cx="368617" cy="158617"/>
          </a:xfrm>
          <a:prstGeom prst="ellipse">
            <a:avLst/>
          </a:prstGeom>
          <a:solidFill>
            <a:srgbClr val="00B0F0">
              <a:alpha val="30000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5168C49-423F-4CEF-87C2-E12500415574}"/>
              </a:ext>
            </a:extLst>
          </p:cNvPr>
          <p:cNvSpPr/>
          <p:nvPr/>
        </p:nvSpPr>
        <p:spPr>
          <a:xfrm rot="20248357" flipH="1">
            <a:off x="1777828" y="3811187"/>
            <a:ext cx="401245" cy="161820"/>
          </a:xfrm>
          <a:prstGeom prst="ellipse">
            <a:avLst/>
          </a:prstGeom>
          <a:solidFill>
            <a:srgbClr val="00B0F0">
              <a:alpha val="30000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D681628-1000-4EC9-A8BB-42F8C38B81E2}"/>
              </a:ext>
            </a:extLst>
          </p:cNvPr>
          <p:cNvGrpSpPr/>
          <p:nvPr/>
        </p:nvGrpSpPr>
        <p:grpSpPr>
          <a:xfrm rot="3514239">
            <a:off x="2976887" y="3091890"/>
            <a:ext cx="627612" cy="661922"/>
            <a:chOff x="2650753" y="1692504"/>
            <a:chExt cx="873559" cy="1176924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8760615-7276-4B78-98B4-4A93825A0062}"/>
                </a:ext>
              </a:extLst>
            </p:cNvPr>
            <p:cNvSpPr/>
            <p:nvPr/>
          </p:nvSpPr>
          <p:spPr>
            <a:xfrm>
              <a:off x="2650755" y="1915178"/>
              <a:ext cx="872659" cy="712813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81" name="Can 41">
              <a:extLst>
                <a:ext uri="{FF2B5EF4-FFF2-40B4-BE49-F238E27FC236}">
                  <a16:creationId xmlns:a16="http://schemas.microsoft.com/office/drawing/2014/main" id="{00EF8DAF-1317-478C-8EAD-299A728419DE}"/>
                </a:ext>
              </a:extLst>
            </p:cNvPr>
            <p:cNvSpPr/>
            <p:nvPr/>
          </p:nvSpPr>
          <p:spPr>
            <a:xfrm rot="10800000">
              <a:off x="2782277" y="2715374"/>
              <a:ext cx="609600" cy="1540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3C615944-FF84-4D68-8DF9-E66F352A3262}"/>
                </a:ext>
              </a:extLst>
            </p:cNvPr>
            <p:cNvSpPr/>
            <p:nvPr/>
          </p:nvSpPr>
          <p:spPr>
            <a:xfrm>
              <a:off x="2650753" y="2622810"/>
              <a:ext cx="872656" cy="10184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885615A8-EA9E-47DD-8601-3416E11294CF}"/>
                </a:ext>
              </a:extLst>
            </p:cNvPr>
            <p:cNvSpPr/>
            <p:nvPr/>
          </p:nvSpPr>
          <p:spPr>
            <a:xfrm>
              <a:off x="2651651" y="1818721"/>
              <a:ext cx="872661" cy="10183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85" name="Can 44">
              <a:extLst>
                <a:ext uri="{FF2B5EF4-FFF2-40B4-BE49-F238E27FC236}">
                  <a16:creationId xmlns:a16="http://schemas.microsoft.com/office/drawing/2014/main" id="{1675E666-8480-4B93-B78F-390EF9777AB3}"/>
                </a:ext>
              </a:extLst>
            </p:cNvPr>
            <p:cNvSpPr/>
            <p:nvPr/>
          </p:nvSpPr>
          <p:spPr>
            <a:xfrm>
              <a:off x="3168525" y="1692504"/>
              <a:ext cx="228601" cy="1319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DB3ECD01-27DE-45C9-ADF6-5990DA3ACA52}"/>
                </a:ext>
              </a:extLst>
            </p:cNvPr>
            <p:cNvSpPr/>
            <p:nvPr/>
          </p:nvSpPr>
          <p:spPr>
            <a:xfrm>
              <a:off x="2761164" y="1842491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7E539C5D-4EAA-4CF5-B2DC-D0849F32243B}"/>
                </a:ext>
              </a:extLst>
            </p:cNvPr>
            <p:cNvSpPr/>
            <p:nvPr/>
          </p:nvSpPr>
          <p:spPr>
            <a:xfrm>
              <a:off x="3446962" y="184249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E5E726CE-C0D4-4325-91CC-B002C2BD74C3}"/>
                </a:ext>
              </a:extLst>
            </p:cNvPr>
            <p:cNvSpPr/>
            <p:nvPr/>
          </p:nvSpPr>
          <p:spPr>
            <a:xfrm>
              <a:off x="2770774" y="2651574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39D58A89-4483-4C25-89CB-44C72AF0A511}"/>
                </a:ext>
              </a:extLst>
            </p:cNvPr>
            <p:cNvSpPr/>
            <p:nvPr/>
          </p:nvSpPr>
          <p:spPr>
            <a:xfrm>
              <a:off x="3456572" y="265157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4EAF491D-8E7A-4AD0-BB6E-7B87B9FA95A4}"/>
              </a:ext>
            </a:extLst>
          </p:cNvPr>
          <p:cNvGrpSpPr/>
          <p:nvPr/>
        </p:nvGrpSpPr>
        <p:grpSpPr>
          <a:xfrm>
            <a:off x="2035486" y="2588048"/>
            <a:ext cx="663939" cy="700236"/>
            <a:chOff x="2650753" y="1692504"/>
            <a:chExt cx="873559" cy="1176924"/>
          </a:xfrm>
        </p:grpSpPr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CCBA1BD8-BC20-4743-A4A3-01B6A24CA9A8}"/>
                </a:ext>
              </a:extLst>
            </p:cNvPr>
            <p:cNvSpPr/>
            <p:nvPr/>
          </p:nvSpPr>
          <p:spPr>
            <a:xfrm>
              <a:off x="2650754" y="1915178"/>
              <a:ext cx="872659" cy="712813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112" name="Can 41">
              <a:extLst>
                <a:ext uri="{FF2B5EF4-FFF2-40B4-BE49-F238E27FC236}">
                  <a16:creationId xmlns:a16="http://schemas.microsoft.com/office/drawing/2014/main" id="{3F1CF866-8876-4D1F-AA04-7F042F612704}"/>
                </a:ext>
              </a:extLst>
            </p:cNvPr>
            <p:cNvSpPr/>
            <p:nvPr/>
          </p:nvSpPr>
          <p:spPr>
            <a:xfrm rot="10800000">
              <a:off x="2782277" y="2715374"/>
              <a:ext cx="609600" cy="1540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8DED5074-B4AA-4373-A976-2C8891D0D568}"/>
                </a:ext>
              </a:extLst>
            </p:cNvPr>
            <p:cNvSpPr/>
            <p:nvPr/>
          </p:nvSpPr>
          <p:spPr>
            <a:xfrm>
              <a:off x="2650753" y="2622810"/>
              <a:ext cx="872656" cy="10184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52DA2B5-C046-4B3B-9987-567D0E8D8CCC}"/>
                </a:ext>
              </a:extLst>
            </p:cNvPr>
            <p:cNvSpPr/>
            <p:nvPr/>
          </p:nvSpPr>
          <p:spPr>
            <a:xfrm>
              <a:off x="2651651" y="1818721"/>
              <a:ext cx="872661" cy="10183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115" name="Can 44">
              <a:extLst>
                <a:ext uri="{FF2B5EF4-FFF2-40B4-BE49-F238E27FC236}">
                  <a16:creationId xmlns:a16="http://schemas.microsoft.com/office/drawing/2014/main" id="{B8E92B93-F215-4CD7-AD29-F6F23634E9AB}"/>
                </a:ext>
              </a:extLst>
            </p:cNvPr>
            <p:cNvSpPr/>
            <p:nvPr/>
          </p:nvSpPr>
          <p:spPr>
            <a:xfrm>
              <a:off x="3168525" y="1692504"/>
              <a:ext cx="228601" cy="1319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811A8049-BEDC-4F17-9752-3020A078CF5E}"/>
                </a:ext>
              </a:extLst>
            </p:cNvPr>
            <p:cNvSpPr/>
            <p:nvPr/>
          </p:nvSpPr>
          <p:spPr>
            <a:xfrm>
              <a:off x="2761164" y="1842491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4E9A8FBF-3BD1-4AD9-8DA2-3C5BE4DE0EE4}"/>
                </a:ext>
              </a:extLst>
            </p:cNvPr>
            <p:cNvSpPr/>
            <p:nvPr/>
          </p:nvSpPr>
          <p:spPr>
            <a:xfrm>
              <a:off x="3446962" y="184249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9FC36D68-0B36-425F-BBF8-46D1D01C7C1B}"/>
                </a:ext>
              </a:extLst>
            </p:cNvPr>
            <p:cNvSpPr/>
            <p:nvPr/>
          </p:nvSpPr>
          <p:spPr>
            <a:xfrm>
              <a:off x="2770774" y="2651574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1744C67C-8F58-41CF-911F-BF2428AD91C5}"/>
                </a:ext>
              </a:extLst>
            </p:cNvPr>
            <p:cNvSpPr/>
            <p:nvPr/>
          </p:nvSpPr>
          <p:spPr>
            <a:xfrm>
              <a:off x="3456572" y="265157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0D681628-1000-4EC9-A8BB-42F8C38B81E2}"/>
              </a:ext>
            </a:extLst>
          </p:cNvPr>
          <p:cNvGrpSpPr/>
          <p:nvPr/>
        </p:nvGrpSpPr>
        <p:grpSpPr>
          <a:xfrm rot="17634763" flipH="1">
            <a:off x="1113025" y="3050620"/>
            <a:ext cx="627612" cy="706248"/>
            <a:chOff x="2650753" y="1692504"/>
            <a:chExt cx="873559" cy="1176924"/>
          </a:xfrm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28760615-7276-4B78-98B4-4A93825A0062}"/>
                </a:ext>
              </a:extLst>
            </p:cNvPr>
            <p:cNvSpPr/>
            <p:nvPr/>
          </p:nvSpPr>
          <p:spPr>
            <a:xfrm>
              <a:off x="2650755" y="1915178"/>
              <a:ext cx="872659" cy="712813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122" name="Can 41">
              <a:extLst>
                <a:ext uri="{FF2B5EF4-FFF2-40B4-BE49-F238E27FC236}">
                  <a16:creationId xmlns:a16="http://schemas.microsoft.com/office/drawing/2014/main" id="{00EF8DAF-1317-478C-8EAD-299A728419DE}"/>
                </a:ext>
              </a:extLst>
            </p:cNvPr>
            <p:cNvSpPr/>
            <p:nvPr/>
          </p:nvSpPr>
          <p:spPr>
            <a:xfrm rot="10800000">
              <a:off x="2782277" y="2715374"/>
              <a:ext cx="609600" cy="1540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3C615944-FF84-4D68-8DF9-E66F352A3262}"/>
                </a:ext>
              </a:extLst>
            </p:cNvPr>
            <p:cNvSpPr/>
            <p:nvPr/>
          </p:nvSpPr>
          <p:spPr>
            <a:xfrm>
              <a:off x="2650753" y="2622810"/>
              <a:ext cx="872656" cy="10184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885615A8-EA9E-47DD-8601-3416E11294CF}"/>
                </a:ext>
              </a:extLst>
            </p:cNvPr>
            <p:cNvSpPr/>
            <p:nvPr/>
          </p:nvSpPr>
          <p:spPr>
            <a:xfrm>
              <a:off x="2651651" y="1818721"/>
              <a:ext cx="872661" cy="10183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125" name="Can 44">
              <a:extLst>
                <a:ext uri="{FF2B5EF4-FFF2-40B4-BE49-F238E27FC236}">
                  <a16:creationId xmlns:a16="http://schemas.microsoft.com/office/drawing/2014/main" id="{1675E666-8480-4B93-B78F-390EF9777AB3}"/>
                </a:ext>
              </a:extLst>
            </p:cNvPr>
            <p:cNvSpPr/>
            <p:nvPr/>
          </p:nvSpPr>
          <p:spPr>
            <a:xfrm>
              <a:off x="3168525" y="1692504"/>
              <a:ext cx="228601" cy="1319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DB3ECD01-27DE-45C9-ADF6-5990DA3ACA52}"/>
                </a:ext>
              </a:extLst>
            </p:cNvPr>
            <p:cNvSpPr/>
            <p:nvPr/>
          </p:nvSpPr>
          <p:spPr>
            <a:xfrm>
              <a:off x="2761164" y="1842491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7E539C5D-4EAA-4CF5-B2DC-D0849F32243B}"/>
                </a:ext>
              </a:extLst>
            </p:cNvPr>
            <p:cNvSpPr/>
            <p:nvPr/>
          </p:nvSpPr>
          <p:spPr>
            <a:xfrm>
              <a:off x="3446962" y="184249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E5E726CE-C0D4-4325-91CC-B002C2BD74C3}"/>
                </a:ext>
              </a:extLst>
            </p:cNvPr>
            <p:cNvSpPr/>
            <p:nvPr/>
          </p:nvSpPr>
          <p:spPr>
            <a:xfrm>
              <a:off x="2770774" y="2651574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39D58A89-4483-4C25-89CB-44C72AF0A511}"/>
                </a:ext>
              </a:extLst>
            </p:cNvPr>
            <p:cNvSpPr/>
            <p:nvPr/>
          </p:nvSpPr>
          <p:spPr>
            <a:xfrm>
              <a:off x="3456572" y="265157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</p:grp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3C096605-5B6B-4C7F-A18D-C498C7518F54}"/>
              </a:ext>
            </a:extLst>
          </p:cNvPr>
          <p:cNvCxnSpPr/>
          <p:nvPr/>
        </p:nvCxnSpPr>
        <p:spPr>
          <a:xfrm>
            <a:off x="5052466" y="4609368"/>
            <a:ext cx="0" cy="205740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17CCB029-6890-4C47-BDF7-E90631541A26}"/>
              </a:ext>
            </a:extLst>
          </p:cNvPr>
          <p:cNvCxnSpPr/>
          <p:nvPr/>
        </p:nvCxnSpPr>
        <p:spPr>
          <a:xfrm flipH="1">
            <a:off x="4095205" y="5622296"/>
            <a:ext cx="189694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0614A7E7-04DB-452C-8210-AE6A5B9563AB}"/>
                  </a:ext>
                </a:extLst>
              </p:cNvPr>
              <p:cNvSpPr txBox="1"/>
              <p:nvPr/>
            </p:nvSpPr>
            <p:spPr>
              <a:xfrm>
                <a:off x="5910028" y="5520235"/>
                <a:ext cx="405239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614A7E7-04DB-452C-8210-AE6A5B956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028" y="5520235"/>
                <a:ext cx="405239" cy="30008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7" name="Oval 226">
            <a:extLst>
              <a:ext uri="{FF2B5EF4-FFF2-40B4-BE49-F238E27FC236}">
                <a16:creationId xmlns:a16="http://schemas.microsoft.com/office/drawing/2014/main" id="{D29D155C-9606-448D-A143-438409F7B04C}"/>
              </a:ext>
            </a:extLst>
          </p:cNvPr>
          <p:cNvSpPr/>
          <p:nvPr/>
        </p:nvSpPr>
        <p:spPr>
          <a:xfrm>
            <a:off x="2190517" y="3724481"/>
            <a:ext cx="363932" cy="1566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25168C49-423F-4CEF-87C2-E12500415574}"/>
              </a:ext>
            </a:extLst>
          </p:cNvPr>
          <p:cNvSpPr/>
          <p:nvPr/>
        </p:nvSpPr>
        <p:spPr>
          <a:xfrm rot="1351643">
            <a:off x="2662762" y="3703474"/>
            <a:ext cx="368617" cy="158617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25168C49-423F-4CEF-87C2-E12500415574}"/>
              </a:ext>
            </a:extLst>
          </p:cNvPr>
          <p:cNvSpPr/>
          <p:nvPr/>
        </p:nvSpPr>
        <p:spPr>
          <a:xfrm rot="20248357" flipH="1">
            <a:off x="1854232" y="3939686"/>
            <a:ext cx="401245" cy="16182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230" name="Rectangle 229"/>
          <p:cNvSpPr/>
          <p:nvPr/>
        </p:nvSpPr>
        <p:spPr>
          <a:xfrm>
            <a:off x="4758471" y="2060800"/>
            <a:ext cx="569683" cy="569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14" b="1"/>
          </a:p>
        </p:txBody>
      </p:sp>
      <p:grpSp>
        <p:nvGrpSpPr>
          <p:cNvPr id="231" name="Group 230"/>
          <p:cNvGrpSpPr/>
          <p:nvPr/>
        </p:nvGrpSpPr>
        <p:grpSpPr>
          <a:xfrm>
            <a:off x="5046075" y="2353666"/>
            <a:ext cx="60036" cy="118845"/>
            <a:chOff x="6276474" y="1249251"/>
            <a:chExt cx="201599" cy="399075"/>
          </a:xfrm>
          <a:solidFill>
            <a:schemeClr val="tx1"/>
          </a:solidFill>
        </p:grpSpPr>
        <p:sp>
          <p:nvSpPr>
            <p:cNvPr id="232" name="Smiley Face 231"/>
            <p:cNvSpPr/>
            <p:nvPr/>
          </p:nvSpPr>
          <p:spPr>
            <a:xfrm>
              <a:off x="6310648" y="1249251"/>
              <a:ext cx="167425" cy="167425"/>
            </a:xfrm>
            <a:prstGeom prst="smileyFac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14" b="1"/>
            </a:p>
          </p:txBody>
        </p:sp>
        <p:cxnSp>
          <p:nvCxnSpPr>
            <p:cNvPr id="233" name="Straight Connector 232"/>
            <p:cNvCxnSpPr>
              <a:stCxn id="232" idx="4"/>
            </p:cNvCxnSpPr>
            <p:nvPr/>
          </p:nvCxnSpPr>
          <p:spPr>
            <a:xfrm flipH="1">
              <a:off x="6392779" y="1416676"/>
              <a:ext cx="1582" cy="143419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/>
          </p:nvCxnSpPr>
          <p:spPr>
            <a:xfrm>
              <a:off x="6388768" y="1564105"/>
              <a:ext cx="84221" cy="84221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/>
            <p:cNvCxnSpPr/>
            <p:nvPr/>
          </p:nvCxnSpPr>
          <p:spPr>
            <a:xfrm flipH="1">
              <a:off x="6310648" y="1560095"/>
              <a:ext cx="82132" cy="88231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/>
          </p:nvCxnSpPr>
          <p:spPr>
            <a:xfrm flipH="1">
              <a:off x="6276474" y="1447320"/>
              <a:ext cx="112294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>
              <a:off x="6388768" y="1451811"/>
              <a:ext cx="84221" cy="7620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8" name="Rectangle 237"/>
          <p:cNvSpPr/>
          <p:nvPr/>
        </p:nvSpPr>
        <p:spPr>
          <a:xfrm>
            <a:off x="4166020" y="2060338"/>
            <a:ext cx="569683" cy="569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14" b="1"/>
          </a:p>
        </p:txBody>
      </p:sp>
      <p:grpSp>
        <p:nvGrpSpPr>
          <p:cNvPr id="239" name="Group 238"/>
          <p:cNvGrpSpPr/>
          <p:nvPr/>
        </p:nvGrpSpPr>
        <p:grpSpPr>
          <a:xfrm rot="20173203">
            <a:off x="4265556" y="2220866"/>
            <a:ext cx="125599" cy="248629"/>
            <a:chOff x="6276474" y="1249251"/>
            <a:chExt cx="201599" cy="399075"/>
          </a:xfrm>
          <a:solidFill>
            <a:schemeClr val="tx1"/>
          </a:solidFill>
        </p:grpSpPr>
        <p:sp>
          <p:nvSpPr>
            <p:cNvPr id="240" name="Smiley Face 239"/>
            <p:cNvSpPr/>
            <p:nvPr/>
          </p:nvSpPr>
          <p:spPr>
            <a:xfrm>
              <a:off x="6310648" y="1249251"/>
              <a:ext cx="167425" cy="167425"/>
            </a:xfrm>
            <a:prstGeom prst="smileyFac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14" b="1"/>
            </a:p>
          </p:txBody>
        </p:sp>
        <p:cxnSp>
          <p:nvCxnSpPr>
            <p:cNvPr id="241" name="Straight Connector 240"/>
            <p:cNvCxnSpPr>
              <a:stCxn id="240" idx="4"/>
            </p:cNvCxnSpPr>
            <p:nvPr/>
          </p:nvCxnSpPr>
          <p:spPr>
            <a:xfrm flipH="1">
              <a:off x="6392779" y="1416676"/>
              <a:ext cx="1582" cy="143419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>
              <a:off x="6388768" y="1564105"/>
              <a:ext cx="84221" cy="84221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flipH="1">
              <a:off x="6310648" y="1560095"/>
              <a:ext cx="82132" cy="88231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flipH="1">
              <a:off x="6276474" y="1447320"/>
              <a:ext cx="112294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>
              <a:off x="6388768" y="1451811"/>
              <a:ext cx="84221" cy="7620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6" name="Rectangle 245"/>
          <p:cNvSpPr/>
          <p:nvPr/>
        </p:nvSpPr>
        <p:spPr>
          <a:xfrm>
            <a:off x="5350920" y="2060338"/>
            <a:ext cx="569683" cy="569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14" b="1"/>
          </a:p>
        </p:txBody>
      </p:sp>
      <p:grpSp>
        <p:nvGrpSpPr>
          <p:cNvPr id="247" name="Group 246"/>
          <p:cNvGrpSpPr/>
          <p:nvPr/>
        </p:nvGrpSpPr>
        <p:grpSpPr>
          <a:xfrm rot="9708269">
            <a:off x="5572962" y="2223421"/>
            <a:ext cx="125599" cy="248629"/>
            <a:chOff x="6276474" y="1249251"/>
            <a:chExt cx="201599" cy="399075"/>
          </a:xfrm>
          <a:solidFill>
            <a:schemeClr val="tx1"/>
          </a:solidFill>
        </p:grpSpPr>
        <p:sp>
          <p:nvSpPr>
            <p:cNvPr id="248" name="Smiley Face 247"/>
            <p:cNvSpPr/>
            <p:nvPr/>
          </p:nvSpPr>
          <p:spPr>
            <a:xfrm>
              <a:off x="6310648" y="1249251"/>
              <a:ext cx="167425" cy="167425"/>
            </a:xfrm>
            <a:prstGeom prst="smileyFac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14" b="1"/>
            </a:p>
          </p:txBody>
        </p:sp>
        <p:cxnSp>
          <p:nvCxnSpPr>
            <p:cNvPr id="249" name="Straight Connector 248"/>
            <p:cNvCxnSpPr>
              <a:stCxn id="248" idx="4"/>
            </p:cNvCxnSpPr>
            <p:nvPr/>
          </p:nvCxnSpPr>
          <p:spPr>
            <a:xfrm flipH="1">
              <a:off x="6392779" y="1416676"/>
              <a:ext cx="1582" cy="143419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>
              <a:off x="6388768" y="1564105"/>
              <a:ext cx="84221" cy="84221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flipH="1">
              <a:off x="6310648" y="1560095"/>
              <a:ext cx="82132" cy="88231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flipH="1">
              <a:off x="6276474" y="1447320"/>
              <a:ext cx="112294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>
              <a:off x="6388768" y="1451811"/>
              <a:ext cx="84221" cy="7620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4" name="Rectangle 253"/>
          <p:cNvSpPr/>
          <p:nvPr/>
        </p:nvSpPr>
        <p:spPr>
          <a:xfrm>
            <a:off x="4758471" y="2654110"/>
            <a:ext cx="569683" cy="5696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14" b="1"/>
          </a:p>
        </p:txBody>
      </p:sp>
      <p:grpSp>
        <p:nvGrpSpPr>
          <p:cNvPr id="255" name="Group 254"/>
          <p:cNvGrpSpPr/>
          <p:nvPr/>
        </p:nvGrpSpPr>
        <p:grpSpPr>
          <a:xfrm>
            <a:off x="4980512" y="2817193"/>
            <a:ext cx="125599" cy="248629"/>
            <a:chOff x="6276474" y="1249251"/>
            <a:chExt cx="201599" cy="399075"/>
          </a:xfrm>
          <a:solidFill>
            <a:schemeClr val="tx1"/>
          </a:solidFill>
        </p:grpSpPr>
        <p:sp>
          <p:nvSpPr>
            <p:cNvPr id="256" name="Smiley Face 255"/>
            <p:cNvSpPr/>
            <p:nvPr/>
          </p:nvSpPr>
          <p:spPr>
            <a:xfrm>
              <a:off x="6310648" y="1249251"/>
              <a:ext cx="167425" cy="167425"/>
            </a:xfrm>
            <a:prstGeom prst="smileyFac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14" b="1"/>
            </a:p>
          </p:txBody>
        </p:sp>
        <p:cxnSp>
          <p:nvCxnSpPr>
            <p:cNvPr id="257" name="Straight Connector 256"/>
            <p:cNvCxnSpPr>
              <a:stCxn id="256" idx="4"/>
            </p:cNvCxnSpPr>
            <p:nvPr/>
          </p:nvCxnSpPr>
          <p:spPr>
            <a:xfrm flipH="1">
              <a:off x="6392779" y="1416676"/>
              <a:ext cx="1582" cy="143419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>
              <a:off x="6388768" y="1564105"/>
              <a:ext cx="84221" cy="84221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flipH="1">
              <a:off x="6310648" y="1560095"/>
              <a:ext cx="82132" cy="88231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flipH="1">
              <a:off x="6276474" y="1447320"/>
              <a:ext cx="112294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>
              <a:off x="6388768" y="1451811"/>
              <a:ext cx="84221" cy="7620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2" name="Rectangle 261"/>
          <p:cNvSpPr/>
          <p:nvPr/>
        </p:nvSpPr>
        <p:spPr>
          <a:xfrm>
            <a:off x="4166020" y="2653649"/>
            <a:ext cx="569683" cy="569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14" b="1"/>
          </a:p>
        </p:txBody>
      </p:sp>
      <p:grpSp>
        <p:nvGrpSpPr>
          <p:cNvPr id="263" name="Group 262"/>
          <p:cNvGrpSpPr/>
          <p:nvPr/>
        </p:nvGrpSpPr>
        <p:grpSpPr>
          <a:xfrm rot="2239856">
            <a:off x="4299487" y="2619174"/>
            <a:ext cx="293754" cy="581501"/>
            <a:chOff x="6276474" y="1249251"/>
            <a:chExt cx="201599" cy="399075"/>
          </a:xfrm>
          <a:solidFill>
            <a:schemeClr val="tx1"/>
          </a:solidFill>
        </p:grpSpPr>
        <p:sp>
          <p:nvSpPr>
            <p:cNvPr id="264" name="Smiley Face 263"/>
            <p:cNvSpPr/>
            <p:nvPr/>
          </p:nvSpPr>
          <p:spPr>
            <a:xfrm>
              <a:off x="6310648" y="1249251"/>
              <a:ext cx="167425" cy="167425"/>
            </a:xfrm>
            <a:prstGeom prst="smileyFac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14" b="1"/>
            </a:p>
          </p:txBody>
        </p:sp>
        <p:cxnSp>
          <p:nvCxnSpPr>
            <p:cNvPr id="265" name="Straight Connector 264"/>
            <p:cNvCxnSpPr>
              <a:stCxn id="264" idx="4"/>
            </p:cNvCxnSpPr>
            <p:nvPr/>
          </p:nvCxnSpPr>
          <p:spPr>
            <a:xfrm flipH="1">
              <a:off x="6392779" y="1416676"/>
              <a:ext cx="1582" cy="143419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>
              <a:off x="6388768" y="1564105"/>
              <a:ext cx="84221" cy="84221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flipH="1">
              <a:off x="6310648" y="1560095"/>
              <a:ext cx="82132" cy="88231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flipH="1">
              <a:off x="6276474" y="1447320"/>
              <a:ext cx="112294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/>
          </p:nvCxnSpPr>
          <p:spPr>
            <a:xfrm>
              <a:off x="6388768" y="1451811"/>
              <a:ext cx="84221" cy="7620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0" name="Rectangle 269"/>
          <p:cNvSpPr/>
          <p:nvPr/>
        </p:nvSpPr>
        <p:spPr>
          <a:xfrm>
            <a:off x="5350920" y="2653649"/>
            <a:ext cx="569683" cy="569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14" b="1"/>
          </a:p>
        </p:txBody>
      </p:sp>
      <p:grpSp>
        <p:nvGrpSpPr>
          <p:cNvPr id="271" name="Group 270"/>
          <p:cNvGrpSpPr/>
          <p:nvPr/>
        </p:nvGrpSpPr>
        <p:grpSpPr>
          <a:xfrm rot="14357673">
            <a:off x="5527501" y="2837869"/>
            <a:ext cx="360139" cy="248629"/>
            <a:chOff x="6276474" y="1249251"/>
            <a:chExt cx="201599" cy="399075"/>
          </a:xfrm>
          <a:solidFill>
            <a:schemeClr val="tx1"/>
          </a:solidFill>
        </p:grpSpPr>
        <p:sp>
          <p:nvSpPr>
            <p:cNvPr id="272" name="Smiley Face 271"/>
            <p:cNvSpPr/>
            <p:nvPr/>
          </p:nvSpPr>
          <p:spPr>
            <a:xfrm>
              <a:off x="6310648" y="1249251"/>
              <a:ext cx="167425" cy="167425"/>
            </a:xfrm>
            <a:prstGeom prst="smileyFac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14" b="1"/>
            </a:p>
          </p:txBody>
        </p:sp>
        <p:cxnSp>
          <p:nvCxnSpPr>
            <p:cNvPr id="273" name="Straight Connector 272"/>
            <p:cNvCxnSpPr>
              <a:stCxn id="272" idx="4"/>
            </p:cNvCxnSpPr>
            <p:nvPr/>
          </p:nvCxnSpPr>
          <p:spPr>
            <a:xfrm flipH="1">
              <a:off x="6392779" y="1416676"/>
              <a:ext cx="1582" cy="143419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>
              <a:off x="6388768" y="1564105"/>
              <a:ext cx="84221" cy="84221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 flipH="1">
              <a:off x="6310648" y="1560095"/>
              <a:ext cx="82132" cy="88231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 flipH="1">
              <a:off x="6276474" y="1447320"/>
              <a:ext cx="112294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6388768" y="1451811"/>
              <a:ext cx="84221" cy="7620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8" name="Rectangle 277"/>
          <p:cNvSpPr/>
          <p:nvPr/>
        </p:nvSpPr>
        <p:spPr>
          <a:xfrm>
            <a:off x="4758471" y="3247421"/>
            <a:ext cx="569683" cy="569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14" b="1"/>
          </a:p>
        </p:txBody>
      </p:sp>
      <p:grpSp>
        <p:nvGrpSpPr>
          <p:cNvPr id="279" name="Group 278"/>
          <p:cNvGrpSpPr/>
          <p:nvPr/>
        </p:nvGrpSpPr>
        <p:grpSpPr>
          <a:xfrm rot="9434735">
            <a:off x="5062911" y="3389166"/>
            <a:ext cx="125599" cy="248629"/>
            <a:chOff x="6276474" y="1249251"/>
            <a:chExt cx="201599" cy="399075"/>
          </a:xfrm>
          <a:solidFill>
            <a:schemeClr val="tx1"/>
          </a:solidFill>
        </p:grpSpPr>
        <p:sp>
          <p:nvSpPr>
            <p:cNvPr id="280" name="Smiley Face 279"/>
            <p:cNvSpPr/>
            <p:nvPr/>
          </p:nvSpPr>
          <p:spPr>
            <a:xfrm>
              <a:off x="6310648" y="1249251"/>
              <a:ext cx="167425" cy="167425"/>
            </a:xfrm>
            <a:prstGeom prst="smileyFac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14" b="1"/>
            </a:p>
          </p:txBody>
        </p:sp>
        <p:cxnSp>
          <p:nvCxnSpPr>
            <p:cNvPr id="281" name="Straight Connector 280"/>
            <p:cNvCxnSpPr>
              <a:stCxn id="280" idx="4"/>
            </p:cNvCxnSpPr>
            <p:nvPr/>
          </p:nvCxnSpPr>
          <p:spPr>
            <a:xfrm flipH="1">
              <a:off x="6392779" y="1416676"/>
              <a:ext cx="1582" cy="143419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>
              <a:off x="6388768" y="1564105"/>
              <a:ext cx="84221" cy="84221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flipH="1">
              <a:off x="6310648" y="1560095"/>
              <a:ext cx="82132" cy="88231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 flipH="1">
              <a:off x="6276474" y="1447320"/>
              <a:ext cx="112294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/>
            <p:nvPr/>
          </p:nvCxnSpPr>
          <p:spPr>
            <a:xfrm>
              <a:off x="6388768" y="1451811"/>
              <a:ext cx="84221" cy="7620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6" name="Rectangle 285"/>
          <p:cNvSpPr/>
          <p:nvPr/>
        </p:nvSpPr>
        <p:spPr>
          <a:xfrm>
            <a:off x="4166020" y="3246959"/>
            <a:ext cx="569683" cy="569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14" b="1"/>
          </a:p>
        </p:txBody>
      </p:sp>
      <p:grpSp>
        <p:nvGrpSpPr>
          <p:cNvPr id="287" name="Group 286"/>
          <p:cNvGrpSpPr/>
          <p:nvPr/>
        </p:nvGrpSpPr>
        <p:grpSpPr>
          <a:xfrm rot="5400000">
            <a:off x="4463707" y="3453994"/>
            <a:ext cx="83026" cy="164355"/>
            <a:chOff x="6276474" y="1249251"/>
            <a:chExt cx="201599" cy="399075"/>
          </a:xfrm>
          <a:solidFill>
            <a:schemeClr val="tx1"/>
          </a:solidFill>
        </p:grpSpPr>
        <p:sp>
          <p:nvSpPr>
            <p:cNvPr id="288" name="Smiley Face 287"/>
            <p:cNvSpPr/>
            <p:nvPr/>
          </p:nvSpPr>
          <p:spPr>
            <a:xfrm>
              <a:off x="6310648" y="1249251"/>
              <a:ext cx="167425" cy="167425"/>
            </a:xfrm>
            <a:prstGeom prst="smileyFac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14" b="1"/>
            </a:p>
          </p:txBody>
        </p:sp>
        <p:cxnSp>
          <p:nvCxnSpPr>
            <p:cNvPr id="289" name="Straight Connector 288"/>
            <p:cNvCxnSpPr>
              <a:stCxn id="288" idx="4"/>
            </p:cNvCxnSpPr>
            <p:nvPr/>
          </p:nvCxnSpPr>
          <p:spPr>
            <a:xfrm flipH="1">
              <a:off x="6392779" y="1416676"/>
              <a:ext cx="1582" cy="143419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>
              <a:off x="6388768" y="1564105"/>
              <a:ext cx="84221" cy="84221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 flipH="1">
              <a:off x="6310648" y="1560095"/>
              <a:ext cx="82132" cy="88231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flipH="1">
              <a:off x="6276474" y="1447320"/>
              <a:ext cx="112294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>
              <a:off x="6388768" y="1451811"/>
              <a:ext cx="84221" cy="7620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4" name="Rectangle 293"/>
          <p:cNvSpPr/>
          <p:nvPr/>
        </p:nvSpPr>
        <p:spPr>
          <a:xfrm>
            <a:off x="5350920" y="3246959"/>
            <a:ext cx="569683" cy="56968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14" b="1"/>
          </a:p>
        </p:txBody>
      </p:sp>
      <p:grpSp>
        <p:nvGrpSpPr>
          <p:cNvPr id="295" name="Group 294"/>
          <p:cNvGrpSpPr/>
          <p:nvPr/>
        </p:nvGrpSpPr>
        <p:grpSpPr>
          <a:xfrm rot="3840361">
            <a:off x="5704834" y="3570328"/>
            <a:ext cx="125599" cy="248629"/>
            <a:chOff x="6276474" y="1249251"/>
            <a:chExt cx="201599" cy="399075"/>
          </a:xfrm>
          <a:solidFill>
            <a:schemeClr val="tx1"/>
          </a:solidFill>
        </p:grpSpPr>
        <p:sp>
          <p:nvSpPr>
            <p:cNvPr id="296" name="Smiley Face 295"/>
            <p:cNvSpPr/>
            <p:nvPr/>
          </p:nvSpPr>
          <p:spPr>
            <a:xfrm>
              <a:off x="6310648" y="1249251"/>
              <a:ext cx="167425" cy="167425"/>
            </a:xfrm>
            <a:prstGeom prst="smileyFac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14" b="1"/>
            </a:p>
          </p:txBody>
        </p:sp>
        <p:cxnSp>
          <p:nvCxnSpPr>
            <p:cNvPr id="297" name="Straight Connector 296"/>
            <p:cNvCxnSpPr>
              <a:stCxn id="296" idx="4"/>
            </p:cNvCxnSpPr>
            <p:nvPr/>
          </p:nvCxnSpPr>
          <p:spPr>
            <a:xfrm flipH="1">
              <a:off x="6392779" y="1416676"/>
              <a:ext cx="1582" cy="143419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>
              <a:off x="6388768" y="1564105"/>
              <a:ext cx="84221" cy="84221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flipH="1">
              <a:off x="6310648" y="1560095"/>
              <a:ext cx="82132" cy="88231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 flipH="1">
              <a:off x="6276474" y="1447320"/>
              <a:ext cx="112294" cy="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>
              <a:off x="6388768" y="1451811"/>
              <a:ext cx="84221" cy="76200"/>
            </a:xfrm>
            <a:prstGeom prst="lin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1" name="TextBox 390"/>
          <p:cNvSpPr txBox="1"/>
          <p:nvPr/>
        </p:nvSpPr>
        <p:spPr>
          <a:xfrm>
            <a:off x="-35655" y="2668617"/>
            <a:ext cx="1247688" cy="4678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2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Sensor misalignment</a:t>
            </a:r>
          </a:p>
        </p:txBody>
      </p:sp>
      <p:sp>
        <p:nvSpPr>
          <p:cNvPr id="392" name="TextBox 391"/>
          <p:cNvSpPr txBox="1"/>
          <p:nvPr/>
        </p:nvSpPr>
        <p:spPr>
          <a:xfrm>
            <a:off x="-76478" y="3670761"/>
            <a:ext cx="1315406" cy="4678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2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Lens misalignment</a:t>
            </a:r>
          </a:p>
        </p:txBody>
      </p:sp>
      <p:cxnSp>
        <p:nvCxnSpPr>
          <p:cNvPr id="402" name="Straight Connector 401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</p:cNvCxnSpPr>
          <p:nvPr/>
        </p:nvCxnSpPr>
        <p:spPr>
          <a:xfrm>
            <a:off x="2367109" y="3288284"/>
            <a:ext cx="18077" cy="1276161"/>
          </a:xfrm>
          <a:prstGeom prst="line">
            <a:avLst/>
          </a:prstGeom>
          <a:ln w="19050">
            <a:solidFill>
              <a:srgbClr val="FFC000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Straight Connector 402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</p:cNvCxnSpPr>
          <p:nvPr/>
        </p:nvCxnSpPr>
        <p:spPr>
          <a:xfrm flipH="1">
            <a:off x="2386323" y="3456127"/>
            <a:ext cx="602121" cy="1125802"/>
          </a:xfrm>
          <a:prstGeom prst="line">
            <a:avLst/>
          </a:prstGeom>
          <a:ln w="19050">
            <a:solidFill>
              <a:srgbClr val="FFC000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Straight Connector 403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</p:cNvCxnSpPr>
          <p:nvPr/>
        </p:nvCxnSpPr>
        <p:spPr>
          <a:xfrm>
            <a:off x="1763955" y="3466913"/>
            <a:ext cx="603153" cy="1120525"/>
          </a:xfrm>
          <a:prstGeom prst="line">
            <a:avLst/>
          </a:prstGeom>
          <a:ln w="19050">
            <a:solidFill>
              <a:srgbClr val="FFC000">
                <a:alpha val="5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6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693158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Camera and lens array misalignment result in incorrect spectral regions</a:t>
            </a:r>
          </a:p>
        </p:txBody>
      </p:sp>
      <p:sp>
        <p:nvSpPr>
          <p:cNvPr id="407" name="Oval 406">
            <a:extLst>
              <a:ext uri="{FF2B5EF4-FFF2-40B4-BE49-F238E27FC236}">
                <a16:creationId xmlns:a16="http://schemas.microsoft.com/office/drawing/2014/main" id="{0041121A-40AF-4907-87CF-F58DFEA3824F}"/>
              </a:ext>
            </a:extLst>
          </p:cNvPr>
          <p:cNvSpPr/>
          <p:nvPr/>
        </p:nvSpPr>
        <p:spPr>
          <a:xfrm>
            <a:off x="7092908" y="5048788"/>
            <a:ext cx="411480" cy="411480"/>
          </a:xfrm>
          <a:prstGeom prst="ellipse">
            <a:avLst/>
          </a:prstGeom>
          <a:solidFill>
            <a:srgbClr val="FF0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408" name="Oval 407">
            <a:extLst>
              <a:ext uri="{FF2B5EF4-FFF2-40B4-BE49-F238E27FC236}">
                <a16:creationId xmlns:a16="http://schemas.microsoft.com/office/drawing/2014/main" id="{0041121A-40AF-4907-87CF-F58DFEA3824F}"/>
              </a:ext>
            </a:extLst>
          </p:cNvPr>
          <p:cNvSpPr/>
          <p:nvPr/>
        </p:nvSpPr>
        <p:spPr>
          <a:xfrm>
            <a:off x="7092908" y="5527547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409" name="TextBox 408"/>
          <p:cNvSpPr txBox="1"/>
          <p:nvPr/>
        </p:nvSpPr>
        <p:spPr>
          <a:xfrm>
            <a:off x="7561690" y="5520131"/>
            <a:ext cx="1468064" cy="4678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20" b="1" dirty="0">
                <a:latin typeface="Helvetica" panose="020B0604020202020204" pitchFamily="34" charset="0"/>
                <a:cs typeface="Helvetica" panose="020B0604020202020204" pitchFamily="34" charset="0"/>
              </a:rPr>
              <a:t>Correct spectral regions</a:t>
            </a:r>
          </a:p>
        </p:txBody>
      </p:sp>
      <p:sp>
        <p:nvSpPr>
          <p:cNvPr id="410" name="TextBox 409"/>
          <p:cNvSpPr txBox="1"/>
          <p:nvPr/>
        </p:nvSpPr>
        <p:spPr>
          <a:xfrm>
            <a:off x="7561690" y="5020618"/>
            <a:ext cx="1468064" cy="4678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20" b="1" dirty="0">
                <a:latin typeface="Helvetica" panose="020B0604020202020204" pitchFamily="34" charset="0"/>
                <a:cs typeface="Helvetica" panose="020B0604020202020204" pitchFamily="34" charset="0"/>
              </a:rPr>
              <a:t>Incorrect spectral regions</a:t>
            </a:r>
          </a:p>
        </p:txBody>
      </p:sp>
      <p:sp>
        <p:nvSpPr>
          <p:cNvPr id="173" name="Rectangle: Rounded Corners 59">
            <a:extLst>
              <a:ext uri="{FF2B5EF4-FFF2-40B4-BE49-F238E27FC236}">
                <a16:creationId xmlns:a16="http://schemas.microsoft.com/office/drawing/2014/main" id="{CB250215-7F9F-43D9-8412-FE7EE50BA01E}"/>
              </a:ext>
            </a:extLst>
          </p:cNvPr>
          <p:cNvSpPr/>
          <p:nvPr/>
        </p:nvSpPr>
        <p:spPr>
          <a:xfrm>
            <a:off x="3872602" y="1688493"/>
            <a:ext cx="2367897" cy="445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Recorded images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2E32F3F1-FEC8-4175-B856-7C5D14D2388E}"/>
                  </a:ext>
                </a:extLst>
              </p:cNvPr>
              <p:cNvSpPr txBox="1"/>
              <p:nvPr/>
            </p:nvSpPr>
            <p:spPr>
              <a:xfrm>
                <a:off x="5044749" y="4530400"/>
                <a:ext cx="409728" cy="316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GB" sz="135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2E32F3F1-FEC8-4175-B856-7C5D14D23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749" y="4530400"/>
                <a:ext cx="409728" cy="31643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5" name="Arrow: Right 62">
            <a:extLst>
              <a:ext uri="{FF2B5EF4-FFF2-40B4-BE49-F238E27FC236}">
                <a16:creationId xmlns:a16="http://schemas.microsoft.com/office/drawing/2014/main" id="{48B25027-BF30-4099-81E4-C99BAE18960B}"/>
              </a:ext>
            </a:extLst>
          </p:cNvPr>
          <p:cNvSpPr/>
          <p:nvPr/>
        </p:nvSpPr>
        <p:spPr>
          <a:xfrm rot="5400000">
            <a:off x="4879508" y="3708178"/>
            <a:ext cx="370827" cy="585438"/>
          </a:xfrm>
          <a:prstGeom prst="rightArrow">
            <a:avLst>
              <a:gd name="adj1" fmla="val 50000"/>
              <a:gd name="adj2" fmla="val 39245"/>
            </a:avLst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685800"/>
            <a:r>
              <a:rPr lang="en-GB" sz="122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FT</a:t>
            </a:r>
            <a:endParaRPr lang="en-GB" sz="1220" baseline="30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6" name="Rectangle: Rounded Corners 59">
            <a:extLst>
              <a:ext uri="{FF2B5EF4-FFF2-40B4-BE49-F238E27FC236}">
                <a16:creationId xmlns:a16="http://schemas.microsoft.com/office/drawing/2014/main" id="{9AB4B903-24FA-425E-B871-6027D1C64B04}"/>
              </a:ext>
            </a:extLst>
          </p:cNvPr>
          <p:cNvSpPr/>
          <p:nvPr/>
        </p:nvSpPr>
        <p:spPr>
          <a:xfrm>
            <a:off x="3621473" y="4200516"/>
            <a:ext cx="2903501" cy="445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Estimated spectral region locations</a:t>
            </a: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45A7F168-60EE-4158-B758-49C7F230A500}"/>
              </a:ext>
            </a:extLst>
          </p:cNvPr>
          <p:cNvSpPr/>
          <p:nvPr/>
        </p:nvSpPr>
        <p:spPr>
          <a:xfrm>
            <a:off x="4848360" y="5424489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F0C33CF5-DFB8-48E2-A860-AE3D5A8D5F79}"/>
              </a:ext>
            </a:extLst>
          </p:cNvPr>
          <p:cNvSpPr/>
          <p:nvPr/>
        </p:nvSpPr>
        <p:spPr>
          <a:xfrm>
            <a:off x="4379098" y="5421275"/>
            <a:ext cx="411480" cy="411480"/>
          </a:xfrm>
          <a:prstGeom prst="ellipse">
            <a:avLst/>
          </a:prstGeom>
          <a:solidFill>
            <a:srgbClr val="FF0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B5D199EF-C1CE-41DA-AC59-220CB6070EFD}"/>
              </a:ext>
            </a:extLst>
          </p:cNvPr>
          <p:cNvSpPr/>
          <p:nvPr/>
        </p:nvSpPr>
        <p:spPr>
          <a:xfrm>
            <a:off x="5323894" y="5418061"/>
            <a:ext cx="411480" cy="411480"/>
          </a:xfrm>
          <a:prstGeom prst="ellipse">
            <a:avLst/>
          </a:prstGeom>
          <a:solidFill>
            <a:srgbClr val="FF0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8E3FA08E-269C-42CF-98F9-32633FD419C5}"/>
              </a:ext>
            </a:extLst>
          </p:cNvPr>
          <p:cNvSpPr/>
          <p:nvPr/>
        </p:nvSpPr>
        <p:spPr>
          <a:xfrm>
            <a:off x="4855401" y="5895329"/>
            <a:ext cx="411480" cy="411480"/>
          </a:xfrm>
          <a:prstGeom prst="ellipse">
            <a:avLst/>
          </a:prstGeom>
          <a:solidFill>
            <a:srgbClr val="FF0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id="{372514A6-3B6F-43AC-BF65-9714CFE412A0}"/>
              </a:ext>
            </a:extLst>
          </p:cNvPr>
          <p:cNvSpPr/>
          <p:nvPr/>
        </p:nvSpPr>
        <p:spPr>
          <a:xfrm>
            <a:off x="4386139" y="5892115"/>
            <a:ext cx="411480" cy="411480"/>
          </a:xfrm>
          <a:prstGeom prst="ellipse">
            <a:avLst/>
          </a:prstGeom>
          <a:solidFill>
            <a:srgbClr val="FF0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D63CBF62-65F1-4D86-BBD6-AAEDD384E507}"/>
              </a:ext>
            </a:extLst>
          </p:cNvPr>
          <p:cNvSpPr/>
          <p:nvPr/>
        </p:nvSpPr>
        <p:spPr>
          <a:xfrm>
            <a:off x="5330935" y="5888901"/>
            <a:ext cx="411480" cy="411480"/>
          </a:xfrm>
          <a:prstGeom prst="ellipse">
            <a:avLst/>
          </a:prstGeom>
          <a:solidFill>
            <a:srgbClr val="FF0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id="{806F034D-61EA-45E6-B91D-DE3B0C501947}"/>
              </a:ext>
            </a:extLst>
          </p:cNvPr>
          <p:cNvSpPr/>
          <p:nvPr/>
        </p:nvSpPr>
        <p:spPr>
          <a:xfrm>
            <a:off x="4848360" y="4945730"/>
            <a:ext cx="411480" cy="411480"/>
          </a:xfrm>
          <a:prstGeom prst="ellipse">
            <a:avLst/>
          </a:prstGeom>
          <a:solidFill>
            <a:srgbClr val="FF0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id="{F993A27D-0B78-4DA8-9A8D-69D29B5E74F6}"/>
              </a:ext>
            </a:extLst>
          </p:cNvPr>
          <p:cNvSpPr/>
          <p:nvPr/>
        </p:nvSpPr>
        <p:spPr>
          <a:xfrm>
            <a:off x="4379098" y="4942516"/>
            <a:ext cx="411480" cy="411480"/>
          </a:xfrm>
          <a:prstGeom prst="ellipse">
            <a:avLst/>
          </a:prstGeom>
          <a:solidFill>
            <a:srgbClr val="FF0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CEF46114-8C62-44BE-AF89-84498EDF326D}"/>
              </a:ext>
            </a:extLst>
          </p:cNvPr>
          <p:cNvSpPr/>
          <p:nvPr/>
        </p:nvSpPr>
        <p:spPr>
          <a:xfrm>
            <a:off x="5330935" y="4940573"/>
            <a:ext cx="411480" cy="411480"/>
          </a:xfrm>
          <a:prstGeom prst="ellipse">
            <a:avLst/>
          </a:prstGeom>
          <a:solidFill>
            <a:srgbClr val="FF0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43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Arrow: Right 62">
            <a:extLst>
              <a:ext uri="{FF2B5EF4-FFF2-40B4-BE49-F238E27FC236}">
                <a16:creationId xmlns:a16="http://schemas.microsoft.com/office/drawing/2014/main" id="{F32483F1-EDB9-45C2-9573-F79F32ABF191}"/>
              </a:ext>
            </a:extLst>
          </p:cNvPr>
          <p:cNvSpPr/>
          <p:nvPr/>
        </p:nvSpPr>
        <p:spPr>
          <a:xfrm rot="5400000">
            <a:off x="4879508" y="3708178"/>
            <a:ext cx="370827" cy="585438"/>
          </a:xfrm>
          <a:prstGeom prst="rightArrow">
            <a:avLst>
              <a:gd name="adj1" fmla="val 50000"/>
              <a:gd name="adj2" fmla="val 39245"/>
            </a:avLst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685800"/>
            <a:r>
              <a:rPr lang="en-GB" sz="122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FT</a:t>
            </a:r>
            <a:endParaRPr lang="en-GB" sz="1220" baseline="30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13</a:t>
            </a:fld>
            <a:endParaRPr lang="en-GB"/>
          </a:p>
        </p:txBody>
      </p:sp>
      <p:cxnSp>
        <p:nvCxnSpPr>
          <p:cNvPr id="302" name="Straight Arrow Connector 301">
            <a:extLst>
              <a:ext uri="{FF2B5EF4-FFF2-40B4-BE49-F238E27FC236}">
                <a16:creationId xmlns:a16="http://schemas.microsoft.com/office/drawing/2014/main" id="{3C096605-5B6B-4C7F-A18D-C498C7518F54}"/>
              </a:ext>
            </a:extLst>
          </p:cNvPr>
          <p:cNvCxnSpPr/>
          <p:nvPr/>
        </p:nvCxnSpPr>
        <p:spPr>
          <a:xfrm>
            <a:off x="5056648" y="4604888"/>
            <a:ext cx="0" cy="205740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3" name="Straight Arrow Connector 302">
            <a:extLst>
              <a:ext uri="{FF2B5EF4-FFF2-40B4-BE49-F238E27FC236}">
                <a16:creationId xmlns:a16="http://schemas.microsoft.com/office/drawing/2014/main" id="{17CCB029-6890-4C47-BDF7-E90631541A26}"/>
              </a:ext>
            </a:extLst>
          </p:cNvPr>
          <p:cNvCxnSpPr/>
          <p:nvPr/>
        </p:nvCxnSpPr>
        <p:spPr>
          <a:xfrm flipH="1">
            <a:off x="4090422" y="5617816"/>
            <a:ext cx="189694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4" name="TextBox 303">
                <a:extLst>
                  <a:ext uri="{FF2B5EF4-FFF2-40B4-BE49-F238E27FC236}">
                    <a16:creationId xmlns:a16="http://schemas.microsoft.com/office/drawing/2014/main" id="{0614A7E7-04DB-452C-8210-AE6A5B9563AB}"/>
                  </a:ext>
                </a:extLst>
              </p:cNvPr>
              <p:cNvSpPr txBox="1"/>
              <p:nvPr/>
            </p:nvSpPr>
            <p:spPr>
              <a:xfrm>
                <a:off x="5905245" y="5515755"/>
                <a:ext cx="405239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04" name="TextBox 30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614A7E7-04DB-452C-8210-AE6A5B956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245" y="5515755"/>
                <a:ext cx="405239" cy="30008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6" name="Group 305"/>
          <p:cNvGrpSpPr/>
          <p:nvPr/>
        </p:nvGrpSpPr>
        <p:grpSpPr>
          <a:xfrm>
            <a:off x="4374989" y="4934328"/>
            <a:ext cx="1363317" cy="1366236"/>
            <a:chOff x="1907281" y="4357284"/>
            <a:chExt cx="1363317" cy="1366236"/>
          </a:xfrm>
          <a:solidFill>
            <a:srgbClr val="FFC000">
              <a:alpha val="30000"/>
            </a:srgbClr>
          </a:solidFill>
        </p:grpSpPr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376543" y="4841200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1907281" y="4837986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852077" y="4834772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383584" y="5312040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1914322" y="5308826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859118" y="5305612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376543" y="4362441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1907281" y="4359227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859118" y="4357284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</p:grpSp>
      <p:grpSp>
        <p:nvGrpSpPr>
          <p:cNvPr id="317" name="Group 316"/>
          <p:cNvGrpSpPr/>
          <p:nvPr/>
        </p:nvGrpSpPr>
        <p:grpSpPr>
          <a:xfrm>
            <a:off x="4167006" y="2070552"/>
            <a:ext cx="1758335" cy="1750794"/>
            <a:chOff x="6797240" y="4206222"/>
            <a:chExt cx="1758335" cy="1750794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18" name="Rectangle 317"/>
            <p:cNvSpPr/>
            <p:nvPr/>
          </p:nvSpPr>
          <p:spPr>
            <a:xfrm>
              <a:off x="7390958" y="4206685"/>
              <a:ext cx="570901" cy="570901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14" b="1"/>
            </a:p>
          </p:txBody>
        </p:sp>
        <p:grpSp>
          <p:nvGrpSpPr>
            <p:cNvPr id="319" name="Group 318"/>
            <p:cNvGrpSpPr/>
            <p:nvPr/>
          </p:nvGrpSpPr>
          <p:grpSpPr>
            <a:xfrm>
              <a:off x="7613474" y="4360388"/>
              <a:ext cx="125867" cy="249160"/>
              <a:chOff x="6276474" y="1249251"/>
              <a:chExt cx="201599" cy="399075"/>
            </a:xfrm>
            <a:grpFill/>
          </p:grpSpPr>
          <p:sp>
            <p:nvSpPr>
              <p:cNvPr id="384" name="Smiley Face 383"/>
              <p:cNvSpPr/>
              <p:nvPr/>
            </p:nvSpPr>
            <p:spPr>
              <a:xfrm>
                <a:off x="6310648" y="1249251"/>
                <a:ext cx="167425" cy="167425"/>
              </a:xfrm>
              <a:prstGeom prst="smileyFac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14" b="1"/>
              </a:p>
            </p:txBody>
          </p:sp>
          <p:cxnSp>
            <p:nvCxnSpPr>
              <p:cNvPr id="385" name="Straight Connector 384"/>
              <p:cNvCxnSpPr>
                <a:stCxn id="384" idx="4"/>
              </p:cNvCxnSpPr>
              <p:nvPr/>
            </p:nvCxnSpPr>
            <p:spPr>
              <a:xfrm flipH="1">
                <a:off x="6392779" y="1416676"/>
                <a:ext cx="1582" cy="143419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/>
              <p:cNvCxnSpPr/>
              <p:nvPr/>
            </p:nvCxnSpPr>
            <p:spPr>
              <a:xfrm>
                <a:off x="6388768" y="1564105"/>
                <a:ext cx="84221" cy="8422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/>
              <p:cNvCxnSpPr/>
              <p:nvPr/>
            </p:nvCxnSpPr>
            <p:spPr>
              <a:xfrm flipH="1">
                <a:off x="6310648" y="1560095"/>
                <a:ext cx="82132" cy="8823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/>
              <p:cNvCxnSpPr/>
              <p:nvPr/>
            </p:nvCxnSpPr>
            <p:spPr>
              <a:xfrm flipH="1">
                <a:off x="6276474" y="1447320"/>
                <a:ext cx="112294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/>
              <p:cNvCxnSpPr/>
              <p:nvPr/>
            </p:nvCxnSpPr>
            <p:spPr>
              <a:xfrm>
                <a:off x="6388768" y="1451811"/>
                <a:ext cx="84221" cy="7620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0" name="Rectangle 319"/>
            <p:cNvSpPr/>
            <p:nvPr/>
          </p:nvSpPr>
          <p:spPr>
            <a:xfrm>
              <a:off x="6797240" y="4206222"/>
              <a:ext cx="570901" cy="570901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14" b="1"/>
            </a:p>
          </p:txBody>
        </p:sp>
        <p:grpSp>
          <p:nvGrpSpPr>
            <p:cNvPr id="321" name="Group 320"/>
            <p:cNvGrpSpPr/>
            <p:nvPr/>
          </p:nvGrpSpPr>
          <p:grpSpPr>
            <a:xfrm>
              <a:off x="7019757" y="4359925"/>
              <a:ext cx="125867" cy="249160"/>
              <a:chOff x="6276474" y="1249251"/>
              <a:chExt cx="201599" cy="399075"/>
            </a:xfrm>
            <a:grpFill/>
          </p:grpSpPr>
          <p:sp>
            <p:nvSpPr>
              <p:cNvPr id="378" name="Smiley Face 377"/>
              <p:cNvSpPr/>
              <p:nvPr/>
            </p:nvSpPr>
            <p:spPr>
              <a:xfrm>
                <a:off x="6310648" y="1249251"/>
                <a:ext cx="167425" cy="167425"/>
              </a:xfrm>
              <a:prstGeom prst="smileyFac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14" b="1"/>
              </a:p>
            </p:txBody>
          </p:sp>
          <p:cxnSp>
            <p:nvCxnSpPr>
              <p:cNvPr id="379" name="Straight Connector 378"/>
              <p:cNvCxnSpPr>
                <a:stCxn id="378" idx="4"/>
              </p:cNvCxnSpPr>
              <p:nvPr/>
            </p:nvCxnSpPr>
            <p:spPr>
              <a:xfrm flipH="1">
                <a:off x="6392779" y="1416676"/>
                <a:ext cx="1582" cy="143419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/>
              <p:cNvCxnSpPr/>
              <p:nvPr/>
            </p:nvCxnSpPr>
            <p:spPr>
              <a:xfrm>
                <a:off x="6388768" y="1564105"/>
                <a:ext cx="84221" cy="8422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/>
              <p:cNvCxnSpPr/>
              <p:nvPr/>
            </p:nvCxnSpPr>
            <p:spPr>
              <a:xfrm flipH="1">
                <a:off x="6310648" y="1560095"/>
                <a:ext cx="82132" cy="8823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/>
              <p:cNvCxnSpPr/>
              <p:nvPr/>
            </p:nvCxnSpPr>
            <p:spPr>
              <a:xfrm flipH="1">
                <a:off x="6276474" y="1447320"/>
                <a:ext cx="112294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/>
              <p:cNvCxnSpPr/>
              <p:nvPr/>
            </p:nvCxnSpPr>
            <p:spPr>
              <a:xfrm>
                <a:off x="6388768" y="1451811"/>
                <a:ext cx="84221" cy="7620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2" name="Rectangle 321"/>
            <p:cNvSpPr/>
            <p:nvPr/>
          </p:nvSpPr>
          <p:spPr>
            <a:xfrm>
              <a:off x="7984674" y="4206222"/>
              <a:ext cx="570901" cy="570901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14" b="1"/>
            </a:p>
          </p:txBody>
        </p:sp>
        <p:grpSp>
          <p:nvGrpSpPr>
            <p:cNvPr id="323" name="Group 322"/>
            <p:cNvGrpSpPr/>
            <p:nvPr/>
          </p:nvGrpSpPr>
          <p:grpSpPr>
            <a:xfrm>
              <a:off x="8207190" y="4359925"/>
              <a:ext cx="125867" cy="249160"/>
              <a:chOff x="6276474" y="1249251"/>
              <a:chExt cx="201599" cy="399075"/>
            </a:xfrm>
            <a:grpFill/>
          </p:grpSpPr>
          <p:sp>
            <p:nvSpPr>
              <p:cNvPr id="372" name="Smiley Face 371"/>
              <p:cNvSpPr/>
              <p:nvPr/>
            </p:nvSpPr>
            <p:spPr>
              <a:xfrm>
                <a:off x="6310648" y="1249251"/>
                <a:ext cx="167425" cy="167425"/>
              </a:xfrm>
              <a:prstGeom prst="smileyFac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14" b="1"/>
              </a:p>
            </p:txBody>
          </p:sp>
          <p:cxnSp>
            <p:nvCxnSpPr>
              <p:cNvPr id="373" name="Straight Connector 372"/>
              <p:cNvCxnSpPr>
                <a:stCxn id="372" idx="4"/>
              </p:cNvCxnSpPr>
              <p:nvPr/>
            </p:nvCxnSpPr>
            <p:spPr>
              <a:xfrm flipH="1">
                <a:off x="6392779" y="1416676"/>
                <a:ext cx="1582" cy="143419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/>
              <p:cNvCxnSpPr/>
              <p:nvPr/>
            </p:nvCxnSpPr>
            <p:spPr>
              <a:xfrm>
                <a:off x="6388768" y="1564105"/>
                <a:ext cx="84221" cy="8422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/>
              <p:cNvCxnSpPr/>
              <p:nvPr/>
            </p:nvCxnSpPr>
            <p:spPr>
              <a:xfrm flipH="1">
                <a:off x="6310648" y="1560095"/>
                <a:ext cx="82132" cy="8823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/>
              <p:cNvCxnSpPr/>
              <p:nvPr/>
            </p:nvCxnSpPr>
            <p:spPr>
              <a:xfrm flipH="1">
                <a:off x="6276474" y="1447320"/>
                <a:ext cx="112294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/>
              <p:cNvCxnSpPr/>
              <p:nvPr/>
            </p:nvCxnSpPr>
            <p:spPr>
              <a:xfrm>
                <a:off x="6388768" y="1451811"/>
                <a:ext cx="84221" cy="7620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4" name="Rectangle 323"/>
            <p:cNvSpPr/>
            <p:nvPr/>
          </p:nvSpPr>
          <p:spPr>
            <a:xfrm>
              <a:off x="7390958" y="4796401"/>
              <a:ext cx="570901" cy="567180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14" b="1"/>
            </a:p>
          </p:txBody>
        </p:sp>
        <p:grpSp>
          <p:nvGrpSpPr>
            <p:cNvPr id="325" name="Group 324"/>
            <p:cNvGrpSpPr/>
            <p:nvPr/>
          </p:nvGrpSpPr>
          <p:grpSpPr>
            <a:xfrm>
              <a:off x="7613474" y="4954967"/>
              <a:ext cx="125867" cy="249160"/>
              <a:chOff x="6276474" y="1249251"/>
              <a:chExt cx="201599" cy="399075"/>
            </a:xfrm>
            <a:grpFill/>
          </p:grpSpPr>
          <p:sp>
            <p:nvSpPr>
              <p:cNvPr id="366" name="Smiley Face 365"/>
              <p:cNvSpPr/>
              <p:nvPr/>
            </p:nvSpPr>
            <p:spPr>
              <a:xfrm>
                <a:off x="6310648" y="1249251"/>
                <a:ext cx="167425" cy="167425"/>
              </a:xfrm>
              <a:prstGeom prst="smileyFac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14" b="1"/>
              </a:p>
            </p:txBody>
          </p:sp>
          <p:cxnSp>
            <p:nvCxnSpPr>
              <p:cNvPr id="367" name="Straight Connector 366"/>
              <p:cNvCxnSpPr>
                <a:stCxn id="366" idx="4"/>
              </p:cNvCxnSpPr>
              <p:nvPr/>
            </p:nvCxnSpPr>
            <p:spPr>
              <a:xfrm flipH="1">
                <a:off x="6392779" y="1416676"/>
                <a:ext cx="1582" cy="143419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/>
              <p:cNvCxnSpPr/>
              <p:nvPr/>
            </p:nvCxnSpPr>
            <p:spPr>
              <a:xfrm>
                <a:off x="6388768" y="1564105"/>
                <a:ext cx="84221" cy="8422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/>
              <p:cNvCxnSpPr/>
              <p:nvPr/>
            </p:nvCxnSpPr>
            <p:spPr>
              <a:xfrm flipH="1">
                <a:off x="6310648" y="1560095"/>
                <a:ext cx="82132" cy="8823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/>
              <p:cNvCxnSpPr/>
              <p:nvPr/>
            </p:nvCxnSpPr>
            <p:spPr>
              <a:xfrm flipH="1">
                <a:off x="6276474" y="1447320"/>
                <a:ext cx="112294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/>
              <p:cNvCxnSpPr/>
              <p:nvPr/>
            </p:nvCxnSpPr>
            <p:spPr>
              <a:xfrm>
                <a:off x="6388768" y="1451811"/>
                <a:ext cx="84221" cy="7620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6" name="Rectangle 325"/>
            <p:cNvSpPr/>
            <p:nvPr/>
          </p:nvSpPr>
          <p:spPr>
            <a:xfrm>
              <a:off x="6797240" y="4795937"/>
              <a:ext cx="570901" cy="570901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14" b="1"/>
            </a:p>
          </p:txBody>
        </p:sp>
        <p:grpSp>
          <p:nvGrpSpPr>
            <p:cNvPr id="327" name="Group 326"/>
            <p:cNvGrpSpPr/>
            <p:nvPr/>
          </p:nvGrpSpPr>
          <p:grpSpPr>
            <a:xfrm>
              <a:off x="7019757" y="4954505"/>
              <a:ext cx="125867" cy="249160"/>
              <a:chOff x="6276474" y="1249251"/>
              <a:chExt cx="201599" cy="399075"/>
            </a:xfrm>
            <a:grpFill/>
          </p:grpSpPr>
          <p:sp>
            <p:nvSpPr>
              <p:cNvPr id="360" name="Smiley Face 359"/>
              <p:cNvSpPr/>
              <p:nvPr/>
            </p:nvSpPr>
            <p:spPr>
              <a:xfrm>
                <a:off x="6310648" y="1249251"/>
                <a:ext cx="167425" cy="167425"/>
              </a:xfrm>
              <a:prstGeom prst="smileyFac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14" b="1"/>
              </a:p>
            </p:txBody>
          </p:sp>
          <p:cxnSp>
            <p:nvCxnSpPr>
              <p:cNvPr id="361" name="Straight Connector 360"/>
              <p:cNvCxnSpPr>
                <a:stCxn id="360" idx="4"/>
              </p:cNvCxnSpPr>
              <p:nvPr/>
            </p:nvCxnSpPr>
            <p:spPr>
              <a:xfrm flipH="1">
                <a:off x="6392779" y="1416676"/>
                <a:ext cx="1582" cy="143419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/>
              <p:cNvCxnSpPr/>
              <p:nvPr/>
            </p:nvCxnSpPr>
            <p:spPr>
              <a:xfrm>
                <a:off x="6388768" y="1564105"/>
                <a:ext cx="84221" cy="8422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/>
              <p:cNvCxnSpPr/>
              <p:nvPr/>
            </p:nvCxnSpPr>
            <p:spPr>
              <a:xfrm flipH="1">
                <a:off x="6310648" y="1560095"/>
                <a:ext cx="82132" cy="8823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/>
              <p:cNvCxnSpPr/>
              <p:nvPr/>
            </p:nvCxnSpPr>
            <p:spPr>
              <a:xfrm flipH="1">
                <a:off x="6276474" y="1447320"/>
                <a:ext cx="112294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/>
              <p:cNvCxnSpPr/>
              <p:nvPr/>
            </p:nvCxnSpPr>
            <p:spPr>
              <a:xfrm>
                <a:off x="6388768" y="1451811"/>
                <a:ext cx="84221" cy="7620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8" name="Rectangle 327"/>
            <p:cNvSpPr/>
            <p:nvPr/>
          </p:nvSpPr>
          <p:spPr>
            <a:xfrm>
              <a:off x="7984674" y="4795937"/>
              <a:ext cx="570901" cy="570901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14" b="1"/>
            </a:p>
          </p:txBody>
        </p:sp>
        <p:grpSp>
          <p:nvGrpSpPr>
            <p:cNvPr id="329" name="Group 328"/>
            <p:cNvGrpSpPr/>
            <p:nvPr/>
          </p:nvGrpSpPr>
          <p:grpSpPr>
            <a:xfrm>
              <a:off x="8207190" y="4954505"/>
              <a:ext cx="125867" cy="249160"/>
              <a:chOff x="6276474" y="1249251"/>
              <a:chExt cx="201599" cy="399075"/>
            </a:xfrm>
            <a:grpFill/>
          </p:grpSpPr>
          <p:sp>
            <p:nvSpPr>
              <p:cNvPr id="354" name="Smiley Face 353"/>
              <p:cNvSpPr/>
              <p:nvPr/>
            </p:nvSpPr>
            <p:spPr>
              <a:xfrm>
                <a:off x="6310648" y="1249251"/>
                <a:ext cx="167425" cy="167425"/>
              </a:xfrm>
              <a:prstGeom prst="smileyFac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14" b="1"/>
              </a:p>
            </p:txBody>
          </p:sp>
          <p:cxnSp>
            <p:nvCxnSpPr>
              <p:cNvPr id="355" name="Straight Connector 354"/>
              <p:cNvCxnSpPr>
                <a:stCxn id="354" idx="4"/>
              </p:cNvCxnSpPr>
              <p:nvPr/>
            </p:nvCxnSpPr>
            <p:spPr>
              <a:xfrm flipH="1">
                <a:off x="6392779" y="1416676"/>
                <a:ext cx="1582" cy="143419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Straight Connector 355"/>
              <p:cNvCxnSpPr/>
              <p:nvPr/>
            </p:nvCxnSpPr>
            <p:spPr>
              <a:xfrm>
                <a:off x="6388768" y="1564105"/>
                <a:ext cx="84221" cy="8422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356"/>
              <p:cNvCxnSpPr/>
              <p:nvPr/>
            </p:nvCxnSpPr>
            <p:spPr>
              <a:xfrm flipH="1">
                <a:off x="6310648" y="1560095"/>
                <a:ext cx="82132" cy="8823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357"/>
              <p:cNvCxnSpPr/>
              <p:nvPr/>
            </p:nvCxnSpPr>
            <p:spPr>
              <a:xfrm flipH="1">
                <a:off x="6276474" y="1447320"/>
                <a:ext cx="112294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358"/>
              <p:cNvCxnSpPr/>
              <p:nvPr/>
            </p:nvCxnSpPr>
            <p:spPr>
              <a:xfrm>
                <a:off x="6388768" y="1451811"/>
                <a:ext cx="84221" cy="7620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0" name="Rectangle 329"/>
            <p:cNvSpPr/>
            <p:nvPr/>
          </p:nvSpPr>
          <p:spPr>
            <a:xfrm>
              <a:off x="7390958" y="5386115"/>
              <a:ext cx="570901" cy="570901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14" b="1"/>
            </a:p>
          </p:txBody>
        </p:sp>
        <p:grpSp>
          <p:nvGrpSpPr>
            <p:cNvPr id="331" name="Group 330"/>
            <p:cNvGrpSpPr/>
            <p:nvPr/>
          </p:nvGrpSpPr>
          <p:grpSpPr>
            <a:xfrm>
              <a:off x="7613474" y="5549546"/>
              <a:ext cx="125867" cy="249160"/>
              <a:chOff x="6276474" y="1249251"/>
              <a:chExt cx="201599" cy="399075"/>
            </a:xfrm>
            <a:grpFill/>
          </p:grpSpPr>
          <p:sp>
            <p:nvSpPr>
              <p:cNvPr id="348" name="Smiley Face 347"/>
              <p:cNvSpPr/>
              <p:nvPr/>
            </p:nvSpPr>
            <p:spPr>
              <a:xfrm>
                <a:off x="6310648" y="1249251"/>
                <a:ext cx="167425" cy="167425"/>
              </a:xfrm>
              <a:prstGeom prst="smileyFac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14" b="1"/>
              </a:p>
            </p:txBody>
          </p:sp>
          <p:cxnSp>
            <p:nvCxnSpPr>
              <p:cNvPr id="349" name="Straight Connector 348"/>
              <p:cNvCxnSpPr>
                <a:stCxn id="348" idx="4"/>
              </p:cNvCxnSpPr>
              <p:nvPr/>
            </p:nvCxnSpPr>
            <p:spPr>
              <a:xfrm flipH="1">
                <a:off x="6392779" y="1416676"/>
                <a:ext cx="1582" cy="143419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Straight Connector 349"/>
              <p:cNvCxnSpPr/>
              <p:nvPr/>
            </p:nvCxnSpPr>
            <p:spPr>
              <a:xfrm>
                <a:off x="6388768" y="1564105"/>
                <a:ext cx="84221" cy="8422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350"/>
              <p:cNvCxnSpPr/>
              <p:nvPr/>
            </p:nvCxnSpPr>
            <p:spPr>
              <a:xfrm flipH="1">
                <a:off x="6310648" y="1560095"/>
                <a:ext cx="82132" cy="8823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Connector 351"/>
              <p:cNvCxnSpPr/>
              <p:nvPr/>
            </p:nvCxnSpPr>
            <p:spPr>
              <a:xfrm flipH="1">
                <a:off x="6276474" y="1447320"/>
                <a:ext cx="112294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Straight Connector 352"/>
              <p:cNvCxnSpPr/>
              <p:nvPr/>
            </p:nvCxnSpPr>
            <p:spPr>
              <a:xfrm>
                <a:off x="6388768" y="1451811"/>
                <a:ext cx="84221" cy="7620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2" name="Rectangle 331"/>
            <p:cNvSpPr/>
            <p:nvPr/>
          </p:nvSpPr>
          <p:spPr>
            <a:xfrm>
              <a:off x="6797240" y="5385652"/>
              <a:ext cx="570901" cy="570901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14" b="1" dirty="0"/>
            </a:p>
          </p:txBody>
        </p:sp>
        <p:grpSp>
          <p:nvGrpSpPr>
            <p:cNvPr id="333" name="Group 332"/>
            <p:cNvGrpSpPr/>
            <p:nvPr/>
          </p:nvGrpSpPr>
          <p:grpSpPr>
            <a:xfrm>
              <a:off x="7019757" y="5549083"/>
              <a:ext cx="125867" cy="249160"/>
              <a:chOff x="6276474" y="1249251"/>
              <a:chExt cx="201599" cy="399075"/>
            </a:xfrm>
            <a:grpFill/>
          </p:grpSpPr>
          <p:sp>
            <p:nvSpPr>
              <p:cNvPr id="342" name="Smiley Face 341"/>
              <p:cNvSpPr/>
              <p:nvPr/>
            </p:nvSpPr>
            <p:spPr>
              <a:xfrm>
                <a:off x="6310648" y="1249251"/>
                <a:ext cx="167425" cy="167425"/>
              </a:xfrm>
              <a:prstGeom prst="smileyFac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14" b="1"/>
              </a:p>
            </p:txBody>
          </p:sp>
          <p:cxnSp>
            <p:nvCxnSpPr>
              <p:cNvPr id="343" name="Straight Connector 342"/>
              <p:cNvCxnSpPr>
                <a:stCxn id="342" idx="4"/>
              </p:cNvCxnSpPr>
              <p:nvPr/>
            </p:nvCxnSpPr>
            <p:spPr>
              <a:xfrm flipH="1">
                <a:off x="6392779" y="1416676"/>
                <a:ext cx="1582" cy="143419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343"/>
              <p:cNvCxnSpPr/>
              <p:nvPr/>
            </p:nvCxnSpPr>
            <p:spPr>
              <a:xfrm>
                <a:off x="6388768" y="1564105"/>
                <a:ext cx="84221" cy="8422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Connector 344"/>
              <p:cNvCxnSpPr/>
              <p:nvPr/>
            </p:nvCxnSpPr>
            <p:spPr>
              <a:xfrm flipH="1">
                <a:off x="6310648" y="1560095"/>
                <a:ext cx="82132" cy="8823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Straight Connector 345"/>
              <p:cNvCxnSpPr/>
              <p:nvPr/>
            </p:nvCxnSpPr>
            <p:spPr>
              <a:xfrm flipH="1">
                <a:off x="6276474" y="1447320"/>
                <a:ext cx="112294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Straight Connector 346"/>
              <p:cNvCxnSpPr/>
              <p:nvPr/>
            </p:nvCxnSpPr>
            <p:spPr>
              <a:xfrm>
                <a:off x="6388768" y="1451811"/>
                <a:ext cx="84221" cy="7620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4" name="Rectangle 333"/>
            <p:cNvSpPr/>
            <p:nvPr/>
          </p:nvSpPr>
          <p:spPr>
            <a:xfrm>
              <a:off x="7984674" y="5385652"/>
              <a:ext cx="570901" cy="570901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14" b="1"/>
            </a:p>
          </p:txBody>
        </p:sp>
        <p:grpSp>
          <p:nvGrpSpPr>
            <p:cNvPr id="335" name="Group 334"/>
            <p:cNvGrpSpPr/>
            <p:nvPr/>
          </p:nvGrpSpPr>
          <p:grpSpPr>
            <a:xfrm>
              <a:off x="8207190" y="5549083"/>
              <a:ext cx="125867" cy="249160"/>
              <a:chOff x="6276474" y="1249251"/>
              <a:chExt cx="201599" cy="399075"/>
            </a:xfrm>
            <a:grpFill/>
          </p:grpSpPr>
          <p:sp>
            <p:nvSpPr>
              <p:cNvPr id="336" name="Smiley Face 335"/>
              <p:cNvSpPr/>
              <p:nvPr/>
            </p:nvSpPr>
            <p:spPr>
              <a:xfrm>
                <a:off x="6310648" y="1249251"/>
                <a:ext cx="167425" cy="167425"/>
              </a:xfrm>
              <a:prstGeom prst="smileyFac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914" b="1"/>
              </a:p>
            </p:txBody>
          </p:sp>
          <p:cxnSp>
            <p:nvCxnSpPr>
              <p:cNvPr id="337" name="Straight Connector 336"/>
              <p:cNvCxnSpPr>
                <a:stCxn id="336" idx="4"/>
              </p:cNvCxnSpPr>
              <p:nvPr/>
            </p:nvCxnSpPr>
            <p:spPr>
              <a:xfrm flipH="1">
                <a:off x="6392779" y="1416676"/>
                <a:ext cx="1582" cy="143419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337"/>
              <p:cNvCxnSpPr/>
              <p:nvPr/>
            </p:nvCxnSpPr>
            <p:spPr>
              <a:xfrm>
                <a:off x="6388768" y="1564105"/>
                <a:ext cx="84221" cy="8422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Straight Connector 338"/>
              <p:cNvCxnSpPr/>
              <p:nvPr/>
            </p:nvCxnSpPr>
            <p:spPr>
              <a:xfrm flipH="1">
                <a:off x="6310648" y="1560095"/>
                <a:ext cx="82132" cy="88231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/>
              <p:cNvCxnSpPr/>
              <p:nvPr/>
            </p:nvCxnSpPr>
            <p:spPr>
              <a:xfrm flipH="1">
                <a:off x="6276474" y="1447320"/>
                <a:ext cx="112294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Straight Connector 340"/>
              <p:cNvCxnSpPr/>
              <p:nvPr/>
            </p:nvCxnSpPr>
            <p:spPr>
              <a:xfrm>
                <a:off x="6388768" y="1451811"/>
                <a:ext cx="84221" cy="7620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91" name="TextBox 390"/>
          <p:cNvSpPr txBox="1"/>
          <p:nvPr/>
        </p:nvSpPr>
        <p:spPr>
          <a:xfrm>
            <a:off x="-35655" y="2667638"/>
            <a:ext cx="1247688" cy="4678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20" b="1" dirty="0">
                <a:solidFill>
                  <a:srgbClr val="92D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Sensor misalignment</a:t>
            </a:r>
          </a:p>
        </p:txBody>
      </p:sp>
      <p:sp>
        <p:nvSpPr>
          <p:cNvPr id="392" name="TextBox 391"/>
          <p:cNvSpPr txBox="1"/>
          <p:nvPr/>
        </p:nvSpPr>
        <p:spPr>
          <a:xfrm>
            <a:off x="-76478" y="3669782"/>
            <a:ext cx="1315406" cy="4678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20" b="1" dirty="0">
                <a:solidFill>
                  <a:srgbClr val="92D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Lens misalignment</a:t>
            </a:r>
          </a:p>
        </p:txBody>
      </p:sp>
      <p:sp>
        <p:nvSpPr>
          <p:cNvPr id="484" name="Title 1"/>
          <p:cNvSpPr>
            <a:spLocks noGrp="1"/>
          </p:cNvSpPr>
          <p:nvPr>
            <p:ph type="title"/>
          </p:nvPr>
        </p:nvSpPr>
        <p:spPr>
          <a:xfrm>
            <a:off x="377367" y="318194"/>
            <a:ext cx="878967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Errors can be corrected using SURF/SIFT image registration with respect to the central camera</a:t>
            </a:r>
          </a:p>
        </p:txBody>
      </p:sp>
      <p:pic>
        <p:nvPicPr>
          <p:cNvPr id="485" name="Picture 2" descr="http://www.circuitstoday.com/wp-content/uploads/2016/04/8X8-Matrix-Pinout.png">
            <a:extLst>
              <a:ext uri="{FF2B5EF4-FFF2-40B4-BE49-F238E27FC236}">
                <a16:creationId xmlns:a16="http://schemas.microsoft.com/office/drawing/2014/main" id="{E9DF2D25-8F81-4BC0-AC7C-0FC0400A6C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3" t="26364" r="62644" b="21504"/>
          <a:stretch/>
        </p:blipFill>
        <p:spPr bwMode="auto">
          <a:xfrm>
            <a:off x="1684160" y="5165347"/>
            <a:ext cx="1444550" cy="1348524"/>
          </a:xfrm>
          <a:prstGeom prst="rect">
            <a:avLst/>
          </a:prstGeom>
          <a:noFill/>
          <a:ln>
            <a:noFill/>
          </a:ln>
          <a:scene3d>
            <a:camera prst="isometricOffAxis1Top"/>
            <a:lightRig rig="threePt" dir="t"/>
          </a:scene3d>
          <a:sp3d extrusionH="254000" contourW="12700"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6" name="Straight Connector 485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</p:cNvCxnSpPr>
          <p:nvPr/>
        </p:nvCxnSpPr>
        <p:spPr>
          <a:xfrm>
            <a:off x="2392443" y="4583937"/>
            <a:ext cx="18077" cy="1276161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7" name="Straight Connector 486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</p:cNvCxnSpPr>
          <p:nvPr/>
        </p:nvCxnSpPr>
        <p:spPr>
          <a:xfrm>
            <a:off x="2371021" y="4598312"/>
            <a:ext cx="584273" cy="1155729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8" name="Straight Connector 487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</p:cNvCxnSpPr>
          <p:nvPr/>
        </p:nvCxnSpPr>
        <p:spPr>
          <a:xfrm flipH="1">
            <a:off x="1881891" y="4598312"/>
            <a:ext cx="497480" cy="1312919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9" name="Picture 488">
            <a:extLst>
              <a:ext uri="{FF2B5EF4-FFF2-40B4-BE49-F238E27FC236}">
                <a16:creationId xmlns:a16="http://schemas.microsoft.com/office/drawing/2014/main" id="{AEEB4CFA-2F3D-4ED2-8EB2-D1FA604C0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851" y="3977217"/>
            <a:ext cx="1213440" cy="121344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215900"/>
        </p:spPr>
      </p:pic>
      <p:grpSp>
        <p:nvGrpSpPr>
          <p:cNvPr id="490" name="Group 489">
            <a:extLst>
              <a:ext uri="{FF2B5EF4-FFF2-40B4-BE49-F238E27FC236}">
                <a16:creationId xmlns:a16="http://schemas.microsoft.com/office/drawing/2014/main" id="{0D681628-1000-4EC9-A8BB-42F8C38B81E2}"/>
              </a:ext>
            </a:extLst>
          </p:cNvPr>
          <p:cNvGrpSpPr/>
          <p:nvPr/>
        </p:nvGrpSpPr>
        <p:grpSpPr>
          <a:xfrm rot="2747644">
            <a:off x="2915336" y="2896649"/>
            <a:ext cx="627612" cy="661922"/>
            <a:chOff x="2650753" y="1692504"/>
            <a:chExt cx="873559" cy="1176924"/>
          </a:xfrm>
        </p:grpSpPr>
        <p:sp>
          <p:nvSpPr>
            <p:cNvPr id="491" name="Rectangle 490">
              <a:extLst>
                <a:ext uri="{FF2B5EF4-FFF2-40B4-BE49-F238E27FC236}">
                  <a16:creationId xmlns:a16="http://schemas.microsoft.com/office/drawing/2014/main" id="{28760615-7276-4B78-98B4-4A93825A0062}"/>
                </a:ext>
              </a:extLst>
            </p:cNvPr>
            <p:cNvSpPr/>
            <p:nvPr/>
          </p:nvSpPr>
          <p:spPr>
            <a:xfrm>
              <a:off x="2650755" y="1915178"/>
              <a:ext cx="872659" cy="712813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492" name="Can 41">
              <a:extLst>
                <a:ext uri="{FF2B5EF4-FFF2-40B4-BE49-F238E27FC236}">
                  <a16:creationId xmlns:a16="http://schemas.microsoft.com/office/drawing/2014/main" id="{00EF8DAF-1317-478C-8EAD-299A728419DE}"/>
                </a:ext>
              </a:extLst>
            </p:cNvPr>
            <p:cNvSpPr/>
            <p:nvPr/>
          </p:nvSpPr>
          <p:spPr>
            <a:xfrm rot="10800000">
              <a:off x="2782277" y="2715374"/>
              <a:ext cx="609600" cy="1540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493" name="Rectangle 492">
              <a:extLst>
                <a:ext uri="{FF2B5EF4-FFF2-40B4-BE49-F238E27FC236}">
                  <a16:creationId xmlns:a16="http://schemas.microsoft.com/office/drawing/2014/main" id="{3C615944-FF84-4D68-8DF9-E66F352A3262}"/>
                </a:ext>
              </a:extLst>
            </p:cNvPr>
            <p:cNvSpPr/>
            <p:nvPr/>
          </p:nvSpPr>
          <p:spPr>
            <a:xfrm>
              <a:off x="2650753" y="2622810"/>
              <a:ext cx="872656" cy="10184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494" name="Rectangle 493">
              <a:extLst>
                <a:ext uri="{FF2B5EF4-FFF2-40B4-BE49-F238E27FC236}">
                  <a16:creationId xmlns:a16="http://schemas.microsoft.com/office/drawing/2014/main" id="{885615A8-EA9E-47DD-8601-3416E11294CF}"/>
                </a:ext>
              </a:extLst>
            </p:cNvPr>
            <p:cNvSpPr/>
            <p:nvPr/>
          </p:nvSpPr>
          <p:spPr>
            <a:xfrm>
              <a:off x="2651651" y="1818721"/>
              <a:ext cx="872661" cy="10183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495" name="Can 44">
              <a:extLst>
                <a:ext uri="{FF2B5EF4-FFF2-40B4-BE49-F238E27FC236}">
                  <a16:creationId xmlns:a16="http://schemas.microsoft.com/office/drawing/2014/main" id="{1675E666-8480-4B93-B78F-390EF9777AB3}"/>
                </a:ext>
              </a:extLst>
            </p:cNvPr>
            <p:cNvSpPr/>
            <p:nvPr/>
          </p:nvSpPr>
          <p:spPr>
            <a:xfrm>
              <a:off x="3168525" y="1692504"/>
              <a:ext cx="228601" cy="1319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DB3ECD01-27DE-45C9-ADF6-5990DA3ACA52}"/>
                </a:ext>
              </a:extLst>
            </p:cNvPr>
            <p:cNvSpPr/>
            <p:nvPr/>
          </p:nvSpPr>
          <p:spPr>
            <a:xfrm>
              <a:off x="2761164" y="1842491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497" name="Oval 496">
              <a:extLst>
                <a:ext uri="{FF2B5EF4-FFF2-40B4-BE49-F238E27FC236}">
                  <a16:creationId xmlns:a16="http://schemas.microsoft.com/office/drawing/2014/main" id="{7E539C5D-4EAA-4CF5-B2DC-D0849F32243B}"/>
                </a:ext>
              </a:extLst>
            </p:cNvPr>
            <p:cNvSpPr/>
            <p:nvPr/>
          </p:nvSpPr>
          <p:spPr>
            <a:xfrm>
              <a:off x="3446962" y="184249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498" name="Oval 497">
              <a:extLst>
                <a:ext uri="{FF2B5EF4-FFF2-40B4-BE49-F238E27FC236}">
                  <a16:creationId xmlns:a16="http://schemas.microsoft.com/office/drawing/2014/main" id="{E5E726CE-C0D4-4325-91CC-B002C2BD74C3}"/>
                </a:ext>
              </a:extLst>
            </p:cNvPr>
            <p:cNvSpPr/>
            <p:nvPr/>
          </p:nvSpPr>
          <p:spPr>
            <a:xfrm>
              <a:off x="2770774" y="2651574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499" name="Oval 498">
              <a:extLst>
                <a:ext uri="{FF2B5EF4-FFF2-40B4-BE49-F238E27FC236}">
                  <a16:creationId xmlns:a16="http://schemas.microsoft.com/office/drawing/2014/main" id="{39D58A89-4483-4C25-89CB-44C72AF0A511}"/>
                </a:ext>
              </a:extLst>
            </p:cNvPr>
            <p:cNvSpPr/>
            <p:nvPr/>
          </p:nvSpPr>
          <p:spPr>
            <a:xfrm>
              <a:off x="3456572" y="265157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</p:grpSp>
      <p:grpSp>
        <p:nvGrpSpPr>
          <p:cNvPr id="500" name="Group 499">
            <a:extLst>
              <a:ext uri="{FF2B5EF4-FFF2-40B4-BE49-F238E27FC236}">
                <a16:creationId xmlns:a16="http://schemas.microsoft.com/office/drawing/2014/main" id="{4EAF491D-8E7A-4AD0-BB6E-7B87B9FA95A4}"/>
              </a:ext>
            </a:extLst>
          </p:cNvPr>
          <p:cNvGrpSpPr/>
          <p:nvPr/>
        </p:nvGrpSpPr>
        <p:grpSpPr>
          <a:xfrm>
            <a:off x="2038710" y="2590056"/>
            <a:ext cx="663939" cy="700236"/>
            <a:chOff x="2650753" y="1692504"/>
            <a:chExt cx="873559" cy="1176924"/>
          </a:xfrm>
        </p:grpSpPr>
        <p:sp>
          <p:nvSpPr>
            <p:cNvPr id="501" name="Rectangle 500">
              <a:extLst>
                <a:ext uri="{FF2B5EF4-FFF2-40B4-BE49-F238E27FC236}">
                  <a16:creationId xmlns:a16="http://schemas.microsoft.com/office/drawing/2014/main" id="{CCBA1BD8-BC20-4743-A4A3-01B6A24CA9A8}"/>
                </a:ext>
              </a:extLst>
            </p:cNvPr>
            <p:cNvSpPr/>
            <p:nvPr/>
          </p:nvSpPr>
          <p:spPr>
            <a:xfrm>
              <a:off x="2650754" y="1915178"/>
              <a:ext cx="872659" cy="712813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502" name="Can 41">
              <a:extLst>
                <a:ext uri="{FF2B5EF4-FFF2-40B4-BE49-F238E27FC236}">
                  <a16:creationId xmlns:a16="http://schemas.microsoft.com/office/drawing/2014/main" id="{3F1CF866-8876-4D1F-AA04-7F042F612704}"/>
                </a:ext>
              </a:extLst>
            </p:cNvPr>
            <p:cNvSpPr/>
            <p:nvPr/>
          </p:nvSpPr>
          <p:spPr>
            <a:xfrm rot="10800000">
              <a:off x="2782277" y="2715374"/>
              <a:ext cx="609600" cy="1540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503" name="Rectangle 502">
              <a:extLst>
                <a:ext uri="{FF2B5EF4-FFF2-40B4-BE49-F238E27FC236}">
                  <a16:creationId xmlns:a16="http://schemas.microsoft.com/office/drawing/2014/main" id="{8DED5074-B4AA-4373-A976-2C8891D0D568}"/>
                </a:ext>
              </a:extLst>
            </p:cNvPr>
            <p:cNvSpPr/>
            <p:nvPr/>
          </p:nvSpPr>
          <p:spPr>
            <a:xfrm>
              <a:off x="2650753" y="2622810"/>
              <a:ext cx="872656" cy="10184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504" name="Rectangle 503">
              <a:extLst>
                <a:ext uri="{FF2B5EF4-FFF2-40B4-BE49-F238E27FC236}">
                  <a16:creationId xmlns:a16="http://schemas.microsoft.com/office/drawing/2014/main" id="{452DA2B5-C046-4B3B-9987-567D0E8D8CCC}"/>
                </a:ext>
              </a:extLst>
            </p:cNvPr>
            <p:cNvSpPr/>
            <p:nvPr/>
          </p:nvSpPr>
          <p:spPr>
            <a:xfrm>
              <a:off x="2651651" y="1818721"/>
              <a:ext cx="872661" cy="10183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505" name="Can 44">
              <a:extLst>
                <a:ext uri="{FF2B5EF4-FFF2-40B4-BE49-F238E27FC236}">
                  <a16:creationId xmlns:a16="http://schemas.microsoft.com/office/drawing/2014/main" id="{B8E92B93-F215-4CD7-AD29-F6F23634E9AB}"/>
                </a:ext>
              </a:extLst>
            </p:cNvPr>
            <p:cNvSpPr/>
            <p:nvPr/>
          </p:nvSpPr>
          <p:spPr>
            <a:xfrm>
              <a:off x="3168525" y="1692504"/>
              <a:ext cx="228601" cy="1319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506" name="Oval 505">
              <a:extLst>
                <a:ext uri="{FF2B5EF4-FFF2-40B4-BE49-F238E27FC236}">
                  <a16:creationId xmlns:a16="http://schemas.microsoft.com/office/drawing/2014/main" id="{811A8049-BEDC-4F17-9752-3020A078CF5E}"/>
                </a:ext>
              </a:extLst>
            </p:cNvPr>
            <p:cNvSpPr/>
            <p:nvPr/>
          </p:nvSpPr>
          <p:spPr>
            <a:xfrm>
              <a:off x="2761164" y="1842491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507" name="Oval 506">
              <a:extLst>
                <a:ext uri="{FF2B5EF4-FFF2-40B4-BE49-F238E27FC236}">
                  <a16:creationId xmlns:a16="http://schemas.microsoft.com/office/drawing/2014/main" id="{4E9A8FBF-3BD1-4AD9-8DA2-3C5BE4DE0EE4}"/>
                </a:ext>
              </a:extLst>
            </p:cNvPr>
            <p:cNvSpPr/>
            <p:nvPr/>
          </p:nvSpPr>
          <p:spPr>
            <a:xfrm>
              <a:off x="3446962" y="184249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9FC36D68-0B36-425F-BBF8-46D1D01C7C1B}"/>
                </a:ext>
              </a:extLst>
            </p:cNvPr>
            <p:cNvSpPr/>
            <p:nvPr/>
          </p:nvSpPr>
          <p:spPr>
            <a:xfrm>
              <a:off x="2770774" y="2651574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509" name="Oval 508">
              <a:extLst>
                <a:ext uri="{FF2B5EF4-FFF2-40B4-BE49-F238E27FC236}">
                  <a16:creationId xmlns:a16="http://schemas.microsoft.com/office/drawing/2014/main" id="{1744C67C-8F58-41CF-911F-BF2428AD91C5}"/>
                </a:ext>
              </a:extLst>
            </p:cNvPr>
            <p:cNvSpPr/>
            <p:nvPr/>
          </p:nvSpPr>
          <p:spPr>
            <a:xfrm>
              <a:off x="3456572" y="265157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</p:grpSp>
      <p:grpSp>
        <p:nvGrpSpPr>
          <p:cNvPr id="510" name="Group 509">
            <a:extLst>
              <a:ext uri="{FF2B5EF4-FFF2-40B4-BE49-F238E27FC236}">
                <a16:creationId xmlns:a16="http://schemas.microsoft.com/office/drawing/2014/main" id="{0D681628-1000-4EC9-A8BB-42F8C38B81E2}"/>
              </a:ext>
            </a:extLst>
          </p:cNvPr>
          <p:cNvGrpSpPr/>
          <p:nvPr/>
        </p:nvGrpSpPr>
        <p:grpSpPr>
          <a:xfrm rot="18852356" flipH="1">
            <a:off x="1200012" y="2869819"/>
            <a:ext cx="627612" cy="706248"/>
            <a:chOff x="2650753" y="1692504"/>
            <a:chExt cx="873559" cy="1176924"/>
          </a:xfrm>
        </p:grpSpPr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id="{28760615-7276-4B78-98B4-4A93825A0062}"/>
                </a:ext>
              </a:extLst>
            </p:cNvPr>
            <p:cNvSpPr/>
            <p:nvPr/>
          </p:nvSpPr>
          <p:spPr>
            <a:xfrm>
              <a:off x="2650755" y="1915178"/>
              <a:ext cx="872659" cy="712813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512" name="Can 41">
              <a:extLst>
                <a:ext uri="{FF2B5EF4-FFF2-40B4-BE49-F238E27FC236}">
                  <a16:creationId xmlns:a16="http://schemas.microsoft.com/office/drawing/2014/main" id="{00EF8DAF-1317-478C-8EAD-299A728419DE}"/>
                </a:ext>
              </a:extLst>
            </p:cNvPr>
            <p:cNvSpPr/>
            <p:nvPr/>
          </p:nvSpPr>
          <p:spPr>
            <a:xfrm rot="10800000">
              <a:off x="2782277" y="2715374"/>
              <a:ext cx="609600" cy="1540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513" name="Rectangle 512">
              <a:extLst>
                <a:ext uri="{FF2B5EF4-FFF2-40B4-BE49-F238E27FC236}">
                  <a16:creationId xmlns:a16="http://schemas.microsoft.com/office/drawing/2014/main" id="{3C615944-FF84-4D68-8DF9-E66F352A3262}"/>
                </a:ext>
              </a:extLst>
            </p:cNvPr>
            <p:cNvSpPr/>
            <p:nvPr/>
          </p:nvSpPr>
          <p:spPr>
            <a:xfrm>
              <a:off x="2650753" y="2622810"/>
              <a:ext cx="872656" cy="10184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id="{885615A8-EA9E-47DD-8601-3416E11294CF}"/>
                </a:ext>
              </a:extLst>
            </p:cNvPr>
            <p:cNvSpPr/>
            <p:nvPr/>
          </p:nvSpPr>
          <p:spPr>
            <a:xfrm>
              <a:off x="2651651" y="1818721"/>
              <a:ext cx="872661" cy="10183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515" name="Can 44">
              <a:extLst>
                <a:ext uri="{FF2B5EF4-FFF2-40B4-BE49-F238E27FC236}">
                  <a16:creationId xmlns:a16="http://schemas.microsoft.com/office/drawing/2014/main" id="{1675E666-8480-4B93-B78F-390EF9777AB3}"/>
                </a:ext>
              </a:extLst>
            </p:cNvPr>
            <p:cNvSpPr/>
            <p:nvPr/>
          </p:nvSpPr>
          <p:spPr>
            <a:xfrm>
              <a:off x="3168525" y="1692504"/>
              <a:ext cx="228601" cy="1319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516" name="Oval 515">
              <a:extLst>
                <a:ext uri="{FF2B5EF4-FFF2-40B4-BE49-F238E27FC236}">
                  <a16:creationId xmlns:a16="http://schemas.microsoft.com/office/drawing/2014/main" id="{DB3ECD01-27DE-45C9-ADF6-5990DA3ACA52}"/>
                </a:ext>
              </a:extLst>
            </p:cNvPr>
            <p:cNvSpPr/>
            <p:nvPr/>
          </p:nvSpPr>
          <p:spPr>
            <a:xfrm>
              <a:off x="2761164" y="1842491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517" name="Oval 516">
              <a:extLst>
                <a:ext uri="{FF2B5EF4-FFF2-40B4-BE49-F238E27FC236}">
                  <a16:creationId xmlns:a16="http://schemas.microsoft.com/office/drawing/2014/main" id="{7E539C5D-4EAA-4CF5-B2DC-D0849F32243B}"/>
                </a:ext>
              </a:extLst>
            </p:cNvPr>
            <p:cNvSpPr/>
            <p:nvPr/>
          </p:nvSpPr>
          <p:spPr>
            <a:xfrm>
              <a:off x="3446962" y="184249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518" name="Oval 517">
              <a:extLst>
                <a:ext uri="{FF2B5EF4-FFF2-40B4-BE49-F238E27FC236}">
                  <a16:creationId xmlns:a16="http://schemas.microsoft.com/office/drawing/2014/main" id="{E5E726CE-C0D4-4325-91CC-B002C2BD74C3}"/>
                </a:ext>
              </a:extLst>
            </p:cNvPr>
            <p:cNvSpPr/>
            <p:nvPr/>
          </p:nvSpPr>
          <p:spPr>
            <a:xfrm>
              <a:off x="2770774" y="2651574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519" name="Oval 518">
              <a:extLst>
                <a:ext uri="{FF2B5EF4-FFF2-40B4-BE49-F238E27FC236}">
                  <a16:creationId xmlns:a16="http://schemas.microsoft.com/office/drawing/2014/main" id="{39D58A89-4483-4C25-89CB-44C72AF0A511}"/>
                </a:ext>
              </a:extLst>
            </p:cNvPr>
            <p:cNvSpPr/>
            <p:nvPr/>
          </p:nvSpPr>
          <p:spPr>
            <a:xfrm>
              <a:off x="3456572" y="265157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</p:grpSp>
      <p:sp>
        <p:nvSpPr>
          <p:cNvPr id="520" name="TextBox 519">
            <a:extLst>
              <a:ext uri="{FF2B5EF4-FFF2-40B4-BE49-F238E27FC236}">
                <a16:creationId xmlns:a16="http://schemas.microsoft.com/office/drawing/2014/main" id="{4E88CE5C-C9B7-4C85-9F5A-64CDDAD39CCB}"/>
              </a:ext>
            </a:extLst>
          </p:cNvPr>
          <p:cNvSpPr txBox="1"/>
          <p:nvPr/>
        </p:nvSpPr>
        <p:spPr>
          <a:xfrm flipH="1">
            <a:off x="1972273" y="4286505"/>
            <a:ext cx="158665" cy="279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19" b="1" dirty="0"/>
          </a:p>
        </p:txBody>
      </p:sp>
      <p:sp>
        <p:nvSpPr>
          <p:cNvPr id="521" name="TextBox 520">
            <a:extLst>
              <a:ext uri="{FF2B5EF4-FFF2-40B4-BE49-F238E27FC236}">
                <a16:creationId xmlns:a16="http://schemas.microsoft.com/office/drawing/2014/main" id="{A1D66AC5-4EED-4939-9A23-971E6AD22454}"/>
              </a:ext>
            </a:extLst>
          </p:cNvPr>
          <p:cNvSpPr txBox="1"/>
          <p:nvPr/>
        </p:nvSpPr>
        <p:spPr>
          <a:xfrm flipH="1">
            <a:off x="1485096" y="3591057"/>
            <a:ext cx="158665" cy="279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19" b="1" dirty="0"/>
          </a:p>
        </p:txBody>
      </p:sp>
      <p:cxnSp>
        <p:nvCxnSpPr>
          <p:cNvPr id="522" name="Straight Connector 521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  <a:stCxn id="502" idx="1"/>
          </p:cNvCxnSpPr>
          <p:nvPr/>
        </p:nvCxnSpPr>
        <p:spPr>
          <a:xfrm>
            <a:off x="2370333" y="3290292"/>
            <a:ext cx="18077" cy="1276161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3" name="Straight Connector 522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  <a:stCxn id="492" idx="1"/>
          </p:cNvCxnSpPr>
          <p:nvPr/>
        </p:nvCxnSpPr>
        <p:spPr>
          <a:xfrm flipH="1">
            <a:off x="2389547" y="3458135"/>
            <a:ext cx="602121" cy="1125802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4" name="Straight Connector 523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  <a:stCxn id="512" idx="1"/>
          </p:cNvCxnSpPr>
          <p:nvPr/>
        </p:nvCxnSpPr>
        <p:spPr>
          <a:xfrm>
            <a:off x="1767179" y="3468921"/>
            <a:ext cx="603153" cy="1120525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5" name="Oval 524">
            <a:extLst>
              <a:ext uri="{FF2B5EF4-FFF2-40B4-BE49-F238E27FC236}">
                <a16:creationId xmlns:a16="http://schemas.microsoft.com/office/drawing/2014/main" id="{D29D155C-9606-448D-A143-438409F7B04C}"/>
              </a:ext>
            </a:extLst>
          </p:cNvPr>
          <p:cNvSpPr/>
          <p:nvPr/>
        </p:nvSpPr>
        <p:spPr>
          <a:xfrm>
            <a:off x="2184776" y="3727458"/>
            <a:ext cx="363932" cy="1566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526" name="Oval 525">
            <a:extLst>
              <a:ext uri="{FF2B5EF4-FFF2-40B4-BE49-F238E27FC236}">
                <a16:creationId xmlns:a16="http://schemas.microsoft.com/office/drawing/2014/main" id="{25168C49-423F-4CEF-87C2-E12500415574}"/>
              </a:ext>
            </a:extLst>
          </p:cNvPr>
          <p:cNvSpPr/>
          <p:nvPr/>
        </p:nvSpPr>
        <p:spPr>
          <a:xfrm rot="1351643">
            <a:off x="2570355" y="3812412"/>
            <a:ext cx="368617" cy="158617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527" name="Oval 526">
            <a:extLst>
              <a:ext uri="{FF2B5EF4-FFF2-40B4-BE49-F238E27FC236}">
                <a16:creationId xmlns:a16="http://schemas.microsoft.com/office/drawing/2014/main" id="{25168C49-423F-4CEF-87C2-E12500415574}"/>
              </a:ext>
            </a:extLst>
          </p:cNvPr>
          <p:cNvSpPr/>
          <p:nvPr/>
        </p:nvSpPr>
        <p:spPr>
          <a:xfrm rot="20248357" flipH="1">
            <a:off x="1781052" y="3813195"/>
            <a:ext cx="401245" cy="16182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528" name="Oval 527">
            <a:extLst>
              <a:ext uri="{FF2B5EF4-FFF2-40B4-BE49-F238E27FC236}">
                <a16:creationId xmlns:a16="http://schemas.microsoft.com/office/drawing/2014/main" id="{0041121A-40AF-4907-87CF-F58DFEA3824F}"/>
              </a:ext>
            </a:extLst>
          </p:cNvPr>
          <p:cNvSpPr/>
          <p:nvPr/>
        </p:nvSpPr>
        <p:spPr>
          <a:xfrm>
            <a:off x="7092908" y="5048788"/>
            <a:ext cx="411480" cy="411480"/>
          </a:xfrm>
          <a:prstGeom prst="ellipse">
            <a:avLst/>
          </a:prstGeom>
          <a:solidFill>
            <a:srgbClr val="FF0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529" name="Oval 528">
            <a:extLst>
              <a:ext uri="{FF2B5EF4-FFF2-40B4-BE49-F238E27FC236}">
                <a16:creationId xmlns:a16="http://schemas.microsoft.com/office/drawing/2014/main" id="{0041121A-40AF-4907-87CF-F58DFEA3824F}"/>
              </a:ext>
            </a:extLst>
          </p:cNvPr>
          <p:cNvSpPr/>
          <p:nvPr/>
        </p:nvSpPr>
        <p:spPr>
          <a:xfrm>
            <a:off x="7092908" y="5527547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530" name="TextBox 529"/>
          <p:cNvSpPr txBox="1"/>
          <p:nvPr/>
        </p:nvSpPr>
        <p:spPr>
          <a:xfrm>
            <a:off x="7561690" y="5520131"/>
            <a:ext cx="1468064" cy="4678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20" b="1" dirty="0">
                <a:latin typeface="Helvetica" panose="020B0604020202020204" pitchFamily="34" charset="0"/>
                <a:cs typeface="Helvetica" panose="020B0604020202020204" pitchFamily="34" charset="0"/>
              </a:rPr>
              <a:t>Correct spectral regions</a:t>
            </a:r>
          </a:p>
        </p:txBody>
      </p:sp>
      <p:sp>
        <p:nvSpPr>
          <p:cNvPr id="531" name="TextBox 530"/>
          <p:cNvSpPr txBox="1"/>
          <p:nvPr/>
        </p:nvSpPr>
        <p:spPr>
          <a:xfrm>
            <a:off x="7561690" y="5020618"/>
            <a:ext cx="1468064" cy="4678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20" b="1" dirty="0">
                <a:latin typeface="Helvetica" panose="020B0604020202020204" pitchFamily="34" charset="0"/>
                <a:cs typeface="Helvetica" panose="020B0604020202020204" pitchFamily="34" charset="0"/>
              </a:rPr>
              <a:t>Incorrect spectral regions</a:t>
            </a:r>
          </a:p>
        </p:txBody>
      </p:sp>
      <p:sp>
        <p:nvSpPr>
          <p:cNvPr id="141" name="Rectangle: Rounded Corners 59">
            <a:extLst>
              <a:ext uri="{FF2B5EF4-FFF2-40B4-BE49-F238E27FC236}">
                <a16:creationId xmlns:a16="http://schemas.microsoft.com/office/drawing/2014/main" id="{D55E2020-724F-480A-9903-7103207713B4}"/>
              </a:ext>
            </a:extLst>
          </p:cNvPr>
          <p:cNvSpPr/>
          <p:nvPr/>
        </p:nvSpPr>
        <p:spPr>
          <a:xfrm>
            <a:off x="3872602" y="1603969"/>
            <a:ext cx="2367897" cy="445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Recorded images after image registration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B60CFF2F-004E-43A3-99C1-C9D7E10550D1}"/>
                  </a:ext>
                </a:extLst>
              </p:cNvPr>
              <p:cNvSpPr txBox="1"/>
              <p:nvPr/>
            </p:nvSpPr>
            <p:spPr>
              <a:xfrm>
                <a:off x="5044749" y="4530400"/>
                <a:ext cx="409728" cy="316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GB" sz="135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B60CFF2F-004E-43A3-99C1-C9D7E1055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749" y="4530400"/>
                <a:ext cx="409728" cy="3164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4" name="Rectangle: Rounded Corners 59">
            <a:extLst>
              <a:ext uri="{FF2B5EF4-FFF2-40B4-BE49-F238E27FC236}">
                <a16:creationId xmlns:a16="http://schemas.microsoft.com/office/drawing/2014/main" id="{6FF45738-1A8C-4F5A-870B-D7B8ED57AD1D}"/>
              </a:ext>
            </a:extLst>
          </p:cNvPr>
          <p:cNvSpPr/>
          <p:nvPr/>
        </p:nvSpPr>
        <p:spPr>
          <a:xfrm>
            <a:off x="3621473" y="4200516"/>
            <a:ext cx="2903501" cy="445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Estimated spectral region locations</a:t>
            </a:r>
          </a:p>
        </p:txBody>
      </p:sp>
    </p:spTree>
    <p:extLst>
      <p:ext uri="{BB962C8B-B14F-4D97-AF65-F5344CB8AC3E}">
        <p14:creationId xmlns:p14="http://schemas.microsoft.com/office/powerpoint/2010/main" val="1569665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Picture 2" descr="http://www.circuitstoday.com/wp-content/uploads/2016/04/8X8-Matrix-Pinout.png">
            <a:extLst>
              <a:ext uri="{FF2B5EF4-FFF2-40B4-BE49-F238E27FC236}">
                <a16:creationId xmlns:a16="http://schemas.microsoft.com/office/drawing/2014/main" id="{E9DF2D25-8F81-4BC0-AC7C-0FC0400A6C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3" t="26364" r="62644" b="21504"/>
          <a:stretch/>
        </p:blipFill>
        <p:spPr bwMode="auto">
          <a:xfrm>
            <a:off x="1684160" y="5165347"/>
            <a:ext cx="1444550" cy="1348524"/>
          </a:xfrm>
          <a:prstGeom prst="rect">
            <a:avLst/>
          </a:prstGeom>
          <a:noFill/>
          <a:ln>
            <a:noFill/>
          </a:ln>
          <a:scene3d>
            <a:camera prst="isometricOffAxis1Top"/>
            <a:lightRig rig="threePt" dir="t"/>
          </a:scene3d>
          <a:sp3d extrusionH="254000" contourW="12700"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" name="Picture 2" descr="http://www.circuitstoday.com/wp-content/uploads/2016/04/8X8-Matrix-Pinout.png">
            <a:extLst>
              <a:ext uri="{FF2B5EF4-FFF2-40B4-BE49-F238E27FC236}">
                <a16:creationId xmlns:a16="http://schemas.microsoft.com/office/drawing/2014/main" id="{E9DF2D25-8F81-4BC0-AC7C-0FC0400A6C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3" t="26364" r="62644" b="21504"/>
          <a:stretch/>
        </p:blipFill>
        <p:spPr bwMode="auto">
          <a:xfrm>
            <a:off x="2311737" y="5559103"/>
            <a:ext cx="1444550" cy="1348524"/>
          </a:xfrm>
          <a:prstGeom prst="rect">
            <a:avLst/>
          </a:prstGeom>
          <a:noFill/>
          <a:ln>
            <a:noFill/>
          </a:ln>
          <a:scene3d>
            <a:camera prst="isometricOffAxis1Top"/>
            <a:lightRig rig="threePt" dir="t"/>
          </a:scene3d>
          <a:sp3d extrusionH="254000" contourW="12700"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3C096605-5B6B-4C7F-A18D-C498C7518F54}"/>
              </a:ext>
            </a:extLst>
          </p:cNvPr>
          <p:cNvCxnSpPr/>
          <p:nvPr/>
        </p:nvCxnSpPr>
        <p:spPr>
          <a:xfrm>
            <a:off x="5056648" y="4608476"/>
            <a:ext cx="0" cy="205740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17CCB029-6890-4C47-BDF7-E90631541A26}"/>
              </a:ext>
            </a:extLst>
          </p:cNvPr>
          <p:cNvCxnSpPr/>
          <p:nvPr/>
        </p:nvCxnSpPr>
        <p:spPr>
          <a:xfrm flipH="1">
            <a:off x="4090422" y="5621404"/>
            <a:ext cx="189694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89" name="Group 188"/>
          <p:cNvGrpSpPr/>
          <p:nvPr/>
        </p:nvGrpSpPr>
        <p:grpSpPr>
          <a:xfrm>
            <a:off x="4374989" y="4937916"/>
            <a:ext cx="1363317" cy="1366236"/>
            <a:chOff x="1907281" y="4357284"/>
            <a:chExt cx="1363317" cy="1366236"/>
          </a:xfrm>
          <a:solidFill>
            <a:srgbClr val="FF0000">
              <a:alpha val="30000"/>
            </a:srgbClr>
          </a:solidFill>
        </p:grpSpPr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376543" y="4841200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1907281" y="4837986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852077" y="4834772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383584" y="5312040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1914322" y="5308826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859118" y="5305612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376543" y="4362441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1907281" y="4359227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859118" y="4357284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14</a:t>
            </a:fld>
            <a:endParaRPr lang="en-GB"/>
          </a:p>
        </p:txBody>
      </p:sp>
      <p:sp>
        <p:nvSpPr>
          <p:cNvPr id="174" name="TextBox 173"/>
          <p:cNvSpPr txBox="1"/>
          <p:nvPr/>
        </p:nvSpPr>
        <p:spPr>
          <a:xfrm>
            <a:off x="40605" y="6190885"/>
            <a:ext cx="1315406" cy="4678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2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LED array misalignment</a:t>
            </a:r>
          </a:p>
        </p:txBody>
      </p:sp>
      <p:grpSp>
        <p:nvGrpSpPr>
          <p:cNvPr id="175" name="Group 174"/>
          <p:cNvGrpSpPr/>
          <p:nvPr/>
        </p:nvGrpSpPr>
        <p:grpSpPr>
          <a:xfrm>
            <a:off x="4367948" y="3736071"/>
            <a:ext cx="1363317" cy="1366236"/>
            <a:chOff x="1907281" y="4357284"/>
            <a:chExt cx="1363317" cy="1366236"/>
          </a:xfrm>
          <a:solidFill>
            <a:srgbClr val="FFC000">
              <a:alpha val="30000"/>
            </a:srgbClr>
          </a:solidFill>
        </p:grpSpPr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376543" y="4841200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1907281" y="4837986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852077" y="4834772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383584" y="5312040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1914322" y="5308826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859118" y="5305612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376543" y="4362441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1907281" y="4359227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84" name="Oval 183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859118" y="4357284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0614A7E7-04DB-452C-8210-AE6A5B9563AB}"/>
                  </a:ext>
                </a:extLst>
              </p:cNvPr>
              <p:cNvSpPr txBox="1"/>
              <p:nvPr/>
            </p:nvSpPr>
            <p:spPr>
              <a:xfrm>
                <a:off x="5905245" y="5519343"/>
                <a:ext cx="405239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614A7E7-04DB-452C-8210-AE6A5B956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245" y="5519343"/>
                <a:ext cx="405239" cy="30008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8" name="Arrow: Right 62">
            <a:extLst>
              <a:ext uri="{FF2B5EF4-FFF2-40B4-BE49-F238E27FC236}">
                <a16:creationId xmlns:a16="http://schemas.microsoft.com/office/drawing/2014/main" id="{120CBE34-0290-4653-8CC4-CA5293415706}"/>
              </a:ext>
            </a:extLst>
          </p:cNvPr>
          <p:cNvSpPr/>
          <p:nvPr/>
        </p:nvSpPr>
        <p:spPr>
          <a:xfrm rot="2060867">
            <a:off x="1537217" y="6245317"/>
            <a:ext cx="673461" cy="279925"/>
          </a:xfrm>
          <a:prstGeom prst="rightArrow">
            <a:avLst>
              <a:gd name="adj1" fmla="val 50000"/>
              <a:gd name="adj2" fmla="val 39245"/>
            </a:avLst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685800"/>
            <a:endParaRPr lang="en-GB" sz="1220" baseline="30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9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9928" cy="1325563"/>
          </a:xfrm>
        </p:spPr>
        <p:txBody>
          <a:bodyPr>
            <a:normAutofit/>
          </a:bodyPr>
          <a:lstStyle/>
          <a:p>
            <a:r>
              <a:rPr lang="en-GB" dirty="0"/>
              <a:t>Misplaced LED array will shift the spectral regions</a:t>
            </a:r>
          </a:p>
        </p:txBody>
      </p: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</p:cNvCxnSpPr>
          <p:nvPr/>
        </p:nvCxnSpPr>
        <p:spPr>
          <a:xfrm>
            <a:off x="2392443" y="4583937"/>
            <a:ext cx="18077" cy="1276161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</p:cNvCxnSpPr>
          <p:nvPr/>
        </p:nvCxnSpPr>
        <p:spPr>
          <a:xfrm>
            <a:off x="2371021" y="4598312"/>
            <a:ext cx="584273" cy="1155729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</p:cNvCxnSpPr>
          <p:nvPr/>
        </p:nvCxnSpPr>
        <p:spPr>
          <a:xfrm flipH="1">
            <a:off x="1881891" y="4598312"/>
            <a:ext cx="497480" cy="1312919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4" name="Picture 223">
            <a:extLst>
              <a:ext uri="{FF2B5EF4-FFF2-40B4-BE49-F238E27FC236}">
                <a16:creationId xmlns:a16="http://schemas.microsoft.com/office/drawing/2014/main" id="{AEEB4CFA-2F3D-4ED2-8EB2-D1FA604C03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51" y="3977217"/>
            <a:ext cx="1213440" cy="121344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215900"/>
        </p:spPr>
      </p:pic>
      <p:grpSp>
        <p:nvGrpSpPr>
          <p:cNvPr id="225" name="Group 224">
            <a:extLst>
              <a:ext uri="{FF2B5EF4-FFF2-40B4-BE49-F238E27FC236}">
                <a16:creationId xmlns:a16="http://schemas.microsoft.com/office/drawing/2014/main" id="{0D681628-1000-4EC9-A8BB-42F8C38B81E2}"/>
              </a:ext>
            </a:extLst>
          </p:cNvPr>
          <p:cNvGrpSpPr/>
          <p:nvPr/>
        </p:nvGrpSpPr>
        <p:grpSpPr>
          <a:xfrm rot="2747644">
            <a:off x="2915336" y="2896649"/>
            <a:ext cx="627612" cy="661922"/>
            <a:chOff x="2650753" y="1692504"/>
            <a:chExt cx="873559" cy="1176924"/>
          </a:xfrm>
        </p:grpSpPr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28760615-7276-4B78-98B4-4A93825A0062}"/>
                </a:ext>
              </a:extLst>
            </p:cNvPr>
            <p:cNvSpPr/>
            <p:nvPr/>
          </p:nvSpPr>
          <p:spPr>
            <a:xfrm>
              <a:off x="2650755" y="1915178"/>
              <a:ext cx="872659" cy="712813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30" name="Can 41">
              <a:extLst>
                <a:ext uri="{FF2B5EF4-FFF2-40B4-BE49-F238E27FC236}">
                  <a16:creationId xmlns:a16="http://schemas.microsoft.com/office/drawing/2014/main" id="{00EF8DAF-1317-478C-8EAD-299A728419DE}"/>
                </a:ext>
              </a:extLst>
            </p:cNvPr>
            <p:cNvSpPr/>
            <p:nvPr/>
          </p:nvSpPr>
          <p:spPr>
            <a:xfrm rot="10800000">
              <a:off x="2782277" y="2715374"/>
              <a:ext cx="609600" cy="1540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3C615944-FF84-4D68-8DF9-E66F352A3262}"/>
                </a:ext>
              </a:extLst>
            </p:cNvPr>
            <p:cNvSpPr/>
            <p:nvPr/>
          </p:nvSpPr>
          <p:spPr>
            <a:xfrm>
              <a:off x="2650753" y="2622810"/>
              <a:ext cx="872656" cy="10184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885615A8-EA9E-47DD-8601-3416E11294CF}"/>
                </a:ext>
              </a:extLst>
            </p:cNvPr>
            <p:cNvSpPr/>
            <p:nvPr/>
          </p:nvSpPr>
          <p:spPr>
            <a:xfrm>
              <a:off x="2651651" y="1818721"/>
              <a:ext cx="872661" cy="10183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33" name="Can 44">
              <a:extLst>
                <a:ext uri="{FF2B5EF4-FFF2-40B4-BE49-F238E27FC236}">
                  <a16:creationId xmlns:a16="http://schemas.microsoft.com/office/drawing/2014/main" id="{1675E666-8480-4B93-B78F-390EF9777AB3}"/>
                </a:ext>
              </a:extLst>
            </p:cNvPr>
            <p:cNvSpPr/>
            <p:nvPr/>
          </p:nvSpPr>
          <p:spPr>
            <a:xfrm>
              <a:off x="3168525" y="1692504"/>
              <a:ext cx="228601" cy="1319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DB3ECD01-27DE-45C9-ADF6-5990DA3ACA52}"/>
                </a:ext>
              </a:extLst>
            </p:cNvPr>
            <p:cNvSpPr/>
            <p:nvPr/>
          </p:nvSpPr>
          <p:spPr>
            <a:xfrm>
              <a:off x="2761164" y="1842491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7E539C5D-4EAA-4CF5-B2DC-D0849F32243B}"/>
                </a:ext>
              </a:extLst>
            </p:cNvPr>
            <p:cNvSpPr/>
            <p:nvPr/>
          </p:nvSpPr>
          <p:spPr>
            <a:xfrm>
              <a:off x="3446962" y="184249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E5E726CE-C0D4-4325-91CC-B002C2BD74C3}"/>
                </a:ext>
              </a:extLst>
            </p:cNvPr>
            <p:cNvSpPr/>
            <p:nvPr/>
          </p:nvSpPr>
          <p:spPr>
            <a:xfrm>
              <a:off x="2770774" y="2651574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39D58A89-4483-4C25-89CB-44C72AF0A511}"/>
                </a:ext>
              </a:extLst>
            </p:cNvPr>
            <p:cNvSpPr/>
            <p:nvPr/>
          </p:nvSpPr>
          <p:spPr>
            <a:xfrm>
              <a:off x="3456572" y="265157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4EAF491D-8E7A-4AD0-BB6E-7B87B9FA95A4}"/>
              </a:ext>
            </a:extLst>
          </p:cNvPr>
          <p:cNvGrpSpPr/>
          <p:nvPr/>
        </p:nvGrpSpPr>
        <p:grpSpPr>
          <a:xfrm>
            <a:off x="2038710" y="2590056"/>
            <a:ext cx="663939" cy="700236"/>
            <a:chOff x="2650753" y="1692504"/>
            <a:chExt cx="873559" cy="1176924"/>
          </a:xfrm>
        </p:grpSpPr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CCBA1BD8-BC20-4743-A4A3-01B6A24CA9A8}"/>
                </a:ext>
              </a:extLst>
            </p:cNvPr>
            <p:cNvSpPr/>
            <p:nvPr/>
          </p:nvSpPr>
          <p:spPr>
            <a:xfrm>
              <a:off x="2650754" y="1915178"/>
              <a:ext cx="872659" cy="712813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40" name="Can 41">
              <a:extLst>
                <a:ext uri="{FF2B5EF4-FFF2-40B4-BE49-F238E27FC236}">
                  <a16:creationId xmlns:a16="http://schemas.microsoft.com/office/drawing/2014/main" id="{3F1CF866-8876-4D1F-AA04-7F042F612704}"/>
                </a:ext>
              </a:extLst>
            </p:cNvPr>
            <p:cNvSpPr/>
            <p:nvPr/>
          </p:nvSpPr>
          <p:spPr>
            <a:xfrm rot="10800000">
              <a:off x="2782277" y="2715374"/>
              <a:ext cx="609600" cy="1540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8DED5074-B4AA-4373-A976-2C8891D0D568}"/>
                </a:ext>
              </a:extLst>
            </p:cNvPr>
            <p:cNvSpPr/>
            <p:nvPr/>
          </p:nvSpPr>
          <p:spPr>
            <a:xfrm>
              <a:off x="2650753" y="2622810"/>
              <a:ext cx="872656" cy="10184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452DA2B5-C046-4B3B-9987-567D0E8D8CCC}"/>
                </a:ext>
              </a:extLst>
            </p:cNvPr>
            <p:cNvSpPr/>
            <p:nvPr/>
          </p:nvSpPr>
          <p:spPr>
            <a:xfrm>
              <a:off x="2651651" y="1818721"/>
              <a:ext cx="872661" cy="10183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43" name="Can 44">
              <a:extLst>
                <a:ext uri="{FF2B5EF4-FFF2-40B4-BE49-F238E27FC236}">
                  <a16:creationId xmlns:a16="http://schemas.microsoft.com/office/drawing/2014/main" id="{B8E92B93-F215-4CD7-AD29-F6F23634E9AB}"/>
                </a:ext>
              </a:extLst>
            </p:cNvPr>
            <p:cNvSpPr/>
            <p:nvPr/>
          </p:nvSpPr>
          <p:spPr>
            <a:xfrm>
              <a:off x="3168525" y="1692504"/>
              <a:ext cx="228601" cy="1319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811A8049-BEDC-4F17-9752-3020A078CF5E}"/>
                </a:ext>
              </a:extLst>
            </p:cNvPr>
            <p:cNvSpPr/>
            <p:nvPr/>
          </p:nvSpPr>
          <p:spPr>
            <a:xfrm>
              <a:off x="2761164" y="1842491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4E9A8FBF-3BD1-4AD9-8DA2-3C5BE4DE0EE4}"/>
                </a:ext>
              </a:extLst>
            </p:cNvPr>
            <p:cNvSpPr/>
            <p:nvPr/>
          </p:nvSpPr>
          <p:spPr>
            <a:xfrm>
              <a:off x="3446962" y="184249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9FC36D68-0B36-425F-BBF8-46D1D01C7C1B}"/>
                </a:ext>
              </a:extLst>
            </p:cNvPr>
            <p:cNvSpPr/>
            <p:nvPr/>
          </p:nvSpPr>
          <p:spPr>
            <a:xfrm>
              <a:off x="2770774" y="2651574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1744C67C-8F58-41CF-911F-BF2428AD91C5}"/>
                </a:ext>
              </a:extLst>
            </p:cNvPr>
            <p:cNvSpPr/>
            <p:nvPr/>
          </p:nvSpPr>
          <p:spPr>
            <a:xfrm>
              <a:off x="3456572" y="265157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0D681628-1000-4EC9-A8BB-42F8C38B81E2}"/>
              </a:ext>
            </a:extLst>
          </p:cNvPr>
          <p:cNvGrpSpPr/>
          <p:nvPr/>
        </p:nvGrpSpPr>
        <p:grpSpPr>
          <a:xfrm rot="18852356" flipH="1">
            <a:off x="1200012" y="2869819"/>
            <a:ext cx="627612" cy="706248"/>
            <a:chOff x="2650753" y="1692504"/>
            <a:chExt cx="873559" cy="1176924"/>
          </a:xfrm>
        </p:grpSpPr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28760615-7276-4B78-98B4-4A93825A0062}"/>
                </a:ext>
              </a:extLst>
            </p:cNvPr>
            <p:cNvSpPr/>
            <p:nvPr/>
          </p:nvSpPr>
          <p:spPr>
            <a:xfrm>
              <a:off x="2650755" y="1915178"/>
              <a:ext cx="872659" cy="712813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50" name="Can 41">
              <a:extLst>
                <a:ext uri="{FF2B5EF4-FFF2-40B4-BE49-F238E27FC236}">
                  <a16:creationId xmlns:a16="http://schemas.microsoft.com/office/drawing/2014/main" id="{00EF8DAF-1317-478C-8EAD-299A728419DE}"/>
                </a:ext>
              </a:extLst>
            </p:cNvPr>
            <p:cNvSpPr/>
            <p:nvPr/>
          </p:nvSpPr>
          <p:spPr>
            <a:xfrm rot="10800000">
              <a:off x="2782277" y="2715374"/>
              <a:ext cx="609600" cy="1540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3C615944-FF84-4D68-8DF9-E66F352A3262}"/>
                </a:ext>
              </a:extLst>
            </p:cNvPr>
            <p:cNvSpPr/>
            <p:nvPr/>
          </p:nvSpPr>
          <p:spPr>
            <a:xfrm>
              <a:off x="2650753" y="2622810"/>
              <a:ext cx="872656" cy="10184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885615A8-EA9E-47DD-8601-3416E11294CF}"/>
                </a:ext>
              </a:extLst>
            </p:cNvPr>
            <p:cNvSpPr/>
            <p:nvPr/>
          </p:nvSpPr>
          <p:spPr>
            <a:xfrm>
              <a:off x="2651651" y="1818721"/>
              <a:ext cx="872661" cy="10183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53" name="Can 44">
              <a:extLst>
                <a:ext uri="{FF2B5EF4-FFF2-40B4-BE49-F238E27FC236}">
                  <a16:creationId xmlns:a16="http://schemas.microsoft.com/office/drawing/2014/main" id="{1675E666-8480-4B93-B78F-390EF9777AB3}"/>
                </a:ext>
              </a:extLst>
            </p:cNvPr>
            <p:cNvSpPr/>
            <p:nvPr/>
          </p:nvSpPr>
          <p:spPr>
            <a:xfrm>
              <a:off x="3168525" y="1692504"/>
              <a:ext cx="228601" cy="1319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DB3ECD01-27DE-45C9-ADF6-5990DA3ACA52}"/>
                </a:ext>
              </a:extLst>
            </p:cNvPr>
            <p:cNvSpPr/>
            <p:nvPr/>
          </p:nvSpPr>
          <p:spPr>
            <a:xfrm>
              <a:off x="2761164" y="1842491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7E539C5D-4EAA-4CF5-B2DC-D0849F32243B}"/>
                </a:ext>
              </a:extLst>
            </p:cNvPr>
            <p:cNvSpPr/>
            <p:nvPr/>
          </p:nvSpPr>
          <p:spPr>
            <a:xfrm>
              <a:off x="3446962" y="184249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E5E726CE-C0D4-4325-91CC-B002C2BD74C3}"/>
                </a:ext>
              </a:extLst>
            </p:cNvPr>
            <p:cNvSpPr/>
            <p:nvPr/>
          </p:nvSpPr>
          <p:spPr>
            <a:xfrm>
              <a:off x="2770774" y="2651574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39D58A89-4483-4C25-89CB-44C72AF0A511}"/>
                </a:ext>
              </a:extLst>
            </p:cNvPr>
            <p:cNvSpPr/>
            <p:nvPr/>
          </p:nvSpPr>
          <p:spPr>
            <a:xfrm>
              <a:off x="3456572" y="265157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</p:grpSp>
      <p:sp>
        <p:nvSpPr>
          <p:cNvPr id="258" name="TextBox 257">
            <a:extLst>
              <a:ext uri="{FF2B5EF4-FFF2-40B4-BE49-F238E27FC236}">
                <a16:creationId xmlns:a16="http://schemas.microsoft.com/office/drawing/2014/main" id="{4E88CE5C-C9B7-4C85-9F5A-64CDDAD39CCB}"/>
              </a:ext>
            </a:extLst>
          </p:cNvPr>
          <p:cNvSpPr txBox="1"/>
          <p:nvPr/>
        </p:nvSpPr>
        <p:spPr>
          <a:xfrm flipH="1">
            <a:off x="1972273" y="4286505"/>
            <a:ext cx="158665" cy="279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19" b="1" dirty="0"/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A1D66AC5-4EED-4939-9A23-971E6AD22454}"/>
              </a:ext>
            </a:extLst>
          </p:cNvPr>
          <p:cNvSpPr txBox="1"/>
          <p:nvPr/>
        </p:nvSpPr>
        <p:spPr>
          <a:xfrm flipH="1">
            <a:off x="1485096" y="3591057"/>
            <a:ext cx="158665" cy="279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19" b="1" dirty="0"/>
          </a:p>
        </p:txBody>
      </p: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  <a:stCxn id="240" idx="1"/>
          </p:cNvCxnSpPr>
          <p:nvPr/>
        </p:nvCxnSpPr>
        <p:spPr>
          <a:xfrm>
            <a:off x="2370333" y="3290292"/>
            <a:ext cx="18077" cy="1276161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  <a:stCxn id="230" idx="1"/>
          </p:cNvCxnSpPr>
          <p:nvPr/>
        </p:nvCxnSpPr>
        <p:spPr>
          <a:xfrm flipH="1">
            <a:off x="2389547" y="3458135"/>
            <a:ext cx="602121" cy="1125802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  <a:stCxn id="250" idx="1"/>
          </p:cNvCxnSpPr>
          <p:nvPr/>
        </p:nvCxnSpPr>
        <p:spPr>
          <a:xfrm>
            <a:off x="1767179" y="3468921"/>
            <a:ext cx="603153" cy="1120525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Oval 262">
            <a:extLst>
              <a:ext uri="{FF2B5EF4-FFF2-40B4-BE49-F238E27FC236}">
                <a16:creationId xmlns:a16="http://schemas.microsoft.com/office/drawing/2014/main" id="{D29D155C-9606-448D-A143-438409F7B04C}"/>
              </a:ext>
            </a:extLst>
          </p:cNvPr>
          <p:cNvSpPr/>
          <p:nvPr/>
        </p:nvSpPr>
        <p:spPr>
          <a:xfrm>
            <a:off x="2184776" y="3727458"/>
            <a:ext cx="363932" cy="1566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id="{25168C49-423F-4CEF-87C2-E12500415574}"/>
              </a:ext>
            </a:extLst>
          </p:cNvPr>
          <p:cNvSpPr/>
          <p:nvPr/>
        </p:nvSpPr>
        <p:spPr>
          <a:xfrm rot="1351643">
            <a:off x="2570355" y="3812412"/>
            <a:ext cx="368617" cy="158617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265" name="Oval 264">
            <a:extLst>
              <a:ext uri="{FF2B5EF4-FFF2-40B4-BE49-F238E27FC236}">
                <a16:creationId xmlns:a16="http://schemas.microsoft.com/office/drawing/2014/main" id="{25168C49-423F-4CEF-87C2-E12500415574}"/>
              </a:ext>
            </a:extLst>
          </p:cNvPr>
          <p:cNvSpPr/>
          <p:nvPr/>
        </p:nvSpPr>
        <p:spPr>
          <a:xfrm rot="20248357" flipH="1">
            <a:off x="1781052" y="3813195"/>
            <a:ext cx="401245" cy="16182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266" name="Arrow: Right 62">
            <a:extLst>
              <a:ext uri="{FF2B5EF4-FFF2-40B4-BE49-F238E27FC236}">
                <a16:creationId xmlns:a16="http://schemas.microsoft.com/office/drawing/2014/main" id="{120CBE34-0290-4653-8CC4-CA5293415706}"/>
              </a:ext>
            </a:extLst>
          </p:cNvPr>
          <p:cNvSpPr/>
          <p:nvPr/>
        </p:nvSpPr>
        <p:spPr>
          <a:xfrm rot="16200000">
            <a:off x="3652681" y="4887160"/>
            <a:ext cx="673461" cy="279925"/>
          </a:xfrm>
          <a:prstGeom prst="rightArrow">
            <a:avLst>
              <a:gd name="adj1" fmla="val 50000"/>
              <a:gd name="adj2" fmla="val 39245"/>
            </a:avLst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685800"/>
            <a:endParaRPr lang="en-GB" sz="1220" baseline="30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8" name="Oval 267">
            <a:extLst>
              <a:ext uri="{FF2B5EF4-FFF2-40B4-BE49-F238E27FC236}">
                <a16:creationId xmlns:a16="http://schemas.microsoft.com/office/drawing/2014/main" id="{0041121A-40AF-4907-87CF-F58DFEA3824F}"/>
              </a:ext>
            </a:extLst>
          </p:cNvPr>
          <p:cNvSpPr/>
          <p:nvPr/>
        </p:nvSpPr>
        <p:spPr>
          <a:xfrm>
            <a:off x="7092908" y="5527547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269" name="TextBox 268"/>
          <p:cNvSpPr txBox="1"/>
          <p:nvPr/>
        </p:nvSpPr>
        <p:spPr>
          <a:xfrm>
            <a:off x="7561690" y="5520131"/>
            <a:ext cx="1468064" cy="4678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20" b="1" dirty="0">
                <a:latin typeface="Helvetica" panose="020B0604020202020204" pitchFamily="34" charset="0"/>
                <a:cs typeface="Helvetica" panose="020B0604020202020204" pitchFamily="34" charset="0"/>
              </a:rPr>
              <a:t>Actual spectral location</a:t>
            </a:r>
          </a:p>
        </p:txBody>
      </p:sp>
      <p:sp>
        <p:nvSpPr>
          <p:cNvPr id="270" name="TextBox 269"/>
          <p:cNvSpPr txBox="1"/>
          <p:nvPr/>
        </p:nvSpPr>
        <p:spPr>
          <a:xfrm>
            <a:off x="7561690" y="5020618"/>
            <a:ext cx="1468064" cy="4678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20" b="1" dirty="0">
                <a:latin typeface="Helvetica" panose="020B0604020202020204" pitchFamily="34" charset="0"/>
                <a:cs typeface="Helvetica" panose="020B0604020202020204" pitchFamily="34" charset="0"/>
              </a:rPr>
              <a:t>Assumed spectral location</a:t>
            </a:r>
          </a:p>
        </p:txBody>
      </p:sp>
      <p:sp>
        <p:nvSpPr>
          <p:cNvPr id="271" name="Oval 270">
            <a:extLst>
              <a:ext uri="{FF2B5EF4-FFF2-40B4-BE49-F238E27FC236}">
                <a16:creationId xmlns:a16="http://schemas.microsoft.com/office/drawing/2014/main" id="{0041121A-40AF-4907-87CF-F58DFEA3824F}"/>
              </a:ext>
            </a:extLst>
          </p:cNvPr>
          <p:cNvSpPr/>
          <p:nvPr/>
        </p:nvSpPr>
        <p:spPr>
          <a:xfrm>
            <a:off x="7102194" y="5049031"/>
            <a:ext cx="411480" cy="411480"/>
          </a:xfrm>
          <a:prstGeom prst="ellipse">
            <a:avLst/>
          </a:prstGeom>
          <a:solidFill>
            <a:srgbClr val="FF0000">
              <a:alpha val="30000"/>
            </a:srgbClr>
          </a:solidFill>
          <a:ln w="1905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80" name="Rectangle: Rounded Corners 59">
            <a:extLst>
              <a:ext uri="{FF2B5EF4-FFF2-40B4-BE49-F238E27FC236}">
                <a16:creationId xmlns:a16="http://schemas.microsoft.com/office/drawing/2014/main" id="{6E3D841A-4777-44FE-B89F-3B3039894B95}"/>
              </a:ext>
            </a:extLst>
          </p:cNvPr>
          <p:cNvSpPr/>
          <p:nvPr/>
        </p:nvSpPr>
        <p:spPr>
          <a:xfrm>
            <a:off x="3621473" y="3346351"/>
            <a:ext cx="2903501" cy="445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Estimated spectral region locations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0A25EB92-9794-495D-8A35-CBDD048DC90C}"/>
                  </a:ext>
                </a:extLst>
              </p:cNvPr>
              <p:cNvSpPr txBox="1"/>
              <p:nvPr/>
            </p:nvSpPr>
            <p:spPr>
              <a:xfrm>
                <a:off x="5044749" y="4530400"/>
                <a:ext cx="409728" cy="316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GB" sz="135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0A25EB92-9794-495D-8A35-CBDD048DC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749" y="4530400"/>
                <a:ext cx="409728" cy="3164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Rectangle: Rounded Corners 59">
            <a:extLst>
              <a:ext uri="{FF2B5EF4-FFF2-40B4-BE49-F238E27FC236}">
                <a16:creationId xmlns:a16="http://schemas.microsoft.com/office/drawing/2014/main" id="{275AA615-0947-49AC-A596-71B38F1A73D8}"/>
              </a:ext>
            </a:extLst>
          </p:cNvPr>
          <p:cNvSpPr/>
          <p:nvPr/>
        </p:nvSpPr>
        <p:spPr>
          <a:xfrm>
            <a:off x="3621473" y="4200516"/>
            <a:ext cx="2903501" cy="445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Estimated spectral region locations</a:t>
            </a:r>
          </a:p>
        </p:txBody>
      </p:sp>
    </p:spTree>
    <p:extLst>
      <p:ext uri="{BB962C8B-B14F-4D97-AF65-F5344CB8AC3E}">
        <p14:creationId xmlns:p14="http://schemas.microsoft.com/office/powerpoint/2010/main" val="313262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0"/>
      <p:bldP spid="218" grpId="0" animBg="1"/>
      <p:bldP spid="266" grpId="0" animBg="1"/>
      <p:bldP spid="80" grpId="0"/>
      <p:bldP spid="8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Quad Arrow 151">
            <a:extLst>
              <a:ext uri="{FF2B5EF4-FFF2-40B4-BE49-F238E27FC236}">
                <a16:creationId xmlns:a16="http://schemas.microsoft.com/office/drawing/2014/main" id="{860391DD-C68E-42A8-9824-B80902C270D1}"/>
              </a:ext>
            </a:extLst>
          </p:cNvPr>
          <p:cNvSpPr/>
          <p:nvPr/>
        </p:nvSpPr>
        <p:spPr>
          <a:xfrm rot="18900000">
            <a:off x="2001548" y="3442736"/>
            <a:ext cx="724111" cy="724111"/>
          </a:xfrm>
          <a:prstGeom prst="quadArrow">
            <a:avLst>
              <a:gd name="adj1" fmla="val 3763"/>
              <a:gd name="adj2" fmla="val 5332"/>
              <a:gd name="adj3" fmla="val 225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0" name="Picture 2" descr="http://www.circuitstoday.com/wp-content/uploads/2016/04/8X8-Matrix-Pinout.png">
            <a:extLst>
              <a:ext uri="{FF2B5EF4-FFF2-40B4-BE49-F238E27FC236}">
                <a16:creationId xmlns:a16="http://schemas.microsoft.com/office/drawing/2014/main" id="{E9DF2D25-8F81-4BC0-AC7C-0FC0400A6C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3" t="26364" r="62644" b="21504"/>
          <a:stretch/>
        </p:blipFill>
        <p:spPr bwMode="auto">
          <a:xfrm>
            <a:off x="1684160" y="5165347"/>
            <a:ext cx="1444550" cy="1348524"/>
          </a:xfrm>
          <a:prstGeom prst="rect">
            <a:avLst/>
          </a:prstGeom>
          <a:noFill/>
          <a:ln>
            <a:noFill/>
          </a:ln>
          <a:scene3d>
            <a:camera prst="isometricOffAxis1Top"/>
            <a:lightRig rig="threePt" dir="t"/>
          </a:scene3d>
          <a:sp3d extrusionH="254000" contourW="12700"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" name="Picture 2" descr="http://www.circuitstoday.com/wp-content/uploads/2016/04/8X8-Matrix-Pinout.png">
            <a:extLst>
              <a:ext uri="{FF2B5EF4-FFF2-40B4-BE49-F238E27FC236}">
                <a16:creationId xmlns:a16="http://schemas.microsoft.com/office/drawing/2014/main" id="{E9DF2D25-8F81-4BC0-AC7C-0FC0400A6C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3" t="26364" r="62644" b="21504"/>
          <a:stretch/>
        </p:blipFill>
        <p:spPr bwMode="auto">
          <a:xfrm>
            <a:off x="2311737" y="5559103"/>
            <a:ext cx="1444550" cy="1348524"/>
          </a:xfrm>
          <a:prstGeom prst="rect">
            <a:avLst/>
          </a:prstGeom>
          <a:noFill/>
          <a:ln>
            <a:noFill/>
          </a:ln>
          <a:scene3d>
            <a:camera prst="isometricOffAxis1Top"/>
            <a:lightRig rig="threePt" dir="t"/>
          </a:scene3d>
          <a:sp3d extrusionH="254000" contourW="12700"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3C096605-5B6B-4C7F-A18D-C498C7518F54}"/>
              </a:ext>
            </a:extLst>
          </p:cNvPr>
          <p:cNvCxnSpPr/>
          <p:nvPr/>
        </p:nvCxnSpPr>
        <p:spPr>
          <a:xfrm>
            <a:off x="5056648" y="4608476"/>
            <a:ext cx="0" cy="205740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17CCB029-6890-4C47-BDF7-E90631541A26}"/>
              </a:ext>
            </a:extLst>
          </p:cNvPr>
          <p:cNvCxnSpPr/>
          <p:nvPr/>
        </p:nvCxnSpPr>
        <p:spPr>
          <a:xfrm flipH="1">
            <a:off x="4090422" y="5621404"/>
            <a:ext cx="189694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89" name="Group 188"/>
          <p:cNvGrpSpPr/>
          <p:nvPr/>
        </p:nvGrpSpPr>
        <p:grpSpPr>
          <a:xfrm>
            <a:off x="4374989" y="4937916"/>
            <a:ext cx="1363317" cy="1366236"/>
            <a:chOff x="1907281" y="4357284"/>
            <a:chExt cx="1363317" cy="1366236"/>
          </a:xfrm>
          <a:solidFill>
            <a:srgbClr val="FF0000">
              <a:alpha val="30000"/>
            </a:srgbClr>
          </a:solidFill>
        </p:grpSpPr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376543" y="4841200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1907281" y="4837986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852077" y="4834772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383584" y="5312040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1914322" y="5308826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859118" y="5305612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376543" y="4362441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1907281" y="4359227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859118" y="4357284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15</a:t>
            </a:fld>
            <a:endParaRPr lang="en-GB"/>
          </a:p>
        </p:txBody>
      </p:sp>
      <p:sp>
        <p:nvSpPr>
          <p:cNvPr id="392" name="TextBox 391"/>
          <p:cNvSpPr txBox="1"/>
          <p:nvPr/>
        </p:nvSpPr>
        <p:spPr>
          <a:xfrm>
            <a:off x="-76479" y="3673370"/>
            <a:ext cx="1518999" cy="4678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2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Lens array separation errors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40605" y="6190885"/>
            <a:ext cx="1315406" cy="4678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2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LED array misalignment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0614A7E7-04DB-452C-8210-AE6A5B9563AB}"/>
                  </a:ext>
                </a:extLst>
              </p:cNvPr>
              <p:cNvSpPr txBox="1"/>
              <p:nvPr/>
            </p:nvSpPr>
            <p:spPr>
              <a:xfrm>
                <a:off x="5905245" y="5519343"/>
                <a:ext cx="405239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614A7E7-04DB-452C-8210-AE6A5B956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245" y="5519343"/>
                <a:ext cx="405239" cy="30008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6" name="Arrow: Right 62">
            <a:extLst>
              <a:ext uri="{FF2B5EF4-FFF2-40B4-BE49-F238E27FC236}">
                <a16:creationId xmlns:a16="http://schemas.microsoft.com/office/drawing/2014/main" id="{120CBE34-0290-4653-8CC4-CA5293415706}"/>
              </a:ext>
            </a:extLst>
          </p:cNvPr>
          <p:cNvSpPr/>
          <p:nvPr/>
        </p:nvSpPr>
        <p:spPr>
          <a:xfrm rot="16200000">
            <a:off x="3652681" y="4887160"/>
            <a:ext cx="673461" cy="279925"/>
          </a:xfrm>
          <a:prstGeom prst="rightArrow">
            <a:avLst>
              <a:gd name="adj1" fmla="val 50000"/>
              <a:gd name="adj2" fmla="val 39245"/>
            </a:avLst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685800"/>
            <a:endParaRPr lang="en-GB" sz="1220" baseline="30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8" name="Arrow: Right 62">
            <a:extLst>
              <a:ext uri="{FF2B5EF4-FFF2-40B4-BE49-F238E27FC236}">
                <a16:creationId xmlns:a16="http://schemas.microsoft.com/office/drawing/2014/main" id="{120CBE34-0290-4653-8CC4-CA5293415706}"/>
              </a:ext>
            </a:extLst>
          </p:cNvPr>
          <p:cNvSpPr/>
          <p:nvPr/>
        </p:nvSpPr>
        <p:spPr>
          <a:xfrm rot="2060867">
            <a:off x="1537217" y="6245317"/>
            <a:ext cx="673461" cy="279925"/>
          </a:xfrm>
          <a:prstGeom prst="rightArrow">
            <a:avLst>
              <a:gd name="adj1" fmla="val 50000"/>
              <a:gd name="adj2" fmla="val 39245"/>
            </a:avLst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685800"/>
            <a:endParaRPr lang="en-GB" sz="1220" baseline="30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9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9928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Lens array separation errors will shift the spectral regions with respect to the </a:t>
            </a:r>
            <a:r>
              <a:rPr lang="en-GB" dirty="0" err="1"/>
              <a:t>center</a:t>
            </a:r>
            <a:endParaRPr lang="en-GB" dirty="0"/>
          </a:p>
        </p:txBody>
      </p: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</p:cNvCxnSpPr>
          <p:nvPr/>
        </p:nvCxnSpPr>
        <p:spPr>
          <a:xfrm>
            <a:off x="2392443" y="4583937"/>
            <a:ext cx="18077" cy="1276161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</p:cNvCxnSpPr>
          <p:nvPr/>
        </p:nvCxnSpPr>
        <p:spPr>
          <a:xfrm>
            <a:off x="2371021" y="4598312"/>
            <a:ext cx="584273" cy="1155729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</p:cNvCxnSpPr>
          <p:nvPr/>
        </p:nvCxnSpPr>
        <p:spPr>
          <a:xfrm flipH="1">
            <a:off x="1881891" y="4598312"/>
            <a:ext cx="497480" cy="1312919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4" name="Picture 223">
            <a:extLst>
              <a:ext uri="{FF2B5EF4-FFF2-40B4-BE49-F238E27FC236}">
                <a16:creationId xmlns:a16="http://schemas.microsoft.com/office/drawing/2014/main" id="{AEEB4CFA-2F3D-4ED2-8EB2-D1FA604C03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851" y="3977217"/>
            <a:ext cx="1213440" cy="121344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215900"/>
        </p:spPr>
      </p:pic>
      <p:grpSp>
        <p:nvGrpSpPr>
          <p:cNvPr id="225" name="Group 224">
            <a:extLst>
              <a:ext uri="{FF2B5EF4-FFF2-40B4-BE49-F238E27FC236}">
                <a16:creationId xmlns:a16="http://schemas.microsoft.com/office/drawing/2014/main" id="{0D681628-1000-4EC9-A8BB-42F8C38B81E2}"/>
              </a:ext>
            </a:extLst>
          </p:cNvPr>
          <p:cNvGrpSpPr/>
          <p:nvPr/>
        </p:nvGrpSpPr>
        <p:grpSpPr>
          <a:xfrm rot="2747644">
            <a:off x="2915336" y="2896649"/>
            <a:ext cx="627612" cy="661922"/>
            <a:chOff x="2650753" y="1692504"/>
            <a:chExt cx="873559" cy="1176924"/>
          </a:xfrm>
        </p:grpSpPr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28760615-7276-4B78-98B4-4A93825A0062}"/>
                </a:ext>
              </a:extLst>
            </p:cNvPr>
            <p:cNvSpPr/>
            <p:nvPr/>
          </p:nvSpPr>
          <p:spPr>
            <a:xfrm>
              <a:off x="2650755" y="1915178"/>
              <a:ext cx="872659" cy="712813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30" name="Can 41">
              <a:extLst>
                <a:ext uri="{FF2B5EF4-FFF2-40B4-BE49-F238E27FC236}">
                  <a16:creationId xmlns:a16="http://schemas.microsoft.com/office/drawing/2014/main" id="{00EF8DAF-1317-478C-8EAD-299A728419DE}"/>
                </a:ext>
              </a:extLst>
            </p:cNvPr>
            <p:cNvSpPr/>
            <p:nvPr/>
          </p:nvSpPr>
          <p:spPr>
            <a:xfrm rot="10800000">
              <a:off x="2782277" y="2715374"/>
              <a:ext cx="609600" cy="1540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3C615944-FF84-4D68-8DF9-E66F352A3262}"/>
                </a:ext>
              </a:extLst>
            </p:cNvPr>
            <p:cNvSpPr/>
            <p:nvPr/>
          </p:nvSpPr>
          <p:spPr>
            <a:xfrm>
              <a:off x="2650753" y="2622810"/>
              <a:ext cx="872656" cy="10184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885615A8-EA9E-47DD-8601-3416E11294CF}"/>
                </a:ext>
              </a:extLst>
            </p:cNvPr>
            <p:cNvSpPr/>
            <p:nvPr/>
          </p:nvSpPr>
          <p:spPr>
            <a:xfrm>
              <a:off x="2651651" y="1818721"/>
              <a:ext cx="872661" cy="10183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33" name="Can 44">
              <a:extLst>
                <a:ext uri="{FF2B5EF4-FFF2-40B4-BE49-F238E27FC236}">
                  <a16:creationId xmlns:a16="http://schemas.microsoft.com/office/drawing/2014/main" id="{1675E666-8480-4B93-B78F-390EF9777AB3}"/>
                </a:ext>
              </a:extLst>
            </p:cNvPr>
            <p:cNvSpPr/>
            <p:nvPr/>
          </p:nvSpPr>
          <p:spPr>
            <a:xfrm>
              <a:off x="3168525" y="1692504"/>
              <a:ext cx="228601" cy="1319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DB3ECD01-27DE-45C9-ADF6-5990DA3ACA52}"/>
                </a:ext>
              </a:extLst>
            </p:cNvPr>
            <p:cNvSpPr/>
            <p:nvPr/>
          </p:nvSpPr>
          <p:spPr>
            <a:xfrm>
              <a:off x="2761164" y="1842491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7E539C5D-4EAA-4CF5-B2DC-D0849F32243B}"/>
                </a:ext>
              </a:extLst>
            </p:cNvPr>
            <p:cNvSpPr/>
            <p:nvPr/>
          </p:nvSpPr>
          <p:spPr>
            <a:xfrm>
              <a:off x="3446962" y="184249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E5E726CE-C0D4-4325-91CC-B002C2BD74C3}"/>
                </a:ext>
              </a:extLst>
            </p:cNvPr>
            <p:cNvSpPr/>
            <p:nvPr/>
          </p:nvSpPr>
          <p:spPr>
            <a:xfrm>
              <a:off x="2770774" y="2651574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39D58A89-4483-4C25-89CB-44C72AF0A511}"/>
                </a:ext>
              </a:extLst>
            </p:cNvPr>
            <p:cNvSpPr/>
            <p:nvPr/>
          </p:nvSpPr>
          <p:spPr>
            <a:xfrm>
              <a:off x="3456572" y="265157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4EAF491D-8E7A-4AD0-BB6E-7B87B9FA95A4}"/>
              </a:ext>
            </a:extLst>
          </p:cNvPr>
          <p:cNvGrpSpPr/>
          <p:nvPr/>
        </p:nvGrpSpPr>
        <p:grpSpPr>
          <a:xfrm>
            <a:off x="2038710" y="2590056"/>
            <a:ext cx="663939" cy="700236"/>
            <a:chOff x="2650753" y="1692504"/>
            <a:chExt cx="873559" cy="1176924"/>
          </a:xfrm>
        </p:grpSpPr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CCBA1BD8-BC20-4743-A4A3-01B6A24CA9A8}"/>
                </a:ext>
              </a:extLst>
            </p:cNvPr>
            <p:cNvSpPr/>
            <p:nvPr/>
          </p:nvSpPr>
          <p:spPr>
            <a:xfrm>
              <a:off x="2650754" y="1915178"/>
              <a:ext cx="872659" cy="712813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40" name="Can 41">
              <a:extLst>
                <a:ext uri="{FF2B5EF4-FFF2-40B4-BE49-F238E27FC236}">
                  <a16:creationId xmlns:a16="http://schemas.microsoft.com/office/drawing/2014/main" id="{3F1CF866-8876-4D1F-AA04-7F042F612704}"/>
                </a:ext>
              </a:extLst>
            </p:cNvPr>
            <p:cNvSpPr/>
            <p:nvPr/>
          </p:nvSpPr>
          <p:spPr>
            <a:xfrm rot="10800000">
              <a:off x="2782277" y="2715374"/>
              <a:ext cx="609600" cy="1540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8DED5074-B4AA-4373-A976-2C8891D0D568}"/>
                </a:ext>
              </a:extLst>
            </p:cNvPr>
            <p:cNvSpPr/>
            <p:nvPr/>
          </p:nvSpPr>
          <p:spPr>
            <a:xfrm>
              <a:off x="2650753" y="2622810"/>
              <a:ext cx="872656" cy="10184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452DA2B5-C046-4B3B-9987-567D0E8D8CCC}"/>
                </a:ext>
              </a:extLst>
            </p:cNvPr>
            <p:cNvSpPr/>
            <p:nvPr/>
          </p:nvSpPr>
          <p:spPr>
            <a:xfrm>
              <a:off x="2651651" y="1818721"/>
              <a:ext cx="872661" cy="10183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43" name="Can 44">
              <a:extLst>
                <a:ext uri="{FF2B5EF4-FFF2-40B4-BE49-F238E27FC236}">
                  <a16:creationId xmlns:a16="http://schemas.microsoft.com/office/drawing/2014/main" id="{B8E92B93-F215-4CD7-AD29-F6F23634E9AB}"/>
                </a:ext>
              </a:extLst>
            </p:cNvPr>
            <p:cNvSpPr/>
            <p:nvPr/>
          </p:nvSpPr>
          <p:spPr>
            <a:xfrm>
              <a:off x="3168525" y="1692504"/>
              <a:ext cx="228601" cy="1319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811A8049-BEDC-4F17-9752-3020A078CF5E}"/>
                </a:ext>
              </a:extLst>
            </p:cNvPr>
            <p:cNvSpPr/>
            <p:nvPr/>
          </p:nvSpPr>
          <p:spPr>
            <a:xfrm>
              <a:off x="2761164" y="1842491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4E9A8FBF-3BD1-4AD9-8DA2-3C5BE4DE0EE4}"/>
                </a:ext>
              </a:extLst>
            </p:cNvPr>
            <p:cNvSpPr/>
            <p:nvPr/>
          </p:nvSpPr>
          <p:spPr>
            <a:xfrm>
              <a:off x="3446962" y="184249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9FC36D68-0B36-425F-BBF8-46D1D01C7C1B}"/>
                </a:ext>
              </a:extLst>
            </p:cNvPr>
            <p:cNvSpPr/>
            <p:nvPr/>
          </p:nvSpPr>
          <p:spPr>
            <a:xfrm>
              <a:off x="2770774" y="2651574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1744C67C-8F58-41CF-911F-BF2428AD91C5}"/>
                </a:ext>
              </a:extLst>
            </p:cNvPr>
            <p:cNvSpPr/>
            <p:nvPr/>
          </p:nvSpPr>
          <p:spPr>
            <a:xfrm>
              <a:off x="3456572" y="265157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0D681628-1000-4EC9-A8BB-42F8C38B81E2}"/>
              </a:ext>
            </a:extLst>
          </p:cNvPr>
          <p:cNvGrpSpPr/>
          <p:nvPr/>
        </p:nvGrpSpPr>
        <p:grpSpPr>
          <a:xfrm rot="18852356" flipH="1">
            <a:off x="1200012" y="2869819"/>
            <a:ext cx="627612" cy="706248"/>
            <a:chOff x="2650753" y="1692504"/>
            <a:chExt cx="873559" cy="1176924"/>
          </a:xfrm>
        </p:grpSpPr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28760615-7276-4B78-98B4-4A93825A0062}"/>
                </a:ext>
              </a:extLst>
            </p:cNvPr>
            <p:cNvSpPr/>
            <p:nvPr/>
          </p:nvSpPr>
          <p:spPr>
            <a:xfrm>
              <a:off x="2650755" y="1915178"/>
              <a:ext cx="872659" cy="712813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50" name="Can 41">
              <a:extLst>
                <a:ext uri="{FF2B5EF4-FFF2-40B4-BE49-F238E27FC236}">
                  <a16:creationId xmlns:a16="http://schemas.microsoft.com/office/drawing/2014/main" id="{00EF8DAF-1317-478C-8EAD-299A728419DE}"/>
                </a:ext>
              </a:extLst>
            </p:cNvPr>
            <p:cNvSpPr/>
            <p:nvPr/>
          </p:nvSpPr>
          <p:spPr>
            <a:xfrm rot="10800000">
              <a:off x="2782277" y="2715374"/>
              <a:ext cx="609600" cy="1540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3C615944-FF84-4D68-8DF9-E66F352A3262}"/>
                </a:ext>
              </a:extLst>
            </p:cNvPr>
            <p:cNvSpPr/>
            <p:nvPr/>
          </p:nvSpPr>
          <p:spPr>
            <a:xfrm>
              <a:off x="2650753" y="2622810"/>
              <a:ext cx="872656" cy="10184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885615A8-EA9E-47DD-8601-3416E11294CF}"/>
                </a:ext>
              </a:extLst>
            </p:cNvPr>
            <p:cNvSpPr/>
            <p:nvPr/>
          </p:nvSpPr>
          <p:spPr>
            <a:xfrm>
              <a:off x="2651651" y="1818721"/>
              <a:ext cx="872661" cy="10183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53" name="Can 44">
              <a:extLst>
                <a:ext uri="{FF2B5EF4-FFF2-40B4-BE49-F238E27FC236}">
                  <a16:creationId xmlns:a16="http://schemas.microsoft.com/office/drawing/2014/main" id="{1675E666-8480-4B93-B78F-390EF9777AB3}"/>
                </a:ext>
              </a:extLst>
            </p:cNvPr>
            <p:cNvSpPr/>
            <p:nvPr/>
          </p:nvSpPr>
          <p:spPr>
            <a:xfrm>
              <a:off x="3168525" y="1692504"/>
              <a:ext cx="228601" cy="1319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DB3ECD01-27DE-45C9-ADF6-5990DA3ACA52}"/>
                </a:ext>
              </a:extLst>
            </p:cNvPr>
            <p:cNvSpPr/>
            <p:nvPr/>
          </p:nvSpPr>
          <p:spPr>
            <a:xfrm>
              <a:off x="2761164" y="1842491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7E539C5D-4EAA-4CF5-B2DC-D0849F32243B}"/>
                </a:ext>
              </a:extLst>
            </p:cNvPr>
            <p:cNvSpPr/>
            <p:nvPr/>
          </p:nvSpPr>
          <p:spPr>
            <a:xfrm>
              <a:off x="3446962" y="184249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E5E726CE-C0D4-4325-91CC-B002C2BD74C3}"/>
                </a:ext>
              </a:extLst>
            </p:cNvPr>
            <p:cNvSpPr/>
            <p:nvPr/>
          </p:nvSpPr>
          <p:spPr>
            <a:xfrm>
              <a:off x="2770774" y="2651574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39D58A89-4483-4C25-89CB-44C72AF0A511}"/>
                </a:ext>
              </a:extLst>
            </p:cNvPr>
            <p:cNvSpPr/>
            <p:nvPr/>
          </p:nvSpPr>
          <p:spPr>
            <a:xfrm>
              <a:off x="3456572" y="265157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</p:grpSp>
      <p:sp>
        <p:nvSpPr>
          <p:cNvPr id="258" name="TextBox 257">
            <a:extLst>
              <a:ext uri="{FF2B5EF4-FFF2-40B4-BE49-F238E27FC236}">
                <a16:creationId xmlns:a16="http://schemas.microsoft.com/office/drawing/2014/main" id="{4E88CE5C-C9B7-4C85-9F5A-64CDDAD39CCB}"/>
              </a:ext>
            </a:extLst>
          </p:cNvPr>
          <p:cNvSpPr txBox="1"/>
          <p:nvPr/>
        </p:nvSpPr>
        <p:spPr>
          <a:xfrm flipH="1">
            <a:off x="1972273" y="4286505"/>
            <a:ext cx="158665" cy="279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19" b="1" dirty="0"/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A1D66AC5-4EED-4939-9A23-971E6AD22454}"/>
              </a:ext>
            </a:extLst>
          </p:cNvPr>
          <p:cNvSpPr txBox="1"/>
          <p:nvPr/>
        </p:nvSpPr>
        <p:spPr>
          <a:xfrm flipH="1">
            <a:off x="1485096" y="3591057"/>
            <a:ext cx="158665" cy="279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19" b="1" dirty="0"/>
          </a:p>
        </p:txBody>
      </p: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  <a:stCxn id="240" idx="1"/>
          </p:cNvCxnSpPr>
          <p:nvPr/>
        </p:nvCxnSpPr>
        <p:spPr>
          <a:xfrm>
            <a:off x="2370333" y="3290292"/>
            <a:ext cx="18077" cy="1276161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  <a:stCxn id="230" idx="1"/>
          </p:cNvCxnSpPr>
          <p:nvPr/>
        </p:nvCxnSpPr>
        <p:spPr>
          <a:xfrm flipH="1">
            <a:off x="2389547" y="3458135"/>
            <a:ext cx="602121" cy="1125802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  <a:stCxn id="250" idx="1"/>
          </p:cNvCxnSpPr>
          <p:nvPr/>
        </p:nvCxnSpPr>
        <p:spPr>
          <a:xfrm>
            <a:off x="1767179" y="3468921"/>
            <a:ext cx="603153" cy="1120525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Oval 262">
            <a:extLst>
              <a:ext uri="{FF2B5EF4-FFF2-40B4-BE49-F238E27FC236}">
                <a16:creationId xmlns:a16="http://schemas.microsoft.com/office/drawing/2014/main" id="{D29D155C-9606-448D-A143-438409F7B04C}"/>
              </a:ext>
            </a:extLst>
          </p:cNvPr>
          <p:cNvSpPr/>
          <p:nvPr/>
        </p:nvSpPr>
        <p:spPr>
          <a:xfrm>
            <a:off x="2184776" y="3727458"/>
            <a:ext cx="363932" cy="156600"/>
          </a:xfrm>
          <a:prstGeom prst="ellipse">
            <a:avLst/>
          </a:prstGeom>
          <a:solidFill>
            <a:srgbClr val="00B0F0">
              <a:alpha val="30000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264" name="Oval 263">
            <a:extLst>
              <a:ext uri="{FF2B5EF4-FFF2-40B4-BE49-F238E27FC236}">
                <a16:creationId xmlns:a16="http://schemas.microsoft.com/office/drawing/2014/main" id="{25168C49-423F-4CEF-87C2-E12500415574}"/>
              </a:ext>
            </a:extLst>
          </p:cNvPr>
          <p:cNvSpPr/>
          <p:nvPr/>
        </p:nvSpPr>
        <p:spPr>
          <a:xfrm rot="1351643">
            <a:off x="2570355" y="3812412"/>
            <a:ext cx="368617" cy="158617"/>
          </a:xfrm>
          <a:prstGeom prst="ellipse">
            <a:avLst/>
          </a:prstGeom>
          <a:solidFill>
            <a:srgbClr val="00B0F0">
              <a:alpha val="30000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265" name="Oval 264">
            <a:extLst>
              <a:ext uri="{FF2B5EF4-FFF2-40B4-BE49-F238E27FC236}">
                <a16:creationId xmlns:a16="http://schemas.microsoft.com/office/drawing/2014/main" id="{25168C49-423F-4CEF-87C2-E12500415574}"/>
              </a:ext>
            </a:extLst>
          </p:cNvPr>
          <p:cNvSpPr/>
          <p:nvPr/>
        </p:nvSpPr>
        <p:spPr>
          <a:xfrm rot="20248357" flipH="1">
            <a:off x="1781052" y="3813195"/>
            <a:ext cx="401245" cy="161820"/>
          </a:xfrm>
          <a:prstGeom prst="ellipse">
            <a:avLst/>
          </a:prstGeom>
          <a:solidFill>
            <a:srgbClr val="00B0F0">
              <a:alpha val="30000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29D155C-9606-448D-A143-438409F7B04C}"/>
              </a:ext>
            </a:extLst>
          </p:cNvPr>
          <p:cNvSpPr/>
          <p:nvPr/>
        </p:nvSpPr>
        <p:spPr>
          <a:xfrm>
            <a:off x="2184776" y="3718846"/>
            <a:ext cx="363932" cy="1566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5168C49-423F-4CEF-87C2-E12500415574}"/>
              </a:ext>
            </a:extLst>
          </p:cNvPr>
          <p:cNvSpPr/>
          <p:nvPr/>
        </p:nvSpPr>
        <p:spPr>
          <a:xfrm rot="1351643">
            <a:off x="2710046" y="3871283"/>
            <a:ext cx="368617" cy="158617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25168C49-423F-4CEF-87C2-E12500415574}"/>
              </a:ext>
            </a:extLst>
          </p:cNvPr>
          <p:cNvSpPr/>
          <p:nvPr/>
        </p:nvSpPr>
        <p:spPr>
          <a:xfrm rot="20248357" flipH="1">
            <a:off x="1650958" y="3872899"/>
            <a:ext cx="401245" cy="16182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grpSp>
        <p:nvGrpSpPr>
          <p:cNvPr id="2" name="Group 1"/>
          <p:cNvGrpSpPr/>
          <p:nvPr/>
        </p:nvGrpSpPr>
        <p:grpSpPr>
          <a:xfrm>
            <a:off x="4117748" y="3458135"/>
            <a:ext cx="1820047" cy="1749683"/>
            <a:chOff x="5808424" y="2486978"/>
            <a:chExt cx="1820047" cy="1749683"/>
          </a:xfrm>
        </p:grpSpPr>
        <p:sp>
          <p:nvSpPr>
            <p:cNvPr id="80" name="Quad Arrow 79"/>
            <p:cNvSpPr/>
            <p:nvPr/>
          </p:nvSpPr>
          <p:spPr>
            <a:xfrm rot="18900000">
              <a:off x="6066671" y="2723016"/>
              <a:ext cx="1300644" cy="1300644"/>
            </a:xfrm>
            <a:prstGeom prst="quadArrow">
              <a:avLst>
                <a:gd name="adj1" fmla="val 3763"/>
                <a:gd name="adj2" fmla="val 5332"/>
                <a:gd name="adj3" fmla="val 225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5808424" y="2486978"/>
              <a:ext cx="1820047" cy="1749683"/>
              <a:chOff x="3423669" y="2749089"/>
              <a:chExt cx="1820047" cy="1749683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0041121A-40AF-4907-87CF-F58DFEA3824F}"/>
                  </a:ext>
                </a:extLst>
              </p:cNvPr>
              <p:cNvSpPr/>
              <p:nvPr/>
            </p:nvSpPr>
            <p:spPr>
              <a:xfrm>
                <a:off x="4146884" y="3423642"/>
                <a:ext cx="411480" cy="411480"/>
              </a:xfrm>
              <a:prstGeom prst="ellipse">
                <a:avLst/>
              </a:prstGeom>
              <a:solidFill>
                <a:srgbClr val="FFC000">
                  <a:alpha val="30000"/>
                </a:srgb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FFC000"/>
                  </a:solidFill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0041121A-40AF-4907-87CF-F58DFEA3824F}"/>
                  </a:ext>
                </a:extLst>
              </p:cNvPr>
              <p:cNvSpPr/>
              <p:nvPr/>
            </p:nvSpPr>
            <p:spPr>
              <a:xfrm>
                <a:off x="4144364" y="2764895"/>
                <a:ext cx="411480" cy="411480"/>
              </a:xfrm>
              <a:prstGeom prst="ellipse">
                <a:avLst/>
              </a:prstGeom>
              <a:solidFill>
                <a:srgbClr val="FFC000">
                  <a:alpha val="30000"/>
                </a:srgb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FFC000"/>
                  </a:solidFill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041121A-40AF-4907-87CF-F58DFEA3824F}"/>
                  </a:ext>
                </a:extLst>
              </p:cNvPr>
              <p:cNvSpPr/>
              <p:nvPr/>
            </p:nvSpPr>
            <p:spPr>
              <a:xfrm>
                <a:off x="3439817" y="2749089"/>
                <a:ext cx="411480" cy="411480"/>
              </a:xfrm>
              <a:prstGeom prst="ellipse">
                <a:avLst/>
              </a:prstGeom>
              <a:solidFill>
                <a:srgbClr val="FFC000">
                  <a:alpha val="30000"/>
                </a:srgb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FFC000"/>
                  </a:solidFill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0041121A-40AF-4907-87CF-F58DFEA3824F}"/>
                  </a:ext>
                </a:extLst>
              </p:cNvPr>
              <p:cNvSpPr/>
              <p:nvPr/>
            </p:nvSpPr>
            <p:spPr>
              <a:xfrm>
                <a:off x="4832236" y="2769953"/>
                <a:ext cx="411480" cy="411480"/>
              </a:xfrm>
              <a:prstGeom prst="ellipse">
                <a:avLst/>
              </a:prstGeom>
              <a:solidFill>
                <a:srgbClr val="FFC000">
                  <a:alpha val="30000"/>
                </a:srgb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FFC000"/>
                  </a:solidFill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0041121A-40AF-4907-87CF-F58DFEA3824F}"/>
                  </a:ext>
                </a:extLst>
              </p:cNvPr>
              <p:cNvSpPr/>
              <p:nvPr/>
            </p:nvSpPr>
            <p:spPr>
              <a:xfrm>
                <a:off x="3423669" y="3420135"/>
                <a:ext cx="411480" cy="411480"/>
              </a:xfrm>
              <a:prstGeom prst="ellipse">
                <a:avLst/>
              </a:prstGeom>
              <a:solidFill>
                <a:srgbClr val="FFC000">
                  <a:alpha val="30000"/>
                </a:srgb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FFC000"/>
                  </a:solidFill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0041121A-40AF-4907-87CF-F58DFEA3824F}"/>
                  </a:ext>
                </a:extLst>
              </p:cNvPr>
              <p:cNvSpPr/>
              <p:nvPr/>
            </p:nvSpPr>
            <p:spPr>
              <a:xfrm>
                <a:off x="4793510" y="3429710"/>
                <a:ext cx="411480" cy="411480"/>
              </a:xfrm>
              <a:prstGeom prst="ellipse">
                <a:avLst/>
              </a:prstGeom>
              <a:solidFill>
                <a:srgbClr val="FFC000">
                  <a:alpha val="30000"/>
                </a:srgb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FFC000"/>
                  </a:solidFill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0041121A-40AF-4907-87CF-F58DFEA3824F}"/>
                  </a:ext>
                </a:extLst>
              </p:cNvPr>
              <p:cNvSpPr/>
              <p:nvPr/>
            </p:nvSpPr>
            <p:spPr>
              <a:xfrm>
                <a:off x="4146884" y="4081224"/>
                <a:ext cx="411480" cy="411480"/>
              </a:xfrm>
              <a:prstGeom prst="ellipse">
                <a:avLst/>
              </a:prstGeom>
              <a:solidFill>
                <a:srgbClr val="FFC000">
                  <a:alpha val="30000"/>
                </a:srgb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FFC000"/>
                  </a:solidFill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0041121A-40AF-4907-87CF-F58DFEA3824F}"/>
                  </a:ext>
                </a:extLst>
              </p:cNvPr>
              <p:cNvSpPr/>
              <p:nvPr/>
            </p:nvSpPr>
            <p:spPr>
              <a:xfrm>
                <a:off x="3423669" y="4077717"/>
                <a:ext cx="411480" cy="411480"/>
              </a:xfrm>
              <a:prstGeom prst="ellipse">
                <a:avLst/>
              </a:prstGeom>
              <a:solidFill>
                <a:srgbClr val="FFC000">
                  <a:alpha val="30000"/>
                </a:srgb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FFC000"/>
                  </a:solidFill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0041121A-40AF-4907-87CF-F58DFEA3824F}"/>
                  </a:ext>
                </a:extLst>
              </p:cNvPr>
              <p:cNvSpPr/>
              <p:nvPr/>
            </p:nvSpPr>
            <p:spPr>
              <a:xfrm>
                <a:off x="4793510" y="4087292"/>
                <a:ext cx="411480" cy="411480"/>
              </a:xfrm>
              <a:prstGeom prst="ellipse">
                <a:avLst/>
              </a:prstGeom>
              <a:solidFill>
                <a:srgbClr val="FFC000">
                  <a:alpha val="30000"/>
                </a:srgb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FFC000"/>
                  </a:solidFill>
                </a:endParaRPr>
              </a:p>
            </p:txBody>
          </p:sp>
        </p:grpSp>
      </p:grpSp>
      <p:sp>
        <p:nvSpPr>
          <p:cNvPr id="92" name="Oval 91">
            <a:extLst>
              <a:ext uri="{FF2B5EF4-FFF2-40B4-BE49-F238E27FC236}">
                <a16:creationId xmlns:a16="http://schemas.microsoft.com/office/drawing/2014/main" id="{0041121A-40AF-4907-87CF-F58DFEA3824F}"/>
              </a:ext>
            </a:extLst>
          </p:cNvPr>
          <p:cNvSpPr/>
          <p:nvPr/>
        </p:nvSpPr>
        <p:spPr>
          <a:xfrm>
            <a:off x="7092908" y="5527547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561690" y="5520131"/>
            <a:ext cx="1468064" cy="4678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20" b="1" dirty="0">
                <a:latin typeface="Helvetica" panose="020B0604020202020204" pitchFamily="34" charset="0"/>
                <a:cs typeface="Helvetica" panose="020B0604020202020204" pitchFamily="34" charset="0"/>
              </a:rPr>
              <a:t>Actual spectral location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7561690" y="5020618"/>
            <a:ext cx="1468064" cy="4678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20" b="1" dirty="0">
                <a:latin typeface="Helvetica" panose="020B0604020202020204" pitchFamily="34" charset="0"/>
                <a:cs typeface="Helvetica" panose="020B0604020202020204" pitchFamily="34" charset="0"/>
              </a:rPr>
              <a:t>Assumed spectral location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0041121A-40AF-4907-87CF-F58DFEA3824F}"/>
              </a:ext>
            </a:extLst>
          </p:cNvPr>
          <p:cNvSpPr/>
          <p:nvPr/>
        </p:nvSpPr>
        <p:spPr>
          <a:xfrm>
            <a:off x="7102194" y="5049031"/>
            <a:ext cx="411480" cy="411480"/>
          </a:xfrm>
          <a:prstGeom prst="ellipse">
            <a:avLst/>
          </a:prstGeom>
          <a:solidFill>
            <a:srgbClr val="FF0000">
              <a:alpha val="30000"/>
            </a:srgbClr>
          </a:solidFill>
          <a:ln w="1905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91" name="Rectangle: Rounded Corners 59">
            <a:extLst>
              <a:ext uri="{FF2B5EF4-FFF2-40B4-BE49-F238E27FC236}">
                <a16:creationId xmlns:a16="http://schemas.microsoft.com/office/drawing/2014/main" id="{F441C229-CCDA-4768-A56B-0B3F0198A2AC}"/>
              </a:ext>
            </a:extLst>
          </p:cNvPr>
          <p:cNvSpPr/>
          <p:nvPr/>
        </p:nvSpPr>
        <p:spPr>
          <a:xfrm>
            <a:off x="3613789" y="3000571"/>
            <a:ext cx="2903501" cy="445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Estimated spectral region locations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E25C7363-098D-4C90-958D-8A3D806F7828}"/>
                  </a:ext>
                </a:extLst>
              </p:cNvPr>
              <p:cNvSpPr txBox="1"/>
              <p:nvPr/>
            </p:nvSpPr>
            <p:spPr>
              <a:xfrm>
                <a:off x="5044749" y="4530400"/>
                <a:ext cx="409728" cy="316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GB" sz="135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E25C7363-098D-4C90-958D-8A3D806F78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4749" y="4530400"/>
                <a:ext cx="409728" cy="3164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14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Quad Arrow 151">
            <a:extLst>
              <a:ext uri="{FF2B5EF4-FFF2-40B4-BE49-F238E27FC236}">
                <a16:creationId xmlns:a16="http://schemas.microsoft.com/office/drawing/2014/main" id="{FE5F59A5-2A3A-47A5-9EBA-B09758C81A3D}"/>
              </a:ext>
            </a:extLst>
          </p:cNvPr>
          <p:cNvSpPr/>
          <p:nvPr/>
        </p:nvSpPr>
        <p:spPr>
          <a:xfrm rot="18900000">
            <a:off x="2001548" y="3442736"/>
            <a:ext cx="724111" cy="724111"/>
          </a:xfrm>
          <a:prstGeom prst="quadArrow">
            <a:avLst>
              <a:gd name="adj1" fmla="val 3763"/>
              <a:gd name="adj2" fmla="val 5332"/>
              <a:gd name="adj3" fmla="val 225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0" name="Picture 2" descr="http://www.circuitstoday.com/wp-content/uploads/2016/04/8X8-Matrix-Pinout.png">
            <a:extLst>
              <a:ext uri="{FF2B5EF4-FFF2-40B4-BE49-F238E27FC236}">
                <a16:creationId xmlns:a16="http://schemas.microsoft.com/office/drawing/2014/main" id="{E9DF2D25-8F81-4BC0-AC7C-0FC0400A6C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0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3" t="26364" r="62644" b="21504"/>
          <a:stretch/>
        </p:blipFill>
        <p:spPr bwMode="auto">
          <a:xfrm>
            <a:off x="1684160" y="5165347"/>
            <a:ext cx="1444550" cy="1348524"/>
          </a:xfrm>
          <a:prstGeom prst="rect">
            <a:avLst/>
          </a:prstGeom>
          <a:noFill/>
          <a:ln>
            <a:noFill/>
          </a:ln>
          <a:scene3d>
            <a:camera prst="isometricOffAxis1Top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" name="Picture 2" descr="http://www.circuitstoday.com/wp-content/uploads/2016/04/8X8-Matrix-Pinout.png">
            <a:extLst>
              <a:ext uri="{FF2B5EF4-FFF2-40B4-BE49-F238E27FC236}">
                <a16:creationId xmlns:a16="http://schemas.microsoft.com/office/drawing/2014/main" id="{E9DF2D25-8F81-4BC0-AC7C-0FC0400A6C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3" t="26364" r="62644" b="21504"/>
          <a:stretch/>
        </p:blipFill>
        <p:spPr bwMode="auto">
          <a:xfrm>
            <a:off x="2311737" y="5559103"/>
            <a:ext cx="1444550" cy="1348524"/>
          </a:xfrm>
          <a:prstGeom prst="rect">
            <a:avLst/>
          </a:prstGeom>
          <a:noFill/>
          <a:ln>
            <a:noFill/>
          </a:ln>
          <a:scene3d>
            <a:camera prst="isometricOffAxis1Top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3C096605-5B6B-4C7F-A18D-C498C7518F54}"/>
              </a:ext>
            </a:extLst>
          </p:cNvPr>
          <p:cNvCxnSpPr/>
          <p:nvPr/>
        </p:nvCxnSpPr>
        <p:spPr>
          <a:xfrm>
            <a:off x="5056648" y="4608476"/>
            <a:ext cx="0" cy="205740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17CCB029-6890-4C47-BDF7-E90631541A26}"/>
              </a:ext>
            </a:extLst>
          </p:cNvPr>
          <p:cNvCxnSpPr/>
          <p:nvPr/>
        </p:nvCxnSpPr>
        <p:spPr>
          <a:xfrm flipH="1">
            <a:off x="4090422" y="5621404"/>
            <a:ext cx="189694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89" name="Group 188"/>
          <p:cNvGrpSpPr/>
          <p:nvPr/>
        </p:nvGrpSpPr>
        <p:grpSpPr>
          <a:xfrm>
            <a:off x="4374989" y="4937916"/>
            <a:ext cx="1363317" cy="1366236"/>
            <a:chOff x="1907281" y="4357284"/>
            <a:chExt cx="1363317" cy="1366236"/>
          </a:xfrm>
          <a:solidFill>
            <a:srgbClr val="FF0000">
              <a:alpha val="30000"/>
            </a:srgbClr>
          </a:solidFill>
        </p:grpSpPr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376543" y="4841200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1907281" y="4837986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852077" y="4834772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383584" y="5312040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1914322" y="5308826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859118" y="5305612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96" name="Oval 195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376543" y="4362441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1907281" y="4359227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859118" y="4357284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16</a:t>
            </a:fld>
            <a:endParaRPr lang="en-GB"/>
          </a:p>
        </p:txBody>
      </p:sp>
      <p:sp>
        <p:nvSpPr>
          <p:cNvPr id="392" name="TextBox 391"/>
          <p:cNvSpPr txBox="1"/>
          <p:nvPr/>
        </p:nvSpPr>
        <p:spPr>
          <a:xfrm>
            <a:off x="-76479" y="3673370"/>
            <a:ext cx="1518999" cy="4678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2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Lens array separation errors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40605" y="6190885"/>
            <a:ext cx="1315406" cy="4678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20" b="1" dirty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LED array misalignment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0614A7E7-04DB-452C-8210-AE6A5B9563AB}"/>
                  </a:ext>
                </a:extLst>
              </p:cNvPr>
              <p:cNvSpPr txBox="1"/>
              <p:nvPr/>
            </p:nvSpPr>
            <p:spPr>
              <a:xfrm>
                <a:off x="5905245" y="5519343"/>
                <a:ext cx="405239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614A7E7-04DB-452C-8210-AE6A5B956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245" y="5519343"/>
                <a:ext cx="405239" cy="30008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id="{24AD6A8A-D0FE-4614-91FC-F1802D3BA5AD}"/>
                  </a:ext>
                </a:extLst>
              </p:cNvPr>
              <p:cNvSpPr txBox="1"/>
              <p:nvPr/>
            </p:nvSpPr>
            <p:spPr>
              <a:xfrm>
                <a:off x="5050141" y="4430321"/>
                <a:ext cx="409728" cy="316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GB" sz="135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88" name="TextBox 187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4AD6A8A-D0FE-4614-91FC-F1802D3BA5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0141" y="4430321"/>
                <a:ext cx="409728" cy="31643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8" name="Arrow: Right 62">
            <a:extLst>
              <a:ext uri="{FF2B5EF4-FFF2-40B4-BE49-F238E27FC236}">
                <a16:creationId xmlns:a16="http://schemas.microsoft.com/office/drawing/2014/main" id="{120CBE34-0290-4653-8CC4-CA5293415706}"/>
              </a:ext>
            </a:extLst>
          </p:cNvPr>
          <p:cNvSpPr/>
          <p:nvPr/>
        </p:nvSpPr>
        <p:spPr>
          <a:xfrm rot="2060867">
            <a:off x="1537217" y="6245317"/>
            <a:ext cx="673461" cy="279925"/>
          </a:xfrm>
          <a:prstGeom prst="rightArrow">
            <a:avLst>
              <a:gd name="adj1" fmla="val 50000"/>
              <a:gd name="adj2" fmla="val 39245"/>
            </a:avLst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685800"/>
            <a:endParaRPr lang="en-GB" sz="1220" baseline="30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9" name="Title 1"/>
          <p:cNvSpPr>
            <a:spLocks noGrp="1"/>
          </p:cNvSpPr>
          <p:nvPr>
            <p:ph type="title"/>
          </p:nvPr>
        </p:nvSpPr>
        <p:spPr>
          <a:xfrm>
            <a:off x="155253" y="256993"/>
            <a:ext cx="8878206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Calibration technique based on spectral analysis can correct for LED and lens array errors</a:t>
            </a:r>
          </a:p>
        </p:txBody>
      </p: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</p:cNvCxnSpPr>
          <p:nvPr/>
        </p:nvCxnSpPr>
        <p:spPr>
          <a:xfrm>
            <a:off x="2392443" y="4583937"/>
            <a:ext cx="18077" cy="1276161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</p:cNvCxnSpPr>
          <p:nvPr/>
        </p:nvCxnSpPr>
        <p:spPr>
          <a:xfrm>
            <a:off x="2371021" y="4598312"/>
            <a:ext cx="584273" cy="1155729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</p:cNvCxnSpPr>
          <p:nvPr/>
        </p:nvCxnSpPr>
        <p:spPr>
          <a:xfrm flipH="1">
            <a:off x="1881891" y="4598312"/>
            <a:ext cx="497480" cy="1312919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4" name="Picture 223">
            <a:extLst>
              <a:ext uri="{FF2B5EF4-FFF2-40B4-BE49-F238E27FC236}">
                <a16:creationId xmlns:a16="http://schemas.microsoft.com/office/drawing/2014/main" id="{AEEB4CFA-2F3D-4ED2-8EB2-D1FA604C03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51" y="3977217"/>
            <a:ext cx="1213440" cy="121344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1Top"/>
            <a:lightRig rig="threePt" dir="t"/>
          </a:scene3d>
          <a:sp3d extrusionH="215900"/>
        </p:spPr>
      </p:pic>
      <p:grpSp>
        <p:nvGrpSpPr>
          <p:cNvPr id="225" name="Group 224">
            <a:extLst>
              <a:ext uri="{FF2B5EF4-FFF2-40B4-BE49-F238E27FC236}">
                <a16:creationId xmlns:a16="http://schemas.microsoft.com/office/drawing/2014/main" id="{0D681628-1000-4EC9-A8BB-42F8C38B81E2}"/>
              </a:ext>
            </a:extLst>
          </p:cNvPr>
          <p:cNvGrpSpPr/>
          <p:nvPr/>
        </p:nvGrpSpPr>
        <p:grpSpPr>
          <a:xfrm rot="2747644">
            <a:off x="2915336" y="2896649"/>
            <a:ext cx="627612" cy="661922"/>
            <a:chOff x="2650753" y="1692504"/>
            <a:chExt cx="873559" cy="1176924"/>
          </a:xfrm>
        </p:grpSpPr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28760615-7276-4B78-98B4-4A93825A0062}"/>
                </a:ext>
              </a:extLst>
            </p:cNvPr>
            <p:cNvSpPr/>
            <p:nvPr/>
          </p:nvSpPr>
          <p:spPr>
            <a:xfrm>
              <a:off x="2650755" y="1915178"/>
              <a:ext cx="872659" cy="712813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30" name="Can 41">
              <a:extLst>
                <a:ext uri="{FF2B5EF4-FFF2-40B4-BE49-F238E27FC236}">
                  <a16:creationId xmlns:a16="http://schemas.microsoft.com/office/drawing/2014/main" id="{00EF8DAF-1317-478C-8EAD-299A728419DE}"/>
                </a:ext>
              </a:extLst>
            </p:cNvPr>
            <p:cNvSpPr/>
            <p:nvPr/>
          </p:nvSpPr>
          <p:spPr>
            <a:xfrm rot="10800000">
              <a:off x="2782277" y="2715374"/>
              <a:ext cx="609600" cy="1540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3C615944-FF84-4D68-8DF9-E66F352A3262}"/>
                </a:ext>
              </a:extLst>
            </p:cNvPr>
            <p:cNvSpPr/>
            <p:nvPr/>
          </p:nvSpPr>
          <p:spPr>
            <a:xfrm>
              <a:off x="2650753" y="2622810"/>
              <a:ext cx="872656" cy="10184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885615A8-EA9E-47DD-8601-3416E11294CF}"/>
                </a:ext>
              </a:extLst>
            </p:cNvPr>
            <p:cNvSpPr/>
            <p:nvPr/>
          </p:nvSpPr>
          <p:spPr>
            <a:xfrm>
              <a:off x="2651651" y="1818721"/>
              <a:ext cx="872661" cy="10183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33" name="Can 44">
              <a:extLst>
                <a:ext uri="{FF2B5EF4-FFF2-40B4-BE49-F238E27FC236}">
                  <a16:creationId xmlns:a16="http://schemas.microsoft.com/office/drawing/2014/main" id="{1675E666-8480-4B93-B78F-390EF9777AB3}"/>
                </a:ext>
              </a:extLst>
            </p:cNvPr>
            <p:cNvSpPr/>
            <p:nvPr/>
          </p:nvSpPr>
          <p:spPr>
            <a:xfrm>
              <a:off x="3168525" y="1692504"/>
              <a:ext cx="228601" cy="1319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DB3ECD01-27DE-45C9-ADF6-5990DA3ACA52}"/>
                </a:ext>
              </a:extLst>
            </p:cNvPr>
            <p:cNvSpPr/>
            <p:nvPr/>
          </p:nvSpPr>
          <p:spPr>
            <a:xfrm>
              <a:off x="2761164" y="1842491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7E539C5D-4EAA-4CF5-B2DC-D0849F32243B}"/>
                </a:ext>
              </a:extLst>
            </p:cNvPr>
            <p:cNvSpPr/>
            <p:nvPr/>
          </p:nvSpPr>
          <p:spPr>
            <a:xfrm>
              <a:off x="3446962" y="184249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E5E726CE-C0D4-4325-91CC-B002C2BD74C3}"/>
                </a:ext>
              </a:extLst>
            </p:cNvPr>
            <p:cNvSpPr/>
            <p:nvPr/>
          </p:nvSpPr>
          <p:spPr>
            <a:xfrm>
              <a:off x="2770774" y="2651574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39D58A89-4483-4C25-89CB-44C72AF0A511}"/>
                </a:ext>
              </a:extLst>
            </p:cNvPr>
            <p:cNvSpPr/>
            <p:nvPr/>
          </p:nvSpPr>
          <p:spPr>
            <a:xfrm>
              <a:off x="3456572" y="265157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4EAF491D-8E7A-4AD0-BB6E-7B87B9FA95A4}"/>
              </a:ext>
            </a:extLst>
          </p:cNvPr>
          <p:cNvGrpSpPr/>
          <p:nvPr/>
        </p:nvGrpSpPr>
        <p:grpSpPr>
          <a:xfrm>
            <a:off x="2038710" y="2590056"/>
            <a:ext cx="663939" cy="700236"/>
            <a:chOff x="2650753" y="1692504"/>
            <a:chExt cx="873559" cy="1176924"/>
          </a:xfrm>
        </p:grpSpPr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CCBA1BD8-BC20-4743-A4A3-01B6A24CA9A8}"/>
                </a:ext>
              </a:extLst>
            </p:cNvPr>
            <p:cNvSpPr/>
            <p:nvPr/>
          </p:nvSpPr>
          <p:spPr>
            <a:xfrm>
              <a:off x="2650754" y="1915178"/>
              <a:ext cx="872659" cy="712813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40" name="Can 41">
              <a:extLst>
                <a:ext uri="{FF2B5EF4-FFF2-40B4-BE49-F238E27FC236}">
                  <a16:creationId xmlns:a16="http://schemas.microsoft.com/office/drawing/2014/main" id="{3F1CF866-8876-4D1F-AA04-7F042F612704}"/>
                </a:ext>
              </a:extLst>
            </p:cNvPr>
            <p:cNvSpPr/>
            <p:nvPr/>
          </p:nvSpPr>
          <p:spPr>
            <a:xfrm rot="10800000">
              <a:off x="2782277" y="2715374"/>
              <a:ext cx="609600" cy="1540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8DED5074-B4AA-4373-A976-2C8891D0D568}"/>
                </a:ext>
              </a:extLst>
            </p:cNvPr>
            <p:cNvSpPr/>
            <p:nvPr/>
          </p:nvSpPr>
          <p:spPr>
            <a:xfrm>
              <a:off x="2650753" y="2622810"/>
              <a:ext cx="872656" cy="10184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452DA2B5-C046-4B3B-9987-567D0E8D8CCC}"/>
                </a:ext>
              </a:extLst>
            </p:cNvPr>
            <p:cNvSpPr/>
            <p:nvPr/>
          </p:nvSpPr>
          <p:spPr>
            <a:xfrm>
              <a:off x="2651651" y="1818721"/>
              <a:ext cx="872661" cy="10183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43" name="Can 44">
              <a:extLst>
                <a:ext uri="{FF2B5EF4-FFF2-40B4-BE49-F238E27FC236}">
                  <a16:creationId xmlns:a16="http://schemas.microsoft.com/office/drawing/2014/main" id="{B8E92B93-F215-4CD7-AD29-F6F23634E9AB}"/>
                </a:ext>
              </a:extLst>
            </p:cNvPr>
            <p:cNvSpPr/>
            <p:nvPr/>
          </p:nvSpPr>
          <p:spPr>
            <a:xfrm>
              <a:off x="3168525" y="1692504"/>
              <a:ext cx="228601" cy="1319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811A8049-BEDC-4F17-9752-3020A078CF5E}"/>
                </a:ext>
              </a:extLst>
            </p:cNvPr>
            <p:cNvSpPr/>
            <p:nvPr/>
          </p:nvSpPr>
          <p:spPr>
            <a:xfrm>
              <a:off x="2761164" y="1842491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4E9A8FBF-3BD1-4AD9-8DA2-3C5BE4DE0EE4}"/>
                </a:ext>
              </a:extLst>
            </p:cNvPr>
            <p:cNvSpPr/>
            <p:nvPr/>
          </p:nvSpPr>
          <p:spPr>
            <a:xfrm>
              <a:off x="3446962" y="184249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9FC36D68-0B36-425F-BBF8-46D1D01C7C1B}"/>
                </a:ext>
              </a:extLst>
            </p:cNvPr>
            <p:cNvSpPr/>
            <p:nvPr/>
          </p:nvSpPr>
          <p:spPr>
            <a:xfrm>
              <a:off x="2770774" y="2651574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1744C67C-8F58-41CF-911F-BF2428AD91C5}"/>
                </a:ext>
              </a:extLst>
            </p:cNvPr>
            <p:cNvSpPr/>
            <p:nvPr/>
          </p:nvSpPr>
          <p:spPr>
            <a:xfrm>
              <a:off x="3456572" y="265157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0D681628-1000-4EC9-A8BB-42F8C38B81E2}"/>
              </a:ext>
            </a:extLst>
          </p:cNvPr>
          <p:cNvGrpSpPr/>
          <p:nvPr/>
        </p:nvGrpSpPr>
        <p:grpSpPr>
          <a:xfrm rot="18852356" flipH="1">
            <a:off x="1200012" y="2869819"/>
            <a:ext cx="627612" cy="706248"/>
            <a:chOff x="2650753" y="1692504"/>
            <a:chExt cx="873559" cy="1176924"/>
          </a:xfrm>
        </p:grpSpPr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28760615-7276-4B78-98B4-4A93825A0062}"/>
                </a:ext>
              </a:extLst>
            </p:cNvPr>
            <p:cNvSpPr/>
            <p:nvPr/>
          </p:nvSpPr>
          <p:spPr>
            <a:xfrm>
              <a:off x="2650755" y="1915178"/>
              <a:ext cx="872659" cy="712813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50" name="Can 41">
              <a:extLst>
                <a:ext uri="{FF2B5EF4-FFF2-40B4-BE49-F238E27FC236}">
                  <a16:creationId xmlns:a16="http://schemas.microsoft.com/office/drawing/2014/main" id="{00EF8DAF-1317-478C-8EAD-299A728419DE}"/>
                </a:ext>
              </a:extLst>
            </p:cNvPr>
            <p:cNvSpPr/>
            <p:nvPr/>
          </p:nvSpPr>
          <p:spPr>
            <a:xfrm rot="10800000">
              <a:off x="2782277" y="2715374"/>
              <a:ext cx="609600" cy="1540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3C615944-FF84-4D68-8DF9-E66F352A3262}"/>
                </a:ext>
              </a:extLst>
            </p:cNvPr>
            <p:cNvSpPr/>
            <p:nvPr/>
          </p:nvSpPr>
          <p:spPr>
            <a:xfrm>
              <a:off x="2650753" y="2622810"/>
              <a:ext cx="872656" cy="10184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885615A8-EA9E-47DD-8601-3416E11294CF}"/>
                </a:ext>
              </a:extLst>
            </p:cNvPr>
            <p:cNvSpPr/>
            <p:nvPr/>
          </p:nvSpPr>
          <p:spPr>
            <a:xfrm>
              <a:off x="2651651" y="1818721"/>
              <a:ext cx="872661" cy="10183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53" name="Can 44">
              <a:extLst>
                <a:ext uri="{FF2B5EF4-FFF2-40B4-BE49-F238E27FC236}">
                  <a16:creationId xmlns:a16="http://schemas.microsoft.com/office/drawing/2014/main" id="{1675E666-8480-4B93-B78F-390EF9777AB3}"/>
                </a:ext>
              </a:extLst>
            </p:cNvPr>
            <p:cNvSpPr/>
            <p:nvPr/>
          </p:nvSpPr>
          <p:spPr>
            <a:xfrm>
              <a:off x="3168525" y="1692504"/>
              <a:ext cx="228601" cy="1319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DB3ECD01-27DE-45C9-ADF6-5990DA3ACA52}"/>
                </a:ext>
              </a:extLst>
            </p:cNvPr>
            <p:cNvSpPr/>
            <p:nvPr/>
          </p:nvSpPr>
          <p:spPr>
            <a:xfrm>
              <a:off x="2761164" y="1842491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7E539C5D-4EAA-4CF5-B2DC-D0849F32243B}"/>
                </a:ext>
              </a:extLst>
            </p:cNvPr>
            <p:cNvSpPr/>
            <p:nvPr/>
          </p:nvSpPr>
          <p:spPr>
            <a:xfrm>
              <a:off x="3446962" y="184249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E5E726CE-C0D4-4325-91CC-B002C2BD74C3}"/>
                </a:ext>
              </a:extLst>
            </p:cNvPr>
            <p:cNvSpPr/>
            <p:nvPr/>
          </p:nvSpPr>
          <p:spPr>
            <a:xfrm>
              <a:off x="2770774" y="2651574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39D58A89-4483-4C25-89CB-44C72AF0A511}"/>
                </a:ext>
              </a:extLst>
            </p:cNvPr>
            <p:cNvSpPr/>
            <p:nvPr/>
          </p:nvSpPr>
          <p:spPr>
            <a:xfrm>
              <a:off x="3456572" y="265157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</p:grpSp>
      <p:sp>
        <p:nvSpPr>
          <p:cNvPr id="258" name="TextBox 257">
            <a:extLst>
              <a:ext uri="{FF2B5EF4-FFF2-40B4-BE49-F238E27FC236}">
                <a16:creationId xmlns:a16="http://schemas.microsoft.com/office/drawing/2014/main" id="{4E88CE5C-C9B7-4C85-9F5A-64CDDAD39CCB}"/>
              </a:ext>
            </a:extLst>
          </p:cNvPr>
          <p:cNvSpPr txBox="1"/>
          <p:nvPr/>
        </p:nvSpPr>
        <p:spPr>
          <a:xfrm flipH="1">
            <a:off x="1972273" y="4286505"/>
            <a:ext cx="158665" cy="279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19" b="1" dirty="0"/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A1D66AC5-4EED-4939-9A23-971E6AD22454}"/>
              </a:ext>
            </a:extLst>
          </p:cNvPr>
          <p:cNvSpPr txBox="1"/>
          <p:nvPr/>
        </p:nvSpPr>
        <p:spPr>
          <a:xfrm flipH="1">
            <a:off x="1485096" y="3591057"/>
            <a:ext cx="158665" cy="279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19" b="1" dirty="0"/>
          </a:p>
        </p:txBody>
      </p:sp>
      <p:cxnSp>
        <p:nvCxnSpPr>
          <p:cNvPr id="260" name="Straight Connector 259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  <a:stCxn id="240" idx="1"/>
          </p:cNvCxnSpPr>
          <p:nvPr/>
        </p:nvCxnSpPr>
        <p:spPr>
          <a:xfrm>
            <a:off x="2370333" y="3290292"/>
            <a:ext cx="18077" cy="1276161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  <a:stCxn id="230" idx="1"/>
          </p:cNvCxnSpPr>
          <p:nvPr/>
        </p:nvCxnSpPr>
        <p:spPr>
          <a:xfrm flipH="1">
            <a:off x="2389547" y="3458135"/>
            <a:ext cx="602121" cy="1125802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  <a:stCxn id="250" idx="1"/>
          </p:cNvCxnSpPr>
          <p:nvPr/>
        </p:nvCxnSpPr>
        <p:spPr>
          <a:xfrm>
            <a:off x="1767179" y="3468921"/>
            <a:ext cx="603153" cy="1120525"/>
          </a:xfrm>
          <a:prstGeom prst="line">
            <a:avLst/>
          </a:prstGeom>
          <a:ln w="1905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4" name="Oval 263">
            <a:extLst>
              <a:ext uri="{FF2B5EF4-FFF2-40B4-BE49-F238E27FC236}">
                <a16:creationId xmlns:a16="http://schemas.microsoft.com/office/drawing/2014/main" id="{25168C49-423F-4CEF-87C2-E12500415574}"/>
              </a:ext>
            </a:extLst>
          </p:cNvPr>
          <p:cNvSpPr/>
          <p:nvPr/>
        </p:nvSpPr>
        <p:spPr>
          <a:xfrm rot="1351643">
            <a:off x="2570355" y="3812412"/>
            <a:ext cx="368617" cy="158617"/>
          </a:xfrm>
          <a:prstGeom prst="ellipse">
            <a:avLst/>
          </a:prstGeom>
          <a:solidFill>
            <a:srgbClr val="00B0F0">
              <a:alpha val="30000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265" name="Oval 264">
            <a:extLst>
              <a:ext uri="{FF2B5EF4-FFF2-40B4-BE49-F238E27FC236}">
                <a16:creationId xmlns:a16="http://schemas.microsoft.com/office/drawing/2014/main" id="{25168C49-423F-4CEF-87C2-E12500415574}"/>
              </a:ext>
            </a:extLst>
          </p:cNvPr>
          <p:cNvSpPr/>
          <p:nvPr/>
        </p:nvSpPr>
        <p:spPr>
          <a:xfrm rot="20248357" flipH="1">
            <a:off x="1781052" y="3813195"/>
            <a:ext cx="401245" cy="161820"/>
          </a:xfrm>
          <a:prstGeom prst="ellipse">
            <a:avLst/>
          </a:prstGeom>
          <a:solidFill>
            <a:srgbClr val="00B0F0">
              <a:alpha val="30000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29D155C-9606-448D-A143-438409F7B04C}"/>
              </a:ext>
            </a:extLst>
          </p:cNvPr>
          <p:cNvSpPr/>
          <p:nvPr/>
        </p:nvSpPr>
        <p:spPr>
          <a:xfrm>
            <a:off x="2184776" y="3718846"/>
            <a:ext cx="363932" cy="15660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5168C49-423F-4CEF-87C2-E12500415574}"/>
              </a:ext>
            </a:extLst>
          </p:cNvPr>
          <p:cNvSpPr/>
          <p:nvPr/>
        </p:nvSpPr>
        <p:spPr>
          <a:xfrm rot="1351643">
            <a:off x="2710046" y="3871283"/>
            <a:ext cx="368617" cy="158617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25168C49-423F-4CEF-87C2-E12500415574}"/>
              </a:ext>
            </a:extLst>
          </p:cNvPr>
          <p:cNvSpPr/>
          <p:nvPr/>
        </p:nvSpPr>
        <p:spPr>
          <a:xfrm rot="20248357" flipH="1">
            <a:off x="1650958" y="3872899"/>
            <a:ext cx="401245" cy="161820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grpSp>
        <p:nvGrpSpPr>
          <p:cNvPr id="81" name="Group 80"/>
          <p:cNvGrpSpPr/>
          <p:nvPr/>
        </p:nvGrpSpPr>
        <p:grpSpPr>
          <a:xfrm>
            <a:off x="4117748" y="3458135"/>
            <a:ext cx="1820047" cy="1749683"/>
            <a:chOff x="3423669" y="2749089"/>
            <a:chExt cx="1820047" cy="1749683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4146884" y="3423642"/>
              <a:ext cx="411480" cy="411480"/>
            </a:xfrm>
            <a:prstGeom prst="ellipse">
              <a:avLst/>
            </a:prstGeom>
            <a:solidFill>
              <a:srgbClr val="FFC000">
                <a:alpha val="30000"/>
              </a:srgbClr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4144364" y="2764895"/>
              <a:ext cx="411480" cy="411480"/>
            </a:xfrm>
            <a:prstGeom prst="ellipse">
              <a:avLst/>
            </a:prstGeom>
            <a:solidFill>
              <a:srgbClr val="FFC000">
                <a:alpha val="30000"/>
              </a:srgbClr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3439817" y="2749089"/>
              <a:ext cx="411480" cy="411480"/>
            </a:xfrm>
            <a:prstGeom prst="ellipse">
              <a:avLst/>
            </a:prstGeom>
            <a:solidFill>
              <a:srgbClr val="FFC000">
                <a:alpha val="30000"/>
              </a:srgbClr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4832236" y="2769953"/>
              <a:ext cx="411480" cy="411480"/>
            </a:xfrm>
            <a:prstGeom prst="ellipse">
              <a:avLst/>
            </a:prstGeom>
            <a:solidFill>
              <a:srgbClr val="FFC000">
                <a:alpha val="30000"/>
              </a:srgbClr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3423669" y="3420135"/>
              <a:ext cx="411480" cy="411480"/>
            </a:xfrm>
            <a:prstGeom prst="ellipse">
              <a:avLst/>
            </a:prstGeom>
            <a:solidFill>
              <a:srgbClr val="FFC000">
                <a:alpha val="30000"/>
              </a:srgbClr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4793510" y="3429710"/>
              <a:ext cx="411480" cy="411480"/>
            </a:xfrm>
            <a:prstGeom prst="ellipse">
              <a:avLst/>
            </a:prstGeom>
            <a:solidFill>
              <a:srgbClr val="FFC000">
                <a:alpha val="30000"/>
              </a:srgbClr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4146884" y="4081224"/>
              <a:ext cx="411480" cy="411480"/>
            </a:xfrm>
            <a:prstGeom prst="ellipse">
              <a:avLst/>
            </a:prstGeom>
            <a:solidFill>
              <a:srgbClr val="FFC000">
                <a:alpha val="30000"/>
              </a:srgbClr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3423669" y="4077717"/>
              <a:ext cx="411480" cy="411480"/>
            </a:xfrm>
            <a:prstGeom prst="ellipse">
              <a:avLst/>
            </a:prstGeom>
            <a:solidFill>
              <a:srgbClr val="FFC000">
                <a:alpha val="30000"/>
              </a:srgbClr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4793510" y="4087292"/>
              <a:ext cx="411480" cy="411480"/>
            </a:xfrm>
            <a:prstGeom prst="ellipse">
              <a:avLst/>
            </a:prstGeom>
            <a:solidFill>
              <a:srgbClr val="FFC000">
                <a:alpha val="30000"/>
              </a:srgbClr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</p:grpSp>
      <p:sp>
        <p:nvSpPr>
          <p:cNvPr id="92" name="Oval 91">
            <a:extLst>
              <a:ext uri="{FF2B5EF4-FFF2-40B4-BE49-F238E27FC236}">
                <a16:creationId xmlns:a16="http://schemas.microsoft.com/office/drawing/2014/main" id="{0041121A-40AF-4907-87CF-F58DFEA3824F}"/>
              </a:ext>
            </a:extLst>
          </p:cNvPr>
          <p:cNvSpPr/>
          <p:nvPr/>
        </p:nvSpPr>
        <p:spPr>
          <a:xfrm>
            <a:off x="7092908" y="5527547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561690" y="5520131"/>
            <a:ext cx="1468064" cy="4678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20" b="1" dirty="0">
                <a:latin typeface="Helvetica" panose="020B0604020202020204" pitchFamily="34" charset="0"/>
                <a:cs typeface="Helvetica" panose="020B0604020202020204" pitchFamily="34" charset="0"/>
              </a:rPr>
              <a:t>Actual spectral location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7561690" y="5020618"/>
            <a:ext cx="1468064" cy="4678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20" b="1" dirty="0">
                <a:latin typeface="Helvetica" panose="020B0604020202020204" pitchFamily="34" charset="0"/>
                <a:cs typeface="Helvetica" panose="020B0604020202020204" pitchFamily="34" charset="0"/>
              </a:rPr>
              <a:t>Assumed spectral location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0041121A-40AF-4907-87CF-F58DFEA3824F}"/>
              </a:ext>
            </a:extLst>
          </p:cNvPr>
          <p:cNvSpPr/>
          <p:nvPr/>
        </p:nvSpPr>
        <p:spPr>
          <a:xfrm>
            <a:off x="7102194" y="5049031"/>
            <a:ext cx="411480" cy="411480"/>
          </a:xfrm>
          <a:prstGeom prst="ellipse">
            <a:avLst/>
          </a:prstGeom>
          <a:solidFill>
            <a:srgbClr val="FF0000">
              <a:alpha val="30000"/>
            </a:srgbClr>
          </a:solidFill>
          <a:ln w="1905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4117738" y="1287227"/>
            <a:ext cx="3789144" cy="1839757"/>
            <a:chOff x="5175450" y="2110165"/>
            <a:chExt cx="3789144" cy="1839757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29B9D63-26CE-4FCC-B714-77CA718CE05C}"/>
                </a:ext>
              </a:extLst>
            </p:cNvPr>
            <p:cNvSpPr/>
            <p:nvPr/>
          </p:nvSpPr>
          <p:spPr>
            <a:xfrm>
              <a:off x="5188355" y="2111271"/>
              <a:ext cx="342718" cy="183513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44">
                <a:solidFill>
                  <a:schemeClr val="bg1"/>
                </a:solidFill>
              </a:endParaRP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81062D73-E890-4638-8E61-24CBC3601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5407470" y="2215577"/>
              <a:ext cx="1839754" cy="1628936"/>
            </a:xfrm>
            <a:prstGeom prst="rect">
              <a:avLst/>
            </a:prstGeom>
            <a:ln>
              <a:noFill/>
            </a:ln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A3885E01-A2A9-49D4-AEC8-06116DE356AF}"/>
                </a:ext>
              </a:extLst>
            </p:cNvPr>
            <p:cNvSpPr txBox="1"/>
            <p:nvPr/>
          </p:nvSpPr>
          <p:spPr>
            <a:xfrm rot="16200000">
              <a:off x="4926542" y="2479162"/>
              <a:ext cx="838538" cy="303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44" b="1" dirty="0">
                  <a:solidFill>
                    <a:schemeClr val="bg1"/>
                  </a:solidFill>
                </a:rPr>
                <a:t>On-axis illumination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503A1664-41EC-474B-8F65-B3B878C65B28}"/>
                </a:ext>
              </a:extLst>
            </p:cNvPr>
            <p:cNvSpPr txBox="1"/>
            <p:nvPr/>
          </p:nvSpPr>
          <p:spPr>
            <a:xfrm rot="16200000">
              <a:off x="4955321" y="3337549"/>
              <a:ext cx="792405" cy="352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44" b="1" dirty="0">
                  <a:solidFill>
                    <a:schemeClr val="bg1"/>
                  </a:solidFill>
                </a:rPr>
                <a:t>Oblique illumination</a:t>
              </a: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7144642" y="2115504"/>
              <a:ext cx="1819952" cy="1822962"/>
              <a:chOff x="7537140" y="1411532"/>
              <a:chExt cx="1882437" cy="1885549"/>
            </a:xfrm>
          </p:grpSpPr>
          <p:pic>
            <p:nvPicPr>
              <p:cNvPr id="103" name="Picture 102">
                <a:extLst>
                  <a:ext uri="{FF2B5EF4-FFF2-40B4-BE49-F238E27FC236}">
                    <a16:creationId xmlns:a16="http://schemas.microsoft.com/office/drawing/2014/main" id="{C18DA22E-CAD2-4753-90D2-BC5D7DD6EF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colorTemperature colorTemp="1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037" t="20062" r="26067" b="22628"/>
              <a:stretch/>
            </p:blipFill>
            <p:spPr>
              <a:xfrm>
                <a:off x="7537140" y="1411532"/>
                <a:ext cx="1882437" cy="188554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18717A4B-0985-4BB5-A21B-9303ABCF2B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colorTemperature colorTemp="1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596" t="11014" r="20150" b="81106"/>
              <a:stretch/>
            </p:blipFill>
            <p:spPr>
              <a:xfrm>
                <a:off x="7786241" y="2995002"/>
                <a:ext cx="1247855" cy="291916"/>
              </a:xfrm>
              <a:prstGeom prst="rect">
                <a:avLst/>
              </a:prstGeom>
            </p:spPr>
          </p:pic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0F404DA7-8A5D-4514-8E7A-AFD776CB92C5}"/>
                  </a:ext>
                </a:extLst>
              </p:cNvPr>
              <p:cNvSpPr/>
              <p:nvPr/>
            </p:nvSpPr>
            <p:spPr>
              <a:xfrm>
                <a:off x="7728858" y="1514538"/>
                <a:ext cx="985576" cy="985576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13"/>
              </a:p>
            </p:txBody>
          </p:sp>
        </p:grp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1A8DBA6E-A2BF-49F3-A7B1-426A6C71F8F7}"/>
                </a:ext>
              </a:extLst>
            </p:cNvPr>
            <p:cNvSpPr/>
            <p:nvPr/>
          </p:nvSpPr>
          <p:spPr>
            <a:xfrm>
              <a:off x="5188354" y="2110165"/>
              <a:ext cx="3776239" cy="1833144"/>
            </a:xfrm>
            <a:prstGeom prst="rect">
              <a:avLst/>
            </a:prstGeom>
            <a:noFill/>
            <a:ln w="127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2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106" name="TextBox 105"/>
          <p:cNvSpPr txBox="1"/>
          <p:nvPr/>
        </p:nvSpPr>
        <p:spPr>
          <a:xfrm>
            <a:off x="7102194" y="3326021"/>
            <a:ext cx="1642616" cy="15942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1220" b="1" dirty="0">
                <a:solidFill>
                  <a:srgbClr val="92D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 central camera for LED array corrections</a:t>
            </a:r>
          </a:p>
          <a:p>
            <a:pPr marL="342900" indent="-342900">
              <a:buAutoNum type="arabicPeriod"/>
            </a:pPr>
            <a:r>
              <a:rPr lang="en-GB" sz="1220" b="1" dirty="0">
                <a:solidFill>
                  <a:srgbClr val="92D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 off-axis cameras for lens array corrections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85387B7D-194B-4C05-9329-3E6AE059A09E}"/>
              </a:ext>
            </a:extLst>
          </p:cNvPr>
          <p:cNvSpPr txBox="1"/>
          <p:nvPr/>
        </p:nvSpPr>
        <p:spPr>
          <a:xfrm>
            <a:off x="4093717" y="6442805"/>
            <a:ext cx="3787305" cy="3385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Regina Eckert, Zachary F. Phillips, and Laura Waller, "Efficient illumination angle self-calibration in Fourier </a:t>
            </a:r>
            <a:r>
              <a:rPr lang="en-GB" sz="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ptychography</a:t>
            </a: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," Appl. Opt. 57, 5434-5442 (2018)</a:t>
            </a:r>
          </a:p>
        </p:txBody>
      </p:sp>
      <p:grpSp>
        <p:nvGrpSpPr>
          <p:cNvPr id="153" name="Group 152"/>
          <p:cNvGrpSpPr/>
          <p:nvPr/>
        </p:nvGrpSpPr>
        <p:grpSpPr>
          <a:xfrm>
            <a:off x="4381575" y="3645675"/>
            <a:ext cx="1363317" cy="1366236"/>
            <a:chOff x="1907281" y="4357284"/>
            <a:chExt cx="1363317" cy="1366236"/>
          </a:xfrm>
          <a:solidFill>
            <a:srgbClr val="FF0000">
              <a:alpha val="30000"/>
            </a:srgbClr>
          </a:solidFill>
        </p:grpSpPr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376543" y="4841200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1907281" y="4837986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56" name="Oval 155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852077" y="4834772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383584" y="5312040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1914322" y="5308826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859118" y="5305612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376543" y="4362441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1907281" y="4359227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2859118" y="4357284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33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4117738" y="3458135"/>
            <a:ext cx="1820047" cy="1749683"/>
            <a:chOff x="3423669" y="2749089"/>
            <a:chExt cx="1820047" cy="1749683"/>
          </a:xfrm>
          <a:solidFill>
            <a:srgbClr val="FF0000">
              <a:alpha val="30000"/>
            </a:srgbClr>
          </a:solidFill>
        </p:grpSpPr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4146884" y="3423642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4144364" y="2764895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3439817" y="2749089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4832236" y="2769953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3423669" y="3420135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4793510" y="3429710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4146884" y="4081224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3423669" y="4077717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0041121A-40AF-4907-87CF-F58DFEA3824F}"/>
                </a:ext>
              </a:extLst>
            </p:cNvPr>
            <p:cNvSpPr/>
            <p:nvPr/>
          </p:nvSpPr>
          <p:spPr>
            <a:xfrm>
              <a:off x="4793510" y="4087292"/>
              <a:ext cx="411480" cy="411480"/>
            </a:xfrm>
            <a:prstGeom prst="ellipse">
              <a:avLst/>
            </a:prstGeom>
            <a:grp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C000"/>
                </a:solidFill>
              </a:endParaRPr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-78182" y="3670936"/>
            <a:ext cx="1518999" cy="4678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20" b="1" dirty="0">
                <a:solidFill>
                  <a:srgbClr val="92D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Lens array separation errors</a:t>
            </a:r>
          </a:p>
        </p:txBody>
      </p:sp>
      <p:sp>
        <p:nvSpPr>
          <p:cNvPr id="199" name="TextBox 198"/>
          <p:cNvSpPr txBox="1"/>
          <p:nvPr/>
        </p:nvSpPr>
        <p:spPr>
          <a:xfrm>
            <a:off x="38902" y="6196135"/>
            <a:ext cx="1315406" cy="4678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20" b="1" dirty="0">
                <a:solidFill>
                  <a:srgbClr val="92D05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LED array misalignment</a:t>
            </a:r>
          </a:p>
        </p:txBody>
      </p:sp>
    </p:spTree>
    <p:extLst>
      <p:ext uri="{BB962C8B-B14F-4D97-AF65-F5344CB8AC3E}">
        <p14:creationId xmlns:p14="http://schemas.microsoft.com/office/powerpoint/2010/main" val="410651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" grpId="0"/>
      <p:bldP spid="174" grpId="0"/>
      <p:bldP spid="151" grpId="0" animBg="1"/>
      <p:bldP spid="184" grpId="0"/>
      <p:bldP spid="19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17</a:t>
            </a:fld>
            <a:endParaRPr lang="en-GB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2005013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/>
              <a:t>Outline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Introduction to multi-camera Fourier </a:t>
            </a:r>
            <a:r>
              <a:rPr lang="en-GB" dirty="0" err="1"/>
              <a:t>ptychography</a:t>
            </a: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>
              <a:solidFill>
                <a:srgbClr val="92D05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Experimental design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Computational calibration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>
                <a:solidFill>
                  <a:srgbClr val="FFC000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018433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B8871F0A-DF32-44CA-BB3D-69ED03071CEA}"/>
              </a:ext>
            </a:extLst>
          </p:cNvPr>
          <p:cNvSpPr/>
          <p:nvPr/>
        </p:nvSpPr>
        <p:spPr>
          <a:xfrm rot="16200000">
            <a:off x="4411165" y="3982210"/>
            <a:ext cx="1868526" cy="2003570"/>
          </a:xfrm>
          <a:prstGeom prst="triangle">
            <a:avLst>
              <a:gd name="adj" fmla="val 50606"/>
            </a:avLst>
          </a:prstGeom>
          <a:solidFill>
            <a:srgbClr val="FFC000">
              <a:alpha val="20000"/>
            </a:srgbClr>
          </a:solidFill>
          <a:ln cap="sq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GB" sz="1829" b="1" dirty="0">
              <a:solidFill>
                <a:schemeClr val="bg1"/>
              </a:solidFill>
            </a:endParaRP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B8871F0A-DF32-44CA-BB3D-69ED03071CEA}"/>
              </a:ext>
            </a:extLst>
          </p:cNvPr>
          <p:cNvSpPr/>
          <p:nvPr/>
        </p:nvSpPr>
        <p:spPr>
          <a:xfrm rot="16200000">
            <a:off x="4409771" y="2112289"/>
            <a:ext cx="1871314" cy="2003570"/>
          </a:xfrm>
          <a:prstGeom prst="triangle">
            <a:avLst>
              <a:gd name="adj" fmla="val 50606"/>
            </a:avLst>
          </a:prstGeom>
          <a:solidFill>
            <a:srgbClr val="FFC000">
              <a:alpha val="20000"/>
            </a:srgbClr>
          </a:solidFill>
          <a:ln cap="sq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GB" sz="1829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16859" y="2038445"/>
            <a:ext cx="1023870" cy="27994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GB" sz="1219" b="1" dirty="0">
                <a:latin typeface="Helvetica" panose="020B0604020202020204" pitchFamily="34" charset="0"/>
                <a:cs typeface="Helvetica" panose="020B0604020202020204" pitchFamily="34" charset="0"/>
              </a:rPr>
              <a:t>Raw 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32099" y="5954368"/>
            <a:ext cx="1842269" cy="4675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GB" sz="1219" b="1" dirty="0">
                <a:latin typeface="Helvetica" panose="020B0604020202020204" pitchFamily="34" charset="0"/>
                <a:cs typeface="Helvetica" panose="020B0604020202020204" pitchFamily="34" charset="0"/>
              </a:rPr>
              <a:t>Reconstructed image</a:t>
            </a:r>
          </a:p>
          <a:p>
            <a:r>
              <a:rPr lang="en-GB" sz="1219" b="1" dirty="0">
                <a:latin typeface="Helvetica" panose="020B0604020202020204" pitchFamily="34" charset="0"/>
                <a:cs typeface="Helvetica" panose="020B0604020202020204" pitchFamily="34" charset="0"/>
              </a:rPr>
              <a:t>1 camera x 49 images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42513" y="276959"/>
            <a:ext cx="88014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400" dirty="0"/>
              <a:t>Resolution was increased from </a:t>
            </a:r>
            <a:r>
              <a:rPr lang="en-GB" sz="3400" b="1" dirty="0">
                <a:solidFill>
                  <a:srgbClr val="FF0000"/>
                </a:solidFill>
              </a:rPr>
              <a:t>8</a:t>
            </a:r>
            <a:r>
              <a:rPr lang="el-GR" sz="3400" b="1" dirty="0">
                <a:solidFill>
                  <a:srgbClr val="FF0000"/>
                </a:solidFill>
                <a:cs typeface="Calibri" panose="020F0502020204030204" pitchFamily="34" charset="0"/>
              </a:rPr>
              <a:t>μ</a:t>
            </a:r>
            <a:r>
              <a:rPr lang="en-GB" sz="3400" b="1" dirty="0">
                <a:solidFill>
                  <a:srgbClr val="FF0000"/>
                </a:solidFill>
                <a:cs typeface="Calibri" panose="020F0502020204030204" pitchFamily="34" charset="0"/>
              </a:rPr>
              <a:t>m</a:t>
            </a:r>
            <a:r>
              <a:rPr lang="en-GB" sz="3400" dirty="0">
                <a:cs typeface="Calibri" panose="020F0502020204030204" pitchFamily="34" charset="0"/>
              </a:rPr>
              <a:t> to </a:t>
            </a:r>
            <a:r>
              <a:rPr lang="en-GB" sz="3400" b="1" dirty="0">
                <a:solidFill>
                  <a:srgbClr val="92D050"/>
                </a:solidFill>
              </a:rPr>
              <a:t>1.1</a:t>
            </a:r>
            <a:r>
              <a:rPr lang="el-GR" sz="3400" b="1" dirty="0">
                <a:solidFill>
                  <a:srgbClr val="92D050"/>
                </a:solidFill>
                <a:cs typeface="Calibri" panose="020F0502020204030204" pitchFamily="34" charset="0"/>
              </a:rPr>
              <a:t>μ</a:t>
            </a:r>
            <a:r>
              <a:rPr lang="en-GB" sz="3400" b="1" dirty="0">
                <a:solidFill>
                  <a:srgbClr val="92D050"/>
                </a:solidFill>
                <a:cs typeface="Calibri" panose="020F0502020204030204" pitchFamily="34" charset="0"/>
              </a:rPr>
              <a:t>m</a:t>
            </a:r>
          </a:p>
          <a:p>
            <a:r>
              <a:rPr lang="en-GB" sz="3400" dirty="0">
                <a:cs typeface="Calibri" panose="020F0502020204030204" pitchFamily="34" charset="0"/>
              </a:rPr>
              <a:t>I</a:t>
            </a:r>
            <a:r>
              <a:rPr lang="en-GB" sz="3400" dirty="0"/>
              <a:t>mage capture time was reduced from </a:t>
            </a:r>
            <a:r>
              <a:rPr lang="en-GB" sz="3400" b="1" dirty="0">
                <a:solidFill>
                  <a:srgbClr val="FF0000"/>
                </a:solidFill>
              </a:rPr>
              <a:t>45s</a:t>
            </a:r>
            <a:r>
              <a:rPr lang="en-GB" sz="3400" dirty="0"/>
              <a:t> to </a:t>
            </a:r>
            <a:r>
              <a:rPr lang="en-GB" sz="3400" b="1" dirty="0">
                <a:solidFill>
                  <a:srgbClr val="92D050"/>
                </a:solidFill>
              </a:rPr>
              <a:t>5s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055" y="2354110"/>
            <a:ext cx="1743075" cy="1743075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130" y="4175184"/>
            <a:ext cx="1743075" cy="1743075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368" y="2359559"/>
            <a:ext cx="1743075" cy="1743075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585" y="4175183"/>
            <a:ext cx="1743075" cy="1743075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31" name="TextBox 30"/>
          <p:cNvSpPr txBox="1"/>
          <p:nvPr/>
        </p:nvSpPr>
        <p:spPr>
          <a:xfrm>
            <a:off x="3776585" y="1865087"/>
            <a:ext cx="1876969" cy="4675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GB" sz="1219" b="1" dirty="0">
                <a:latin typeface="Helvetica" panose="020B0604020202020204" pitchFamily="34" charset="0"/>
                <a:cs typeface="Helvetica" panose="020B0604020202020204" pitchFamily="34" charset="0"/>
              </a:rPr>
              <a:t>Reconstructed image</a:t>
            </a:r>
          </a:p>
          <a:p>
            <a:r>
              <a:rPr lang="en-GB" sz="1219" b="1" dirty="0">
                <a:latin typeface="Helvetica" panose="020B0604020202020204" pitchFamily="34" charset="0"/>
                <a:cs typeface="Helvetica" panose="020B0604020202020204" pitchFamily="34" charset="0"/>
              </a:rPr>
              <a:t>1 camera x 441 images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742466" y="5954368"/>
            <a:ext cx="1945206" cy="4675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GB" sz="1219" b="1" dirty="0">
                <a:latin typeface="Helvetica" panose="020B0604020202020204" pitchFamily="34" charset="0"/>
                <a:cs typeface="Helvetica" panose="020B0604020202020204" pitchFamily="34" charset="0"/>
              </a:rPr>
              <a:t>Reconstructed image</a:t>
            </a:r>
          </a:p>
          <a:p>
            <a:r>
              <a:rPr lang="en-GB" sz="1219" b="1" dirty="0">
                <a:latin typeface="Helvetica" panose="020B0604020202020204" pitchFamily="34" charset="0"/>
                <a:cs typeface="Helvetica" panose="020B0604020202020204" pitchFamily="34" charset="0"/>
              </a:rPr>
              <a:t>9 cameras x 49 images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997512" y="2552543"/>
            <a:ext cx="519931" cy="1112042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14"/>
          </a:p>
        </p:txBody>
      </p:sp>
      <p:sp>
        <p:nvSpPr>
          <p:cNvPr id="33" name="Rectangle 32"/>
          <p:cNvSpPr/>
          <p:nvPr/>
        </p:nvSpPr>
        <p:spPr>
          <a:xfrm>
            <a:off x="4997512" y="4375403"/>
            <a:ext cx="519931" cy="1112042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14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272" y="2178419"/>
            <a:ext cx="1044910" cy="1861246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229" y="4049732"/>
            <a:ext cx="1048997" cy="1868526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743CAC71-789A-45D7-A2E8-B6FFB02B8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854D185-58B0-46EA-B02C-B11C79DFA93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0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1" grpId="0"/>
      <p:bldP spid="32" grpId="0"/>
      <p:bldP spid="24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4030CFE-26AD-46E9-B7B3-5AA2858F7ACA}"/>
              </a:ext>
            </a:extLst>
          </p:cNvPr>
          <p:cNvSpPr/>
          <p:nvPr/>
        </p:nvSpPr>
        <p:spPr>
          <a:xfrm>
            <a:off x="4329585" y="1255776"/>
            <a:ext cx="4696284" cy="5170844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75CAECD0-23EB-4114-B0BE-D480CF2E9BB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1" y="1255776"/>
            <a:ext cx="4182851" cy="5124321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39" name="Title 1"/>
          <p:cNvSpPr txBox="1">
            <a:spLocks/>
          </p:cNvSpPr>
          <p:nvPr/>
        </p:nvSpPr>
        <p:spPr>
          <a:xfrm>
            <a:off x="342513" y="103854"/>
            <a:ext cx="85153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B8871F0A-DF32-44CA-BB3D-69ED03071CEA}"/>
              </a:ext>
            </a:extLst>
          </p:cNvPr>
          <p:cNvSpPr/>
          <p:nvPr/>
        </p:nvSpPr>
        <p:spPr>
          <a:xfrm rot="16200000">
            <a:off x="678860" y="2755644"/>
            <a:ext cx="5150594" cy="2150858"/>
          </a:xfrm>
          <a:prstGeom prst="triangle">
            <a:avLst>
              <a:gd name="adj" fmla="val 48449"/>
            </a:avLst>
          </a:prstGeom>
          <a:solidFill>
            <a:srgbClr val="FFC000">
              <a:alpha val="20000"/>
            </a:srgbClr>
          </a:solidFill>
          <a:ln cap="sq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GB" sz="1829" b="1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80995" y="3929852"/>
            <a:ext cx="2200722" cy="27994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GB" sz="1219" b="1" dirty="0">
                <a:latin typeface="Helvetica" panose="020B0604020202020204" pitchFamily="34" charset="0"/>
                <a:cs typeface="Helvetica" panose="020B0604020202020204" pitchFamily="34" charset="0"/>
              </a:rPr>
              <a:t>Raw image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31556" y="1348876"/>
            <a:ext cx="2416571" cy="4675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GB" sz="1219" b="1" dirty="0">
                <a:latin typeface="Helvetica" panose="020B0604020202020204" pitchFamily="34" charset="0"/>
                <a:cs typeface="Helvetica" panose="020B0604020202020204" pitchFamily="34" charset="0"/>
              </a:rPr>
              <a:t>Reconstructed image:</a:t>
            </a:r>
          </a:p>
          <a:p>
            <a:r>
              <a:rPr lang="en-GB" sz="1219" b="1" dirty="0">
                <a:latin typeface="Helvetica" panose="020B0604020202020204" pitchFamily="34" charset="0"/>
                <a:cs typeface="Helvetica" panose="020B0604020202020204" pitchFamily="34" charset="0"/>
              </a:rPr>
              <a:t>9 cameras x 49 images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83557" y="3833864"/>
            <a:ext cx="2407462" cy="4675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GB" sz="1219" b="1" dirty="0">
                <a:latin typeface="Helvetica" panose="020B0604020202020204" pitchFamily="34" charset="0"/>
                <a:cs typeface="Helvetica" panose="020B0604020202020204" pitchFamily="34" charset="0"/>
              </a:rPr>
              <a:t>Reconstructed image:</a:t>
            </a:r>
          </a:p>
          <a:p>
            <a:r>
              <a:rPr lang="en-GB" sz="1219" b="1" dirty="0">
                <a:latin typeface="Helvetica" panose="020B0604020202020204" pitchFamily="34" charset="0"/>
                <a:cs typeface="Helvetica" panose="020B0604020202020204" pitchFamily="34" charset="0"/>
              </a:rPr>
              <a:t>1 camera x 441 images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485861" y="1369125"/>
            <a:ext cx="2628594" cy="46756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GB" sz="1219" b="1" dirty="0">
                <a:latin typeface="Helvetica" panose="020B0604020202020204" pitchFamily="34" charset="0"/>
                <a:cs typeface="Helvetica" panose="020B0604020202020204" pitchFamily="34" charset="0"/>
              </a:rPr>
              <a:t>Reconstructed phase:</a:t>
            </a:r>
          </a:p>
          <a:p>
            <a:r>
              <a:rPr lang="en-GB" sz="1219" b="1" dirty="0">
                <a:latin typeface="Helvetica" panose="020B0604020202020204" pitchFamily="34" charset="0"/>
                <a:cs typeface="Helvetica" panose="020B0604020202020204" pitchFamily="34" charset="0"/>
              </a:rPr>
              <a:t>9 cameras x 49 images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089A8D1-BF45-4B63-9E3A-8C92FA7DB1DE}"/>
              </a:ext>
            </a:extLst>
          </p:cNvPr>
          <p:cNvGrpSpPr/>
          <p:nvPr/>
        </p:nvGrpSpPr>
        <p:grpSpPr>
          <a:xfrm>
            <a:off x="8544229" y="2330177"/>
            <a:ext cx="1501420" cy="1809164"/>
            <a:chOff x="8126176" y="5111632"/>
            <a:chExt cx="1457109" cy="17557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ABED8A6-A3B7-480C-A9FC-4B47B6C0284D}"/>
                    </a:ext>
                  </a:extLst>
                </p:cNvPr>
                <p:cNvSpPr txBox="1"/>
                <p:nvPr/>
              </p:nvSpPr>
              <p:spPr>
                <a:xfrm>
                  <a:off x="8231777" y="6550165"/>
                  <a:ext cx="1351508" cy="3172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lt-LT" sz="1524" b="1" dirty="0">
                      <a:solidFill>
                        <a:schemeClr val="tx1"/>
                      </a:solidFill>
                    </a:rPr>
                    <a:t>-</a:t>
                  </a:r>
                  <a:r>
                    <a:rPr lang="en-GB" sz="1524" b="1" dirty="0">
                      <a:solidFill>
                        <a:schemeClr val="tx1"/>
                      </a:solidFill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GB" sz="1524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</m:oMath>
                  </a14:m>
                  <a:endParaRPr lang="en-GB" sz="1524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ABED8A6-A3B7-480C-A9FC-4B47B6C028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1777" y="6550165"/>
                  <a:ext cx="1351508" cy="317237"/>
                </a:xfrm>
                <a:prstGeom prst="rect">
                  <a:avLst/>
                </a:prstGeom>
                <a:blipFill>
                  <a:blip r:embed="rId7"/>
                  <a:stretch>
                    <a:fillRect l="-2193" t="-3774" b="-2452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1FC306A-D0FB-4F87-AD57-4AD1E299CCC3}"/>
                    </a:ext>
                  </a:extLst>
                </p:cNvPr>
                <p:cNvSpPr txBox="1"/>
                <p:nvPr/>
              </p:nvSpPr>
              <p:spPr>
                <a:xfrm>
                  <a:off x="8171934" y="5111632"/>
                  <a:ext cx="440155" cy="3172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524" b="1" dirty="0">
                      <a:solidFill>
                        <a:schemeClr val="tx1"/>
                      </a:solidFill>
                      <a:ea typeface="Cambria Math" panose="02040503050406030204" pitchFamily="18" charset="0"/>
                    </a:rPr>
                    <a:t>  </a:t>
                  </a:r>
                  <a14:m>
                    <m:oMath xmlns:m="http://schemas.openxmlformats.org/officeDocument/2006/math">
                      <m:r>
                        <a:rPr lang="en-GB" sz="1524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</m:oMath>
                  </a14:m>
                  <a:endParaRPr lang="en-GB" sz="1524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1FC306A-D0FB-4F87-AD57-4AD1E299CCC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1934" y="5111632"/>
                  <a:ext cx="440155" cy="31723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9" name="Picture 2" descr="https://uk.mathworks.com/help/matlab/ref/colormap_gray.png">
              <a:extLst>
                <a:ext uri="{FF2B5EF4-FFF2-40B4-BE49-F238E27FC236}">
                  <a16:creationId xmlns:a16="http://schemas.microsoft.com/office/drawing/2014/main" id="{7BBA3347-5459-4A28-82F9-6F2728C3FC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7409023" y="5955439"/>
              <a:ext cx="1529223" cy="9491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034A1BE-743C-47A8-80A5-182C376A18BE}"/>
              </a:ext>
            </a:extLst>
          </p:cNvPr>
          <p:cNvSpPr txBox="1"/>
          <p:nvPr/>
        </p:nvSpPr>
        <p:spPr>
          <a:xfrm rot="16200000">
            <a:off x="8357300" y="3029559"/>
            <a:ext cx="953302" cy="3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24" b="1" dirty="0"/>
              <a:t>Radians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CF189E-5F32-41D6-BD00-389474F4E41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" t="1012"/>
          <a:stretch/>
        </p:blipFill>
        <p:spPr>
          <a:xfrm>
            <a:off x="4348639" y="1816444"/>
            <a:ext cx="2000186" cy="2000186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6" name="Picture 15" descr="A picture containing nature, rain, outdoor&#10;&#10;Description automatically generated">
            <a:extLst>
              <a:ext uri="{FF2B5EF4-FFF2-40B4-BE49-F238E27FC236}">
                <a16:creationId xmlns:a16="http://schemas.microsoft.com/office/drawing/2014/main" id="{07B6B8BC-7F73-40AD-8599-F188D4E03C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33" y="1819755"/>
            <a:ext cx="2000186" cy="2000186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A35AFC-55C1-411D-8F9E-4AB22B6742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49708" y="4315591"/>
            <a:ext cx="2030665" cy="2006072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E44C0AA9-1B71-4AA4-BF83-AE7FFF1EB7BD}"/>
              </a:ext>
            </a:extLst>
          </p:cNvPr>
          <p:cNvSpPr txBox="1">
            <a:spLocks/>
          </p:cNvSpPr>
          <p:nvPr/>
        </p:nvSpPr>
        <p:spPr>
          <a:xfrm>
            <a:off x="333369" y="-33937"/>
            <a:ext cx="76859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dirty="0"/>
              <a:t>SBP was improved from </a:t>
            </a:r>
            <a:r>
              <a:rPr lang="en-GB" sz="3600" b="1" dirty="0">
                <a:solidFill>
                  <a:srgbClr val="FF0000"/>
                </a:solidFill>
              </a:rPr>
              <a:t>2-megapixels</a:t>
            </a:r>
            <a:r>
              <a:rPr lang="en-GB" sz="3600" dirty="0">
                <a:cs typeface="Calibri" panose="020F0502020204030204" pitchFamily="34" charset="0"/>
              </a:rPr>
              <a:t> to </a:t>
            </a:r>
            <a:r>
              <a:rPr lang="en-GB" sz="3600" b="1" dirty="0">
                <a:solidFill>
                  <a:srgbClr val="92D050"/>
                </a:solidFill>
                <a:cs typeface="Calibri" panose="020F0502020204030204" pitchFamily="34" charset="0"/>
              </a:rPr>
              <a:t>76-megapixels</a:t>
            </a:r>
            <a:endParaRPr lang="en-GB" sz="3600" b="1" dirty="0">
              <a:solidFill>
                <a:srgbClr val="92D050"/>
              </a:solidFill>
            </a:endParaRPr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ED1393C3-3D7E-4AC9-AEB8-AACB2F2B5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6854D185-58B0-46EA-B02C-B11C79DFA933}" type="slidenum">
              <a:rPr lang="en-GB" smtClean="0"/>
              <a:t>19</a:t>
            </a:fld>
            <a:endParaRPr lang="en-GB"/>
          </a:p>
        </p:txBody>
      </p:sp>
      <p:pic>
        <p:nvPicPr>
          <p:cNvPr id="22" name="Picture 21" descr="A close up of some grass&#10;&#10;Description automatically generated">
            <a:extLst>
              <a:ext uri="{FF2B5EF4-FFF2-40B4-BE49-F238E27FC236}">
                <a16:creationId xmlns:a16="http://schemas.microsoft.com/office/drawing/2014/main" id="{D60D61B9-2C7B-400A-9924-909EA8898C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836" y="4315351"/>
            <a:ext cx="1998827" cy="1998827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168299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5" descr="A picture containing pink, furniture&#10;&#10;Description automatically generated">
            <a:extLst>
              <a:ext uri="{FF2B5EF4-FFF2-40B4-BE49-F238E27FC236}">
                <a16:creationId xmlns:a16="http://schemas.microsoft.com/office/drawing/2014/main" id="{3D0EB36D-BEF4-4DDF-9CCE-3EDFE23EC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9283" y="1713064"/>
            <a:ext cx="4420134" cy="513076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891E15-E09B-46BA-BB9E-38FCA55F6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870" y="456742"/>
            <a:ext cx="8159533" cy="1325563"/>
          </a:xfrm>
        </p:spPr>
        <p:txBody>
          <a:bodyPr>
            <a:normAutofit fontScale="90000"/>
          </a:bodyPr>
          <a:lstStyle/>
          <a:p>
            <a:r>
              <a:rPr lang="en-GB" sz="4000" b="1" dirty="0"/>
              <a:t>Conventional microscopes are not suitable for high-speed, high-throughput imaging 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DEC9FE9A-C945-4931-9D23-040771DEA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47298"/>
            <a:ext cx="2057400" cy="365125"/>
          </a:xfrm>
        </p:spPr>
        <p:txBody>
          <a:bodyPr/>
          <a:lstStyle/>
          <a:p>
            <a:fld id="{6854D185-58B0-46EA-B02C-B11C79DFA933}" type="slidenum">
              <a:rPr lang="en-GB" smtClean="0"/>
              <a:t>2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AD04B5-9BDB-466E-B377-190E500BA73A}"/>
              </a:ext>
            </a:extLst>
          </p:cNvPr>
          <p:cNvSpPr/>
          <p:nvPr/>
        </p:nvSpPr>
        <p:spPr>
          <a:xfrm>
            <a:off x="2806375" y="4244180"/>
            <a:ext cx="71104" cy="71104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C442699-66D9-4FE5-868C-1AC710FC8A5C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2841927" y="2662524"/>
            <a:ext cx="2478444" cy="1581656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222A7B1-8B78-4948-B5B6-6263813F7600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2841927" y="4315284"/>
            <a:ext cx="2478444" cy="167519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CC2B953-5F29-440C-AD74-6B04630C6EAE}"/>
              </a:ext>
            </a:extLst>
          </p:cNvPr>
          <p:cNvSpPr/>
          <p:nvPr/>
        </p:nvSpPr>
        <p:spPr>
          <a:xfrm>
            <a:off x="5438866" y="1930213"/>
            <a:ext cx="1599445" cy="647445"/>
          </a:xfrm>
          <a:prstGeom prst="round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Conventional microscope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2A0FD1A-AB98-4C52-9DF3-AB2697D74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320371" y="2648552"/>
            <a:ext cx="1839912" cy="1834251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BE4B6A-D970-4EBF-AC36-7213D73D94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266" y="4617487"/>
            <a:ext cx="1851355" cy="1726652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C489114-D236-46B8-8D6B-32F1AD9F1B08}"/>
              </a:ext>
            </a:extLst>
          </p:cNvPr>
          <p:cNvSpPr/>
          <p:nvPr/>
        </p:nvSpPr>
        <p:spPr>
          <a:xfrm>
            <a:off x="7131173" y="1859757"/>
            <a:ext cx="2096028" cy="650696"/>
          </a:xfrm>
          <a:prstGeom prst="round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Multi-camera</a:t>
            </a:r>
          </a:p>
          <a:p>
            <a:pPr algn="ctr"/>
            <a:r>
              <a:rPr lang="en-GB" b="1" dirty="0">
                <a:solidFill>
                  <a:schemeClr val="tx1"/>
                </a:solidFill>
              </a:rPr>
              <a:t>Fourier ptychography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A1F3665-CD25-4785-88C3-CC1C82A77D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3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97" t="7997" r="9890" b="9890"/>
          <a:stretch/>
        </p:blipFill>
        <p:spPr>
          <a:xfrm flipH="1">
            <a:off x="7218545" y="2646440"/>
            <a:ext cx="1834250" cy="1834250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1B17110-9903-4DF9-984A-50395DACF3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42" t="8042" r="9101" b="9101"/>
          <a:stretch/>
        </p:blipFill>
        <p:spPr>
          <a:xfrm flipH="1">
            <a:off x="7220970" y="4530777"/>
            <a:ext cx="1834250" cy="183425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64289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9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616" y="897934"/>
            <a:ext cx="851535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Current prototype can capture 1.1um resolution, 76-megapixel images in 5 seconds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1533" y="2724213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For sub-second image capture:</a:t>
            </a:r>
          </a:p>
          <a:p>
            <a:r>
              <a:rPr lang="en-GB" dirty="0"/>
              <a:t>Better hardware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GB" dirty="0">
                <a:solidFill>
                  <a:srgbClr val="92D050"/>
                </a:solidFill>
              </a:rPr>
              <a:t>37FPS</a:t>
            </a:r>
            <a:r>
              <a:rPr lang="en-GB" dirty="0"/>
              <a:t> vs </a:t>
            </a:r>
            <a:r>
              <a:rPr lang="en-GB" dirty="0">
                <a:solidFill>
                  <a:srgbClr val="FF0000"/>
                </a:solidFill>
              </a:rPr>
              <a:t>12FPS</a:t>
            </a:r>
          </a:p>
          <a:p>
            <a:r>
              <a:rPr lang="en-GB" dirty="0"/>
              <a:t>LED multiplexing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GB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vs 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49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images 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Brighter LEDs → </a:t>
            </a:r>
            <a:r>
              <a:rPr lang="en-GB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shorter exposures</a:t>
            </a:r>
          </a:p>
          <a:p>
            <a:r>
              <a:rPr lang="en-GB" dirty="0"/>
              <a:t>Improved design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GB" dirty="0">
                <a:solidFill>
                  <a:srgbClr val="92D050"/>
                </a:solidFill>
              </a:rPr>
              <a:t>reduced FOV crop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20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A65443-CA1E-4F16-8FDE-E65CCE44B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4"/>
          <a:stretch/>
        </p:blipFill>
        <p:spPr>
          <a:xfrm>
            <a:off x="14315" y="2966484"/>
            <a:ext cx="2813623" cy="386679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E1CBCF1-EC62-4D75-8F9D-63950F7377B0}"/>
              </a:ext>
            </a:extLst>
          </p:cNvPr>
          <p:cNvGrpSpPr/>
          <p:nvPr/>
        </p:nvGrpSpPr>
        <p:grpSpPr>
          <a:xfrm>
            <a:off x="3081533" y="5960066"/>
            <a:ext cx="6062467" cy="899009"/>
            <a:chOff x="0" y="5464258"/>
            <a:chExt cx="9144000" cy="1394817"/>
          </a:xfrm>
        </p:grpSpPr>
        <p:sp>
          <p:nvSpPr>
            <p:cNvPr id="7" name="Slide Number Placeholder 1">
              <a:extLst>
                <a:ext uri="{FF2B5EF4-FFF2-40B4-BE49-F238E27FC236}">
                  <a16:creationId xmlns:a16="http://schemas.microsoft.com/office/drawing/2014/main" id="{F140AF01-9FD1-45ED-8729-42A1C1F1ABDC}"/>
                </a:ext>
              </a:extLst>
            </p:cNvPr>
            <p:cNvSpPr txBox="1">
              <a:spLocks/>
            </p:cNvSpPr>
            <p:nvPr/>
          </p:nvSpPr>
          <p:spPr>
            <a:xfrm>
              <a:off x="6457950" y="6360705"/>
              <a:ext cx="2057400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r" defTabSz="4572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6854D185-58B0-46EA-B02C-B11C79DFA933}" type="slidenum">
                <a:rPr lang="en-GB" smtClean="0"/>
                <a:pPr/>
                <a:t>20</a:t>
              </a:fld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07A45FD-FA17-461E-9A3C-3DEC2B1A18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464258"/>
              <a:ext cx="9144000" cy="1394817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sz="1400">
                <a:cs typeface="Arial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9F6F4F4-DCAC-49C0-985D-97AAA6168E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1216" y="5737332"/>
              <a:ext cx="2830868" cy="978007"/>
            </a:xfrm>
            <a:prstGeom prst="rect">
              <a:avLst/>
            </a:prstGeom>
            <a:solidFill>
              <a:schemeClr val="tx1"/>
            </a:solidFill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BF157C6-60E5-4309-98D6-98F894A78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243" y="5749886"/>
              <a:ext cx="2797629" cy="9759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</p:pic>
        <p:pic>
          <p:nvPicPr>
            <p:cNvPr id="11" name="Picture 80" descr="Image result for glasgow university logo">
              <a:extLst>
                <a:ext uri="{FF2B5EF4-FFF2-40B4-BE49-F238E27FC236}">
                  <a16:creationId xmlns:a16="http://schemas.microsoft.com/office/drawing/2014/main" id="{20F79F64-6B71-4B5F-A89C-5A689791F0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2156" y="5657039"/>
              <a:ext cx="2599689" cy="11154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63391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b="1" dirty="0"/>
              <a:t>Outline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>
                <a:solidFill>
                  <a:srgbClr val="FFC000"/>
                </a:solidFill>
              </a:rPr>
              <a:t>Introduction to multi-camera Fourier </a:t>
            </a:r>
            <a:r>
              <a:rPr lang="en-GB" dirty="0" err="1">
                <a:solidFill>
                  <a:srgbClr val="FFC000"/>
                </a:solidFill>
              </a:rPr>
              <a:t>ptychography</a:t>
            </a:r>
            <a:endParaRPr lang="en-GB" dirty="0">
              <a:solidFill>
                <a:srgbClr val="FFC000"/>
              </a:solidFill>
            </a:endParaRPr>
          </a:p>
          <a:p>
            <a:pPr marL="0" indent="0" algn="ctr">
              <a:buNone/>
            </a:pPr>
            <a:endParaRPr lang="en-GB" dirty="0">
              <a:solidFill>
                <a:srgbClr val="92D050"/>
              </a:solidFill>
            </a:endParaRPr>
          </a:p>
          <a:p>
            <a:pPr marL="0" indent="0" algn="ctr">
              <a:buNone/>
            </a:pPr>
            <a:r>
              <a:rPr lang="en-GB" dirty="0"/>
              <a:t>Experimental design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Computational calibration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177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Rectangle: Rounded Corners 59">
            <a:extLst>
              <a:ext uri="{FF2B5EF4-FFF2-40B4-BE49-F238E27FC236}">
                <a16:creationId xmlns:a16="http://schemas.microsoft.com/office/drawing/2014/main" id="{D4E3443E-0820-4072-A0ED-632CFC82632F}"/>
              </a:ext>
            </a:extLst>
          </p:cNvPr>
          <p:cNvSpPr/>
          <p:nvPr/>
        </p:nvSpPr>
        <p:spPr>
          <a:xfrm>
            <a:off x="3628531" y="4334245"/>
            <a:ext cx="2485197" cy="445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Lens</a:t>
            </a: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32F703D5-66C5-4F73-BFBD-834FECFF57D6}"/>
              </a:ext>
            </a:extLst>
          </p:cNvPr>
          <p:cNvSpPr/>
          <p:nvPr/>
        </p:nvSpPr>
        <p:spPr>
          <a:xfrm rot="5400000">
            <a:off x="8192013" y="3248571"/>
            <a:ext cx="628803" cy="666133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noFill/>
          </a:ln>
          <a:effectLst/>
          <a:scene3d>
            <a:camera prst="isometricOffAxis1Top"/>
            <a:lightRig rig="threePt" dir="t"/>
          </a:scene3d>
          <a:sp3d>
            <a:bevelT w="1270000" h="3810000" prst="angle"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14" b="1" dirty="0"/>
          </a:p>
        </p:txBody>
      </p:sp>
      <p:pic>
        <p:nvPicPr>
          <p:cNvPr id="170" name="Picture 2" descr="http://www.circuitstoday.com/wp-content/uploads/2016/04/8X8-Matrix-Pinout.png">
            <a:extLst>
              <a:ext uri="{FF2B5EF4-FFF2-40B4-BE49-F238E27FC236}">
                <a16:creationId xmlns:a16="http://schemas.microsoft.com/office/drawing/2014/main" id="{C8333EBB-F8D8-44A3-99ED-EB5830ACCC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3" t="26364" r="62644" b="21504"/>
          <a:stretch/>
        </p:blipFill>
        <p:spPr bwMode="auto">
          <a:xfrm>
            <a:off x="-49565" y="2716031"/>
            <a:ext cx="1444550" cy="1348524"/>
          </a:xfrm>
          <a:prstGeom prst="rect">
            <a:avLst/>
          </a:prstGeom>
          <a:noFill/>
          <a:ln>
            <a:noFill/>
          </a:ln>
          <a:scene3d>
            <a:camera prst="isometricOffAxis2Right"/>
            <a:lightRig rig="threePt" dir="t"/>
          </a:scene3d>
          <a:sp3d extrusionH="254000" contourW="12700"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" name="Arrow: Right 62">
            <a:extLst>
              <a:ext uri="{FF2B5EF4-FFF2-40B4-BE49-F238E27FC236}">
                <a16:creationId xmlns:a16="http://schemas.microsoft.com/office/drawing/2014/main" id="{120CBE34-0290-4653-8CC4-CA5293415706}"/>
              </a:ext>
            </a:extLst>
          </p:cNvPr>
          <p:cNvSpPr/>
          <p:nvPr/>
        </p:nvSpPr>
        <p:spPr>
          <a:xfrm rot="5400000">
            <a:off x="7413013" y="1501963"/>
            <a:ext cx="370827" cy="585438"/>
          </a:xfrm>
          <a:prstGeom prst="rightArrow">
            <a:avLst>
              <a:gd name="adj1" fmla="val 50000"/>
              <a:gd name="adj2" fmla="val 39245"/>
            </a:avLst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685800"/>
            <a:r>
              <a:rPr lang="en-GB" sz="122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FT</a:t>
            </a:r>
            <a:endParaRPr lang="en-GB" sz="1220" baseline="30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70" name="Arrow: Right 62">
            <a:extLst>
              <a:ext uri="{FF2B5EF4-FFF2-40B4-BE49-F238E27FC236}">
                <a16:creationId xmlns:a16="http://schemas.microsoft.com/office/drawing/2014/main" id="{120CBE34-0290-4653-8CC4-CA5293415706}"/>
              </a:ext>
            </a:extLst>
          </p:cNvPr>
          <p:cNvSpPr/>
          <p:nvPr/>
        </p:nvSpPr>
        <p:spPr>
          <a:xfrm rot="16200000">
            <a:off x="7419814" y="4643167"/>
            <a:ext cx="420799" cy="585286"/>
          </a:xfrm>
          <a:prstGeom prst="rightArrow">
            <a:avLst>
              <a:gd name="adj1" fmla="val 50000"/>
              <a:gd name="adj2" fmla="val 39245"/>
            </a:avLst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 defTabSz="685800"/>
            <a:r>
              <a:rPr lang="en-GB" sz="122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FT</a:t>
            </a:r>
            <a:endParaRPr lang="en-GB" sz="1220" baseline="30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18" name="Picture 2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361" y="3264307"/>
            <a:ext cx="400776" cy="666554"/>
          </a:xfrm>
          <a:prstGeom prst="rect">
            <a:avLst/>
          </a:prstGeom>
        </p:spPr>
      </p:pic>
      <p:sp>
        <p:nvSpPr>
          <p:cNvPr id="228" name="Oval 227">
            <a:extLst>
              <a:ext uri="{FF2B5EF4-FFF2-40B4-BE49-F238E27FC236}">
                <a16:creationId xmlns:a16="http://schemas.microsoft.com/office/drawing/2014/main" id="{D65EF0DC-CBFB-4623-BAEA-B7B6AB2399FF}"/>
              </a:ext>
            </a:extLst>
          </p:cNvPr>
          <p:cNvSpPr/>
          <p:nvPr/>
        </p:nvSpPr>
        <p:spPr>
          <a:xfrm>
            <a:off x="4644029" y="3307282"/>
            <a:ext cx="131538" cy="624424"/>
          </a:xfrm>
          <a:prstGeom prst="ellipse">
            <a:avLst/>
          </a:prstGeom>
          <a:solidFill>
            <a:srgbClr val="00B0F0"/>
          </a:solidFill>
          <a:scene3d>
            <a:camera prst="isometricOffAxis2Left"/>
            <a:lightRig rig="threePt" dir="t"/>
          </a:scene3d>
          <a:sp3d extrusionH="127000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1"/>
          </a:p>
        </p:txBody>
      </p: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3C096605-5B6B-4C7F-A18D-C498C7518F54}"/>
              </a:ext>
            </a:extLst>
          </p:cNvPr>
          <p:cNvCxnSpPr/>
          <p:nvPr/>
        </p:nvCxnSpPr>
        <p:spPr>
          <a:xfrm>
            <a:off x="7626145" y="2489726"/>
            <a:ext cx="0" cy="205740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17CCB029-6890-4C47-BDF7-E90631541A26}"/>
              </a:ext>
            </a:extLst>
          </p:cNvPr>
          <p:cNvCxnSpPr/>
          <p:nvPr/>
        </p:nvCxnSpPr>
        <p:spPr>
          <a:xfrm flipH="1">
            <a:off x="6597445" y="3501281"/>
            <a:ext cx="20574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1" name="Oval 90">
            <a:extLst>
              <a:ext uri="{FF2B5EF4-FFF2-40B4-BE49-F238E27FC236}">
                <a16:creationId xmlns:a16="http://schemas.microsoft.com/office/drawing/2014/main" id="{0041121A-40AF-4907-87CF-F58DFEA3824F}"/>
              </a:ext>
            </a:extLst>
          </p:cNvPr>
          <p:cNvSpPr/>
          <p:nvPr/>
        </p:nvSpPr>
        <p:spPr>
          <a:xfrm>
            <a:off x="7424405" y="3290969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0614A7E7-04DB-452C-8210-AE6A5B9563AB}"/>
                  </a:ext>
                </a:extLst>
              </p:cNvPr>
              <p:cNvSpPr txBox="1"/>
              <p:nvPr/>
            </p:nvSpPr>
            <p:spPr>
              <a:xfrm>
                <a:off x="8604123" y="3362781"/>
                <a:ext cx="405239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0614A7E7-04DB-452C-8210-AE6A5B956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123" y="3362781"/>
                <a:ext cx="405239" cy="3000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8" name="Oval 177">
            <a:extLst>
              <a:ext uri="{FF2B5EF4-FFF2-40B4-BE49-F238E27FC236}">
                <a16:creationId xmlns:a16="http://schemas.microsoft.com/office/drawing/2014/main" id="{7D9E26A6-A8D1-4E1A-A2B0-7F30A1A27999}"/>
              </a:ext>
            </a:extLst>
          </p:cNvPr>
          <p:cNvSpPr/>
          <p:nvPr/>
        </p:nvSpPr>
        <p:spPr>
          <a:xfrm>
            <a:off x="6758966" y="2631441"/>
            <a:ext cx="1714500" cy="17145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A90ACF5C-EB08-4568-BA5D-861ED861E875}"/>
              </a:ext>
            </a:extLst>
          </p:cNvPr>
          <p:cNvSpPr txBox="1"/>
          <p:nvPr/>
        </p:nvSpPr>
        <p:spPr>
          <a:xfrm>
            <a:off x="7702765" y="4400024"/>
            <a:ext cx="10872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Synthetic NA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D7CE2506-0AA6-4B30-B47C-B3460997CDA7}"/>
              </a:ext>
            </a:extLst>
          </p:cNvPr>
          <p:cNvSpPr txBox="1"/>
          <p:nvPr/>
        </p:nvSpPr>
        <p:spPr>
          <a:xfrm>
            <a:off x="7543411" y="3006311"/>
            <a:ext cx="1480534" cy="30008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C000"/>
                </a:solidFill>
              </a:rPr>
              <a:t> Filtered Spectrum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24AD6A8A-D0FE-4614-91FC-F1802D3BA5AD}"/>
                  </a:ext>
                </a:extLst>
              </p:cNvPr>
              <p:cNvSpPr txBox="1"/>
              <p:nvPr/>
            </p:nvSpPr>
            <p:spPr>
              <a:xfrm>
                <a:off x="7660928" y="2352846"/>
                <a:ext cx="409728" cy="316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GB" sz="135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24AD6A8A-D0FE-4614-91FC-F1802D3BA5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0928" y="2352846"/>
                <a:ext cx="409728" cy="31643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6" name="Oval 185">
            <a:extLst>
              <a:ext uri="{FF2B5EF4-FFF2-40B4-BE49-F238E27FC236}">
                <a16:creationId xmlns:a16="http://schemas.microsoft.com/office/drawing/2014/main" id="{0041121A-40AF-4907-87CF-F58DFEA3824F}"/>
              </a:ext>
            </a:extLst>
          </p:cNvPr>
          <p:cNvSpPr/>
          <p:nvPr/>
        </p:nvSpPr>
        <p:spPr>
          <a:xfrm>
            <a:off x="7433345" y="3496159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9" name="Picture 2" descr="Image result for fourier transform image processi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  <a14:imgEffect>
                      <a14:brightnessContrast bright="13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1" t="28406" r="57127" b="7868"/>
          <a:stretch/>
        </p:blipFill>
        <p:spPr bwMode="auto">
          <a:xfrm>
            <a:off x="2913299" y="5142640"/>
            <a:ext cx="1120459" cy="1125599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fourier transform image processi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0"/>
                    </a14:imgEffect>
                    <a14:imgEffect>
                      <a14:brightnessContrast bright="13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0" t="16418" r="57128" b="19856"/>
          <a:stretch/>
        </p:blipFill>
        <p:spPr bwMode="auto">
          <a:xfrm>
            <a:off x="2957184" y="545728"/>
            <a:ext cx="1105056" cy="1110125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" name="Rectangle: Rounded Corners 196">
            <a:extLst>
              <a:ext uri="{FF2B5EF4-FFF2-40B4-BE49-F238E27FC236}">
                <a16:creationId xmlns:a16="http://schemas.microsoft.com/office/drawing/2014/main" id="{6F9E3604-7689-4B46-9CF9-38C0AA8C9E1D}"/>
              </a:ext>
            </a:extLst>
          </p:cNvPr>
          <p:cNvSpPr/>
          <p:nvPr/>
        </p:nvSpPr>
        <p:spPr>
          <a:xfrm>
            <a:off x="2853694" y="68185"/>
            <a:ext cx="1302447" cy="445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Diffracted spectrum</a:t>
            </a:r>
          </a:p>
        </p:txBody>
      </p:sp>
      <p:sp>
        <p:nvSpPr>
          <p:cNvPr id="221" name="Rectangle: Rounded Corners 220">
            <a:extLst>
              <a:ext uri="{FF2B5EF4-FFF2-40B4-BE49-F238E27FC236}">
                <a16:creationId xmlns:a16="http://schemas.microsoft.com/office/drawing/2014/main" id="{F35C15BA-767C-4534-B4CF-740FFD325DA8}"/>
              </a:ext>
            </a:extLst>
          </p:cNvPr>
          <p:cNvSpPr/>
          <p:nvPr/>
        </p:nvSpPr>
        <p:spPr>
          <a:xfrm>
            <a:off x="2800581" y="6267733"/>
            <a:ext cx="1293713" cy="445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Diffracted spectrum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1A771EB-07CA-4576-98CB-7CCEBF04ECA0}"/>
              </a:ext>
            </a:extLst>
          </p:cNvPr>
          <p:cNvSpPr/>
          <p:nvPr/>
        </p:nvSpPr>
        <p:spPr>
          <a:xfrm>
            <a:off x="6922321" y="63186"/>
            <a:ext cx="1302447" cy="445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Recorded </a:t>
            </a:r>
          </a:p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image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F5B920E3-3958-4D19-95D6-D3C921DF1DAE}"/>
              </a:ext>
            </a:extLst>
          </p:cNvPr>
          <p:cNvSpPr/>
          <p:nvPr/>
        </p:nvSpPr>
        <p:spPr>
          <a:xfrm>
            <a:off x="7055798" y="6256705"/>
            <a:ext cx="1131640" cy="445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Recorded image</a:t>
            </a:r>
          </a:p>
        </p:txBody>
      </p:sp>
      <p:sp>
        <p:nvSpPr>
          <p:cNvPr id="94" name="Rectangle: Rounded Corners 220">
            <a:extLst>
              <a:ext uri="{FF2B5EF4-FFF2-40B4-BE49-F238E27FC236}">
                <a16:creationId xmlns:a16="http://schemas.microsoft.com/office/drawing/2014/main" id="{F35C15BA-767C-4534-B4CF-740FFD325DA8}"/>
              </a:ext>
            </a:extLst>
          </p:cNvPr>
          <p:cNvSpPr/>
          <p:nvPr/>
        </p:nvSpPr>
        <p:spPr>
          <a:xfrm rot="16200000">
            <a:off x="1837026" y="5527775"/>
            <a:ext cx="1504841" cy="445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Tilted illumination</a:t>
            </a:r>
          </a:p>
        </p:txBody>
      </p:sp>
      <p:grpSp>
        <p:nvGrpSpPr>
          <p:cNvPr id="100" name="Group 99"/>
          <p:cNvGrpSpPr/>
          <p:nvPr/>
        </p:nvGrpSpPr>
        <p:grpSpPr>
          <a:xfrm>
            <a:off x="2939046" y="5491630"/>
            <a:ext cx="775174" cy="769931"/>
            <a:chOff x="3201509" y="1061414"/>
            <a:chExt cx="2514928" cy="2497917"/>
          </a:xfrm>
        </p:grpSpPr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B6F46CA3-460D-4F54-B47F-4B8D773E0C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3977" y="2005503"/>
              <a:ext cx="0" cy="140719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C0E732BE-6653-4E34-964B-F7C6D3CC992A}"/>
                </a:ext>
              </a:extLst>
            </p:cNvPr>
            <p:cNvCxnSpPr>
              <a:cxnSpLocks/>
            </p:cNvCxnSpPr>
            <p:nvPr/>
          </p:nvCxnSpPr>
          <p:spPr>
            <a:xfrm>
              <a:off x="3201509" y="3226978"/>
              <a:ext cx="145433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DAFEF603-0F38-4F7D-9E2F-2E54A8F012D5}"/>
                    </a:ext>
                  </a:extLst>
                </p:cNvPr>
                <p:cNvSpPr txBox="1"/>
                <p:nvPr/>
              </p:nvSpPr>
              <p:spPr>
                <a:xfrm>
                  <a:off x="4722689" y="2646092"/>
                  <a:ext cx="993748" cy="91323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829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29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GB" sz="1829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</m:oMath>
                    </m:oMathPara>
                  </a14:m>
                  <a:endParaRPr lang="en-GB" sz="1829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DAFEF603-0F38-4F7D-9E2F-2E54A8F012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2689" y="2646092"/>
                  <a:ext cx="993748" cy="913239"/>
                </a:xfrm>
                <a:prstGeom prst="rect">
                  <a:avLst/>
                </a:prstGeom>
                <a:blipFill>
                  <a:blip r:embed="rId21"/>
                  <a:stretch>
                    <a:fillRect l="-19608" b="-1087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4C5EE922-1AD8-4064-AF56-B8950CC67CF9}"/>
                    </a:ext>
                  </a:extLst>
                </p:cNvPr>
                <p:cNvSpPr txBox="1"/>
                <p:nvPr/>
              </p:nvSpPr>
              <p:spPr>
                <a:xfrm>
                  <a:off x="3230789" y="1061414"/>
                  <a:ext cx="1004149" cy="9974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829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29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GB" sz="1829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sub>
                        </m:sSub>
                      </m:oMath>
                    </m:oMathPara>
                  </a14:m>
                  <a:endParaRPr lang="en-GB" sz="1829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4C5EE922-1AD8-4064-AF56-B8950CC67C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0789" y="1061414"/>
                  <a:ext cx="1004149" cy="997491"/>
                </a:xfrm>
                <a:prstGeom prst="rect">
                  <a:avLst/>
                </a:prstGeom>
                <a:blipFill>
                  <a:blip r:embed="rId22"/>
                  <a:stretch>
                    <a:fillRect l="-21569" r="-5882" b="-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5" name="Picture 114">
            <a:extLst>
              <a:ext uri="{FF2B5EF4-FFF2-40B4-BE49-F238E27FC236}">
                <a16:creationId xmlns:a16="http://schemas.microsoft.com/office/drawing/2014/main" id="{CDAD5725-BCD3-49A6-99B5-C37683A99FD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8594" y="515608"/>
            <a:ext cx="1128213" cy="1128213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CDAD5725-BCD3-49A6-99B5-C37683A99FD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0338" y="5129609"/>
            <a:ext cx="1119874" cy="1119874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118" name="Oval 117">
            <a:extLst>
              <a:ext uri="{FF2B5EF4-FFF2-40B4-BE49-F238E27FC236}">
                <a16:creationId xmlns:a16="http://schemas.microsoft.com/office/drawing/2014/main" id="{0A0AF2A8-6ECD-4F3D-95F2-05D947C619AA}"/>
              </a:ext>
            </a:extLst>
          </p:cNvPr>
          <p:cNvSpPr/>
          <p:nvPr/>
        </p:nvSpPr>
        <p:spPr>
          <a:xfrm>
            <a:off x="7491888" y="3094838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8D900154-F7AE-4B78-8EAF-28856CD680C9}"/>
              </a:ext>
            </a:extLst>
          </p:cNvPr>
          <p:cNvSpPr/>
          <p:nvPr/>
        </p:nvSpPr>
        <p:spPr>
          <a:xfrm>
            <a:off x="7592614" y="3263549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E23867A2-AA6C-4829-8CC9-52F16E43D859}"/>
              </a:ext>
            </a:extLst>
          </p:cNvPr>
          <p:cNvSpPr/>
          <p:nvPr/>
        </p:nvSpPr>
        <p:spPr>
          <a:xfrm>
            <a:off x="7491926" y="3429331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1D03C790-4F83-4027-97FB-6F008B2B6B6E}"/>
              </a:ext>
            </a:extLst>
          </p:cNvPr>
          <p:cNvSpPr/>
          <p:nvPr/>
        </p:nvSpPr>
        <p:spPr>
          <a:xfrm>
            <a:off x="7300373" y="3424775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569646FD-A4FB-4C1B-9497-34841AD6DFE0}"/>
              </a:ext>
            </a:extLst>
          </p:cNvPr>
          <p:cNvSpPr/>
          <p:nvPr/>
        </p:nvSpPr>
        <p:spPr>
          <a:xfrm>
            <a:off x="7212404" y="3257881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99DEE7A0-7C27-430E-95BD-39F1DFDD7496}"/>
              </a:ext>
            </a:extLst>
          </p:cNvPr>
          <p:cNvSpPr/>
          <p:nvPr/>
        </p:nvSpPr>
        <p:spPr>
          <a:xfrm>
            <a:off x="7300335" y="3094838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CE6C0121-B358-474B-BA17-42B7C030EC57}"/>
              </a:ext>
            </a:extLst>
          </p:cNvPr>
          <p:cNvSpPr/>
          <p:nvPr/>
        </p:nvSpPr>
        <p:spPr>
          <a:xfrm>
            <a:off x="7401099" y="2929246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F8EE173A-72D7-4EF1-885F-72706AAC6E69}"/>
              </a:ext>
            </a:extLst>
          </p:cNvPr>
          <p:cNvSpPr/>
          <p:nvPr/>
        </p:nvSpPr>
        <p:spPr>
          <a:xfrm>
            <a:off x="7581153" y="2929246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D3AF3531-8E2B-46B0-BEA2-3DE35EE2BEFB}"/>
              </a:ext>
            </a:extLst>
          </p:cNvPr>
          <p:cNvSpPr/>
          <p:nvPr/>
        </p:nvSpPr>
        <p:spPr>
          <a:xfrm>
            <a:off x="7683441" y="3094326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8A6AC738-DD86-4AA7-B7AF-7EC35E956827}"/>
              </a:ext>
            </a:extLst>
          </p:cNvPr>
          <p:cNvSpPr/>
          <p:nvPr/>
        </p:nvSpPr>
        <p:spPr>
          <a:xfrm>
            <a:off x="7775526" y="3257881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29781F21-A706-4F87-A39C-938AB503F770}"/>
              </a:ext>
            </a:extLst>
          </p:cNvPr>
          <p:cNvSpPr/>
          <p:nvPr/>
        </p:nvSpPr>
        <p:spPr>
          <a:xfrm>
            <a:off x="7683402" y="3416276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13B74BD4-E427-4935-BCF4-6421E39829F6}"/>
              </a:ext>
            </a:extLst>
          </p:cNvPr>
          <p:cNvSpPr/>
          <p:nvPr/>
        </p:nvSpPr>
        <p:spPr>
          <a:xfrm>
            <a:off x="7586830" y="3592184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1002F13B-DB38-4DBD-8298-4147A4EAAD4A}"/>
              </a:ext>
            </a:extLst>
          </p:cNvPr>
          <p:cNvSpPr/>
          <p:nvPr/>
        </p:nvSpPr>
        <p:spPr>
          <a:xfrm>
            <a:off x="7399617" y="3592091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A3301A6F-15A1-4390-80E7-4E66CA5D0C7F}"/>
              </a:ext>
            </a:extLst>
          </p:cNvPr>
          <p:cNvSpPr/>
          <p:nvPr/>
        </p:nvSpPr>
        <p:spPr>
          <a:xfrm>
            <a:off x="7207878" y="3603873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4820D66E-0D16-42CE-8587-02FE886B6D0C}"/>
              </a:ext>
            </a:extLst>
          </p:cNvPr>
          <p:cNvSpPr/>
          <p:nvPr/>
        </p:nvSpPr>
        <p:spPr>
          <a:xfrm>
            <a:off x="7106452" y="3429037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06EE86E4-7AD5-41E5-AD8B-750724D1E143}"/>
              </a:ext>
            </a:extLst>
          </p:cNvPr>
          <p:cNvSpPr/>
          <p:nvPr/>
        </p:nvSpPr>
        <p:spPr>
          <a:xfrm>
            <a:off x="7014810" y="3265776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B302D824-DABB-466B-BD68-CDF89B09D5DD}"/>
              </a:ext>
            </a:extLst>
          </p:cNvPr>
          <p:cNvSpPr/>
          <p:nvPr/>
        </p:nvSpPr>
        <p:spPr>
          <a:xfrm>
            <a:off x="7105598" y="3097712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7BE2EC61-8922-44D7-BB5E-A2FF3C3E9EAF}"/>
              </a:ext>
            </a:extLst>
          </p:cNvPr>
          <p:cNvSpPr/>
          <p:nvPr/>
        </p:nvSpPr>
        <p:spPr>
          <a:xfrm>
            <a:off x="7215722" y="2929799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7F0DB5F0-4A84-4A4F-B1DD-B7C00E213633}"/>
              </a:ext>
            </a:extLst>
          </p:cNvPr>
          <p:cNvSpPr/>
          <p:nvPr/>
        </p:nvSpPr>
        <p:spPr>
          <a:xfrm>
            <a:off x="7287677" y="2762253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BB1FE9FD-7482-4A76-AC7E-BE1763BD7B59}"/>
              </a:ext>
            </a:extLst>
          </p:cNvPr>
          <p:cNvSpPr/>
          <p:nvPr/>
        </p:nvSpPr>
        <p:spPr>
          <a:xfrm>
            <a:off x="7490143" y="2758256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54734EA4-DE8D-4FAD-9DA9-035246835507}"/>
              </a:ext>
            </a:extLst>
          </p:cNvPr>
          <p:cNvSpPr/>
          <p:nvPr/>
        </p:nvSpPr>
        <p:spPr>
          <a:xfrm>
            <a:off x="7681313" y="2766135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99A6361D-68EA-4D5C-8232-C7E6AFED402F}"/>
              </a:ext>
            </a:extLst>
          </p:cNvPr>
          <p:cNvSpPr/>
          <p:nvPr/>
        </p:nvSpPr>
        <p:spPr>
          <a:xfrm>
            <a:off x="7780752" y="2925710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2575BAD8-6CCB-414E-83DC-0D3E4CAAA563}"/>
              </a:ext>
            </a:extLst>
          </p:cNvPr>
          <p:cNvSpPr/>
          <p:nvPr/>
        </p:nvSpPr>
        <p:spPr>
          <a:xfrm>
            <a:off x="7878553" y="3093814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5CCFCFBE-B41C-4650-850B-8DCC98120648}"/>
              </a:ext>
            </a:extLst>
          </p:cNvPr>
          <p:cNvSpPr/>
          <p:nvPr/>
        </p:nvSpPr>
        <p:spPr>
          <a:xfrm>
            <a:off x="7969941" y="3253325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144D43E9-65EE-4F39-A42B-A5B867DFA2CB}"/>
              </a:ext>
            </a:extLst>
          </p:cNvPr>
          <p:cNvSpPr/>
          <p:nvPr/>
        </p:nvSpPr>
        <p:spPr>
          <a:xfrm>
            <a:off x="7878553" y="3416943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4E43B636-C547-4C73-B78D-70056538E92A}"/>
              </a:ext>
            </a:extLst>
          </p:cNvPr>
          <p:cNvSpPr/>
          <p:nvPr/>
        </p:nvSpPr>
        <p:spPr>
          <a:xfrm>
            <a:off x="7780525" y="3592949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EDD4AE0D-050F-4180-A335-7CBCF55B9D68}"/>
              </a:ext>
            </a:extLst>
          </p:cNvPr>
          <p:cNvSpPr/>
          <p:nvPr/>
        </p:nvSpPr>
        <p:spPr>
          <a:xfrm>
            <a:off x="7684626" y="3752552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5" name="Oval 144">
            <a:extLst>
              <a:ext uri="{FF2B5EF4-FFF2-40B4-BE49-F238E27FC236}">
                <a16:creationId xmlns:a16="http://schemas.microsoft.com/office/drawing/2014/main" id="{115CC17B-2A6C-4D63-9B15-47A6EBF31051}"/>
              </a:ext>
            </a:extLst>
          </p:cNvPr>
          <p:cNvSpPr/>
          <p:nvPr/>
        </p:nvSpPr>
        <p:spPr>
          <a:xfrm>
            <a:off x="7490274" y="3760276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300ACA05-45BA-4079-A0F1-961B4350F0CA}"/>
              </a:ext>
            </a:extLst>
          </p:cNvPr>
          <p:cNvSpPr/>
          <p:nvPr/>
        </p:nvSpPr>
        <p:spPr>
          <a:xfrm>
            <a:off x="7299924" y="3749159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1EDAE3C7-0F8B-40B2-BFE5-31ADE752584A}"/>
              </a:ext>
            </a:extLst>
          </p:cNvPr>
          <p:cNvSpPr/>
          <p:nvPr/>
        </p:nvSpPr>
        <p:spPr>
          <a:xfrm>
            <a:off x="7105598" y="3749159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612106D8-AEB7-408C-B19F-ABD5A8093C1F}"/>
              </a:ext>
            </a:extLst>
          </p:cNvPr>
          <p:cNvSpPr/>
          <p:nvPr/>
        </p:nvSpPr>
        <p:spPr>
          <a:xfrm>
            <a:off x="7022691" y="3603928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E661F0E0-0783-4470-A1E0-C26AEB4B9926}"/>
              </a:ext>
            </a:extLst>
          </p:cNvPr>
          <p:cNvSpPr/>
          <p:nvPr/>
        </p:nvSpPr>
        <p:spPr>
          <a:xfrm>
            <a:off x="6915093" y="3413312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C44B4F3E-A202-4DFA-943D-797A2DFFDC03}"/>
              </a:ext>
            </a:extLst>
          </p:cNvPr>
          <p:cNvSpPr/>
          <p:nvPr/>
        </p:nvSpPr>
        <p:spPr>
          <a:xfrm>
            <a:off x="6823369" y="3268610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FF01C737-A820-4F2C-B58B-9E84BE5305B3}"/>
              </a:ext>
            </a:extLst>
          </p:cNvPr>
          <p:cNvSpPr/>
          <p:nvPr/>
        </p:nvSpPr>
        <p:spPr>
          <a:xfrm>
            <a:off x="6915828" y="3094326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2" name="Oval 151">
            <a:extLst>
              <a:ext uri="{FF2B5EF4-FFF2-40B4-BE49-F238E27FC236}">
                <a16:creationId xmlns:a16="http://schemas.microsoft.com/office/drawing/2014/main" id="{41BC2646-5C1C-4383-BC7D-B943EEA589AB}"/>
              </a:ext>
            </a:extLst>
          </p:cNvPr>
          <p:cNvSpPr/>
          <p:nvPr/>
        </p:nvSpPr>
        <p:spPr>
          <a:xfrm>
            <a:off x="7006159" y="2933731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6CCC7D8C-A62F-44BC-BC26-FD881C239AA9}"/>
              </a:ext>
            </a:extLst>
          </p:cNvPr>
          <p:cNvSpPr/>
          <p:nvPr/>
        </p:nvSpPr>
        <p:spPr>
          <a:xfrm>
            <a:off x="7113607" y="2762132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55DC05EB-2A26-4488-8DBF-C595A19D6AEB}"/>
              </a:ext>
            </a:extLst>
          </p:cNvPr>
          <p:cNvSpPr/>
          <p:nvPr/>
        </p:nvSpPr>
        <p:spPr>
          <a:xfrm>
            <a:off x="7198529" y="2593268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B899AF04-D415-43FD-A645-1654A59EA77E}"/>
              </a:ext>
            </a:extLst>
          </p:cNvPr>
          <p:cNvSpPr/>
          <p:nvPr/>
        </p:nvSpPr>
        <p:spPr>
          <a:xfrm>
            <a:off x="7409330" y="2598343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BBC6A09C-BD29-4EB6-B70D-D6BAC360D3FE}"/>
              </a:ext>
            </a:extLst>
          </p:cNvPr>
          <p:cNvSpPr/>
          <p:nvPr/>
        </p:nvSpPr>
        <p:spPr>
          <a:xfrm>
            <a:off x="7580780" y="2595995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C7B0B45B-BE03-46A5-99B8-DE343336436E}"/>
              </a:ext>
            </a:extLst>
          </p:cNvPr>
          <p:cNvSpPr/>
          <p:nvPr/>
        </p:nvSpPr>
        <p:spPr>
          <a:xfrm>
            <a:off x="7860117" y="2770081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9AC7B7A3-74E9-4FC9-8B4F-0AB651E80C36}"/>
              </a:ext>
            </a:extLst>
          </p:cNvPr>
          <p:cNvSpPr/>
          <p:nvPr/>
        </p:nvSpPr>
        <p:spPr>
          <a:xfrm>
            <a:off x="7962131" y="2937751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id="{3D114D78-2033-463F-96D5-5BE72F642259}"/>
              </a:ext>
            </a:extLst>
          </p:cNvPr>
          <p:cNvSpPr/>
          <p:nvPr/>
        </p:nvSpPr>
        <p:spPr>
          <a:xfrm>
            <a:off x="8061986" y="3093302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FA85DA3B-06F9-4371-9D34-15EBD3835C7B}"/>
              </a:ext>
            </a:extLst>
          </p:cNvPr>
          <p:cNvSpPr/>
          <p:nvPr/>
        </p:nvSpPr>
        <p:spPr>
          <a:xfrm>
            <a:off x="8065554" y="3432855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23A0C7AB-0126-4A65-99CD-79A813218201}"/>
              </a:ext>
            </a:extLst>
          </p:cNvPr>
          <p:cNvSpPr/>
          <p:nvPr/>
        </p:nvSpPr>
        <p:spPr>
          <a:xfrm>
            <a:off x="7969979" y="3588826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id="{210592F6-265B-4DF3-9094-48CC24C9A327}"/>
              </a:ext>
            </a:extLst>
          </p:cNvPr>
          <p:cNvSpPr/>
          <p:nvPr/>
        </p:nvSpPr>
        <p:spPr>
          <a:xfrm>
            <a:off x="7877438" y="3741512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17C2C210-6B6F-4C9D-9E48-6DD8A2285C18}"/>
              </a:ext>
            </a:extLst>
          </p:cNvPr>
          <p:cNvSpPr/>
          <p:nvPr/>
        </p:nvSpPr>
        <p:spPr>
          <a:xfrm>
            <a:off x="7586173" y="3915818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79AD7495-B52E-4EAA-88F4-F224FC9E1B5B}"/>
              </a:ext>
            </a:extLst>
          </p:cNvPr>
          <p:cNvSpPr/>
          <p:nvPr/>
        </p:nvSpPr>
        <p:spPr>
          <a:xfrm>
            <a:off x="7400070" y="3923701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93796556-4596-47B0-A632-F9CCC8F7A547}"/>
              </a:ext>
            </a:extLst>
          </p:cNvPr>
          <p:cNvSpPr/>
          <p:nvPr/>
        </p:nvSpPr>
        <p:spPr>
          <a:xfrm>
            <a:off x="7204244" y="3923701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D20BD123-687C-47DD-9629-323CAB67CBB3}"/>
              </a:ext>
            </a:extLst>
          </p:cNvPr>
          <p:cNvSpPr/>
          <p:nvPr/>
        </p:nvSpPr>
        <p:spPr>
          <a:xfrm>
            <a:off x="6911675" y="3751993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5CAD368D-77A1-45C9-AE88-7CC854A6C229}"/>
              </a:ext>
            </a:extLst>
          </p:cNvPr>
          <p:cNvSpPr/>
          <p:nvPr/>
        </p:nvSpPr>
        <p:spPr>
          <a:xfrm>
            <a:off x="6805098" y="3588710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B2EC55A6-F60B-4A9B-98D6-F60993817921}"/>
              </a:ext>
            </a:extLst>
          </p:cNvPr>
          <p:cNvSpPr/>
          <p:nvPr/>
        </p:nvSpPr>
        <p:spPr>
          <a:xfrm>
            <a:off x="6721211" y="3431776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9" name="Oval 168">
            <a:extLst>
              <a:ext uri="{FF2B5EF4-FFF2-40B4-BE49-F238E27FC236}">
                <a16:creationId xmlns:a16="http://schemas.microsoft.com/office/drawing/2014/main" id="{22CF9F13-227C-4451-A3DF-8108410A58C9}"/>
              </a:ext>
            </a:extLst>
          </p:cNvPr>
          <p:cNvSpPr/>
          <p:nvPr/>
        </p:nvSpPr>
        <p:spPr>
          <a:xfrm>
            <a:off x="6720767" y="3085462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74C7D013-53A0-4178-8942-B6B8269DEF7D}"/>
              </a:ext>
            </a:extLst>
          </p:cNvPr>
          <p:cNvSpPr/>
          <p:nvPr/>
        </p:nvSpPr>
        <p:spPr>
          <a:xfrm>
            <a:off x="6816871" y="2929088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E8334AB1-33C8-4E63-9A0E-E4FF842761A3}"/>
              </a:ext>
            </a:extLst>
          </p:cNvPr>
          <p:cNvSpPr/>
          <p:nvPr/>
        </p:nvSpPr>
        <p:spPr>
          <a:xfrm>
            <a:off x="6912880" y="2761982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09" name="Group 108"/>
          <p:cNvGrpSpPr/>
          <p:nvPr/>
        </p:nvGrpSpPr>
        <p:grpSpPr>
          <a:xfrm>
            <a:off x="4169964" y="899647"/>
            <a:ext cx="775174" cy="769931"/>
            <a:chOff x="3201509" y="1061414"/>
            <a:chExt cx="2514928" cy="2497917"/>
          </a:xfrm>
        </p:grpSpPr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B6F46CA3-460D-4F54-B47F-4B8D773E0C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3977" y="2005503"/>
              <a:ext cx="0" cy="140719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C0E732BE-6653-4E34-964B-F7C6D3CC992A}"/>
                </a:ext>
              </a:extLst>
            </p:cNvPr>
            <p:cNvCxnSpPr>
              <a:cxnSpLocks/>
            </p:cNvCxnSpPr>
            <p:nvPr/>
          </p:nvCxnSpPr>
          <p:spPr>
            <a:xfrm>
              <a:off x="3201509" y="3226978"/>
              <a:ext cx="1454337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DAFEF603-0F38-4F7D-9E2F-2E54A8F012D5}"/>
                    </a:ext>
                  </a:extLst>
                </p:cNvPr>
                <p:cNvSpPr txBox="1"/>
                <p:nvPr/>
              </p:nvSpPr>
              <p:spPr>
                <a:xfrm>
                  <a:off x="4722689" y="2646092"/>
                  <a:ext cx="993748" cy="91323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829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29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GB" sz="1829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</m:oMath>
                    </m:oMathPara>
                  </a14:m>
                  <a:endParaRPr lang="en-GB" sz="1829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DAFEF603-0F38-4F7D-9E2F-2E54A8F012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2689" y="2646092"/>
                  <a:ext cx="993748" cy="913239"/>
                </a:xfrm>
                <a:prstGeom prst="rect">
                  <a:avLst/>
                </a:prstGeom>
                <a:blipFill>
                  <a:blip r:embed="rId19"/>
                  <a:stretch>
                    <a:fillRect l="-22000" b="-1304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4C5EE922-1AD8-4064-AF56-B8950CC67CF9}"/>
                    </a:ext>
                  </a:extLst>
                </p:cNvPr>
                <p:cNvSpPr txBox="1"/>
                <p:nvPr/>
              </p:nvSpPr>
              <p:spPr>
                <a:xfrm>
                  <a:off x="3230789" y="1061414"/>
                  <a:ext cx="1004149" cy="9974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829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29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GB" sz="1829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sub>
                        </m:sSub>
                      </m:oMath>
                    </m:oMathPara>
                  </a14:m>
                  <a:endParaRPr lang="en-GB" sz="1829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4C5EE922-1AD8-4064-AF56-B8950CC67C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0789" y="1061414"/>
                  <a:ext cx="1004149" cy="997491"/>
                </a:xfrm>
                <a:prstGeom prst="rect">
                  <a:avLst/>
                </a:prstGeom>
                <a:blipFill>
                  <a:blip r:embed="rId20"/>
                  <a:stretch>
                    <a:fillRect l="-19608" r="-7843" b="-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3" name="Rectangle: Rounded Corners 59">
            <a:extLst>
              <a:ext uri="{FF2B5EF4-FFF2-40B4-BE49-F238E27FC236}">
                <a16:creationId xmlns:a16="http://schemas.microsoft.com/office/drawing/2014/main" id="{41A771EB-07CA-4576-98CB-7CCEBF04ECA0}"/>
              </a:ext>
            </a:extLst>
          </p:cNvPr>
          <p:cNvSpPr/>
          <p:nvPr/>
        </p:nvSpPr>
        <p:spPr>
          <a:xfrm>
            <a:off x="4022427" y="53352"/>
            <a:ext cx="1302447" cy="445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Filtered </a:t>
            </a:r>
          </a:p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spectrum</a:t>
            </a:r>
          </a:p>
        </p:txBody>
      </p:sp>
      <p:sp>
        <p:nvSpPr>
          <p:cNvPr id="201" name="Rectangle: Rounded Corners 59">
            <a:extLst>
              <a:ext uri="{FF2B5EF4-FFF2-40B4-BE49-F238E27FC236}">
                <a16:creationId xmlns:a16="http://schemas.microsoft.com/office/drawing/2014/main" id="{41A771EB-07CA-4576-98CB-7CCEBF04ECA0}"/>
              </a:ext>
            </a:extLst>
          </p:cNvPr>
          <p:cNvSpPr/>
          <p:nvPr/>
        </p:nvSpPr>
        <p:spPr>
          <a:xfrm>
            <a:off x="4032733" y="6312930"/>
            <a:ext cx="1302447" cy="445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Filtered </a:t>
            </a:r>
          </a:p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spectrum</a:t>
            </a:r>
          </a:p>
        </p:txBody>
      </p:sp>
      <p:sp>
        <p:nvSpPr>
          <p:cNvPr id="202" name="Rectangle: Rounded Corners 59">
            <a:extLst>
              <a:ext uri="{FF2B5EF4-FFF2-40B4-BE49-F238E27FC236}">
                <a16:creationId xmlns:a16="http://schemas.microsoft.com/office/drawing/2014/main" id="{41A771EB-07CA-4576-98CB-7CCEBF04ECA0}"/>
              </a:ext>
            </a:extLst>
          </p:cNvPr>
          <p:cNvSpPr/>
          <p:nvPr/>
        </p:nvSpPr>
        <p:spPr>
          <a:xfrm>
            <a:off x="6417336" y="2046933"/>
            <a:ext cx="2485197" cy="445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Captured spectrum</a:t>
            </a: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9235F64C-9E06-463B-93C5-0DCC5ADEB1D2}"/>
              </a:ext>
            </a:extLst>
          </p:cNvPr>
          <p:cNvSpPr/>
          <p:nvPr/>
        </p:nvSpPr>
        <p:spPr>
          <a:xfrm rot="16200000">
            <a:off x="-3581462" y="2006990"/>
            <a:ext cx="2946991" cy="2946991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  <a:scene3d>
            <a:camera prst="isometricOffAxis1Top"/>
            <a:lightRig rig="threePt" dir="t"/>
          </a:scene3d>
          <a:sp3d>
            <a:bevelT w="3810000" h="7620000" prst="angle"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pic>
        <p:nvPicPr>
          <p:cNvPr id="234" name="Picture 233">
            <a:extLst>
              <a:ext uri="{FF2B5EF4-FFF2-40B4-BE49-F238E27FC236}">
                <a16:creationId xmlns:a16="http://schemas.microsoft.com/office/drawing/2014/main" id="{AEEB4CFA-2F3D-4ED2-8EB2-D1FA604C03C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811300" y="2858571"/>
            <a:ext cx="1119874" cy="11198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isometricOffAxis1Left"/>
            <a:lightRig rig="threePt" dir="t"/>
          </a:scene3d>
          <a:sp3d extrusionH="215900" contourW="12700">
            <a:extrusionClr>
              <a:schemeClr val="tx1"/>
            </a:extrusionClr>
            <a:contourClr>
              <a:schemeClr val="tx1"/>
            </a:contourClr>
          </a:sp3d>
        </p:spPr>
      </p:pic>
      <p:sp>
        <p:nvSpPr>
          <p:cNvPr id="264" name="Oval 263">
            <a:extLst>
              <a:ext uri="{FF2B5EF4-FFF2-40B4-BE49-F238E27FC236}">
                <a16:creationId xmlns:a16="http://schemas.microsoft.com/office/drawing/2014/main" id="{F8DD8EEE-BB59-4F22-BB2C-50D0201D0BFE}"/>
              </a:ext>
            </a:extLst>
          </p:cNvPr>
          <p:cNvSpPr/>
          <p:nvPr/>
        </p:nvSpPr>
        <p:spPr>
          <a:xfrm rot="16200000">
            <a:off x="-1877205" y="2812084"/>
            <a:ext cx="1176300" cy="1176300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  <a:effectLst/>
          <a:scene3d>
            <a:camera prst="isometricOffAxis1Top"/>
            <a:lightRig rig="threePt" dir="t"/>
          </a:scene3d>
          <a:sp3d>
            <a:bevelT w="1270000" h="3810000" prst="angle"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14" b="1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3B4106A-474A-4C47-8B23-2C916859DE3D}"/>
              </a:ext>
            </a:extLst>
          </p:cNvPr>
          <p:cNvSpPr/>
          <p:nvPr/>
        </p:nvSpPr>
        <p:spPr>
          <a:xfrm rot="15198792">
            <a:off x="-1790061" y="3906319"/>
            <a:ext cx="1176300" cy="1176300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  <a:effectLst/>
          <a:scene3d>
            <a:camera prst="isometricOffAxis1Top"/>
            <a:lightRig rig="threePt" dir="t"/>
          </a:scene3d>
          <a:sp3d>
            <a:bevelT w="1270000" h="3810000" prst="angle"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14" b="1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914" y="5144177"/>
            <a:ext cx="1126573" cy="1126573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323" y="549687"/>
            <a:ext cx="1102809" cy="1102809"/>
          </a:xfrm>
          <a:prstGeom prst="rect">
            <a:avLst/>
          </a:prstGeom>
          <a:ln>
            <a:solidFill>
              <a:schemeClr val="accent4"/>
            </a:solidFill>
          </a:ln>
        </p:spPr>
      </p:pic>
      <p:grpSp>
        <p:nvGrpSpPr>
          <p:cNvPr id="251" name="Group 250"/>
          <p:cNvGrpSpPr/>
          <p:nvPr/>
        </p:nvGrpSpPr>
        <p:grpSpPr>
          <a:xfrm>
            <a:off x="4129956" y="5499772"/>
            <a:ext cx="775174" cy="769931"/>
            <a:chOff x="3201509" y="1061414"/>
            <a:chExt cx="2514928" cy="2497917"/>
          </a:xfrm>
        </p:grpSpPr>
        <p:cxnSp>
          <p:nvCxnSpPr>
            <p:cNvPr id="252" name="Straight Arrow Connector 251">
              <a:extLst>
                <a:ext uri="{FF2B5EF4-FFF2-40B4-BE49-F238E27FC236}">
                  <a16:creationId xmlns:a16="http://schemas.microsoft.com/office/drawing/2014/main" id="{B6F46CA3-460D-4F54-B47F-4B8D773E0C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3977" y="2005503"/>
              <a:ext cx="0" cy="140719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Arrow Connector 252">
              <a:extLst>
                <a:ext uri="{FF2B5EF4-FFF2-40B4-BE49-F238E27FC236}">
                  <a16:creationId xmlns:a16="http://schemas.microsoft.com/office/drawing/2014/main" id="{C0E732BE-6653-4E34-964B-F7C6D3CC992A}"/>
                </a:ext>
              </a:extLst>
            </p:cNvPr>
            <p:cNvCxnSpPr>
              <a:cxnSpLocks/>
            </p:cNvCxnSpPr>
            <p:nvPr/>
          </p:nvCxnSpPr>
          <p:spPr>
            <a:xfrm>
              <a:off x="3201509" y="3226978"/>
              <a:ext cx="145433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DAFEF603-0F38-4F7D-9E2F-2E54A8F012D5}"/>
                    </a:ext>
                  </a:extLst>
                </p:cNvPr>
                <p:cNvSpPr txBox="1"/>
                <p:nvPr/>
              </p:nvSpPr>
              <p:spPr>
                <a:xfrm>
                  <a:off x="4722689" y="2646092"/>
                  <a:ext cx="993748" cy="91323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829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29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GB" sz="1829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</m:oMath>
                    </m:oMathPara>
                  </a14:m>
                  <a:endParaRPr lang="en-GB" sz="1829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DAFEF603-0F38-4F7D-9E2F-2E54A8F012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2689" y="2646092"/>
                  <a:ext cx="993748" cy="913239"/>
                </a:xfrm>
                <a:prstGeom prst="rect">
                  <a:avLst/>
                </a:prstGeom>
                <a:blipFill>
                  <a:blip r:embed="rId19"/>
                  <a:stretch>
                    <a:fillRect l="-22000" b="-1304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5" name="TextBox 254">
                  <a:extLst>
                    <a:ext uri="{FF2B5EF4-FFF2-40B4-BE49-F238E27FC236}">
                      <a16:creationId xmlns:a16="http://schemas.microsoft.com/office/drawing/2014/main" id="{4C5EE922-1AD8-4064-AF56-B8950CC67CF9}"/>
                    </a:ext>
                  </a:extLst>
                </p:cNvPr>
                <p:cNvSpPr txBox="1"/>
                <p:nvPr/>
              </p:nvSpPr>
              <p:spPr>
                <a:xfrm>
                  <a:off x="3230789" y="1061414"/>
                  <a:ext cx="1004149" cy="9974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829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29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GB" sz="1829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sub>
                        </m:sSub>
                      </m:oMath>
                    </m:oMathPara>
                  </a14:m>
                  <a:endParaRPr lang="en-GB" sz="1829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4C5EE922-1AD8-4064-AF56-B8950CC67C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0789" y="1061414"/>
                  <a:ext cx="1004149" cy="997491"/>
                </a:xfrm>
                <a:prstGeom prst="rect">
                  <a:avLst/>
                </a:prstGeom>
                <a:blipFill>
                  <a:blip r:embed="rId20"/>
                  <a:stretch>
                    <a:fillRect l="-19608" r="-7843" b="-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6" name="Group 255"/>
          <p:cNvGrpSpPr/>
          <p:nvPr/>
        </p:nvGrpSpPr>
        <p:grpSpPr>
          <a:xfrm>
            <a:off x="2975079" y="892079"/>
            <a:ext cx="775174" cy="769931"/>
            <a:chOff x="3201509" y="1061414"/>
            <a:chExt cx="2514928" cy="2497917"/>
          </a:xfrm>
        </p:grpSpPr>
        <p:cxnSp>
          <p:nvCxnSpPr>
            <p:cNvPr id="257" name="Straight Arrow Connector 256">
              <a:extLst>
                <a:ext uri="{FF2B5EF4-FFF2-40B4-BE49-F238E27FC236}">
                  <a16:creationId xmlns:a16="http://schemas.microsoft.com/office/drawing/2014/main" id="{B6F46CA3-460D-4F54-B47F-4B8D773E0C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3977" y="2005503"/>
              <a:ext cx="0" cy="140719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Arrow Connector 258">
              <a:extLst>
                <a:ext uri="{FF2B5EF4-FFF2-40B4-BE49-F238E27FC236}">
                  <a16:creationId xmlns:a16="http://schemas.microsoft.com/office/drawing/2014/main" id="{C0E732BE-6653-4E34-964B-F7C6D3CC992A}"/>
                </a:ext>
              </a:extLst>
            </p:cNvPr>
            <p:cNvCxnSpPr>
              <a:cxnSpLocks/>
            </p:cNvCxnSpPr>
            <p:nvPr/>
          </p:nvCxnSpPr>
          <p:spPr>
            <a:xfrm>
              <a:off x="3201509" y="3226978"/>
              <a:ext cx="145433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0" name="TextBox 259">
                  <a:extLst>
                    <a:ext uri="{FF2B5EF4-FFF2-40B4-BE49-F238E27FC236}">
                      <a16:creationId xmlns:a16="http://schemas.microsoft.com/office/drawing/2014/main" id="{DAFEF603-0F38-4F7D-9E2F-2E54A8F012D5}"/>
                    </a:ext>
                  </a:extLst>
                </p:cNvPr>
                <p:cNvSpPr txBox="1"/>
                <p:nvPr/>
              </p:nvSpPr>
              <p:spPr>
                <a:xfrm>
                  <a:off x="4722689" y="2646092"/>
                  <a:ext cx="993748" cy="91323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829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29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GB" sz="1829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</m:oMath>
                    </m:oMathPara>
                  </a14:m>
                  <a:endParaRPr lang="en-GB" sz="1829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DAFEF603-0F38-4F7D-9E2F-2E54A8F012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2689" y="2646092"/>
                  <a:ext cx="993748" cy="913239"/>
                </a:xfrm>
                <a:prstGeom prst="rect">
                  <a:avLst/>
                </a:prstGeom>
                <a:blipFill>
                  <a:blip r:embed="rId19"/>
                  <a:stretch>
                    <a:fillRect l="-22000" b="-1304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1" name="TextBox 260">
                  <a:extLst>
                    <a:ext uri="{FF2B5EF4-FFF2-40B4-BE49-F238E27FC236}">
                      <a16:creationId xmlns:a16="http://schemas.microsoft.com/office/drawing/2014/main" id="{4C5EE922-1AD8-4064-AF56-B8950CC67CF9}"/>
                    </a:ext>
                  </a:extLst>
                </p:cNvPr>
                <p:cNvSpPr txBox="1"/>
                <p:nvPr/>
              </p:nvSpPr>
              <p:spPr>
                <a:xfrm>
                  <a:off x="3230789" y="1061414"/>
                  <a:ext cx="1004149" cy="9974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829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29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GB" sz="1829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sub>
                        </m:sSub>
                      </m:oMath>
                    </m:oMathPara>
                  </a14:m>
                  <a:endParaRPr lang="en-GB" sz="1829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4C5EE922-1AD8-4064-AF56-B8950CC67C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0789" y="1061414"/>
                  <a:ext cx="1004149" cy="997491"/>
                </a:xfrm>
                <a:prstGeom prst="rect">
                  <a:avLst/>
                </a:prstGeom>
                <a:blipFill>
                  <a:blip r:embed="rId20"/>
                  <a:stretch>
                    <a:fillRect l="-19608" r="-7843" b="-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2" name="Group 261"/>
          <p:cNvGrpSpPr/>
          <p:nvPr/>
        </p:nvGrpSpPr>
        <p:grpSpPr>
          <a:xfrm>
            <a:off x="4187825" y="884257"/>
            <a:ext cx="775174" cy="769931"/>
            <a:chOff x="3201509" y="1061414"/>
            <a:chExt cx="2514928" cy="2497917"/>
          </a:xfrm>
        </p:grpSpPr>
        <p:cxnSp>
          <p:nvCxnSpPr>
            <p:cNvPr id="263" name="Straight Arrow Connector 262">
              <a:extLst>
                <a:ext uri="{FF2B5EF4-FFF2-40B4-BE49-F238E27FC236}">
                  <a16:creationId xmlns:a16="http://schemas.microsoft.com/office/drawing/2014/main" id="{B6F46CA3-460D-4F54-B47F-4B8D773E0C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3977" y="2005503"/>
              <a:ext cx="0" cy="140719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Arrow Connector 264">
              <a:extLst>
                <a:ext uri="{FF2B5EF4-FFF2-40B4-BE49-F238E27FC236}">
                  <a16:creationId xmlns:a16="http://schemas.microsoft.com/office/drawing/2014/main" id="{C0E732BE-6653-4E34-964B-F7C6D3CC992A}"/>
                </a:ext>
              </a:extLst>
            </p:cNvPr>
            <p:cNvCxnSpPr>
              <a:cxnSpLocks/>
            </p:cNvCxnSpPr>
            <p:nvPr/>
          </p:nvCxnSpPr>
          <p:spPr>
            <a:xfrm>
              <a:off x="3201509" y="3226978"/>
              <a:ext cx="145433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6" name="TextBox 265">
                  <a:extLst>
                    <a:ext uri="{FF2B5EF4-FFF2-40B4-BE49-F238E27FC236}">
                      <a16:creationId xmlns:a16="http://schemas.microsoft.com/office/drawing/2014/main" id="{DAFEF603-0F38-4F7D-9E2F-2E54A8F012D5}"/>
                    </a:ext>
                  </a:extLst>
                </p:cNvPr>
                <p:cNvSpPr txBox="1"/>
                <p:nvPr/>
              </p:nvSpPr>
              <p:spPr>
                <a:xfrm>
                  <a:off x="4722689" y="2646092"/>
                  <a:ext cx="993748" cy="91323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829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29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GB" sz="1829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</m:oMath>
                    </m:oMathPara>
                  </a14:m>
                  <a:endParaRPr lang="en-GB" sz="1829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DAFEF603-0F38-4F7D-9E2F-2E54A8F012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2689" y="2646092"/>
                  <a:ext cx="993748" cy="913239"/>
                </a:xfrm>
                <a:prstGeom prst="rect">
                  <a:avLst/>
                </a:prstGeom>
                <a:blipFill>
                  <a:blip r:embed="rId19"/>
                  <a:stretch>
                    <a:fillRect l="-22000" b="-1304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7" name="TextBox 266">
                  <a:extLst>
                    <a:ext uri="{FF2B5EF4-FFF2-40B4-BE49-F238E27FC236}">
                      <a16:creationId xmlns:a16="http://schemas.microsoft.com/office/drawing/2014/main" id="{4C5EE922-1AD8-4064-AF56-B8950CC67CF9}"/>
                    </a:ext>
                  </a:extLst>
                </p:cNvPr>
                <p:cNvSpPr txBox="1"/>
                <p:nvPr/>
              </p:nvSpPr>
              <p:spPr>
                <a:xfrm>
                  <a:off x="3230789" y="1061414"/>
                  <a:ext cx="1004149" cy="9974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829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29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GB" sz="1829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sub>
                        </m:sSub>
                      </m:oMath>
                    </m:oMathPara>
                  </a14:m>
                  <a:endParaRPr lang="en-GB" sz="1829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4C5EE922-1AD8-4064-AF56-B8950CC67C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0789" y="1061414"/>
                  <a:ext cx="1004149" cy="997491"/>
                </a:xfrm>
                <a:prstGeom prst="rect">
                  <a:avLst/>
                </a:prstGeom>
                <a:blipFill>
                  <a:blip r:embed="rId20"/>
                  <a:stretch>
                    <a:fillRect l="-19608" r="-7843" b="-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4" name="Rectangle: Rounded Corners 59">
            <a:extLst>
              <a:ext uri="{FF2B5EF4-FFF2-40B4-BE49-F238E27FC236}">
                <a16:creationId xmlns:a16="http://schemas.microsoft.com/office/drawing/2014/main" id="{EAB5FFB7-290C-4C03-AE78-176FC1D14DBC}"/>
              </a:ext>
            </a:extLst>
          </p:cNvPr>
          <p:cNvSpPr/>
          <p:nvPr/>
        </p:nvSpPr>
        <p:spPr>
          <a:xfrm>
            <a:off x="-618334" y="4299459"/>
            <a:ext cx="2485197" cy="445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LED array</a:t>
            </a:r>
          </a:p>
        </p:txBody>
      </p:sp>
      <p:sp>
        <p:nvSpPr>
          <p:cNvPr id="175" name="Rectangle: Rounded Corners 59">
            <a:extLst>
              <a:ext uri="{FF2B5EF4-FFF2-40B4-BE49-F238E27FC236}">
                <a16:creationId xmlns:a16="http://schemas.microsoft.com/office/drawing/2014/main" id="{823B53E3-E074-4E17-88CF-1769F5CCB518}"/>
              </a:ext>
            </a:extLst>
          </p:cNvPr>
          <p:cNvSpPr/>
          <p:nvPr/>
        </p:nvSpPr>
        <p:spPr>
          <a:xfrm>
            <a:off x="1299327" y="4299459"/>
            <a:ext cx="2485197" cy="445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Sample</a:t>
            </a:r>
          </a:p>
        </p:txBody>
      </p:sp>
      <p:sp>
        <p:nvSpPr>
          <p:cNvPr id="177" name="Rectangle: Rounded Corners 59">
            <a:extLst>
              <a:ext uri="{FF2B5EF4-FFF2-40B4-BE49-F238E27FC236}">
                <a16:creationId xmlns:a16="http://schemas.microsoft.com/office/drawing/2014/main" id="{F18E79C9-42F2-4801-9CFA-1AFAAB4A13C4}"/>
              </a:ext>
            </a:extLst>
          </p:cNvPr>
          <p:cNvSpPr/>
          <p:nvPr/>
        </p:nvSpPr>
        <p:spPr>
          <a:xfrm>
            <a:off x="4754498" y="4353821"/>
            <a:ext cx="2485197" cy="445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Sensor</a:t>
            </a:r>
          </a:p>
        </p:txBody>
      </p:sp>
    </p:spTree>
    <p:extLst>
      <p:ext uri="{BB962C8B-B14F-4D97-AF65-F5344CB8AC3E}">
        <p14:creationId xmlns:p14="http://schemas.microsoft.com/office/powerpoint/2010/main" val="204311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1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2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8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4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7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6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82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8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940"/>
                            </p:stCondLst>
                            <p:childTnLst>
                              <p:par>
                                <p:cTn id="155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60"/>
                            </p:stCondLst>
                            <p:childTnLst>
                              <p:par>
                                <p:cTn id="163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120"/>
                            </p:stCondLst>
                            <p:childTnLst>
                              <p:par>
                                <p:cTn id="167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18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24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3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36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420"/>
                            </p:stCondLst>
                            <p:childTnLst>
                              <p:par>
                                <p:cTn id="187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480"/>
                            </p:stCondLst>
                            <p:childTnLst>
                              <p:par>
                                <p:cTn id="191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40"/>
                            </p:stCondLst>
                            <p:childTnLst>
                              <p:par>
                                <p:cTn id="195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600"/>
                            </p:stCondLst>
                            <p:childTnLst>
                              <p:par>
                                <p:cTn id="199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660"/>
                            </p:stCondLst>
                            <p:childTnLst>
                              <p:par>
                                <p:cTn id="203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720"/>
                            </p:stCondLst>
                            <p:childTnLst>
                              <p:par>
                                <p:cTn id="207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780"/>
                            </p:stCondLst>
                            <p:childTnLst>
                              <p:par>
                                <p:cTn id="211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840"/>
                            </p:stCondLst>
                            <p:childTnLst>
                              <p:par>
                                <p:cTn id="215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900"/>
                            </p:stCondLst>
                            <p:childTnLst>
                              <p:par>
                                <p:cTn id="219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960"/>
                            </p:stCondLst>
                            <p:childTnLst>
                              <p:par>
                                <p:cTn id="223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020"/>
                            </p:stCondLst>
                            <p:childTnLst>
                              <p:par>
                                <p:cTn id="227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08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140"/>
                            </p:stCondLst>
                            <p:childTnLst>
                              <p:par>
                                <p:cTn id="235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200"/>
                            </p:stCondLst>
                            <p:childTnLst>
                              <p:par>
                                <p:cTn id="239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260"/>
                            </p:stCondLst>
                            <p:childTnLst>
                              <p:par>
                                <p:cTn id="243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320"/>
                            </p:stCondLst>
                            <p:childTnLst>
                              <p:par>
                                <p:cTn id="247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1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380"/>
                            </p:stCondLst>
                            <p:childTnLst>
                              <p:par>
                                <p:cTn id="251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1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440"/>
                            </p:stCondLst>
                            <p:childTnLst>
                              <p:par>
                                <p:cTn id="255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500"/>
                            </p:stCondLst>
                            <p:childTnLst>
                              <p:par>
                                <p:cTn id="259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2560"/>
                            </p:stCondLst>
                            <p:childTnLst>
                              <p:par>
                                <p:cTn id="263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1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2620"/>
                            </p:stCondLst>
                            <p:childTnLst>
                              <p:par>
                                <p:cTn id="267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1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2680"/>
                            </p:stCondLst>
                            <p:childTnLst>
                              <p:par>
                                <p:cTn id="271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740"/>
                            </p:stCondLst>
                            <p:childTnLst>
                              <p:par>
                                <p:cTn id="275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2800"/>
                            </p:stCondLst>
                            <p:childTnLst>
                              <p:par>
                                <p:cTn id="279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1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2860"/>
                            </p:stCondLst>
                            <p:childTnLst>
                              <p:par>
                                <p:cTn id="283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1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2920"/>
                            </p:stCondLst>
                            <p:childTnLst>
                              <p:par>
                                <p:cTn id="287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1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980"/>
                            </p:stCondLst>
                            <p:childTnLst>
                              <p:par>
                                <p:cTn id="291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3040"/>
                            </p:stCondLst>
                            <p:childTnLst>
                              <p:par>
                                <p:cTn id="295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1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3100"/>
                            </p:stCondLst>
                            <p:childTnLst>
                              <p:par>
                                <p:cTn id="299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1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3160"/>
                            </p:stCondLst>
                            <p:childTnLst>
                              <p:par>
                                <p:cTn id="303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1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3220"/>
                            </p:stCondLst>
                            <p:childTnLst>
                              <p:par>
                                <p:cTn id="307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1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3280"/>
                            </p:stCondLst>
                            <p:childTnLst>
                              <p:par>
                                <p:cTn id="311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3340"/>
                            </p:stCondLst>
                            <p:childTnLst>
                              <p:par>
                                <p:cTn id="315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400"/>
                            </p:stCondLst>
                            <p:childTnLst>
                              <p:par>
                                <p:cTn id="319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3460"/>
                            </p:stCondLst>
                            <p:childTnLst>
                              <p:par>
                                <p:cTn id="323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1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3520"/>
                            </p:stCondLst>
                            <p:childTnLst>
                              <p:par>
                                <p:cTn id="327" presetID="10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1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269" grpId="0" animBg="1"/>
      <p:bldP spid="270" grpId="0" animBg="1"/>
      <p:bldP spid="91" grpId="0" animBg="1"/>
      <p:bldP spid="173" grpId="0"/>
      <p:bldP spid="178" grpId="0" animBg="1"/>
      <p:bldP spid="179" grpId="0"/>
      <p:bldP spid="180" grpId="0"/>
      <p:bldP spid="181" grpId="0"/>
      <p:bldP spid="186" grpId="0" animBg="1"/>
      <p:bldP spid="197" grpId="0"/>
      <p:bldP spid="221" grpId="0"/>
      <p:bldP spid="60" grpId="0"/>
      <p:bldP spid="62" grpId="0"/>
      <p:bldP spid="94" grpId="0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1" grpId="0" animBg="1"/>
      <p:bldP spid="172" grpId="0" animBg="1"/>
      <p:bldP spid="183" grpId="0"/>
      <p:bldP spid="201" grpId="0"/>
      <p:bldP spid="202" grpId="0"/>
      <p:bldP spid="192" grpId="0" animBg="1"/>
      <p:bldP spid="264" grpId="0" animBg="1"/>
      <p:bldP spid="264" grpId="1" animBg="1"/>
      <p:bldP spid="264" grpId="2" animBg="1"/>
      <p:bldP spid="75" grpId="0" animBg="1"/>
      <p:bldP spid="7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Arrow: Right 62">
            <a:extLst>
              <a:ext uri="{FF2B5EF4-FFF2-40B4-BE49-F238E27FC236}">
                <a16:creationId xmlns:a16="http://schemas.microsoft.com/office/drawing/2014/main" id="{120CBE34-0290-4653-8CC4-CA5293415706}"/>
              </a:ext>
            </a:extLst>
          </p:cNvPr>
          <p:cNvSpPr/>
          <p:nvPr/>
        </p:nvSpPr>
        <p:spPr>
          <a:xfrm rot="5400000">
            <a:off x="7568526" y="1907651"/>
            <a:ext cx="370827" cy="585438"/>
          </a:xfrm>
          <a:prstGeom prst="rightArrow">
            <a:avLst>
              <a:gd name="adj1" fmla="val 50000"/>
              <a:gd name="adj2" fmla="val 39245"/>
            </a:avLst>
          </a:prstGeom>
          <a:solidFill>
            <a:schemeClr val="tx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685800"/>
            <a:r>
              <a:rPr lang="en-GB" sz="122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FT</a:t>
            </a:r>
            <a:endParaRPr lang="en-GB" sz="1220" baseline="30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141" y="540101"/>
            <a:ext cx="1110125" cy="1110125"/>
          </a:xfrm>
          <a:prstGeom prst="rect">
            <a:avLst/>
          </a:prstGeom>
          <a:ln>
            <a:solidFill>
              <a:schemeClr val="accent4"/>
            </a:solidFill>
          </a:ln>
        </p:spPr>
      </p:pic>
      <p:grpSp>
        <p:nvGrpSpPr>
          <p:cNvPr id="174" name="Group 173"/>
          <p:cNvGrpSpPr/>
          <p:nvPr/>
        </p:nvGrpSpPr>
        <p:grpSpPr>
          <a:xfrm>
            <a:off x="4217184" y="2445575"/>
            <a:ext cx="2467373" cy="2310667"/>
            <a:chOff x="4320967" y="2566598"/>
            <a:chExt cx="2467373" cy="2310667"/>
          </a:xfrm>
        </p:grpSpPr>
        <p:pic>
          <p:nvPicPr>
            <p:cNvPr id="175" name="Picture 17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3724" y="2566598"/>
              <a:ext cx="400776" cy="666554"/>
            </a:xfrm>
            <a:prstGeom prst="rect">
              <a:avLst/>
            </a:prstGeom>
          </p:spPr>
        </p:pic>
        <p:pic>
          <p:nvPicPr>
            <p:cNvPr id="176" name="Picture 17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0828" y="2683649"/>
              <a:ext cx="400776" cy="666554"/>
            </a:xfrm>
            <a:prstGeom prst="rect">
              <a:avLst/>
            </a:prstGeom>
          </p:spPr>
        </p:pic>
        <p:pic>
          <p:nvPicPr>
            <p:cNvPr id="177" name="Picture 17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7564" y="2803244"/>
              <a:ext cx="400776" cy="666554"/>
            </a:xfrm>
            <a:prstGeom prst="rect">
              <a:avLst/>
            </a:prstGeom>
          </p:spPr>
        </p:pic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088" y="3284262"/>
              <a:ext cx="400776" cy="666554"/>
            </a:xfrm>
            <a:prstGeom prst="rect">
              <a:avLst/>
            </a:prstGeom>
          </p:spPr>
        </p:pic>
        <p:pic>
          <p:nvPicPr>
            <p:cNvPr id="184" name="Picture 18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0027" y="3397362"/>
              <a:ext cx="400776" cy="666554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6763" y="3516956"/>
              <a:ext cx="400776" cy="666554"/>
            </a:xfrm>
            <a:prstGeom prst="rect">
              <a:avLst/>
            </a:prstGeom>
          </p:spPr>
        </p:pic>
        <p:pic>
          <p:nvPicPr>
            <p:cNvPr id="187" name="Picture 18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225" y="3964552"/>
              <a:ext cx="400776" cy="666554"/>
            </a:xfrm>
            <a:prstGeom prst="rect">
              <a:avLst/>
            </a:prstGeom>
          </p:spPr>
        </p:pic>
        <p:pic>
          <p:nvPicPr>
            <p:cNvPr id="188" name="Picture 18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8591" y="4078593"/>
              <a:ext cx="400776" cy="666554"/>
            </a:xfrm>
            <a:prstGeom prst="rect">
              <a:avLst/>
            </a:prstGeom>
          </p:spPr>
        </p:pic>
        <p:pic>
          <p:nvPicPr>
            <p:cNvPr id="189" name="Picture 18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5327" y="4198187"/>
              <a:ext cx="400776" cy="666554"/>
            </a:xfrm>
            <a:prstGeom prst="rect">
              <a:avLst/>
            </a:prstGeom>
          </p:spPr>
        </p:pic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D50BF602-8E63-4180-97DF-E9946DBD327F}"/>
                </a:ext>
              </a:extLst>
            </p:cNvPr>
            <p:cNvSpPr/>
            <p:nvPr/>
          </p:nvSpPr>
          <p:spPr>
            <a:xfrm>
              <a:off x="4348794" y="2598623"/>
              <a:ext cx="131538" cy="624424"/>
            </a:xfrm>
            <a:prstGeom prst="ellipse">
              <a:avLst/>
            </a:prstGeom>
            <a:solidFill>
              <a:srgbClr val="00B0F0"/>
            </a:solidFill>
            <a:scene3d>
              <a:camera prst="isometricOffAxis2Left"/>
              <a:lightRig rig="threePt" dir="t"/>
            </a:scene3d>
            <a:sp3d extrusionH="12700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b="1"/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B4CC64AA-140B-4E0A-A7D4-8D501BE330B8}"/>
                </a:ext>
              </a:extLst>
            </p:cNvPr>
            <p:cNvSpPr/>
            <p:nvPr/>
          </p:nvSpPr>
          <p:spPr>
            <a:xfrm>
              <a:off x="4332932" y="3294568"/>
              <a:ext cx="131538" cy="624424"/>
            </a:xfrm>
            <a:prstGeom prst="ellipse">
              <a:avLst/>
            </a:prstGeom>
            <a:solidFill>
              <a:srgbClr val="00B0F0"/>
            </a:solidFill>
            <a:scene3d>
              <a:camera prst="isometricOffAxis2Left"/>
              <a:lightRig rig="threePt" dir="t"/>
            </a:scene3d>
            <a:sp3d extrusionH="12700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b="1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51C5C91A-3613-4F59-BF50-10A868250FAB}"/>
                </a:ext>
              </a:extLst>
            </p:cNvPr>
            <p:cNvSpPr/>
            <p:nvPr/>
          </p:nvSpPr>
          <p:spPr>
            <a:xfrm>
              <a:off x="4320967" y="3984801"/>
              <a:ext cx="131538" cy="624424"/>
            </a:xfrm>
            <a:prstGeom prst="ellipse">
              <a:avLst/>
            </a:prstGeom>
            <a:solidFill>
              <a:srgbClr val="00B0F0"/>
            </a:solidFill>
            <a:scene3d>
              <a:camera prst="isometricOffAxis2Left"/>
              <a:lightRig rig="threePt" dir="t"/>
            </a:scene3d>
            <a:sp3d extrusionH="12700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b="1"/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B1DD12FE-B346-447A-8270-A90DB18D8C29}"/>
                </a:ext>
              </a:extLst>
            </p:cNvPr>
            <p:cNvSpPr/>
            <p:nvPr/>
          </p:nvSpPr>
          <p:spPr>
            <a:xfrm>
              <a:off x="4775396" y="2732359"/>
              <a:ext cx="131538" cy="624424"/>
            </a:xfrm>
            <a:prstGeom prst="ellipse">
              <a:avLst/>
            </a:prstGeom>
            <a:solidFill>
              <a:srgbClr val="00B0F0"/>
            </a:solidFill>
            <a:scene3d>
              <a:camera prst="isometricOffAxis2Left"/>
              <a:lightRig rig="threePt" dir="t"/>
            </a:scene3d>
            <a:sp3d extrusionH="12700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b="1"/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D65EF0DC-CBFB-4623-BAEA-B7B6AB2399FF}"/>
                </a:ext>
              </a:extLst>
            </p:cNvPr>
            <p:cNvSpPr/>
            <p:nvPr/>
          </p:nvSpPr>
          <p:spPr>
            <a:xfrm>
              <a:off x="4759535" y="3428305"/>
              <a:ext cx="131538" cy="624424"/>
            </a:xfrm>
            <a:prstGeom prst="ellipse">
              <a:avLst/>
            </a:prstGeom>
            <a:solidFill>
              <a:srgbClr val="00B0F0"/>
            </a:solidFill>
            <a:scene3d>
              <a:camera prst="isometricOffAxis2Left"/>
              <a:lightRig rig="threePt" dir="t"/>
            </a:scene3d>
            <a:sp3d extrusionH="12700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b="1"/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F7E50A50-5B7D-4734-A53F-2463B2CF97EE}"/>
                </a:ext>
              </a:extLst>
            </p:cNvPr>
            <p:cNvSpPr/>
            <p:nvPr/>
          </p:nvSpPr>
          <p:spPr>
            <a:xfrm>
              <a:off x="4747570" y="4118538"/>
              <a:ext cx="131538" cy="624424"/>
            </a:xfrm>
            <a:prstGeom prst="ellipse">
              <a:avLst/>
            </a:prstGeom>
            <a:solidFill>
              <a:srgbClr val="00B0F0"/>
            </a:solidFill>
            <a:scene3d>
              <a:camera prst="isometricOffAxis2Left"/>
              <a:lightRig rig="threePt" dir="t"/>
            </a:scene3d>
            <a:sp3d extrusionH="12700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b="1"/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55FFEE98-55F6-4423-96F7-752077D21248}"/>
                </a:ext>
              </a:extLst>
            </p:cNvPr>
            <p:cNvSpPr/>
            <p:nvPr/>
          </p:nvSpPr>
          <p:spPr>
            <a:xfrm>
              <a:off x="5174533" y="2854139"/>
              <a:ext cx="131538" cy="624424"/>
            </a:xfrm>
            <a:prstGeom prst="ellipse">
              <a:avLst/>
            </a:prstGeom>
            <a:solidFill>
              <a:srgbClr val="00B0F0"/>
            </a:solidFill>
            <a:scene3d>
              <a:camera prst="isometricOffAxis2Left"/>
              <a:lightRig rig="threePt" dir="t"/>
            </a:scene3d>
            <a:sp3d extrusionH="12700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b="1"/>
            </a:p>
          </p:txBody>
        </p: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C121F564-158D-4487-928A-BB74BDB67C44}"/>
                </a:ext>
              </a:extLst>
            </p:cNvPr>
            <p:cNvSpPr/>
            <p:nvPr/>
          </p:nvSpPr>
          <p:spPr>
            <a:xfrm>
              <a:off x="5158671" y="3550084"/>
              <a:ext cx="131538" cy="624424"/>
            </a:xfrm>
            <a:prstGeom prst="ellipse">
              <a:avLst/>
            </a:prstGeom>
            <a:solidFill>
              <a:srgbClr val="00B0F0"/>
            </a:solidFill>
            <a:scene3d>
              <a:camera prst="isometricOffAxis2Left"/>
              <a:lightRig rig="threePt" dir="t"/>
            </a:scene3d>
            <a:sp3d extrusionH="12700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b="1"/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F7E50A50-5B7D-4734-A53F-2463B2CF97EE}"/>
                </a:ext>
              </a:extLst>
            </p:cNvPr>
            <p:cNvSpPr/>
            <p:nvPr/>
          </p:nvSpPr>
          <p:spPr>
            <a:xfrm>
              <a:off x="5155543" y="4252841"/>
              <a:ext cx="131538" cy="624424"/>
            </a:xfrm>
            <a:prstGeom prst="ellipse">
              <a:avLst/>
            </a:prstGeom>
            <a:solidFill>
              <a:srgbClr val="00B0F0"/>
            </a:solidFill>
            <a:scene3d>
              <a:camera prst="isometricOffAxis2Left"/>
              <a:lightRig rig="threePt" dir="t"/>
            </a:scene3d>
            <a:sp3d extrusionH="127000"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b="1"/>
            </a:p>
          </p:txBody>
        </p:sp>
      </p:grpSp>
      <p:pic>
        <p:nvPicPr>
          <p:cNvPr id="4" name="Picture 2" descr="Image result for fourier transform image processi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13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90" t="16418" r="57128" b="19856"/>
          <a:stretch/>
        </p:blipFill>
        <p:spPr bwMode="auto">
          <a:xfrm>
            <a:off x="2957184" y="545728"/>
            <a:ext cx="1105056" cy="1110125"/>
          </a:xfrm>
          <a:prstGeom prst="rect">
            <a:avLst/>
          </a:prstGeom>
          <a:noFill/>
          <a:ln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" name="Rectangle: Rounded Corners 196">
            <a:extLst>
              <a:ext uri="{FF2B5EF4-FFF2-40B4-BE49-F238E27FC236}">
                <a16:creationId xmlns:a16="http://schemas.microsoft.com/office/drawing/2014/main" id="{6F9E3604-7689-4B46-9CF9-38C0AA8C9E1D}"/>
              </a:ext>
            </a:extLst>
          </p:cNvPr>
          <p:cNvSpPr/>
          <p:nvPr/>
        </p:nvSpPr>
        <p:spPr>
          <a:xfrm>
            <a:off x="2853694" y="68185"/>
            <a:ext cx="1302447" cy="445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Diffracted spectrum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2975079" y="892079"/>
            <a:ext cx="775174" cy="769931"/>
            <a:chOff x="3201509" y="1061414"/>
            <a:chExt cx="2514928" cy="2497917"/>
          </a:xfrm>
        </p:grpSpPr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B6F46CA3-460D-4F54-B47F-4B8D773E0C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3977" y="2005503"/>
              <a:ext cx="0" cy="140719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C0E732BE-6653-4E34-964B-F7C6D3CC992A}"/>
                </a:ext>
              </a:extLst>
            </p:cNvPr>
            <p:cNvCxnSpPr>
              <a:cxnSpLocks/>
            </p:cNvCxnSpPr>
            <p:nvPr/>
          </p:nvCxnSpPr>
          <p:spPr>
            <a:xfrm>
              <a:off x="3201509" y="3226978"/>
              <a:ext cx="145433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DAFEF603-0F38-4F7D-9E2F-2E54A8F012D5}"/>
                    </a:ext>
                  </a:extLst>
                </p:cNvPr>
                <p:cNvSpPr txBox="1"/>
                <p:nvPr/>
              </p:nvSpPr>
              <p:spPr>
                <a:xfrm>
                  <a:off x="4722689" y="2646092"/>
                  <a:ext cx="993748" cy="91323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829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29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GB" sz="1829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</m:oMath>
                    </m:oMathPara>
                  </a14:m>
                  <a:endParaRPr lang="en-GB" sz="1829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DAFEF603-0F38-4F7D-9E2F-2E54A8F012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2689" y="2646092"/>
                  <a:ext cx="993748" cy="913239"/>
                </a:xfrm>
                <a:prstGeom prst="rect">
                  <a:avLst/>
                </a:prstGeom>
                <a:blipFill>
                  <a:blip r:embed="rId19"/>
                  <a:stretch>
                    <a:fillRect l="-22000" b="-1304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4C5EE922-1AD8-4064-AF56-B8950CC67CF9}"/>
                    </a:ext>
                  </a:extLst>
                </p:cNvPr>
                <p:cNvSpPr txBox="1"/>
                <p:nvPr/>
              </p:nvSpPr>
              <p:spPr>
                <a:xfrm>
                  <a:off x="3230789" y="1061414"/>
                  <a:ext cx="1004149" cy="9974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829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29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GB" sz="1829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sub>
                        </m:sSub>
                      </m:oMath>
                    </m:oMathPara>
                  </a14:m>
                  <a:endParaRPr lang="en-GB" sz="1829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4C5EE922-1AD8-4064-AF56-B8950CC67C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0789" y="1061414"/>
                  <a:ext cx="1004149" cy="997491"/>
                </a:xfrm>
                <a:prstGeom prst="rect">
                  <a:avLst/>
                </a:prstGeom>
                <a:blipFill>
                  <a:blip r:embed="rId20"/>
                  <a:stretch>
                    <a:fillRect l="-19608" r="-7843" b="-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3" name="Rectangle: Rounded Corners 59">
            <a:extLst>
              <a:ext uri="{FF2B5EF4-FFF2-40B4-BE49-F238E27FC236}">
                <a16:creationId xmlns:a16="http://schemas.microsoft.com/office/drawing/2014/main" id="{41A771EB-07CA-4576-98CB-7CCEBF04ECA0}"/>
              </a:ext>
            </a:extLst>
          </p:cNvPr>
          <p:cNvSpPr/>
          <p:nvPr/>
        </p:nvSpPr>
        <p:spPr>
          <a:xfrm>
            <a:off x="4022427" y="53352"/>
            <a:ext cx="1302447" cy="445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Filtered </a:t>
            </a:r>
          </a:p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spectrum</a:t>
            </a: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9235F64C-9E06-463B-93C5-0DCC5ADEB1D2}"/>
              </a:ext>
            </a:extLst>
          </p:cNvPr>
          <p:cNvSpPr/>
          <p:nvPr/>
        </p:nvSpPr>
        <p:spPr>
          <a:xfrm rot="16200000">
            <a:off x="-3581462" y="2006990"/>
            <a:ext cx="2946991" cy="2946991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  <a:scene3d>
            <a:camera prst="isometricOffAxis1Top"/>
            <a:lightRig rig="threePt" dir="t"/>
          </a:scene3d>
          <a:sp3d>
            <a:bevelT w="3810000" h="7620000" prst="angle"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pic>
        <p:nvPicPr>
          <p:cNvPr id="236" name="Picture 2" descr="http://www.circuitstoday.com/wp-content/uploads/2016/04/8X8-Matrix-Pinout.png">
            <a:extLst>
              <a:ext uri="{FF2B5EF4-FFF2-40B4-BE49-F238E27FC236}">
                <a16:creationId xmlns:a16="http://schemas.microsoft.com/office/drawing/2014/main" id="{E9DF2D25-8F81-4BC0-AC7C-0FC0400A6C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3" t="26364" r="62644" b="21504"/>
          <a:stretch/>
        </p:blipFill>
        <p:spPr bwMode="auto">
          <a:xfrm>
            <a:off x="-49565" y="2716031"/>
            <a:ext cx="1444550" cy="1348524"/>
          </a:xfrm>
          <a:prstGeom prst="rect">
            <a:avLst/>
          </a:prstGeom>
          <a:noFill/>
          <a:ln>
            <a:noFill/>
          </a:ln>
          <a:scene3d>
            <a:camera prst="isometricOffAxis2Right"/>
            <a:lightRig rig="threePt" dir="t"/>
          </a:scene3d>
          <a:sp3d extrusionH="254000" contourW="12700"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" name="Picture 233">
            <a:extLst>
              <a:ext uri="{FF2B5EF4-FFF2-40B4-BE49-F238E27FC236}">
                <a16:creationId xmlns:a16="http://schemas.microsoft.com/office/drawing/2014/main" id="{AEEB4CFA-2F3D-4ED2-8EB2-D1FA604C03C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11300" y="2858571"/>
            <a:ext cx="1119874" cy="1119874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OffAxis1Left"/>
            <a:lightRig rig="threePt" dir="t"/>
          </a:scene3d>
          <a:sp3d extrusionH="215900" contourW="12700">
            <a:extrusionClr>
              <a:schemeClr val="tx1"/>
            </a:extrusionClr>
            <a:contourClr>
              <a:schemeClr val="tx1"/>
            </a:contourClr>
          </a:sp3d>
        </p:spPr>
      </p:pic>
      <p:sp>
        <p:nvSpPr>
          <p:cNvPr id="264" name="Oval 263">
            <a:extLst>
              <a:ext uri="{FF2B5EF4-FFF2-40B4-BE49-F238E27FC236}">
                <a16:creationId xmlns:a16="http://schemas.microsoft.com/office/drawing/2014/main" id="{F8DD8EEE-BB59-4F22-BB2C-50D0201D0BFE}"/>
              </a:ext>
            </a:extLst>
          </p:cNvPr>
          <p:cNvSpPr/>
          <p:nvPr/>
        </p:nvSpPr>
        <p:spPr>
          <a:xfrm rot="16200000">
            <a:off x="-1877205" y="2812084"/>
            <a:ext cx="1176300" cy="1176300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  <a:effectLst/>
          <a:scene3d>
            <a:camera prst="isometricOffAxis1Top"/>
            <a:lightRig rig="threePt" dir="t"/>
          </a:scene3d>
          <a:sp3d>
            <a:bevelT w="1270000" h="3810000" prst="angle"/>
            <a:bevelB w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14" b="1"/>
          </a:p>
        </p:txBody>
      </p:sp>
      <p:grpSp>
        <p:nvGrpSpPr>
          <p:cNvPr id="204" name="Group 203"/>
          <p:cNvGrpSpPr/>
          <p:nvPr/>
        </p:nvGrpSpPr>
        <p:grpSpPr>
          <a:xfrm>
            <a:off x="6907035" y="315860"/>
            <a:ext cx="1702749" cy="1712500"/>
            <a:chOff x="6122280" y="3963013"/>
            <a:chExt cx="3430572" cy="3450218"/>
          </a:xfrm>
        </p:grpSpPr>
        <p:pic>
          <p:nvPicPr>
            <p:cNvPr id="205" name="Picture 204">
              <a:extLst>
                <a:ext uri="{FF2B5EF4-FFF2-40B4-BE49-F238E27FC236}">
                  <a16:creationId xmlns:a16="http://schemas.microsoft.com/office/drawing/2014/main" id="{CDAD5725-BCD3-49A6-99B5-C37683A99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22280" y="5121497"/>
              <a:ext cx="1119874" cy="1119874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CDAD5725-BCD3-49A6-99B5-C37683A99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32978" y="5121497"/>
              <a:ext cx="1119874" cy="1119874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pic>
          <p:nvPicPr>
            <p:cNvPr id="207" name="Picture 206">
              <a:extLst>
                <a:ext uri="{FF2B5EF4-FFF2-40B4-BE49-F238E27FC236}">
                  <a16:creationId xmlns:a16="http://schemas.microsoft.com/office/drawing/2014/main" id="{CDAD5725-BCD3-49A6-99B5-C37683A99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65906" y="6293357"/>
              <a:ext cx="1119874" cy="1119874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pic>
          <p:nvPicPr>
            <p:cNvPr id="208" name="Picture 207">
              <a:extLst>
                <a:ext uri="{FF2B5EF4-FFF2-40B4-BE49-F238E27FC236}">
                  <a16:creationId xmlns:a16="http://schemas.microsoft.com/office/drawing/2014/main" id="{CDAD5725-BCD3-49A6-99B5-C37683A99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22280" y="6293357"/>
              <a:ext cx="1119874" cy="1119874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pic>
          <p:nvPicPr>
            <p:cNvPr id="209" name="Picture 208">
              <a:extLst>
                <a:ext uri="{FF2B5EF4-FFF2-40B4-BE49-F238E27FC236}">
                  <a16:creationId xmlns:a16="http://schemas.microsoft.com/office/drawing/2014/main" id="{CDAD5725-BCD3-49A6-99B5-C37683A99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09532" y="6293357"/>
              <a:ext cx="1119874" cy="1119874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CDAD5725-BCD3-49A6-99B5-C37683A99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65906" y="3963013"/>
              <a:ext cx="1119874" cy="1119874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pic>
          <p:nvPicPr>
            <p:cNvPr id="211" name="Picture 210">
              <a:extLst>
                <a:ext uri="{FF2B5EF4-FFF2-40B4-BE49-F238E27FC236}">
                  <a16:creationId xmlns:a16="http://schemas.microsoft.com/office/drawing/2014/main" id="{CDAD5725-BCD3-49A6-99B5-C37683A99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22280" y="3963013"/>
              <a:ext cx="1119874" cy="1119874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pic>
          <p:nvPicPr>
            <p:cNvPr id="212" name="Picture 211">
              <a:extLst>
                <a:ext uri="{FF2B5EF4-FFF2-40B4-BE49-F238E27FC236}">
                  <a16:creationId xmlns:a16="http://schemas.microsoft.com/office/drawing/2014/main" id="{CDAD5725-BCD3-49A6-99B5-C37683A99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09532" y="3963013"/>
              <a:ext cx="1119874" cy="1119874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pic>
          <p:nvPicPr>
            <p:cNvPr id="214" name="Picture 213">
              <a:extLst>
                <a:ext uri="{FF2B5EF4-FFF2-40B4-BE49-F238E27FC236}">
                  <a16:creationId xmlns:a16="http://schemas.microsoft.com/office/drawing/2014/main" id="{CDAD5725-BCD3-49A6-99B5-C37683A99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artisticChalkSketch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68972" y="5127503"/>
              <a:ext cx="1119874" cy="1119874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</p:grpSp>
      <p:sp>
        <p:nvSpPr>
          <p:cNvPr id="215" name="Rectangle: Rounded Corners 59">
            <a:extLst>
              <a:ext uri="{FF2B5EF4-FFF2-40B4-BE49-F238E27FC236}">
                <a16:creationId xmlns:a16="http://schemas.microsoft.com/office/drawing/2014/main" id="{41A771EB-07CA-4576-98CB-7CCEBF04ECA0}"/>
              </a:ext>
            </a:extLst>
          </p:cNvPr>
          <p:cNvSpPr/>
          <p:nvPr/>
        </p:nvSpPr>
        <p:spPr>
          <a:xfrm>
            <a:off x="6553915" y="-77338"/>
            <a:ext cx="2367897" cy="445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Recorded images</a:t>
            </a:r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0041121A-40AF-4907-87CF-F58DFEA3824F}"/>
              </a:ext>
            </a:extLst>
          </p:cNvPr>
          <p:cNvSpPr/>
          <p:nvPr/>
        </p:nvSpPr>
        <p:spPr>
          <a:xfrm>
            <a:off x="7611762" y="3812885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cxnSp>
        <p:nvCxnSpPr>
          <p:cNvPr id="219" name="Straight Arrow Connector 218">
            <a:extLst>
              <a:ext uri="{FF2B5EF4-FFF2-40B4-BE49-F238E27FC236}">
                <a16:creationId xmlns:a16="http://schemas.microsoft.com/office/drawing/2014/main" id="{3C096605-5B6B-4C7F-A18D-C498C7518F54}"/>
              </a:ext>
            </a:extLst>
          </p:cNvPr>
          <p:cNvCxnSpPr/>
          <p:nvPr/>
        </p:nvCxnSpPr>
        <p:spPr>
          <a:xfrm>
            <a:off x="7817159" y="3019059"/>
            <a:ext cx="0" cy="205740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17CCB029-6890-4C47-BDF7-E90631541A26}"/>
              </a:ext>
            </a:extLst>
          </p:cNvPr>
          <p:cNvCxnSpPr/>
          <p:nvPr/>
        </p:nvCxnSpPr>
        <p:spPr>
          <a:xfrm flipH="1">
            <a:off x="6788459" y="4030614"/>
            <a:ext cx="205740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0614A7E7-04DB-452C-8210-AE6A5B9563AB}"/>
                  </a:ext>
                </a:extLst>
              </p:cNvPr>
              <p:cNvSpPr txBox="1"/>
              <p:nvPr/>
            </p:nvSpPr>
            <p:spPr>
              <a:xfrm>
                <a:off x="8795137" y="3892114"/>
                <a:ext cx="405239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0614A7E7-04DB-452C-8210-AE6A5B956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5137" y="3892114"/>
                <a:ext cx="405239" cy="30008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3" name="Oval 222">
            <a:extLst>
              <a:ext uri="{FF2B5EF4-FFF2-40B4-BE49-F238E27FC236}">
                <a16:creationId xmlns:a16="http://schemas.microsoft.com/office/drawing/2014/main" id="{7D9E26A6-A8D1-4E1A-A2B0-7F30A1A27999}"/>
              </a:ext>
            </a:extLst>
          </p:cNvPr>
          <p:cNvSpPr/>
          <p:nvPr/>
        </p:nvSpPr>
        <p:spPr>
          <a:xfrm>
            <a:off x="6949980" y="3160774"/>
            <a:ext cx="1714500" cy="1714500"/>
          </a:xfrm>
          <a:prstGeom prst="ellipse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A90ACF5C-EB08-4568-BA5D-861ED861E875}"/>
              </a:ext>
            </a:extLst>
          </p:cNvPr>
          <p:cNvSpPr txBox="1"/>
          <p:nvPr/>
        </p:nvSpPr>
        <p:spPr>
          <a:xfrm>
            <a:off x="7893779" y="4929357"/>
            <a:ext cx="10872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Synthetic NA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24AD6A8A-D0FE-4614-91FC-F1802D3BA5AD}"/>
                  </a:ext>
                </a:extLst>
              </p:cNvPr>
              <p:cNvSpPr txBox="1"/>
              <p:nvPr/>
            </p:nvSpPr>
            <p:spPr>
              <a:xfrm>
                <a:off x="7851942" y="2882179"/>
                <a:ext cx="409728" cy="316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GB" sz="135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25" name="TextBox 224">
                <a:extLst>
                  <a:ext uri="{FF2B5EF4-FFF2-40B4-BE49-F238E27FC236}">
                    <a16:creationId xmlns:a16="http://schemas.microsoft.com/office/drawing/2014/main" id="{24AD6A8A-D0FE-4614-91FC-F1802D3BA5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1942" y="2882179"/>
                <a:ext cx="409728" cy="31643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6" name="Oval 225">
            <a:extLst>
              <a:ext uri="{FF2B5EF4-FFF2-40B4-BE49-F238E27FC236}">
                <a16:creationId xmlns:a16="http://schemas.microsoft.com/office/drawing/2014/main" id="{0041121A-40AF-4907-87CF-F58DFEA3824F}"/>
              </a:ext>
            </a:extLst>
          </p:cNvPr>
          <p:cNvSpPr/>
          <p:nvPr/>
        </p:nvSpPr>
        <p:spPr>
          <a:xfrm>
            <a:off x="7142500" y="3809671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227" name="Oval 226">
            <a:extLst>
              <a:ext uri="{FF2B5EF4-FFF2-40B4-BE49-F238E27FC236}">
                <a16:creationId xmlns:a16="http://schemas.microsoft.com/office/drawing/2014/main" id="{0041121A-40AF-4907-87CF-F58DFEA3824F}"/>
              </a:ext>
            </a:extLst>
          </p:cNvPr>
          <p:cNvSpPr/>
          <p:nvPr/>
        </p:nvSpPr>
        <p:spPr>
          <a:xfrm>
            <a:off x="8087296" y="3806457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229" name="Oval 228">
            <a:extLst>
              <a:ext uri="{FF2B5EF4-FFF2-40B4-BE49-F238E27FC236}">
                <a16:creationId xmlns:a16="http://schemas.microsoft.com/office/drawing/2014/main" id="{0041121A-40AF-4907-87CF-F58DFEA3824F}"/>
              </a:ext>
            </a:extLst>
          </p:cNvPr>
          <p:cNvSpPr/>
          <p:nvPr/>
        </p:nvSpPr>
        <p:spPr>
          <a:xfrm>
            <a:off x="7618803" y="4283725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0041121A-40AF-4907-87CF-F58DFEA3824F}"/>
              </a:ext>
            </a:extLst>
          </p:cNvPr>
          <p:cNvSpPr/>
          <p:nvPr/>
        </p:nvSpPr>
        <p:spPr>
          <a:xfrm>
            <a:off x="7149541" y="4280511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0041121A-40AF-4907-87CF-F58DFEA3824F}"/>
              </a:ext>
            </a:extLst>
          </p:cNvPr>
          <p:cNvSpPr/>
          <p:nvPr/>
        </p:nvSpPr>
        <p:spPr>
          <a:xfrm>
            <a:off x="8094337" y="4277297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0041121A-40AF-4907-87CF-F58DFEA3824F}"/>
              </a:ext>
            </a:extLst>
          </p:cNvPr>
          <p:cNvSpPr/>
          <p:nvPr/>
        </p:nvSpPr>
        <p:spPr>
          <a:xfrm>
            <a:off x="7611762" y="3334126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0041121A-40AF-4907-87CF-F58DFEA3824F}"/>
              </a:ext>
            </a:extLst>
          </p:cNvPr>
          <p:cNvSpPr/>
          <p:nvPr/>
        </p:nvSpPr>
        <p:spPr>
          <a:xfrm>
            <a:off x="7142500" y="3330912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242" name="Oval 241">
            <a:extLst>
              <a:ext uri="{FF2B5EF4-FFF2-40B4-BE49-F238E27FC236}">
                <a16:creationId xmlns:a16="http://schemas.microsoft.com/office/drawing/2014/main" id="{0041121A-40AF-4907-87CF-F58DFEA3824F}"/>
              </a:ext>
            </a:extLst>
          </p:cNvPr>
          <p:cNvSpPr/>
          <p:nvPr/>
        </p:nvSpPr>
        <p:spPr>
          <a:xfrm>
            <a:off x="8087296" y="3327698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grpSp>
        <p:nvGrpSpPr>
          <p:cNvPr id="243" name="Group 242"/>
          <p:cNvGrpSpPr/>
          <p:nvPr/>
        </p:nvGrpSpPr>
        <p:grpSpPr>
          <a:xfrm>
            <a:off x="4196214" y="892646"/>
            <a:ext cx="775174" cy="769931"/>
            <a:chOff x="3201509" y="1061414"/>
            <a:chExt cx="2514928" cy="2497917"/>
          </a:xfrm>
        </p:grpSpPr>
        <p:cxnSp>
          <p:nvCxnSpPr>
            <p:cNvPr id="244" name="Straight Arrow Connector 243">
              <a:extLst>
                <a:ext uri="{FF2B5EF4-FFF2-40B4-BE49-F238E27FC236}">
                  <a16:creationId xmlns:a16="http://schemas.microsoft.com/office/drawing/2014/main" id="{B6F46CA3-460D-4F54-B47F-4B8D773E0C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3977" y="2005503"/>
              <a:ext cx="0" cy="140719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Arrow Connector 244">
              <a:extLst>
                <a:ext uri="{FF2B5EF4-FFF2-40B4-BE49-F238E27FC236}">
                  <a16:creationId xmlns:a16="http://schemas.microsoft.com/office/drawing/2014/main" id="{C0E732BE-6653-4E34-964B-F7C6D3CC992A}"/>
                </a:ext>
              </a:extLst>
            </p:cNvPr>
            <p:cNvCxnSpPr>
              <a:cxnSpLocks/>
            </p:cNvCxnSpPr>
            <p:nvPr/>
          </p:nvCxnSpPr>
          <p:spPr>
            <a:xfrm>
              <a:off x="3201509" y="3226978"/>
              <a:ext cx="145433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6" name="TextBox 255">
                  <a:extLst>
                    <a:ext uri="{FF2B5EF4-FFF2-40B4-BE49-F238E27FC236}">
                      <a16:creationId xmlns:a16="http://schemas.microsoft.com/office/drawing/2014/main" id="{DAFEF603-0F38-4F7D-9E2F-2E54A8F012D5}"/>
                    </a:ext>
                  </a:extLst>
                </p:cNvPr>
                <p:cNvSpPr txBox="1"/>
                <p:nvPr/>
              </p:nvSpPr>
              <p:spPr>
                <a:xfrm>
                  <a:off x="4722689" y="2646092"/>
                  <a:ext cx="993748" cy="91323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829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29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GB" sz="1829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</m:oMath>
                    </m:oMathPara>
                  </a14:m>
                  <a:endParaRPr lang="en-GB" sz="1829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DAFEF603-0F38-4F7D-9E2F-2E54A8F012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22689" y="2646092"/>
                  <a:ext cx="993748" cy="913239"/>
                </a:xfrm>
                <a:prstGeom prst="rect">
                  <a:avLst/>
                </a:prstGeom>
                <a:blipFill>
                  <a:blip r:embed="rId19"/>
                  <a:stretch>
                    <a:fillRect l="-22000" b="-1304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4C5EE922-1AD8-4064-AF56-B8950CC67CF9}"/>
                    </a:ext>
                  </a:extLst>
                </p:cNvPr>
                <p:cNvSpPr txBox="1"/>
                <p:nvPr/>
              </p:nvSpPr>
              <p:spPr>
                <a:xfrm>
                  <a:off x="3230789" y="1061414"/>
                  <a:ext cx="1004149" cy="99749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829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829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GB" sz="1829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sub>
                        </m:sSub>
                      </m:oMath>
                    </m:oMathPara>
                  </a14:m>
                  <a:endParaRPr lang="en-GB" sz="1829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4C5EE922-1AD8-4064-AF56-B8950CC67C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30789" y="1061414"/>
                  <a:ext cx="1004149" cy="997491"/>
                </a:xfrm>
                <a:prstGeom prst="rect">
                  <a:avLst/>
                </a:prstGeom>
                <a:blipFill>
                  <a:blip r:embed="rId20"/>
                  <a:stretch>
                    <a:fillRect l="-19608" r="-7843" b="-2000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2" name="Oval 161">
            <a:extLst>
              <a:ext uri="{FF2B5EF4-FFF2-40B4-BE49-F238E27FC236}">
                <a16:creationId xmlns:a16="http://schemas.microsoft.com/office/drawing/2014/main" id="{2D5D9AC3-6D1F-40E8-8B17-FB68E02138C4}"/>
              </a:ext>
            </a:extLst>
          </p:cNvPr>
          <p:cNvSpPr/>
          <p:nvPr/>
        </p:nvSpPr>
        <p:spPr>
          <a:xfrm>
            <a:off x="7398981" y="3585865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F2E6727F-C4C5-4708-A903-AB8A95F9D988}"/>
              </a:ext>
            </a:extLst>
          </p:cNvPr>
          <p:cNvSpPr/>
          <p:nvPr/>
        </p:nvSpPr>
        <p:spPr>
          <a:xfrm>
            <a:off x="6929719" y="3582651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95B8730B-B92A-4798-8A34-FCD4E4442E06}"/>
              </a:ext>
            </a:extLst>
          </p:cNvPr>
          <p:cNvSpPr/>
          <p:nvPr/>
        </p:nvSpPr>
        <p:spPr>
          <a:xfrm>
            <a:off x="7874515" y="3579437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56475743-0A44-4A3E-9564-F4B46A76DCD5}"/>
              </a:ext>
            </a:extLst>
          </p:cNvPr>
          <p:cNvSpPr/>
          <p:nvPr/>
        </p:nvSpPr>
        <p:spPr>
          <a:xfrm>
            <a:off x="7406022" y="4056705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EF57B279-C7F9-4775-8140-F02209925702}"/>
              </a:ext>
            </a:extLst>
          </p:cNvPr>
          <p:cNvSpPr/>
          <p:nvPr/>
        </p:nvSpPr>
        <p:spPr>
          <a:xfrm>
            <a:off x="6936760" y="4053491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167" name="Oval 166">
            <a:extLst>
              <a:ext uri="{FF2B5EF4-FFF2-40B4-BE49-F238E27FC236}">
                <a16:creationId xmlns:a16="http://schemas.microsoft.com/office/drawing/2014/main" id="{CF246AC5-124E-4C21-81B8-CC0C43800FC4}"/>
              </a:ext>
            </a:extLst>
          </p:cNvPr>
          <p:cNvSpPr/>
          <p:nvPr/>
        </p:nvSpPr>
        <p:spPr>
          <a:xfrm>
            <a:off x="7881556" y="4050277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168" name="Oval 167">
            <a:extLst>
              <a:ext uri="{FF2B5EF4-FFF2-40B4-BE49-F238E27FC236}">
                <a16:creationId xmlns:a16="http://schemas.microsoft.com/office/drawing/2014/main" id="{1A409BCD-D5E0-4E10-AD38-BE1751086E7B}"/>
              </a:ext>
            </a:extLst>
          </p:cNvPr>
          <p:cNvSpPr/>
          <p:nvPr/>
        </p:nvSpPr>
        <p:spPr>
          <a:xfrm>
            <a:off x="7398981" y="3107106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id="{C999FF7E-5A23-4CB7-823D-1E18D0E8778E}"/>
              </a:ext>
            </a:extLst>
          </p:cNvPr>
          <p:cNvSpPr/>
          <p:nvPr/>
        </p:nvSpPr>
        <p:spPr>
          <a:xfrm>
            <a:off x="7772845" y="3151459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CC7B9723-4008-4AA6-82BC-1F0251E8F1E3}"/>
              </a:ext>
            </a:extLst>
          </p:cNvPr>
          <p:cNvSpPr/>
          <p:nvPr/>
        </p:nvSpPr>
        <p:spPr>
          <a:xfrm>
            <a:off x="7770425" y="3471361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3767974E-B2B1-4F24-96B6-B9CAB1209FC7}"/>
              </a:ext>
            </a:extLst>
          </p:cNvPr>
          <p:cNvSpPr/>
          <p:nvPr/>
        </p:nvSpPr>
        <p:spPr>
          <a:xfrm>
            <a:off x="7301163" y="3468147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7FE591B8-3C59-4E69-8429-D37FE131B8E6}"/>
              </a:ext>
            </a:extLst>
          </p:cNvPr>
          <p:cNvSpPr/>
          <p:nvPr/>
        </p:nvSpPr>
        <p:spPr>
          <a:xfrm>
            <a:off x="8245959" y="3464933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4FEA5E1E-E3E8-468F-914C-223607B765CB}"/>
              </a:ext>
            </a:extLst>
          </p:cNvPr>
          <p:cNvSpPr/>
          <p:nvPr/>
        </p:nvSpPr>
        <p:spPr>
          <a:xfrm>
            <a:off x="7777466" y="3942201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1536E1E8-3A79-45EA-82C0-D402CD2FE743}"/>
              </a:ext>
            </a:extLst>
          </p:cNvPr>
          <p:cNvSpPr/>
          <p:nvPr/>
        </p:nvSpPr>
        <p:spPr>
          <a:xfrm>
            <a:off x="7308204" y="3938987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0489AE9A-AC41-4E3E-BB0D-396663D0D5B9}"/>
              </a:ext>
            </a:extLst>
          </p:cNvPr>
          <p:cNvSpPr/>
          <p:nvPr/>
        </p:nvSpPr>
        <p:spPr>
          <a:xfrm>
            <a:off x="8253000" y="3935773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id="{043E12BC-9EB7-40C1-AB15-E7E57D9A9B9C}"/>
              </a:ext>
            </a:extLst>
          </p:cNvPr>
          <p:cNvSpPr/>
          <p:nvPr/>
        </p:nvSpPr>
        <p:spPr>
          <a:xfrm>
            <a:off x="7280809" y="3944119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420F8ADE-983B-46A9-9D38-E5B92CFD16E5}"/>
              </a:ext>
            </a:extLst>
          </p:cNvPr>
          <p:cNvSpPr/>
          <p:nvPr/>
        </p:nvSpPr>
        <p:spPr>
          <a:xfrm>
            <a:off x="6934340" y="3834089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BBA29431-DB5A-4A9E-A4FC-D27276BD27AE}"/>
              </a:ext>
            </a:extLst>
          </p:cNvPr>
          <p:cNvSpPr/>
          <p:nvPr/>
        </p:nvSpPr>
        <p:spPr>
          <a:xfrm>
            <a:off x="7756343" y="3937691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id="{18227347-176D-4BB3-9F08-FA551799AC5D}"/>
              </a:ext>
            </a:extLst>
          </p:cNvPr>
          <p:cNvSpPr/>
          <p:nvPr/>
        </p:nvSpPr>
        <p:spPr>
          <a:xfrm>
            <a:off x="7287850" y="4414959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228" name="Oval 227">
            <a:extLst>
              <a:ext uri="{FF2B5EF4-FFF2-40B4-BE49-F238E27FC236}">
                <a16:creationId xmlns:a16="http://schemas.microsoft.com/office/drawing/2014/main" id="{BA48AD09-BC76-437A-8CCA-35CF75D08EBF}"/>
              </a:ext>
            </a:extLst>
          </p:cNvPr>
          <p:cNvSpPr/>
          <p:nvPr/>
        </p:nvSpPr>
        <p:spPr>
          <a:xfrm>
            <a:off x="7763384" y="4408531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246" name="Oval 245">
            <a:extLst>
              <a:ext uri="{FF2B5EF4-FFF2-40B4-BE49-F238E27FC236}">
                <a16:creationId xmlns:a16="http://schemas.microsoft.com/office/drawing/2014/main" id="{E4BC606C-C4C0-4220-A315-4579964DA16B}"/>
              </a:ext>
            </a:extLst>
          </p:cNvPr>
          <p:cNvSpPr/>
          <p:nvPr/>
        </p:nvSpPr>
        <p:spPr>
          <a:xfrm>
            <a:off x="7280809" y="3465360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248" name="Oval 247">
            <a:extLst>
              <a:ext uri="{FF2B5EF4-FFF2-40B4-BE49-F238E27FC236}">
                <a16:creationId xmlns:a16="http://schemas.microsoft.com/office/drawing/2014/main" id="{B6D7E3AF-A837-43C6-9070-69B627684B66}"/>
              </a:ext>
            </a:extLst>
          </p:cNvPr>
          <p:cNvSpPr/>
          <p:nvPr/>
        </p:nvSpPr>
        <p:spPr>
          <a:xfrm>
            <a:off x="7756343" y="3458932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249" name="Oval 248">
            <a:extLst>
              <a:ext uri="{FF2B5EF4-FFF2-40B4-BE49-F238E27FC236}">
                <a16:creationId xmlns:a16="http://schemas.microsoft.com/office/drawing/2014/main" id="{07647ECD-2323-4762-9C1E-8FA54A2F9267}"/>
              </a:ext>
            </a:extLst>
          </p:cNvPr>
          <p:cNvSpPr/>
          <p:nvPr/>
        </p:nvSpPr>
        <p:spPr>
          <a:xfrm>
            <a:off x="7927969" y="4230793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250" name="Oval 249">
            <a:extLst>
              <a:ext uri="{FF2B5EF4-FFF2-40B4-BE49-F238E27FC236}">
                <a16:creationId xmlns:a16="http://schemas.microsoft.com/office/drawing/2014/main" id="{E5453D5F-46C2-4C56-B2A0-8043CA6F41F0}"/>
              </a:ext>
            </a:extLst>
          </p:cNvPr>
          <p:cNvSpPr/>
          <p:nvPr/>
        </p:nvSpPr>
        <p:spPr>
          <a:xfrm>
            <a:off x="7458707" y="4227579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253" name="Oval 252">
            <a:extLst>
              <a:ext uri="{FF2B5EF4-FFF2-40B4-BE49-F238E27FC236}">
                <a16:creationId xmlns:a16="http://schemas.microsoft.com/office/drawing/2014/main" id="{0FEC58BA-C34E-4E5D-8E95-D14045BD5844}"/>
              </a:ext>
            </a:extLst>
          </p:cNvPr>
          <p:cNvSpPr/>
          <p:nvPr/>
        </p:nvSpPr>
        <p:spPr>
          <a:xfrm>
            <a:off x="7548311" y="4475797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255" name="Oval 254">
            <a:extLst>
              <a:ext uri="{FF2B5EF4-FFF2-40B4-BE49-F238E27FC236}">
                <a16:creationId xmlns:a16="http://schemas.microsoft.com/office/drawing/2014/main" id="{A04CDDB8-EC6F-4933-9CF3-25A5B0C86032}"/>
              </a:ext>
            </a:extLst>
          </p:cNvPr>
          <p:cNvSpPr/>
          <p:nvPr/>
        </p:nvSpPr>
        <p:spPr>
          <a:xfrm>
            <a:off x="7927969" y="3752034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260" name="Oval 259">
            <a:extLst>
              <a:ext uri="{FF2B5EF4-FFF2-40B4-BE49-F238E27FC236}">
                <a16:creationId xmlns:a16="http://schemas.microsoft.com/office/drawing/2014/main" id="{3E8229B0-9D0A-47D2-AE45-F985679257BE}"/>
              </a:ext>
            </a:extLst>
          </p:cNvPr>
          <p:cNvSpPr/>
          <p:nvPr/>
        </p:nvSpPr>
        <p:spPr>
          <a:xfrm>
            <a:off x="7458707" y="3748820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261" name="Oval 260">
            <a:extLst>
              <a:ext uri="{FF2B5EF4-FFF2-40B4-BE49-F238E27FC236}">
                <a16:creationId xmlns:a16="http://schemas.microsoft.com/office/drawing/2014/main" id="{07841D87-FB56-4984-838E-F7EDC8492858}"/>
              </a:ext>
            </a:extLst>
          </p:cNvPr>
          <p:cNvSpPr/>
          <p:nvPr/>
        </p:nvSpPr>
        <p:spPr>
          <a:xfrm>
            <a:off x="8253000" y="3732678"/>
            <a:ext cx="411480" cy="411480"/>
          </a:xfrm>
          <a:prstGeom prst="ellipse">
            <a:avLst/>
          </a:prstGeom>
          <a:solidFill>
            <a:srgbClr val="FFC000">
              <a:alpha val="30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93" name="Rectangle: Rounded Corners 59">
            <a:extLst>
              <a:ext uri="{FF2B5EF4-FFF2-40B4-BE49-F238E27FC236}">
                <a16:creationId xmlns:a16="http://schemas.microsoft.com/office/drawing/2014/main" id="{1B25D9D6-0B76-470C-967D-793BE12507B4}"/>
              </a:ext>
            </a:extLst>
          </p:cNvPr>
          <p:cNvSpPr/>
          <p:nvPr/>
        </p:nvSpPr>
        <p:spPr>
          <a:xfrm>
            <a:off x="6574560" y="2589964"/>
            <a:ext cx="2485197" cy="445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Captured spectrum</a:t>
            </a:r>
          </a:p>
        </p:txBody>
      </p:sp>
      <p:sp>
        <p:nvSpPr>
          <p:cNvPr id="94" name="Rectangle: Rounded Corners 59">
            <a:extLst>
              <a:ext uri="{FF2B5EF4-FFF2-40B4-BE49-F238E27FC236}">
                <a16:creationId xmlns:a16="http://schemas.microsoft.com/office/drawing/2014/main" id="{7AEC09C4-5A2F-4F13-9328-02DA81255DD6}"/>
              </a:ext>
            </a:extLst>
          </p:cNvPr>
          <p:cNvSpPr/>
          <p:nvPr/>
        </p:nvSpPr>
        <p:spPr>
          <a:xfrm>
            <a:off x="3628531" y="4889431"/>
            <a:ext cx="2485197" cy="445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Lens array</a:t>
            </a:r>
          </a:p>
        </p:txBody>
      </p:sp>
      <p:sp>
        <p:nvSpPr>
          <p:cNvPr id="100" name="Rectangle: Rounded Corners 59">
            <a:extLst>
              <a:ext uri="{FF2B5EF4-FFF2-40B4-BE49-F238E27FC236}">
                <a16:creationId xmlns:a16="http://schemas.microsoft.com/office/drawing/2014/main" id="{39C8B906-221E-4E59-9B22-6BF7054BE286}"/>
              </a:ext>
            </a:extLst>
          </p:cNvPr>
          <p:cNvSpPr/>
          <p:nvPr/>
        </p:nvSpPr>
        <p:spPr>
          <a:xfrm>
            <a:off x="-618334" y="4854645"/>
            <a:ext cx="2485197" cy="445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LED array</a:t>
            </a:r>
          </a:p>
        </p:txBody>
      </p:sp>
      <p:sp>
        <p:nvSpPr>
          <p:cNvPr id="101" name="Rectangle: Rounded Corners 59">
            <a:extLst>
              <a:ext uri="{FF2B5EF4-FFF2-40B4-BE49-F238E27FC236}">
                <a16:creationId xmlns:a16="http://schemas.microsoft.com/office/drawing/2014/main" id="{59E53714-691F-499D-A206-F5065460DB56}"/>
              </a:ext>
            </a:extLst>
          </p:cNvPr>
          <p:cNvSpPr/>
          <p:nvPr/>
        </p:nvSpPr>
        <p:spPr>
          <a:xfrm>
            <a:off x="1299327" y="4854645"/>
            <a:ext cx="2485197" cy="445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Sample</a:t>
            </a:r>
          </a:p>
        </p:txBody>
      </p:sp>
      <p:sp>
        <p:nvSpPr>
          <p:cNvPr id="102" name="Rectangle: Rounded Corners 59">
            <a:extLst>
              <a:ext uri="{FF2B5EF4-FFF2-40B4-BE49-F238E27FC236}">
                <a16:creationId xmlns:a16="http://schemas.microsoft.com/office/drawing/2014/main" id="{13677533-59EF-4989-9A74-E0E8580E6DA7}"/>
              </a:ext>
            </a:extLst>
          </p:cNvPr>
          <p:cNvSpPr/>
          <p:nvPr/>
        </p:nvSpPr>
        <p:spPr>
          <a:xfrm>
            <a:off x="4754498" y="4909007"/>
            <a:ext cx="2485197" cy="445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Sensor array</a:t>
            </a:r>
          </a:p>
        </p:txBody>
      </p:sp>
    </p:spTree>
    <p:extLst>
      <p:ext uri="{BB962C8B-B14F-4D97-AF65-F5344CB8AC3E}">
        <p14:creationId xmlns:p14="http://schemas.microsoft.com/office/powerpoint/2010/main" val="412727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6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7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8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9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2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3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4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6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70"/>
                            </p:stCondLst>
                            <p:childTnLst>
                              <p:par>
                                <p:cTn id="1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80"/>
                            </p:stCondLst>
                            <p:childTnLst>
                              <p:par>
                                <p:cTn id="1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0" animBg="1"/>
      <p:bldP spid="183" grpId="0"/>
      <p:bldP spid="215" grpId="0"/>
      <p:bldP spid="216" grpId="0" animBg="1"/>
      <p:bldP spid="222" grpId="0"/>
      <p:bldP spid="223" grpId="0" animBg="1"/>
      <p:bldP spid="224" grpId="0"/>
      <p:bldP spid="225" grpId="0"/>
      <p:bldP spid="226" grpId="0" animBg="1"/>
      <p:bldP spid="227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42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70" grpId="0" animBg="1"/>
      <p:bldP spid="171" grpId="0" animBg="1"/>
      <p:bldP spid="172" grpId="0" animBg="1"/>
      <p:bldP spid="173" grpId="0" animBg="1"/>
      <p:bldP spid="178" grpId="0" animBg="1"/>
      <p:bldP spid="179" grpId="0" animBg="1"/>
      <p:bldP spid="180" grpId="0" animBg="1"/>
      <p:bldP spid="201" grpId="0" animBg="1"/>
      <p:bldP spid="202" grpId="0" animBg="1"/>
      <p:bldP spid="213" grpId="0" animBg="1"/>
      <p:bldP spid="218" grpId="0" animBg="1"/>
      <p:bldP spid="228" grpId="0" animBg="1"/>
      <p:bldP spid="246" grpId="0" animBg="1"/>
      <p:bldP spid="248" grpId="0" animBg="1"/>
      <p:bldP spid="249" grpId="0" animBg="1"/>
      <p:bldP spid="250" grpId="0" animBg="1"/>
      <p:bldP spid="253" grpId="0" animBg="1"/>
      <p:bldP spid="255" grpId="0" animBg="1"/>
      <p:bldP spid="260" grpId="0" animBg="1"/>
      <p:bldP spid="261" grpId="0" animBg="1"/>
      <p:bldP spid="9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1ECE2EA-5BA6-41A0-A496-AB0926EA6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395" y="4958738"/>
            <a:ext cx="1213433" cy="12134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59" name="Rectangle 558">
            <a:extLst>
              <a:ext uri="{FF2B5EF4-FFF2-40B4-BE49-F238E27FC236}">
                <a16:creationId xmlns:a16="http://schemas.microsoft.com/office/drawing/2014/main" id="{1A8DBA6E-A2BF-49F3-A7B1-426A6C71F8F7}"/>
              </a:ext>
            </a:extLst>
          </p:cNvPr>
          <p:cNvSpPr/>
          <p:nvPr/>
        </p:nvSpPr>
        <p:spPr>
          <a:xfrm>
            <a:off x="673839" y="2244726"/>
            <a:ext cx="1421238" cy="4023360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2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352AB2-FFC0-41AE-BC97-FC751CB23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067" y="2339832"/>
            <a:ext cx="1213433" cy="12134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A09EEE-B8DC-4707-9C04-588540F8C58D}"/>
              </a:ext>
            </a:extLst>
          </p:cNvPr>
          <p:cNvSpPr txBox="1"/>
          <p:nvPr/>
        </p:nvSpPr>
        <p:spPr>
          <a:xfrm>
            <a:off x="449030" y="1740666"/>
            <a:ext cx="1832162" cy="46782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20" b="1" dirty="0">
                <a:latin typeface="Helvetica" panose="020B0604020202020204" pitchFamily="34" charset="0"/>
                <a:cs typeface="Helvetica" panose="020B0604020202020204" pitchFamily="34" charset="0"/>
              </a:rPr>
              <a:t>High-resolution estimate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8EF4069-E484-4994-B2F3-E591D153D4CE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76292" y="3631175"/>
            <a:ext cx="1213433" cy="12134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079683E-5368-44A6-AAC2-7FB7514722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7429" y="2314665"/>
            <a:ext cx="1213433" cy="121343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4" name="Group 3"/>
          <p:cNvGrpSpPr/>
          <p:nvPr/>
        </p:nvGrpSpPr>
        <p:grpSpPr>
          <a:xfrm>
            <a:off x="2664157" y="2865366"/>
            <a:ext cx="1227019" cy="1227219"/>
            <a:chOff x="937764" y="2495055"/>
            <a:chExt cx="916527" cy="91667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C692882-7940-4FF6-AEA9-FFA96409B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-100000"/>
                      </a14:imgEffect>
                      <a14:imgEffect>
                        <a14:brightnessContrast bright="-2000" contrast="5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V="1">
              <a:off x="942173" y="2499614"/>
              <a:ext cx="912117" cy="91211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6157383B-067E-441C-8171-17162B449ACD}"/>
                    </a:ext>
                  </a:extLst>
                </p:cNvPr>
                <p:cNvSpPr/>
                <p:nvPr/>
              </p:nvSpPr>
              <p:spPr>
                <a:xfrm>
                  <a:off x="937764" y="2495055"/>
                  <a:ext cx="916527" cy="21375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defTabSz="6858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22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122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GB" sz="1220" i="1">
                                <a:latin typeface="Cambria Math" panose="02040503050406030204" pitchFamily="18" charset="0"/>
                              </a:rPr>
                              <m:t>𝑒𝑠𝑡𝑖𝑚𝑎𝑡𝑒</m:t>
                            </m:r>
                          </m:sub>
                        </m:sSub>
                        <m:sSup>
                          <m:sSupPr>
                            <m:ctrlPr>
                              <a:rPr lang="en-GB" sz="122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22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GB" sz="122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sz="122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sup>
                        </m:sSup>
                      </m:oMath>
                    </m:oMathPara>
                  </a14:m>
                  <a:endParaRPr lang="en-GB" sz="122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6157383B-067E-441C-8171-17162B449A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7764" y="2495055"/>
                  <a:ext cx="916527" cy="21375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4756952" y="2861673"/>
            <a:ext cx="1222890" cy="1225652"/>
            <a:chOff x="925754" y="3776541"/>
            <a:chExt cx="913443" cy="915506"/>
          </a:xfrm>
        </p:grpSpPr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9D2602F5-C877-44D8-B3AF-F442B5C3E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2818" y="3785668"/>
              <a:ext cx="906379" cy="906379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4" name="TextBox 653">
                  <a:extLst>
                    <a:ext uri="{FF2B5EF4-FFF2-40B4-BE49-F238E27FC236}">
                      <a16:creationId xmlns:a16="http://schemas.microsoft.com/office/drawing/2014/main" id="{26FA0E76-D2BD-4E2B-9FB2-E697EA98241B}"/>
                    </a:ext>
                  </a:extLst>
                </p:cNvPr>
                <p:cNvSpPr txBox="1"/>
                <p:nvPr/>
              </p:nvSpPr>
              <p:spPr>
                <a:xfrm>
                  <a:off x="925754" y="3776541"/>
                  <a:ext cx="912431" cy="22778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defTabSz="6858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122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GB" sz="1220">
                                <a:latin typeface="Cambria Math" panose="020405030504060302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en-GB" sz="1220" b="0" i="1" smtClean="0">
                                <a:latin typeface="Cambria Math" panose="02040503050406030204" pitchFamily="18" charset="0"/>
                              </a:rPr>
                              <m:t>𝑒𝑥𝑝𝑒𝑟𝑖𝑚𝑒𝑛𝑡</m:t>
                            </m:r>
                          </m:sub>
                        </m:sSub>
                        <m:sSup>
                          <m:sSupPr>
                            <m:ctrlPr>
                              <a:rPr lang="en-GB" sz="122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122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GB" sz="122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sz="122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sup>
                        </m:sSup>
                      </m:oMath>
                    </m:oMathPara>
                  </a14:m>
                  <a:endParaRPr lang="en-GB" sz="1220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54" name="TextBox 653">
                  <a:extLst>
                    <a:ext uri="{FF2B5EF4-FFF2-40B4-BE49-F238E27FC236}">
                      <a16:creationId xmlns:a16="http://schemas.microsoft.com/office/drawing/2014/main" id="{26FA0E76-D2BD-4E2B-9FB2-E697EA9824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754" y="3776541"/>
                  <a:ext cx="912431" cy="22778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54CD83EF-3D6C-43E4-A197-3A8FA30F3E2F}"/>
              </a:ext>
            </a:extLst>
          </p:cNvPr>
          <p:cNvSpPr/>
          <p:nvPr/>
        </p:nvSpPr>
        <p:spPr>
          <a:xfrm rot="5400000">
            <a:off x="754421" y="3651092"/>
            <a:ext cx="1232942" cy="120982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2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881D30B-31D4-46A9-8737-8C8C1F147582}"/>
              </a:ext>
            </a:extLst>
          </p:cNvPr>
          <p:cNvSpPr txBox="1"/>
          <p:nvPr/>
        </p:nvSpPr>
        <p:spPr>
          <a:xfrm>
            <a:off x="771528" y="3644926"/>
            <a:ext cx="1200300" cy="2800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20" dirty="0">
                <a:latin typeface="Helvetica" panose="020B0604020202020204" pitchFamily="34" charset="0"/>
                <a:cs typeface="Helvetica" panose="020B0604020202020204" pitchFamily="34" charset="0"/>
              </a:rPr>
              <a:t>Phase</a:t>
            </a:r>
            <a:endParaRPr lang="en-GB" sz="122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655720" y="4923973"/>
            <a:ext cx="1225532" cy="1222647"/>
            <a:chOff x="2536111" y="2891751"/>
            <a:chExt cx="915416" cy="913261"/>
          </a:xfrm>
        </p:grpSpPr>
        <p:pic>
          <p:nvPicPr>
            <p:cNvPr id="696" name="Picture 695">
              <a:extLst>
                <a:ext uri="{FF2B5EF4-FFF2-40B4-BE49-F238E27FC236}">
                  <a16:creationId xmlns:a16="http://schemas.microsoft.com/office/drawing/2014/main" id="{97F17774-9E6B-4312-AD49-EEB8F3577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33000"/>
                      </a14:imgEffect>
                    </a14:imgLayer>
                  </a14:imgProps>
                </a:ext>
              </a:extLst>
            </a:blip>
            <a:srcRect l="26"/>
            <a:stretch/>
          </p:blipFill>
          <p:spPr>
            <a:xfrm>
              <a:off x="2545389" y="2898633"/>
              <a:ext cx="906138" cy="906379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701663D-6104-4FA2-9E57-6A57FF2E3C8D}"/>
                    </a:ext>
                  </a:extLst>
                </p:cNvPr>
                <p:cNvSpPr txBox="1"/>
                <p:nvPr/>
              </p:nvSpPr>
              <p:spPr>
                <a:xfrm>
                  <a:off x="2536111" y="2891751"/>
                  <a:ext cx="432921" cy="20920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sz="122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Ψ</m:t>
                        </m:r>
                        <m:d>
                          <m:dPr>
                            <m:ctrlPr>
                              <a:rPr lang="en-GB" sz="122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20" b="1" i="1"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</m:d>
                      </m:oMath>
                    </m:oMathPara>
                  </a14:m>
                  <a:endParaRPr lang="en-GB" sz="1220" b="1" dirty="0">
                    <a:latin typeface="Helvetica" panose="020B0604020202020204" pitchFamily="34" charset="0"/>
                    <a:cs typeface="Helvetica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701663D-6104-4FA2-9E57-6A57FF2E3C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36111" y="2891751"/>
                  <a:ext cx="432921" cy="20920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05" name="Picture 704">
            <a:extLst>
              <a:ext uri="{FF2B5EF4-FFF2-40B4-BE49-F238E27FC236}">
                <a16:creationId xmlns:a16="http://schemas.microsoft.com/office/drawing/2014/main" id="{CE017E7B-DA65-4056-8DB9-2FE2D0504A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3000"/>
                    </a14:imgEffect>
                  </a14:imgLayer>
                </a14:imgProps>
              </a:ext>
            </a:extLst>
          </a:blip>
          <a:srcRect l="172" r="-1"/>
          <a:stretch/>
        </p:blipFill>
        <p:spPr>
          <a:xfrm>
            <a:off x="4752009" y="4933716"/>
            <a:ext cx="1211334" cy="12134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4739984" y="4925047"/>
            <a:ext cx="1238503" cy="1229711"/>
            <a:chOff x="4550677" y="4385278"/>
            <a:chExt cx="1238503" cy="1229711"/>
          </a:xfrm>
        </p:grpSpPr>
        <p:sp>
          <p:nvSpPr>
            <p:cNvPr id="706" name="Oval 705">
              <a:extLst>
                <a:ext uri="{FF2B5EF4-FFF2-40B4-BE49-F238E27FC236}">
                  <a16:creationId xmlns:a16="http://schemas.microsoft.com/office/drawing/2014/main" id="{E4593496-716B-4EE1-9F7B-FDB2AA4472AE}"/>
                </a:ext>
              </a:extLst>
            </p:cNvPr>
            <p:cNvSpPr/>
            <p:nvPr/>
          </p:nvSpPr>
          <p:spPr>
            <a:xfrm>
              <a:off x="4983705" y="4830257"/>
              <a:ext cx="351181" cy="35118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2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id="{81B7F425-87FF-4065-B2E3-BB2E7C2B5EAE}"/>
                </a:ext>
              </a:extLst>
            </p:cNvPr>
            <p:cNvSpPr/>
            <p:nvPr/>
          </p:nvSpPr>
          <p:spPr>
            <a:xfrm>
              <a:off x="4550677" y="4398231"/>
              <a:ext cx="505844" cy="121343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2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08" name="Rectangle 707">
              <a:extLst>
                <a:ext uri="{FF2B5EF4-FFF2-40B4-BE49-F238E27FC236}">
                  <a16:creationId xmlns:a16="http://schemas.microsoft.com/office/drawing/2014/main" id="{9B5D7370-B136-45B9-9F1C-992FB5239CF4}"/>
                </a:ext>
              </a:extLst>
            </p:cNvPr>
            <p:cNvSpPr/>
            <p:nvPr/>
          </p:nvSpPr>
          <p:spPr>
            <a:xfrm>
              <a:off x="5283336" y="4394702"/>
              <a:ext cx="505844" cy="121343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2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09" name="Rectangle 708">
              <a:extLst>
                <a:ext uri="{FF2B5EF4-FFF2-40B4-BE49-F238E27FC236}">
                  <a16:creationId xmlns:a16="http://schemas.microsoft.com/office/drawing/2014/main" id="{0565A8A5-1858-4B30-AE27-BC0D029BBAA2}"/>
                </a:ext>
              </a:extLst>
            </p:cNvPr>
            <p:cNvSpPr/>
            <p:nvPr/>
          </p:nvSpPr>
          <p:spPr>
            <a:xfrm rot="5400000">
              <a:off x="4920154" y="4015803"/>
              <a:ext cx="472384" cy="121133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2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10" name="Rectangle 709">
              <a:extLst>
                <a:ext uri="{FF2B5EF4-FFF2-40B4-BE49-F238E27FC236}">
                  <a16:creationId xmlns:a16="http://schemas.microsoft.com/office/drawing/2014/main" id="{CE1BFF6B-5DF3-40ED-B524-13FB9073C34C}"/>
                </a:ext>
              </a:extLst>
            </p:cNvPr>
            <p:cNvSpPr/>
            <p:nvPr/>
          </p:nvSpPr>
          <p:spPr>
            <a:xfrm rot="5400000">
              <a:off x="4919969" y="4772947"/>
              <a:ext cx="474264" cy="120982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2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0F9E814-87E8-45F7-818A-ABD060B63667}"/>
                </a:ext>
              </a:extLst>
            </p:cNvPr>
            <p:cNvSpPr/>
            <p:nvPr/>
          </p:nvSpPr>
          <p:spPr>
            <a:xfrm>
              <a:off x="5026512" y="4857659"/>
              <a:ext cx="283064" cy="283064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2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647652" y="4920307"/>
            <a:ext cx="1226944" cy="1242972"/>
            <a:chOff x="2543209" y="2890176"/>
            <a:chExt cx="916470" cy="928443"/>
          </a:xfrm>
        </p:grpSpPr>
        <p:sp>
          <p:nvSpPr>
            <p:cNvPr id="697" name="Oval 696">
              <a:extLst>
                <a:ext uri="{FF2B5EF4-FFF2-40B4-BE49-F238E27FC236}">
                  <a16:creationId xmlns:a16="http://schemas.microsoft.com/office/drawing/2014/main" id="{00F9E814-87E8-45F7-818A-ABD060B63667}"/>
                </a:ext>
              </a:extLst>
            </p:cNvPr>
            <p:cNvSpPr/>
            <p:nvPr/>
          </p:nvSpPr>
          <p:spPr>
            <a:xfrm>
              <a:off x="2949213" y="3217262"/>
              <a:ext cx="279981" cy="279982"/>
            </a:xfrm>
            <a:prstGeom prst="ellipse">
              <a:avLst/>
            </a:prstGeom>
            <a:noFill/>
            <a:ln w="1270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2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98" name="Rectangle 697">
              <a:extLst>
                <a:ext uri="{FF2B5EF4-FFF2-40B4-BE49-F238E27FC236}">
                  <a16:creationId xmlns:a16="http://schemas.microsoft.com/office/drawing/2014/main" id="{EC57E494-FE4D-4C33-A896-EE6429BDF40F}"/>
                </a:ext>
              </a:extLst>
            </p:cNvPr>
            <p:cNvSpPr/>
            <p:nvPr/>
          </p:nvSpPr>
          <p:spPr>
            <a:xfrm>
              <a:off x="2543209" y="2909754"/>
              <a:ext cx="448432" cy="906379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2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699" name="Rectangle 698">
              <a:extLst>
                <a:ext uri="{FF2B5EF4-FFF2-40B4-BE49-F238E27FC236}">
                  <a16:creationId xmlns:a16="http://schemas.microsoft.com/office/drawing/2014/main" id="{0CD54A9C-3230-4F81-AEC2-7237E35A4A5B}"/>
                </a:ext>
              </a:extLst>
            </p:cNvPr>
            <p:cNvSpPr/>
            <p:nvPr/>
          </p:nvSpPr>
          <p:spPr>
            <a:xfrm>
              <a:off x="3207782" y="2893638"/>
              <a:ext cx="251897" cy="91916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2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00" name="Rectangle 699">
              <a:extLst>
                <a:ext uri="{FF2B5EF4-FFF2-40B4-BE49-F238E27FC236}">
                  <a16:creationId xmlns:a16="http://schemas.microsoft.com/office/drawing/2014/main" id="{1BA06564-2651-44AF-9F5A-E43BE8764729}"/>
                </a:ext>
              </a:extLst>
            </p:cNvPr>
            <p:cNvSpPr/>
            <p:nvPr/>
          </p:nvSpPr>
          <p:spPr>
            <a:xfrm rot="5400000">
              <a:off x="2829179" y="2613548"/>
              <a:ext cx="348957" cy="902213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2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701" name="Rectangle 700">
              <a:extLst>
                <a:ext uri="{FF2B5EF4-FFF2-40B4-BE49-F238E27FC236}">
                  <a16:creationId xmlns:a16="http://schemas.microsoft.com/office/drawing/2014/main" id="{5AE987D2-1343-43D6-BD7A-CF6280155DAC}"/>
                </a:ext>
              </a:extLst>
            </p:cNvPr>
            <p:cNvSpPr/>
            <p:nvPr/>
          </p:nvSpPr>
          <p:spPr>
            <a:xfrm rot="5400000">
              <a:off x="2825795" y="3198101"/>
              <a:ext cx="353293" cy="887744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2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78" name="Arrow: Right 59">
            <a:extLst>
              <a:ext uri="{FF2B5EF4-FFF2-40B4-BE49-F238E27FC236}">
                <a16:creationId xmlns:a16="http://schemas.microsoft.com/office/drawing/2014/main" id="{4BD38696-50AD-4D79-BCBD-A0848FD18F2E}"/>
              </a:ext>
            </a:extLst>
          </p:cNvPr>
          <p:cNvSpPr/>
          <p:nvPr/>
        </p:nvSpPr>
        <p:spPr>
          <a:xfrm rot="16200000">
            <a:off x="2988330" y="4164166"/>
            <a:ext cx="592164" cy="784028"/>
          </a:xfrm>
          <a:prstGeom prst="rightArrow">
            <a:avLst>
              <a:gd name="adj1" fmla="val 50000"/>
              <a:gd name="adj2" fmla="val 3924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 defTabSz="685800"/>
            <a:r>
              <a:rPr lang="en-GB" sz="122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FT</a:t>
            </a:r>
            <a:r>
              <a:rPr lang="en-GB" sz="1220" baseline="30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-1</a:t>
            </a:r>
          </a:p>
        </p:txBody>
      </p:sp>
      <p:sp>
        <p:nvSpPr>
          <p:cNvPr id="79" name="Arrow: Right 61">
            <a:extLst>
              <a:ext uri="{FF2B5EF4-FFF2-40B4-BE49-F238E27FC236}">
                <a16:creationId xmlns:a16="http://schemas.microsoft.com/office/drawing/2014/main" id="{F1F74DD1-773F-4991-9D95-FC715B35EDAB}"/>
              </a:ext>
            </a:extLst>
          </p:cNvPr>
          <p:cNvSpPr/>
          <p:nvPr/>
        </p:nvSpPr>
        <p:spPr>
          <a:xfrm>
            <a:off x="3979374" y="3181669"/>
            <a:ext cx="674993" cy="56482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22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0" name="Arrow: Right 62">
            <a:extLst>
              <a:ext uri="{FF2B5EF4-FFF2-40B4-BE49-F238E27FC236}">
                <a16:creationId xmlns:a16="http://schemas.microsoft.com/office/drawing/2014/main" id="{120CBE34-0290-4653-8CC4-CA5293415706}"/>
              </a:ext>
            </a:extLst>
          </p:cNvPr>
          <p:cNvSpPr/>
          <p:nvPr/>
        </p:nvSpPr>
        <p:spPr>
          <a:xfrm rot="5400000">
            <a:off x="5009736" y="4225929"/>
            <a:ext cx="629040" cy="697378"/>
          </a:xfrm>
          <a:prstGeom prst="rightArrow">
            <a:avLst>
              <a:gd name="adj1" fmla="val 50000"/>
              <a:gd name="adj2" fmla="val 3924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defTabSz="685800"/>
            <a:r>
              <a:rPr lang="en-GB" sz="122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FT</a:t>
            </a:r>
            <a:endParaRPr lang="en-GB" sz="1220" baseline="30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881D30B-31D4-46A9-8737-8C8C1F147582}"/>
              </a:ext>
            </a:extLst>
          </p:cNvPr>
          <p:cNvSpPr txBox="1"/>
          <p:nvPr/>
        </p:nvSpPr>
        <p:spPr>
          <a:xfrm>
            <a:off x="762604" y="2327992"/>
            <a:ext cx="1220895" cy="2800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20" dirty="0">
                <a:latin typeface="Helvetica" panose="020B0604020202020204" pitchFamily="34" charset="0"/>
                <a:cs typeface="Helvetica" panose="020B0604020202020204" pitchFamily="34" charset="0"/>
              </a:rPr>
              <a:t>Intensity</a:t>
            </a:r>
            <a:endParaRPr lang="en-GB" sz="122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A8DBA6E-A2BF-49F3-A7B1-426A6C71F8F7}"/>
              </a:ext>
            </a:extLst>
          </p:cNvPr>
          <p:cNvSpPr/>
          <p:nvPr/>
        </p:nvSpPr>
        <p:spPr>
          <a:xfrm>
            <a:off x="6576580" y="2225185"/>
            <a:ext cx="1421238" cy="4023360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2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881D30B-31D4-46A9-8737-8C8C1F147582}"/>
              </a:ext>
            </a:extLst>
          </p:cNvPr>
          <p:cNvSpPr txBox="1"/>
          <p:nvPr/>
        </p:nvSpPr>
        <p:spPr>
          <a:xfrm>
            <a:off x="6674269" y="3624036"/>
            <a:ext cx="1200300" cy="2800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20" dirty="0">
                <a:latin typeface="Helvetica" panose="020B0604020202020204" pitchFamily="34" charset="0"/>
                <a:cs typeface="Helvetica" panose="020B0604020202020204" pitchFamily="34" charset="0"/>
              </a:rPr>
              <a:t>Phase</a:t>
            </a:r>
            <a:endParaRPr lang="en-GB" sz="122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881D30B-31D4-46A9-8737-8C8C1F147582}"/>
              </a:ext>
            </a:extLst>
          </p:cNvPr>
          <p:cNvSpPr txBox="1"/>
          <p:nvPr/>
        </p:nvSpPr>
        <p:spPr>
          <a:xfrm>
            <a:off x="6665345" y="2307102"/>
            <a:ext cx="1220895" cy="2800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20" dirty="0">
                <a:latin typeface="Helvetica" panose="020B0604020202020204" pitchFamily="34" charset="0"/>
                <a:cs typeface="Helvetica" panose="020B0604020202020204" pitchFamily="34" charset="0"/>
              </a:rPr>
              <a:t>Intensity</a:t>
            </a:r>
            <a:endParaRPr lang="en-GB" sz="122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FA09EEE-B8DC-4707-9C04-588540F8C58D}"/>
              </a:ext>
            </a:extLst>
          </p:cNvPr>
          <p:cNvSpPr txBox="1"/>
          <p:nvPr/>
        </p:nvSpPr>
        <p:spPr>
          <a:xfrm>
            <a:off x="6419786" y="1716407"/>
            <a:ext cx="1696132" cy="46782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20" b="1" dirty="0">
                <a:latin typeface="Helvetica" panose="020B0604020202020204" pitchFamily="34" charset="0"/>
                <a:cs typeface="Helvetica" panose="020B0604020202020204" pitchFamily="34" charset="0"/>
              </a:rPr>
              <a:t>Reconstructed image</a:t>
            </a: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29A4384B-F8E9-4145-9952-E176785F4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" y="355910"/>
            <a:ext cx="9002367" cy="1325563"/>
          </a:xfrm>
        </p:spPr>
        <p:txBody>
          <a:bodyPr>
            <a:normAutofit/>
          </a:bodyPr>
          <a:lstStyle/>
          <a:p>
            <a:r>
              <a:rPr lang="en-GB" b="1" dirty="0"/>
              <a:t>Image phase retrieval is required for image stitching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A8DBA6E-A2BF-49F3-A7B1-426A6C71F8F7}"/>
              </a:ext>
            </a:extLst>
          </p:cNvPr>
          <p:cNvSpPr/>
          <p:nvPr/>
        </p:nvSpPr>
        <p:spPr>
          <a:xfrm>
            <a:off x="2514203" y="2286624"/>
            <a:ext cx="3640860" cy="4023360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2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FA09EEE-B8DC-4707-9C04-588540F8C58D}"/>
              </a:ext>
            </a:extLst>
          </p:cNvPr>
          <p:cNvSpPr txBox="1"/>
          <p:nvPr/>
        </p:nvSpPr>
        <p:spPr>
          <a:xfrm>
            <a:off x="3063571" y="2375224"/>
            <a:ext cx="2544515" cy="280077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20" b="1" dirty="0">
                <a:latin typeface="Helvetica" panose="020B0604020202020204" pitchFamily="34" charset="0"/>
                <a:cs typeface="Helvetica" panose="020B0604020202020204" pitchFamily="34" charset="0"/>
              </a:rPr>
              <a:t>Repeat for each camera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FECEFE9-83B4-4C3A-9481-AEB793A431EA}"/>
              </a:ext>
            </a:extLst>
          </p:cNvPr>
          <p:cNvSpPr/>
          <p:nvPr/>
        </p:nvSpPr>
        <p:spPr>
          <a:xfrm>
            <a:off x="1380268" y="5465396"/>
            <a:ext cx="224532" cy="224532"/>
          </a:xfrm>
          <a:prstGeom prst="ellips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2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FFCE56C-EA74-48AB-AEA6-4385BE427AE2}"/>
              </a:ext>
            </a:extLst>
          </p:cNvPr>
          <p:cNvCxnSpPr>
            <a:cxnSpLocks/>
          </p:cNvCxnSpPr>
          <p:nvPr/>
        </p:nvCxnSpPr>
        <p:spPr>
          <a:xfrm>
            <a:off x="1604687" y="5582837"/>
            <a:ext cx="801587" cy="0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F881D30B-31D4-46A9-8737-8C8C1F147582}"/>
              </a:ext>
            </a:extLst>
          </p:cNvPr>
          <p:cNvSpPr txBox="1"/>
          <p:nvPr/>
        </p:nvSpPr>
        <p:spPr>
          <a:xfrm>
            <a:off x="764961" y="4957569"/>
            <a:ext cx="1200300" cy="2800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20" dirty="0">
                <a:latin typeface="Helvetica" panose="020B0604020202020204" pitchFamily="34" charset="0"/>
                <a:cs typeface="Helvetica" panose="020B0604020202020204" pitchFamily="34" charset="0"/>
              </a:rPr>
              <a:t>Spectrum</a:t>
            </a:r>
            <a:endParaRPr lang="en-GB" sz="122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94DA3B7A-44F6-41A3-8215-6234EF47D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1057" y="4941959"/>
            <a:ext cx="1213433" cy="12134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477786-C8D5-4128-B1A0-C3AEA0E654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81057" y="4945778"/>
            <a:ext cx="1213433" cy="12134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3CFCE5EF-EA1B-40DC-B229-E63E692F7676}"/>
              </a:ext>
            </a:extLst>
          </p:cNvPr>
          <p:cNvSpPr/>
          <p:nvPr/>
        </p:nvSpPr>
        <p:spPr>
          <a:xfrm>
            <a:off x="5248666" y="5433340"/>
            <a:ext cx="224532" cy="224532"/>
          </a:xfrm>
          <a:prstGeom prst="ellipse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2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D19F4CE-4298-45D0-9C86-00962D79220E}"/>
              </a:ext>
            </a:extLst>
          </p:cNvPr>
          <p:cNvCxnSpPr>
            <a:cxnSpLocks/>
          </p:cNvCxnSpPr>
          <p:nvPr/>
        </p:nvCxnSpPr>
        <p:spPr>
          <a:xfrm>
            <a:off x="5473085" y="5550781"/>
            <a:ext cx="1547366" cy="0"/>
          </a:xfrm>
          <a:prstGeom prst="straightConnector1">
            <a:avLst/>
          </a:prstGeom>
          <a:ln w="127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E1146FFB-7C1A-415D-8431-14752215CDA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81057" y="4941208"/>
            <a:ext cx="1220665" cy="12134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F881D30B-31D4-46A9-8737-8C8C1F147582}"/>
              </a:ext>
            </a:extLst>
          </p:cNvPr>
          <p:cNvSpPr txBox="1"/>
          <p:nvPr/>
        </p:nvSpPr>
        <p:spPr>
          <a:xfrm>
            <a:off x="6667702" y="4936679"/>
            <a:ext cx="1200300" cy="2800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220" dirty="0">
                <a:latin typeface="Helvetica" panose="020B0604020202020204" pitchFamily="34" charset="0"/>
                <a:cs typeface="Helvetica" panose="020B0604020202020204" pitchFamily="34" charset="0"/>
              </a:rPr>
              <a:t>Spectrum</a:t>
            </a:r>
            <a:endParaRPr lang="en-GB" sz="122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03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76" grpId="0" animBg="1"/>
      <p:bldP spid="77" grpId="0" animBg="1"/>
      <p:bldP spid="48" grpId="0" animBg="1"/>
      <p:bldP spid="49" grpId="0"/>
      <p:bldP spid="31" grpId="0" animBg="1"/>
      <p:bldP spid="57" grpId="0" animBg="1"/>
      <p:bldP spid="5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7</a:t>
            </a:fld>
            <a:endParaRPr lang="en-GB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2005013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/>
              <a:t>Outline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Introduction to multi-camera Fourier </a:t>
            </a:r>
            <a:r>
              <a:rPr lang="en-GB" dirty="0" err="1"/>
              <a:t>ptychography</a:t>
            </a: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>
              <a:solidFill>
                <a:srgbClr val="92D050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>
                <a:solidFill>
                  <a:srgbClr val="FFC000"/>
                </a:solidFill>
              </a:rPr>
              <a:t>Experimental design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Computational calibration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828931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9EC36C86-A664-4E29-8454-D83FFC42A7FA}"/>
              </a:ext>
            </a:extLst>
          </p:cNvPr>
          <p:cNvCxnSpPr>
            <a:cxnSpLocks/>
          </p:cNvCxnSpPr>
          <p:nvPr/>
        </p:nvCxnSpPr>
        <p:spPr>
          <a:xfrm flipV="1">
            <a:off x="6389606" y="3007540"/>
            <a:ext cx="1187900" cy="2772297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06B6C2E6-2567-438D-96F5-57D671EAB8AB}"/>
              </a:ext>
            </a:extLst>
          </p:cNvPr>
          <p:cNvCxnSpPr>
            <a:cxnSpLocks/>
          </p:cNvCxnSpPr>
          <p:nvPr/>
        </p:nvCxnSpPr>
        <p:spPr>
          <a:xfrm flipH="1" flipV="1">
            <a:off x="6335222" y="2665355"/>
            <a:ext cx="53974" cy="3104231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75678" y="6353396"/>
            <a:ext cx="2057400" cy="365125"/>
          </a:xfrm>
        </p:spPr>
        <p:txBody>
          <a:bodyPr/>
          <a:lstStyle/>
          <a:p>
            <a:fld id="{6854D185-58B0-46EA-B02C-B11C79DFA933}" type="slidenum">
              <a:rPr lang="en-GB" smtClean="0"/>
              <a:t>8</a:t>
            </a:fld>
            <a:endParaRPr lang="en-GB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CFAE885-89E7-4ADF-BC85-3B184BDA3705}"/>
              </a:ext>
            </a:extLst>
          </p:cNvPr>
          <p:cNvCxnSpPr>
            <a:cxnSpLocks/>
            <a:endCxn id="67" idx="1"/>
          </p:cNvCxnSpPr>
          <p:nvPr/>
        </p:nvCxnSpPr>
        <p:spPr>
          <a:xfrm>
            <a:off x="6935978" y="4434246"/>
            <a:ext cx="1698494" cy="1371963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>
            <a:extLst>
              <a:ext uri="{FF2B5EF4-FFF2-40B4-BE49-F238E27FC236}">
                <a16:creationId xmlns:a16="http://schemas.microsoft.com/office/drawing/2014/main" id="{D29D155C-9606-448D-A143-438409F7B04C}"/>
              </a:ext>
            </a:extLst>
          </p:cNvPr>
          <p:cNvSpPr/>
          <p:nvPr/>
        </p:nvSpPr>
        <p:spPr>
          <a:xfrm>
            <a:off x="6092921" y="4222822"/>
            <a:ext cx="519067" cy="223355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5168C49-423F-4CEF-87C2-E12500415574}"/>
              </a:ext>
            </a:extLst>
          </p:cNvPr>
          <p:cNvSpPr/>
          <p:nvPr/>
        </p:nvSpPr>
        <p:spPr>
          <a:xfrm rot="1800000">
            <a:off x="6692000" y="4343350"/>
            <a:ext cx="519067" cy="223355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219" b="1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EAF491D-8E7A-4AD0-BB6E-7B87B9FA95A4}"/>
              </a:ext>
            </a:extLst>
          </p:cNvPr>
          <p:cNvGrpSpPr/>
          <p:nvPr/>
        </p:nvGrpSpPr>
        <p:grpSpPr>
          <a:xfrm>
            <a:off x="6001400" y="2245251"/>
            <a:ext cx="663939" cy="700236"/>
            <a:chOff x="2650753" y="1692504"/>
            <a:chExt cx="873559" cy="1176924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CBA1BD8-BC20-4743-A4A3-01B6A24CA9A8}"/>
                </a:ext>
              </a:extLst>
            </p:cNvPr>
            <p:cNvSpPr/>
            <p:nvPr/>
          </p:nvSpPr>
          <p:spPr>
            <a:xfrm>
              <a:off x="2650754" y="1915178"/>
              <a:ext cx="872659" cy="712813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54" name="Can 41">
              <a:extLst>
                <a:ext uri="{FF2B5EF4-FFF2-40B4-BE49-F238E27FC236}">
                  <a16:creationId xmlns:a16="http://schemas.microsoft.com/office/drawing/2014/main" id="{3F1CF866-8876-4D1F-AA04-7F042F612704}"/>
                </a:ext>
              </a:extLst>
            </p:cNvPr>
            <p:cNvSpPr/>
            <p:nvPr/>
          </p:nvSpPr>
          <p:spPr>
            <a:xfrm rot="10800000">
              <a:off x="2782277" y="2715374"/>
              <a:ext cx="609600" cy="1540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DED5074-B4AA-4373-A976-2C8891D0D568}"/>
                </a:ext>
              </a:extLst>
            </p:cNvPr>
            <p:cNvSpPr/>
            <p:nvPr/>
          </p:nvSpPr>
          <p:spPr>
            <a:xfrm>
              <a:off x="2650753" y="2622810"/>
              <a:ext cx="872656" cy="10184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52DA2B5-C046-4B3B-9987-567D0E8D8CCC}"/>
                </a:ext>
              </a:extLst>
            </p:cNvPr>
            <p:cNvSpPr/>
            <p:nvPr/>
          </p:nvSpPr>
          <p:spPr>
            <a:xfrm>
              <a:off x="2651651" y="1818721"/>
              <a:ext cx="872661" cy="10183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57" name="Can 44">
              <a:extLst>
                <a:ext uri="{FF2B5EF4-FFF2-40B4-BE49-F238E27FC236}">
                  <a16:creationId xmlns:a16="http://schemas.microsoft.com/office/drawing/2014/main" id="{B8E92B93-F215-4CD7-AD29-F6F23634E9AB}"/>
                </a:ext>
              </a:extLst>
            </p:cNvPr>
            <p:cNvSpPr/>
            <p:nvPr/>
          </p:nvSpPr>
          <p:spPr>
            <a:xfrm>
              <a:off x="3168525" y="1692504"/>
              <a:ext cx="228601" cy="1319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11A8049-BEDC-4F17-9752-3020A078CF5E}"/>
                </a:ext>
              </a:extLst>
            </p:cNvPr>
            <p:cNvSpPr/>
            <p:nvPr/>
          </p:nvSpPr>
          <p:spPr>
            <a:xfrm>
              <a:off x="2761164" y="1842491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E9A8FBF-3BD1-4AD9-8DA2-3C5BE4DE0EE4}"/>
                </a:ext>
              </a:extLst>
            </p:cNvPr>
            <p:cNvSpPr/>
            <p:nvPr/>
          </p:nvSpPr>
          <p:spPr>
            <a:xfrm>
              <a:off x="3446962" y="184249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FC36D68-0B36-425F-BBF8-46D1D01C7C1B}"/>
                </a:ext>
              </a:extLst>
            </p:cNvPr>
            <p:cNvSpPr/>
            <p:nvPr/>
          </p:nvSpPr>
          <p:spPr>
            <a:xfrm>
              <a:off x="2770774" y="2651574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1744C67C-8F58-41CF-911F-BF2428AD91C5}"/>
                </a:ext>
              </a:extLst>
            </p:cNvPr>
            <p:cNvSpPr/>
            <p:nvPr/>
          </p:nvSpPr>
          <p:spPr>
            <a:xfrm>
              <a:off x="3456572" y="265157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C327F7D-7D09-4311-9C19-871722B6108D}"/>
              </a:ext>
            </a:extLst>
          </p:cNvPr>
          <p:cNvCxnSpPr>
            <a:cxnSpLocks/>
            <a:endCxn id="67" idx="1"/>
          </p:cNvCxnSpPr>
          <p:nvPr/>
        </p:nvCxnSpPr>
        <p:spPr>
          <a:xfrm>
            <a:off x="6442624" y="5790085"/>
            <a:ext cx="2191848" cy="16124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B28ED58-0CA5-47AF-A1B7-6FB5D63EAD93}"/>
              </a:ext>
            </a:extLst>
          </p:cNvPr>
          <p:cNvCxnSpPr>
            <a:cxnSpLocks/>
            <a:stCxn id="37" idx="2"/>
            <a:endCxn id="67" idx="1"/>
          </p:cNvCxnSpPr>
          <p:nvPr/>
        </p:nvCxnSpPr>
        <p:spPr>
          <a:xfrm>
            <a:off x="7528117" y="3211294"/>
            <a:ext cx="1106355" cy="259491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>
            <a:extLst>
              <a:ext uri="{FF2B5EF4-FFF2-40B4-BE49-F238E27FC236}">
                <a16:creationId xmlns:a16="http://schemas.microsoft.com/office/drawing/2014/main" id="{EA472680-3D39-4D30-88E4-D29D18AC35E8}"/>
              </a:ext>
            </a:extLst>
          </p:cNvPr>
          <p:cNvSpPr/>
          <p:nvPr/>
        </p:nvSpPr>
        <p:spPr>
          <a:xfrm>
            <a:off x="8618348" y="5790085"/>
            <a:ext cx="110100" cy="1101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19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3F18A0A-3C48-4333-BE36-AD95C585579C}"/>
              </a:ext>
            </a:extLst>
          </p:cNvPr>
          <p:cNvSpPr txBox="1"/>
          <p:nvPr/>
        </p:nvSpPr>
        <p:spPr>
          <a:xfrm>
            <a:off x="7843703" y="5906333"/>
            <a:ext cx="1061860" cy="467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19" b="1" dirty="0"/>
              <a:t>Scheimpflug intersection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A8DBA6E-A2BF-49F3-A7B1-426A6C71F8F7}"/>
              </a:ext>
            </a:extLst>
          </p:cNvPr>
          <p:cNvSpPr/>
          <p:nvPr/>
        </p:nvSpPr>
        <p:spPr>
          <a:xfrm>
            <a:off x="3815180" y="1445716"/>
            <a:ext cx="5090384" cy="4907681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2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267014" y="3536011"/>
            <a:ext cx="1173064" cy="2800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20" b="1" dirty="0">
                <a:latin typeface="Helvetica" panose="020B0604020202020204" pitchFamily="34" charset="0"/>
                <a:cs typeface="Helvetica" panose="020B0604020202020204" pitchFamily="34" charset="0"/>
              </a:rPr>
              <a:t>Lens array</a:t>
            </a:r>
          </a:p>
        </p:txBody>
      </p:sp>
      <p:sp>
        <p:nvSpPr>
          <p:cNvPr id="73" name="Title 1"/>
          <p:cNvSpPr>
            <a:spLocks noGrp="1"/>
          </p:cNvSpPr>
          <p:nvPr>
            <p:ph type="title"/>
          </p:nvPr>
        </p:nvSpPr>
        <p:spPr>
          <a:xfrm>
            <a:off x="646378" y="120153"/>
            <a:ext cx="7886700" cy="1325563"/>
          </a:xfrm>
        </p:spPr>
        <p:txBody>
          <a:bodyPr>
            <a:normAutofit/>
          </a:bodyPr>
          <a:lstStyle/>
          <a:p>
            <a:r>
              <a:rPr lang="en-GB" dirty="0" err="1"/>
              <a:t>Scheimpflug</a:t>
            </a:r>
            <a:r>
              <a:rPr lang="en-GB" dirty="0"/>
              <a:t> configuration is used to minimize off-axis aberrations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74EA91-08F5-4348-AA7A-859FBC9640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4"/>
          <a:stretch/>
        </p:blipFill>
        <p:spPr>
          <a:xfrm>
            <a:off x="14315" y="1609706"/>
            <a:ext cx="3800864" cy="5223574"/>
          </a:xfrm>
          <a:prstGeom prst="rect">
            <a:avLst/>
          </a:prstGeom>
        </p:spPr>
      </p:pic>
      <p:pic>
        <p:nvPicPr>
          <p:cNvPr id="75" name="Content Placeholder 4">
            <a:extLst>
              <a:ext uri="{FF2B5EF4-FFF2-40B4-BE49-F238E27FC236}">
                <a16:creationId xmlns:a16="http://schemas.microsoft.com/office/drawing/2014/main" id="{8587EC45-B411-48C0-975F-B7C24788D3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8000"/>
                    </a14:imgEffect>
                    <a14:imgEffect>
                      <a14:brightnessContrast bright="-15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57" t="20010" r="26379" b="21676"/>
          <a:stretch/>
        </p:blipFill>
        <p:spPr>
          <a:xfrm>
            <a:off x="4004304" y="3807870"/>
            <a:ext cx="1782999" cy="1172920"/>
          </a:xfrm>
          <a:ln>
            <a:solidFill>
              <a:srgbClr val="FFC000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FEB3D81-6313-4C35-AB42-CF0079A25C60}"/>
              </a:ext>
            </a:extLst>
          </p:cNvPr>
          <p:cNvGrpSpPr/>
          <p:nvPr/>
        </p:nvGrpSpPr>
        <p:grpSpPr>
          <a:xfrm>
            <a:off x="4033298" y="1461001"/>
            <a:ext cx="1769839" cy="1982159"/>
            <a:chOff x="4480803" y="2100752"/>
            <a:chExt cx="1769839" cy="1982159"/>
          </a:xfrm>
        </p:grpSpPr>
        <p:sp>
          <p:nvSpPr>
            <p:cNvPr id="87" name="TextBox 86"/>
            <p:cNvSpPr txBox="1"/>
            <p:nvPr/>
          </p:nvSpPr>
          <p:spPr>
            <a:xfrm>
              <a:off x="4742268" y="2100752"/>
              <a:ext cx="1173064" cy="2800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2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Camera array</a:t>
              </a: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4948A1AF-42C1-40EE-AF91-6E19009BD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31000"/>
                      </a14:imgEffect>
                      <a14:imgEffect>
                        <a14:brightnessContrast contras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51" t="5051" r="17746"/>
            <a:stretch/>
          </p:blipFill>
          <p:spPr>
            <a:xfrm rot="16200000">
              <a:off x="4525699" y="2357967"/>
              <a:ext cx="1680048" cy="1769839"/>
            </a:xfrm>
            <a:prstGeom prst="rect">
              <a:avLst/>
            </a:prstGeom>
            <a:ln>
              <a:solidFill>
                <a:srgbClr val="FFC000"/>
              </a:solidFill>
            </a:ln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D681628-1000-4EC9-A8BB-42F8C38B81E2}"/>
              </a:ext>
            </a:extLst>
          </p:cNvPr>
          <p:cNvGrpSpPr/>
          <p:nvPr/>
        </p:nvGrpSpPr>
        <p:grpSpPr>
          <a:xfrm rot="3961555">
            <a:off x="7442451" y="2779237"/>
            <a:ext cx="627612" cy="661922"/>
            <a:chOff x="2650753" y="1692504"/>
            <a:chExt cx="873559" cy="117692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8760615-7276-4B78-98B4-4A93825A0062}"/>
                </a:ext>
              </a:extLst>
            </p:cNvPr>
            <p:cNvSpPr/>
            <p:nvPr/>
          </p:nvSpPr>
          <p:spPr>
            <a:xfrm>
              <a:off x="2650755" y="1915178"/>
              <a:ext cx="872659" cy="712813"/>
            </a:xfrm>
            <a:prstGeom prst="rect">
              <a:avLst/>
            </a:prstGeom>
            <a:solidFill>
              <a:srgbClr val="D1D1D1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36" name="Can 41">
              <a:extLst>
                <a:ext uri="{FF2B5EF4-FFF2-40B4-BE49-F238E27FC236}">
                  <a16:creationId xmlns:a16="http://schemas.microsoft.com/office/drawing/2014/main" id="{00EF8DAF-1317-478C-8EAD-299A728419DE}"/>
                </a:ext>
              </a:extLst>
            </p:cNvPr>
            <p:cNvSpPr/>
            <p:nvPr/>
          </p:nvSpPr>
          <p:spPr>
            <a:xfrm rot="10800000">
              <a:off x="2782277" y="2715374"/>
              <a:ext cx="609600" cy="1540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C615944-FF84-4D68-8DF9-E66F352A3262}"/>
                </a:ext>
              </a:extLst>
            </p:cNvPr>
            <p:cNvSpPr/>
            <p:nvPr/>
          </p:nvSpPr>
          <p:spPr>
            <a:xfrm>
              <a:off x="2650753" y="2622810"/>
              <a:ext cx="872656" cy="10184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85615A8-EA9E-47DD-8601-3416E11294CF}"/>
                </a:ext>
              </a:extLst>
            </p:cNvPr>
            <p:cNvSpPr/>
            <p:nvPr/>
          </p:nvSpPr>
          <p:spPr>
            <a:xfrm>
              <a:off x="2651651" y="1818721"/>
              <a:ext cx="872661" cy="10183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42" name="Can 44">
              <a:extLst>
                <a:ext uri="{FF2B5EF4-FFF2-40B4-BE49-F238E27FC236}">
                  <a16:creationId xmlns:a16="http://schemas.microsoft.com/office/drawing/2014/main" id="{1675E666-8480-4B93-B78F-390EF9777AB3}"/>
                </a:ext>
              </a:extLst>
            </p:cNvPr>
            <p:cNvSpPr/>
            <p:nvPr/>
          </p:nvSpPr>
          <p:spPr>
            <a:xfrm>
              <a:off x="3168525" y="1692504"/>
              <a:ext cx="228601" cy="131954"/>
            </a:xfrm>
            <a:prstGeom prst="can">
              <a:avLst/>
            </a:prstGeom>
            <a:solidFill>
              <a:schemeClr val="tx1">
                <a:lumMod val="65000"/>
                <a:lumOff val="35000"/>
              </a:schemeClr>
            </a:solidFill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B3ECD01-27DE-45C9-ADF6-5990DA3ACA52}"/>
                </a:ext>
              </a:extLst>
            </p:cNvPr>
            <p:cNvSpPr/>
            <p:nvPr/>
          </p:nvSpPr>
          <p:spPr>
            <a:xfrm>
              <a:off x="2761164" y="1842491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E539C5D-4EAA-4CF5-B2DC-D0849F32243B}"/>
                </a:ext>
              </a:extLst>
            </p:cNvPr>
            <p:cNvSpPr/>
            <p:nvPr/>
          </p:nvSpPr>
          <p:spPr>
            <a:xfrm>
              <a:off x="3446962" y="184249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5E726CE-C0D4-4325-91CC-B002C2BD74C3}"/>
                </a:ext>
              </a:extLst>
            </p:cNvPr>
            <p:cNvSpPr/>
            <p:nvPr/>
          </p:nvSpPr>
          <p:spPr>
            <a:xfrm>
              <a:off x="2770774" y="2651574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9D58A89-4483-4C25-89CB-44C72AF0A511}"/>
                </a:ext>
              </a:extLst>
            </p:cNvPr>
            <p:cNvSpPr/>
            <p:nvPr/>
          </p:nvSpPr>
          <p:spPr>
            <a:xfrm>
              <a:off x="3456572" y="2651575"/>
              <a:ext cx="45720" cy="457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19" b="1"/>
            </a:p>
          </p:txBody>
        </p:sp>
      </p:grpSp>
      <p:sp>
        <p:nvSpPr>
          <p:cNvPr id="41" name="Arc 40">
            <a:extLst>
              <a:ext uri="{FF2B5EF4-FFF2-40B4-BE49-F238E27FC236}">
                <a16:creationId xmlns:a16="http://schemas.microsoft.com/office/drawing/2014/main" id="{2EFC10C1-059A-450A-8B4E-B40E6C4078B3}"/>
              </a:ext>
            </a:extLst>
          </p:cNvPr>
          <p:cNvSpPr/>
          <p:nvPr/>
        </p:nvSpPr>
        <p:spPr>
          <a:xfrm rot="15343891">
            <a:off x="8159262" y="5519502"/>
            <a:ext cx="345905" cy="467564"/>
          </a:xfrm>
          <a:prstGeom prst="arc">
            <a:avLst>
              <a:gd name="adj1" fmla="val 16200000"/>
              <a:gd name="adj2" fmla="val 751057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Arc 80">
            <a:extLst>
              <a:ext uri="{FF2B5EF4-FFF2-40B4-BE49-F238E27FC236}">
                <a16:creationId xmlns:a16="http://schemas.microsoft.com/office/drawing/2014/main" id="{6596336D-CDC9-430F-8265-D715060443D0}"/>
              </a:ext>
            </a:extLst>
          </p:cNvPr>
          <p:cNvSpPr/>
          <p:nvPr/>
        </p:nvSpPr>
        <p:spPr>
          <a:xfrm rot="15343891">
            <a:off x="8185661" y="5119898"/>
            <a:ext cx="345905" cy="467564"/>
          </a:xfrm>
          <a:prstGeom prst="arc">
            <a:avLst>
              <a:gd name="adj1" fmla="val 16200000"/>
              <a:gd name="adj2" fmla="val 751057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62BA05CE-501A-487F-BFB7-914289104B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65000"/>
                    </a14:imgEffect>
                    <a14:imgEffect>
                      <a14:saturation sat="0"/>
                    </a14:imgEffect>
                    <a14:imgEffect>
                      <a14:brightnessContrast bright="-3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2371" y="5141651"/>
            <a:ext cx="1119874" cy="111987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isometricOffAxis2Top"/>
            <a:lightRig rig="threePt" dir="t"/>
          </a:scene3d>
          <a:sp3d extrusionH="215900" contourW="12700">
            <a:contourClr>
              <a:schemeClr val="tx1"/>
            </a:contourClr>
          </a:sp3d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24539504-5B1E-45DB-B7D7-9F86F4C908BC}"/>
              </a:ext>
            </a:extLst>
          </p:cNvPr>
          <p:cNvSpPr txBox="1"/>
          <p:nvPr/>
        </p:nvSpPr>
        <p:spPr>
          <a:xfrm>
            <a:off x="4289838" y="5141651"/>
            <a:ext cx="1173064" cy="2800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20" b="1" dirty="0">
                <a:latin typeface="Helvetica" panose="020B0604020202020204" pitchFamily="34" charset="0"/>
                <a:cs typeface="Helvetica" panose="020B0604020202020204" pitchFamily="34" charset="0"/>
              </a:rPr>
              <a:t>Sample</a:t>
            </a:r>
          </a:p>
        </p:txBody>
      </p:sp>
      <p:sp>
        <p:nvSpPr>
          <p:cNvPr id="84" name="Isosceles Triangle 83">
            <a:extLst>
              <a:ext uri="{FF2B5EF4-FFF2-40B4-BE49-F238E27FC236}">
                <a16:creationId xmlns:a16="http://schemas.microsoft.com/office/drawing/2014/main" id="{9B790573-94AB-4C64-A2DD-2C683FD054DB}"/>
              </a:ext>
            </a:extLst>
          </p:cNvPr>
          <p:cNvSpPr/>
          <p:nvPr/>
        </p:nvSpPr>
        <p:spPr>
          <a:xfrm rot="16200000">
            <a:off x="349794" y="2913056"/>
            <a:ext cx="4907681" cy="2003570"/>
          </a:xfrm>
          <a:prstGeom prst="triangle">
            <a:avLst>
              <a:gd name="adj" fmla="val 59764"/>
            </a:avLst>
          </a:prstGeom>
          <a:solidFill>
            <a:srgbClr val="FFC000">
              <a:alpha val="10000"/>
            </a:srgbClr>
          </a:solidFill>
          <a:ln cap="sq" cmpd="sng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GB" sz="1829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50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4D185-58B0-46EA-B02C-B11C79DFA933}" type="slidenum">
              <a:rPr lang="en-GB" smtClean="0"/>
              <a:t>9</a:t>
            </a:fld>
            <a:endParaRPr lang="en-GB"/>
          </a:p>
        </p:txBody>
      </p:sp>
      <p:pic>
        <p:nvPicPr>
          <p:cNvPr id="5" name="(output001)Fast_LED441_Tri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6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5150" y="1911588"/>
            <a:ext cx="1920029" cy="47343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(output002)Fast_MAFP_tri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5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22742" y="1911588"/>
            <a:ext cx="1920030" cy="473432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Rectangle: Rounded Corners 59">
            <a:extLst>
              <a:ext uri="{FF2B5EF4-FFF2-40B4-BE49-F238E27FC236}">
                <a16:creationId xmlns:a16="http://schemas.microsoft.com/office/drawing/2014/main" id="{41A771EB-07CA-4576-98CB-7CCEBF04ECA0}"/>
              </a:ext>
            </a:extLst>
          </p:cNvPr>
          <p:cNvSpPr/>
          <p:nvPr/>
        </p:nvSpPr>
        <p:spPr>
          <a:xfrm>
            <a:off x="1655958" y="1466388"/>
            <a:ext cx="2678412" cy="445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 camera x 441 LEDs</a:t>
            </a:r>
          </a:p>
        </p:txBody>
      </p:sp>
      <p:sp>
        <p:nvSpPr>
          <p:cNvPr id="8" name="Rectangle: Rounded Corners 59">
            <a:extLst>
              <a:ext uri="{FF2B5EF4-FFF2-40B4-BE49-F238E27FC236}">
                <a16:creationId xmlns:a16="http://schemas.microsoft.com/office/drawing/2014/main" id="{41A771EB-07CA-4576-98CB-7CCEBF04ECA0}"/>
              </a:ext>
            </a:extLst>
          </p:cNvPr>
          <p:cNvSpPr/>
          <p:nvPr/>
        </p:nvSpPr>
        <p:spPr>
          <a:xfrm>
            <a:off x="4899653" y="1466388"/>
            <a:ext cx="2766208" cy="445200"/>
          </a:xfrm>
          <a:prstGeom prst="roundRect">
            <a:avLst/>
          </a:prstGeom>
          <a:noFill/>
          <a:ln>
            <a:noFill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19" b="1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 cameras x 49 LEDs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9816" y="140825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GB" dirty="0"/>
              <a:t>Parallelized image capture reduces image acquisition time up to 9-times</a:t>
            </a:r>
          </a:p>
        </p:txBody>
      </p:sp>
    </p:spTree>
    <p:extLst>
      <p:ext uri="{BB962C8B-B14F-4D97-AF65-F5344CB8AC3E}">
        <p14:creationId xmlns:p14="http://schemas.microsoft.com/office/powerpoint/2010/main" val="336944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0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33833</TotalTime>
  <Words>556</Words>
  <Application>Microsoft Office PowerPoint</Application>
  <PresentationFormat>On-screen Show (4:3)</PresentationFormat>
  <Paragraphs>225</Paragraphs>
  <Slides>20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Helvetica</vt:lpstr>
      <vt:lpstr>Office Theme</vt:lpstr>
      <vt:lpstr>Multi-camera Fourier ptychographic microsocpy</vt:lpstr>
      <vt:lpstr>Conventional microscopes are not suitable for high-speed, high-throughput imaging </vt:lpstr>
      <vt:lpstr>PowerPoint Presentation</vt:lpstr>
      <vt:lpstr>PowerPoint Presentation</vt:lpstr>
      <vt:lpstr>PowerPoint Presentation</vt:lpstr>
      <vt:lpstr>Image phase retrieval is required for image stitching</vt:lpstr>
      <vt:lpstr>PowerPoint Presentation</vt:lpstr>
      <vt:lpstr>Scheimpflug configuration is used to minimize off-axis aberrations</vt:lpstr>
      <vt:lpstr>Parallelized image capture reduces image acquisition time up to 9-times</vt:lpstr>
      <vt:lpstr>PowerPoint Presentation</vt:lpstr>
      <vt:lpstr>Camera and lens array misalignment result in incorrect spectral regions</vt:lpstr>
      <vt:lpstr>Camera and lens array misalignment result in incorrect spectral regions</vt:lpstr>
      <vt:lpstr>Errors can be corrected using SURF/SIFT image registration with respect to the central camera</vt:lpstr>
      <vt:lpstr>Misplaced LED array will shift the spectral regions</vt:lpstr>
      <vt:lpstr>Lens array separation errors will shift the spectral regions with respect to the center</vt:lpstr>
      <vt:lpstr>Calibration technique based on spectral analysis can correct for LED and lens array errors</vt:lpstr>
      <vt:lpstr>PowerPoint Presentation</vt:lpstr>
      <vt:lpstr>PowerPoint Presentation</vt:lpstr>
      <vt:lpstr>PowerPoint Presentation</vt:lpstr>
      <vt:lpstr>Current prototype can capture 1.1um resolution, 76-megapixel images in 5 seconds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Tomas Aidukas</dc:creator>
  <cp:lastModifiedBy>tomas</cp:lastModifiedBy>
  <cp:revision>373</cp:revision>
  <cp:lastPrinted>2019-06-12T21:01:17Z</cp:lastPrinted>
  <dcterms:created xsi:type="dcterms:W3CDTF">2018-06-04T20:23:09Z</dcterms:created>
  <dcterms:modified xsi:type="dcterms:W3CDTF">2019-07-04T09:56:27Z</dcterms:modified>
</cp:coreProperties>
</file>