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0bda847e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0bda847e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5b6110f1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5b6110f11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were positive correlations between density and the developed areas, which seems go against the popular belief  that urbanization leads to less biodiversity and abundance. Diversity is a different kind of metric for ecological health, but it is important to note that while diversity seemed to increase, there were no conclusive results for abundance.</a:t>
            </a:r>
            <a:endParaRPr/>
          </a:p>
          <a:p>
            <a:pPr marL="0" lvl="0" indent="0" algn="l" rtl="0">
              <a:spcBef>
                <a:spcPts val="0"/>
              </a:spcBef>
              <a:spcAft>
                <a:spcPts val="0"/>
              </a:spcAft>
              <a:buNone/>
            </a:pPr>
            <a:endParaRPr/>
          </a:p>
          <a:p>
            <a:pPr marL="0" lvl="0" indent="0" algn="l" rtl="0">
              <a:spcBef>
                <a:spcPts val="0"/>
              </a:spcBef>
              <a:spcAft>
                <a:spcPts val="0"/>
              </a:spcAft>
              <a:buNone/>
            </a:pPr>
            <a:r>
              <a:rPr lang="en"/>
              <a:t>Next steps:</a:t>
            </a:r>
            <a:endParaRPr/>
          </a:p>
          <a:p>
            <a:pPr marL="0" lvl="0" indent="0" algn="l" rtl="0">
              <a:spcBef>
                <a:spcPts val="0"/>
              </a:spcBef>
              <a:spcAft>
                <a:spcPts val="0"/>
              </a:spcAft>
              <a:buNone/>
            </a:pPr>
            <a:r>
              <a:rPr lang="en"/>
              <a:t>Finish incorporating the macroinvertebrate abundance data from National Ecological Observatory Network (which will add hundreds of records) to make our model more robust</a:t>
            </a:r>
            <a:endParaRPr/>
          </a:p>
          <a:p>
            <a:pPr marL="0" lvl="0" indent="0" algn="l" rtl="0">
              <a:spcBef>
                <a:spcPts val="0"/>
              </a:spcBef>
              <a:spcAft>
                <a:spcPts val="0"/>
              </a:spcAft>
              <a:buNone/>
            </a:pPr>
            <a:r>
              <a:rPr lang="en"/>
              <a:t>Analyze species level data to see which species may correlate with the environmental variables</a:t>
            </a:r>
            <a:endParaRPr/>
          </a:p>
          <a:p>
            <a:pPr marL="0" lvl="0" indent="0" algn="l" rtl="0">
              <a:spcBef>
                <a:spcPts val="0"/>
              </a:spcBef>
              <a:spcAft>
                <a:spcPts val="0"/>
              </a:spcAft>
              <a:buNone/>
            </a:pPr>
            <a:r>
              <a:rPr lang="en"/>
              <a:t>Using ArcGIS to create a predictive model for optimal macroinvertebrate habitats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0bda847e7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0bda847e7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would like to thank these programs, Inclusive Excellence and RIT RISE, for supporting my research.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0bda847e7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0bda847e7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0bda847e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0bda847e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Macroinvertebrates, aquatic invertebrates visible to the naked eye, are useful bioindicators in determining ecological health, as they are sensitive to ecological changes. There are many studies that examine macroinvertebrates in a single location, however, this means that there is a lack of synthesis across space and time — it’s hard to look at the big picture. So my objective was to study macroinvertebrates on a continental scale to get a better understanding of the macroinvertebrate communities as a whole.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5b6110f11_1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5b6110f11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Macroinvertebrates, aquatic invertebrates visible to the naked eye, are useful bioindicators in determining ecological health, as they are sensitive to ecological changes. There are many studies that examine macroinvertebrates in a single location, however, this means that there is a lack of synthesis across space and time — it’s hard to look at the big picture. So my objective was to study macroinvertebrates on a continental scale to get a better understanding of the macroinvertebrate communities as a whole.</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previous research, macroinvertebrates are sensitive to water temperature, elevation, and urbanization. The graphs presented show what I thought would happen — a nonlinear relationship for water temperature (since there ought to be a range of water temperature for macroinvertebrates, for example if it’s it too hot or too cold, they won’t survive), and a negative correlation for elevation and urbanization.</a:t>
            </a:r>
            <a:endParaRPr/>
          </a:p>
          <a:p>
            <a:pPr marL="0" lvl="0" indent="0" algn="l" rtl="0">
              <a:spcBef>
                <a:spcPts val="0"/>
              </a:spcBef>
              <a:spcAft>
                <a:spcPts val="0"/>
              </a:spcAft>
              <a:buNone/>
            </a:pPr>
            <a:endParaRPr/>
          </a:p>
          <a:p>
            <a:pPr marL="0" lvl="0" indent="0" algn="l" rtl="0">
              <a:spcBef>
                <a:spcPts val="0"/>
              </a:spcBef>
              <a:spcAft>
                <a:spcPts val="0"/>
              </a:spcAft>
              <a:buNone/>
            </a:pPr>
            <a:r>
              <a:rPr lang="en"/>
              <a:t>Our purpose was to see how macroinvertebrates responded to these variables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b847b3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b847b3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5b6110f11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5b6110f11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5b6110f11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5b6110f11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took an ecoinformatics based approach to this objective. I collected public datasets that included macroinvertebrate density data on a meter squared basis in the US in freshwater streams from data repositories such as PeerJ, DataOne, and the LTER database. I used a systematic literature review according the PRISMA flow diagram so the datasets fit the criteria. I then combined these datasets. There ended up being a little over a thousand records ranging from 1990 to 2018.</a:t>
            </a:r>
            <a:endParaRPr/>
          </a:p>
          <a:p>
            <a:pPr marL="0" lvl="0" indent="0" algn="l" rtl="0">
              <a:spcBef>
                <a:spcPts val="0"/>
              </a:spcBef>
              <a:spcAft>
                <a:spcPts val="0"/>
              </a:spcAft>
              <a:buNone/>
            </a:pPr>
            <a:endParaRPr/>
          </a:p>
          <a:p>
            <a:pPr marL="0" lvl="0" indent="0" algn="l" rtl="0">
              <a:spcBef>
                <a:spcPts val="0"/>
              </a:spcBef>
              <a:spcAft>
                <a:spcPts val="0"/>
              </a:spcAft>
              <a:buNone/>
            </a:pPr>
            <a:r>
              <a:rPr lang="en"/>
              <a:t>In order to collect the environmental data, I would look at the existing datasets for any relevant data. For the landcover database, I used data from the United States Department of Agriculture database and the Cropland data layer to run an analysis on so I could match the macroinvertebrate locations with the landcover in that area. For elevation and water temperature, I used data from the United States Geological Survey.</a:t>
            </a:r>
            <a:endParaRPr/>
          </a:p>
          <a:p>
            <a:pPr marL="0" lvl="0" indent="0" algn="l" rtl="0">
              <a:spcBef>
                <a:spcPts val="0"/>
              </a:spcBef>
              <a:spcAft>
                <a:spcPts val="0"/>
              </a:spcAft>
              <a:buNone/>
            </a:pPr>
            <a:endParaRPr/>
          </a:p>
          <a:p>
            <a:pPr marL="0" lvl="0" indent="0" algn="l" rtl="0">
              <a:spcBef>
                <a:spcPts val="0"/>
              </a:spcBef>
              <a:spcAft>
                <a:spcPts val="0"/>
              </a:spcAft>
              <a:buNone/>
            </a:pPr>
            <a:r>
              <a:rPr lang="en"/>
              <a:t>I then used R statistical software to create a linear mixed effects model to analyze the relationships between the environmental variables and macroinvertebrate density. This will show the how density units change with environmental variables.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5b6110f11_1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5b6110f11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dots indicate the level of correlation. The scale bars represent the error bars. The the density and environmental values were scaled so they could be measured against each other.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5b847b37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5b847b37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5b6110f11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5b6110f11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6"/>
        <p:cNvGrpSpPr/>
        <p:nvPr/>
      </p:nvGrpSpPr>
      <p:grpSpPr>
        <a:xfrm>
          <a:off x="0" y="0"/>
          <a:ext cx="0" cy="0"/>
          <a:chOff x="0" y="0"/>
          <a:chExt cx="0" cy="0"/>
        </a:xfrm>
      </p:grpSpPr>
      <p:sp>
        <p:nvSpPr>
          <p:cNvPr id="87" name="Google Shape;87;p1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4"/>
          <p:cNvGrpSpPr/>
          <p:nvPr/>
        </p:nvGrpSpPr>
        <p:grpSpPr>
          <a:xfrm>
            <a:off x="830392" y="1191256"/>
            <a:ext cx="745763" cy="45826"/>
            <a:chOff x="4580561" y="2589004"/>
            <a:chExt cx="1064464" cy="25200"/>
          </a:xfrm>
        </p:grpSpPr>
        <p:sp>
          <p:nvSpPr>
            <p:cNvPr id="89" name="Google Shape;89;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92" name="Google Shape;92;p14"/>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93" name="Google Shape;93;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15"/>
          <p:cNvGrpSpPr/>
          <p:nvPr/>
        </p:nvGrpSpPr>
        <p:grpSpPr>
          <a:xfrm>
            <a:off x="830392" y="1191256"/>
            <a:ext cx="745763" cy="45826"/>
            <a:chOff x="4580561" y="2589004"/>
            <a:chExt cx="1064464" cy="25200"/>
          </a:xfrm>
        </p:grpSpPr>
        <p:sp>
          <p:nvSpPr>
            <p:cNvPr id="96" name="Google Shape;96;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99" name="Google Shape;99;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6"/>
          <p:cNvGrpSpPr/>
          <p:nvPr/>
        </p:nvGrpSpPr>
        <p:grpSpPr>
          <a:xfrm>
            <a:off x="830392" y="1191256"/>
            <a:ext cx="745763" cy="45826"/>
            <a:chOff x="4580561" y="2589004"/>
            <a:chExt cx="1064464" cy="25200"/>
          </a:xfrm>
        </p:grpSpPr>
        <p:sp>
          <p:nvSpPr>
            <p:cNvPr id="103" name="Google Shape;103;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06" name="Google Shape;106;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7" name="Google Shape;107;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7"/>
          <p:cNvGrpSpPr/>
          <p:nvPr/>
        </p:nvGrpSpPr>
        <p:grpSpPr>
          <a:xfrm>
            <a:off x="830392" y="1191256"/>
            <a:ext cx="745763" cy="45826"/>
            <a:chOff x="4580561" y="2589004"/>
            <a:chExt cx="1064464" cy="25200"/>
          </a:xfrm>
        </p:grpSpPr>
        <p:sp>
          <p:nvSpPr>
            <p:cNvPr id="111" name="Google Shape;111;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4" name="Google Shape;114;p1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5" name="Google Shape;115;p1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6" name="Google Shape;116;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8"/>
          <p:cNvGrpSpPr/>
          <p:nvPr/>
        </p:nvGrpSpPr>
        <p:grpSpPr>
          <a:xfrm>
            <a:off x="830392" y="1191256"/>
            <a:ext cx="745763" cy="45826"/>
            <a:chOff x="4580561" y="2589004"/>
            <a:chExt cx="1064464" cy="25200"/>
          </a:xfrm>
        </p:grpSpPr>
        <p:sp>
          <p:nvSpPr>
            <p:cNvPr id="120" name="Google Shape;120;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23" name="Google Shape;123;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1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19"/>
          <p:cNvGrpSpPr/>
          <p:nvPr/>
        </p:nvGrpSpPr>
        <p:grpSpPr>
          <a:xfrm>
            <a:off x="830392" y="1191256"/>
            <a:ext cx="745763" cy="45826"/>
            <a:chOff x="4580561" y="2589004"/>
            <a:chExt cx="1064464" cy="25200"/>
          </a:xfrm>
        </p:grpSpPr>
        <p:sp>
          <p:nvSpPr>
            <p:cNvPr id="127" name="Google Shape;127;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9"/>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30" name="Google Shape;130;p19"/>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31" name="Google Shape;131;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32"/>
        <p:cNvGrpSpPr/>
        <p:nvPr/>
      </p:nvGrpSpPr>
      <p:grpSpPr>
        <a:xfrm>
          <a:off x="0" y="0"/>
          <a:ext cx="0" cy="0"/>
          <a:chOff x="0" y="0"/>
          <a:chExt cx="0" cy="0"/>
        </a:xfrm>
      </p:grpSpPr>
      <p:grpSp>
        <p:nvGrpSpPr>
          <p:cNvPr id="133" name="Google Shape;133;p20"/>
          <p:cNvGrpSpPr/>
          <p:nvPr/>
        </p:nvGrpSpPr>
        <p:grpSpPr>
          <a:xfrm>
            <a:off x="830392" y="4169130"/>
            <a:ext cx="745763" cy="45826"/>
            <a:chOff x="4580561" y="2589004"/>
            <a:chExt cx="1064464" cy="25200"/>
          </a:xfrm>
        </p:grpSpPr>
        <p:sp>
          <p:nvSpPr>
            <p:cNvPr id="134" name="Google Shape;134;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37" name="Google Shape;137;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8"/>
        <p:cNvGrpSpPr/>
        <p:nvPr/>
      </p:nvGrpSpPr>
      <p:grpSpPr>
        <a:xfrm>
          <a:off x="0" y="0"/>
          <a:ext cx="0" cy="0"/>
          <a:chOff x="0" y="0"/>
          <a:chExt cx="0" cy="0"/>
        </a:xfrm>
      </p:grpSpPr>
      <p:sp>
        <p:nvSpPr>
          <p:cNvPr id="139" name="Google Shape;139;p2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21"/>
          <p:cNvGrpSpPr/>
          <p:nvPr/>
        </p:nvGrpSpPr>
        <p:grpSpPr>
          <a:xfrm>
            <a:off x="830392" y="1191256"/>
            <a:ext cx="745763" cy="45826"/>
            <a:chOff x="4580561" y="2589004"/>
            <a:chExt cx="1064464" cy="25200"/>
          </a:xfrm>
        </p:grpSpPr>
        <p:sp>
          <p:nvSpPr>
            <p:cNvPr id="141" name="Google Shape;141;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44" name="Google Shape;144;p2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45" name="Google Shape;145;p2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46" name="Google Shape;146;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49" name="Google Shape;149;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50"/>
        <p:cNvGrpSpPr/>
        <p:nvPr/>
      </p:nvGrpSpPr>
      <p:grpSpPr>
        <a:xfrm>
          <a:off x="0" y="0"/>
          <a:ext cx="0" cy="0"/>
          <a:chOff x="0" y="0"/>
          <a:chExt cx="0" cy="0"/>
        </a:xfrm>
      </p:grpSpPr>
      <p:grpSp>
        <p:nvGrpSpPr>
          <p:cNvPr id="151" name="Google Shape;151;p23"/>
          <p:cNvGrpSpPr/>
          <p:nvPr/>
        </p:nvGrpSpPr>
        <p:grpSpPr>
          <a:xfrm>
            <a:off x="830392" y="4169130"/>
            <a:ext cx="745763" cy="45826"/>
            <a:chOff x="4580561" y="2589004"/>
            <a:chExt cx="1064464" cy="25200"/>
          </a:xfrm>
        </p:grpSpPr>
        <p:sp>
          <p:nvSpPr>
            <p:cNvPr id="152" name="Google Shape;152;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23"/>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55" name="Google Shape;155;p23"/>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56" name="Google Shape;156;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9"/>
        <p:cNvGrpSpPr/>
        <p:nvPr/>
      </p:nvGrpSpPr>
      <p:grpSpPr>
        <a:xfrm>
          <a:off x="0" y="0"/>
          <a:ext cx="0" cy="0"/>
          <a:chOff x="0" y="0"/>
          <a:chExt cx="0" cy="0"/>
        </a:xfrm>
      </p:grpSpPr>
      <p:sp>
        <p:nvSpPr>
          <p:cNvPr id="160" name="Google Shape;160;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1" name="Google Shape;161;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2" name="Google Shape;16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5" name="Google Shape;85;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ctrTitle"/>
          </p:nvPr>
        </p:nvSpPr>
        <p:spPr>
          <a:xfrm>
            <a:off x="82050" y="427425"/>
            <a:ext cx="8985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Modeling Macroinvertebrate Communities and Ecological Health</a:t>
            </a:r>
            <a:endParaRPr sz="4000"/>
          </a:p>
        </p:txBody>
      </p:sp>
      <p:sp>
        <p:nvSpPr>
          <p:cNvPr id="168" name="Google Shape;168;p26"/>
          <p:cNvSpPr txBox="1">
            <a:spLocks noGrp="1"/>
          </p:cNvSpPr>
          <p:nvPr>
            <p:ph type="subTitle" idx="1"/>
          </p:nvPr>
        </p:nvSpPr>
        <p:spPr>
          <a:xfrm>
            <a:off x="311700" y="2834125"/>
            <a:ext cx="8520600" cy="146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Sofie Christie, Kaitlin Stack Whitney</a:t>
            </a:r>
            <a:endParaRPr/>
          </a:p>
          <a:p>
            <a:pPr marL="0" lvl="0" indent="0" algn="ctr" rtl="0">
              <a:spcBef>
                <a:spcPts val="0"/>
              </a:spcBef>
              <a:spcAft>
                <a:spcPts val="0"/>
              </a:spcAft>
              <a:buNone/>
            </a:pPr>
            <a:r>
              <a:rPr lang="en" sz="2400" i="1"/>
              <a:t>Rochester Institute of Technology</a:t>
            </a:r>
            <a:endParaRPr sz="2400" i="1"/>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301" name="Google Shape;301;p35"/>
          <p:cNvSpPr txBox="1">
            <a:spLocks noGrp="1"/>
          </p:cNvSpPr>
          <p:nvPr>
            <p:ph type="body" idx="1"/>
          </p:nvPr>
        </p:nvSpPr>
        <p:spPr>
          <a:xfrm>
            <a:off x="729450" y="2078875"/>
            <a:ext cx="573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There were not any statistically significant results for the density data</a:t>
            </a:r>
            <a:endParaRPr/>
          </a:p>
          <a:p>
            <a:pPr marL="457200" lvl="0" indent="-311150" algn="l" rtl="0">
              <a:spcBef>
                <a:spcPts val="1000"/>
              </a:spcBef>
              <a:spcAft>
                <a:spcPts val="0"/>
              </a:spcAft>
              <a:buSzPts val="1300"/>
              <a:buChar char="●"/>
            </a:pPr>
            <a:r>
              <a:rPr lang="en"/>
              <a:t>Diversity seems to correlate well with forest and urban landcover types</a:t>
            </a:r>
            <a:endParaRPr/>
          </a:p>
          <a:p>
            <a:pPr marL="457200" lvl="0" indent="-311150" algn="l" rtl="0">
              <a:spcBef>
                <a:spcPts val="1000"/>
              </a:spcBef>
              <a:spcAft>
                <a:spcPts val="0"/>
              </a:spcAft>
              <a:buSzPts val="1300"/>
              <a:buChar char="●"/>
            </a:pPr>
            <a:r>
              <a:rPr lang="en"/>
              <a:t>Next steps:</a:t>
            </a:r>
            <a:endParaRPr/>
          </a:p>
          <a:p>
            <a:pPr marL="914400" lvl="1" indent="-311150" algn="l" rtl="0">
              <a:spcBef>
                <a:spcPts val="1000"/>
              </a:spcBef>
              <a:spcAft>
                <a:spcPts val="0"/>
              </a:spcAft>
              <a:buSzPts val="1300"/>
              <a:buChar char="○"/>
            </a:pPr>
            <a:r>
              <a:rPr lang="en" sz="1300"/>
              <a:t>Analyze species level data</a:t>
            </a:r>
            <a:endParaRPr sz="1300"/>
          </a:p>
          <a:p>
            <a:pPr marL="914400" lvl="1" indent="-311150" algn="l" rtl="0">
              <a:spcBef>
                <a:spcPts val="1000"/>
              </a:spcBef>
              <a:spcAft>
                <a:spcPts val="0"/>
              </a:spcAft>
              <a:buSzPts val="1300"/>
              <a:buChar char="○"/>
            </a:pPr>
            <a:r>
              <a:rPr lang="en" sz="1300"/>
              <a:t>Analyze sub-datasets with more environmental variables as pH</a:t>
            </a:r>
            <a:endParaRPr sz="1300"/>
          </a:p>
          <a:p>
            <a:pPr marL="914400" lvl="1" indent="-311150" algn="l" rtl="0">
              <a:spcBef>
                <a:spcPts val="1000"/>
              </a:spcBef>
              <a:spcAft>
                <a:spcPts val="1000"/>
              </a:spcAft>
              <a:buSzPts val="1300"/>
              <a:buChar char="○"/>
            </a:pPr>
            <a:r>
              <a:rPr lang="en" sz="1300"/>
              <a:t>Create a predictive map for optimal macroinvertebrate habitats using ArcGIS</a:t>
            </a:r>
            <a:endParaRPr/>
          </a:p>
        </p:txBody>
      </p:sp>
      <p:pic>
        <p:nvPicPr>
          <p:cNvPr id="302" name="Google Shape;302;p35"/>
          <p:cNvPicPr preferRelativeResize="0"/>
          <p:nvPr/>
        </p:nvPicPr>
        <p:blipFill>
          <a:blip r:embed="rId3">
            <a:alphaModFix/>
          </a:blip>
          <a:stretch>
            <a:fillRect/>
          </a:stretch>
        </p:blipFill>
        <p:spPr>
          <a:xfrm>
            <a:off x="6665000" y="2044072"/>
            <a:ext cx="2218200" cy="1799528"/>
          </a:xfrm>
          <a:prstGeom prst="rect">
            <a:avLst/>
          </a:prstGeom>
          <a:noFill/>
          <a:ln>
            <a:noFill/>
          </a:ln>
        </p:spPr>
      </p:pic>
      <p:sp>
        <p:nvSpPr>
          <p:cNvPr id="303" name="Google Shape;303;p35"/>
          <p:cNvSpPr txBox="1"/>
          <p:nvPr/>
        </p:nvSpPr>
        <p:spPr>
          <a:xfrm>
            <a:off x="6686550" y="3843612"/>
            <a:ext cx="22182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rPr>
              <a:t>@USEPA Environmental Protection Agency</a:t>
            </a:r>
            <a:endParaRPr sz="1200">
              <a:solidFill>
                <a:srgbClr val="666666"/>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1"/>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Effect transition="in" filter="fade">
                                      <p:cBhvr>
                                        <p:cTn id="12" dur="1"/>
                                        <p:tgtEl>
                                          <p:spTgt spid="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Effect transition="in" filter="fade">
                                      <p:cBhvr>
                                        <p:cTn id="17" dur="1"/>
                                        <p:tgtEl>
                                          <p:spTgt spid="3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1">
                                            <p:txEl>
                                              <p:pRg st="3" end="3"/>
                                            </p:txEl>
                                          </p:spTgt>
                                        </p:tgtEl>
                                        <p:attrNameLst>
                                          <p:attrName>style.visibility</p:attrName>
                                        </p:attrNameLst>
                                      </p:cBhvr>
                                      <p:to>
                                        <p:strVal val="visible"/>
                                      </p:to>
                                    </p:set>
                                    <p:animEffect transition="in" filter="fade">
                                      <p:cBhvr>
                                        <p:cTn id="22" dur="1"/>
                                        <p:tgtEl>
                                          <p:spTgt spid="3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xEl>
                                              <p:pRg st="4" end="4"/>
                                            </p:txEl>
                                          </p:spTgt>
                                        </p:tgtEl>
                                        <p:attrNameLst>
                                          <p:attrName>style.visibility</p:attrName>
                                        </p:attrNameLst>
                                      </p:cBhvr>
                                      <p:to>
                                        <p:strVal val="visible"/>
                                      </p:to>
                                    </p:set>
                                    <p:animEffect transition="in" filter="fade">
                                      <p:cBhvr>
                                        <p:cTn id="27" dur="1"/>
                                        <p:tgtEl>
                                          <p:spTgt spid="3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1">
                                            <p:txEl>
                                              <p:pRg st="5" end="5"/>
                                            </p:txEl>
                                          </p:spTgt>
                                        </p:tgtEl>
                                        <p:attrNameLst>
                                          <p:attrName>style.visibility</p:attrName>
                                        </p:attrNameLst>
                                      </p:cBhvr>
                                      <p:to>
                                        <p:strVal val="visible"/>
                                      </p:to>
                                    </p:set>
                                    <p:animEffect transition="in" filter="fade">
                                      <p:cBhvr>
                                        <p:cTn id="32" dur="1"/>
                                        <p:tgtEl>
                                          <p:spTgt spid="3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sp>
        <p:nvSpPr>
          <p:cNvPr id="309" name="Google Shape;309;p36"/>
          <p:cNvSpPr txBox="1">
            <a:spLocks noGrp="1"/>
          </p:cNvSpPr>
          <p:nvPr>
            <p:ph type="body" idx="1"/>
          </p:nvPr>
        </p:nvSpPr>
        <p:spPr>
          <a:xfrm>
            <a:off x="729450" y="2078875"/>
            <a:ext cx="62148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This work was supported in part by a grant to Rochester Institute of Technology from the Howard Hughes Medical Institute through the Science Education Program.</a:t>
            </a:r>
            <a:endParaRPr sz="1400"/>
          </a:p>
          <a:p>
            <a:pPr marL="0" lvl="0" indent="0" algn="l" rtl="0">
              <a:spcBef>
                <a:spcPts val="1600"/>
              </a:spcBef>
              <a:spcAft>
                <a:spcPts val="1600"/>
              </a:spcAft>
              <a:buNone/>
            </a:pPr>
            <a:r>
              <a:rPr lang="en" sz="1400"/>
              <a:t>This program is supported by the National Institute of General Medical Sciences of the National Institutes of the Health under Award Number R25GM122672. The content is solely the responsibility of the authors and does not necessarily represent the ofﬁcial views of the National Institutes of Health.</a:t>
            </a:r>
            <a:endParaRPr sz="1400"/>
          </a:p>
        </p:txBody>
      </p:sp>
      <p:pic>
        <p:nvPicPr>
          <p:cNvPr id="310" name="Google Shape;310;p36"/>
          <p:cNvPicPr preferRelativeResize="0"/>
          <p:nvPr/>
        </p:nvPicPr>
        <p:blipFill>
          <a:blip r:embed="rId3">
            <a:alphaModFix/>
          </a:blip>
          <a:stretch>
            <a:fillRect/>
          </a:stretch>
        </p:blipFill>
        <p:spPr>
          <a:xfrm>
            <a:off x="6750775" y="2003211"/>
            <a:ext cx="2258023" cy="1137075"/>
          </a:xfrm>
          <a:prstGeom prst="rect">
            <a:avLst/>
          </a:prstGeom>
          <a:noFill/>
          <a:ln>
            <a:noFill/>
          </a:ln>
        </p:spPr>
      </p:pic>
      <p:pic>
        <p:nvPicPr>
          <p:cNvPr id="311" name="Google Shape;311;p36"/>
          <p:cNvPicPr preferRelativeResize="0"/>
          <p:nvPr/>
        </p:nvPicPr>
        <p:blipFill>
          <a:blip r:embed="rId4">
            <a:alphaModFix/>
          </a:blip>
          <a:stretch>
            <a:fillRect/>
          </a:stretch>
        </p:blipFill>
        <p:spPr>
          <a:xfrm>
            <a:off x="7043925" y="642410"/>
            <a:ext cx="1523100" cy="1211450"/>
          </a:xfrm>
          <a:prstGeom prst="rect">
            <a:avLst/>
          </a:prstGeom>
          <a:noFill/>
          <a:ln>
            <a:noFill/>
          </a:ln>
        </p:spPr>
      </p:pic>
      <p:pic>
        <p:nvPicPr>
          <p:cNvPr id="312" name="Google Shape;312;p36"/>
          <p:cNvPicPr preferRelativeResize="0"/>
          <p:nvPr/>
        </p:nvPicPr>
        <p:blipFill>
          <a:blip r:embed="rId5">
            <a:alphaModFix/>
          </a:blip>
          <a:stretch>
            <a:fillRect/>
          </a:stretch>
        </p:blipFill>
        <p:spPr>
          <a:xfrm>
            <a:off x="7097250" y="3431019"/>
            <a:ext cx="1416450" cy="1362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318" name="Google Shape;318;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References:</a:t>
            </a:r>
            <a:endParaRPr sz="1800" b="1"/>
          </a:p>
          <a:p>
            <a:pPr marL="0" lvl="0" indent="0" algn="l" rtl="0">
              <a:spcBef>
                <a:spcPts val="0"/>
              </a:spcBef>
              <a:spcAft>
                <a:spcPts val="0"/>
              </a:spcAft>
              <a:buNone/>
            </a:pPr>
            <a:r>
              <a:rPr lang="en" sz="1100"/>
              <a:t>Kenneth W Cummins, Richard W Merritt &amp; Priscila CN Andrade (2005) The use of invertebrate functional groups to characterize ecosystem attributes in selected streams and rivers in south Brazil, Studies on Neotropical Fauna and Environment, 40:1, 69-89, DOI: 10.1080/01650520400025720</a:t>
            </a:r>
            <a:endParaRPr sz="1100"/>
          </a:p>
          <a:p>
            <a:pPr marL="0" lvl="0" indent="0" algn="l" rtl="0">
              <a:spcBef>
                <a:spcPts val="1000"/>
              </a:spcBef>
              <a:spcAft>
                <a:spcPts val="0"/>
              </a:spcAft>
              <a:buNone/>
            </a:pPr>
            <a:r>
              <a:rPr lang="en" sz="1100"/>
              <a:t>Lundquist, M. J., and W. Zhu. 2018. Aquatic insect functional diversity and nutrient content in urban streams in a medium-sized city. Ecosphere 9(5):e02284. 10.1002/ecs2.2284</a:t>
            </a:r>
            <a:endParaRPr sz="1100"/>
          </a:p>
          <a:p>
            <a:pPr marL="0" lvl="0" indent="0" algn="l" rtl="0">
              <a:spcBef>
                <a:spcPts val="1000"/>
              </a:spcBef>
              <a:spcAft>
                <a:spcPts val="0"/>
              </a:spcAft>
              <a:buNone/>
            </a:pPr>
            <a:r>
              <a:rPr lang="en" sz="1100"/>
              <a:t>María Laura Miserendino, Cecilia Brand, Luis B. Epele, Cecilia Y. Di Prinzio, Guillermo H. Omad, Miguel Archangelsky, Oscar Martínez, Adriana M. Kutschker, Biotic diversity of benthic macroinvertebrates at contrasting glacier-fed systems in Patagonia Mountains: The role of environmental heterogeneity facing global warming, Science of The Total Environment, Volumes 622–623, 2018, Pages 152-163, ISSN 0048-9697, https://doi.org/10.1016/j.scitotenv.2017.11.320.</a:t>
            </a:r>
            <a:endParaRPr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74" name="Google Shape;174;p27"/>
          <p:cNvSpPr txBox="1">
            <a:spLocks noGrp="1"/>
          </p:cNvSpPr>
          <p:nvPr>
            <p:ph type="body" idx="1"/>
          </p:nvPr>
        </p:nvSpPr>
        <p:spPr>
          <a:xfrm>
            <a:off x="729325" y="2078875"/>
            <a:ext cx="40926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Macroinvertebrates are aquatic invertebrates visible to the naked eye</a:t>
            </a:r>
            <a:endParaRPr/>
          </a:p>
          <a:p>
            <a:pPr marL="457200" lvl="0" indent="-311150" algn="l" rtl="0">
              <a:spcBef>
                <a:spcPts val="1000"/>
              </a:spcBef>
              <a:spcAft>
                <a:spcPts val="0"/>
              </a:spcAft>
              <a:buSzPts val="1300"/>
              <a:buChar char="●"/>
            </a:pPr>
            <a:r>
              <a:rPr lang="en"/>
              <a:t>Useful as bioindicators</a:t>
            </a:r>
            <a:endParaRPr/>
          </a:p>
          <a:p>
            <a:pPr marL="457200" lvl="0" indent="-311150" algn="l" rtl="0">
              <a:spcBef>
                <a:spcPts val="1000"/>
              </a:spcBef>
              <a:spcAft>
                <a:spcPts val="1000"/>
              </a:spcAft>
              <a:buSzPts val="1300"/>
              <a:buChar char="●"/>
            </a:pPr>
            <a:r>
              <a:rPr lang="en"/>
              <a:t>Objective was to examine macroinvertebrate communities on a continental scale</a:t>
            </a:r>
            <a:endParaRPr/>
          </a:p>
        </p:txBody>
      </p:sp>
      <p:pic>
        <p:nvPicPr>
          <p:cNvPr id="175" name="Google Shape;175;p27"/>
          <p:cNvPicPr preferRelativeResize="0"/>
          <p:nvPr/>
        </p:nvPicPr>
        <p:blipFill>
          <a:blip r:embed="rId3">
            <a:alphaModFix/>
          </a:blip>
          <a:stretch>
            <a:fillRect/>
          </a:stretch>
        </p:blipFill>
        <p:spPr>
          <a:xfrm>
            <a:off x="5161513" y="1809075"/>
            <a:ext cx="3570887" cy="2800700"/>
          </a:xfrm>
          <a:prstGeom prst="rect">
            <a:avLst/>
          </a:prstGeom>
          <a:noFill/>
          <a:ln>
            <a:noFill/>
          </a:ln>
        </p:spPr>
      </p:pic>
      <p:sp>
        <p:nvSpPr>
          <p:cNvPr id="176" name="Google Shape;176;p27"/>
          <p:cNvSpPr txBox="1">
            <a:spLocks noGrp="1"/>
          </p:cNvSpPr>
          <p:nvPr>
            <p:ph type="body" idx="2"/>
          </p:nvPr>
        </p:nvSpPr>
        <p:spPr>
          <a:xfrm>
            <a:off x="5161527" y="4609775"/>
            <a:ext cx="1916100" cy="33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 Carter, April 2000</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82" name="Google Shape;182;p28"/>
          <p:cNvSpPr txBox="1">
            <a:spLocks noGrp="1"/>
          </p:cNvSpPr>
          <p:nvPr>
            <p:ph type="body" idx="1"/>
          </p:nvPr>
        </p:nvSpPr>
        <p:spPr>
          <a:xfrm>
            <a:off x="729325" y="2078875"/>
            <a:ext cx="40926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Macroinvertebrates are aquatic invertebrates visible to the naked eye</a:t>
            </a:r>
            <a:endParaRPr/>
          </a:p>
          <a:p>
            <a:pPr marL="457200" lvl="0" indent="-311150" algn="l" rtl="0">
              <a:spcBef>
                <a:spcPts val="1000"/>
              </a:spcBef>
              <a:spcAft>
                <a:spcPts val="0"/>
              </a:spcAft>
              <a:buSzPts val="1300"/>
              <a:buChar char="●"/>
            </a:pPr>
            <a:r>
              <a:rPr lang="en"/>
              <a:t>Useful as bioindicators</a:t>
            </a:r>
            <a:endParaRPr/>
          </a:p>
          <a:p>
            <a:pPr marL="457200" lvl="0" indent="-311150" algn="l" rtl="0">
              <a:spcBef>
                <a:spcPts val="1000"/>
              </a:spcBef>
              <a:spcAft>
                <a:spcPts val="0"/>
              </a:spcAft>
              <a:buSzPts val="1300"/>
              <a:buChar char="●"/>
            </a:pPr>
            <a:r>
              <a:rPr lang="en"/>
              <a:t>Objective was to examine macroinvertebrate communities on a continental scale</a:t>
            </a:r>
            <a:endParaRPr/>
          </a:p>
          <a:p>
            <a:pPr marL="457200" lvl="0" indent="-311150" algn="l" rtl="0">
              <a:spcBef>
                <a:spcPts val="1000"/>
              </a:spcBef>
              <a:spcAft>
                <a:spcPts val="1000"/>
              </a:spcAft>
              <a:buSzPts val="1300"/>
              <a:buChar char="●"/>
            </a:pPr>
            <a:r>
              <a:rPr lang="en"/>
              <a:t>Hypothesis:</a:t>
            </a:r>
            <a:endParaRPr/>
          </a:p>
        </p:txBody>
      </p:sp>
      <p:pic>
        <p:nvPicPr>
          <p:cNvPr id="183" name="Google Shape;183;p28"/>
          <p:cNvPicPr preferRelativeResize="0"/>
          <p:nvPr/>
        </p:nvPicPr>
        <p:blipFill>
          <a:blip r:embed="rId3">
            <a:alphaModFix/>
          </a:blip>
          <a:stretch>
            <a:fillRect/>
          </a:stretch>
        </p:blipFill>
        <p:spPr>
          <a:xfrm>
            <a:off x="5161513" y="1809075"/>
            <a:ext cx="3570887" cy="2800700"/>
          </a:xfrm>
          <a:prstGeom prst="rect">
            <a:avLst/>
          </a:prstGeom>
          <a:noFill/>
          <a:ln>
            <a:noFill/>
          </a:ln>
        </p:spPr>
      </p:pic>
      <p:sp>
        <p:nvSpPr>
          <p:cNvPr id="184" name="Google Shape;184;p28"/>
          <p:cNvSpPr txBox="1">
            <a:spLocks noGrp="1"/>
          </p:cNvSpPr>
          <p:nvPr>
            <p:ph type="body" idx="2"/>
          </p:nvPr>
        </p:nvSpPr>
        <p:spPr>
          <a:xfrm>
            <a:off x="5161527" y="4609775"/>
            <a:ext cx="1916100" cy="33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 Carter, April 2000</a:t>
            </a:r>
            <a:endParaRPr/>
          </a:p>
        </p:txBody>
      </p:sp>
      <p:pic>
        <p:nvPicPr>
          <p:cNvPr id="185" name="Google Shape;185;p28"/>
          <p:cNvPicPr preferRelativeResize="0"/>
          <p:nvPr/>
        </p:nvPicPr>
        <p:blipFill rotWithShape="1">
          <a:blip r:embed="rId4">
            <a:alphaModFix/>
          </a:blip>
          <a:srcRect/>
          <a:stretch/>
        </p:blipFill>
        <p:spPr>
          <a:xfrm>
            <a:off x="986976" y="4057636"/>
            <a:ext cx="1304903" cy="880252"/>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3536175" y="3901726"/>
            <a:ext cx="1129600" cy="1036175"/>
          </a:xfrm>
          <a:prstGeom prst="rect">
            <a:avLst/>
          </a:prstGeom>
          <a:noFill/>
          <a:ln>
            <a:noFill/>
          </a:ln>
        </p:spPr>
      </p:pic>
      <p:pic>
        <p:nvPicPr>
          <p:cNvPr id="187" name="Google Shape;187;p28" descr="A close up of a logo&#10;&#10;Description generated with very high confidence"/>
          <p:cNvPicPr preferRelativeResize="0"/>
          <p:nvPr/>
        </p:nvPicPr>
        <p:blipFill rotWithShape="1">
          <a:blip r:embed="rId6">
            <a:alphaModFix/>
          </a:blip>
          <a:srcRect l="21108" t="21579" r="42974" b="33649"/>
          <a:stretch/>
        </p:blipFill>
        <p:spPr>
          <a:xfrm>
            <a:off x="2291875" y="3907801"/>
            <a:ext cx="1190150" cy="1036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a:t>
            </a:r>
            <a:endParaRPr/>
          </a:p>
        </p:txBody>
      </p:sp>
      <p:pic>
        <p:nvPicPr>
          <p:cNvPr id="193" name="Google Shape;193;p29"/>
          <p:cNvPicPr preferRelativeResize="0"/>
          <p:nvPr/>
        </p:nvPicPr>
        <p:blipFill>
          <a:blip r:embed="rId3">
            <a:alphaModFix/>
          </a:blip>
          <a:stretch>
            <a:fillRect/>
          </a:stretch>
        </p:blipFill>
        <p:spPr>
          <a:xfrm>
            <a:off x="389475" y="3193300"/>
            <a:ext cx="1061100" cy="713642"/>
          </a:xfrm>
          <a:prstGeom prst="rect">
            <a:avLst/>
          </a:prstGeom>
          <a:noFill/>
          <a:ln>
            <a:noFill/>
          </a:ln>
        </p:spPr>
      </p:pic>
      <p:pic>
        <p:nvPicPr>
          <p:cNvPr id="194" name="Google Shape;194;p29"/>
          <p:cNvPicPr preferRelativeResize="0"/>
          <p:nvPr/>
        </p:nvPicPr>
        <p:blipFill>
          <a:blip r:embed="rId4">
            <a:alphaModFix/>
          </a:blip>
          <a:stretch>
            <a:fillRect/>
          </a:stretch>
        </p:blipFill>
        <p:spPr>
          <a:xfrm>
            <a:off x="389475" y="4088750"/>
            <a:ext cx="1061100" cy="753475"/>
          </a:xfrm>
          <a:prstGeom prst="rect">
            <a:avLst/>
          </a:prstGeom>
          <a:noFill/>
          <a:ln>
            <a:noFill/>
          </a:ln>
        </p:spPr>
      </p:pic>
      <p:pic>
        <p:nvPicPr>
          <p:cNvPr id="195" name="Google Shape;195;p29"/>
          <p:cNvPicPr preferRelativeResize="0"/>
          <p:nvPr/>
        </p:nvPicPr>
        <p:blipFill>
          <a:blip r:embed="rId5">
            <a:alphaModFix/>
          </a:blip>
          <a:stretch>
            <a:fillRect/>
          </a:stretch>
        </p:blipFill>
        <p:spPr>
          <a:xfrm>
            <a:off x="1581175" y="4085600"/>
            <a:ext cx="1005000" cy="747857"/>
          </a:xfrm>
          <a:prstGeom prst="rect">
            <a:avLst/>
          </a:prstGeom>
          <a:noFill/>
          <a:ln>
            <a:noFill/>
          </a:ln>
        </p:spPr>
      </p:pic>
      <p:pic>
        <p:nvPicPr>
          <p:cNvPr id="196" name="Google Shape;196;p29"/>
          <p:cNvPicPr preferRelativeResize="0"/>
          <p:nvPr/>
        </p:nvPicPr>
        <p:blipFill>
          <a:blip r:embed="rId6">
            <a:alphaModFix/>
          </a:blip>
          <a:stretch>
            <a:fillRect/>
          </a:stretch>
        </p:blipFill>
        <p:spPr>
          <a:xfrm>
            <a:off x="1594475" y="3193300"/>
            <a:ext cx="991698" cy="687199"/>
          </a:xfrm>
          <a:prstGeom prst="rect">
            <a:avLst/>
          </a:prstGeom>
          <a:noFill/>
          <a:ln>
            <a:noFill/>
          </a:ln>
        </p:spPr>
      </p:pic>
      <p:pic>
        <p:nvPicPr>
          <p:cNvPr id="197" name="Google Shape;197;p29"/>
          <p:cNvPicPr preferRelativeResize="0"/>
          <p:nvPr/>
        </p:nvPicPr>
        <p:blipFill>
          <a:blip r:embed="rId7">
            <a:alphaModFix/>
          </a:blip>
          <a:stretch>
            <a:fillRect/>
          </a:stretch>
        </p:blipFill>
        <p:spPr>
          <a:xfrm>
            <a:off x="505626" y="2199976"/>
            <a:ext cx="695488" cy="713700"/>
          </a:xfrm>
          <a:prstGeom prst="rect">
            <a:avLst/>
          </a:prstGeom>
          <a:noFill/>
          <a:ln>
            <a:noFill/>
          </a:ln>
        </p:spPr>
      </p:pic>
      <p:sp>
        <p:nvSpPr>
          <p:cNvPr id="198" name="Google Shape;198;p29"/>
          <p:cNvSpPr txBox="1"/>
          <p:nvPr/>
        </p:nvSpPr>
        <p:spPr>
          <a:xfrm>
            <a:off x="389352" y="2689140"/>
            <a:ext cx="1089000" cy="2229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John Curtis’s British Entomology 1824–1840 [Public domain], via Wikimedia Commons</a:t>
            </a:r>
            <a:endParaRPr sz="400">
              <a:latin typeface="Calibri"/>
              <a:ea typeface="Calibri"/>
              <a:cs typeface="Calibri"/>
              <a:sym typeface="Calibri"/>
            </a:endParaRPr>
          </a:p>
        </p:txBody>
      </p:sp>
      <p:sp>
        <p:nvSpPr>
          <p:cNvPr id="199" name="Google Shape;199;p29"/>
          <p:cNvSpPr txBox="1"/>
          <p:nvPr/>
        </p:nvSpPr>
        <p:spPr>
          <a:xfrm>
            <a:off x="322817" y="3555510"/>
            <a:ext cx="1061100" cy="27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André Karwath aka Aka [CC BY-SA 2.5  (https://creativecommons.org/licenses/by-sa/2.5)], from Wikimedia Commons</a:t>
            </a:r>
            <a:endParaRPr sz="400">
              <a:latin typeface="Calibri"/>
              <a:ea typeface="Calibri"/>
              <a:cs typeface="Calibri"/>
              <a:sym typeface="Calibri"/>
            </a:endParaRPr>
          </a:p>
        </p:txBody>
      </p:sp>
      <p:sp>
        <p:nvSpPr>
          <p:cNvPr id="200" name="Google Shape;200;p29"/>
          <p:cNvSpPr txBox="1"/>
          <p:nvPr/>
        </p:nvSpPr>
        <p:spPr>
          <a:xfrm>
            <a:off x="1534465" y="3575738"/>
            <a:ext cx="1005000" cy="2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solidFill>
                  <a:srgbClr val="FFFFFF"/>
                </a:solidFill>
                <a:latin typeface="Calibri"/>
                <a:ea typeface="Calibri"/>
                <a:cs typeface="Calibri"/>
                <a:sym typeface="Calibri"/>
              </a:rPr>
              <a:t>By Wlodzimierz [CC BY-SA 4.0  (https://creativecommons.org/licenses/by-sa/4.0)], from Wikimedia Commons</a:t>
            </a:r>
            <a:endParaRPr sz="4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p:txBody>
      </p:sp>
      <p:sp>
        <p:nvSpPr>
          <p:cNvPr id="201" name="Google Shape;201;p29"/>
          <p:cNvSpPr txBox="1"/>
          <p:nvPr/>
        </p:nvSpPr>
        <p:spPr>
          <a:xfrm>
            <a:off x="1534475" y="4557825"/>
            <a:ext cx="1125000" cy="25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00">
                <a:solidFill>
                  <a:srgbClr val="FFFFFF"/>
                </a:solidFill>
                <a:latin typeface="Calibri"/>
                <a:ea typeface="Calibri"/>
                <a:cs typeface="Calibri"/>
                <a:sym typeface="Calibri"/>
              </a:rPr>
              <a:t>By Bj.schoenmakers [CC0], from Wikimedia Commons</a:t>
            </a:r>
            <a:endParaRPr sz="500">
              <a:solidFill>
                <a:srgbClr val="FFFFFF"/>
              </a:solidFill>
              <a:latin typeface="Calibri"/>
              <a:ea typeface="Calibri"/>
              <a:cs typeface="Calibri"/>
              <a:sym typeface="Calibri"/>
            </a:endParaRPr>
          </a:p>
        </p:txBody>
      </p:sp>
      <p:sp>
        <p:nvSpPr>
          <p:cNvPr id="202" name="Google Shape;202;p29"/>
          <p:cNvSpPr txBox="1"/>
          <p:nvPr/>
        </p:nvSpPr>
        <p:spPr>
          <a:xfrm>
            <a:off x="328000" y="4537875"/>
            <a:ext cx="1211700" cy="32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user Dick Belgers at waarneming.nl, a source of nature observations in the Netherlands. [CC BY 3.0</a:t>
            </a:r>
            <a:endParaRPr sz="500">
              <a:latin typeface="Calibri"/>
              <a:ea typeface="Calibri"/>
              <a:cs typeface="Calibri"/>
              <a:sym typeface="Calibri"/>
            </a:endParaRPr>
          </a:p>
        </p:txBody>
      </p:sp>
      <p:sp>
        <p:nvSpPr>
          <p:cNvPr id="203" name="Google Shape;203;p29"/>
          <p:cNvSpPr txBox="1">
            <a:spLocks noGrp="1"/>
          </p:cNvSpPr>
          <p:nvPr>
            <p:ph type="body" idx="1"/>
          </p:nvPr>
        </p:nvSpPr>
        <p:spPr>
          <a:xfrm>
            <a:off x="533925" y="1853850"/>
            <a:ext cx="2215200" cy="363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Functional Feeding Groups</a:t>
            </a:r>
            <a:endParaRPr/>
          </a:p>
        </p:txBody>
      </p:sp>
      <p:sp>
        <p:nvSpPr>
          <p:cNvPr id="204" name="Google Shape;204;p29"/>
          <p:cNvSpPr txBox="1"/>
          <p:nvPr/>
        </p:nvSpPr>
        <p:spPr>
          <a:xfrm>
            <a:off x="389350" y="2912050"/>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Filter Collector</a:t>
            </a:r>
            <a:endParaRPr sz="1000"/>
          </a:p>
        </p:txBody>
      </p:sp>
      <p:sp>
        <p:nvSpPr>
          <p:cNvPr id="205" name="Google Shape;205;p29"/>
          <p:cNvSpPr txBox="1"/>
          <p:nvPr/>
        </p:nvSpPr>
        <p:spPr>
          <a:xfrm>
            <a:off x="416050"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Predator</a:t>
            </a:r>
            <a:endParaRPr sz="1000"/>
          </a:p>
        </p:txBody>
      </p:sp>
      <p:sp>
        <p:nvSpPr>
          <p:cNvPr id="206" name="Google Shape;206;p29"/>
          <p:cNvSpPr txBox="1"/>
          <p:nvPr/>
        </p:nvSpPr>
        <p:spPr>
          <a:xfrm>
            <a:off x="1594475"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Scraper</a:t>
            </a:r>
            <a:endParaRPr sz="1000"/>
          </a:p>
        </p:txBody>
      </p:sp>
      <p:sp>
        <p:nvSpPr>
          <p:cNvPr id="207" name="Google Shape;207;p29"/>
          <p:cNvSpPr txBox="1"/>
          <p:nvPr/>
        </p:nvSpPr>
        <p:spPr>
          <a:xfrm>
            <a:off x="1579175" y="48218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800">
                <a:solidFill>
                  <a:schemeClr val="accent1"/>
                </a:solidFill>
                <a:latin typeface="Lato"/>
                <a:ea typeface="Lato"/>
                <a:cs typeface="Lato"/>
                <a:sym typeface="Lato"/>
              </a:rPr>
              <a:t>Gatherer Collector</a:t>
            </a:r>
            <a:endParaRPr sz="800"/>
          </a:p>
        </p:txBody>
      </p:sp>
      <p:sp>
        <p:nvSpPr>
          <p:cNvPr id="208" name="Google Shape;208;p29"/>
          <p:cNvSpPr txBox="1"/>
          <p:nvPr/>
        </p:nvSpPr>
        <p:spPr>
          <a:xfrm>
            <a:off x="389350" y="484222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Shredder</a:t>
            </a:r>
            <a:endParaRPr sz="1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a:t>
            </a:r>
            <a:endParaRPr/>
          </a:p>
        </p:txBody>
      </p:sp>
      <p:pic>
        <p:nvPicPr>
          <p:cNvPr id="214" name="Google Shape;214;p30"/>
          <p:cNvPicPr preferRelativeResize="0"/>
          <p:nvPr/>
        </p:nvPicPr>
        <p:blipFill>
          <a:blip r:embed="rId3">
            <a:alphaModFix/>
          </a:blip>
          <a:stretch>
            <a:fillRect/>
          </a:stretch>
        </p:blipFill>
        <p:spPr>
          <a:xfrm>
            <a:off x="389475" y="3193300"/>
            <a:ext cx="1061100" cy="713642"/>
          </a:xfrm>
          <a:prstGeom prst="rect">
            <a:avLst/>
          </a:prstGeom>
          <a:noFill/>
          <a:ln>
            <a:noFill/>
          </a:ln>
        </p:spPr>
      </p:pic>
      <p:pic>
        <p:nvPicPr>
          <p:cNvPr id="215" name="Google Shape;215;p30"/>
          <p:cNvPicPr preferRelativeResize="0"/>
          <p:nvPr/>
        </p:nvPicPr>
        <p:blipFill>
          <a:blip r:embed="rId4">
            <a:alphaModFix/>
          </a:blip>
          <a:stretch>
            <a:fillRect/>
          </a:stretch>
        </p:blipFill>
        <p:spPr>
          <a:xfrm>
            <a:off x="389475" y="4088750"/>
            <a:ext cx="1061100" cy="753475"/>
          </a:xfrm>
          <a:prstGeom prst="rect">
            <a:avLst/>
          </a:prstGeom>
          <a:noFill/>
          <a:ln>
            <a:noFill/>
          </a:ln>
        </p:spPr>
      </p:pic>
      <p:pic>
        <p:nvPicPr>
          <p:cNvPr id="216" name="Google Shape;216;p30"/>
          <p:cNvPicPr preferRelativeResize="0"/>
          <p:nvPr/>
        </p:nvPicPr>
        <p:blipFill>
          <a:blip r:embed="rId5">
            <a:alphaModFix/>
          </a:blip>
          <a:stretch>
            <a:fillRect/>
          </a:stretch>
        </p:blipFill>
        <p:spPr>
          <a:xfrm>
            <a:off x="1581175" y="4085600"/>
            <a:ext cx="1005000" cy="747857"/>
          </a:xfrm>
          <a:prstGeom prst="rect">
            <a:avLst/>
          </a:prstGeom>
          <a:noFill/>
          <a:ln>
            <a:noFill/>
          </a:ln>
        </p:spPr>
      </p:pic>
      <p:pic>
        <p:nvPicPr>
          <p:cNvPr id="217" name="Google Shape;217;p30"/>
          <p:cNvPicPr preferRelativeResize="0"/>
          <p:nvPr/>
        </p:nvPicPr>
        <p:blipFill>
          <a:blip r:embed="rId6">
            <a:alphaModFix/>
          </a:blip>
          <a:stretch>
            <a:fillRect/>
          </a:stretch>
        </p:blipFill>
        <p:spPr>
          <a:xfrm>
            <a:off x="1594475" y="3193300"/>
            <a:ext cx="991698" cy="687199"/>
          </a:xfrm>
          <a:prstGeom prst="rect">
            <a:avLst/>
          </a:prstGeom>
          <a:noFill/>
          <a:ln>
            <a:noFill/>
          </a:ln>
        </p:spPr>
      </p:pic>
      <p:pic>
        <p:nvPicPr>
          <p:cNvPr id="218" name="Google Shape;218;p30"/>
          <p:cNvPicPr preferRelativeResize="0"/>
          <p:nvPr/>
        </p:nvPicPr>
        <p:blipFill>
          <a:blip r:embed="rId7">
            <a:alphaModFix/>
          </a:blip>
          <a:stretch>
            <a:fillRect/>
          </a:stretch>
        </p:blipFill>
        <p:spPr>
          <a:xfrm>
            <a:off x="505626" y="2199976"/>
            <a:ext cx="695488" cy="713700"/>
          </a:xfrm>
          <a:prstGeom prst="rect">
            <a:avLst/>
          </a:prstGeom>
          <a:noFill/>
          <a:ln>
            <a:noFill/>
          </a:ln>
        </p:spPr>
      </p:pic>
      <p:sp>
        <p:nvSpPr>
          <p:cNvPr id="219" name="Google Shape;219;p30"/>
          <p:cNvSpPr txBox="1"/>
          <p:nvPr/>
        </p:nvSpPr>
        <p:spPr>
          <a:xfrm>
            <a:off x="389352" y="2689140"/>
            <a:ext cx="1089000" cy="2229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John Curtis’s British Entomology 1824–1840 [Public domain], via Wikimedia Commons</a:t>
            </a:r>
            <a:endParaRPr sz="400">
              <a:latin typeface="Calibri"/>
              <a:ea typeface="Calibri"/>
              <a:cs typeface="Calibri"/>
              <a:sym typeface="Calibri"/>
            </a:endParaRPr>
          </a:p>
        </p:txBody>
      </p:sp>
      <p:sp>
        <p:nvSpPr>
          <p:cNvPr id="220" name="Google Shape;220;p30"/>
          <p:cNvSpPr txBox="1"/>
          <p:nvPr/>
        </p:nvSpPr>
        <p:spPr>
          <a:xfrm>
            <a:off x="322817" y="3555510"/>
            <a:ext cx="1061100" cy="27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André Karwath aka Aka [CC BY-SA 2.5  (https://creativecommons.org/licenses/by-sa/2.5)], from Wikimedia Commons</a:t>
            </a:r>
            <a:endParaRPr sz="400">
              <a:latin typeface="Calibri"/>
              <a:ea typeface="Calibri"/>
              <a:cs typeface="Calibri"/>
              <a:sym typeface="Calibri"/>
            </a:endParaRPr>
          </a:p>
        </p:txBody>
      </p:sp>
      <p:sp>
        <p:nvSpPr>
          <p:cNvPr id="221" name="Google Shape;221;p30"/>
          <p:cNvSpPr txBox="1"/>
          <p:nvPr/>
        </p:nvSpPr>
        <p:spPr>
          <a:xfrm>
            <a:off x="1534465" y="3575738"/>
            <a:ext cx="1005000" cy="2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solidFill>
                  <a:srgbClr val="FFFFFF"/>
                </a:solidFill>
                <a:latin typeface="Calibri"/>
                <a:ea typeface="Calibri"/>
                <a:cs typeface="Calibri"/>
                <a:sym typeface="Calibri"/>
              </a:rPr>
              <a:t>By Wlodzimierz [CC BY-SA 4.0  (https://creativecommons.org/licenses/by-sa/4.0)], from Wikimedia Commons</a:t>
            </a:r>
            <a:endParaRPr sz="4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p:txBody>
      </p:sp>
      <p:sp>
        <p:nvSpPr>
          <p:cNvPr id="222" name="Google Shape;222;p30"/>
          <p:cNvSpPr txBox="1"/>
          <p:nvPr/>
        </p:nvSpPr>
        <p:spPr>
          <a:xfrm>
            <a:off x="1534475" y="4557825"/>
            <a:ext cx="1125000" cy="25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00">
                <a:solidFill>
                  <a:srgbClr val="FFFFFF"/>
                </a:solidFill>
                <a:latin typeface="Calibri"/>
                <a:ea typeface="Calibri"/>
                <a:cs typeface="Calibri"/>
                <a:sym typeface="Calibri"/>
              </a:rPr>
              <a:t>By Bj.schoenmakers [CC0], from Wikimedia Commons</a:t>
            </a:r>
            <a:endParaRPr sz="500">
              <a:solidFill>
                <a:srgbClr val="FFFFFF"/>
              </a:solidFill>
              <a:latin typeface="Calibri"/>
              <a:ea typeface="Calibri"/>
              <a:cs typeface="Calibri"/>
              <a:sym typeface="Calibri"/>
            </a:endParaRPr>
          </a:p>
        </p:txBody>
      </p:sp>
      <p:sp>
        <p:nvSpPr>
          <p:cNvPr id="223" name="Google Shape;223;p30"/>
          <p:cNvSpPr txBox="1"/>
          <p:nvPr/>
        </p:nvSpPr>
        <p:spPr>
          <a:xfrm>
            <a:off x="328000" y="4537875"/>
            <a:ext cx="1211700" cy="32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user Dick Belgers at waarneming.nl, a source of nature observations in the Netherlands. [CC BY 3.0</a:t>
            </a:r>
            <a:endParaRPr sz="500">
              <a:latin typeface="Calibri"/>
              <a:ea typeface="Calibri"/>
              <a:cs typeface="Calibri"/>
              <a:sym typeface="Calibri"/>
            </a:endParaRPr>
          </a:p>
        </p:txBody>
      </p:sp>
      <p:pic>
        <p:nvPicPr>
          <p:cNvPr id="224" name="Google Shape;224;p30"/>
          <p:cNvPicPr preferRelativeResize="0"/>
          <p:nvPr/>
        </p:nvPicPr>
        <p:blipFill>
          <a:blip r:embed="rId8">
            <a:alphaModFix/>
          </a:blip>
          <a:stretch>
            <a:fillRect/>
          </a:stretch>
        </p:blipFill>
        <p:spPr>
          <a:xfrm>
            <a:off x="3351275" y="1563187"/>
            <a:ext cx="3332820" cy="1442013"/>
          </a:xfrm>
          <a:prstGeom prst="rect">
            <a:avLst/>
          </a:prstGeom>
          <a:noFill/>
          <a:ln>
            <a:noFill/>
          </a:ln>
        </p:spPr>
      </p:pic>
      <p:pic>
        <p:nvPicPr>
          <p:cNvPr id="225" name="Google Shape;225;p30"/>
          <p:cNvPicPr preferRelativeResize="0"/>
          <p:nvPr/>
        </p:nvPicPr>
        <p:blipFill>
          <a:blip r:embed="rId9">
            <a:alphaModFix/>
          </a:blip>
          <a:stretch>
            <a:fillRect/>
          </a:stretch>
        </p:blipFill>
        <p:spPr>
          <a:xfrm>
            <a:off x="3351275" y="3171725"/>
            <a:ext cx="2831170" cy="773199"/>
          </a:xfrm>
          <a:prstGeom prst="rect">
            <a:avLst/>
          </a:prstGeom>
          <a:noFill/>
          <a:ln>
            <a:noFill/>
          </a:ln>
        </p:spPr>
      </p:pic>
      <p:sp>
        <p:nvSpPr>
          <p:cNvPr id="226" name="Google Shape;226;p30"/>
          <p:cNvSpPr txBox="1">
            <a:spLocks noGrp="1"/>
          </p:cNvSpPr>
          <p:nvPr>
            <p:ph type="body" idx="1"/>
          </p:nvPr>
        </p:nvSpPr>
        <p:spPr>
          <a:xfrm>
            <a:off x="533925" y="1853850"/>
            <a:ext cx="2215200" cy="363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Functional Feeding Groups</a:t>
            </a:r>
            <a:endParaRPr/>
          </a:p>
        </p:txBody>
      </p:sp>
      <p:sp>
        <p:nvSpPr>
          <p:cNvPr id="227" name="Google Shape;227;p30"/>
          <p:cNvSpPr txBox="1">
            <a:spLocks noGrp="1"/>
          </p:cNvSpPr>
          <p:nvPr>
            <p:ph type="body" idx="1"/>
          </p:nvPr>
        </p:nvSpPr>
        <p:spPr>
          <a:xfrm>
            <a:off x="3617100" y="861450"/>
            <a:ext cx="2215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Macroinvertebrate data sampling sites</a:t>
            </a:r>
            <a:endParaRPr/>
          </a:p>
        </p:txBody>
      </p:sp>
      <p:sp>
        <p:nvSpPr>
          <p:cNvPr id="228" name="Google Shape;228;p30"/>
          <p:cNvSpPr txBox="1"/>
          <p:nvPr/>
        </p:nvSpPr>
        <p:spPr>
          <a:xfrm>
            <a:off x="389350" y="2912050"/>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Filter Collector</a:t>
            </a:r>
            <a:endParaRPr sz="1000"/>
          </a:p>
        </p:txBody>
      </p:sp>
      <p:sp>
        <p:nvSpPr>
          <p:cNvPr id="229" name="Google Shape;229;p30"/>
          <p:cNvSpPr txBox="1"/>
          <p:nvPr/>
        </p:nvSpPr>
        <p:spPr>
          <a:xfrm>
            <a:off x="416050"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Predator</a:t>
            </a:r>
            <a:endParaRPr sz="1000"/>
          </a:p>
        </p:txBody>
      </p:sp>
      <p:sp>
        <p:nvSpPr>
          <p:cNvPr id="230" name="Google Shape;230;p30"/>
          <p:cNvSpPr txBox="1"/>
          <p:nvPr/>
        </p:nvSpPr>
        <p:spPr>
          <a:xfrm>
            <a:off x="1594475"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Scraper</a:t>
            </a:r>
            <a:endParaRPr sz="1000"/>
          </a:p>
        </p:txBody>
      </p:sp>
      <p:sp>
        <p:nvSpPr>
          <p:cNvPr id="231" name="Google Shape;231;p30"/>
          <p:cNvSpPr txBox="1"/>
          <p:nvPr/>
        </p:nvSpPr>
        <p:spPr>
          <a:xfrm>
            <a:off x="1579175" y="48218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800">
                <a:solidFill>
                  <a:schemeClr val="accent1"/>
                </a:solidFill>
                <a:latin typeface="Lato"/>
                <a:ea typeface="Lato"/>
                <a:cs typeface="Lato"/>
                <a:sym typeface="Lato"/>
              </a:rPr>
              <a:t>Gatherer Collector</a:t>
            </a:r>
            <a:endParaRPr sz="800"/>
          </a:p>
        </p:txBody>
      </p:sp>
      <p:sp>
        <p:nvSpPr>
          <p:cNvPr id="232" name="Google Shape;232;p30"/>
          <p:cNvSpPr txBox="1"/>
          <p:nvPr/>
        </p:nvSpPr>
        <p:spPr>
          <a:xfrm>
            <a:off x="389350" y="484222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Shredder</a:t>
            </a:r>
            <a:endParaRPr sz="1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a:t>
            </a:r>
            <a:endParaRPr/>
          </a:p>
        </p:txBody>
      </p:sp>
      <p:pic>
        <p:nvPicPr>
          <p:cNvPr id="238" name="Google Shape;238;p31"/>
          <p:cNvPicPr preferRelativeResize="0"/>
          <p:nvPr/>
        </p:nvPicPr>
        <p:blipFill>
          <a:blip r:embed="rId3">
            <a:alphaModFix/>
          </a:blip>
          <a:stretch>
            <a:fillRect/>
          </a:stretch>
        </p:blipFill>
        <p:spPr>
          <a:xfrm>
            <a:off x="389475" y="3193300"/>
            <a:ext cx="1061100" cy="713642"/>
          </a:xfrm>
          <a:prstGeom prst="rect">
            <a:avLst/>
          </a:prstGeom>
          <a:noFill/>
          <a:ln>
            <a:noFill/>
          </a:ln>
        </p:spPr>
      </p:pic>
      <p:pic>
        <p:nvPicPr>
          <p:cNvPr id="239" name="Google Shape;239;p31"/>
          <p:cNvPicPr preferRelativeResize="0"/>
          <p:nvPr/>
        </p:nvPicPr>
        <p:blipFill>
          <a:blip r:embed="rId4">
            <a:alphaModFix/>
          </a:blip>
          <a:stretch>
            <a:fillRect/>
          </a:stretch>
        </p:blipFill>
        <p:spPr>
          <a:xfrm>
            <a:off x="389475" y="4088750"/>
            <a:ext cx="1061100" cy="753475"/>
          </a:xfrm>
          <a:prstGeom prst="rect">
            <a:avLst/>
          </a:prstGeom>
          <a:noFill/>
          <a:ln>
            <a:noFill/>
          </a:ln>
        </p:spPr>
      </p:pic>
      <p:pic>
        <p:nvPicPr>
          <p:cNvPr id="240" name="Google Shape;240;p31"/>
          <p:cNvPicPr preferRelativeResize="0"/>
          <p:nvPr/>
        </p:nvPicPr>
        <p:blipFill>
          <a:blip r:embed="rId5">
            <a:alphaModFix/>
          </a:blip>
          <a:stretch>
            <a:fillRect/>
          </a:stretch>
        </p:blipFill>
        <p:spPr>
          <a:xfrm>
            <a:off x="1581175" y="4085600"/>
            <a:ext cx="1005000" cy="747857"/>
          </a:xfrm>
          <a:prstGeom prst="rect">
            <a:avLst/>
          </a:prstGeom>
          <a:noFill/>
          <a:ln>
            <a:noFill/>
          </a:ln>
        </p:spPr>
      </p:pic>
      <p:pic>
        <p:nvPicPr>
          <p:cNvPr id="241" name="Google Shape;241;p31"/>
          <p:cNvPicPr preferRelativeResize="0"/>
          <p:nvPr/>
        </p:nvPicPr>
        <p:blipFill>
          <a:blip r:embed="rId6">
            <a:alphaModFix/>
          </a:blip>
          <a:stretch>
            <a:fillRect/>
          </a:stretch>
        </p:blipFill>
        <p:spPr>
          <a:xfrm>
            <a:off x="1594475" y="3193300"/>
            <a:ext cx="991698" cy="687199"/>
          </a:xfrm>
          <a:prstGeom prst="rect">
            <a:avLst/>
          </a:prstGeom>
          <a:noFill/>
          <a:ln>
            <a:noFill/>
          </a:ln>
        </p:spPr>
      </p:pic>
      <p:pic>
        <p:nvPicPr>
          <p:cNvPr id="242" name="Google Shape;242;p31"/>
          <p:cNvPicPr preferRelativeResize="0"/>
          <p:nvPr/>
        </p:nvPicPr>
        <p:blipFill>
          <a:blip r:embed="rId7">
            <a:alphaModFix/>
          </a:blip>
          <a:stretch>
            <a:fillRect/>
          </a:stretch>
        </p:blipFill>
        <p:spPr>
          <a:xfrm>
            <a:off x="505626" y="2199976"/>
            <a:ext cx="695488" cy="713700"/>
          </a:xfrm>
          <a:prstGeom prst="rect">
            <a:avLst/>
          </a:prstGeom>
          <a:noFill/>
          <a:ln>
            <a:noFill/>
          </a:ln>
        </p:spPr>
      </p:pic>
      <p:sp>
        <p:nvSpPr>
          <p:cNvPr id="243" name="Google Shape;243;p31"/>
          <p:cNvSpPr txBox="1"/>
          <p:nvPr/>
        </p:nvSpPr>
        <p:spPr>
          <a:xfrm>
            <a:off x="389352" y="2689140"/>
            <a:ext cx="1089000" cy="2229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John Curtis’s British Entomology 1824–1840 [Public domain], via Wikimedia Commons</a:t>
            </a:r>
            <a:endParaRPr sz="400">
              <a:latin typeface="Calibri"/>
              <a:ea typeface="Calibri"/>
              <a:cs typeface="Calibri"/>
              <a:sym typeface="Calibri"/>
            </a:endParaRPr>
          </a:p>
        </p:txBody>
      </p:sp>
      <p:sp>
        <p:nvSpPr>
          <p:cNvPr id="244" name="Google Shape;244;p31"/>
          <p:cNvSpPr txBox="1"/>
          <p:nvPr/>
        </p:nvSpPr>
        <p:spPr>
          <a:xfrm>
            <a:off x="322817" y="3555510"/>
            <a:ext cx="1061100" cy="27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André Karwath aka Aka [CC BY-SA 2.5  (https://creativecommons.org/licenses/by-sa/2.5)], from Wikimedia Commons</a:t>
            </a:r>
            <a:endParaRPr sz="400">
              <a:latin typeface="Calibri"/>
              <a:ea typeface="Calibri"/>
              <a:cs typeface="Calibri"/>
              <a:sym typeface="Calibri"/>
            </a:endParaRPr>
          </a:p>
        </p:txBody>
      </p:sp>
      <p:sp>
        <p:nvSpPr>
          <p:cNvPr id="245" name="Google Shape;245;p31"/>
          <p:cNvSpPr txBox="1"/>
          <p:nvPr/>
        </p:nvSpPr>
        <p:spPr>
          <a:xfrm>
            <a:off x="1534465" y="3575738"/>
            <a:ext cx="1005000" cy="2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solidFill>
                  <a:srgbClr val="FFFFFF"/>
                </a:solidFill>
                <a:latin typeface="Calibri"/>
                <a:ea typeface="Calibri"/>
                <a:cs typeface="Calibri"/>
                <a:sym typeface="Calibri"/>
              </a:rPr>
              <a:t>By Wlodzimierz [CC BY-SA 4.0  (https://creativecommons.org/licenses/by-sa/4.0)], from Wikimedia Commons</a:t>
            </a:r>
            <a:endParaRPr sz="4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a:p>
            <a:pPr marL="0" lvl="0" indent="0" algn="l" rtl="0">
              <a:lnSpc>
                <a:spcPct val="115000"/>
              </a:lnSpc>
              <a:spcBef>
                <a:spcPts val="0"/>
              </a:spcBef>
              <a:spcAft>
                <a:spcPts val="0"/>
              </a:spcAft>
              <a:buNone/>
            </a:pPr>
            <a:endParaRPr sz="500">
              <a:latin typeface="Calibri"/>
              <a:ea typeface="Calibri"/>
              <a:cs typeface="Calibri"/>
              <a:sym typeface="Calibri"/>
            </a:endParaRPr>
          </a:p>
        </p:txBody>
      </p:sp>
      <p:sp>
        <p:nvSpPr>
          <p:cNvPr id="246" name="Google Shape;246;p31"/>
          <p:cNvSpPr txBox="1"/>
          <p:nvPr/>
        </p:nvSpPr>
        <p:spPr>
          <a:xfrm>
            <a:off x="1534475" y="4557825"/>
            <a:ext cx="1125000" cy="25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00">
                <a:solidFill>
                  <a:srgbClr val="FFFFFF"/>
                </a:solidFill>
                <a:latin typeface="Calibri"/>
                <a:ea typeface="Calibri"/>
                <a:cs typeface="Calibri"/>
                <a:sym typeface="Calibri"/>
              </a:rPr>
              <a:t>By Bj.schoenmakers [CC0], from Wikimedia Commons</a:t>
            </a:r>
            <a:endParaRPr sz="500">
              <a:solidFill>
                <a:srgbClr val="FFFFFF"/>
              </a:solidFill>
              <a:latin typeface="Calibri"/>
              <a:ea typeface="Calibri"/>
              <a:cs typeface="Calibri"/>
              <a:sym typeface="Calibri"/>
            </a:endParaRPr>
          </a:p>
        </p:txBody>
      </p:sp>
      <p:sp>
        <p:nvSpPr>
          <p:cNvPr id="247" name="Google Shape;247;p31"/>
          <p:cNvSpPr txBox="1"/>
          <p:nvPr/>
        </p:nvSpPr>
        <p:spPr>
          <a:xfrm>
            <a:off x="328000" y="4537875"/>
            <a:ext cx="1211700" cy="32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
                <a:latin typeface="Calibri"/>
                <a:ea typeface="Calibri"/>
                <a:cs typeface="Calibri"/>
                <a:sym typeface="Calibri"/>
              </a:rPr>
              <a:t>By user Dick Belgers at waarneming.nl, a source of nature observations in the Netherlands. [CC BY 3.0</a:t>
            </a:r>
            <a:endParaRPr sz="500">
              <a:latin typeface="Calibri"/>
              <a:ea typeface="Calibri"/>
              <a:cs typeface="Calibri"/>
              <a:sym typeface="Calibri"/>
            </a:endParaRPr>
          </a:p>
        </p:txBody>
      </p:sp>
      <p:pic>
        <p:nvPicPr>
          <p:cNvPr id="248" name="Google Shape;248;p31"/>
          <p:cNvPicPr preferRelativeResize="0"/>
          <p:nvPr/>
        </p:nvPicPr>
        <p:blipFill>
          <a:blip r:embed="rId8">
            <a:alphaModFix/>
          </a:blip>
          <a:stretch>
            <a:fillRect/>
          </a:stretch>
        </p:blipFill>
        <p:spPr>
          <a:xfrm>
            <a:off x="3351275" y="1563187"/>
            <a:ext cx="3332820" cy="1442013"/>
          </a:xfrm>
          <a:prstGeom prst="rect">
            <a:avLst/>
          </a:prstGeom>
          <a:noFill/>
          <a:ln>
            <a:noFill/>
          </a:ln>
        </p:spPr>
      </p:pic>
      <p:pic>
        <p:nvPicPr>
          <p:cNvPr id="249" name="Google Shape;249;p31"/>
          <p:cNvPicPr preferRelativeResize="0"/>
          <p:nvPr/>
        </p:nvPicPr>
        <p:blipFill>
          <a:blip r:embed="rId9">
            <a:alphaModFix/>
          </a:blip>
          <a:stretch>
            <a:fillRect/>
          </a:stretch>
        </p:blipFill>
        <p:spPr>
          <a:xfrm>
            <a:off x="3351275" y="3171725"/>
            <a:ext cx="2831170" cy="773199"/>
          </a:xfrm>
          <a:prstGeom prst="rect">
            <a:avLst/>
          </a:prstGeom>
          <a:noFill/>
          <a:ln>
            <a:noFill/>
          </a:ln>
        </p:spPr>
      </p:pic>
      <p:pic>
        <p:nvPicPr>
          <p:cNvPr id="250" name="Google Shape;250;p31"/>
          <p:cNvPicPr preferRelativeResize="0"/>
          <p:nvPr/>
        </p:nvPicPr>
        <p:blipFill rotWithShape="1">
          <a:blip r:embed="rId10">
            <a:alphaModFix/>
          </a:blip>
          <a:srcRect t="12219"/>
          <a:stretch/>
        </p:blipFill>
        <p:spPr>
          <a:xfrm>
            <a:off x="7380150" y="1972499"/>
            <a:ext cx="1387800" cy="852350"/>
          </a:xfrm>
          <a:prstGeom prst="rect">
            <a:avLst/>
          </a:prstGeom>
          <a:noFill/>
          <a:ln>
            <a:noFill/>
          </a:ln>
        </p:spPr>
      </p:pic>
      <p:sp>
        <p:nvSpPr>
          <p:cNvPr id="251" name="Google Shape;251;p31"/>
          <p:cNvSpPr txBox="1"/>
          <p:nvPr/>
        </p:nvSpPr>
        <p:spPr>
          <a:xfrm>
            <a:off x="7380150" y="2569850"/>
            <a:ext cx="138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rgbClr val="FFFFFF"/>
                </a:solidFill>
              </a:rPr>
              <a:t>@ U.S. Fish and Wildlife Service Southeast Region from Flickr</a:t>
            </a:r>
            <a:endParaRPr sz="400">
              <a:solidFill>
                <a:srgbClr val="FFFFFF"/>
              </a:solidFill>
            </a:endParaRPr>
          </a:p>
        </p:txBody>
      </p:sp>
      <p:pic>
        <p:nvPicPr>
          <p:cNvPr id="252" name="Google Shape;252;p31"/>
          <p:cNvPicPr preferRelativeResize="0"/>
          <p:nvPr/>
        </p:nvPicPr>
        <p:blipFill>
          <a:blip r:embed="rId11">
            <a:alphaModFix/>
          </a:blip>
          <a:stretch>
            <a:fillRect/>
          </a:stretch>
        </p:blipFill>
        <p:spPr>
          <a:xfrm>
            <a:off x="7380150" y="3100600"/>
            <a:ext cx="1387800" cy="753487"/>
          </a:xfrm>
          <a:prstGeom prst="rect">
            <a:avLst/>
          </a:prstGeom>
          <a:noFill/>
          <a:ln>
            <a:noFill/>
          </a:ln>
        </p:spPr>
      </p:pic>
      <p:sp>
        <p:nvSpPr>
          <p:cNvPr id="253" name="Google Shape;253;p31"/>
          <p:cNvSpPr txBox="1"/>
          <p:nvPr/>
        </p:nvSpPr>
        <p:spPr>
          <a:xfrm>
            <a:off x="7380150" y="3538150"/>
            <a:ext cx="138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rgbClr val="FFFFFF"/>
                </a:solidFill>
              </a:rPr>
              <a:t>@ Sara Kothari [CC BY-SA 4.0], from Wikimedia Commons</a:t>
            </a:r>
            <a:endParaRPr sz="400">
              <a:solidFill>
                <a:srgbClr val="FFFFFF"/>
              </a:solidFill>
            </a:endParaRPr>
          </a:p>
        </p:txBody>
      </p:sp>
      <p:sp>
        <p:nvSpPr>
          <p:cNvPr id="254" name="Google Shape;254;p31"/>
          <p:cNvSpPr txBox="1">
            <a:spLocks noGrp="1"/>
          </p:cNvSpPr>
          <p:nvPr>
            <p:ph type="body" idx="1"/>
          </p:nvPr>
        </p:nvSpPr>
        <p:spPr>
          <a:xfrm>
            <a:off x="533925" y="1853850"/>
            <a:ext cx="2215200" cy="363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Functional Feeding Groups</a:t>
            </a:r>
            <a:endParaRPr/>
          </a:p>
        </p:txBody>
      </p:sp>
      <p:sp>
        <p:nvSpPr>
          <p:cNvPr id="255" name="Google Shape;255;p31"/>
          <p:cNvSpPr txBox="1">
            <a:spLocks noGrp="1"/>
          </p:cNvSpPr>
          <p:nvPr>
            <p:ph type="body" idx="1"/>
          </p:nvPr>
        </p:nvSpPr>
        <p:spPr>
          <a:xfrm>
            <a:off x="3617100" y="861450"/>
            <a:ext cx="2215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Macroinvertebrate data sampling sites</a:t>
            </a:r>
            <a:endParaRPr/>
          </a:p>
        </p:txBody>
      </p:sp>
      <p:pic>
        <p:nvPicPr>
          <p:cNvPr id="256" name="Google Shape;256;p31"/>
          <p:cNvPicPr preferRelativeResize="0"/>
          <p:nvPr/>
        </p:nvPicPr>
        <p:blipFill>
          <a:blip r:embed="rId12">
            <a:alphaModFix/>
          </a:blip>
          <a:stretch>
            <a:fillRect/>
          </a:stretch>
        </p:blipFill>
        <p:spPr>
          <a:xfrm>
            <a:off x="7380150" y="4108175"/>
            <a:ext cx="1387801" cy="713700"/>
          </a:xfrm>
          <a:prstGeom prst="rect">
            <a:avLst/>
          </a:prstGeom>
          <a:noFill/>
          <a:ln>
            <a:noFill/>
          </a:ln>
        </p:spPr>
      </p:pic>
      <p:sp>
        <p:nvSpPr>
          <p:cNvPr id="257" name="Google Shape;257;p31"/>
          <p:cNvSpPr txBox="1"/>
          <p:nvPr/>
        </p:nvSpPr>
        <p:spPr>
          <a:xfrm>
            <a:off x="7380150" y="4504450"/>
            <a:ext cx="1375800" cy="2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rgbClr val="FFFFFF"/>
                </a:solidFill>
              </a:rPr>
              <a:t>@ AngMoKio [CC BY-SA 2.5 (https://creativecommons.org/licenses/by-sa/2.5)]</a:t>
            </a:r>
            <a:endParaRPr sz="400">
              <a:solidFill>
                <a:srgbClr val="FFFFFF"/>
              </a:solidFill>
            </a:endParaRPr>
          </a:p>
        </p:txBody>
      </p:sp>
      <p:sp>
        <p:nvSpPr>
          <p:cNvPr id="258" name="Google Shape;258;p31"/>
          <p:cNvSpPr txBox="1"/>
          <p:nvPr/>
        </p:nvSpPr>
        <p:spPr>
          <a:xfrm>
            <a:off x="3214250" y="4250925"/>
            <a:ext cx="3732000" cy="71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700">
                <a:solidFill>
                  <a:schemeClr val="accent1"/>
                </a:solidFill>
                <a:latin typeface="Lato"/>
                <a:ea typeface="Lato"/>
                <a:cs typeface="Lato"/>
                <a:sym typeface="Lato"/>
              </a:rPr>
              <a:t>Macroinvertebrate data was collected from public data repositories such as PeerJ, DataOne, and the LTER database. Environmental data was compiled from these resources: landcover data — United States Department of Agriculture, CropLand data layer; elevation — United States Department of Agriculture, existing datasets; water temperature — United States Geological Survey, existing datasets</a:t>
            </a:r>
            <a:endParaRPr sz="700"/>
          </a:p>
        </p:txBody>
      </p:sp>
      <p:pic>
        <p:nvPicPr>
          <p:cNvPr id="259" name="Google Shape;259;p31"/>
          <p:cNvPicPr preferRelativeResize="0"/>
          <p:nvPr/>
        </p:nvPicPr>
        <p:blipFill rotWithShape="1">
          <a:blip r:embed="rId13">
            <a:alphaModFix/>
          </a:blip>
          <a:srcRect t="18106"/>
          <a:stretch/>
        </p:blipFill>
        <p:spPr>
          <a:xfrm>
            <a:off x="7380150" y="871250"/>
            <a:ext cx="1387799" cy="852349"/>
          </a:xfrm>
          <a:prstGeom prst="rect">
            <a:avLst/>
          </a:prstGeom>
          <a:noFill/>
          <a:ln>
            <a:noFill/>
          </a:ln>
        </p:spPr>
      </p:pic>
      <p:sp>
        <p:nvSpPr>
          <p:cNvPr id="260" name="Google Shape;260;p31"/>
          <p:cNvSpPr txBox="1"/>
          <p:nvPr/>
        </p:nvSpPr>
        <p:spPr>
          <a:xfrm>
            <a:off x="7374150" y="1532525"/>
            <a:ext cx="1387800" cy="1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rgbClr val="FFFFFF"/>
                </a:solidFill>
              </a:rPr>
              <a:t>@ Kevin Gill from Flickr</a:t>
            </a:r>
            <a:endParaRPr sz="400">
              <a:solidFill>
                <a:srgbClr val="FFFFFF"/>
              </a:solidFill>
            </a:endParaRPr>
          </a:p>
        </p:txBody>
      </p:sp>
      <p:sp>
        <p:nvSpPr>
          <p:cNvPr id="261" name="Google Shape;261;p31"/>
          <p:cNvSpPr txBox="1"/>
          <p:nvPr/>
        </p:nvSpPr>
        <p:spPr>
          <a:xfrm>
            <a:off x="7374150" y="4821875"/>
            <a:ext cx="13878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Imperviousness</a:t>
            </a:r>
            <a:endParaRPr sz="1000"/>
          </a:p>
        </p:txBody>
      </p:sp>
      <p:sp>
        <p:nvSpPr>
          <p:cNvPr id="262" name="Google Shape;262;p31"/>
          <p:cNvSpPr txBox="1"/>
          <p:nvPr/>
        </p:nvSpPr>
        <p:spPr>
          <a:xfrm>
            <a:off x="7380150" y="3854075"/>
            <a:ext cx="13878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Tree Canopy</a:t>
            </a:r>
            <a:endParaRPr sz="1000"/>
          </a:p>
        </p:txBody>
      </p:sp>
      <p:sp>
        <p:nvSpPr>
          <p:cNvPr id="263" name="Google Shape;263;p31"/>
          <p:cNvSpPr txBox="1"/>
          <p:nvPr/>
        </p:nvSpPr>
        <p:spPr>
          <a:xfrm>
            <a:off x="7374150" y="2827875"/>
            <a:ext cx="13878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Water temperature</a:t>
            </a:r>
            <a:endParaRPr sz="1000"/>
          </a:p>
        </p:txBody>
      </p:sp>
      <p:sp>
        <p:nvSpPr>
          <p:cNvPr id="264" name="Google Shape;264;p31"/>
          <p:cNvSpPr txBox="1"/>
          <p:nvPr/>
        </p:nvSpPr>
        <p:spPr>
          <a:xfrm>
            <a:off x="7380150" y="1723325"/>
            <a:ext cx="13878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Elevation</a:t>
            </a:r>
            <a:endParaRPr sz="1000"/>
          </a:p>
        </p:txBody>
      </p:sp>
      <p:sp>
        <p:nvSpPr>
          <p:cNvPr id="265" name="Google Shape;265;p31"/>
          <p:cNvSpPr txBox="1">
            <a:spLocks noGrp="1"/>
          </p:cNvSpPr>
          <p:nvPr>
            <p:ph type="body" idx="1"/>
          </p:nvPr>
        </p:nvSpPr>
        <p:spPr>
          <a:xfrm>
            <a:off x="7245250" y="481675"/>
            <a:ext cx="2215200" cy="327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Environmental Data</a:t>
            </a:r>
            <a:endParaRPr/>
          </a:p>
        </p:txBody>
      </p:sp>
      <p:sp>
        <p:nvSpPr>
          <p:cNvPr id="266" name="Google Shape;266;p31"/>
          <p:cNvSpPr txBox="1"/>
          <p:nvPr/>
        </p:nvSpPr>
        <p:spPr>
          <a:xfrm>
            <a:off x="389350" y="2912050"/>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Filter Collector</a:t>
            </a:r>
            <a:endParaRPr sz="1000"/>
          </a:p>
        </p:txBody>
      </p:sp>
      <p:sp>
        <p:nvSpPr>
          <p:cNvPr id="267" name="Google Shape;267;p31"/>
          <p:cNvSpPr txBox="1"/>
          <p:nvPr/>
        </p:nvSpPr>
        <p:spPr>
          <a:xfrm>
            <a:off x="416050"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Predator</a:t>
            </a:r>
            <a:endParaRPr sz="1000"/>
          </a:p>
        </p:txBody>
      </p:sp>
      <p:sp>
        <p:nvSpPr>
          <p:cNvPr id="268" name="Google Shape;268;p31"/>
          <p:cNvSpPr txBox="1"/>
          <p:nvPr/>
        </p:nvSpPr>
        <p:spPr>
          <a:xfrm>
            <a:off x="1594475" y="38663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Scraper</a:t>
            </a:r>
            <a:endParaRPr sz="1000"/>
          </a:p>
        </p:txBody>
      </p:sp>
      <p:sp>
        <p:nvSpPr>
          <p:cNvPr id="269" name="Google Shape;269;p31"/>
          <p:cNvSpPr txBox="1"/>
          <p:nvPr/>
        </p:nvSpPr>
        <p:spPr>
          <a:xfrm>
            <a:off x="1579175" y="482187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800">
                <a:solidFill>
                  <a:schemeClr val="accent1"/>
                </a:solidFill>
                <a:latin typeface="Lato"/>
                <a:ea typeface="Lato"/>
                <a:cs typeface="Lato"/>
                <a:sym typeface="Lato"/>
              </a:rPr>
              <a:t>Gatherer Collector</a:t>
            </a:r>
            <a:endParaRPr sz="800"/>
          </a:p>
        </p:txBody>
      </p:sp>
      <p:sp>
        <p:nvSpPr>
          <p:cNvPr id="270" name="Google Shape;270;p31"/>
          <p:cNvSpPr txBox="1"/>
          <p:nvPr/>
        </p:nvSpPr>
        <p:spPr>
          <a:xfrm>
            <a:off x="389350" y="4842225"/>
            <a:ext cx="1035600" cy="190800"/>
          </a:xfrm>
          <a:prstGeom prst="rect">
            <a:avLst/>
          </a:prstGeom>
          <a:noFill/>
          <a:ln>
            <a:noFill/>
          </a:ln>
        </p:spPr>
        <p:txBody>
          <a:bodyPr spcFirstLastPara="1" wrap="square" lIns="45700" tIns="18275" rIns="45700" bIns="45700" anchor="t" anchorCtr="0">
            <a:noAutofit/>
          </a:bodyPr>
          <a:lstStyle/>
          <a:p>
            <a:pPr marL="0" lvl="0" indent="0" algn="l" rtl="0">
              <a:lnSpc>
                <a:spcPct val="115000"/>
              </a:lnSpc>
              <a:spcBef>
                <a:spcPts val="0"/>
              </a:spcBef>
              <a:spcAft>
                <a:spcPts val="1000"/>
              </a:spcAft>
              <a:buNone/>
            </a:pPr>
            <a:r>
              <a:rPr lang="en" sz="1000">
                <a:solidFill>
                  <a:schemeClr val="accent1"/>
                </a:solidFill>
                <a:latin typeface="Lato"/>
                <a:ea typeface="Lato"/>
                <a:cs typeface="Lato"/>
                <a:sym typeface="Lato"/>
              </a:rPr>
              <a:t>Shredder</a:t>
            </a:r>
            <a:endParaRPr sz="1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76" name="Google Shape;276;p32"/>
          <p:cNvSpPr txBox="1">
            <a:spLocks noGrp="1"/>
          </p:cNvSpPr>
          <p:nvPr>
            <p:ph type="body" idx="2"/>
          </p:nvPr>
        </p:nvSpPr>
        <p:spPr>
          <a:xfrm>
            <a:off x="729454" y="1920750"/>
            <a:ext cx="3838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Numerical data</a:t>
            </a:r>
            <a:endParaRPr/>
          </a:p>
        </p:txBody>
      </p:sp>
      <p:pic>
        <p:nvPicPr>
          <p:cNvPr id="277" name="Google Shape;277;p32"/>
          <p:cNvPicPr preferRelativeResize="0"/>
          <p:nvPr/>
        </p:nvPicPr>
        <p:blipFill>
          <a:blip r:embed="rId3">
            <a:alphaModFix/>
          </a:blip>
          <a:stretch>
            <a:fillRect/>
          </a:stretch>
        </p:blipFill>
        <p:spPr>
          <a:xfrm>
            <a:off x="729450" y="2363180"/>
            <a:ext cx="2670073" cy="256025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83" name="Google Shape;283;p33"/>
          <p:cNvSpPr txBox="1">
            <a:spLocks noGrp="1"/>
          </p:cNvSpPr>
          <p:nvPr>
            <p:ph type="body" idx="1"/>
          </p:nvPr>
        </p:nvSpPr>
        <p:spPr>
          <a:xfrm>
            <a:off x="4709961" y="1920750"/>
            <a:ext cx="3838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Landcover data</a:t>
            </a:r>
            <a:endParaRPr/>
          </a:p>
        </p:txBody>
      </p:sp>
      <p:sp>
        <p:nvSpPr>
          <p:cNvPr id="284" name="Google Shape;284;p33"/>
          <p:cNvSpPr txBox="1">
            <a:spLocks noGrp="1"/>
          </p:cNvSpPr>
          <p:nvPr>
            <p:ph type="body" idx="2"/>
          </p:nvPr>
        </p:nvSpPr>
        <p:spPr>
          <a:xfrm>
            <a:off x="729454" y="1920750"/>
            <a:ext cx="3838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Numerical data</a:t>
            </a:r>
            <a:endParaRPr/>
          </a:p>
        </p:txBody>
      </p:sp>
      <p:pic>
        <p:nvPicPr>
          <p:cNvPr id="285" name="Google Shape;285;p33"/>
          <p:cNvPicPr preferRelativeResize="0"/>
          <p:nvPr/>
        </p:nvPicPr>
        <p:blipFill>
          <a:blip r:embed="rId3">
            <a:alphaModFix/>
          </a:blip>
          <a:stretch>
            <a:fillRect/>
          </a:stretch>
        </p:blipFill>
        <p:spPr>
          <a:xfrm>
            <a:off x="729450" y="2363180"/>
            <a:ext cx="2670073" cy="2560252"/>
          </a:xfrm>
          <a:prstGeom prst="rect">
            <a:avLst/>
          </a:prstGeom>
          <a:noFill/>
          <a:ln>
            <a:noFill/>
          </a:ln>
        </p:spPr>
      </p:pic>
      <p:pic>
        <p:nvPicPr>
          <p:cNvPr id="286" name="Google Shape;286;p33"/>
          <p:cNvPicPr preferRelativeResize="0"/>
          <p:nvPr/>
        </p:nvPicPr>
        <p:blipFill>
          <a:blip r:embed="rId4">
            <a:alphaModFix/>
          </a:blip>
          <a:stretch>
            <a:fillRect/>
          </a:stretch>
        </p:blipFill>
        <p:spPr>
          <a:xfrm>
            <a:off x="4710101" y="2363175"/>
            <a:ext cx="2952750" cy="2560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92" name="Google Shape;292;p34"/>
          <p:cNvSpPr txBox="1">
            <a:spLocks noGrp="1"/>
          </p:cNvSpPr>
          <p:nvPr>
            <p:ph type="body" idx="1"/>
          </p:nvPr>
        </p:nvSpPr>
        <p:spPr>
          <a:xfrm>
            <a:off x="4709961" y="1920750"/>
            <a:ext cx="3838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Landcover data</a:t>
            </a:r>
            <a:endParaRPr/>
          </a:p>
        </p:txBody>
      </p:sp>
      <p:sp>
        <p:nvSpPr>
          <p:cNvPr id="293" name="Google Shape;293;p34"/>
          <p:cNvSpPr txBox="1">
            <a:spLocks noGrp="1"/>
          </p:cNvSpPr>
          <p:nvPr>
            <p:ph type="body" idx="2"/>
          </p:nvPr>
        </p:nvSpPr>
        <p:spPr>
          <a:xfrm>
            <a:off x="729454" y="1920750"/>
            <a:ext cx="3838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Numerical data</a:t>
            </a:r>
            <a:endParaRPr/>
          </a:p>
        </p:txBody>
      </p:sp>
      <p:pic>
        <p:nvPicPr>
          <p:cNvPr id="294" name="Google Shape;294;p34"/>
          <p:cNvPicPr preferRelativeResize="0"/>
          <p:nvPr/>
        </p:nvPicPr>
        <p:blipFill rotWithShape="1">
          <a:blip r:embed="rId3">
            <a:alphaModFix/>
          </a:blip>
          <a:srcRect t="1105" b="1095"/>
          <a:stretch/>
        </p:blipFill>
        <p:spPr>
          <a:xfrm>
            <a:off x="729450" y="2388500"/>
            <a:ext cx="2670075" cy="2508800"/>
          </a:xfrm>
          <a:prstGeom prst="rect">
            <a:avLst/>
          </a:prstGeom>
          <a:noFill/>
          <a:ln>
            <a:noFill/>
          </a:ln>
        </p:spPr>
      </p:pic>
      <p:pic>
        <p:nvPicPr>
          <p:cNvPr id="295" name="Google Shape;295;p34"/>
          <p:cNvPicPr preferRelativeResize="0"/>
          <p:nvPr/>
        </p:nvPicPr>
        <p:blipFill rotWithShape="1">
          <a:blip r:embed="rId4">
            <a:alphaModFix/>
          </a:blip>
          <a:srcRect/>
          <a:stretch/>
        </p:blipFill>
        <p:spPr>
          <a:xfrm>
            <a:off x="4710100" y="2363175"/>
            <a:ext cx="2952750" cy="25602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On-screen Show (16:9)</PresentationFormat>
  <Paragraphs>105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Lato</vt:lpstr>
      <vt:lpstr>Raleway</vt:lpstr>
      <vt:lpstr>Arial</vt:lpstr>
      <vt:lpstr>Calibri</vt:lpstr>
      <vt:lpstr>Streamline</vt:lpstr>
      <vt:lpstr>Streamline</vt:lpstr>
      <vt:lpstr>Modeling Macroinvertebrate Communities and Ecological Health</vt:lpstr>
      <vt:lpstr>Introduction</vt:lpstr>
      <vt:lpstr>Introduction</vt:lpstr>
      <vt:lpstr>Methods</vt:lpstr>
      <vt:lpstr>Methods</vt:lpstr>
      <vt:lpstr>Methods</vt:lpstr>
      <vt:lpstr>Results</vt:lpstr>
      <vt:lpstr>Results</vt:lpstr>
      <vt:lpstr>Results</vt:lpstr>
      <vt:lpstr>Conclusions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Macroinvertebrate Communities and Ecological Health</dc:title>
  <cp:lastModifiedBy>Sofie Margaret Christie (RIT Student)</cp:lastModifiedBy>
  <cp:revision>1</cp:revision>
  <dcterms:modified xsi:type="dcterms:W3CDTF">2019-07-03T21:10:54Z</dcterms:modified>
</cp:coreProperties>
</file>