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1" r:id="rId2"/>
    <p:sldId id="325" r:id="rId3"/>
    <p:sldId id="363" r:id="rId4"/>
    <p:sldId id="326" r:id="rId5"/>
    <p:sldId id="339" r:id="rId6"/>
    <p:sldId id="331" r:id="rId7"/>
    <p:sldId id="350" r:id="rId8"/>
    <p:sldId id="349" r:id="rId9"/>
    <p:sldId id="328" r:id="rId10"/>
    <p:sldId id="347" r:id="rId11"/>
    <p:sldId id="353" r:id="rId12"/>
    <p:sldId id="352" r:id="rId13"/>
    <p:sldId id="356" r:id="rId14"/>
    <p:sldId id="354" r:id="rId15"/>
    <p:sldId id="358" r:id="rId16"/>
    <p:sldId id="330" r:id="rId17"/>
    <p:sldId id="329" r:id="rId18"/>
    <p:sldId id="340" r:id="rId19"/>
    <p:sldId id="332" r:id="rId20"/>
    <p:sldId id="338" r:id="rId21"/>
    <p:sldId id="362" r:id="rId22"/>
    <p:sldId id="333" r:id="rId23"/>
    <p:sldId id="370" r:id="rId24"/>
    <p:sldId id="359" r:id="rId25"/>
    <p:sldId id="343" r:id="rId26"/>
    <p:sldId id="335" r:id="rId27"/>
    <p:sldId id="365" r:id="rId28"/>
    <p:sldId id="337" r:id="rId29"/>
    <p:sldId id="345" r:id="rId30"/>
    <p:sldId id="367" r:id="rId31"/>
    <p:sldId id="368" r:id="rId32"/>
    <p:sldId id="369" r:id="rId33"/>
    <p:sldId id="361" r:id="rId34"/>
  </p:sldIdLst>
  <p:sldSz cx="9144000" cy="6858000" type="screen4x3"/>
  <p:notesSz cx="6799263" cy="98758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434" autoAdjust="0"/>
  </p:normalViewPr>
  <p:slideViewPr>
    <p:cSldViewPr>
      <p:cViewPr>
        <p:scale>
          <a:sx n="60" d="100"/>
          <a:sy n="60" d="100"/>
        </p:scale>
        <p:origin x="1626" y="216"/>
      </p:cViewPr>
      <p:guideLst>
        <p:guide orient="horz" pos="2614"/>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347" cy="493792"/>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51342" y="0"/>
            <a:ext cx="2946347" cy="493792"/>
          </a:xfrm>
          <a:prstGeom prst="rect">
            <a:avLst/>
          </a:prstGeom>
        </p:spPr>
        <p:txBody>
          <a:bodyPr vert="horz" lIns="91440" tIns="45720" rIns="91440" bIns="45720" rtlCol="0"/>
          <a:lstStyle>
            <a:lvl1pPr algn="r">
              <a:defRPr sz="1200"/>
            </a:lvl1pPr>
          </a:lstStyle>
          <a:p>
            <a:fld id="{B7616952-78BD-4FCE-8CF8-A571B865EFDB}" type="datetimeFigureOut">
              <a:rPr lang="es-PE" smtClean="0"/>
              <a:t>3/10/2018</a:t>
            </a:fld>
            <a:endParaRPr lang="es-PE"/>
          </a:p>
        </p:txBody>
      </p:sp>
      <p:sp>
        <p:nvSpPr>
          <p:cNvPr id="4" name="3 Marcador de imagen de diapositiva"/>
          <p:cNvSpPr>
            <a:spLocks noGrp="1" noRot="1" noChangeAspect="1"/>
          </p:cNvSpPr>
          <p:nvPr>
            <p:ph type="sldImg" idx="2"/>
          </p:nvPr>
        </p:nvSpPr>
        <p:spPr>
          <a:xfrm>
            <a:off x="931863" y="741363"/>
            <a:ext cx="4935537" cy="370205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79927" y="4691023"/>
            <a:ext cx="5439410" cy="444412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380332"/>
            <a:ext cx="2946347" cy="493792"/>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51342" y="9380332"/>
            <a:ext cx="2946347" cy="493792"/>
          </a:xfrm>
          <a:prstGeom prst="rect">
            <a:avLst/>
          </a:prstGeom>
        </p:spPr>
        <p:txBody>
          <a:bodyPr vert="horz" lIns="91440" tIns="45720" rIns="91440" bIns="45720" rtlCol="0" anchor="b"/>
          <a:lstStyle>
            <a:lvl1pPr algn="r">
              <a:defRPr sz="1200"/>
            </a:lvl1pPr>
          </a:lstStyle>
          <a:p>
            <a:fld id="{AA95E912-63B7-40B8-BD27-7FA31EF4DEAB}" type="slidenum">
              <a:rPr lang="es-PE" smtClean="0"/>
              <a:t>‹Nº›</a:t>
            </a:fld>
            <a:endParaRPr lang="es-PE"/>
          </a:p>
        </p:txBody>
      </p:sp>
    </p:spTree>
    <p:extLst>
      <p:ext uri="{BB962C8B-B14F-4D97-AF65-F5344CB8AC3E}">
        <p14:creationId xmlns:p14="http://schemas.microsoft.com/office/powerpoint/2010/main" val="4020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baseline="0" dirty="0" smtClean="0"/>
          </a:p>
        </p:txBody>
      </p:sp>
      <p:sp>
        <p:nvSpPr>
          <p:cNvPr id="4" name="3 Marcador de número de diapositiva"/>
          <p:cNvSpPr>
            <a:spLocks noGrp="1"/>
          </p:cNvSpPr>
          <p:nvPr>
            <p:ph type="sldNum" sz="quarter" idx="10"/>
          </p:nvPr>
        </p:nvSpPr>
        <p:spPr/>
        <p:txBody>
          <a:bodyPr/>
          <a:lstStyle/>
          <a:p>
            <a:fld id="{9BA93521-7F8C-4480-B3CC-709E5A657354}" type="slidenum">
              <a:rPr lang="es-PE" smtClean="0"/>
              <a:t>1</a:t>
            </a:fld>
            <a:endParaRPr lang="es-PE"/>
          </a:p>
        </p:txBody>
      </p:sp>
    </p:spTree>
    <p:extLst>
      <p:ext uri="{BB962C8B-B14F-4D97-AF65-F5344CB8AC3E}">
        <p14:creationId xmlns:p14="http://schemas.microsoft.com/office/powerpoint/2010/main" val="342218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smtClean="0"/>
              <a:t>Se inicia en 1997</a:t>
            </a:r>
          </a:p>
          <a:p>
            <a:r>
              <a:rPr lang="en-US" dirty="0" smtClean="0"/>
              <a:t>Digital Object Identifier (DOI), que </a:t>
            </a:r>
            <a:r>
              <a:rPr lang="en-US" dirty="0" err="1" smtClean="0"/>
              <a:t>quiere</a:t>
            </a:r>
            <a:r>
              <a:rPr lang="en-US" dirty="0" smtClean="0"/>
              <a:t> </a:t>
            </a:r>
            <a:r>
              <a:rPr lang="en-US" dirty="0" err="1" smtClean="0"/>
              <a:t>decir</a:t>
            </a:r>
            <a:r>
              <a:rPr lang="en-US" dirty="0" smtClean="0"/>
              <a:t> “</a:t>
            </a:r>
            <a:r>
              <a:rPr lang="en-US" dirty="0" err="1" smtClean="0"/>
              <a:t>identificador</a:t>
            </a:r>
            <a:r>
              <a:rPr lang="en-US" dirty="0" smtClean="0"/>
              <a:t> digital para </a:t>
            </a:r>
            <a:r>
              <a:rPr lang="en-US" dirty="0" err="1" smtClean="0"/>
              <a:t>objetos</a:t>
            </a:r>
            <a:r>
              <a:rPr lang="en-US" dirty="0" smtClean="0"/>
              <a:t>”</a:t>
            </a:r>
          </a:p>
          <a:p>
            <a:r>
              <a:rPr lang="es-PE" dirty="0" smtClean="0"/>
              <a:t>Norma ISO 26324 (2012)</a:t>
            </a:r>
          </a:p>
          <a:p>
            <a:r>
              <a:rPr lang="en-US" dirty="0" smtClean="0"/>
              <a:t>DOI </a:t>
            </a:r>
            <a:r>
              <a:rPr lang="en-US" dirty="0" err="1" smtClean="0"/>
              <a:t>es</a:t>
            </a:r>
            <a:r>
              <a:rPr lang="en-US" dirty="0" smtClean="0"/>
              <a:t> un </a:t>
            </a:r>
            <a:r>
              <a:rPr lang="en-US" dirty="0" err="1" smtClean="0"/>
              <a:t>sistema</a:t>
            </a:r>
            <a:r>
              <a:rPr lang="en-US" dirty="0" smtClean="0"/>
              <a:t> que </a:t>
            </a:r>
            <a:r>
              <a:rPr lang="en-US" dirty="0" err="1" smtClean="0"/>
              <a:t>proporciona</a:t>
            </a:r>
            <a:r>
              <a:rPr lang="en-US" dirty="0" smtClean="0"/>
              <a:t> </a:t>
            </a:r>
            <a:r>
              <a:rPr lang="en-US" dirty="0" err="1" smtClean="0"/>
              <a:t>una</a:t>
            </a:r>
            <a:r>
              <a:rPr lang="en-US" dirty="0" smtClean="0"/>
              <a:t> </a:t>
            </a:r>
            <a:r>
              <a:rPr lang="en-US" dirty="0" err="1" smtClean="0"/>
              <a:t>infraestructura</a:t>
            </a:r>
            <a:r>
              <a:rPr lang="en-US" dirty="0" smtClean="0"/>
              <a:t> de </a:t>
            </a:r>
            <a:r>
              <a:rPr lang="en-US" dirty="0" err="1" smtClean="0"/>
              <a:t>identificación</a:t>
            </a:r>
            <a:r>
              <a:rPr lang="en-US" dirty="0" smtClean="0"/>
              <a:t> </a:t>
            </a:r>
            <a:r>
              <a:rPr lang="en-US" dirty="0" err="1" smtClean="0"/>
              <a:t>permanente</a:t>
            </a:r>
            <a:r>
              <a:rPr lang="en-US" dirty="0" smtClean="0"/>
              <a:t> para </a:t>
            </a:r>
            <a:r>
              <a:rPr lang="en-US" dirty="0" err="1" smtClean="0"/>
              <a:t>todo</a:t>
            </a:r>
            <a:r>
              <a:rPr lang="en-US" dirty="0" smtClean="0"/>
              <a:t> </a:t>
            </a:r>
            <a:r>
              <a:rPr lang="en-US" dirty="0" err="1" smtClean="0"/>
              <a:t>tipo</a:t>
            </a:r>
            <a:r>
              <a:rPr lang="en-US" dirty="0" smtClean="0"/>
              <a:t> de </a:t>
            </a:r>
            <a:r>
              <a:rPr lang="en-US" dirty="0" err="1" smtClean="0"/>
              <a:t>objetos</a:t>
            </a:r>
            <a:r>
              <a:rPr lang="en-US" dirty="0" smtClean="0"/>
              <a:t>. </a:t>
            </a:r>
          </a:p>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10</a:t>
            </a:fld>
            <a:endParaRPr lang="es-PE"/>
          </a:p>
        </p:txBody>
      </p:sp>
    </p:spTree>
    <p:extLst>
      <p:ext uri="{BB962C8B-B14F-4D97-AF65-F5344CB8AC3E}">
        <p14:creationId xmlns:p14="http://schemas.microsoft.com/office/powerpoint/2010/main" val="3006924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11</a:t>
            </a:fld>
            <a:endParaRPr lang="es-PE"/>
          </a:p>
        </p:txBody>
      </p:sp>
    </p:spTree>
    <p:extLst>
      <p:ext uri="{BB962C8B-B14F-4D97-AF65-F5344CB8AC3E}">
        <p14:creationId xmlns:p14="http://schemas.microsoft.com/office/powerpoint/2010/main" val="378396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12</a:t>
            </a:fld>
            <a:endParaRPr lang="es-PE"/>
          </a:p>
        </p:txBody>
      </p:sp>
    </p:spTree>
    <p:extLst>
      <p:ext uri="{BB962C8B-B14F-4D97-AF65-F5344CB8AC3E}">
        <p14:creationId xmlns:p14="http://schemas.microsoft.com/office/powerpoint/2010/main" val="81011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ISNI es el número estándar global certificado ISO, bajo la Norma Internacional identificador de nombre (ISO 27729), para la identificación de los millones de contribuyentes a las obras de creación y las que actúan en su distribución, incluyendo investigadores, inventores, escritores, artistas, creadores visuales, intérpretes, productores, editores, </a:t>
            </a:r>
            <a:r>
              <a:rPr lang="es-ES" sz="1200" b="0" i="0" kern="1200" dirty="0" err="1" smtClean="0">
                <a:solidFill>
                  <a:schemeClr val="tx1"/>
                </a:solidFill>
                <a:effectLst/>
                <a:latin typeface="+mn-lt"/>
                <a:ea typeface="+mn-ea"/>
                <a:cs typeface="+mn-cs"/>
              </a:rPr>
              <a:t>agregadores</a:t>
            </a:r>
            <a:r>
              <a:rPr lang="es-ES" sz="1200" b="0" i="0" kern="1200" dirty="0" smtClean="0">
                <a:solidFill>
                  <a:schemeClr val="tx1"/>
                </a:solidFill>
                <a:effectLst/>
                <a:latin typeface="+mn-lt"/>
                <a:ea typeface="+mn-ea"/>
                <a:cs typeface="+mn-cs"/>
              </a:rPr>
              <a:t>, y mucho más. Es parte de una familia de identificadores estándar internacional que incluye identificadores de obras, grabaciones, los productos y los titulares de derechos en todos los repertorios, por ejemplo, DOI, ISAN, ISBN, ISRC, ISSN, ISTC y ISWC.</a:t>
            </a:r>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13</a:t>
            </a:fld>
            <a:endParaRPr lang="es-PE"/>
          </a:p>
        </p:txBody>
      </p:sp>
    </p:spTree>
    <p:extLst>
      <p:ext uri="{BB962C8B-B14F-4D97-AF65-F5344CB8AC3E}">
        <p14:creationId xmlns:p14="http://schemas.microsoft.com/office/powerpoint/2010/main" val="281521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14</a:t>
            </a:fld>
            <a:endParaRPr lang="es-PE"/>
          </a:p>
        </p:txBody>
      </p:sp>
    </p:spTree>
    <p:extLst>
      <p:ext uri="{BB962C8B-B14F-4D97-AF65-F5344CB8AC3E}">
        <p14:creationId xmlns:p14="http://schemas.microsoft.com/office/powerpoint/2010/main" val="1784504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15</a:t>
            </a:fld>
            <a:endParaRPr lang="es-PE"/>
          </a:p>
        </p:txBody>
      </p:sp>
    </p:spTree>
    <p:extLst>
      <p:ext uri="{BB962C8B-B14F-4D97-AF65-F5344CB8AC3E}">
        <p14:creationId xmlns:p14="http://schemas.microsoft.com/office/powerpoint/2010/main" val="1604663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16</a:t>
            </a:fld>
            <a:endParaRPr lang="es-PE"/>
          </a:p>
        </p:txBody>
      </p:sp>
    </p:spTree>
    <p:extLst>
      <p:ext uri="{BB962C8B-B14F-4D97-AF65-F5344CB8AC3E}">
        <p14:creationId xmlns:p14="http://schemas.microsoft.com/office/powerpoint/2010/main" val="3516511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17</a:t>
            </a:fld>
            <a:endParaRPr lang="es-PE"/>
          </a:p>
        </p:txBody>
      </p:sp>
    </p:spTree>
    <p:extLst>
      <p:ext uri="{BB962C8B-B14F-4D97-AF65-F5344CB8AC3E}">
        <p14:creationId xmlns:p14="http://schemas.microsoft.com/office/powerpoint/2010/main" val="2587209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18</a:t>
            </a:fld>
            <a:endParaRPr lang="es-PE"/>
          </a:p>
        </p:txBody>
      </p:sp>
    </p:spTree>
    <p:extLst>
      <p:ext uri="{BB962C8B-B14F-4D97-AF65-F5344CB8AC3E}">
        <p14:creationId xmlns:p14="http://schemas.microsoft.com/office/powerpoint/2010/main" val="1903737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19</a:t>
            </a:fld>
            <a:endParaRPr lang="es-PE"/>
          </a:p>
        </p:txBody>
      </p:sp>
    </p:spTree>
    <p:extLst>
      <p:ext uri="{BB962C8B-B14F-4D97-AF65-F5344CB8AC3E}">
        <p14:creationId xmlns:p14="http://schemas.microsoft.com/office/powerpoint/2010/main" val="30122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a:t>
            </a:fld>
            <a:endParaRPr lang="es-PE"/>
          </a:p>
        </p:txBody>
      </p:sp>
    </p:spTree>
    <p:extLst>
      <p:ext uri="{BB962C8B-B14F-4D97-AF65-F5344CB8AC3E}">
        <p14:creationId xmlns:p14="http://schemas.microsoft.com/office/powerpoint/2010/main" val="2093040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20</a:t>
            </a:fld>
            <a:endParaRPr lang="es-PE"/>
          </a:p>
        </p:txBody>
      </p:sp>
    </p:spTree>
    <p:extLst>
      <p:ext uri="{BB962C8B-B14F-4D97-AF65-F5344CB8AC3E}">
        <p14:creationId xmlns:p14="http://schemas.microsoft.com/office/powerpoint/2010/main" val="3054830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21</a:t>
            </a:fld>
            <a:endParaRPr lang="es-PE"/>
          </a:p>
        </p:txBody>
      </p:sp>
    </p:spTree>
    <p:extLst>
      <p:ext uri="{BB962C8B-B14F-4D97-AF65-F5344CB8AC3E}">
        <p14:creationId xmlns:p14="http://schemas.microsoft.com/office/powerpoint/2010/main" val="3263857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22</a:t>
            </a:fld>
            <a:endParaRPr lang="es-PE"/>
          </a:p>
        </p:txBody>
      </p:sp>
    </p:spTree>
    <p:extLst>
      <p:ext uri="{BB962C8B-B14F-4D97-AF65-F5344CB8AC3E}">
        <p14:creationId xmlns:p14="http://schemas.microsoft.com/office/powerpoint/2010/main" val="2994436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23</a:t>
            </a:fld>
            <a:endParaRPr lang="es-PE"/>
          </a:p>
        </p:txBody>
      </p:sp>
    </p:spTree>
    <p:extLst>
      <p:ext uri="{BB962C8B-B14F-4D97-AF65-F5344CB8AC3E}">
        <p14:creationId xmlns:p14="http://schemas.microsoft.com/office/powerpoint/2010/main" val="2225645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24</a:t>
            </a:fld>
            <a:endParaRPr lang="es-PE"/>
          </a:p>
        </p:txBody>
      </p:sp>
    </p:spTree>
    <p:extLst>
      <p:ext uri="{BB962C8B-B14F-4D97-AF65-F5344CB8AC3E}">
        <p14:creationId xmlns:p14="http://schemas.microsoft.com/office/powerpoint/2010/main" val="2443324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25</a:t>
            </a:fld>
            <a:endParaRPr lang="es-PE"/>
          </a:p>
        </p:txBody>
      </p:sp>
    </p:spTree>
    <p:extLst>
      <p:ext uri="{BB962C8B-B14F-4D97-AF65-F5344CB8AC3E}">
        <p14:creationId xmlns:p14="http://schemas.microsoft.com/office/powerpoint/2010/main" val="2145883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26</a:t>
            </a:fld>
            <a:endParaRPr lang="es-PE"/>
          </a:p>
        </p:txBody>
      </p:sp>
    </p:spTree>
    <p:extLst>
      <p:ext uri="{BB962C8B-B14F-4D97-AF65-F5344CB8AC3E}">
        <p14:creationId xmlns:p14="http://schemas.microsoft.com/office/powerpoint/2010/main" val="2020948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27</a:t>
            </a:fld>
            <a:endParaRPr lang="es-PE"/>
          </a:p>
        </p:txBody>
      </p:sp>
    </p:spTree>
    <p:extLst>
      <p:ext uri="{BB962C8B-B14F-4D97-AF65-F5344CB8AC3E}">
        <p14:creationId xmlns:p14="http://schemas.microsoft.com/office/powerpoint/2010/main" val="2898386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28</a:t>
            </a:fld>
            <a:endParaRPr lang="es-PE"/>
          </a:p>
        </p:txBody>
      </p:sp>
    </p:spTree>
    <p:extLst>
      <p:ext uri="{BB962C8B-B14F-4D97-AF65-F5344CB8AC3E}">
        <p14:creationId xmlns:p14="http://schemas.microsoft.com/office/powerpoint/2010/main" val="3164320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29</a:t>
            </a:fld>
            <a:endParaRPr lang="es-PE"/>
          </a:p>
        </p:txBody>
      </p:sp>
    </p:spTree>
    <p:extLst>
      <p:ext uri="{BB962C8B-B14F-4D97-AF65-F5344CB8AC3E}">
        <p14:creationId xmlns:p14="http://schemas.microsoft.com/office/powerpoint/2010/main" val="39307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3</a:t>
            </a:fld>
            <a:endParaRPr lang="es-PE"/>
          </a:p>
        </p:txBody>
      </p:sp>
    </p:spTree>
    <p:extLst>
      <p:ext uri="{BB962C8B-B14F-4D97-AF65-F5344CB8AC3E}">
        <p14:creationId xmlns:p14="http://schemas.microsoft.com/office/powerpoint/2010/main" val="3844996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30</a:t>
            </a:fld>
            <a:endParaRPr lang="es-PE"/>
          </a:p>
        </p:txBody>
      </p:sp>
    </p:spTree>
    <p:extLst>
      <p:ext uri="{BB962C8B-B14F-4D97-AF65-F5344CB8AC3E}">
        <p14:creationId xmlns:p14="http://schemas.microsoft.com/office/powerpoint/2010/main" val="1520716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31</a:t>
            </a:fld>
            <a:endParaRPr lang="es-PE"/>
          </a:p>
        </p:txBody>
      </p:sp>
    </p:spTree>
    <p:extLst>
      <p:ext uri="{BB962C8B-B14F-4D97-AF65-F5344CB8AC3E}">
        <p14:creationId xmlns:p14="http://schemas.microsoft.com/office/powerpoint/2010/main" val="3599586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32</a:t>
            </a:fld>
            <a:endParaRPr lang="es-PE"/>
          </a:p>
        </p:txBody>
      </p:sp>
    </p:spTree>
    <p:extLst>
      <p:ext uri="{BB962C8B-B14F-4D97-AF65-F5344CB8AC3E}">
        <p14:creationId xmlns:p14="http://schemas.microsoft.com/office/powerpoint/2010/main" val="1128673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33</a:t>
            </a:fld>
            <a:endParaRPr lang="es-PE"/>
          </a:p>
        </p:txBody>
      </p:sp>
    </p:spTree>
    <p:extLst>
      <p:ext uri="{BB962C8B-B14F-4D97-AF65-F5344CB8AC3E}">
        <p14:creationId xmlns:p14="http://schemas.microsoft.com/office/powerpoint/2010/main" val="104637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MT"/>
              </a:rPr>
              <a:t>Alternative Assessment Metrics Project was begun in July 2013 with funding from the Alfred P. Sloan Foundation to address several areas of limitations and gaps that hinder the broader adoption of </a:t>
            </a:r>
            <a:r>
              <a:rPr lang="en-GB" dirty="0" err="1" smtClean="0">
                <a:latin typeface="ArialMT"/>
              </a:rPr>
              <a:t>altmetrics</a:t>
            </a:r>
            <a:endParaRPr lang="en-GB" dirty="0" smtClean="0"/>
          </a:p>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4</a:t>
            </a:fld>
            <a:endParaRPr lang="es-PE"/>
          </a:p>
        </p:txBody>
      </p:sp>
    </p:spTree>
    <p:extLst>
      <p:ext uri="{BB962C8B-B14F-4D97-AF65-F5344CB8AC3E}">
        <p14:creationId xmlns:p14="http://schemas.microsoft.com/office/powerpoint/2010/main" val="168718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5</a:t>
            </a:fld>
            <a:endParaRPr lang="es-PE"/>
          </a:p>
        </p:txBody>
      </p:sp>
    </p:spTree>
    <p:extLst>
      <p:ext uri="{BB962C8B-B14F-4D97-AF65-F5344CB8AC3E}">
        <p14:creationId xmlns:p14="http://schemas.microsoft.com/office/powerpoint/2010/main" val="106378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6</a:t>
            </a:fld>
            <a:endParaRPr lang="es-PE"/>
          </a:p>
        </p:txBody>
      </p:sp>
    </p:spTree>
    <p:extLst>
      <p:ext uri="{BB962C8B-B14F-4D97-AF65-F5344CB8AC3E}">
        <p14:creationId xmlns:p14="http://schemas.microsoft.com/office/powerpoint/2010/main" val="136522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7</a:t>
            </a:fld>
            <a:endParaRPr lang="es-PE"/>
          </a:p>
        </p:txBody>
      </p:sp>
    </p:spTree>
    <p:extLst>
      <p:ext uri="{BB962C8B-B14F-4D97-AF65-F5344CB8AC3E}">
        <p14:creationId xmlns:p14="http://schemas.microsoft.com/office/powerpoint/2010/main" val="264069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8</a:t>
            </a:fld>
            <a:endParaRPr lang="es-PE"/>
          </a:p>
        </p:txBody>
      </p:sp>
    </p:spTree>
    <p:extLst>
      <p:ext uri="{BB962C8B-B14F-4D97-AF65-F5344CB8AC3E}">
        <p14:creationId xmlns:p14="http://schemas.microsoft.com/office/powerpoint/2010/main" val="189218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A95E912-63B7-40B8-BD27-7FA31EF4DEAB}" type="slidenum">
              <a:rPr lang="es-PE" smtClean="0"/>
              <a:t>9</a:t>
            </a:fld>
            <a:endParaRPr lang="es-PE"/>
          </a:p>
        </p:txBody>
      </p:sp>
    </p:spTree>
    <p:extLst>
      <p:ext uri="{BB962C8B-B14F-4D97-AF65-F5344CB8AC3E}">
        <p14:creationId xmlns:p14="http://schemas.microsoft.com/office/powerpoint/2010/main" val="195734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26147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425282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2172778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l="25517" t="21265" r="10732" b="19208"/>
          <a:stretch>
            <a:fillRect/>
          </a:stretch>
        </p:blipFill>
        <p:spPr bwMode="auto">
          <a:xfrm>
            <a:off x="0" y="-58738"/>
            <a:ext cx="9251950" cy="691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ítulo 1"/>
          <p:cNvSpPr>
            <a:spLocks noGrp="1"/>
          </p:cNvSpPr>
          <p:nvPr>
            <p:ph type="ctrTitle" idx="4294967295"/>
          </p:nvPr>
        </p:nvSpPr>
        <p:spPr>
          <a:xfrm>
            <a:off x="457200" y="2582863"/>
            <a:ext cx="7772400" cy="1470025"/>
          </a:xfrm>
          <a:ln>
            <a:solidFill>
              <a:srgbClr val="4F81BD"/>
            </a:solidFill>
            <a:miter lim="800000"/>
            <a:headEnd/>
            <a:tailEnd/>
          </a:ln>
        </p:spPr>
        <p:txBody>
          <a:bodyPr/>
          <a:lstStyle/>
          <a:p>
            <a:r>
              <a:rPr lang="es-ES" altLang="es-PE" dirty="0" smtClean="0"/>
              <a:t>TÍTULO</a:t>
            </a:r>
          </a:p>
        </p:txBody>
      </p:sp>
    </p:spTree>
    <p:extLst>
      <p:ext uri="{BB962C8B-B14F-4D97-AF65-F5344CB8AC3E}">
        <p14:creationId xmlns:p14="http://schemas.microsoft.com/office/powerpoint/2010/main" val="2283384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2413"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4 Marcador de pie de página"/>
          <p:cNvSpPr>
            <a:spLocks noGrp="1"/>
          </p:cNvSpPr>
          <p:nvPr>
            <p:ph type="ftr" sz="quarter" idx="11"/>
          </p:nvPr>
        </p:nvSpPr>
        <p:spPr>
          <a:xfrm>
            <a:off x="3124200" y="6356350"/>
            <a:ext cx="2895600" cy="365125"/>
          </a:xfrm>
        </p:spPr>
        <p:txBody>
          <a:bodyPr/>
          <a:lstStyle/>
          <a:p>
            <a:r>
              <a:rPr lang="es-PE" dirty="0" smtClean="0"/>
              <a:t>Miguel Saravia. Universidad Peruana de Ciencias Aplicadas</a:t>
            </a:r>
            <a:endParaRPr lang="es-PE" dirty="0"/>
          </a:p>
        </p:txBody>
      </p:sp>
      <p:sp>
        <p:nvSpPr>
          <p:cNvPr id="4" name="5 Marcador de número de diapositiva"/>
          <p:cNvSpPr>
            <a:spLocks noGrp="1"/>
          </p:cNvSpPr>
          <p:nvPr>
            <p:ph type="sldNum" sz="quarter" idx="12"/>
          </p:nvPr>
        </p:nvSpPr>
        <p:spPr>
          <a:xfrm>
            <a:off x="6553200" y="6356350"/>
            <a:ext cx="2133600" cy="365125"/>
          </a:xfrm>
        </p:spPr>
        <p:txBody>
          <a:bodyPr/>
          <a:lstStyle/>
          <a:p>
            <a:fld id="{A8A48CA8-8F90-4AD2-AB4B-E040DE0EE128}" type="slidenum">
              <a:rPr lang="es-PE" smtClean="0"/>
              <a:pPr/>
              <a:t>‹Nº›</a:t>
            </a:fld>
            <a:r>
              <a:rPr lang="es-PE" dirty="0" smtClean="0"/>
              <a:t>/ # </a:t>
            </a:r>
            <a:endParaRPr lang="es-PE" dirty="0"/>
          </a:p>
        </p:txBody>
      </p:sp>
    </p:spTree>
    <p:extLst>
      <p:ext uri="{BB962C8B-B14F-4D97-AF65-F5344CB8AC3E}">
        <p14:creationId xmlns:p14="http://schemas.microsoft.com/office/powerpoint/2010/main" val="2989151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414747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406090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34983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351168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178735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275299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384908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7E931C-FCC2-4935-B3C4-FC2C3CD98331}" type="datetimeFigureOut">
              <a:rPr lang="es-PE" smtClean="0"/>
              <a:t>3/10/2018</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67E05E6A-4690-45EF-8AD1-89B7E156E68B}" type="slidenum">
              <a:rPr lang="es-PE" smtClean="0"/>
              <a:t>‹Nº›</a:t>
            </a:fld>
            <a:endParaRPr lang="es-PE"/>
          </a:p>
        </p:txBody>
      </p:sp>
    </p:spTree>
    <p:extLst>
      <p:ext uri="{BB962C8B-B14F-4D97-AF65-F5344CB8AC3E}">
        <p14:creationId xmlns:p14="http://schemas.microsoft.com/office/powerpoint/2010/main" val="272552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alpha val="2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E931C-FCC2-4935-B3C4-FC2C3CD98331}" type="datetimeFigureOut">
              <a:rPr lang="es-PE" smtClean="0"/>
              <a:t>3/10/2018</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05E6A-4690-45EF-8AD1-89B7E156E68B}" type="slidenum">
              <a:rPr lang="es-PE" smtClean="0"/>
              <a:t>‹Nº›</a:t>
            </a:fld>
            <a:endParaRPr lang="es-PE"/>
          </a:p>
        </p:txBody>
      </p:sp>
    </p:spTree>
    <p:extLst>
      <p:ext uri="{BB962C8B-B14F-4D97-AF65-F5344CB8AC3E}">
        <p14:creationId xmlns:p14="http://schemas.microsoft.com/office/powerpoint/2010/main" val="3484285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bio.huaroto@upc.edu.p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orcid.org/0000-0003-4654-417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orcid.org/0000-0003-4667-0993"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ctrTitle" idx="4294967295"/>
          </p:nvPr>
        </p:nvSpPr>
        <p:spPr>
          <a:xfrm>
            <a:off x="395536" y="1844824"/>
            <a:ext cx="8297355" cy="1920032"/>
          </a:xfrm>
        </p:spPr>
        <p:txBody>
          <a:bodyPr>
            <a:normAutofit fontScale="90000"/>
          </a:bodyPr>
          <a:lstStyle/>
          <a:p>
            <a:pPr>
              <a:defRPr/>
            </a:pPr>
            <a:r>
              <a:rPr lang="es-ES" altLang="es-PE" b="1" dirty="0" smtClean="0">
                <a:solidFill>
                  <a:schemeClr val="bg1"/>
                </a:solidFill>
                <a:latin typeface="Calibri" panose="020F0502020204030204" pitchFamily="34" charset="0"/>
              </a:rPr>
              <a:t>ORCID y su integración en los repositorios académicos: caso de la Universidad Peruana de Ciencias Aplicadas UPC</a:t>
            </a:r>
            <a:r>
              <a:rPr lang="es-PE" altLang="es-PE" dirty="0" smtClean="0">
                <a:solidFill>
                  <a:schemeClr val="bg1"/>
                </a:solidFill>
                <a:latin typeface="Calibri" panose="020F0502020204030204" pitchFamily="34" charset="0"/>
              </a:rPr>
              <a:t/>
            </a:r>
            <a:br>
              <a:rPr lang="es-PE" altLang="es-PE" dirty="0" smtClean="0">
                <a:solidFill>
                  <a:schemeClr val="bg1"/>
                </a:solidFill>
                <a:latin typeface="Calibri" panose="020F0502020204030204" pitchFamily="34" charset="0"/>
              </a:rPr>
            </a:br>
            <a:r>
              <a:rPr lang="es-PE" altLang="es-PE" b="1" dirty="0" smtClean="0">
                <a:solidFill>
                  <a:schemeClr val="bg1"/>
                </a:solidFill>
                <a:latin typeface="Calibri" panose="020F0502020204030204" pitchFamily="34" charset="0"/>
              </a:rPr>
              <a:t/>
            </a:r>
            <a:br>
              <a:rPr lang="es-PE" altLang="es-PE" b="1" dirty="0" smtClean="0">
                <a:solidFill>
                  <a:schemeClr val="bg1"/>
                </a:solidFill>
                <a:latin typeface="Calibri" panose="020F0502020204030204" pitchFamily="34" charset="0"/>
              </a:rPr>
            </a:br>
            <a:r>
              <a:rPr lang="es-PE" altLang="es-PE" sz="2700" dirty="0" smtClean="0">
                <a:solidFill>
                  <a:schemeClr val="bg1">
                    <a:lumMod val="85000"/>
                  </a:schemeClr>
                </a:solidFill>
                <a:effectLst>
                  <a:outerShdw blurRad="38100" dist="38100" dir="2700000" algn="tl">
                    <a:srgbClr val="000000">
                      <a:alpha val="43137"/>
                    </a:srgbClr>
                  </a:outerShdw>
                </a:effectLst>
                <a:latin typeface="Calibri" panose="020F0502020204030204" pitchFamily="34" charset="0"/>
              </a:rPr>
              <a:t>Primer Workshop ORCID 2018 – 03 octubre 2018</a:t>
            </a:r>
            <a:endParaRPr lang="es-PE" altLang="es-PE" sz="36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ndParaRPr>
          </a:p>
        </p:txBody>
      </p:sp>
      <p:sp>
        <p:nvSpPr>
          <p:cNvPr id="2" name="1 CuadroTexto"/>
          <p:cNvSpPr txBox="1"/>
          <p:nvPr/>
        </p:nvSpPr>
        <p:spPr>
          <a:xfrm>
            <a:off x="4927809" y="5157192"/>
            <a:ext cx="4294765" cy="1508105"/>
          </a:xfrm>
          <a:prstGeom prst="rect">
            <a:avLst/>
          </a:prstGeom>
          <a:noFill/>
        </p:spPr>
        <p:txBody>
          <a:bodyPr wrap="none" rtlCol="0">
            <a:spAutoFit/>
          </a:bodyPr>
          <a:lstStyle/>
          <a:p>
            <a:r>
              <a:rPr lang="es-PE" sz="2000" b="1" dirty="0" smtClean="0">
                <a:solidFill>
                  <a:schemeClr val="bg1"/>
                </a:solidFill>
                <a:latin typeface="Calibri" panose="020F0502020204030204" pitchFamily="34" charset="0"/>
              </a:rPr>
              <a:t>Libio </a:t>
            </a:r>
            <a:r>
              <a:rPr lang="es-PE" sz="2000" b="1" dirty="0" smtClean="0">
                <a:solidFill>
                  <a:schemeClr val="bg1"/>
                </a:solidFill>
                <a:latin typeface="Calibri" panose="020F0502020204030204" pitchFamily="34" charset="0"/>
              </a:rPr>
              <a:t>Huaroto</a:t>
            </a:r>
            <a:endParaRPr lang="es-PE" sz="2000" b="1" dirty="0" smtClean="0">
              <a:solidFill>
                <a:schemeClr val="bg1"/>
              </a:solidFill>
              <a:latin typeface="Calibri" panose="020F0502020204030204" pitchFamily="34" charset="0"/>
            </a:endParaRPr>
          </a:p>
          <a:p>
            <a:r>
              <a:rPr lang="es-PE" b="1" dirty="0" smtClean="0">
                <a:solidFill>
                  <a:schemeClr val="bg1"/>
                </a:solidFill>
                <a:latin typeface="Calibri" panose="020F0502020204030204" pitchFamily="34" charset="0"/>
              </a:rPr>
              <a:t>Responsable del Repositorio Académico</a:t>
            </a:r>
          </a:p>
          <a:p>
            <a:pPr lvl="0">
              <a:defRPr/>
            </a:pPr>
            <a:r>
              <a:rPr lang="es-PE" b="1" dirty="0" smtClean="0">
                <a:solidFill>
                  <a:schemeClr val="bg1"/>
                </a:solidFill>
                <a:latin typeface="Calibri" panose="020F0502020204030204" pitchFamily="34" charset="0"/>
              </a:rPr>
              <a:t>Universidad </a:t>
            </a:r>
            <a:r>
              <a:rPr lang="es-PE" b="1" dirty="0" smtClean="0">
                <a:solidFill>
                  <a:schemeClr val="bg1"/>
                </a:solidFill>
                <a:latin typeface="Calibri" panose="020F0502020204030204" pitchFamily="34" charset="0"/>
              </a:rPr>
              <a:t>Peruana de Ciencias Aplicadas</a:t>
            </a:r>
            <a:br>
              <a:rPr lang="es-PE" b="1" dirty="0" smtClean="0">
                <a:solidFill>
                  <a:schemeClr val="bg1"/>
                </a:solidFill>
                <a:latin typeface="Calibri" panose="020F0502020204030204" pitchFamily="34" charset="0"/>
              </a:rPr>
            </a:br>
            <a:r>
              <a:rPr lang="en-US" b="1" dirty="0" smtClean="0">
                <a:effectLst>
                  <a:outerShdw blurRad="38100" dist="38100" dir="2700000" algn="tl">
                    <a:srgbClr val="000000">
                      <a:alpha val="43137"/>
                    </a:srgbClr>
                  </a:outerShdw>
                </a:effectLst>
                <a:latin typeface="Calibri" panose="020F0502020204030204" pitchFamily="34" charset="0"/>
                <a:hlinkClick r:id="rId3"/>
              </a:rPr>
              <a:t>libio.huaroto@upc.edu.pe</a:t>
            </a:r>
            <a:r>
              <a:rPr lang="en-US" dirty="0">
                <a:effectLst>
                  <a:outerShdw blurRad="38100" dist="38100" dir="2700000" algn="tl">
                    <a:srgbClr val="000000">
                      <a:alpha val="43137"/>
                    </a:srgbClr>
                  </a:outerShdw>
                </a:effectLst>
                <a:latin typeface="Calibri" panose="020F0502020204030204" pitchFamily="34" charset="0"/>
              </a:rPr>
              <a:t/>
            </a:r>
            <a:br>
              <a:rPr lang="en-US" dirty="0">
                <a:effectLst>
                  <a:outerShdw blurRad="38100" dist="38100" dir="2700000" algn="tl">
                    <a:srgbClr val="000000">
                      <a:alpha val="43137"/>
                    </a:srgbClr>
                  </a:outerShdw>
                </a:effectLst>
                <a:latin typeface="Calibri" panose="020F0502020204030204" pitchFamily="34" charset="0"/>
              </a:rPr>
            </a:br>
            <a:r>
              <a:rPr lang="en-GB" dirty="0" smtClean="0">
                <a:solidFill>
                  <a:schemeClr val="bg1"/>
                </a:solidFill>
              </a:rPr>
              <a:t>https</a:t>
            </a:r>
            <a:r>
              <a:rPr lang="en-GB" dirty="0">
                <a:solidFill>
                  <a:schemeClr val="bg1"/>
                </a:solidFill>
              </a:rPr>
              <a:t>://orcid.org/0000-0003-4667-0993</a:t>
            </a:r>
            <a:r>
              <a:rPr lang="en-US" dirty="0" smtClean="0">
                <a:effectLst>
                  <a:outerShdw blurRad="38100" dist="38100" dir="2700000" algn="tl">
                    <a:srgbClr val="000000">
                      <a:alpha val="43137"/>
                    </a:srgbClr>
                  </a:outerShdw>
                </a:effectLst>
                <a:latin typeface="Calibri" panose="020F0502020204030204" pitchFamily="34" charset="0"/>
                <a:hlinkClick r:id="rId4"/>
              </a:rPr>
              <a:t>X</a:t>
            </a:r>
            <a:r>
              <a:rPr lang="en-US" dirty="0" smtClean="0">
                <a:effectLst>
                  <a:outerShdw blurRad="38100" dist="38100" dir="2700000" algn="tl">
                    <a:srgbClr val="000000">
                      <a:alpha val="43137"/>
                    </a:srgbClr>
                  </a:outerShdw>
                </a:effectLst>
                <a:latin typeface="Calibri" panose="020F0502020204030204" pitchFamily="34" charset="0"/>
              </a:rPr>
              <a:t> </a:t>
            </a:r>
            <a:endParaRPr lang="en-US" b="1" dirty="0">
              <a:effectLst>
                <a:outerShdw blurRad="38100" dist="38100" dir="2700000" algn="tl">
                  <a:srgbClr val="000000">
                    <a:alpha val="43137"/>
                  </a:srgbClr>
                </a:outerShdw>
              </a:effectLst>
              <a:latin typeface="Calibri" panose="020F0502020204030204" pitchFamily="34" charset="0"/>
            </a:endParaRPr>
          </a:p>
        </p:txBody>
      </p:sp>
      <p:pic>
        <p:nvPicPr>
          <p:cNvPr id="4" name="Picture 6" descr="Licencia Creative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6365408"/>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7956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Identificador persistente: DOI</a:t>
            </a:r>
            <a:endParaRPr lang="es-ES" altLang="es-PE" sz="4000" b="1" i="1" dirty="0">
              <a:solidFill>
                <a:schemeClr val="bg1"/>
              </a:solidFill>
              <a:latin typeface="Calibri" panose="020F0502020204030204" pitchFamily="34" charset="0"/>
            </a:endParaRPr>
          </a:p>
        </p:txBody>
      </p:sp>
      <p:pic>
        <p:nvPicPr>
          <p:cNvPr id="4" name="Imagen 3"/>
          <p:cNvPicPr>
            <a:picLocks noChangeAspect="1"/>
          </p:cNvPicPr>
          <p:nvPr/>
        </p:nvPicPr>
        <p:blipFill>
          <a:blip r:embed="rId3"/>
          <a:stretch>
            <a:fillRect/>
          </a:stretch>
        </p:blipFill>
        <p:spPr>
          <a:xfrm>
            <a:off x="1115616" y="1268760"/>
            <a:ext cx="4908153" cy="5301208"/>
          </a:xfrm>
          <a:prstGeom prst="rect">
            <a:avLst/>
          </a:prstGeom>
          <a:ln>
            <a:solidFill>
              <a:srgbClr val="00B0F0"/>
            </a:solidFill>
          </a:ln>
        </p:spPr>
      </p:pic>
      <p:sp>
        <p:nvSpPr>
          <p:cNvPr id="2" name="Rectángulo redondeado 1"/>
          <p:cNvSpPr/>
          <p:nvPr/>
        </p:nvSpPr>
        <p:spPr>
          <a:xfrm>
            <a:off x="3995936" y="2492896"/>
            <a:ext cx="1800200" cy="504056"/>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ángulo redondeado 4"/>
          <p:cNvSpPr/>
          <p:nvPr/>
        </p:nvSpPr>
        <p:spPr>
          <a:xfrm>
            <a:off x="4015358" y="5085184"/>
            <a:ext cx="1800200" cy="504056"/>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ipse 5"/>
          <p:cNvSpPr/>
          <p:nvPr/>
        </p:nvSpPr>
        <p:spPr>
          <a:xfrm>
            <a:off x="6925142" y="1628800"/>
            <a:ext cx="2079778" cy="1977116"/>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80</a:t>
            </a:r>
            <a:r>
              <a:rPr lang="en-GB" b="1" dirty="0" smtClean="0">
                <a:solidFill>
                  <a:schemeClr val="tx1"/>
                </a:solidFill>
              </a:rPr>
              <a:t/>
            </a:r>
            <a:br>
              <a:rPr lang="en-GB" b="1" dirty="0" smtClean="0">
                <a:solidFill>
                  <a:schemeClr val="tx1"/>
                </a:solidFill>
              </a:rPr>
            </a:br>
            <a:r>
              <a:rPr lang="en-GB" b="1" dirty="0" smtClean="0">
                <a:solidFill>
                  <a:schemeClr val="tx1"/>
                </a:solidFill>
              </a:rPr>
              <a:t>DOI -</a:t>
            </a:r>
            <a:r>
              <a:rPr lang="en-GB" b="1" dirty="0" err="1" smtClean="0">
                <a:solidFill>
                  <a:schemeClr val="tx1"/>
                </a:solidFill>
              </a:rPr>
              <a:t>Tesis</a:t>
            </a:r>
            <a:r>
              <a:rPr lang="en-GB" b="1" dirty="0" smtClean="0">
                <a:solidFill>
                  <a:schemeClr val="tx1"/>
                </a:solidFill>
              </a:rPr>
              <a:t/>
            </a:r>
            <a:br>
              <a:rPr lang="en-GB" b="1" dirty="0" smtClean="0">
                <a:solidFill>
                  <a:schemeClr val="tx1"/>
                </a:solidFill>
              </a:rPr>
            </a:br>
            <a:r>
              <a:rPr lang="en-GB" b="1" dirty="0" smtClean="0">
                <a:solidFill>
                  <a:schemeClr val="tx1"/>
                </a:solidFill>
              </a:rPr>
              <a:t>UPC</a:t>
            </a:r>
            <a:endParaRPr lang="en-GB" b="1" dirty="0">
              <a:solidFill>
                <a:schemeClr val="tx1"/>
              </a:solidFill>
            </a:endParaRPr>
          </a:p>
        </p:txBody>
      </p:sp>
      <p:sp>
        <p:nvSpPr>
          <p:cNvPr id="7" name="Elipse 6"/>
          <p:cNvSpPr/>
          <p:nvPr/>
        </p:nvSpPr>
        <p:spPr>
          <a:xfrm>
            <a:off x="6956718" y="4312648"/>
            <a:ext cx="2079778" cy="2049128"/>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smtClean="0">
                <a:solidFill>
                  <a:schemeClr val="tx1"/>
                </a:solidFill>
              </a:rPr>
              <a:t>100</a:t>
            </a:r>
            <a:r>
              <a:rPr lang="en-GB" b="1" dirty="0" smtClean="0">
                <a:solidFill>
                  <a:schemeClr val="tx1"/>
                </a:solidFill>
              </a:rPr>
              <a:t/>
            </a:r>
            <a:br>
              <a:rPr lang="en-GB" b="1" dirty="0" smtClean="0">
                <a:solidFill>
                  <a:schemeClr val="tx1"/>
                </a:solidFill>
              </a:rPr>
            </a:br>
            <a:r>
              <a:rPr lang="en-GB" b="1" dirty="0" smtClean="0">
                <a:solidFill>
                  <a:schemeClr val="tx1"/>
                </a:solidFill>
              </a:rPr>
              <a:t>DOI- </a:t>
            </a:r>
            <a:r>
              <a:rPr lang="en-GB" b="1" dirty="0" err="1" smtClean="0">
                <a:solidFill>
                  <a:schemeClr val="tx1"/>
                </a:solidFill>
              </a:rPr>
              <a:t>Libros</a:t>
            </a:r>
            <a:r>
              <a:rPr lang="en-GB" b="1" dirty="0" smtClean="0">
                <a:solidFill>
                  <a:schemeClr val="tx1"/>
                </a:solidFill>
              </a:rPr>
              <a:t/>
            </a:r>
            <a:br>
              <a:rPr lang="en-GB" b="1" dirty="0" smtClean="0">
                <a:solidFill>
                  <a:schemeClr val="tx1"/>
                </a:solidFill>
              </a:rPr>
            </a:br>
            <a:r>
              <a:rPr lang="en-GB" b="1" dirty="0" smtClean="0">
                <a:solidFill>
                  <a:schemeClr val="tx1"/>
                </a:solidFill>
              </a:rPr>
              <a:t>UPC</a:t>
            </a:r>
            <a:endParaRPr lang="en-GB" b="1" dirty="0">
              <a:solidFill>
                <a:schemeClr val="tx1"/>
              </a:solidFill>
            </a:endParaRPr>
          </a:p>
        </p:txBody>
      </p:sp>
      <p:cxnSp>
        <p:nvCxnSpPr>
          <p:cNvPr id="9" name="Conector recto de flecha 8"/>
          <p:cNvCxnSpPr>
            <a:stCxn id="2" idx="3"/>
          </p:cNvCxnSpPr>
          <p:nvPr/>
        </p:nvCxnSpPr>
        <p:spPr>
          <a:xfrm>
            <a:off x="5796136" y="2744924"/>
            <a:ext cx="108012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5815558" y="5337212"/>
            <a:ext cx="108012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1043608" y="6569968"/>
            <a:ext cx="1944216" cy="276999"/>
          </a:xfrm>
          <a:prstGeom prst="rect">
            <a:avLst/>
          </a:prstGeom>
          <a:noFill/>
        </p:spPr>
        <p:txBody>
          <a:bodyPr wrap="square" rtlCol="0">
            <a:spAutoFit/>
          </a:bodyPr>
          <a:lstStyle/>
          <a:p>
            <a:r>
              <a:rPr lang="en-GB" sz="1200" dirty="0" smtClean="0"/>
              <a:t>Fuente: </a:t>
            </a:r>
            <a:r>
              <a:rPr lang="en-GB" sz="1200" dirty="0" err="1" smtClean="0"/>
              <a:t>CrossRef</a:t>
            </a:r>
            <a:r>
              <a:rPr lang="en-GB" sz="1200" dirty="0" smtClean="0"/>
              <a:t> (2017)</a:t>
            </a:r>
            <a:endParaRPr lang="en-GB" sz="1200" dirty="0"/>
          </a:p>
        </p:txBody>
      </p:sp>
    </p:spTree>
    <p:extLst>
      <p:ext uri="{BB962C8B-B14F-4D97-AF65-F5344CB8AC3E}">
        <p14:creationId xmlns:p14="http://schemas.microsoft.com/office/powerpoint/2010/main" val="98014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1327" y="16451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DOI en tesis y libros en UPC</a:t>
            </a:r>
            <a:endParaRPr lang="es-ES" altLang="es-PE" sz="4000" b="1" i="1" dirty="0">
              <a:solidFill>
                <a:schemeClr val="bg1"/>
              </a:solidFill>
              <a:latin typeface="Calibri" panose="020F0502020204030204" pitchFamily="34" charset="0"/>
            </a:endParaRPr>
          </a:p>
        </p:txBody>
      </p:sp>
      <p:grpSp>
        <p:nvGrpSpPr>
          <p:cNvPr id="8" name="Grupo 7"/>
          <p:cNvGrpSpPr/>
          <p:nvPr/>
        </p:nvGrpSpPr>
        <p:grpSpPr>
          <a:xfrm>
            <a:off x="179512" y="1196752"/>
            <a:ext cx="6651569" cy="3824505"/>
            <a:chOff x="2483768" y="1687063"/>
            <a:chExt cx="6336704" cy="4450832"/>
          </a:xfrm>
        </p:grpSpPr>
        <p:pic>
          <p:nvPicPr>
            <p:cNvPr id="5" name="Imagen 4"/>
            <p:cNvPicPr>
              <a:picLocks noChangeAspect="1"/>
            </p:cNvPicPr>
            <p:nvPr/>
          </p:nvPicPr>
          <p:blipFill>
            <a:blip r:embed="rId3"/>
            <a:stretch>
              <a:fillRect/>
            </a:stretch>
          </p:blipFill>
          <p:spPr>
            <a:xfrm>
              <a:off x="2483768" y="2969206"/>
              <a:ext cx="6336704" cy="3168689"/>
            </a:xfrm>
            <a:prstGeom prst="rect">
              <a:avLst/>
            </a:prstGeom>
            <a:ln>
              <a:solidFill>
                <a:srgbClr val="00B0F0"/>
              </a:solidFill>
            </a:ln>
          </p:spPr>
        </p:pic>
        <p:pic>
          <p:nvPicPr>
            <p:cNvPr id="6" name="Imagen 5"/>
            <p:cNvPicPr>
              <a:picLocks noChangeAspect="1"/>
            </p:cNvPicPr>
            <p:nvPr/>
          </p:nvPicPr>
          <p:blipFill>
            <a:blip r:embed="rId4"/>
            <a:stretch>
              <a:fillRect/>
            </a:stretch>
          </p:blipFill>
          <p:spPr>
            <a:xfrm>
              <a:off x="2483768" y="1687063"/>
              <a:ext cx="6336704" cy="1282143"/>
            </a:xfrm>
            <a:prstGeom prst="rect">
              <a:avLst/>
            </a:prstGeom>
            <a:ln>
              <a:solidFill>
                <a:srgbClr val="00B0F0"/>
              </a:solidFill>
            </a:ln>
          </p:spPr>
        </p:pic>
      </p:grpSp>
      <p:sp>
        <p:nvSpPr>
          <p:cNvPr id="9" name="Rectángulo redondeado 8"/>
          <p:cNvSpPr/>
          <p:nvPr/>
        </p:nvSpPr>
        <p:spPr>
          <a:xfrm>
            <a:off x="2456765" y="3749880"/>
            <a:ext cx="1152128" cy="399200"/>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52 Grupo"/>
          <p:cNvGrpSpPr/>
          <p:nvPr/>
        </p:nvGrpSpPr>
        <p:grpSpPr>
          <a:xfrm>
            <a:off x="3050132" y="5026937"/>
            <a:ext cx="5681798" cy="1625562"/>
            <a:chOff x="355435" y="1124744"/>
            <a:chExt cx="5681798" cy="1625562"/>
          </a:xfrm>
        </p:grpSpPr>
        <p:sp>
          <p:nvSpPr>
            <p:cNvPr id="11" name="12 Rectángulo"/>
            <p:cNvSpPr/>
            <p:nvPr/>
          </p:nvSpPr>
          <p:spPr>
            <a:xfrm>
              <a:off x="420609" y="1174980"/>
              <a:ext cx="5616624" cy="288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3 Rectángulo"/>
            <p:cNvSpPr/>
            <p:nvPr/>
          </p:nvSpPr>
          <p:spPr>
            <a:xfrm>
              <a:off x="355435" y="1553863"/>
              <a:ext cx="5477782" cy="477054"/>
            </a:xfrm>
            <a:prstGeom prst="rect">
              <a:avLst/>
            </a:prstGeom>
          </p:spPr>
          <p:txBody>
            <a:bodyPr wrap="none">
              <a:spAutoFit/>
            </a:bodyPr>
            <a:lstStyle/>
            <a:p>
              <a:r>
                <a:rPr lang="es-PE" sz="2500" dirty="0" smtClean="0"/>
                <a:t>http://doi.org/10.19083/tesis/624272</a:t>
              </a:r>
              <a:endParaRPr lang="es-PE" sz="2500" dirty="0"/>
            </a:p>
          </p:txBody>
        </p:sp>
        <p:sp>
          <p:nvSpPr>
            <p:cNvPr id="13" name="14 CuadroTexto"/>
            <p:cNvSpPr txBox="1"/>
            <p:nvPr/>
          </p:nvSpPr>
          <p:spPr>
            <a:xfrm>
              <a:off x="453897" y="1124744"/>
              <a:ext cx="935500" cy="369332"/>
            </a:xfrm>
            <a:prstGeom prst="rect">
              <a:avLst/>
            </a:prstGeom>
            <a:noFill/>
          </p:spPr>
          <p:txBody>
            <a:bodyPr wrap="square" rtlCol="0">
              <a:spAutoFit/>
            </a:bodyPr>
            <a:lstStyle/>
            <a:p>
              <a:r>
                <a:rPr lang="es-PE" b="1" dirty="0" smtClean="0">
                  <a:solidFill>
                    <a:schemeClr val="bg1"/>
                  </a:solidFill>
                </a:rPr>
                <a:t>Tesis</a:t>
              </a:r>
              <a:endParaRPr lang="es-PE" b="1" dirty="0">
                <a:solidFill>
                  <a:schemeClr val="bg1"/>
                </a:solidFill>
              </a:endParaRPr>
            </a:p>
          </p:txBody>
        </p:sp>
        <p:sp>
          <p:nvSpPr>
            <p:cNvPr id="14" name="15 CuadroTexto"/>
            <p:cNvSpPr txBox="1"/>
            <p:nvPr/>
          </p:nvSpPr>
          <p:spPr>
            <a:xfrm>
              <a:off x="3428716" y="2257863"/>
              <a:ext cx="1152128" cy="492443"/>
            </a:xfrm>
            <a:prstGeom prst="rect">
              <a:avLst/>
            </a:prstGeom>
            <a:noFill/>
          </p:spPr>
          <p:txBody>
            <a:bodyPr wrap="square" rtlCol="0">
              <a:spAutoFit/>
            </a:bodyPr>
            <a:lstStyle/>
            <a:p>
              <a:pPr algn="ctr"/>
              <a:r>
                <a:rPr lang="es-PE" sz="1300" b="1" dirty="0" smtClean="0"/>
                <a:t>Tipo de </a:t>
              </a:r>
              <a:br>
                <a:rPr lang="es-PE" sz="1300" b="1" dirty="0" smtClean="0"/>
              </a:br>
              <a:r>
                <a:rPr lang="es-PE" sz="1300" b="1" dirty="0" smtClean="0"/>
                <a:t>documento</a:t>
              </a:r>
              <a:endParaRPr lang="es-PE" sz="1300" b="1" dirty="0"/>
            </a:p>
          </p:txBody>
        </p:sp>
        <p:sp>
          <p:nvSpPr>
            <p:cNvPr id="15" name="16 CuadroTexto"/>
            <p:cNvSpPr txBox="1"/>
            <p:nvPr/>
          </p:nvSpPr>
          <p:spPr>
            <a:xfrm>
              <a:off x="4688046" y="2262186"/>
              <a:ext cx="676788" cy="292388"/>
            </a:xfrm>
            <a:prstGeom prst="rect">
              <a:avLst/>
            </a:prstGeom>
            <a:noFill/>
          </p:spPr>
          <p:txBody>
            <a:bodyPr wrap="none" rtlCol="0">
              <a:spAutoFit/>
            </a:bodyPr>
            <a:lstStyle/>
            <a:p>
              <a:r>
                <a:rPr lang="es-PE" sz="1300" b="1" dirty="0" err="1" smtClean="0"/>
                <a:t>Handle</a:t>
              </a:r>
              <a:endParaRPr lang="es-PE" sz="1300" b="1" dirty="0"/>
            </a:p>
          </p:txBody>
        </p:sp>
        <p:sp>
          <p:nvSpPr>
            <p:cNvPr id="16" name="17 Rectángulo"/>
            <p:cNvSpPr/>
            <p:nvPr/>
          </p:nvSpPr>
          <p:spPr>
            <a:xfrm>
              <a:off x="395536" y="1174980"/>
              <a:ext cx="5616624" cy="152646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7" name="18 Grupo"/>
            <p:cNvGrpSpPr/>
            <p:nvPr/>
          </p:nvGrpSpPr>
          <p:grpSpPr>
            <a:xfrm>
              <a:off x="4535564" y="2003147"/>
              <a:ext cx="936260" cy="318555"/>
              <a:chOff x="7361814" y="3480721"/>
              <a:chExt cx="723856" cy="324000"/>
            </a:xfrm>
          </p:grpSpPr>
          <p:cxnSp>
            <p:nvCxnSpPr>
              <p:cNvPr id="25" name="22 Conector recto"/>
              <p:cNvCxnSpPr/>
              <p:nvPr/>
            </p:nvCxnSpPr>
            <p:spPr>
              <a:xfrm>
                <a:off x="7361814" y="3480721"/>
                <a:ext cx="7238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23 Conector recto de flecha"/>
              <p:cNvCxnSpPr/>
              <p:nvPr/>
            </p:nvCxnSpPr>
            <p:spPr>
              <a:xfrm>
                <a:off x="7723742" y="3480721"/>
                <a:ext cx="0" cy="32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30 Grupo"/>
            <p:cNvGrpSpPr/>
            <p:nvPr/>
          </p:nvGrpSpPr>
          <p:grpSpPr>
            <a:xfrm>
              <a:off x="3669180" y="2012527"/>
              <a:ext cx="693215" cy="318555"/>
              <a:chOff x="7223903" y="3523939"/>
              <a:chExt cx="723856" cy="324000"/>
            </a:xfrm>
          </p:grpSpPr>
          <p:cxnSp>
            <p:nvCxnSpPr>
              <p:cNvPr id="23" name="31 Conector recto"/>
              <p:cNvCxnSpPr/>
              <p:nvPr/>
            </p:nvCxnSpPr>
            <p:spPr>
              <a:xfrm>
                <a:off x="7223903" y="3523939"/>
                <a:ext cx="7238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32 Conector recto de flecha"/>
              <p:cNvCxnSpPr/>
              <p:nvPr/>
            </p:nvCxnSpPr>
            <p:spPr>
              <a:xfrm>
                <a:off x="7585832" y="3523939"/>
                <a:ext cx="0" cy="32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34 Grupo"/>
            <p:cNvGrpSpPr/>
            <p:nvPr/>
          </p:nvGrpSpPr>
          <p:grpSpPr>
            <a:xfrm>
              <a:off x="2338541" y="1988840"/>
              <a:ext cx="1194947" cy="318555"/>
              <a:chOff x="7306416" y="3499847"/>
              <a:chExt cx="855952" cy="324000"/>
            </a:xfrm>
          </p:grpSpPr>
          <p:cxnSp>
            <p:nvCxnSpPr>
              <p:cNvPr id="21" name="35 Conector recto"/>
              <p:cNvCxnSpPr/>
              <p:nvPr/>
            </p:nvCxnSpPr>
            <p:spPr>
              <a:xfrm>
                <a:off x="7306416" y="3499847"/>
                <a:ext cx="8559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36 Conector recto de flecha"/>
              <p:cNvCxnSpPr/>
              <p:nvPr/>
            </p:nvCxnSpPr>
            <p:spPr>
              <a:xfrm>
                <a:off x="7668344" y="3499847"/>
                <a:ext cx="0" cy="32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0" name="37 CuadroTexto"/>
            <p:cNvSpPr txBox="1"/>
            <p:nvPr/>
          </p:nvSpPr>
          <p:spPr>
            <a:xfrm>
              <a:off x="2330287" y="2262867"/>
              <a:ext cx="1152128" cy="292388"/>
            </a:xfrm>
            <a:prstGeom prst="rect">
              <a:avLst/>
            </a:prstGeom>
            <a:noFill/>
          </p:spPr>
          <p:txBody>
            <a:bodyPr wrap="square" rtlCol="0">
              <a:spAutoFit/>
            </a:bodyPr>
            <a:lstStyle/>
            <a:p>
              <a:pPr algn="ctr"/>
              <a:r>
                <a:rPr lang="es-PE" sz="1300" b="1" dirty="0" smtClean="0"/>
                <a:t>Prefijo</a:t>
              </a:r>
              <a:endParaRPr lang="es-PE" sz="1300" b="1" dirty="0"/>
            </a:p>
          </p:txBody>
        </p:sp>
      </p:grpSp>
      <p:sp>
        <p:nvSpPr>
          <p:cNvPr id="3" name="CuadroTexto 2"/>
          <p:cNvSpPr txBox="1"/>
          <p:nvPr/>
        </p:nvSpPr>
        <p:spPr>
          <a:xfrm>
            <a:off x="7517946" y="1470612"/>
            <a:ext cx="1297150" cy="553998"/>
          </a:xfrm>
          <a:prstGeom prst="rect">
            <a:avLst/>
          </a:prstGeom>
          <a:noFill/>
        </p:spPr>
        <p:txBody>
          <a:bodyPr wrap="none" rtlCol="0">
            <a:spAutoFit/>
          </a:bodyPr>
          <a:lstStyle/>
          <a:p>
            <a:r>
              <a:rPr lang="en-GB" sz="3000" dirty="0" smtClean="0"/>
              <a:t>TESIS</a:t>
            </a:r>
            <a:endParaRPr lang="en-GB" sz="3000" dirty="0"/>
          </a:p>
        </p:txBody>
      </p:sp>
    </p:spTree>
    <p:extLst>
      <p:ext uri="{BB962C8B-B14F-4D97-AF65-F5344CB8AC3E}">
        <p14:creationId xmlns:p14="http://schemas.microsoft.com/office/powerpoint/2010/main" val="13598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39777"/>
            <a:ext cx="7854329" cy="120032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Identificador DOI - Registro de información</a:t>
            </a:r>
            <a:endParaRPr lang="es-ES" altLang="es-PE" sz="3600" b="1" i="1" dirty="0">
              <a:solidFill>
                <a:schemeClr val="bg1"/>
              </a:solidFill>
              <a:latin typeface="Calibri" panose="020F0502020204030204" pitchFamily="34" charset="0"/>
            </a:endParaRPr>
          </a:p>
        </p:txBody>
      </p:sp>
      <p:pic>
        <p:nvPicPr>
          <p:cNvPr id="4" name="Imagen 3"/>
          <p:cNvPicPr>
            <a:picLocks noChangeAspect="1"/>
          </p:cNvPicPr>
          <p:nvPr/>
        </p:nvPicPr>
        <p:blipFill>
          <a:blip r:embed="rId3"/>
          <a:stretch>
            <a:fillRect/>
          </a:stretch>
        </p:blipFill>
        <p:spPr>
          <a:xfrm>
            <a:off x="506016" y="1340801"/>
            <a:ext cx="6228184" cy="2770843"/>
          </a:xfrm>
          <a:prstGeom prst="rect">
            <a:avLst/>
          </a:prstGeom>
          <a:ln>
            <a:solidFill>
              <a:srgbClr val="00B0F0"/>
            </a:solidFill>
          </a:ln>
        </p:spPr>
      </p:pic>
      <p:pic>
        <p:nvPicPr>
          <p:cNvPr id="5" name="Imagen 4"/>
          <p:cNvPicPr>
            <a:picLocks noChangeAspect="1"/>
          </p:cNvPicPr>
          <p:nvPr/>
        </p:nvPicPr>
        <p:blipFill rotWithShape="1">
          <a:blip r:embed="rId4"/>
          <a:srcRect/>
          <a:stretch/>
        </p:blipFill>
        <p:spPr>
          <a:xfrm>
            <a:off x="581100" y="4291893"/>
            <a:ext cx="3672408" cy="2401190"/>
          </a:xfrm>
          <a:prstGeom prst="rect">
            <a:avLst/>
          </a:prstGeom>
          <a:ln>
            <a:solidFill>
              <a:srgbClr val="00B0F0"/>
            </a:solidFill>
          </a:ln>
        </p:spPr>
      </p:pic>
      <p:pic>
        <p:nvPicPr>
          <p:cNvPr id="6" name="Imagen 5"/>
          <p:cNvPicPr>
            <a:picLocks noChangeAspect="1"/>
          </p:cNvPicPr>
          <p:nvPr/>
        </p:nvPicPr>
        <p:blipFill rotWithShape="1">
          <a:blip r:embed="rId5"/>
          <a:srcRect l="1575" t="1801" r="2385"/>
          <a:stretch/>
        </p:blipFill>
        <p:spPr>
          <a:xfrm>
            <a:off x="5508104" y="4487059"/>
            <a:ext cx="3096344" cy="2010860"/>
          </a:xfrm>
          <a:prstGeom prst="rect">
            <a:avLst/>
          </a:prstGeom>
          <a:ln>
            <a:solidFill>
              <a:srgbClr val="00B0F0"/>
            </a:solidFill>
          </a:ln>
        </p:spPr>
      </p:pic>
      <p:sp>
        <p:nvSpPr>
          <p:cNvPr id="9" name="Flecha derecha 8"/>
          <p:cNvSpPr/>
          <p:nvPr/>
        </p:nvSpPr>
        <p:spPr>
          <a:xfrm>
            <a:off x="4427984" y="5301208"/>
            <a:ext cx="936104" cy="576064"/>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ángulo redondeado 9"/>
          <p:cNvSpPr/>
          <p:nvPr/>
        </p:nvSpPr>
        <p:spPr>
          <a:xfrm>
            <a:off x="1938482" y="3081390"/>
            <a:ext cx="4782567" cy="1053110"/>
          </a:xfrm>
          <a:prstGeom prst="round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redondeado 10"/>
          <p:cNvSpPr/>
          <p:nvPr/>
        </p:nvSpPr>
        <p:spPr>
          <a:xfrm>
            <a:off x="426314" y="5391950"/>
            <a:ext cx="1512168" cy="394579"/>
          </a:xfrm>
          <a:prstGeom prst="round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redondeado 11"/>
          <p:cNvSpPr/>
          <p:nvPr/>
        </p:nvSpPr>
        <p:spPr>
          <a:xfrm>
            <a:off x="5508104" y="4997371"/>
            <a:ext cx="3096344" cy="1095925"/>
          </a:xfrm>
          <a:prstGeom prst="round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4196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Identificador </a:t>
            </a:r>
            <a:r>
              <a:rPr lang="es-PE" altLang="es-PE" sz="4000" b="1" dirty="0" smtClean="0">
                <a:solidFill>
                  <a:schemeClr val="bg1"/>
                </a:solidFill>
                <a:latin typeface="Calibri" panose="020F0502020204030204" pitchFamily="34" charset="0"/>
              </a:rPr>
              <a:t>persistente: </a:t>
            </a:r>
            <a:r>
              <a:rPr lang="es-PE" altLang="es-PE" sz="4000" b="1" dirty="0" smtClean="0">
                <a:solidFill>
                  <a:schemeClr val="bg1"/>
                </a:solidFill>
                <a:latin typeface="Calibri" panose="020F0502020204030204" pitchFamily="34" charset="0"/>
              </a:rPr>
              <a:t>ISNI</a:t>
            </a:r>
            <a:endParaRPr lang="es-ES" altLang="es-PE" sz="4000" b="1" i="1" dirty="0">
              <a:solidFill>
                <a:schemeClr val="bg1"/>
              </a:solidFill>
              <a:latin typeface="Calibri" panose="020F0502020204030204" pitchFamily="34" charset="0"/>
            </a:endParaRPr>
          </a:p>
        </p:txBody>
      </p:sp>
      <p:pic>
        <p:nvPicPr>
          <p:cNvPr id="2" name="Imagen 1"/>
          <p:cNvPicPr>
            <a:picLocks noChangeAspect="1"/>
          </p:cNvPicPr>
          <p:nvPr/>
        </p:nvPicPr>
        <p:blipFill>
          <a:blip r:embed="rId3"/>
          <a:stretch>
            <a:fillRect/>
          </a:stretch>
        </p:blipFill>
        <p:spPr>
          <a:xfrm>
            <a:off x="971600" y="1412776"/>
            <a:ext cx="6947809" cy="5085865"/>
          </a:xfrm>
          <a:prstGeom prst="rect">
            <a:avLst/>
          </a:prstGeom>
          <a:ln>
            <a:solidFill>
              <a:srgbClr val="00B0F0"/>
            </a:solidFill>
          </a:ln>
        </p:spPr>
      </p:pic>
    </p:spTree>
    <p:extLst>
      <p:ext uri="{BB962C8B-B14F-4D97-AF65-F5344CB8AC3E}">
        <p14:creationId xmlns:p14="http://schemas.microsoft.com/office/powerpoint/2010/main" val="3399113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Identificador persistente: ISNI</a:t>
            </a:r>
            <a:endParaRPr lang="es-ES" altLang="es-PE" sz="4000" b="1" i="1" dirty="0">
              <a:solidFill>
                <a:schemeClr val="bg1"/>
              </a:solidFill>
              <a:latin typeface="Calibri" panose="020F0502020204030204" pitchFamily="34" charset="0"/>
            </a:endParaRPr>
          </a:p>
        </p:txBody>
      </p:sp>
      <p:grpSp>
        <p:nvGrpSpPr>
          <p:cNvPr id="7" name="Grupo 6"/>
          <p:cNvGrpSpPr/>
          <p:nvPr/>
        </p:nvGrpSpPr>
        <p:grpSpPr>
          <a:xfrm>
            <a:off x="246063" y="1675941"/>
            <a:ext cx="4685977" cy="3212078"/>
            <a:chOff x="811138" y="1340768"/>
            <a:chExt cx="7505278" cy="5347294"/>
          </a:xfrm>
        </p:grpSpPr>
        <p:pic>
          <p:nvPicPr>
            <p:cNvPr id="5" name="Imagen 4"/>
            <p:cNvPicPr>
              <a:picLocks noChangeAspect="1"/>
            </p:cNvPicPr>
            <p:nvPr/>
          </p:nvPicPr>
          <p:blipFill>
            <a:blip r:embed="rId3"/>
            <a:stretch>
              <a:fillRect/>
            </a:stretch>
          </p:blipFill>
          <p:spPr>
            <a:xfrm>
              <a:off x="811138" y="1340768"/>
              <a:ext cx="7505278" cy="5347294"/>
            </a:xfrm>
            <a:prstGeom prst="rect">
              <a:avLst/>
            </a:prstGeom>
            <a:ln>
              <a:solidFill>
                <a:srgbClr val="00B0F0"/>
              </a:solidFill>
            </a:ln>
          </p:spPr>
        </p:pic>
        <p:sp>
          <p:nvSpPr>
            <p:cNvPr id="6" name="Rectángulo redondeado 5"/>
            <p:cNvSpPr/>
            <p:nvPr/>
          </p:nvSpPr>
          <p:spPr>
            <a:xfrm>
              <a:off x="4427984" y="3894956"/>
              <a:ext cx="158417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8" name="Rectángulo 7"/>
          <p:cNvSpPr/>
          <p:nvPr/>
        </p:nvSpPr>
        <p:spPr>
          <a:xfrm>
            <a:off x="2505142" y="1214899"/>
            <a:ext cx="3336170" cy="477054"/>
          </a:xfrm>
          <a:prstGeom prst="rect">
            <a:avLst/>
          </a:prstGeom>
        </p:spPr>
        <p:txBody>
          <a:bodyPr wrap="none">
            <a:spAutoFit/>
          </a:bodyPr>
          <a:lstStyle/>
          <a:p>
            <a:r>
              <a:rPr lang="en-GB" sz="2500" b="1" dirty="0">
                <a:latin typeface="arial" panose="020B0604020202020204" pitchFamily="34" charset="0"/>
              </a:rPr>
              <a:t>0000 0001 2196 144X</a:t>
            </a:r>
            <a:endParaRPr lang="en-GB" sz="2500" b="1" dirty="0"/>
          </a:p>
        </p:txBody>
      </p:sp>
      <p:sp>
        <p:nvSpPr>
          <p:cNvPr id="9" name="CuadroTexto 8"/>
          <p:cNvSpPr txBox="1"/>
          <p:nvPr/>
        </p:nvSpPr>
        <p:spPr>
          <a:xfrm>
            <a:off x="0" y="1268760"/>
            <a:ext cx="2569934" cy="369332"/>
          </a:xfrm>
          <a:prstGeom prst="rect">
            <a:avLst/>
          </a:prstGeom>
          <a:noFill/>
        </p:spPr>
        <p:txBody>
          <a:bodyPr wrap="none" rtlCol="0">
            <a:spAutoFit/>
          </a:bodyPr>
          <a:lstStyle/>
          <a:p>
            <a:r>
              <a:rPr lang="en-GB" dirty="0" err="1" smtClean="0"/>
              <a:t>Código</a:t>
            </a:r>
            <a:r>
              <a:rPr lang="en-GB" dirty="0" smtClean="0"/>
              <a:t> ISNI para UPC:</a:t>
            </a:r>
            <a:endParaRPr lang="en-GB" dirty="0"/>
          </a:p>
        </p:txBody>
      </p:sp>
      <p:pic>
        <p:nvPicPr>
          <p:cNvPr id="2" name="Imagen 1"/>
          <p:cNvPicPr>
            <a:picLocks noChangeAspect="1"/>
          </p:cNvPicPr>
          <p:nvPr/>
        </p:nvPicPr>
        <p:blipFill>
          <a:blip r:embed="rId4"/>
          <a:stretch>
            <a:fillRect/>
          </a:stretch>
        </p:blipFill>
        <p:spPr>
          <a:xfrm>
            <a:off x="3479713" y="3645024"/>
            <a:ext cx="5409803" cy="3204610"/>
          </a:xfrm>
          <a:prstGeom prst="rect">
            <a:avLst/>
          </a:prstGeom>
          <a:ln>
            <a:solidFill>
              <a:srgbClr val="00B0F0"/>
            </a:solidFill>
          </a:ln>
        </p:spPr>
      </p:pic>
      <p:sp>
        <p:nvSpPr>
          <p:cNvPr id="10" name="Rectángulo redondeado 9"/>
          <p:cNvSpPr/>
          <p:nvPr/>
        </p:nvSpPr>
        <p:spPr>
          <a:xfrm>
            <a:off x="3635896" y="5242814"/>
            <a:ext cx="2304256" cy="3464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p:cNvSpPr txBox="1"/>
          <p:nvPr/>
        </p:nvSpPr>
        <p:spPr>
          <a:xfrm>
            <a:off x="5642353" y="3210222"/>
            <a:ext cx="3095784" cy="369332"/>
          </a:xfrm>
          <a:prstGeom prst="rect">
            <a:avLst/>
          </a:prstGeom>
          <a:noFill/>
        </p:spPr>
        <p:txBody>
          <a:bodyPr wrap="none" rtlCol="0">
            <a:spAutoFit/>
          </a:bodyPr>
          <a:lstStyle/>
          <a:p>
            <a:r>
              <a:rPr lang="en-GB" dirty="0" err="1" smtClean="0"/>
              <a:t>Repositorio</a:t>
            </a:r>
            <a:r>
              <a:rPr lang="en-GB" dirty="0" smtClean="0"/>
              <a:t> </a:t>
            </a:r>
            <a:r>
              <a:rPr lang="en-GB" dirty="0" err="1" smtClean="0"/>
              <a:t>Académico</a:t>
            </a:r>
            <a:r>
              <a:rPr lang="en-GB" dirty="0" smtClean="0"/>
              <a:t> UPC</a:t>
            </a:r>
            <a:endParaRPr lang="en-GB" dirty="0"/>
          </a:p>
        </p:txBody>
      </p:sp>
    </p:spTree>
    <p:extLst>
      <p:ext uri="{BB962C8B-B14F-4D97-AF65-F5344CB8AC3E}">
        <p14:creationId xmlns:p14="http://schemas.microsoft.com/office/powerpoint/2010/main" val="1082704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484784"/>
            <a:ext cx="4716016" cy="5293757"/>
          </a:xfrm>
          <a:prstGeom prst="rect">
            <a:avLst/>
          </a:prstGeom>
          <a:noFill/>
        </p:spPr>
        <p:txBody>
          <a:bodyPr wrap="square" rtlCol="0">
            <a:spAutoFit/>
          </a:bodyPr>
          <a:lstStyle/>
          <a:p>
            <a:pPr marL="285750" indent="-285750">
              <a:buFont typeface="Arial" panose="020B0604020202020204" pitchFamily="34" charset="0"/>
              <a:buChar char="•"/>
            </a:pPr>
            <a:r>
              <a:rPr lang="es-PE" sz="3200" dirty="0" smtClean="0">
                <a:latin typeface="Calibri" panose="020F0502020204030204" pitchFamily="34" charset="0"/>
              </a:rPr>
              <a:t>Suscripción básica (2016).</a:t>
            </a:r>
          </a:p>
          <a:p>
            <a:pPr marL="285750" indent="-285750">
              <a:buFont typeface="Arial" panose="020B0604020202020204" pitchFamily="34" charset="0"/>
              <a:buChar char="•"/>
            </a:pPr>
            <a:r>
              <a:rPr lang="es-PE" sz="3200" dirty="0" smtClean="0">
                <a:latin typeface="Calibri" panose="020F0502020204030204" pitchFamily="34" charset="0"/>
              </a:rPr>
              <a:t>Disponibilidad de REST API para conexión base de datos (Repositorio).</a:t>
            </a:r>
          </a:p>
          <a:p>
            <a:pPr marL="285750" indent="-285750">
              <a:buFont typeface="Arial" panose="020B0604020202020204" pitchFamily="34" charset="0"/>
              <a:buChar char="•"/>
            </a:pPr>
            <a:r>
              <a:rPr lang="es-PE" sz="3200" dirty="0" smtClean="0">
                <a:latin typeface="Calibri" panose="020F0502020204030204" pitchFamily="34" charset="0"/>
              </a:rPr>
              <a:t>Reportes y estadísticas de uso.</a:t>
            </a:r>
          </a:p>
          <a:p>
            <a:pPr marL="285750" indent="-285750">
              <a:buFont typeface="Arial" panose="020B0604020202020204" pitchFamily="34" charset="0"/>
              <a:buChar char="•"/>
            </a:pPr>
            <a:r>
              <a:rPr lang="es-PE" sz="3200" dirty="0" smtClean="0">
                <a:latin typeface="Calibri" panose="020F0502020204030204" pitchFamily="34" charset="0"/>
              </a:rPr>
              <a:t>Guías y material de autoaprendizaje.</a:t>
            </a:r>
          </a:p>
          <a:p>
            <a:pPr marL="285750" indent="-285750">
              <a:buFont typeface="Arial" panose="020B0604020202020204" pitchFamily="34" charset="0"/>
              <a:buChar char="•"/>
            </a:pPr>
            <a:r>
              <a:rPr lang="es-PE" sz="3200" dirty="0">
                <a:latin typeface="Calibri" panose="020F0502020204030204" pitchFamily="34" charset="0"/>
              </a:rPr>
              <a:t>Soporte técnico.</a:t>
            </a:r>
          </a:p>
          <a:p>
            <a:pPr marL="285750" indent="-285750">
              <a:buFont typeface="Arial" panose="020B0604020202020204" pitchFamily="34" charset="0"/>
              <a:buChar char="•"/>
            </a:pPr>
            <a:endParaRPr lang="es-PE" dirty="0">
              <a:latin typeface="Calibri" panose="020F0502020204030204" pitchFamily="34" charset="0"/>
            </a:endParaRPr>
          </a:p>
        </p:txBody>
      </p:sp>
      <p:sp>
        <p:nvSpPr>
          <p:cNvPr id="3" name="Título 1"/>
          <p:cNvSpPr txBox="1">
            <a:spLocks/>
          </p:cNvSpPr>
          <p:nvPr/>
        </p:nvSpPr>
        <p:spPr>
          <a:xfrm>
            <a:off x="246063" y="-39777"/>
            <a:ext cx="8286377" cy="120032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ORCID – Universidad Peruana de Ciencias Aplicadas</a:t>
            </a:r>
            <a:endParaRPr lang="es-ES" altLang="es-PE" sz="3600" b="1" i="1" dirty="0">
              <a:solidFill>
                <a:schemeClr val="bg1"/>
              </a:solidFill>
              <a:latin typeface="Calibri" panose="020F0502020204030204" pitchFamily="34" charset="0"/>
            </a:endParaRPr>
          </a:p>
        </p:txBody>
      </p:sp>
      <p:pic>
        <p:nvPicPr>
          <p:cNvPr id="4" name="Imagen 3"/>
          <p:cNvPicPr>
            <a:picLocks noChangeAspect="1"/>
          </p:cNvPicPr>
          <p:nvPr/>
        </p:nvPicPr>
        <p:blipFill>
          <a:blip r:embed="rId3"/>
          <a:stretch>
            <a:fillRect/>
          </a:stretch>
        </p:blipFill>
        <p:spPr>
          <a:xfrm>
            <a:off x="4716016" y="1628800"/>
            <a:ext cx="4285014" cy="3024336"/>
          </a:xfrm>
          <a:prstGeom prst="rect">
            <a:avLst/>
          </a:prstGeom>
          <a:ln>
            <a:solidFill>
              <a:srgbClr val="00B0F0"/>
            </a:solidFill>
          </a:ln>
        </p:spPr>
      </p:pic>
    </p:spTree>
    <p:extLst>
      <p:ext uri="{BB962C8B-B14F-4D97-AF65-F5344CB8AC3E}">
        <p14:creationId xmlns:p14="http://schemas.microsoft.com/office/powerpoint/2010/main" val="1911815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237222"/>
            <a:ext cx="7854329" cy="64633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ORCID  - Repositorio Académico UPC</a:t>
            </a:r>
            <a:endParaRPr lang="es-ES" altLang="es-PE" sz="3600" b="1" i="1" dirty="0">
              <a:solidFill>
                <a:schemeClr val="bg1"/>
              </a:solidFill>
              <a:latin typeface="Calibri" panose="020F0502020204030204" pitchFamily="34"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5312" y="1268760"/>
            <a:ext cx="7395120" cy="5537192"/>
          </a:xfrm>
          <a:prstGeom prst="rect">
            <a:avLst/>
          </a:prstGeom>
          <a:ln>
            <a:solidFill>
              <a:srgbClr val="00B0F0"/>
            </a:solidFill>
          </a:ln>
        </p:spPr>
      </p:pic>
      <p:sp>
        <p:nvSpPr>
          <p:cNvPr id="5" name="Rectángulo redondeado 4"/>
          <p:cNvSpPr/>
          <p:nvPr/>
        </p:nvSpPr>
        <p:spPr>
          <a:xfrm>
            <a:off x="971600" y="4293096"/>
            <a:ext cx="5256584"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4351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16016" y="1340768"/>
            <a:ext cx="3882980" cy="5129210"/>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2" name="CuadroTexto 1"/>
          <p:cNvSpPr txBox="1"/>
          <p:nvPr/>
        </p:nvSpPr>
        <p:spPr>
          <a:xfrm>
            <a:off x="327257" y="1365176"/>
            <a:ext cx="4155136" cy="5293757"/>
          </a:xfrm>
          <a:prstGeom prst="rect">
            <a:avLst/>
          </a:prstGeom>
          <a:noFill/>
        </p:spPr>
        <p:txBody>
          <a:bodyPr wrap="square" rtlCol="0">
            <a:spAutoFit/>
          </a:bodyPr>
          <a:lstStyle/>
          <a:p>
            <a:pPr marL="285750" indent="-285750">
              <a:buFont typeface="Arial" panose="020B0604020202020204" pitchFamily="34" charset="0"/>
              <a:buChar char="•"/>
            </a:pPr>
            <a:r>
              <a:rPr lang="es-PE" sz="3200" dirty="0" smtClean="0">
                <a:latin typeface="Calibri" panose="020F0502020204030204" pitchFamily="34" charset="0"/>
              </a:rPr>
              <a:t>Todas la tesis deben contener el ORCID.</a:t>
            </a:r>
          </a:p>
          <a:p>
            <a:pPr marL="285750" indent="-285750">
              <a:buFont typeface="Arial" panose="020B0604020202020204" pitchFamily="34" charset="0"/>
              <a:buChar char="•"/>
            </a:pPr>
            <a:r>
              <a:rPr lang="es-PE" sz="3200" dirty="0" smtClean="0">
                <a:latin typeface="Calibri" panose="020F0502020204030204" pitchFamily="34" charset="0"/>
              </a:rPr>
              <a:t>La carátula de las tesis presenta el ORCID del autor(es) y del asesor(es).</a:t>
            </a:r>
          </a:p>
          <a:p>
            <a:pPr marL="285750" indent="-285750">
              <a:buFont typeface="Arial" panose="020B0604020202020204" pitchFamily="34" charset="0"/>
              <a:buChar char="•"/>
            </a:pPr>
            <a:r>
              <a:rPr lang="es-PE" sz="3200" dirty="0" smtClean="0">
                <a:latin typeface="Calibri" panose="020F0502020204030204" pitchFamily="34" charset="0"/>
              </a:rPr>
              <a:t>Tesis son rechazadas en caso no presenten el identificador.</a:t>
            </a:r>
          </a:p>
          <a:p>
            <a:pPr marL="285750" indent="-285750">
              <a:buFont typeface="Arial" panose="020B0604020202020204" pitchFamily="34" charset="0"/>
              <a:buChar char="•"/>
            </a:pPr>
            <a:endParaRPr lang="es-PE" sz="3200" dirty="0">
              <a:latin typeface="Calibri" panose="020F0502020204030204" pitchFamily="34" charset="0"/>
            </a:endParaRPr>
          </a:p>
          <a:p>
            <a:endParaRPr lang="es-PE" dirty="0">
              <a:latin typeface="Calibri" panose="020F0502020204030204" pitchFamily="34" charset="0"/>
            </a:endParaRPr>
          </a:p>
        </p:txBody>
      </p:sp>
      <p:sp>
        <p:nvSpPr>
          <p:cNvPr id="3"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ORCID – Tesis en UPC</a:t>
            </a:r>
            <a:endParaRPr lang="es-ES" altLang="es-PE" sz="4000" b="1" i="1" dirty="0">
              <a:solidFill>
                <a:schemeClr val="bg1"/>
              </a:solidFill>
              <a:latin typeface="Calibri" panose="020F0502020204030204" pitchFamily="34" charset="0"/>
            </a:endParaRPr>
          </a:p>
        </p:txBody>
      </p:sp>
      <p:sp>
        <p:nvSpPr>
          <p:cNvPr id="4" name="Rectángulo redondeado 11"/>
          <p:cNvSpPr/>
          <p:nvPr/>
        </p:nvSpPr>
        <p:spPr>
          <a:xfrm>
            <a:off x="5183262" y="4725144"/>
            <a:ext cx="2948488" cy="12241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13511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ORCID en metadatos de archivos</a:t>
            </a:r>
            <a:endParaRPr lang="es-ES" altLang="es-PE" sz="4000" b="1" i="1" dirty="0">
              <a:solidFill>
                <a:schemeClr val="bg1"/>
              </a:solidFill>
              <a:latin typeface="Calibri" panose="020F0502020204030204" pitchFamily="34"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6063" y="1501284"/>
            <a:ext cx="3893889" cy="4736028"/>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5" name="Imagen 4"/>
          <p:cNvPicPr>
            <a:picLocks noChangeAspect="1"/>
          </p:cNvPicPr>
          <p:nvPr/>
        </p:nvPicPr>
        <p:blipFill>
          <a:blip r:embed="rId4"/>
          <a:stretch>
            <a:fillRect/>
          </a:stretch>
        </p:blipFill>
        <p:spPr>
          <a:xfrm>
            <a:off x="4499992" y="1486167"/>
            <a:ext cx="4272781" cy="4751145"/>
          </a:xfrm>
          <a:prstGeom prst="rect">
            <a:avLst/>
          </a:prstGeom>
          <a:ln>
            <a:solidFill>
              <a:srgbClr val="00B0F0"/>
            </a:solidFill>
          </a:ln>
        </p:spPr>
      </p:pic>
      <p:cxnSp>
        <p:nvCxnSpPr>
          <p:cNvPr id="7" name="Conector recto de flecha 6"/>
          <p:cNvCxnSpPr/>
          <p:nvPr/>
        </p:nvCxnSpPr>
        <p:spPr>
          <a:xfrm flipH="1" flipV="1">
            <a:off x="5716461" y="2780929"/>
            <a:ext cx="432048" cy="792087"/>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flipV="1">
            <a:off x="6526773" y="2780928"/>
            <a:ext cx="432048" cy="1008803"/>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5831444" y="3605065"/>
            <a:ext cx="915635" cy="369332"/>
          </a:xfrm>
          <a:prstGeom prst="rect">
            <a:avLst/>
          </a:prstGeom>
          <a:noFill/>
        </p:spPr>
        <p:txBody>
          <a:bodyPr wrap="none" rtlCol="0">
            <a:spAutoFit/>
          </a:bodyPr>
          <a:lstStyle/>
          <a:p>
            <a:r>
              <a:rPr lang="en-GB" dirty="0" smtClean="0"/>
              <a:t>Handle</a:t>
            </a:r>
            <a:endParaRPr lang="en-GB" dirty="0"/>
          </a:p>
        </p:txBody>
      </p:sp>
      <p:sp>
        <p:nvSpPr>
          <p:cNvPr id="11" name="CuadroTexto 10"/>
          <p:cNvSpPr txBox="1"/>
          <p:nvPr/>
        </p:nvSpPr>
        <p:spPr>
          <a:xfrm>
            <a:off x="6811831" y="3789731"/>
            <a:ext cx="595035" cy="369332"/>
          </a:xfrm>
          <a:prstGeom prst="rect">
            <a:avLst/>
          </a:prstGeom>
          <a:noFill/>
        </p:spPr>
        <p:txBody>
          <a:bodyPr wrap="none" rtlCol="0">
            <a:spAutoFit/>
          </a:bodyPr>
          <a:lstStyle/>
          <a:p>
            <a:r>
              <a:rPr lang="en-GB" dirty="0" smtClean="0"/>
              <a:t>DOI</a:t>
            </a:r>
            <a:endParaRPr lang="en-GB" dirty="0"/>
          </a:p>
        </p:txBody>
      </p:sp>
      <p:sp>
        <p:nvSpPr>
          <p:cNvPr id="13" name="CuadroTexto 12"/>
          <p:cNvSpPr txBox="1"/>
          <p:nvPr/>
        </p:nvSpPr>
        <p:spPr>
          <a:xfrm>
            <a:off x="1970620" y="3659180"/>
            <a:ext cx="915635" cy="369332"/>
          </a:xfrm>
          <a:prstGeom prst="rect">
            <a:avLst/>
          </a:prstGeom>
          <a:noFill/>
        </p:spPr>
        <p:txBody>
          <a:bodyPr wrap="none" rtlCol="0">
            <a:spAutoFit/>
          </a:bodyPr>
          <a:lstStyle/>
          <a:p>
            <a:r>
              <a:rPr lang="en-GB" dirty="0" smtClean="0"/>
              <a:t>Handle</a:t>
            </a:r>
            <a:endParaRPr lang="en-GB" dirty="0"/>
          </a:p>
        </p:txBody>
      </p:sp>
      <p:cxnSp>
        <p:nvCxnSpPr>
          <p:cNvPr id="14" name="Conector recto de flecha 13"/>
          <p:cNvCxnSpPr/>
          <p:nvPr/>
        </p:nvCxnSpPr>
        <p:spPr>
          <a:xfrm flipH="1" flipV="1">
            <a:off x="1900492" y="2914131"/>
            <a:ext cx="432048" cy="792087"/>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554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ORCID en Revistas UPC</a:t>
            </a:r>
            <a:endParaRPr lang="es-ES" altLang="es-PE" sz="4000" b="1" i="1" dirty="0">
              <a:solidFill>
                <a:schemeClr val="bg1"/>
              </a:solidFill>
              <a:latin typeface="Calibri" panose="020F0502020204030204" pitchFamily="34" charset="0"/>
            </a:endParaRPr>
          </a:p>
        </p:txBody>
      </p:sp>
      <p:pic>
        <p:nvPicPr>
          <p:cNvPr id="4" name="Imagen 3"/>
          <p:cNvPicPr>
            <a:picLocks noChangeAspect="1"/>
          </p:cNvPicPr>
          <p:nvPr/>
        </p:nvPicPr>
        <p:blipFill>
          <a:blip r:embed="rId3"/>
          <a:stretch>
            <a:fillRect/>
          </a:stretch>
        </p:blipFill>
        <p:spPr>
          <a:xfrm>
            <a:off x="539552" y="1412776"/>
            <a:ext cx="8327587" cy="4968552"/>
          </a:xfrm>
          <a:prstGeom prst="rect">
            <a:avLst/>
          </a:prstGeom>
          <a:ln>
            <a:solidFill>
              <a:srgbClr val="00B0F0"/>
            </a:solidFill>
          </a:ln>
        </p:spPr>
      </p:pic>
      <p:sp>
        <p:nvSpPr>
          <p:cNvPr id="5" name="Rectángulo redondeado 11"/>
          <p:cNvSpPr/>
          <p:nvPr/>
        </p:nvSpPr>
        <p:spPr>
          <a:xfrm>
            <a:off x="546810" y="4797152"/>
            <a:ext cx="1864949" cy="10081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6488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1844824"/>
            <a:ext cx="6292235" cy="3785652"/>
          </a:xfrm>
          <a:prstGeom prst="rect">
            <a:avLst/>
          </a:prstGeom>
          <a:noFill/>
        </p:spPr>
        <p:txBody>
          <a:bodyPr wrap="none" rtlCol="0">
            <a:spAutoFit/>
          </a:bodyPr>
          <a:lstStyle/>
          <a:p>
            <a:pPr marL="285750" indent="-285750">
              <a:buFont typeface="Arial" panose="020B0604020202020204" pitchFamily="34" charset="0"/>
              <a:buChar char="•"/>
            </a:pPr>
            <a:r>
              <a:rPr lang="es-PE" sz="4000" dirty="0" smtClean="0">
                <a:latin typeface="Calibri" panose="020F0502020204030204" pitchFamily="34" charset="0"/>
              </a:rPr>
              <a:t>Antecedentes</a:t>
            </a:r>
          </a:p>
          <a:p>
            <a:pPr marL="285750" indent="-285750">
              <a:buFont typeface="Arial" panose="020B0604020202020204" pitchFamily="34" charset="0"/>
              <a:buChar char="•"/>
            </a:pPr>
            <a:r>
              <a:rPr lang="es-PE" sz="4000" dirty="0" smtClean="0">
                <a:latin typeface="Calibri" panose="020F0502020204030204" pitchFamily="34" charset="0"/>
              </a:rPr>
              <a:t>Políticas</a:t>
            </a:r>
          </a:p>
          <a:p>
            <a:pPr marL="285750" indent="-285750">
              <a:buFont typeface="Arial" panose="020B0604020202020204" pitchFamily="34" charset="0"/>
              <a:buChar char="•"/>
            </a:pPr>
            <a:r>
              <a:rPr lang="es-PE" sz="4000" dirty="0" smtClean="0">
                <a:latin typeface="Calibri" panose="020F0502020204030204" pitchFamily="34" charset="0"/>
              </a:rPr>
              <a:t>Identificadores persistentes</a:t>
            </a:r>
          </a:p>
          <a:p>
            <a:pPr marL="285750" indent="-285750">
              <a:buFont typeface="Arial" panose="020B0604020202020204" pitchFamily="34" charset="0"/>
              <a:buChar char="•"/>
            </a:pPr>
            <a:r>
              <a:rPr lang="es-PE" sz="4000" dirty="0" smtClean="0">
                <a:latin typeface="Calibri" panose="020F0502020204030204" pitchFamily="34" charset="0"/>
              </a:rPr>
              <a:t>ORCID en UPC</a:t>
            </a:r>
          </a:p>
          <a:p>
            <a:pPr marL="285750" indent="-285750">
              <a:buFont typeface="Arial" panose="020B0604020202020204" pitchFamily="34" charset="0"/>
              <a:buChar char="•"/>
            </a:pPr>
            <a:r>
              <a:rPr lang="es-PE" sz="4000" dirty="0" smtClean="0">
                <a:latin typeface="Calibri" panose="020F0502020204030204" pitchFamily="34" charset="0"/>
              </a:rPr>
              <a:t>Integración con repositorios</a:t>
            </a:r>
          </a:p>
          <a:p>
            <a:pPr marL="285750" indent="-285750">
              <a:buFont typeface="Arial" panose="020B0604020202020204" pitchFamily="34" charset="0"/>
              <a:buChar char="•"/>
            </a:pPr>
            <a:r>
              <a:rPr lang="es-PE" sz="4000" dirty="0" smtClean="0">
                <a:latin typeface="Calibri" panose="020F0502020204030204" pitchFamily="34" charset="0"/>
              </a:rPr>
              <a:t>Acciones futuras</a:t>
            </a:r>
            <a:endParaRPr lang="es-PE" dirty="0">
              <a:latin typeface="Calibri" panose="020F0502020204030204" pitchFamily="34" charset="0"/>
            </a:endParaRPr>
          </a:p>
        </p:txBody>
      </p:sp>
      <p:sp>
        <p:nvSpPr>
          <p:cNvPr id="3"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Contenido</a:t>
            </a:r>
            <a:endParaRPr lang="es-ES" altLang="es-PE" sz="4000"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60700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31291" y="1412776"/>
            <a:ext cx="8809410" cy="4676651"/>
          </a:xfrm>
          <a:prstGeom prst="rect">
            <a:avLst/>
          </a:prstGeom>
          <a:ln>
            <a:solidFill>
              <a:srgbClr val="00B0F0"/>
            </a:solidFill>
          </a:ln>
        </p:spPr>
      </p:pic>
      <p:pic>
        <p:nvPicPr>
          <p:cNvPr id="13" name="Imagen 12"/>
          <p:cNvPicPr>
            <a:picLocks noChangeAspect="1"/>
          </p:cNvPicPr>
          <p:nvPr/>
        </p:nvPicPr>
        <p:blipFill>
          <a:blip r:embed="rId4"/>
          <a:stretch>
            <a:fillRect/>
          </a:stretch>
        </p:blipFill>
        <p:spPr>
          <a:xfrm>
            <a:off x="5908942" y="2922160"/>
            <a:ext cx="2943225" cy="3705225"/>
          </a:xfrm>
          <a:prstGeom prst="rect">
            <a:avLst/>
          </a:prstGeom>
          <a:ln>
            <a:solidFill>
              <a:srgbClr val="00B0F0"/>
            </a:solidFill>
          </a:ln>
        </p:spPr>
      </p:pic>
      <p:sp>
        <p:nvSpPr>
          <p:cNvPr id="3" name="Título 1"/>
          <p:cNvSpPr txBox="1">
            <a:spLocks/>
          </p:cNvSpPr>
          <p:nvPr/>
        </p:nvSpPr>
        <p:spPr>
          <a:xfrm>
            <a:off x="467544" y="197710"/>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ORCID – Mapa de tesis y artículos</a:t>
            </a:r>
            <a:endParaRPr lang="es-ES" altLang="es-PE" sz="4000" b="1" i="1" dirty="0">
              <a:solidFill>
                <a:schemeClr val="bg1"/>
              </a:solidFill>
              <a:latin typeface="Calibri" panose="020F0502020204030204" pitchFamily="34" charset="0"/>
            </a:endParaRPr>
          </a:p>
        </p:txBody>
      </p:sp>
      <p:cxnSp>
        <p:nvCxnSpPr>
          <p:cNvPr id="8" name="Conector recto de flecha 7"/>
          <p:cNvCxnSpPr/>
          <p:nvPr/>
        </p:nvCxnSpPr>
        <p:spPr>
          <a:xfrm flipV="1">
            <a:off x="4725836" y="3356992"/>
            <a:ext cx="1094572" cy="6272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redondeado 8"/>
          <p:cNvSpPr/>
          <p:nvPr/>
        </p:nvSpPr>
        <p:spPr>
          <a:xfrm>
            <a:off x="5922859" y="3984261"/>
            <a:ext cx="2584539" cy="13169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ángulo 14"/>
          <p:cNvSpPr/>
          <p:nvPr/>
        </p:nvSpPr>
        <p:spPr>
          <a:xfrm>
            <a:off x="0" y="6194032"/>
            <a:ext cx="6264696" cy="338554"/>
          </a:xfrm>
          <a:prstGeom prst="rect">
            <a:avLst/>
          </a:prstGeom>
        </p:spPr>
        <p:txBody>
          <a:bodyPr wrap="square">
            <a:spAutoFit/>
          </a:bodyPr>
          <a:lstStyle/>
          <a:p>
            <a:r>
              <a:rPr lang="en-GB" sz="1600" dirty="0"/>
              <a:t>https://repositorioacademico.upc.edu.pe/handle/10757/621188</a:t>
            </a:r>
          </a:p>
        </p:txBody>
      </p:sp>
      <p:cxnSp>
        <p:nvCxnSpPr>
          <p:cNvPr id="16" name="Conector recto de flecha 15"/>
          <p:cNvCxnSpPr/>
          <p:nvPr/>
        </p:nvCxnSpPr>
        <p:spPr>
          <a:xfrm flipV="1">
            <a:off x="4139952" y="4329099"/>
            <a:ext cx="1782907" cy="7172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3211493" y="4878134"/>
            <a:ext cx="928459" cy="369332"/>
          </a:xfrm>
          <a:prstGeom prst="rect">
            <a:avLst/>
          </a:prstGeom>
          <a:noFill/>
        </p:spPr>
        <p:txBody>
          <a:bodyPr wrap="none" rtlCol="0">
            <a:spAutoFit/>
          </a:bodyPr>
          <a:lstStyle/>
          <a:p>
            <a:r>
              <a:rPr lang="en-GB" dirty="0" smtClean="0"/>
              <a:t>ORCID</a:t>
            </a:r>
            <a:endParaRPr lang="en-GB" dirty="0"/>
          </a:p>
        </p:txBody>
      </p:sp>
      <p:sp>
        <p:nvSpPr>
          <p:cNvPr id="19" name="Rectángulo redondeado 18"/>
          <p:cNvSpPr/>
          <p:nvPr/>
        </p:nvSpPr>
        <p:spPr>
          <a:xfrm>
            <a:off x="467543" y="4116298"/>
            <a:ext cx="1800201" cy="212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8599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4283968" y="1484785"/>
            <a:ext cx="4503440" cy="4752528"/>
          </a:xfrm>
          <a:prstGeom prst="rect">
            <a:avLst/>
          </a:prstGeom>
          <a:ln>
            <a:solidFill>
              <a:srgbClr val="00B0F0"/>
            </a:solidFill>
          </a:ln>
        </p:spPr>
      </p:pic>
      <p:sp>
        <p:nvSpPr>
          <p:cNvPr id="3"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ORCID – Documentos resúmenes</a:t>
            </a:r>
            <a:endParaRPr lang="es-ES" altLang="es-PE" sz="4000" b="1" i="1" dirty="0">
              <a:solidFill>
                <a:schemeClr val="bg1"/>
              </a:solidFill>
              <a:latin typeface="Calibri" panose="020F0502020204030204" pitchFamily="34" charset="0"/>
            </a:endParaRPr>
          </a:p>
        </p:txBody>
      </p:sp>
      <p:sp>
        <p:nvSpPr>
          <p:cNvPr id="4" name="Rectángulo redondeado 11"/>
          <p:cNvSpPr/>
          <p:nvPr/>
        </p:nvSpPr>
        <p:spPr>
          <a:xfrm>
            <a:off x="4381164" y="2196662"/>
            <a:ext cx="2952328"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p:cNvPicPr>
            <a:picLocks noChangeAspect="1"/>
          </p:cNvPicPr>
          <p:nvPr/>
        </p:nvPicPr>
        <p:blipFill rotWithShape="1">
          <a:blip r:embed="rId4"/>
          <a:srcRect t="16318" r="20502"/>
          <a:stretch/>
        </p:blipFill>
        <p:spPr>
          <a:xfrm>
            <a:off x="246063" y="1507196"/>
            <a:ext cx="3797099" cy="2425860"/>
          </a:xfrm>
          <a:prstGeom prst="rect">
            <a:avLst/>
          </a:prstGeom>
          <a:ln>
            <a:solidFill>
              <a:srgbClr val="00B0F0"/>
            </a:solidFill>
          </a:ln>
        </p:spPr>
      </p:pic>
    </p:spTree>
    <p:extLst>
      <p:ext uri="{BB962C8B-B14F-4D97-AF65-F5344CB8AC3E}">
        <p14:creationId xmlns:p14="http://schemas.microsoft.com/office/powerpoint/2010/main" val="969404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2181" y="1236239"/>
            <a:ext cx="5714449" cy="861774"/>
          </a:xfrm>
          <a:prstGeom prst="rect">
            <a:avLst/>
          </a:prstGeom>
          <a:noFill/>
        </p:spPr>
        <p:txBody>
          <a:bodyPr wrap="none" rtlCol="0">
            <a:spAutoFit/>
          </a:bodyPr>
          <a:lstStyle/>
          <a:p>
            <a:r>
              <a:rPr lang="es-PE" sz="3200" dirty="0" smtClean="0">
                <a:latin typeface="Calibri" panose="020F0502020204030204" pitchFamily="34" charset="0"/>
              </a:rPr>
              <a:t>Videos de ORCID y Google </a:t>
            </a:r>
            <a:r>
              <a:rPr lang="es-PE" sz="3200" dirty="0" err="1" smtClean="0">
                <a:latin typeface="Calibri" panose="020F0502020204030204" pitchFamily="34" charset="0"/>
              </a:rPr>
              <a:t>Profile</a:t>
            </a:r>
            <a:endParaRPr lang="es-PE" sz="3200" dirty="0">
              <a:latin typeface="Calibri" panose="020F0502020204030204" pitchFamily="34" charset="0"/>
            </a:endParaRPr>
          </a:p>
          <a:p>
            <a:endParaRPr lang="es-PE" dirty="0">
              <a:latin typeface="Calibri" panose="020F0502020204030204" pitchFamily="34" charset="0"/>
            </a:endParaRPr>
          </a:p>
        </p:txBody>
      </p:sp>
      <p:sp>
        <p:nvSpPr>
          <p:cNvPr id="3" name="Título 1"/>
          <p:cNvSpPr txBox="1">
            <a:spLocks/>
          </p:cNvSpPr>
          <p:nvPr/>
        </p:nvSpPr>
        <p:spPr>
          <a:xfrm>
            <a:off x="246063" y="129501"/>
            <a:ext cx="7854329" cy="86177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5000" b="1" dirty="0" smtClean="0">
                <a:solidFill>
                  <a:schemeClr val="bg1"/>
                </a:solidFill>
                <a:latin typeface="Calibri" panose="020F0502020204030204" pitchFamily="34" charset="0"/>
              </a:rPr>
              <a:t>ORCID – Videos </a:t>
            </a:r>
            <a:endParaRPr lang="es-ES" altLang="es-PE" sz="5000" b="1" i="1" dirty="0">
              <a:solidFill>
                <a:schemeClr val="bg1"/>
              </a:solidFill>
              <a:latin typeface="Calibri" panose="020F0502020204030204" pitchFamily="34" charset="0"/>
            </a:endParaRPr>
          </a:p>
        </p:txBody>
      </p:sp>
      <p:pic>
        <p:nvPicPr>
          <p:cNvPr id="4" name="Imagen 3"/>
          <p:cNvPicPr>
            <a:picLocks noChangeAspect="1"/>
          </p:cNvPicPr>
          <p:nvPr/>
        </p:nvPicPr>
        <p:blipFill>
          <a:blip r:embed="rId3"/>
          <a:stretch>
            <a:fillRect/>
          </a:stretch>
        </p:blipFill>
        <p:spPr>
          <a:xfrm>
            <a:off x="4173225" y="1964768"/>
            <a:ext cx="4800203" cy="3828883"/>
          </a:xfrm>
          <a:prstGeom prst="rect">
            <a:avLst/>
          </a:prstGeom>
          <a:ln>
            <a:solidFill>
              <a:srgbClr val="00B0F0"/>
            </a:solidFill>
          </a:ln>
        </p:spPr>
      </p:pic>
      <p:pic>
        <p:nvPicPr>
          <p:cNvPr id="5" name="Imagen 4"/>
          <p:cNvPicPr>
            <a:picLocks noChangeAspect="1"/>
          </p:cNvPicPr>
          <p:nvPr/>
        </p:nvPicPr>
        <p:blipFill>
          <a:blip r:embed="rId4"/>
          <a:stretch>
            <a:fillRect/>
          </a:stretch>
        </p:blipFill>
        <p:spPr>
          <a:xfrm>
            <a:off x="494990" y="4904067"/>
            <a:ext cx="2106557" cy="1176235"/>
          </a:xfrm>
          <a:prstGeom prst="rect">
            <a:avLst/>
          </a:prstGeom>
          <a:ln>
            <a:solidFill>
              <a:srgbClr val="00B0F0"/>
            </a:solidFill>
          </a:ln>
        </p:spPr>
      </p:pic>
      <p:pic>
        <p:nvPicPr>
          <p:cNvPr id="6" name="Imagen 5"/>
          <p:cNvPicPr>
            <a:picLocks noChangeAspect="1"/>
          </p:cNvPicPr>
          <p:nvPr/>
        </p:nvPicPr>
        <p:blipFill rotWithShape="1">
          <a:blip r:embed="rId5"/>
          <a:srcRect l="3339" r="2776"/>
          <a:stretch/>
        </p:blipFill>
        <p:spPr>
          <a:xfrm>
            <a:off x="1885283" y="5445224"/>
            <a:ext cx="2127291" cy="1270157"/>
          </a:xfrm>
          <a:prstGeom prst="rect">
            <a:avLst/>
          </a:prstGeom>
          <a:ln>
            <a:solidFill>
              <a:srgbClr val="00B0F0"/>
            </a:solidFill>
          </a:ln>
        </p:spPr>
      </p:pic>
      <p:pic>
        <p:nvPicPr>
          <p:cNvPr id="8" name="Imagen 7"/>
          <p:cNvPicPr>
            <a:picLocks noChangeAspect="1"/>
          </p:cNvPicPr>
          <p:nvPr/>
        </p:nvPicPr>
        <p:blipFill>
          <a:blip r:embed="rId6"/>
          <a:stretch>
            <a:fillRect/>
          </a:stretch>
        </p:blipFill>
        <p:spPr>
          <a:xfrm>
            <a:off x="454106" y="1964768"/>
            <a:ext cx="3487194" cy="2076500"/>
          </a:xfrm>
          <a:prstGeom prst="rect">
            <a:avLst/>
          </a:prstGeom>
          <a:ln>
            <a:solidFill>
              <a:srgbClr val="00B0F0"/>
            </a:solidFill>
          </a:ln>
        </p:spPr>
      </p:pic>
      <p:sp>
        <p:nvSpPr>
          <p:cNvPr id="9" name="CuadroTexto 8"/>
          <p:cNvSpPr txBox="1"/>
          <p:nvPr/>
        </p:nvSpPr>
        <p:spPr>
          <a:xfrm>
            <a:off x="974580" y="4238758"/>
            <a:ext cx="2446247" cy="523220"/>
          </a:xfrm>
          <a:prstGeom prst="rect">
            <a:avLst/>
          </a:prstGeom>
          <a:noFill/>
        </p:spPr>
        <p:txBody>
          <a:bodyPr wrap="none" rtlCol="0">
            <a:spAutoFit/>
          </a:bodyPr>
          <a:lstStyle/>
          <a:p>
            <a:pPr algn="ctr"/>
            <a:r>
              <a:rPr lang="en-GB" sz="1400" dirty="0" smtClean="0"/>
              <a:t>Canal </a:t>
            </a:r>
            <a:r>
              <a:rPr lang="en-GB" sz="1400" dirty="0" err="1" smtClean="0"/>
              <a:t>Youtube</a:t>
            </a:r>
            <a:r>
              <a:rPr lang="en-GB" sz="1400" dirty="0" smtClean="0"/>
              <a:t/>
            </a:r>
            <a:br>
              <a:rPr lang="en-GB" sz="1400" dirty="0" smtClean="0"/>
            </a:br>
            <a:r>
              <a:rPr lang="en-GB" sz="1400" dirty="0" err="1" smtClean="0"/>
              <a:t>Repositorio</a:t>
            </a:r>
            <a:r>
              <a:rPr lang="en-GB" sz="1400" dirty="0" smtClean="0"/>
              <a:t> </a:t>
            </a:r>
            <a:r>
              <a:rPr lang="en-GB" sz="1400" dirty="0" err="1" smtClean="0"/>
              <a:t>Academico</a:t>
            </a:r>
            <a:r>
              <a:rPr lang="en-GB" sz="1400" dirty="0" smtClean="0"/>
              <a:t> UPC</a:t>
            </a:r>
            <a:endParaRPr lang="en-GB" sz="1400" dirty="0"/>
          </a:p>
        </p:txBody>
      </p:sp>
    </p:spTree>
    <p:extLst>
      <p:ext uri="{BB962C8B-B14F-4D97-AF65-F5344CB8AC3E}">
        <p14:creationId xmlns:p14="http://schemas.microsoft.com/office/powerpoint/2010/main" val="2377336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6063" y="1340768"/>
            <a:ext cx="8208912" cy="5432256"/>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ORCID </a:t>
            </a:r>
            <a:r>
              <a:rPr lang="en-GB" sz="2800" dirty="0"/>
              <a:t>and </a:t>
            </a:r>
            <a:r>
              <a:rPr lang="en-GB" sz="2800" dirty="0" smtClean="0"/>
              <a:t>ETDs. </a:t>
            </a:r>
            <a:r>
              <a:rPr lang="en-GB" sz="2000" dirty="0" smtClean="0"/>
              <a:t>Austin McLean, </a:t>
            </a:r>
            <a:r>
              <a:rPr lang="en-GB" sz="2000" dirty="0" err="1" smtClean="0"/>
              <a:t>Proquest</a:t>
            </a:r>
            <a:r>
              <a:rPr lang="en-GB" sz="2000" dirty="0" smtClean="0"/>
              <a:t> September</a:t>
            </a:r>
            <a:r>
              <a:rPr lang="en-GB" sz="2000" dirty="0"/>
              <a:t>, 2016 </a:t>
            </a:r>
            <a:r>
              <a:rPr lang="en-GB" sz="2000" dirty="0" smtClean="0"/>
              <a:t>(ETD2016).</a:t>
            </a:r>
            <a:endParaRPr lang="en-GB" sz="2000" dirty="0">
              <a:latin typeface="Calibri" panose="020F0502020204030204" pitchFamily="34" charset="0"/>
            </a:endParaRP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 </a:t>
            </a:r>
            <a:r>
              <a:rPr lang="en-GB" sz="2800" dirty="0"/>
              <a:t>Librarians Creating </a:t>
            </a:r>
            <a:r>
              <a:rPr lang="en-GB" sz="2800" dirty="0" smtClean="0"/>
              <a:t>Connections: Reactions </a:t>
            </a:r>
            <a:r>
              <a:rPr lang="en-GB" sz="2800" dirty="0"/>
              <a:t>and Challenges to Open Access, ORCID, and the Embargo </a:t>
            </a:r>
            <a:r>
              <a:rPr lang="en-GB" sz="2800" dirty="0" smtClean="0"/>
              <a:t>Option</a:t>
            </a:r>
            <a:r>
              <a:rPr lang="en-GB" sz="3500" dirty="0" smtClean="0"/>
              <a:t>. </a:t>
            </a:r>
            <a:r>
              <a:rPr lang="en-GB" sz="1900" dirty="0" smtClean="0"/>
              <a:t>Kelley Rowan, Digital </a:t>
            </a:r>
            <a:r>
              <a:rPr lang="en-GB" sz="1900" dirty="0"/>
              <a:t>Archives Librarian, Florida International </a:t>
            </a:r>
            <a:r>
              <a:rPr lang="en-GB" sz="1900" dirty="0" smtClean="0"/>
              <a:t>University USETDA </a:t>
            </a:r>
            <a:r>
              <a:rPr lang="en-GB" sz="1900" dirty="0"/>
              <a:t>2016, Columbus, OH</a:t>
            </a:r>
            <a:r>
              <a:rPr lang="en-GB" sz="1900" dirty="0" smtClean="0"/>
              <a:t>.</a:t>
            </a:r>
            <a:endParaRPr lang="en-GB" sz="1900" dirty="0">
              <a:latin typeface="Calibri" panose="020F0502020204030204" pitchFamily="34" charset="0"/>
            </a:endParaRPr>
          </a:p>
          <a:p>
            <a:pPr marL="342900" indent="-342900">
              <a:buFont typeface="Arial" panose="020B0604020202020204" pitchFamily="34" charset="0"/>
              <a:buChar char="•"/>
            </a:pPr>
            <a:endParaRPr lang="en-GB" sz="2000" dirty="0"/>
          </a:p>
          <a:p>
            <a:pPr marL="457200" indent="-457200">
              <a:buFont typeface="Arial" panose="020B0604020202020204" pitchFamily="34" charset="0"/>
              <a:buChar char="•"/>
            </a:pPr>
            <a:r>
              <a:rPr lang="en-GB" sz="2800" dirty="0" smtClean="0"/>
              <a:t>ORCIDs </a:t>
            </a:r>
            <a:r>
              <a:rPr lang="en-GB" sz="2800" dirty="0"/>
              <a:t>in the ETD Submission </a:t>
            </a:r>
            <a:r>
              <a:rPr lang="en-GB" sz="2800" dirty="0" smtClean="0"/>
              <a:t>Process. </a:t>
            </a:r>
            <a:r>
              <a:rPr lang="en-GB" sz="2000" dirty="0"/>
              <a:t>Colleen </a:t>
            </a:r>
            <a:r>
              <a:rPr lang="en-GB" sz="2000" dirty="0" smtClean="0"/>
              <a:t>Lyon</a:t>
            </a:r>
            <a:r>
              <a:rPr lang="en-GB" sz="2000" b="1" dirty="0" smtClean="0"/>
              <a:t>, </a:t>
            </a:r>
            <a:r>
              <a:rPr lang="en-GB" sz="2000" dirty="0" smtClean="0"/>
              <a:t>Colleen </a:t>
            </a:r>
            <a:r>
              <a:rPr lang="en-GB" sz="2000" dirty="0"/>
              <a:t>Lyon, University of Texas at </a:t>
            </a:r>
            <a:r>
              <a:rPr lang="en-GB" sz="2000" dirty="0" smtClean="0"/>
              <a:t>Austin. </a:t>
            </a:r>
          </a:p>
          <a:p>
            <a:pPr marL="342900" indent="-342900">
              <a:buFont typeface="Arial" panose="020B0604020202020204" pitchFamily="34" charset="0"/>
              <a:buChar char="•"/>
            </a:pPr>
            <a:endParaRPr lang="en-GB" sz="2000" dirty="0">
              <a:latin typeface="Calibri" panose="020F0502020204030204" pitchFamily="34" charset="0"/>
            </a:endParaRPr>
          </a:p>
          <a:p>
            <a:pPr marL="457200" indent="-457200">
              <a:buFont typeface="Arial" panose="020B0604020202020204" pitchFamily="34" charset="0"/>
              <a:buChar char="•"/>
            </a:pPr>
            <a:r>
              <a:rPr lang="en-GB" sz="2800" dirty="0">
                <a:latin typeface="Calibri" panose="020F0502020204030204" pitchFamily="34" charset="0"/>
              </a:rPr>
              <a:t>Passive ORCID id Adoption: Investigating ETDs at Three Research Universities. </a:t>
            </a:r>
            <a:r>
              <a:rPr lang="en-GB" sz="1900" dirty="0">
                <a:latin typeface="Calibri" panose="020F0502020204030204" pitchFamily="34" charset="0"/>
              </a:rPr>
              <a:t>Shelley Barba, Colleen Lyon y Santi </a:t>
            </a:r>
            <a:r>
              <a:rPr lang="en-GB" sz="1900" dirty="0" smtClean="0">
                <a:latin typeface="Calibri" panose="020F0502020204030204" pitchFamily="34" charset="0"/>
              </a:rPr>
              <a:t>Thompson. ETD2017, Washington DC. EE.UU (ETD2017).</a:t>
            </a:r>
            <a:endParaRPr lang="es-PE" sz="1900" dirty="0">
              <a:latin typeface="Calibri" panose="020F0502020204030204" pitchFamily="34" charset="0"/>
            </a:endParaRPr>
          </a:p>
        </p:txBody>
      </p:sp>
      <p:sp>
        <p:nvSpPr>
          <p:cNvPr id="3"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ORCID – NDLTD (ETD)</a:t>
            </a:r>
            <a:endParaRPr lang="es-ES" altLang="es-PE" sz="4000"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20586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ORCID – UPC en números</a:t>
            </a:r>
            <a:endParaRPr lang="es-ES" altLang="es-PE" sz="4000" b="1" i="1" dirty="0">
              <a:solidFill>
                <a:schemeClr val="bg1"/>
              </a:solidFill>
              <a:latin typeface="Calibri" panose="020F0502020204030204" pitchFamily="34" charset="0"/>
            </a:endParaRPr>
          </a:p>
        </p:txBody>
      </p:sp>
      <p:pic>
        <p:nvPicPr>
          <p:cNvPr id="2" name="Imagen 1"/>
          <p:cNvPicPr>
            <a:picLocks noChangeAspect="1"/>
          </p:cNvPicPr>
          <p:nvPr/>
        </p:nvPicPr>
        <p:blipFill>
          <a:blip r:embed="rId3"/>
          <a:stretch>
            <a:fillRect/>
          </a:stretch>
        </p:blipFill>
        <p:spPr>
          <a:xfrm>
            <a:off x="870620" y="1412776"/>
            <a:ext cx="7200800" cy="4320480"/>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818434515"/>
              </p:ext>
            </p:extLst>
          </p:nvPr>
        </p:nvGraphicFramePr>
        <p:xfrm>
          <a:off x="3211190" y="5862429"/>
          <a:ext cx="2603500" cy="800100"/>
        </p:xfrm>
        <a:graphic>
          <a:graphicData uri="http://schemas.openxmlformats.org/drawingml/2006/table">
            <a:tbl>
              <a:tblPr/>
              <a:tblGrid>
                <a:gridCol w="1435100"/>
                <a:gridCol w="1168400"/>
              </a:tblGrid>
              <a:tr h="266700">
                <a:tc>
                  <a:txBody>
                    <a:bodyPr/>
                    <a:lstStyle/>
                    <a:p>
                      <a:pPr algn="l" fontAlgn="b"/>
                      <a:r>
                        <a:rPr lang="en-GB" sz="1600" b="1" i="0" u="none" strike="noStrike">
                          <a:solidFill>
                            <a:srgbClr val="000000"/>
                          </a:solidFill>
                          <a:effectLst/>
                          <a:latin typeface="Calibri" panose="020F0502020204030204" pitchFamily="34" charset="0"/>
                        </a:rPr>
                        <a:t>Dominio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600" b="1" i="0" u="none" strike="noStrike">
                          <a:solidFill>
                            <a:srgbClr val="000000"/>
                          </a:solidFill>
                          <a:effectLst/>
                          <a:latin typeface="Calibri" panose="020F0502020204030204" pitchFamily="34" charset="0"/>
                        </a:rPr>
                        <a:t>Cantidad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6700">
                <a:tc>
                  <a:txBody>
                    <a:bodyPr/>
                    <a:lstStyle/>
                    <a:p>
                      <a:pPr algn="l" fontAlgn="b"/>
                      <a:r>
                        <a:rPr lang="en-GB" sz="1600" b="0" i="0" u="none" strike="noStrike">
                          <a:solidFill>
                            <a:srgbClr val="000000"/>
                          </a:solidFill>
                          <a:effectLst/>
                          <a:latin typeface="Calibri" panose="020F0502020204030204" pitchFamily="34" charset="0"/>
                        </a:rPr>
                        <a:t>UPC.EDU.PE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b"/>
                      <a:r>
                        <a:rPr lang="en-GB" sz="1600" b="0" i="0" u="none" strike="noStrike">
                          <a:solidFill>
                            <a:srgbClr val="000000"/>
                          </a:solidFill>
                          <a:effectLst/>
                          <a:latin typeface="Calibri" panose="020F0502020204030204" pitchFamily="34" charset="0"/>
                        </a:rPr>
                        <a:t>UPC.PE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4857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237222"/>
            <a:ext cx="7854329" cy="64633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err="1" smtClean="0">
                <a:solidFill>
                  <a:schemeClr val="bg1"/>
                </a:solidFill>
                <a:latin typeface="Calibri" panose="020F0502020204030204" pitchFamily="34" charset="0"/>
              </a:rPr>
              <a:t>Coordinacion</a:t>
            </a:r>
            <a:r>
              <a:rPr lang="es-PE" altLang="es-PE" sz="3600" b="1" dirty="0" smtClean="0">
                <a:solidFill>
                  <a:schemeClr val="bg1"/>
                </a:solidFill>
                <a:latin typeface="Calibri" panose="020F0502020204030204" pitchFamily="34" charset="0"/>
              </a:rPr>
              <a:t> </a:t>
            </a:r>
            <a:r>
              <a:rPr lang="es-PE" altLang="es-PE" sz="3600" b="1" dirty="0" smtClean="0">
                <a:solidFill>
                  <a:schemeClr val="bg1"/>
                </a:solidFill>
                <a:latin typeface="Calibri" panose="020F0502020204030204" pitchFamily="34" charset="0"/>
              </a:rPr>
              <a:t>con Áreas </a:t>
            </a:r>
            <a:r>
              <a:rPr lang="es-PE" altLang="es-PE" sz="3600" b="1" dirty="0">
                <a:solidFill>
                  <a:schemeClr val="bg1"/>
                </a:solidFill>
                <a:latin typeface="Calibri" panose="020F0502020204030204" pitchFamily="34" charset="0"/>
              </a:rPr>
              <a:t>A</a:t>
            </a:r>
            <a:r>
              <a:rPr lang="es-PE" altLang="es-PE" sz="3600" b="1" dirty="0" smtClean="0">
                <a:solidFill>
                  <a:schemeClr val="bg1"/>
                </a:solidFill>
                <a:latin typeface="Calibri" panose="020F0502020204030204" pitchFamily="34" charset="0"/>
              </a:rPr>
              <a:t>dministrativas</a:t>
            </a:r>
            <a:endParaRPr lang="es-ES" altLang="es-PE" sz="3600" b="1" i="1" dirty="0">
              <a:solidFill>
                <a:schemeClr val="bg1"/>
              </a:solidFill>
              <a:latin typeface="Calibri" panose="020F0502020204030204" pitchFamily="34" charset="0"/>
            </a:endParaRPr>
          </a:p>
        </p:txBody>
      </p:sp>
      <p:sp>
        <p:nvSpPr>
          <p:cNvPr id="4" name="Elipse 3"/>
          <p:cNvSpPr/>
          <p:nvPr/>
        </p:nvSpPr>
        <p:spPr>
          <a:xfrm>
            <a:off x="259805" y="2434530"/>
            <a:ext cx="2957785" cy="2882602"/>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t>Dirección</a:t>
            </a:r>
            <a:r>
              <a:rPr lang="en-GB" sz="2400" dirty="0" smtClean="0"/>
              <a:t> de </a:t>
            </a:r>
            <a:r>
              <a:rPr lang="en-GB" sz="2400" dirty="0" err="1" smtClean="0"/>
              <a:t>Gestión</a:t>
            </a:r>
            <a:r>
              <a:rPr lang="en-GB" sz="2400" dirty="0" smtClean="0"/>
              <a:t> del </a:t>
            </a:r>
            <a:r>
              <a:rPr lang="en-GB" sz="2400" dirty="0" err="1" smtClean="0"/>
              <a:t>Conocimiento</a:t>
            </a:r>
            <a:endParaRPr lang="en-GB" sz="2400" dirty="0"/>
          </a:p>
        </p:txBody>
      </p:sp>
      <p:sp>
        <p:nvSpPr>
          <p:cNvPr id="5" name="Elipse 4"/>
          <p:cNvSpPr/>
          <p:nvPr/>
        </p:nvSpPr>
        <p:spPr>
          <a:xfrm>
            <a:off x="5201344" y="1193651"/>
            <a:ext cx="2807783" cy="2682180"/>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smtClean="0"/>
              <a:t>Área  de Estrategia Digital </a:t>
            </a:r>
            <a:br>
              <a:rPr lang="es-PE" sz="2000" dirty="0" smtClean="0"/>
            </a:br>
            <a:r>
              <a:rPr lang="es-PE" dirty="0" smtClean="0"/>
              <a:t>(SEO y posicionamiento Web)</a:t>
            </a:r>
            <a:endParaRPr lang="es-PE" dirty="0">
              <a:latin typeface="Calibri" panose="020F0502020204030204" pitchFamily="34" charset="0"/>
            </a:endParaRPr>
          </a:p>
        </p:txBody>
      </p:sp>
      <p:sp>
        <p:nvSpPr>
          <p:cNvPr id="6" name="Elipse 5"/>
          <p:cNvSpPr/>
          <p:nvPr/>
        </p:nvSpPr>
        <p:spPr>
          <a:xfrm>
            <a:off x="5358630" y="4058445"/>
            <a:ext cx="2741762" cy="2672070"/>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Área</a:t>
            </a:r>
            <a:r>
              <a:rPr lang="en-GB" dirty="0" smtClean="0"/>
              <a:t> de </a:t>
            </a:r>
            <a:r>
              <a:rPr lang="en-GB" dirty="0" err="1" smtClean="0"/>
              <a:t>Comunicaciónes</a:t>
            </a:r>
            <a:r>
              <a:rPr lang="en-GB" dirty="0" smtClean="0"/>
              <a:t> y </a:t>
            </a:r>
            <a:r>
              <a:rPr lang="en-GB" dirty="0" err="1" smtClean="0"/>
              <a:t>Endomarketing</a:t>
            </a:r>
            <a:endParaRPr lang="en-GB" dirty="0"/>
          </a:p>
        </p:txBody>
      </p:sp>
      <p:sp>
        <p:nvSpPr>
          <p:cNvPr id="8" name="Más 7"/>
          <p:cNvSpPr/>
          <p:nvPr/>
        </p:nvSpPr>
        <p:spPr>
          <a:xfrm>
            <a:off x="3646908" y="3388061"/>
            <a:ext cx="1285131" cy="1337083"/>
          </a:xfrm>
          <a:prstGeom prst="mathPlus">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260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3568" y="2420888"/>
            <a:ext cx="8043568" cy="2400657"/>
          </a:xfrm>
          <a:prstGeom prst="rect">
            <a:avLst/>
          </a:prstGeom>
          <a:noFill/>
        </p:spPr>
        <p:txBody>
          <a:bodyPr wrap="square" rtlCol="0">
            <a:spAutoFit/>
          </a:bodyPr>
          <a:lstStyle/>
          <a:p>
            <a:pPr algn="ctr"/>
            <a:r>
              <a:rPr lang="es-PE" sz="4400" dirty="0" smtClean="0">
                <a:latin typeface="Calibri" panose="020F0502020204030204" pitchFamily="34" charset="0"/>
              </a:rPr>
              <a:t>Evaluación de la integración con la ecología de repositorios existentes y CRIS.</a:t>
            </a:r>
            <a:endParaRPr lang="es-PE" sz="4400" dirty="0">
              <a:latin typeface="Calibri" panose="020F0502020204030204" pitchFamily="34" charset="0"/>
            </a:endParaRPr>
          </a:p>
          <a:p>
            <a:endParaRPr lang="es-PE" dirty="0">
              <a:latin typeface="Calibri" panose="020F0502020204030204" pitchFamily="34" charset="0"/>
            </a:endParaRPr>
          </a:p>
        </p:txBody>
      </p:sp>
      <p:sp>
        <p:nvSpPr>
          <p:cNvPr id="3" name="Título 1"/>
          <p:cNvSpPr txBox="1">
            <a:spLocks/>
          </p:cNvSpPr>
          <p:nvPr/>
        </p:nvSpPr>
        <p:spPr>
          <a:xfrm>
            <a:off x="246063" y="-39777"/>
            <a:ext cx="7854329" cy="120032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ORCID – </a:t>
            </a:r>
            <a:r>
              <a:rPr lang="es-PE" altLang="es-PE" sz="3600" b="1" dirty="0" smtClean="0">
                <a:solidFill>
                  <a:schemeClr val="bg1"/>
                </a:solidFill>
                <a:latin typeface="Calibri" panose="020F0502020204030204" pitchFamily="34" charset="0"/>
              </a:rPr>
              <a:t>Integración </a:t>
            </a:r>
            <a:r>
              <a:rPr lang="es-PE" altLang="es-PE" sz="3600" b="1" dirty="0" smtClean="0">
                <a:solidFill>
                  <a:schemeClr val="bg1"/>
                </a:solidFill>
                <a:latin typeface="Calibri" panose="020F0502020204030204" pitchFamily="34" charset="0"/>
              </a:rPr>
              <a:t>con </a:t>
            </a:r>
            <a:r>
              <a:rPr lang="es-PE" altLang="es-PE" sz="3600" b="1" dirty="0" smtClean="0">
                <a:solidFill>
                  <a:schemeClr val="bg1"/>
                </a:solidFill>
                <a:latin typeface="Calibri" panose="020F0502020204030204" pitchFamily="34" charset="0"/>
              </a:rPr>
              <a:t>Repositorios</a:t>
            </a:r>
            <a:br>
              <a:rPr lang="es-PE" altLang="es-PE" sz="3600" b="1" dirty="0" smtClean="0">
                <a:solidFill>
                  <a:schemeClr val="bg1"/>
                </a:solidFill>
                <a:latin typeface="Calibri" panose="020F0502020204030204" pitchFamily="34" charset="0"/>
              </a:rPr>
            </a:br>
            <a:r>
              <a:rPr lang="es-PE" altLang="es-PE" sz="3600" b="1" dirty="0" smtClean="0">
                <a:solidFill>
                  <a:schemeClr val="bg1"/>
                </a:solidFill>
                <a:latin typeface="Calibri" panose="020F0502020204030204" pitchFamily="34" charset="0"/>
              </a:rPr>
              <a:t>en UPC</a:t>
            </a:r>
            <a:endParaRPr lang="es-ES" altLang="es-PE" sz="3600"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66865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237222"/>
            <a:ext cx="7854329" cy="64633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ORCID – Integración Repositorio UPC</a:t>
            </a:r>
            <a:endParaRPr lang="es-ES" altLang="es-PE" sz="3600" b="1" i="1" dirty="0">
              <a:solidFill>
                <a:schemeClr val="bg1"/>
              </a:solidFill>
              <a:latin typeface="Calibri" panose="020F050202020403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28800"/>
            <a:ext cx="8167435" cy="4126805"/>
          </a:xfrm>
          <a:prstGeom prst="rect">
            <a:avLst/>
          </a:prstGeom>
          <a:ln>
            <a:solidFill>
              <a:srgbClr val="00B0F0"/>
            </a:solidFill>
          </a:ln>
        </p:spPr>
      </p:pic>
    </p:spTree>
    <p:extLst>
      <p:ext uri="{BB962C8B-B14F-4D97-AF65-F5344CB8AC3E}">
        <p14:creationId xmlns:p14="http://schemas.microsoft.com/office/powerpoint/2010/main" val="4175339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39777"/>
            <a:ext cx="7854329" cy="120032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ORCID – Integración con repositorios y CRIS </a:t>
            </a:r>
            <a:endParaRPr lang="es-ES" altLang="es-PE" sz="3600" b="1" i="1" dirty="0">
              <a:solidFill>
                <a:schemeClr val="bg1"/>
              </a:solidFill>
              <a:latin typeface="Calibri" panose="020F050202020403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98" y="1844824"/>
            <a:ext cx="7344816" cy="4681868"/>
          </a:xfrm>
          <a:prstGeom prst="rect">
            <a:avLst/>
          </a:prstGeom>
          <a:ln>
            <a:solidFill>
              <a:srgbClr val="00B0F0"/>
            </a:solidFill>
          </a:ln>
        </p:spPr>
      </p:pic>
      <p:sp>
        <p:nvSpPr>
          <p:cNvPr id="5" name="CuadroTexto 4"/>
          <p:cNvSpPr txBox="1"/>
          <p:nvPr/>
        </p:nvSpPr>
        <p:spPr>
          <a:xfrm>
            <a:off x="1161508" y="1216442"/>
            <a:ext cx="1471878" cy="430887"/>
          </a:xfrm>
          <a:prstGeom prst="rect">
            <a:avLst/>
          </a:prstGeom>
          <a:noFill/>
        </p:spPr>
        <p:txBody>
          <a:bodyPr wrap="none" rtlCol="0">
            <a:spAutoFit/>
          </a:bodyPr>
          <a:lstStyle/>
          <a:p>
            <a:r>
              <a:rPr lang="en-GB" sz="2200" dirty="0" err="1" smtClean="0"/>
              <a:t>Propuesta</a:t>
            </a:r>
            <a:endParaRPr lang="en-GB" sz="2200" dirty="0"/>
          </a:p>
        </p:txBody>
      </p:sp>
    </p:spTree>
    <p:extLst>
      <p:ext uri="{BB962C8B-B14F-4D97-AF65-F5344CB8AC3E}">
        <p14:creationId xmlns:p14="http://schemas.microsoft.com/office/powerpoint/2010/main" val="1033539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237222"/>
            <a:ext cx="7854329" cy="64633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VIVO – Plataforma CRIS</a:t>
            </a:r>
            <a:endParaRPr lang="es-ES" altLang="es-PE" sz="3600" b="1" i="1" dirty="0">
              <a:solidFill>
                <a:schemeClr val="bg1"/>
              </a:solidFill>
              <a:latin typeface="Calibri" panose="020F0502020204030204" pitchFamily="34" charset="0"/>
            </a:endParaRP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530" y="1412776"/>
            <a:ext cx="7200800" cy="5112568"/>
          </a:xfrm>
          <a:prstGeom prst="rect">
            <a:avLst/>
          </a:prstGeom>
          <a:ln>
            <a:solidFill>
              <a:srgbClr val="00B0F0"/>
            </a:solidFill>
          </a:ln>
        </p:spPr>
      </p:pic>
    </p:spTree>
    <p:extLst>
      <p:ext uri="{BB962C8B-B14F-4D97-AF65-F5344CB8AC3E}">
        <p14:creationId xmlns:p14="http://schemas.microsoft.com/office/powerpoint/2010/main" val="801163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8961" y="1340768"/>
            <a:ext cx="8331600" cy="5016758"/>
          </a:xfrm>
          <a:prstGeom prst="rect">
            <a:avLst/>
          </a:prstGeom>
          <a:noFill/>
        </p:spPr>
        <p:txBody>
          <a:bodyPr wrap="square" rtlCol="0">
            <a:spAutoFit/>
          </a:bodyPr>
          <a:lstStyle/>
          <a:p>
            <a:pPr marL="285750" indent="-285750">
              <a:buFont typeface="Arial" panose="020B0604020202020204" pitchFamily="34" charset="0"/>
              <a:buChar char="•"/>
            </a:pPr>
            <a:r>
              <a:rPr lang="es-PE" sz="3200" dirty="0" smtClean="0">
                <a:latin typeface="Calibri" panose="020F0502020204030204" pitchFamily="34" charset="0"/>
              </a:rPr>
              <a:t>Marco normativo Ley 30035 y su reglamento – Repositorio Nacional Digital de Ciencia, Tecnología e Innovación de acceso abierto (ALICIA).</a:t>
            </a:r>
          </a:p>
          <a:p>
            <a:pPr marL="285750" indent="-285750">
              <a:buFont typeface="Arial" panose="020B0604020202020204" pitchFamily="34" charset="0"/>
              <a:buChar char="•"/>
            </a:pPr>
            <a:r>
              <a:rPr lang="es-PE" sz="3200" dirty="0" smtClean="0">
                <a:latin typeface="Calibri" panose="020F0502020204030204" pitchFamily="34" charset="0"/>
              </a:rPr>
              <a:t>Reglamento </a:t>
            </a:r>
            <a:r>
              <a:rPr lang="es-ES" sz="3200" dirty="0">
                <a:latin typeface="Calibri" panose="020F0502020204030204" pitchFamily="34" charset="0"/>
              </a:rPr>
              <a:t>Reglamento del Registro Nacional de Trabajos de Investigación para optar grados académicos y títulos profesionales </a:t>
            </a:r>
            <a:r>
              <a:rPr lang="es-ES" sz="3200" dirty="0" smtClean="0">
                <a:latin typeface="Calibri" panose="020F0502020204030204" pitchFamily="34" charset="0"/>
              </a:rPr>
              <a:t>(RENATI).</a:t>
            </a:r>
            <a:endParaRPr lang="es-PE" sz="3200" dirty="0" smtClean="0">
              <a:latin typeface="Calibri" panose="020F0502020204030204" pitchFamily="34" charset="0"/>
            </a:endParaRPr>
          </a:p>
          <a:p>
            <a:pPr marL="285750" indent="-285750">
              <a:buFont typeface="Arial" panose="020B0604020202020204" pitchFamily="34" charset="0"/>
              <a:buChar char="•"/>
            </a:pPr>
            <a:r>
              <a:rPr lang="es-PE" sz="3200" b="1" dirty="0" smtClean="0">
                <a:solidFill>
                  <a:srgbClr val="C00000"/>
                </a:solidFill>
                <a:latin typeface="Calibri" panose="020F0502020204030204" pitchFamily="34" charset="0"/>
              </a:rPr>
              <a:t>Todas las tesis son de acceso abierto</a:t>
            </a:r>
            <a:r>
              <a:rPr lang="es-PE" sz="3200" dirty="0" smtClean="0">
                <a:solidFill>
                  <a:srgbClr val="C00000"/>
                </a:solidFill>
                <a:latin typeface="Calibri" panose="020F0502020204030204" pitchFamily="34" charset="0"/>
              </a:rPr>
              <a:t>, </a:t>
            </a:r>
            <a:r>
              <a:rPr lang="es-PE" sz="3200" dirty="0" smtClean="0">
                <a:latin typeface="Calibri" panose="020F0502020204030204" pitchFamily="34" charset="0"/>
              </a:rPr>
              <a:t>sólo dos excepciones de acuerdo a la norma 30035.</a:t>
            </a:r>
          </a:p>
          <a:p>
            <a:pPr marL="285750" indent="-285750">
              <a:buFont typeface="Arial" panose="020B0604020202020204" pitchFamily="34" charset="0"/>
              <a:buChar char="•"/>
            </a:pPr>
            <a:r>
              <a:rPr lang="es-PE" sz="3200" b="1" dirty="0" smtClean="0">
                <a:solidFill>
                  <a:srgbClr val="C00000"/>
                </a:solidFill>
                <a:latin typeface="Calibri" panose="020F0502020204030204" pitchFamily="34" charset="0"/>
              </a:rPr>
              <a:t>ORCID </a:t>
            </a:r>
            <a:r>
              <a:rPr lang="es-PE" sz="3200" dirty="0" smtClean="0">
                <a:latin typeface="Calibri" panose="020F0502020204030204" pitchFamily="34" charset="0"/>
              </a:rPr>
              <a:t>como identificador único.</a:t>
            </a:r>
            <a:endParaRPr lang="es-PE" dirty="0">
              <a:latin typeface="Calibri" panose="020F0502020204030204" pitchFamily="34" charset="0"/>
            </a:endParaRPr>
          </a:p>
        </p:txBody>
      </p:sp>
      <p:sp>
        <p:nvSpPr>
          <p:cNvPr id="3" name="Título 1"/>
          <p:cNvSpPr txBox="1">
            <a:spLocks/>
          </p:cNvSpPr>
          <p:nvPr/>
        </p:nvSpPr>
        <p:spPr>
          <a:xfrm>
            <a:off x="246063" y="167973"/>
            <a:ext cx="7854329" cy="78483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500" b="1" dirty="0" smtClean="0">
                <a:solidFill>
                  <a:schemeClr val="bg1"/>
                </a:solidFill>
                <a:latin typeface="Calibri" panose="020F0502020204030204" pitchFamily="34" charset="0"/>
              </a:rPr>
              <a:t>Política Institucional en UPC</a:t>
            </a:r>
            <a:endParaRPr lang="es-ES" altLang="es-PE" sz="4500"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77503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237222"/>
            <a:ext cx="7854329" cy="64633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ORCID – </a:t>
            </a:r>
            <a:r>
              <a:rPr lang="es-PE" altLang="es-PE" sz="3600" b="1" dirty="0" smtClean="0">
                <a:solidFill>
                  <a:schemeClr val="bg1"/>
                </a:solidFill>
                <a:latin typeface="Calibri" panose="020F0502020204030204" pitchFamily="34" charset="0"/>
              </a:rPr>
              <a:t>Talleres </a:t>
            </a:r>
            <a:r>
              <a:rPr lang="es-PE" altLang="es-PE" sz="3600" b="1" dirty="0" smtClean="0">
                <a:solidFill>
                  <a:schemeClr val="bg1"/>
                </a:solidFill>
                <a:latin typeface="Calibri" panose="020F0502020204030204" pitchFamily="34" charset="0"/>
              </a:rPr>
              <a:t>de capacitación</a:t>
            </a:r>
            <a:endParaRPr lang="es-ES" altLang="es-PE" sz="3600" b="1" i="1" dirty="0">
              <a:solidFill>
                <a:schemeClr val="bg1"/>
              </a:solidFill>
              <a:latin typeface="Calibri" panose="020F0502020204030204" pitchFamily="34" charset="0"/>
            </a:endParaRPr>
          </a:p>
        </p:txBody>
      </p:sp>
      <p:pic>
        <p:nvPicPr>
          <p:cNvPr id="4" name="Imagen 3"/>
          <p:cNvPicPr>
            <a:picLocks noChangeAspect="1"/>
          </p:cNvPicPr>
          <p:nvPr/>
        </p:nvPicPr>
        <p:blipFill rotWithShape="1">
          <a:blip r:embed="rId3"/>
          <a:srcRect r="24013"/>
          <a:stretch/>
        </p:blipFill>
        <p:spPr>
          <a:xfrm>
            <a:off x="683569" y="1477649"/>
            <a:ext cx="7912244" cy="3103479"/>
          </a:xfrm>
          <a:prstGeom prst="rect">
            <a:avLst/>
          </a:prstGeom>
          <a:ln>
            <a:solidFill>
              <a:srgbClr val="00B0F0"/>
            </a:solidFill>
          </a:ln>
        </p:spPr>
      </p:pic>
      <p:sp>
        <p:nvSpPr>
          <p:cNvPr id="5" name="CuadroTexto 4"/>
          <p:cNvSpPr txBox="1"/>
          <p:nvPr/>
        </p:nvSpPr>
        <p:spPr>
          <a:xfrm>
            <a:off x="885341" y="4869160"/>
            <a:ext cx="7467387" cy="1446550"/>
          </a:xfrm>
          <a:prstGeom prst="rect">
            <a:avLst/>
          </a:prstGeom>
          <a:noFill/>
        </p:spPr>
        <p:txBody>
          <a:bodyPr wrap="square" rtlCol="0">
            <a:spAutoFit/>
          </a:bodyPr>
          <a:lstStyle/>
          <a:p>
            <a:r>
              <a:rPr lang="en-GB" sz="2200" dirty="0" smtClean="0"/>
              <a:t>Los </a:t>
            </a:r>
            <a:r>
              <a:rPr lang="en-GB" sz="2200" dirty="0" err="1" smtClean="0"/>
              <a:t>usuarios</a:t>
            </a:r>
            <a:r>
              <a:rPr lang="en-GB" sz="2200" dirty="0" smtClean="0"/>
              <a:t> se </a:t>
            </a:r>
            <a:r>
              <a:rPr lang="en-GB" sz="2200" dirty="0" err="1" smtClean="0"/>
              <a:t>registran</a:t>
            </a:r>
            <a:r>
              <a:rPr lang="en-GB" sz="2200" dirty="0" smtClean="0"/>
              <a:t> y </a:t>
            </a:r>
            <a:r>
              <a:rPr lang="en-GB" sz="2200" dirty="0" err="1" smtClean="0"/>
              <a:t>obtienen</a:t>
            </a:r>
            <a:r>
              <a:rPr lang="en-GB" sz="2200" dirty="0" smtClean="0"/>
              <a:t> </a:t>
            </a:r>
            <a:r>
              <a:rPr lang="en-GB" sz="2200" dirty="0" err="1" smtClean="0"/>
              <a:t>su</a:t>
            </a:r>
            <a:r>
              <a:rPr lang="en-GB" sz="2200" dirty="0" smtClean="0"/>
              <a:t> </a:t>
            </a:r>
            <a:r>
              <a:rPr lang="en-GB" sz="2200" dirty="0" err="1" smtClean="0"/>
              <a:t>código</a:t>
            </a:r>
            <a:r>
              <a:rPr lang="en-GB" sz="2200" dirty="0" smtClean="0"/>
              <a:t> ORCID, </a:t>
            </a:r>
            <a:r>
              <a:rPr lang="en-GB" sz="2200" dirty="0" err="1" smtClean="0"/>
              <a:t>pero</a:t>
            </a:r>
            <a:r>
              <a:rPr lang="en-GB" sz="2200" dirty="0" smtClean="0"/>
              <a:t> no </a:t>
            </a:r>
            <a:r>
              <a:rPr lang="en-GB" sz="2200" dirty="0" err="1" smtClean="0"/>
              <a:t>completan</a:t>
            </a:r>
            <a:r>
              <a:rPr lang="en-GB" sz="2200" dirty="0" smtClean="0"/>
              <a:t> </a:t>
            </a:r>
            <a:r>
              <a:rPr lang="en-GB" sz="2200" dirty="0" err="1" smtClean="0"/>
              <a:t>información</a:t>
            </a:r>
            <a:r>
              <a:rPr lang="en-GB" sz="2200" dirty="0" smtClean="0"/>
              <a:t> </a:t>
            </a:r>
            <a:r>
              <a:rPr lang="en-GB" sz="2200" dirty="0" err="1" smtClean="0"/>
              <a:t>relacionado</a:t>
            </a:r>
            <a:r>
              <a:rPr lang="en-GB" sz="2200" dirty="0" smtClean="0"/>
              <a:t> a </a:t>
            </a:r>
            <a:r>
              <a:rPr lang="en-GB" sz="2200" dirty="0" err="1" smtClean="0"/>
              <a:t>su</a:t>
            </a:r>
            <a:r>
              <a:rPr lang="en-GB" sz="2200" dirty="0" smtClean="0"/>
              <a:t> </a:t>
            </a:r>
            <a:r>
              <a:rPr lang="en-GB" sz="2200" dirty="0" err="1" smtClean="0"/>
              <a:t>producción</a:t>
            </a:r>
            <a:r>
              <a:rPr lang="en-GB" sz="2200" dirty="0" smtClean="0"/>
              <a:t> </a:t>
            </a:r>
            <a:r>
              <a:rPr lang="en-GB" sz="2200" dirty="0" err="1" smtClean="0"/>
              <a:t>intelectual</a:t>
            </a:r>
            <a:r>
              <a:rPr lang="en-GB" sz="2200" dirty="0" smtClean="0"/>
              <a:t>, </a:t>
            </a:r>
            <a:r>
              <a:rPr lang="en-GB" sz="2200" dirty="0" err="1" smtClean="0"/>
              <a:t>por</a:t>
            </a:r>
            <a:r>
              <a:rPr lang="en-GB" sz="2200" dirty="0" smtClean="0"/>
              <a:t> lo general </a:t>
            </a:r>
            <a:r>
              <a:rPr lang="en-GB" sz="2200" dirty="0" err="1" smtClean="0"/>
              <a:t>los</a:t>
            </a:r>
            <a:r>
              <a:rPr lang="en-GB" sz="2200" dirty="0" smtClean="0"/>
              <a:t> alumnus que van a </a:t>
            </a:r>
            <a:r>
              <a:rPr lang="en-GB" sz="2200" dirty="0" err="1" smtClean="0"/>
              <a:t>obtener</a:t>
            </a:r>
            <a:r>
              <a:rPr lang="en-GB" sz="2200" dirty="0" smtClean="0"/>
              <a:t> un </a:t>
            </a:r>
            <a:r>
              <a:rPr lang="en-GB" sz="2200" dirty="0" err="1" smtClean="0"/>
              <a:t>grado</a:t>
            </a:r>
            <a:r>
              <a:rPr lang="en-GB" sz="2200" dirty="0" smtClean="0"/>
              <a:t> </a:t>
            </a:r>
            <a:r>
              <a:rPr lang="en-GB" sz="2200" dirty="0" err="1" smtClean="0"/>
              <a:t>grado</a:t>
            </a:r>
            <a:r>
              <a:rPr lang="en-GB" sz="2200" dirty="0" smtClean="0"/>
              <a:t> </a:t>
            </a:r>
            <a:r>
              <a:rPr lang="en-GB" sz="2200" dirty="0" err="1" smtClean="0"/>
              <a:t>académico</a:t>
            </a:r>
            <a:r>
              <a:rPr lang="en-GB" sz="2200" dirty="0" smtClean="0"/>
              <a:t> o </a:t>
            </a:r>
            <a:r>
              <a:rPr lang="en-GB" sz="2200" dirty="0" err="1" smtClean="0"/>
              <a:t>título</a:t>
            </a:r>
            <a:r>
              <a:rPr lang="en-GB" sz="2200" dirty="0" smtClean="0"/>
              <a:t> </a:t>
            </a:r>
            <a:r>
              <a:rPr lang="en-GB" sz="2200" dirty="0" err="1" smtClean="0"/>
              <a:t>profesional</a:t>
            </a:r>
            <a:r>
              <a:rPr lang="en-GB" sz="2200" dirty="0" smtClean="0"/>
              <a:t>.</a:t>
            </a:r>
            <a:endParaRPr lang="en-GB" sz="2200" dirty="0"/>
          </a:p>
        </p:txBody>
      </p:sp>
    </p:spTree>
    <p:extLst>
      <p:ext uri="{BB962C8B-B14F-4D97-AF65-F5344CB8AC3E}">
        <p14:creationId xmlns:p14="http://schemas.microsoft.com/office/powerpoint/2010/main" val="3709307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39777"/>
            <a:ext cx="7854329" cy="120032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s-PE" sz="3600" dirty="0" smtClean="0">
                <a:solidFill>
                  <a:schemeClr val="bg1"/>
                </a:solidFill>
              </a:rPr>
              <a:t>ORCID – </a:t>
            </a:r>
            <a:r>
              <a:rPr lang="en-GB" altLang="es-PE" sz="3600" dirty="0" err="1" smtClean="0">
                <a:solidFill>
                  <a:schemeClr val="bg1"/>
                </a:solidFill>
              </a:rPr>
              <a:t>Talleres</a:t>
            </a:r>
            <a:r>
              <a:rPr lang="en-GB" altLang="es-PE" sz="3600" dirty="0" smtClean="0">
                <a:solidFill>
                  <a:schemeClr val="bg1"/>
                </a:solidFill>
              </a:rPr>
              <a:t> de </a:t>
            </a:r>
            <a:r>
              <a:rPr lang="en-GB" altLang="es-PE" sz="3600" dirty="0" err="1" smtClean="0">
                <a:solidFill>
                  <a:schemeClr val="bg1"/>
                </a:solidFill>
              </a:rPr>
              <a:t>capacitación</a:t>
            </a:r>
            <a:r>
              <a:rPr lang="en-GB" altLang="es-PE" sz="3600" smtClean="0">
                <a:solidFill>
                  <a:schemeClr val="bg1"/>
                </a:solidFill>
              </a:rPr>
              <a:t> UPC</a:t>
            </a:r>
            <a:endParaRPr lang="es-ES" altLang="es-PE" sz="3600" b="1" i="1" dirty="0">
              <a:solidFill>
                <a:schemeClr val="bg1"/>
              </a:solidFill>
              <a:latin typeface="Calibri" panose="020F0502020204030204" pitchFamily="34" charset="0"/>
            </a:endParaRPr>
          </a:p>
        </p:txBody>
      </p:sp>
      <p:sp>
        <p:nvSpPr>
          <p:cNvPr id="2" name="Rectángulo 1"/>
          <p:cNvSpPr/>
          <p:nvPr/>
        </p:nvSpPr>
        <p:spPr>
          <a:xfrm>
            <a:off x="539552" y="1467217"/>
            <a:ext cx="8136904" cy="3970318"/>
          </a:xfrm>
          <a:prstGeom prst="rect">
            <a:avLst/>
          </a:prstGeom>
        </p:spPr>
        <p:txBody>
          <a:bodyPr wrap="square">
            <a:spAutoFit/>
          </a:bodyPr>
          <a:lstStyle/>
          <a:p>
            <a:pPr marL="457200" indent="-457200">
              <a:buFont typeface="Arial" panose="020B0604020202020204" pitchFamily="34" charset="0"/>
              <a:buChar char="•"/>
            </a:pPr>
            <a:r>
              <a:rPr lang="en-GB" sz="2800" b="1" dirty="0" smtClean="0"/>
              <a:t>Taller </a:t>
            </a:r>
            <a:r>
              <a:rPr lang="en-GB" sz="2800" b="1" dirty="0" err="1" smtClean="0"/>
              <a:t>Uso</a:t>
            </a:r>
            <a:r>
              <a:rPr lang="en-GB" sz="2800" b="1" dirty="0" smtClean="0"/>
              <a:t> legal de la </a:t>
            </a:r>
            <a:r>
              <a:rPr lang="en-GB" sz="2800" b="1" dirty="0" err="1" smtClean="0"/>
              <a:t>información</a:t>
            </a:r>
            <a:r>
              <a:rPr lang="en-GB" sz="2800" dirty="0" smtClean="0"/>
              <a: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b="1" dirty="0" smtClean="0"/>
              <a:t>Taller de </a:t>
            </a:r>
            <a:r>
              <a:rPr lang="en-GB" sz="2800" b="1" dirty="0" err="1" smtClean="0"/>
              <a:t>habilidades</a:t>
            </a:r>
            <a:r>
              <a:rPr lang="en-GB" sz="2800" b="1" dirty="0" smtClean="0"/>
              <a:t> </a:t>
            </a:r>
            <a:r>
              <a:rPr lang="en-GB" sz="2800" b="1" dirty="0" err="1" smtClean="0"/>
              <a:t>informativas</a:t>
            </a:r>
            <a:r>
              <a:rPr lang="en-GB" sz="2800" b="1" dirty="0" smtClean="0"/>
              <a:t> </a:t>
            </a:r>
            <a:r>
              <a:rPr lang="en-GB" sz="2800" b="1" dirty="0" err="1" smtClean="0"/>
              <a:t>por</a:t>
            </a:r>
            <a:r>
              <a:rPr lang="en-GB" sz="2800" b="1" dirty="0" smtClean="0"/>
              <a:t> </a:t>
            </a:r>
            <a:r>
              <a:rPr lang="en-GB" sz="2800" b="1" dirty="0" err="1" smtClean="0"/>
              <a:t>disciplinas</a:t>
            </a:r>
            <a:r>
              <a:rPr lang="en-GB" sz="2800" dirty="0" smtClean="0"/>
              <a: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b="1" dirty="0" smtClean="0"/>
              <a:t>Taller de </a:t>
            </a:r>
            <a:r>
              <a:rPr lang="en-GB" sz="2800" b="1" dirty="0" err="1" smtClean="0"/>
              <a:t>herramientas</a:t>
            </a:r>
            <a:r>
              <a:rPr lang="en-GB" sz="2800" b="1" dirty="0" smtClean="0"/>
              <a:t> de </a:t>
            </a:r>
            <a:r>
              <a:rPr lang="en-GB" sz="2800" b="1" dirty="0" err="1" smtClean="0"/>
              <a:t>análisis</a:t>
            </a:r>
            <a:r>
              <a:rPr lang="en-GB" sz="2800" b="1" dirty="0" smtClean="0"/>
              <a:t> para </a:t>
            </a:r>
            <a:r>
              <a:rPr lang="en-GB" sz="2800" b="1" dirty="0" err="1" smtClean="0"/>
              <a:t>investigación</a:t>
            </a:r>
            <a:r>
              <a:rPr lang="en-GB" sz="2800" dirty="0" smtClean="0"/>
              <a:t>.</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b="1" dirty="0" smtClean="0">
                <a:solidFill>
                  <a:srgbClr val="C00000"/>
                </a:solidFill>
              </a:rPr>
              <a:t>Taller </a:t>
            </a:r>
            <a:r>
              <a:rPr lang="en-GB" sz="2800" b="1" dirty="0">
                <a:solidFill>
                  <a:srgbClr val="C00000"/>
                </a:solidFill>
              </a:rPr>
              <a:t>de </a:t>
            </a:r>
            <a:r>
              <a:rPr lang="en-GB" sz="2800" b="1" dirty="0" err="1">
                <a:solidFill>
                  <a:srgbClr val="C00000"/>
                </a:solidFill>
              </a:rPr>
              <a:t>organización</a:t>
            </a:r>
            <a:r>
              <a:rPr lang="en-GB" sz="2800" b="1" dirty="0">
                <a:solidFill>
                  <a:srgbClr val="C00000"/>
                </a:solidFill>
              </a:rPr>
              <a:t> de la </a:t>
            </a:r>
            <a:r>
              <a:rPr lang="en-GB" sz="2800" b="1" dirty="0" err="1" smtClean="0">
                <a:solidFill>
                  <a:srgbClr val="C00000"/>
                </a:solidFill>
              </a:rPr>
              <a:t>información</a:t>
            </a:r>
            <a:r>
              <a:rPr lang="en-GB" sz="2800" b="1" dirty="0" smtClean="0"/>
              <a:t>.</a:t>
            </a:r>
            <a:endParaRPr lang="en-GB" sz="2800" dirty="0"/>
          </a:p>
        </p:txBody>
      </p:sp>
      <p:sp>
        <p:nvSpPr>
          <p:cNvPr id="4" name="Rectángulo 3"/>
          <p:cNvSpPr/>
          <p:nvPr/>
        </p:nvSpPr>
        <p:spPr>
          <a:xfrm>
            <a:off x="908720" y="6021199"/>
            <a:ext cx="7398568" cy="707886"/>
          </a:xfrm>
          <a:prstGeom prst="rect">
            <a:avLst/>
          </a:prstGeom>
        </p:spPr>
        <p:txBody>
          <a:bodyPr wrap="square">
            <a:spAutoFit/>
          </a:bodyPr>
          <a:lstStyle/>
          <a:p>
            <a:r>
              <a:rPr lang="en-GB" sz="2000" i="1" dirty="0" err="1" smtClean="0">
                <a:latin typeface="Verdana" panose="020B0604030504040204" pitchFamily="34" charset="0"/>
                <a:ea typeface="Calibri" panose="020F0502020204030204" pitchFamily="34" charset="0"/>
                <a:cs typeface="Times New Roman" panose="02020603050405020304" pitchFamily="18" charset="0"/>
              </a:rPr>
              <a:t>Responsable</a:t>
            </a:r>
            <a:r>
              <a:rPr lang="en-GB" sz="2000" i="1" dirty="0" smtClean="0">
                <a:latin typeface="Verdana" panose="020B0604030504040204" pitchFamily="34" charset="0"/>
                <a:ea typeface="Calibri" panose="020F0502020204030204" pitchFamily="34" charset="0"/>
                <a:cs typeface="Times New Roman" panose="02020603050405020304" pitchFamily="18" charset="0"/>
              </a:rPr>
              <a:t>: </a:t>
            </a:r>
            <a:r>
              <a:rPr lang="en-GB" sz="2000" i="1" dirty="0" err="1" smtClean="0">
                <a:latin typeface="Verdana" panose="020B0604030504040204" pitchFamily="34" charset="0"/>
                <a:ea typeface="Calibri" panose="020F0502020204030204" pitchFamily="34" charset="0"/>
                <a:cs typeface="Times New Roman" panose="02020603050405020304" pitchFamily="18" charset="0"/>
              </a:rPr>
              <a:t>Coordinadora</a:t>
            </a:r>
            <a:r>
              <a:rPr lang="en-GB" sz="2000" i="1" dirty="0" smtClean="0">
                <a:latin typeface="Verdana" panose="020B0604030504040204" pitchFamily="34" charset="0"/>
                <a:ea typeface="Calibri" panose="020F0502020204030204" pitchFamily="34" charset="0"/>
                <a:cs typeface="Times New Roman" panose="02020603050405020304" pitchFamily="18" charset="0"/>
              </a:rPr>
              <a:t> </a:t>
            </a:r>
            <a:r>
              <a:rPr lang="en-GB" sz="2000" i="1" dirty="0">
                <a:latin typeface="Verdana" panose="020B0604030504040204" pitchFamily="34" charset="0"/>
                <a:ea typeface="Calibri" panose="020F0502020204030204" pitchFamily="34" charset="0"/>
                <a:cs typeface="Times New Roman" panose="02020603050405020304" pitchFamily="18" charset="0"/>
              </a:rPr>
              <a:t>de </a:t>
            </a:r>
            <a:r>
              <a:rPr lang="en-GB" sz="2000" i="1" dirty="0" err="1">
                <a:latin typeface="Verdana" panose="020B0604030504040204" pitchFamily="34" charset="0"/>
                <a:ea typeface="Calibri" panose="020F0502020204030204" pitchFamily="34" charset="0"/>
                <a:cs typeface="Times New Roman" panose="02020603050405020304" pitchFamily="18" charset="0"/>
              </a:rPr>
              <a:t>Servicios</a:t>
            </a:r>
            <a:r>
              <a:rPr lang="en-GB" sz="2000" i="1" dirty="0">
                <a:latin typeface="Verdana" panose="020B0604030504040204" pitchFamily="34" charset="0"/>
                <a:ea typeface="Calibri" panose="020F0502020204030204" pitchFamily="34" charset="0"/>
                <a:cs typeface="Times New Roman" panose="02020603050405020304" pitchFamily="18" charset="0"/>
              </a:rPr>
              <a:t> de </a:t>
            </a:r>
            <a:r>
              <a:rPr lang="en-GB" sz="2000" i="1" dirty="0" err="1">
                <a:latin typeface="Verdana" panose="020B0604030504040204" pitchFamily="34" charset="0"/>
                <a:ea typeface="Calibri" panose="020F0502020204030204" pitchFamily="34" charset="0"/>
                <a:cs typeface="Times New Roman" panose="02020603050405020304" pitchFamily="18" charset="0"/>
              </a:rPr>
              <a:t>Información</a:t>
            </a:r>
            <a:r>
              <a:rPr lang="en-GB" sz="2000" i="1" dirty="0">
                <a:latin typeface="Verdana" panose="020B0604030504040204" pitchFamily="34" charset="0"/>
                <a:ea typeface="Calibri" panose="020F0502020204030204" pitchFamily="34" charset="0"/>
                <a:cs typeface="Times New Roman" panose="02020603050405020304" pitchFamily="18" charset="0"/>
              </a:rPr>
              <a:t> </a:t>
            </a:r>
            <a:r>
              <a:rPr lang="en-GB" sz="2000" i="1" dirty="0" err="1">
                <a:latin typeface="Verdana" panose="020B0604030504040204" pitchFamily="34" charset="0"/>
                <a:ea typeface="Calibri" panose="020F0502020204030204" pitchFamily="34" charset="0"/>
                <a:cs typeface="Times New Roman" panose="02020603050405020304" pitchFamily="18" charset="0"/>
              </a:rPr>
              <a:t>Académica</a:t>
            </a:r>
            <a:r>
              <a:rPr lang="en-GB" sz="2000" i="1" dirty="0">
                <a:latin typeface="Verdana" panose="020B0604030504040204" pitchFamily="34" charset="0"/>
                <a:ea typeface="Calibri" panose="020F0502020204030204" pitchFamily="34" charset="0"/>
                <a:cs typeface="Times New Roman" panose="02020603050405020304" pitchFamily="18" charset="0"/>
              </a:rPr>
              <a:t> </a:t>
            </a:r>
            <a:r>
              <a:rPr lang="en-GB" sz="2000" i="1" dirty="0" smtClean="0">
                <a:latin typeface="Verdana" panose="020B0604030504040204" pitchFamily="34" charset="0"/>
                <a:ea typeface="Calibri" panose="020F0502020204030204" pitchFamily="34" charset="0"/>
                <a:cs typeface="Times New Roman" panose="02020603050405020304" pitchFamily="18" charset="0"/>
              </a:rPr>
              <a:t>- </a:t>
            </a:r>
            <a:r>
              <a:rPr lang="en-GB" sz="2000" i="1" dirty="0" err="1" smtClean="0">
                <a:latin typeface="Verdana" panose="020B0604030504040204" pitchFamily="34" charset="0"/>
                <a:ea typeface="Calibri" panose="020F0502020204030204" pitchFamily="34" charset="0"/>
                <a:cs typeface="Times New Roman" panose="02020603050405020304" pitchFamily="18" charset="0"/>
              </a:rPr>
              <a:t>Dirección</a:t>
            </a:r>
            <a:r>
              <a:rPr lang="en-GB" sz="2000" i="1" dirty="0" smtClean="0">
                <a:latin typeface="Verdana" panose="020B0604030504040204" pitchFamily="34" charset="0"/>
                <a:ea typeface="Calibri" panose="020F0502020204030204" pitchFamily="34" charset="0"/>
                <a:cs typeface="Times New Roman" panose="02020603050405020304" pitchFamily="18" charset="0"/>
              </a:rPr>
              <a:t> </a:t>
            </a:r>
            <a:r>
              <a:rPr lang="en-GB" sz="2000" i="1" dirty="0">
                <a:latin typeface="Verdana" panose="020B0604030504040204" pitchFamily="34" charset="0"/>
                <a:ea typeface="Calibri" panose="020F0502020204030204" pitchFamily="34" charset="0"/>
                <a:cs typeface="Times New Roman" panose="02020603050405020304" pitchFamily="18" charset="0"/>
              </a:rPr>
              <a:t>de </a:t>
            </a:r>
            <a:r>
              <a:rPr lang="en-GB" sz="2000" i="1" dirty="0" err="1">
                <a:latin typeface="Verdana" panose="020B0604030504040204" pitchFamily="34" charset="0"/>
                <a:ea typeface="Calibri" panose="020F0502020204030204" pitchFamily="34" charset="0"/>
                <a:cs typeface="Times New Roman" panose="02020603050405020304" pitchFamily="18" charset="0"/>
              </a:rPr>
              <a:t>Gestión</a:t>
            </a:r>
            <a:r>
              <a:rPr lang="en-GB" sz="2000" i="1" dirty="0">
                <a:latin typeface="Verdana" panose="020B0604030504040204" pitchFamily="34" charset="0"/>
                <a:ea typeface="Calibri" panose="020F0502020204030204" pitchFamily="34" charset="0"/>
                <a:cs typeface="Times New Roman" panose="02020603050405020304" pitchFamily="18" charset="0"/>
              </a:rPr>
              <a:t> del </a:t>
            </a:r>
            <a:r>
              <a:rPr lang="en-GB" sz="2000" i="1" dirty="0" err="1" smtClean="0">
                <a:latin typeface="Verdana" panose="020B0604030504040204" pitchFamily="34" charset="0"/>
                <a:ea typeface="Calibri" panose="020F0502020204030204" pitchFamily="34" charset="0"/>
                <a:cs typeface="Times New Roman" panose="02020603050405020304" pitchFamily="18" charset="0"/>
              </a:rPr>
              <a:t>Conocimiento</a:t>
            </a:r>
            <a:r>
              <a:rPr lang="en-GB" sz="2000" i="1" dirty="0" smtClean="0">
                <a:latin typeface="Verdana" panose="020B0604030504040204" pitchFamily="34" charset="0"/>
                <a:ea typeface="Calibri" panose="020F0502020204030204" pitchFamily="34" charset="0"/>
                <a:cs typeface="Times New Roman" panose="02020603050405020304" pitchFamily="18" charset="0"/>
              </a:rPr>
              <a:t> UPC</a:t>
            </a:r>
            <a:endParaRPr lang="en-GB" sz="2000" i="1" dirty="0"/>
          </a:p>
        </p:txBody>
      </p:sp>
    </p:spTree>
    <p:extLst>
      <p:ext uri="{BB962C8B-B14F-4D97-AF65-F5344CB8AC3E}">
        <p14:creationId xmlns:p14="http://schemas.microsoft.com/office/powerpoint/2010/main" val="1842641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237222"/>
            <a:ext cx="7854329" cy="64633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s-PE" sz="3600" dirty="0" smtClean="0">
                <a:solidFill>
                  <a:schemeClr val="bg1"/>
                </a:solidFill>
              </a:rPr>
              <a:t>ORCID – </a:t>
            </a:r>
            <a:r>
              <a:rPr lang="en-GB" altLang="es-PE" sz="3600" dirty="0" err="1" smtClean="0">
                <a:solidFill>
                  <a:schemeClr val="bg1"/>
                </a:solidFill>
              </a:rPr>
              <a:t>Talleres</a:t>
            </a:r>
            <a:r>
              <a:rPr lang="en-GB" altLang="es-PE" sz="3600" dirty="0" smtClean="0">
                <a:solidFill>
                  <a:schemeClr val="bg1"/>
                </a:solidFill>
              </a:rPr>
              <a:t> de </a:t>
            </a:r>
            <a:r>
              <a:rPr lang="en-GB" altLang="es-PE" sz="3600" dirty="0" err="1" smtClean="0">
                <a:solidFill>
                  <a:schemeClr val="bg1"/>
                </a:solidFill>
              </a:rPr>
              <a:t>capacitación</a:t>
            </a:r>
            <a:endParaRPr lang="es-ES" altLang="es-PE" sz="3600" b="1" i="1" dirty="0">
              <a:solidFill>
                <a:schemeClr val="bg1"/>
              </a:solidFill>
              <a:latin typeface="Calibri" panose="020F0502020204030204" pitchFamily="34" charset="0"/>
            </a:endParaRPr>
          </a:p>
        </p:txBody>
      </p:sp>
      <p:sp>
        <p:nvSpPr>
          <p:cNvPr id="2" name="Rectángulo 1"/>
          <p:cNvSpPr/>
          <p:nvPr/>
        </p:nvSpPr>
        <p:spPr>
          <a:xfrm>
            <a:off x="611560" y="1484784"/>
            <a:ext cx="8136904" cy="5693866"/>
          </a:xfrm>
          <a:prstGeom prst="rect">
            <a:avLst/>
          </a:prstGeom>
        </p:spPr>
        <p:txBody>
          <a:bodyPr wrap="square">
            <a:spAutoFit/>
          </a:bodyPr>
          <a:lstStyle/>
          <a:p>
            <a:pPr marL="457200" indent="-457200">
              <a:buFont typeface="Arial" panose="020B0604020202020204" pitchFamily="34" charset="0"/>
              <a:buChar char="•"/>
            </a:pPr>
            <a:r>
              <a:rPr lang="en-GB" sz="2800" b="1" dirty="0" smtClean="0">
                <a:solidFill>
                  <a:srgbClr val="C00000"/>
                </a:solidFill>
              </a:rPr>
              <a:t>Taller </a:t>
            </a:r>
            <a:r>
              <a:rPr lang="en-GB" sz="2800" b="1" dirty="0">
                <a:solidFill>
                  <a:srgbClr val="C00000"/>
                </a:solidFill>
              </a:rPr>
              <a:t>de </a:t>
            </a:r>
            <a:r>
              <a:rPr lang="en-GB" sz="2800" b="1" dirty="0" err="1">
                <a:solidFill>
                  <a:srgbClr val="C00000"/>
                </a:solidFill>
              </a:rPr>
              <a:t>organización</a:t>
            </a:r>
            <a:r>
              <a:rPr lang="en-GB" sz="2800" b="1" dirty="0">
                <a:solidFill>
                  <a:srgbClr val="C00000"/>
                </a:solidFill>
              </a:rPr>
              <a:t> de la </a:t>
            </a:r>
            <a:r>
              <a:rPr lang="en-GB" sz="2800" b="1" dirty="0" err="1" smtClean="0">
                <a:solidFill>
                  <a:srgbClr val="C00000"/>
                </a:solidFill>
              </a:rPr>
              <a:t>información</a:t>
            </a:r>
            <a:endParaRPr lang="en-GB" sz="2800" b="1" dirty="0" smtClean="0">
              <a:solidFill>
                <a:srgbClr val="C00000"/>
              </a:solidFill>
            </a:endParaRPr>
          </a:p>
          <a:p>
            <a:pPr marL="457200" indent="-457200">
              <a:buFont typeface="Arial" panose="020B0604020202020204" pitchFamily="34" charset="0"/>
              <a:buChar char="•"/>
            </a:pPr>
            <a:endParaRPr lang="en-GB" sz="2800" b="1" dirty="0"/>
          </a:p>
          <a:p>
            <a:pPr lvl="1"/>
            <a:r>
              <a:rPr lang="en-GB" sz="2800" b="1" dirty="0" err="1" smtClean="0"/>
              <a:t>Contenido</a:t>
            </a:r>
            <a:r>
              <a:rPr lang="en-GB" sz="2800" b="1" dirty="0" smtClean="0"/>
              <a:t>: </a:t>
            </a:r>
          </a:p>
          <a:p>
            <a:pPr marL="914400" lvl="1" indent="-457200">
              <a:buFont typeface="Arial" panose="020B0604020202020204" pitchFamily="34" charset="0"/>
              <a:buChar char="•"/>
            </a:pPr>
            <a:r>
              <a:rPr lang="en-GB" sz="2800" dirty="0" err="1" smtClean="0"/>
              <a:t>Hoja</a:t>
            </a:r>
            <a:r>
              <a:rPr lang="en-GB" sz="2800" dirty="0" smtClean="0"/>
              <a:t> de </a:t>
            </a:r>
            <a:r>
              <a:rPr lang="en-GB" sz="2800" dirty="0" err="1" smtClean="0"/>
              <a:t>estilo</a:t>
            </a:r>
            <a:r>
              <a:rPr lang="en-GB" sz="2800" dirty="0" smtClean="0"/>
              <a:t>, </a:t>
            </a:r>
            <a:r>
              <a:rPr lang="en-GB" sz="2800" dirty="0" err="1" smtClean="0"/>
              <a:t>alineado</a:t>
            </a:r>
            <a:r>
              <a:rPr lang="en-GB" sz="2800" dirty="0" smtClean="0"/>
              <a:t> a las </a:t>
            </a:r>
            <a:r>
              <a:rPr lang="en-GB" sz="2800" dirty="0" err="1" smtClean="0"/>
              <a:t>normas</a:t>
            </a:r>
            <a:r>
              <a:rPr lang="en-GB" sz="2800" dirty="0" smtClean="0"/>
              <a:t> APA (La </a:t>
            </a:r>
            <a:r>
              <a:rPr lang="en-GB" sz="2800" dirty="0" err="1" smtClean="0"/>
              <a:t>Primera</a:t>
            </a:r>
            <a:r>
              <a:rPr lang="en-GB" sz="2800" dirty="0" smtClean="0"/>
              <a:t> </a:t>
            </a:r>
            <a:r>
              <a:rPr lang="en-GB" sz="2800" dirty="0" err="1" smtClean="0"/>
              <a:t>cita</a:t>
            </a:r>
            <a:r>
              <a:rPr lang="en-GB" sz="2800" dirty="0" smtClean="0"/>
              <a:t>).</a:t>
            </a:r>
          </a:p>
          <a:p>
            <a:pPr marL="914400" lvl="1" indent="-457200">
              <a:buFont typeface="Arial" panose="020B0604020202020204" pitchFamily="34" charset="0"/>
              <a:buChar char="•"/>
            </a:pPr>
            <a:r>
              <a:rPr lang="en-GB" sz="2800" dirty="0" err="1" smtClean="0"/>
              <a:t>Gestores</a:t>
            </a:r>
            <a:r>
              <a:rPr lang="en-GB" sz="2800" dirty="0" smtClean="0"/>
              <a:t> de </a:t>
            </a:r>
            <a:r>
              <a:rPr lang="en-GB" sz="2800" dirty="0" err="1" smtClean="0"/>
              <a:t>referencias</a:t>
            </a:r>
            <a:r>
              <a:rPr lang="en-GB" sz="2800" dirty="0" smtClean="0"/>
              <a:t> </a:t>
            </a:r>
            <a:r>
              <a:rPr lang="en-GB" sz="2800" dirty="0" err="1" smtClean="0"/>
              <a:t>bibliograficas</a:t>
            </a:r>
            <a:r>
              <a:rPr lang="en-GB" sz="2800" dirty="0" smtClean="0"/>
              <a:t> (</a:t>
            </a:r>
            <a:r>
              <a:rPr lang="en-GB" sz="2800" dirty="0" err="1" smtClean="0"/>
              <a:t>Mendeley</a:t>
            </a:r>
            <a:r>
              <a:rPr lang="en-GB" sz="2800" dirty="0" smtClean="0"/>
              <a:t>).</a:t>
            </a:r>
          </a:p>
          <a:p>
            <a:pPr lvl="1"/>
            <a:endParaRPr lang="en-GB" sz="2800" dirty="0" smtClean="0"/>
          </a:p>
          <a:p>
            <a:pPr lvl="1"/>
            <a:r>
              <a:rPr lang="en-GB" sz="2800" b="1" dirty="0" err="1" smtClean="0"/>
              <a:t>Propuesta</a:t>
            </a:r>
            <a:r>
              <a:rPr lang="en-GB" sz="2800" b="1" dirty="0" smtClean="0"/>
              <a:t>:</a:t>
            </a:r>
          </a:p>
          <a:p>
            <a:pPr marL="914400" lvl="1" indent="-457200">
              <a:buFont typeface="Arial" panose="020B0604020202020204" pitchFamily="34" charset="0"/>
              <a:buChar char="•"/>
            </a:pPr>
            <a:r>
              <a:rPr lang="en-GB" sz="2800" dirty="0" err="1" smtClean="0"/>
              <a:t>Incorporar</a:t>
            </a:r>
            <a:r>
              <a:rPr lang="en-GB" sz="2800" dirty="0" smtClean="0"/>
              <a:t> </a:t>
            </a:r>
            <a:r>
              <a:rPr lang="en-GB" sz="2800" dirty="0" err="1" smtClean="0"/>
              <a:t>los</a:t>
            </a:r>
            <a:r>
              <a:rPr lang="en-GB" sz="2800" dirty="0" smtClean="0"/>
              <a:t> </a:t>
            </a:r>
            <a:r>
              <a:rPr lang="en-GB" sz="2800" dirty="0" err="1" smtClean="0"/>
              <a:t>tópicos</a:t>
            </a:r>
            <a:r>
              <a:rPr lang="en-GB" sz="2800" dirty="0" smtClean="0"/>
              <a:t> para la </a:t>
            </a:r>
            <a:r>
              <a:rPr lang="en-GB" sz="2800" dirty="0" err="1" smtClean="0"/>
              <a:t>creación</a:t>
            </a:r>
            <a:r>
              <a:rPr lang="en-GB" sz="2800" dirty="0" smtClean="0"/>
              <a:t> y </a:t>
            </a:r>
            <a:r>
              <a:rPr lang="en-GB" sz="2800" dirty="0" err="1" smtClean="0"/>
              <a:t>registro</a:t>
            </a:r>
            <a:r>
              <a:rPr lang="en-GB" sz="2800" dirty="0" smtClean="0"/>
              <a:t> de </a:t>
            </a:r>
            <a:r>
              <a:rPr lang="en-GB" sz="2800" dirty="0" err="1" smtClean="0"/>
              <a:t>producción</a:t>
            </a:r>
            <a:r>
              <a:rPr lang="en-GB" sz="2800" dirty="0" smtClean="0"/>
              <a:t> </a:t>
            </a:r>
            <a:r>
              <a:rPr lang="en-GB" sz="2800" dirty="0" err="1" smtClean="0"/>
              <a:t>intelectual</a:t>
            </a:r>
            <a:r>
              <a:rPr lang="en-GB" sz="2800" dirty="0" smtClean="0"/>
              <a:t> </a:t>
            </a:r>
            <a:r>
              <a:rPr lang="en-GB" sz="2800" dirty="0" err="1" smtClean="0"/>
              <a:t>en</a:t>
            </a:r>
            <a:r>
              <a:rPr lang="en-GB" sz="2800" dirty="0" smtClean="0"/>
              <a:t> el </a:t>
            </a:r>
            <a:r>
              <a:rPr lang="en-GB" sz="2800" dirty="0" err="1" smtClean="0"/>
              <a:t>perfil</a:t>
            </a:r>
            <a:r>
              <a:rPr lang="en-GB" sz="2800" dirty="0" smtClean="0"/>
              <a:t> de ORCID.</a:t>
            </a: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711790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71800" y="3573016"/>
            <a:ext cx="3774751" cy="784830"/>
          </a:xfrm>
          <a:prstGeom prst="rect">
            <a:avLst/>
          </a:prstGeom>
          <a:noFill/>
        </p:spPr>
        <p:txBody>
          <a:bodyPr wrap="none" rtlCol="0">
            <a:spAutoFit/>
          </a:bodyPr>
          <a:lstStyle/>
          <a:p>
            <a:pPr algn="ctr"/>
            <a:r>
              <a:rPr lang="es-PE" sz="4500" dirty="0" smtClean="0">
                <a:latin typeface="Calibri" panose="020F0502020204030204" pitchFamily="34" charset="0"/>
              </a:rPr>
              <a:t>Muchas gracias</a:t>
            </a:r>
            <a:endParaRPr lang="es-PE" sz="4500" dirty="0">
              <a:latin typeface="Calibri" panose="020F0502020204030204" pitchFamily="34" charset="0"/>
            </a:endParaRPr>
          </a:p>
        </p:txBody>
      </p:sp>
      <p:sp>
        <p:nvSpPr>
          <p:cNvPr id="3" name="Título 1"/>
          <p:cNvSpPr txBox="1">
            <a:spLocks/>
          </p:cNvSpPr>
          <p:nvPr/>
        </p:nvSpPr>
        <p:spPr>
          <a:xfrm>
            <a:off x="246063" y="237222"/>
            <a:ext cx="7854329" cy="64633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ORCID – UPC</a:t>
            </a:r>
            <a:endParaRPr lang="es-ES" altLang="es-PE" sz="3600" b="1" i="1" dirty="0">
              <a:solidFill>
                <a:schemeClr val="bg1"/>
              </a:solidFill>
              <a:latin typeface="Calibri" panose="020F0502020204030204" pitchFamily="34" charset="0"/>
            </a:endParaRPr>
          </a:p>
        </p:txBody>
      </p:sp>
      <p:sp>
        <p:nvSpPr>
          <p:cNvPr id="4" name="Rectángulo 3"/>
          <p:cNvSpPr/>
          <p:nvPr/>
        </p:nvSpPr>
        <p:spPr>
          <a:xfrm>
            <a:off x="2771800" y="4725144"/>
            <a:ext cx="4121641" cy="369332"/>
          </a:xfrm>
          <a:prstGeom prst="rect">
            <a:avLst/>
          </a:prstGeom>
        </p:spPr>
        <p:txBody>
          <a:bodyPr wrap="none">
            <a:spAutoFit/>
          </a:bodyPr>
          <a:lstStyle/>
          <a:p>
            <a:r>
              <a:rPr lang="en-GB" dirty="0">
                <a:hlinkClick r:id="rId3"/>
              </a:rPr>
              <a:t>https://orcid.org/0000-0003-4667-0993</a:t>
            </a:r>
            <a:endParaRPr lang="en-GB" dirty="0"/>
          </a:p>
        </p:txBody>
      </p:sp>
    </p:spTree>
    <p:extLst>
      <p:ext uri="{BB962C8B-B14F-4D97-AF65-F5344CB8AC3E}">
        <p14:creationId xmlns:p14="http://schemas.microsoft.com/office/powerpoint/2010/main" val="77831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07504" y="1268760"/>
            <a:ext cx="2761977" cy="3240360"/>
          </a:xfrm>
          <a:prstGeom prst="rect">
            <a:avLst/>
          </a:prstGeom>
          <a:ln>
            <a:solidFill>
              <a:schemeClr val="bg1">
                <a:lumMod val="85000"/>
              </a:schemeClr>
            </a:solidFill>
          </a:ln>
        </p:spPr>
      </p:pic>
      <p:grpSp>
        <p:nvGrpSpPr>
          <p:cNvPr id="8" name="Grupo 7"/>
          <p:cNvGrpSpPr/>
          <p:nvPr/>
        </p:nvGrpSpPr>
        <p:grpSpPr>
          <a:xfrm>
            <a:off x="2915816" y="1268760"/>
            <a:ext cx="5976664" cy="3929671"/>
            <a:chOff x="1763687" y="1040074"/>
            <a:chExt cx="7239001" cy="6012773"/>
          </a:xfrm>
        </p:grpSpPr>
        <p:pic>
          <p:nvPicPr>
            <p:cNvPr id="6" name="Imagen 5"/>
            <p:cNvPicPr>
              <a:picLocks noChangeAspect="1"/>
            </p:cNvPicPr>
            <p:nvPr/>
          </p:nvPicPr>
          <p:blipFill>
            <a:blip r:embed="rId4"/>
            <a:stretch>
              <a:fillRect/>
            </a:stretch>
          </p:blipFill>
          <p:spPr>
            <a:xfrm>
              <a:off x="1763688" y="1040074"/>
              <a:ext cx="7239000" cy="704850"/>
            </a:xfrm>
            <a:prstGeom prst="rect">
              <a:avLst/>
            </a:prstGeom>
            <a:ln>
              <a:solidFill>
                <a:schemeClr val="bg1">
                  <a:lumMod val="85000"/>
                </a:schemeClr>
              </a:solidFill>
            </a:ln>
          </p:spPr>
        </p:pic>
        <p:pic>
          <p:nvPicPr>
            <p:cNvPr id="7" name="Imagen 6"/>
            <p:cNvPicPr>
              <a:picLocks noChangeAspect="1"/>
            </p:cNvPicPr>
            <p:nvPr/>
          </p:nvPicPr>
          <p:blipFill>
            <a:blip r:embed="rId5"/>
            <a:stretch>
              <a:fillRect/>
            </a:stretch>
          </p:blipFill>
          <p:spPr>
            <a:xfrm>
              <a:off x="1763687" y="1642647"/>
              <a:ext cx="7239001" cy="5410200"/>
            </a:xfrm>
            <a:prstGeom prst="rect">
              <a:avLst/>
            </a:prstGeom>
            <a:ln>
              <a:solidFill>
                <a:schemeClr val="bg1">
                  <a:lumMod val="85000"/>
                </a:schemeClr>
              </a:solidFill>
            </a:ln>
          </p:spPr>
        </p:pic>
      </p:grpSp>
      <p:sp>
        <p:nvSpPr>
          <p:cNvPr id="9" name="Rectángulo redondeado 8"/>
          <p:cNvSpPr/>
          <p:nvPr/>
        </p:nvSpPr>
        <p:spPr>
          <a:xfrm>
            <a:off x="2915814" y="3185680"/>
            <a:ext cx="5904657"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9"/>
          <p:cNvSpPr/>
          <p:nvPr/>
        </p:nvSpPr>
        <p:spPr>
          <a:xfrm>
            <a:off x="4932561" y="5497475"/>
            <a:ext cx="1406886" cy="12789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Handle</a:t>
            </a:r>
            <a:endParaRPr lang="en-GB" b="1" dirty="0"/>
          </a:p>
        </p:txBody>
      </p:sp>
      <p:sp>
        <p:nvSpPr>
          <p:cNvPr id="11" name="Elipse 10"/>
          <p:cNvSpPr/>
          <p:nvPr/>
        </p:nvSpPr>
        <p:spPr>
          <a:xfrm>
            <a:off x="951298" y="5452084"/>
            <a:ext cx="1287690" cy="126871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DOI</a:t>
            </a:r>
            <a:endParaRPr lang="en-GB" b="1" dirty="0">
              <a:solidFill>
                <a:schemeClr val="tx1"/>
              </a:solidFill>
            </a:endParaRPr>
          </a:p>
        </p:txBody>
      </p:sp>
      <p:sp>
        <p:nvSpPr>
          <p:cNvPr id="12" name="Elipse 11"/>
          <p:cNvSpPr/>
          <p:nvPr/>
        </p:nvSpPr>
        <p:spPr>
          <a:xfrm>
            <a:off x="2894136" y="5379540"/>
            <a:ext cx="1432931" cy="1341257"/>
          </a:xfrm>
          <a:prstGeom prst="ellipse">
            <a:avLst/>
          </a:prstGeom>
          <a:solidFill>
            <a:srgbClr val="99FF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ORCID</a:t>
            </a:r>
            <a:endParaRPr lang="en-GB" b="1" dirty="0">
              <a:solidFill>
                <a:schemeClr val="tx1"/>
              </a:solidFill>
            </a:endParaRPr>
          </a:p>
        </p:txBody>
      </p:sp>
      <p:sp>
        <p:nvSpPr>
          <p:cNvPr id="14" name="Elipse 13"/>
          <p:cNvSpPr/>
          <p:nvPr/>
        </p:nvSpPr>
        <p:spPr>
          <a:xfrm>
            <a:off x="6944941" y="5471376"/>
            <a:ext cx="1406886" cy="127894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ISNI</a:t>
            </a:r>
            <a:endParaRPr lang="en-GB" b="1" dirty="0"/>
          </a:p>
        </p:txBody>
      </p:sp>
      <p:sp>
        <p:nvSpPr>
          <p:cNvPr id="13" name="Título 1"/>
          <p:cNvSpPr txBox="1">
            <a:spLocks/>
          </p:cNvSpPr>
          <p:nvPr/>
        </p:nvSpPr>
        <p:spPr>
          <a:xfrm>
            <a:off x="246063" y="167973"/>
            <a:ext cx="7854329" cy="78483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500" b="1" dirty="0" smtClean="0">
                <a:solidFill>
                  <a:schemeClr val="bg1"/>
                </a:solidFill>
                <a:latin typeface="Calibri" panose="020F0502020204030204" pitchFamily="34" charset="0"/>
              </a:rPr>
              <a:t>Política Institucional en UPC</a:t>
            </a:r>
            <a:endParaRPr lang="es-ES" altLang="es-PE" sz="4500"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79189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759" y="1398860"/>
            <a:ext cx="4926609" cy="5170646"/>
          </a:xfrm>
          <a:prstGeom prst="rect">
            <a:avLst/>
          </a:prstGeom>
          <a:noFill/>
        </p:spPr>
        <p:txBody>
          <a:bodyPr wrap="square" rtlCol="0">
            <a:spAutoFit/>
          </a:bodyPr>
          <a:lstStyle/>
          <a:p>
            <a:pPr marL="285750" indent="-285750">
              <a:buFont typeface="Arial" panose="020B0604020202020204" pitchFamily="34" charset="0"/>
              <a:buChar char="•"/>
            </a:pPr>
            <a:r>
              <a:rPr lang="es-PE" sz="3000" dirty="0" smtClean="0">
                <a:latin typeface="Calibri" panose="020F0502020204030204" pitchFamily="34" charset="0"/>
              </a:rPr>
              <a:t>Adopción de ORCID como identificador para obtener la trazabilidad de la producción UPC (2016).</a:t>
            </a:r>
          </a:p>
          <a:p>
            <a:pPr marL="285750" indent="-285750">
              <a:buFont typeface="Arial" panose="020B0604020202020204" pitchFamily="34" charset="0"/>
              <a:buChar char="•"/>
            </a:pPr>
            <a:r>
              <a:rPr lang="es-PE" sz="3000" dirty="0" smtClean="0">
                <a:latin typeface="Calibri" panose="020F0502020204030204" pitchFamily="34" charset="0"/>
              </a:rPr>
              <a:t>Incorporación del ORCID en la carátula de las tesis.</a:t>
            </a:r>
          </a:p>
          <a:p>
            <a:pPr marL="285750" indent="-285750">
              <a:buFont typeface="Arial" panose="020B0604020202020204" pitchFamily="34" charset="0"/>
              <a:buChar char="•"/>
            </a:pPr>
            <a:r>
              <a:rPr lang="es-PE" sz="3000" dirty="0" smtClean="0">
                <a:latin typeface="Calibri" panose="020F0502020204030204" pitchFamily="34" charset="0"/>
              </a:rPr>
              <a:t>Integración con los Repositorios digitales de UPC</a:t>
            </a:r>
            <a:r>
              <a:rPr lang="es-PE" sz="2500" dirty="0" smtClean="0">
                <a:latin typeface="Calibri" panose="020F0502020204030204" pitchFamily="34" charset="0"/>
              </a:rPr>
              <a:t>.</a:t>
            </a:r>
          </a:p>
          <a:p>
            <a:pPr marL="285750" indent="-285750">
              <a:buFont typeface="Arial" panose="020B0604020202020204" pitchFamily="34" charset="0"/>
              <a:buChar char="•"/>
            </a:pPr>
            <a:r>
              <a:rPr lang="es-PE" sz="3000" dirty="0" smtClean="0">
                <a:latin typeface="Calibri" panose="020F0502020204030204" pitchFamily="34" charset="0"/>
              </a:rPr>
              <a:t>Adopción de otros identificadores persistentes.</a:t>
            </a:r>
          </a:p>
        </p:txBody>
      </p:sp>
      <p:sp>
        <p:nvSpPr>
          <p:cNvPr id="3" name="Título 1"/>
          <p:cNvSpPr txBox="1">
            <a:spLocks/>
          </p:cNvSpPr>
          <p:nvPr/>
        </p:nvSpPr>
        <p:spPr>
          <a:xfrm>
            <a:off x="246063" y="-39777"/>
            <a:ext cx="7854329" cy="120032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Política institucional para adopción ORCID</a:t>
            </a:r>
            <a:endParaRPr lang="es-ES" altLang="es-PE" sz="3600" b="1" i="1" dirty="0">
              <a:solidFill>
                <a:schemeClr val="bg1"/>
              </a:solidFill>
              <a:latin typeface="Calibri" panose="020F0502020204030204" pitchFamily="34" charset="0"/>
            </a:endParaRPr>
          </a:p>
        </p:txBody>
      </p:sp>
      <p:pic>
        <p:nvPicPr>
          <p:cNvPr id="5" name="Imagen 4"/>
          <p:cNvPicPr>
            <a:picLocks noChangeAspect="1"/>
          </p:cNvPicPr>
          <p:nvPr/>
        </p:nvPicPr>
        <p:blipFill>
          <a:blip r:embed="rId3"/>
          <a:stretch>
            <a:fillRect/>
          </a:stretch>
        </p:blipFill>
        <p:spPr>
          <a:xfrm>
            <a:off x="5148064" y="1398860"/>
            <a:ext cx="3096344" cy="3628232"/>
          </a:xfrm>
          <a:prstGeom prst="rect">
            <a:avLst/>
          </a:prstGeom>
          <a:ln>
            <a:solidFill>
              <a:srgbClr val="00B0F0"/>
            </a:solidFill>
          </a:ln>
        </p:spPr>
      </p:pic>
      <p:grpSp>
        <p:nvGrpSpPr>
          <p:cNvPr id="8" name="Grupo 7"/>
          <p:cNvGrpSpPr/>
          <p:nvPr/>
        </p:nvGrpSpPr>
        <p:grpSpPr>
          <a:xfrm>
            <a:off x="6156176" y="3212976"/>
            <a:ext cx="2748609" cy="3384376"/>
            <a:chOff x="2243137" y="1062037"/>
            <a:chExt cx="4657725" cy="4733925"/>
          </a:xfrm>
        </p:grpSpPr>
        <p:pic>
          <p:nvPicPr>
            <p:cNvPr id="6" name="Imagen 5"/>
            <p:cNvPicPr>
              <a:picLocks noChangeAspect="1"/>
            </p:cNvPicPr>
            <p:nvPr/>
          </p:nvPicPr>
          <p:blipFill>
            <a:blip r:embed="rId4"/>
            <a:stretch>
              <a:fillRect/>
            </a:stretch>
          </p:blipFill>
          <p:spPr>
            <a:xfrm>
              <a:off x="2243137" y="1062037"/>
              <a:ext cx="4657725" cy="4733925"/>
            </a:xfrm>
            <a:prstGeom prst="rect">
              <a:avLst/>
            </a:prstGeom>
            <a:ln>
              <a:solidFill>
                <a:srgbClr val="00B0F0"/>
              </a:solidFill>
            </a:ln>
          </p:spPr>
        </p:pic>
        <p:pic>
          <p:nvPicPr>
            <p:cNvPr id="7" name="Imagen 6"/>
            <p:cNvPicPr>
              <a:picLocks noChangeAspect="1"/>
            </p:cNvPicPr>
            <p:nvPr/>
          </p:nvPicPr>
          <p:blipFill>
            <a:blip r:embed="rId5"/>
            <a:stretch>
              <a:fillRect/>
            </a:stretch>
          </p:blipFill>
          <p:spPr>
            <a:xfrm>
              <a:off x="2243137" y="1134746"/>
              <a:ext cx="4657725" cy="809625"/>
            </a:xfrm>
            <a:prstGeom prst="rect">
              <a:avLst/>
            </a:prstGeom>
          </p:spPr>
        </p:pic>
      </p:grpSp>
    </p:spTree>
    <p:extLst>
      <p:ext uri="{BB962C8B-B14F-4D97-AF65-F5344CB8AC3E}">
        <p14:creationId xmlns:p14="http://schemas.microsoft.com/office/powerpoint/2010/main" val="1966225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150690" y="2618861"/>
            <a:ext cx="2768916" cy="2682347"/>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err="1" smtClean="0"/>
              <a:t>Repositorio</a:t>
            </a:r>
            <a:r>
              <a:rPr lang="en-GB" sz="2700" dirty="0" smtClean="0"/>
              <a:t> UPC</a:t>
            </a:r>
            <a:endParaRPr lang="en-GB" sz="2700" dirty="0"/>
          </a:p>
        </p:txBody>
      </p:sp>
      <p:sp>
        <p:nvSpPr>
          <p:cNvPr id="3"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Identificadores persistentes en UPC</a:t>
            </a:r>
            <a:endParaRPr lang="es-ES" altLang="es-PE" sz="4000" b="1" i="1" dirty="0">
              <a:solidFill>
                <a:schemeClr val="bg1"/>
              </a:solidFill>
              <a:latin typeface="Calibri" panose="020F0502020204030204" pitchFamily="34" charset="0"/>
            </a:endParaRPr>
          </a:p>
        </p:txBody>
      </p:sp>
      <p:sp>
        <p:nvSpPr>
          <p:cNvPr id="5" name="Elipse 4"/>
          <p:cNvSpPr/>
          <p:nvPr/>
        </p:nvSpPr>
        <p:spPr>
          <a:xfrm>
            <a:off x="6340444" y="1630895"/>
            <a:ext cx="2156351" cy="19602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smtClean="0"/>
              <a:t>Handle</a:t>
            </a:r>
            <a:endParaRPr lang="en-GB" sz="2500" b="1" dirty="0"/>
          </a:p>
        </p:txBody>
      </p:sp>
      <p:sp>
        <p:nvSpPr>
          <p:cNvPr id="6" name="Elipse 5"/>
          <p:cNvSpPr/>
          <p:nvPr/>
        </p:nvSpPr>
        <p:spPr>
          <a:xfrm>
            <a:off x="687663" y="1646575"/>
            <a:ext cx="1973658" cy="194457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smtClean="0">
                <a:solidFill>
                  <a:schemeClr val="tx1"/>
                </a:solidFill>
              </a:rPr>
              <a:t>DOI</a:t>
            </a:r>
            <a:endParaRPr lang="en-GB" sz="2500" b="1" dirty="0">
              <a:solidFill>
                <a:schemeClr val="tx1"/>
              </a:solidFill>
            </a:endParaRPr>
          </a:p>
        </p:txBody>
      </p:sp>
      <p:sp>
        <p:nvSpPr>
          <p:cNvPr id="7" name="Elipse 6"/>
          <p:cNvSpPr/>
          <p:nvPr/>
        </p:nvSpPr>
        <p:spPr>
          <a:xfrm>
            <a:off x="535437" y="4612643"/>
            <a:ext cx="2196270" cy="2055760"/>
          </a:xfrm>
          <a:prstGeom prst="ellipse">
            <a:avLst/>
          </a:prstGeom>
          <a:solidFill>
            <a:srgbClr val="99FF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smtClean="0">
                <a:solidFill>
                  <a:schemeClr val="tx1"/>
                </a:solidFill>
              </a:rPr>
              <a:t>ORCID</a:t>
            </a:r>
            <a:endParaRPr lang="en-GB" sz="2500" b="1" dirty="0">
              <a:solidFill>
                <a:schemeClr val="tx1"/>
              </a:solidFill>
            </a:endParaRPr>
          </a:p>
        </p:txBody>
      </p:sp>
      <p:sp>
        <p:nvSpPr>
          <p:cNvPr id="8" name="Elipse 7"/>
          <p:cNvSpPr/>
          <p:nvPr/>
        </p:nvSpPr>
        <p:spPr>
          <a:xfrm>
            <a:off x="6516216" y="4612643"/>
            <a:ext cx="2156351" cy="19602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smtClean="0"/>
              <a:t>ISNI</a:t>
            </a:r>
            <a:endParaRPr lang="en-GB" sz="2500" b="1" dirty="0"/>
          </a:p>
        </p:txBody>
      </p:sp>
      <p:sp>
        <p:nvSpPr>
          <p:cNvPr id="28" name="Elipse 27"/>
          <p:cNvSpPr/>
          <p:nvPr/>
        </p:nvSpPr>
        <p:spPr>
          <a:xfrm>
            <a:off x="3919080" y="1231028"/>
            <a:ext cx="1163605" cy="108609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PMID</a:t>
            </a:r>
            <a:endParaRPr lang="en-GB" dirty="0">
              <a:solidFill>
                <a:schemeClr val="tx1"/>
              </a:solidFill>
            </a:endParaRPr>
          </a:p>
        </p:txBody>
      </p:sp>
      <p:sp>
        <p:nvSpPr>
          <p:cNvPr id="41" name="Elipse 40"/>
          <p:cNvSpPr/>
          <p:nvPr/>
        </p:nvSpPr>
        <p:spPr>
          <a:xfrm>
            <a:off x="3868746" y="5645818"/>
            <a:ext cx="1208182" cy="112769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Scopus ID</a:t>
            </a:r>
            <a:endParaRPr lang="en-GB" sz="1400" dirty="0">
              <a:solidFill>
                <a:schemeClr val="tx1"/>
              </a:solidFill>
            </a:endParaRPr>
          </a:p>
        </p:txBody>
      </p:sp>
      <p:cxnSp>
        <p:nvCxnSpPr>
          <p:cNvPr id="9" name="Conector recto 8"/>
          <p:cNvCxnSpPr/>
          <p:nvPr/>
        </p:nvCxnSpPr>
        <p:spPr>
          <a:xfrm flipV="1">
            <a:off x="5787602" y="2996952"/>
            <a:ext cx="621373" cy="288032"/>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561054" y="2996952"/>
            <a:ext cx="714802" cy="43204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2640625" y="4774789"/>
            <a:ext cx="779247" cy="391469"/>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741824" y="4651042"/>
            <a:ext cx="918408" cy="515216"/>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a:endCxn id="41" idx="0"/>
          </p:cNvCxnSpPr>
          <p:nvPr/>
        </p:nvCxnSpPr>
        <p:spPr>
          <a:xfrm>
            <a:off x="4472837" y="5236902"/>
            <a:ext cx="0" cy="408916"/>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4527322" y="2317120"/>
            <a:ext cx="0" cy="408916"/>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300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39777"/>
            <a:ext cx="7854329" cy="120032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Tracking identificadores </a:t>
            </a:r>
            <a:r>
              <a:rPr lang="es-PE" altLang="es-PE" sz="3600" b="1" dirty="0" smtClean="0">
                <a:solidFill>
                  <a:schemeClr val="bg1"/>
                </a:solidFill>
                <a:latin typeface="Calibri" panose="020F0502020204030204" pitchFamily="34" charset="0"/>
              </a:rPr>
              <a:t>persistentes</a:t>
            </a:r>
            <a:r>
              <a:rPr lang="es-PE" altLang="es-PE" sz="3600" b="1" dirty="0" smtClean="0">
                <a:solidFill>
                  <a:schemeClr val="bg1"/>
                </a:solidFill>
                <a:latin typeface="Calibri" panose="020F0502020204030204" pitchFamily="34" charset="0"/>
              </a:rPr>
              <a:t>: DOI y ORCID</a:t>
            </a:r>
            <a:endParaRPr lang="es-ES" altLang="es-PE" sz="3600" b="1" i="1" dirty="0">
              <a:solidFill>
                <a:schemeClr val="bg1"/>
              </a:solidFill>
              <a:latin typeface="Calibri" panose="020F0502020204030204" pitchFamily="34" charset="0"/>
            </a:endParaRPr>
          </a:p>
        </p:txBody>
      </p:sp>
      <p:pic>
        <p:nvPicPr>
          <p:cNvPr id="5" name="Imagen 4"/>
          <p:cNvPicPr>
            <a:picLocks noChangeAspect="1"/>
          </p:cNvPicPr>
          <p:nvPr/>
        </p:nvPicPr>
        <p:blipFill>
          <a:blip r:embed="rId3"/>
          <a:stretch>
            <a:fillRect/>
          </a:stretch>
        </p:blipFill>
        <p:spPr>
          <a:xfrm>
            <a:off x="246063" y="1484784"/>
            <a:ext cx="8676456" cy="4680520"/>
          </a:xfrm>
          <a:prstGeom prst="rect">
            <a:avLst/>
          </a:prstGeom>
          <a:ln>
            <a:solidFill>
              <a:srgbClr val="00B0F0"/>
            </a:solidFill>
          </a:ln>
        </p:spPr>
      </p:pic>
    </p:spTree>
    <p:extLst>
      <p:ext uri="{BB962C8B-B14F-4D97-AF65-F5344CB8AC3E}">
        <p14:creationId xmlns:p14="http://schemas.microsoft.com/office/powerpoint/2010/main" val="1799188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6063" y="-39777"/>
            <a:ext cx="7854329" cy="1200329"/>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3600" b="1" dirty="0" smtClean="0">
                <a:solidFill>
                  <a:schemeClr val="bg1"/>
                </a:solidFill>
                <a:latin typeface="Calibri" panose="020F0502020204030204" pitchFamily="34" charset="0"/>
              </a:rPr>
              <a:t>Tracking identificadores persistentes: ORCID</a:t>
            </a:r>
            <a:endParaRPr lang="es-ES" altLang="es-PE" sz="3600" b="1" i="1" dirty="0">
              <a:solidFill>
                <a:schemeClr val="bg1"/>
              </a:solidFill>
              <a:latin typeface="Calibri" panose="020F0502020204030204" pitchFamily="34" charset="0"/>
            </a:endParaRPr>
          </a:p>
        </p:txBody>
      </p:sp>
      <p:pic>
        <p:nvPicPr>
          <p:cNvPr id="4" name="Imagen 3"/>
          <p:cNvPicPr>
            <a:picLocks noChangeAspect="1"/>
          </p:cNvPicPr>
          <p:nvPr/>
        </p:nvPicPr>
        <p:blipFill>
          <a:blip r:embed="rId3"/>
          <a:stretch>
            <a:fillRect/>
          </a:stretch>
        </p:blipFill>
        <p:spPr>
          <a:xfrm>
            <a:off x="467544" y="1412776"/>
            <a:ext cx="8460432" cy="4824536"/>
          </a:xfrm>
          <a:prstGeom prst="rect">
            <a:avLst/>
          </a:prstGeom>
          <a:ln>
            <a:solidFill>
              <a:srgbClr val="00B0F0"/>
            </a:solidFill>
          </a:ln>
        </p:spPr>
      </p:pic>
    </p:spTree>
    <p:extLst>
      <p:ext uri="{BB962C8B-B14F-4D97-AF65-F5344CB8AC3E}">
        <p14:creationId xmlns:p14="http://schemas.microsoft.com/office/powerpoint/2010/main" val="764729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480220"/>
            <a:ext cx="5320243"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Calibri" panose="020F0502020204030204" pitchFamily="34" charset="0"/>
              </a:rPr>
              <a:t>Handle </a:t>
            </a:r>
            <a:r>
              <a:rPr lang="en-GB" sz="3200" dirty="0" err="1">
                <a:latin typeface="Calibri" panose="020F0502020204030204" pitchFamily="34" charset="0"/>
              </a:rPr>
              <a:t>fue</a:t>
            </a:r>
            <a:r>
              <a:rPr lang="en-GB" sz="3200" dirty="0">
                <a:latin typeface="Calibri" panose="020F0502020204030204" pitchFamily="34" charset="0"/>
              </a:rPr>
              <a:t> </a:t>
            </a:r>
            <a:r>
              <a:rPr lang="en-GB" sz="3200" dirty="0" err="1">
                <a:latin typeface="Calibri" panose="020F0502020204030204" pitchFamily="34" charset="0"/>
              </a:rPr>
              <a:t>creado</a:t>
            </a:r>
            <a:r>
              <a:rPr lang="en-GB" sz="3200" dirty="0">
                <a:latin typeface="Calibri" panose="020F0502020204030204" pitchFamily="34" charset="0"/>
              </a:rPr>
              <a:t> </a:t>
            </a:r>
            <a:r>
              <a:rPr lang="en-GB" sz="3200" dirty="0" err="1">
                <a:latin typeface="Calibri" panose="020F0502020204030204" pitchFamily="34" charset="0"/>
              </a:rPr>
              <a:t>en</a:t>
            </a:r>
            <a:r>
              <a:rPr lang="en-GB" sz="3200" dirty="0">
                <a:latin typeface="Calibri" panose="020F0502020204030204" pitchFamily="34" charset="0"/>
              </a:rPr>
              <a:t> 1995 y </a:t>
            </a:r>
            <a:r>
              <a:rPr lang="en-GB" sz="3200" dirty="0" err="1">
                <a:latin typeface="Calibri" panose="020F0502020204030204" pitchFamily="34" charset="0"/>
              </a:rPr>
              <a:t>gestionado</a:t>
            </a:r>
            <a:r>
              <a:rPr lang="en-GB" sz="3200" dirty="0">
                <a:latin typeface="Calibri" panose="020F0502020204030204" pitchFamily="34" charset="0"/>
              </a:rPr>
              <a:t> </a:t>
            </a:r>
            <a:r>
              <a:rPr lang="en-GB" sz="3200" dirty="0" err="1">
                <a:latin typeface="Calibri" panose="020F0502020204030204" pitchFamily="34" charset="0"/>
              </a:rPr>
              <a:t>por</a:t>
            </a:r>
            <a:r>
              <a:rPr lang="en-GB" sz="3200" dirty="0">
                <a:latin typeface="Calibri" panose="020F0502020204030204" pitchFamily="34" charset="0"/>
              </a:rPr>
              <a:t> CNRI.</a:t>
            </a:r>
            <a:endParaRPr lang="es-PE" sz="3200" dirty="0">
              <a:latin typeface="Calibri" panose="020F0502020204030204" pitchFamily="34" charset="0"/>
            </a:endParaRPr>
          </a:p>
          <a:p>
            <a:pPr marL="285750" indent="-285750">
              <a:buFont typeface="Arial" panose="020B0604020202020204" pitchFamily="34" charset="0"/>
              <a:buChar char="•"/>
            </a:pPr>
            <a:r>
              <a:rPr lang="es-PE" sz="3200" dirty="0" smtClean="0">
                <a:latin typeface="Calibri" panose="020F0502020204030204" pitchFamily="34" charset="0"/>
              </a:rPr>
              <a:t>En UPC se implementó el </a:t>
            </a:r>
            <a:r>
              <a:rPr lang="es-PE" sz="3200" dirty="0" err="1" smtClean="0">
                <a:latin typeface="Calibri" panose="020F0502020204030204" pitchFamily="34" charset="0"/>
              </a:rPr>
              <a:t>Handle</a:t>
            </a:r>
            <a:r>
              <a:rPr lang="es-PE" sz="3200" dirty="0" smtClean="0">
                <a:latin typeface="Calibri" panose="020F0502020204030204" pitchFamily="34" charset="0"/>
              </a:rPr>
              <a:t> como parte del funcionamiento del Repositorio Institucional (2013).</a:t>
            </a:r>
          </a:p>
          <a:p>
            <a:pPr marL="285750" indent="-285750">
              <a:buFont typeface="Arial" panose="020B0604020202020204" pitchFamily="34" charset="0"/>
              <a:buChar char="•"/>
            </a:pPr>
            <a:r>
              <a:rPr lang="es-PE" sz="3200" dirty="0" smtClean="0">
                <a:latin typeface="Calibri" panose="020F0502020204030204" pitchFamily="34" charset="0"/>
              </a:rPr>
              <a:t>Prefijo: 10757.</a:t>
            </a:r>
          </a:p>
          <a:p>
            <a:pPr marL="285750" indent="-285750">
              <a:buFont typeface="Arial" panose="020B0604020202020204" pitchFamily="34" charset="0"/>
              <a:buChar char="•"/>
            </a:pPr>
            <a:r>
              <a:rPr lang="es-PE" sz="3200" dirty="0" smtClean="0">
                <a:latin typeface="Calibri" panose="020F0502020204030204" pitchFamily="34" charset="0"/>
              </a:rPr>
              <a:t>Más de 7500 </a:t>
            </a:r>
            <a:r>
              <a:rPr lang="es-PE" sz="3200" dirty="0" err="1" smtClean="0">
                <a:latin typeface="Calibri" panose="020F0502020204030204" pitchFamily="34" charset="0"/>
              </a:rPr>
              <a:t>handles</a:t>
            </a:r>
            <a:r>
              <a:rPr lang="es-PE" sz="3200" dirty="0" smtClean="0">
                <a:latin typeface="Calibri" panose="020F0502020204030204" pitchFamily="34" charset="0"/>
              </a:rPr>
              <a:t> (set. 2018).</a:t>
            </a:r>
            <a:endParaRPr lang="es-PE" dirty="0">
              <a:latin typeface="Calibri" panose="020F0502020204030204" pitchFamily="34" charset="0"/>
            </a:endParaRPr>
          </a:p>
        </p:txBody>
      </p:sp>
      <p:sp>
        <p:nvSpPr>
          <p:cNvPr id="3" name="Título 1"/>
          <p:cNvSpPr txBox="1">
            <a:spLocks/>
          </p:cNvSpPr>
          <p:nvPr/>
        </p:nvSpPr>
        <p:spPr>
          <a:xfrm>
            <a:off x="246063" y="206445"/>
            <a:ext cx="7854329"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altLang="es-PE" sz="4000" b="1" dirty="0" smtClean="0">
                <a:solidFill>
                  <a:schemeClr val="bg1"/>
                </a:solidFill>
                <a:latin typeface="Calibri" panose="020F0502020204030204" pitchFamily="34" charset="0"/>
              </a:rPr>
              <a:t>Identificador persistente: </a:t>
            </a:r>
            <a:r>
              <a:rPr lang="es-PE" altLang="es-PE" sz="4000" b="1" dirty="0" err="1" smtClean="0">
                <a:solidFill>
                  <a:schemeClr val="bg1"/>
                </a:solidFill>
                <a:latin typeface="Calibri" panose="020F0502020204030204" pitchFamily="34" charset="0"/>
              </a:rPr>
              <a:t>Handle</a:t>
            </a:r>
            <a:endParaRPr lang="es-ES" altLang="es-PE" sz="4000" b="1" i="1" dirty="0">
              <a:solidFill>
                <a:schemeClr val="bg1"/>
              </a:solidFill>
              <a:latin typeface="Calibri" panose="020F0502020204030204" pitchFamily="34" charset="0"/>
            </a:endParaRPr>
          </a:p>
        </p:txBody>
      </p:sp>
      <p:pic>
        <p:nvPicPr>
          <p:cNvPr id="4" name="Imagen 3"/>
          <p:cNvPicPr>
            <a:picLocks noChangeAspect="1"/>
          </p:cNvPicPr>
          <p:nvPr/>
        </p:nvPicPr>
        <p:blipFill>
          <a:blip r:embed="rId3"/>
          <a:stretch>
            <a:fillRect/>
          </a:stretch>
        </p:blipFill>
        <p:spPr>
          <a:xfrm>
            <a:off x="5364087" y="1484784"/>
            <a:ext cx="3489878" cy="2396486"/>
          </a:xfrm>
          <a:prstGeom prst="rect">
            <a:avLst/>
          </a:prstGeom>
          <a:ln>
            <a:solidFill>
              <a:srgbClr val="00B0F0"/>
            </a:solidFill>
          </a:ln>
        </p:spPr>
      </p:pic>
      <p:grpSp>
        <p:nvGrpSpPr>
          <p:cNvPr id="8" name="Grupo 7"/>
          <p:cNvGrpSpPr/>
          <p:nvPr/>
        </p:nvGrpSpPr>
        <p:grpSpPr>
          <a:xfrm>
            <a:off x="5364087" y="4284709"/>
            <a:ext cx="3459825" cy="2024611"/>
            <a:chOff x="5463253" y="4027527"/>
            <a:chExt cx="3411109" cy="1763649"/>
          </a:xfrm>
        </p:grpSpPr>
        <p:pic>
          <p:nvPicPr>
            <p:cNvPr id="5" name="Imagen 4"/>
            <p:cNvPicPr>
              <a:picLocks noChangeAspect="1"/>
            </p:cNvPicPr>
            <p:nvPr/>
          </p:nvPicPr>
          <p:blipFill>
            <a:blip r:embed="rId4"/>
            <a:stretch>
              <a:fillRect/>
            </a:stretch>
          </p:blipFill>
          <p:spPr>
            <a:xfrm>
              <a:off x="6253640" y="5229201"/>
              <a:ext cx="2600325" cy="561975"/>
            </a:xfrm>
            <a:prstGeom prst="rect">
              <a:avLst/>
            </a:prstGeom>
          </p:spPr>
        </p:pic>
        <p:pic>
          <p:nvPicPr>
            <p:cNvPr id="7" name="Imagen 6"/>
            <p:cNvPicPr>
              <a:picLocks noChangeAspect="1"/>
            </p:cNvPicPr>
            <p:nvPr/>
          </p:nvPicPr>
          <p:blipFill>
            <a:blip r:embed="rId5"/>
            <a:stretch>
              <a:fillRect/>
            </a:stretch>
          </p:blipFill>
          <p:spPr>
            <a:xfrm>
              <a:off x="5463253" y="4027527"/>
              <a:ext cx="3411109" cy="1201674"/>
            </a:xfrm>
            <a:prstGeom prst="rect">
              <a:avLst/>
            </a:prstGeom>
          </p:spPr>
        </p:pic>
      </p:grpSp>
    </p:spTree>
    <p:extLst>
      <p:ext uri="{BB962C8B-B14F-4D97-AF65-F5344CB8AC3E}">
        <p14:creationId xmlns:p14="http://schemas.microsoft.com/office/powerpoint/2010/main" val="3129250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UPC">
      <a:majorFont>
        <a:latin typeface="Solano Gothic MVB Std"/>
        <a:ea typeface=""/>
        <a:cs typeface=""/>
      </a:majorFont>
      <a:minorFont>
        <a:latin typeface="Zizou Slab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9715</TotalTime>
  <Words>947</Words>
  <Application>Microsoft Office PowerPoint</Application>
  <PresentationFormat>Presentación en pantalla (4:3)</PresentationFormat>
  <Paragraphs>168</Paragraphs>
  <Slides>33</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Arial</vt:lpstr>
      <vt:lpstr>Arial</vt:lpstr>
      <vt:lpstr>ArialMT</vt:lpstr>
      <vt:lpstr>Calibri</vt:lpstr>
      <vt:lpstr>Solano Gothic MVB Std</vt:lpstr>
      <vt:lpstr>Times New Roman</vt:lpstr>
      <vt:lpstr>Verdana</vt:lpstr>
      <vt:lpstr>Zizou Slab Light</vt:lpstr>
      <vt:lpstr>Tema de Office</vt:lpstr>
      <vt:lpstr>ORCID y su integración en los repositorios académicos: caso de la Universidad Peruana de Ciencias Aplicadas UPC  Primer Workshop ORCID 2018 – 03 octubre 2018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ORCID y su integración en los repositorios académicos: caso de la Universidad Peruana de Ciencias Aplicadas UPC</dc:title>
  <dc:subject>CRIS, OPEN ACCESS, Identificadores</dc:subject>
  <dc:creator>Libio Huaroto</dc:creator>
  <cp:keywords>ORCID, Identificadores</cp:keywords>
  <cp:lastModifiedBy>Libio Huaroto Pajuelo</cp:lastModifiedBy>
  <cp:revision>324</cp:revision>
  <cp:lastPrinted>2017-09-25T20:50:02Z</cp:lastPrinted>
  <dcterms:created xsi:type="dcterms:W3CDTF">2016-04-22T20:50:40Z</dcterms:created>
  <dcterms:modified xsi:type="dcterms:W3CDTF">2018-10-03T14:56:43Z</dcterms:modified>
</cp:coreProperties>
</file>