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	<Relationship Id="rId3" Type="http://schemas.openxmlformats.org/officeDocument/2006/relationships/image" Target="../media/image38.jpeg" />
	<Relationship Id="rId4" Type="http://schemas.openxmlformats.org/officeDocument/2006/relationships/image" Target="../media/image39.jpeg" />
	<Relationship Id="rId5" Type="http://schemas.openxmlformats.org/officeDocument/2006/relationships/image" Target="../media/image40.jpeg" />
	<Relationship Id="rId6" Type="http://schemas.openxmlformats.org/officeDocument/2006/relationships/image" Target="../media/image41.jpeg" />
	<Relationship Id="rId7" Type="http://schemas.openxmlformats.org/officeDocument/2006/relationships/hyperlink" Target="http://try.brightcookie.com"
		TargetMode="External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	<Relationship Id="rId3" Type="http://schemas.openxmlformats.org/officeDocument/2006/relationships/image" Target="../media/image43.jpeg" />
	<Relationship Id="rId4" Type="http://schemas.openxmlformats.org/officeDocument/2006/relationships/image" Target="../media/image44.jpeg" />
	<Relationship Id="rId5" Type="http://schemas.openxmlformats.org/officeDocument/2006/relationships/image" Target="../media/image45.jpeg" />
	<Relationship Id="rId6" Type="http://schemas.openxmlformats.org/officeDocument/2006/relationships/image" Target="../media/image46.jpeg" />
	<Relationship Id="rId7" Type="http://schemas.openxmlformats.org/officeDocument/2006/relationships/image" Target="../media/image47.jpeg" />
	<Relationship Id="rId8" Type="http://schemas.openxmlformats.org/officeDocument/2006/relationships/hyperlink" Target="http://www.brightcookie.com/our-services/consulting-additional-services/portfolioup/"
		TargetMode="External" />
	<Relationship Id="rId9" Type="http://schemas.openxmlformats.org/officeDocument/2006/relationships/hyperlink" Target="https://play.google.com/store/apps/details?id=nz.net.catalyst.MaharaDroid&amp;hl=en"
		TargetMode="External" />
	<Relationship Id="rId10" Type="http://schemas.openxmlformats.org/officeDocument/2006/relationships/hyperlink" Target="http://mahara.brightcookie.com"
		TargetMode="External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8.jpeg" />
	<Relationship Id="rId3" Type="http://schemas.openxmlformats.org/officeDocument/2006/relationships/image" Target="../media/image49.jpeg" />
	<Relationship Id="rId4" Type="http://schemas.openxmlformats.org/officeDocument/2006/relationships/image" Target="../media/image50.jpeg" />
	<Relationship Id="rId5" Type="http://schemas.openxmlformats.org/officeDocument/2006/relationships/image" Target="../media/image51.jpeg" />
	<Relationship Id="rId6" Type="http://schemas.openxmlformats.org/officeDocument/2006/relationships/hyperlink" Target="///ppt/slides/(http://www.openshot.org"
		TargetMode="External" />
	<Relationship Id="rId7" Type="http://schemas.openxmlformats.org/officeDocument/2006/relationships/hyperlink" Target="http://winff.org"
		TargetMode="External" />
	<Relationship Id="rId8" Type="http://schemas.openxmlformats.org/officeDocument/2006/relationships/hyperlink" Target="http://en.wikipedia.org/wiki/List_of_video_editing_software"
		TargetMode="Externa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2.jpeg" />
	<Relationship Id="rId3" Type="http://schemas.openxmlformats.org/officeDocument/2006/relationships/image" Target="../media/image53.jpeg" />
	<Relationship Id="rId4" Type="http://schemas.openxmlformats.org/officeDocument/2006/relationships/hyperlink" Target="http://youtube.com/v/glj1zB-uoRc"
		TargetMode="External" />
	<Relationship Id="rId5" Type="http://schemas.openxmlformats.org/officeDocument/2006/relationships/image" Target="../media/image54.jpeg" />
	<Relationship Id="rId6" Type="http://schemas.openxmlformats.org/officeDocument/2006/relationships/image" Target="../media/image55.jpeg" />
	<Relationship Id="rId7" Type="http://schemas.openxmlformats.org/officeDocument/2006/relationships/hyperlink" Target="http://www.youtube.com/user/edupov"
		TargetMode="External" />
	<Relationship Id="rId8" Type="http://schemas.openxmlformats.org/officeDocument/2006/relationships/hyperlink" Target="http://www.youtube.com/user/0ds0k"
		TargetMode="External" />
	<Relationship Id="rId9" Type="http://schemas.openxmlformats.org/officeDocument/2006/relationships/hyperlink" Target="http://nbnforrtos.wikispaces.com/"
		TargetMode="External" />
	<Relationship Id="rId10" Type="http://schemas.openxmlformats.org/officeDocument/2006/relationships/hyperlink" Target="http://bit.ly/d0r19A"
		TargetMode="Externa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6.jpeg" />
	<Relationship Id="rId3" Type="http://schemas.openxmlformats.org/officeDocument/2006/relationships/image" Target="../media/image57.jpeg" />
	<Relationship Id="rId4" Type="http://schemas.openxmlformats.org/officeDocument/2006/relationships/image" Target="../media/image58.jpeg" />
	<Relationship Id="rId5" Type="http://schemas.openxmlformats.org/officeDocument/2006/relationships/image" Target="../media/image59.jpeg" />
	<Relationship Id="rId6" Type="http://schemas.openxmlformats.org/officeDocument/2006/relationships/image" Target="../media/image60.jpeg" />
	<Relationship Id="rId7" Type="http://schemas.openxmlformats.org/officeDocument/2006/relationships/image" Target="../media/image61.jpeg" />
	<Relationship Id="rId8" Type="http://schemas.openxmlformats.org/officeDocument/2006/relationships/hyperlink" Target="http://www.linkedin.com/in/leogaggl"
		TargetMode="External" />
	<Relationship Id="rId9" Type="http://schemas.openxmlformats.org/officeDocument/2006/relationships/hyperlink" Target="http://www.linkedin.com/pub/stephan-schmidt/26/660/105"
		TargetMode="External" />
	<Relationship Id="rId10" Type="http://schemas.openxmlformats.org/officeDocument/2006/relationships/hyperlink" Target="http://www.linkedin.com/pub/stephan-schmidt/26/660/105"
		TargetMode="External" />
	<Relationship Id="rId11" Type="http://schemas.openxmlformats.org/officeDocument/2006/relationships/hyperlink" Target="http://au.linkedin.com/in/alexanderhayes"
		TargetMode="External" />
	<Relationship Id="rId12" Type="http://schemas.openxmlformats.org/officeDocument/2006/relationships/hyperlink" Target="https://twitter.com/leogaggl"
		TargetMode="External" />
	<Relationship Id="rId13" Type="http://schemas.openxmlformats.org/officeDocument/2006/relationships/hyperlink" Target="https://twitter.com/ozesteph1992"
		TargetMode="External" />
	<Relationship Id="rId14" Type="http://schemas.openxmlformats.org/officeDocument/2006/relationships/hyperlink" Target="https://plus.google.com/116257755112619259378/"
		TargetMode="External" />
	<Relationship Id="rId15" Type="http://schemas.openxmlformats.org/officeDocument/2006/relationships/hyperlink" Target="https://plus.google.com/116257755112619259378/"
		TargetMode="External" />
	<Relationship Id="rId16" Type="http://schemas.openxmlformats.org/officeDocument/2006/relationships/hyperlink" Target="https://plus.google.com/111147021917844716570/posts"
		TargetMode="External" />
	<Relationship Id="rId17" Type="http://schemas.openxmlformats.org/officeDocument/2006/relationships/hyperlink" Target="https://plus.google.com/111147021917844716570/posts"
		TargetMode="External" />
	<Relationship Id="rId18" Type="http://schemas.openxmlformats.org/officeDocument/2006/relationships/hyperlink" Target="https://plus.google.com/u/0/105794778193423719348/posts"
		TargetMode="External" />
	<Relationship Id="rId19" Type="http://schemas.openxmlformats.org/officeDocument/2006/relationships/hyperlink" Target="https://plus.google.com/u/0/105794778193423719348/posts"
		TargetMode="External" />
	<Relationship Id="rId20" Type="http://schemas.openxmlformats.org/officeDocument/2006/relationships/hyperlink" Target="http://www.flickr.com/photos/leogaggl/"
		TargetMode="External" />
	<Relationship Id="rId21" Type="http://schemas.openxmlformats.org/officeDocument/2006/relationships/hyperlink" Target="http://www.flickr.com/photos/ozesteph1992/"
		TargetMode="External" />
	<Relationship Id="rId22" Type="http://schemas.openxmlformats.org/officeDocument/2006/relationships/hyperlink" Target="http://www.flickr.com/photos/mobology"
		TargetMode="External" />
	<Relationship Id="rId23" Type="http://schemas.openxmlformats.org/officeDocument/2006/relationships/hyperlink" Target="https://foursquare.com/leogaggl"
		TargetMode="External" />
	<Relationship Id="rId24" Type="http://schemas.openxmlformats.org/officeDocument/2006/relationships/hyperlink" Target="https://foursquare.com/ozesteph1992"
		TargetMode="External" />
	<Relationship Id="rId25" Type="http://schemas.openxmlformats.org/officeDocument/2006/relationships/hyperlink" Target="http://www.brightcookie.com"
		TargetMode="External" />
	<Relationship Id="rId26" Type="http://schemas.openxmlformats.org/officeDocument/2006/relationships/hyperlink" Target="http://www.alexanderahyes.com"
		TargetMode="External" />
	<Relationship Id="rId27" Type="http://schemas.openxmlformats.org/officeDocument/2006/relationships/hyperlink" Target="http://www.gaggl.com"
		TargetMode="External" />
	<Relationship Id="rId28" Type="http://schemas.openxmlformats.org/officeDocument/2006/relationships/hyperlink" Target="http://www.uberveillance.com"
		TargetMode="External" />
	<Relationship Id="rId29" Type="http://schemas.openxmlformats.org/officeDocument/2006/relationships/hyperlink" Target="mailto:stephan.schmidt@sa.gov.au"
		TargetMode="External" />
	<Relationship Id="rId30" Type="http://schemas.openxmlformats.org/officeDocument/2006/relationships/hyperlink" Target="mailto:support@sitac.com.au"
		TargetMode="Externa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	<Relationship Id="rId4" Type="http://schemas.openxmlformats.org/officeDocument/2006/relationships/image" Target="../media/image7.jpeg" />
	<Relationship Id="rId5" Type="http://schemas.openxmlformats.org/officeDocument/2006/relationships/image" Target="../media/image8.jpeg" />
	<Relationship Id="rId6" Type="http://schemas.openxmlformats.org/officeDocument/2006/relationships/hyperlink" Target="http://wallwisher.com/wall/video_assessment"
		TargetMode="External" />
	<Relationship Id="rId7" Type="http://schemas.openxmlformats.org/officeDocument/2006/relationships/hyperlink" Target="http://wallwisher.com/wall/video_assessment"
		TargetMode="External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	<Relationship Id="rId4" Type="http://schemas.openxmlformats.org/officeDocument/2006/relationships/image" Target="../media/image11.jpeg" />
	<Relationship Id="rId5" Type="http://schemas.openxmlformats.org/officeDocument/2006/relationships/image" Target="../media/image12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	<Relationship Id="rId4" Type="http://schemas.openxmlformats.org/officeDocument/2006/relationships/image" Target="../media/image15.jpeg" />
	<Relationship Id="rId5" Type="http://schemas.openxmlformats.org/officeDocument/2006/relationships/image" Target="../media/image16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	<Relationship Id="rId4" Type="http://schemas.openxmlformats.org/officeDocument/2006/relationships/image" Target="../media/image19.jpeg" />
	<Relationship Id="rId5" Type="http://schemas.openxmlformats.org/officeDocument/2006/relationships/image" Target="../media/image20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	<Relationship Id="rId4" Type="http://schemas.openxmlformats.org/officeDocument/2006/relationships/image" Target="../media/image23.jpeg" />
	<Relationship Id="rId5" Type="http://schemas.openxmlformats.org/officeDocument/2006/relationships/image" Target="../media/image24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	<Relationship Id="rId3" Type="http://schemas.openxmlformats.org/officeDocument/2006/relationships/image" Target="../media/image26.jpeg" />
	<Relationship Id="rId4" Type="http://schemas.openxmlformats.org/officeDocument/2006/relationships/image" Target="../media/image27.jpeg" />
	<Relationship Id="rId5" Type="http://schemas.openxmlformats.org/officeDocument/2006/relationships/image" Target="../media/image2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	<Relationship Id="rId3" Type="http://schemas.openxmlformats.org/officeDocument/2006/relationships/image" Target="../media/image30.jpeg" />
	<Relationship Id="rId4" Type="http://schemas.openxmlformats.org/officeDocument/2006/relationships/image" Target="../media/image31.jpeg" />
	<Relationship Id="rId5" Type="http://schemas.openxmlformats.org/officeDocument/2006/relationships/image" Target="../media/image32.jpeg" />
	<Relationship Id="rId6" Type="http://schemas.openxmlformats.org/officeDocument/2006/relationships/hyperlink" Target="http://streamfolio.com/"
		TargetMode="External" />
	<Relationship Id="rId7" Type="http://schemas.openxmlformats.org/officeDocument/2006/relationships/hyperlink" Target="http://products.streamfolio.com/"
		TargetMode="External" />
	<Relationship Id="rId8" Type="http://schemas.openxmlformats.org/officeDocument/2006/relationships/hyperlink" Target="http://streamfolio.squarespace.com/examples"
		TargetMode="Externa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	<Relationship Id="rId3" Type="http://schemas.openxmlformats.org/officeDocument/2006/relationships/image" Target="../media/image34.jpeg" />
	<Relationship Id="rId4" Type="http://schemas.openxmlformats.org/officeDocument/2006/relationships/image" Target="../media/image35.jpeg" />
	<Relationship Id="rId5" Type="http://schemas.openxmlformats.org/officeDocument/2006/relationships/image" Target="../media/image36.jpeg" />
	<Relationship Id="rId6" Type="http://schemas.openxmlformats.org/officeDocument/2006/relationships/hyperlink" Target="http://goo.gl/JjYA6"
		TargetMode="Externa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9200" y="4660900"/>
            <a:ext cx="1473200" cy="163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92300" y="2514600"/>
            <a:ext cx="5041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Moodle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Portfolios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00400" y="3797300"/>
            <a:ext cx="2616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Moodleposium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2012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Workshop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25700" y="4711700"/>
            <a:ext cx="3975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Leo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Gaggl,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Alexander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Hayes,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Stephan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Schmidt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41600" y="4991100"/>
            <a:ext cx="3556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Brightcookie.com,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Streamfolio,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e-Skills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898989"/>
                </a:solidFill>
                <a:latin typeface="Arial" pitchFamily="18" charset="0"/>
                <a:cs typeface="Arial" pitchFamily="18" charset="0"/>
              </a:rPr>
              <a:t>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1600" y="2971800"/>
            <a:ext cx="1587500" cy="1600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7800" y="2209800"/>
            <a:ext cx="1981200" cy="353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95300" y="1651000"/>
            <a:ext cx="4876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Moodle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Assessment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App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3619500"/>
            <a:ext cx="736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b="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Demo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702300"/>
            <a:ext cx="6083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Demo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Moodle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URL: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7"/>
              </a:rPr>
              <a:t>http://try.brightcookie.com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App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URL: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available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from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iTunes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Google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Play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2070100"/>
            <a:ext cx="1193800" cy="1308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657600"/>
            <a:ext cx="1828800" cy="2413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0100" y="2565400"/>
            <a:ext cx="1409700" cy="317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95300" y="2032000"/>
            <a:ext cx="3937000" cy="163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Mahara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Integration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artifacts</a:t>
            </a:r>
          </a:p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8"/>
              </a:rPr>
              <a:t>portfolioUP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iOS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App</a:t>
            </a:r>
          </a:p>
          <a:p>
            <a:pPr>
              <a:lnSpc>
                <a:spcPts val="29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9"/>
              </a:rPr>
              <a:t>Maharadroid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Android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App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867400"/>
            <a:ext cx="4394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Demo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URL: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10"/>
              </a:rPr>
              <a:t>http://mahara.brightcookie.com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4200" y="2565400"/>
            <a:ext cx="2997200" cy="3111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8500" y="2603500"/>
            <a:ext cx="27686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Microsoft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MovieMaker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Mac's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iMovie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378200"/>
            <a:ext cx="43815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6"/>
              </a:rPr>
              <a:t>OpenShot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(http://www.openshot.org/)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7"/>
              </a:rPr>
              <a:t>WinFF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(http://winff.org/)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8"/>
              </a:rPr>
              <a:t>Editor List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on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wikispace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Camtasia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Jing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5130800"/>
            <a:ext cx="927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Screenr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" y="1981200"/>
            <a:ext cx="4330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Useful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External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Tools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616200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97100" y="5880100"/>
            <a:ext cx="4483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Motto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user-generated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video: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"Don't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worry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crappy"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" y="2044700"/>
            <a:ext cx="78105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4127500" algn="l"/>
              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Real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World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Samples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4127500" algn="l"/>
              </a:tabLst>
            </a:pPr>
            <a:r>
              <a:rPr lang="en-US" altLang="zh-CN" dirty="0" smtClean="0"/>
              <a:t>	</a:t>
            </a: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7"/>
              </a:rPr>
              <a:t>EduPOV</a:t>
            </a:r>
          </a:p>
          <a:p>
            <a:pPr>
              <a:lnSpc>
                <a:spcPts val="2800"/>
              </a:lnSpc>
              <a:tabLst>
                <a:tab pos="4127500" algn="l"/>
              </a:tabLst>
            </a:pPr>
            <a:r>
              <a:rPr lang="en-US" altLang="zh-CN" dirty="0" smtClean="0"/>
              <a:t>	</a:t>
            </a: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8"/>
              </a:rPr>
              <a:t>Simon Brown</a:t>
            </a:r>
          </a:p>
          <a:p>
            <a:pPr>
              <a:lnSpc>
                <a:spcPts val="2900"/>
              </a:lnSpc>
              <a:tabLst>
                <a:tab pos="4127500" algn="l"/>
              </a:tabLst>
            </a:pPr>
            <a:r>
              <a:rPr lang="en-US" altLang="zh-CN" dirty="0" smtClean="0"/>
              <a:t>	</a:t>
            </a: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9"/>
              </a:rPr>
              <a:t>NBN for RTO's</a:t>
            </a:r>
          </a:p>
          <a:p>
            <a:pPr>
              <a:lnSpc>
                <a:spcPts val="2800"/>
              </a:lnSpc>
              <a:tabLst>
                <a:tab pos="41275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Alex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Hayes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10"/>
              </a:rPr>
              <a:t>MobilizeThis PDF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917700"/>
            <a:ext cx="635000" cy="685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4200" y="2870200"/>
            <a:ext cx="685800" cy="1358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1500" y="4533900"/>
            <a:ext cx="711200" cy="7112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609600" y="2413000"/>
          <a:ext cx="7360150" cy="3642302"/>
        </p:xfrm>
        <a:graphic>
          <a:graphicData uri="http://schemas.openxmlformats.org/drawingml/2006/table">
            <a:tbl>
              <a:tblPr/>
              <a:tblGrid>
                <a:gridCol w="1760700"/>
                <a:gridCol w="1916424"/>
                <a:gridCol w="2143200"/>
                <a:gridCol w="1539825"/>
              </a:tblGrid>
              <a:tr h="36518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LinkedIN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e3e3e3"/>
                      </a:solidFill>
                      <a:prstDash val="soli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e3e3e3"/>
                      </a:solidFill>
                      <a:prstDash val="soli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8"/>
                        </a:rPr>
                        <a:t>leogaggl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9"/>
                        </a:rPr>
                        <a:t>Stephan</a:t>
                      </a:r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0"/>
                        </a:rPr>
                        <a:t>Schmidt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1"/>
                        </a:rPr>
                        <a:t>Alexanderhayes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e3e3e3"/>
                      </a:solidFill>
                      <a:prstDash val="soli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8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Twitter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2"/>
                        </a:rPr>
                        <a:t>leogaggl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3"/>
                        </a:rPr>
                        <a:t>ozesteph1992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alexanderhayes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Google+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4"/>
                        </a:rPr>
                        <a:t>Leo</a:t>
                      </a:r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5"/>
                        </a:rPr>
                        <a:t>Gaggl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6"/>
                        </a:rPr>
                        <a:t>Stephan</a:t>
                      </a:r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7"/>
                        </a:rPr>
                        <a:t>Schmidt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8"/>
                        </a:rPr>
                        <a:t>Alexander</a:t>
                      </a:r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19"/>
                        </a:rPr>
                        <a:t>Hayes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Flickr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0"/>
                        </a:rPr>
                        <a:t>leogaggl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1"/>
                        </a:rPr>
                        <a:t>ozesteph1992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2"/>
                        </a:rPr>
                        <a:t>mobology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9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Foursquare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3"/>
                        </a:rPr>
                        <a:t>leogaggl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4"/>
                        </a:rPr>
                        <a:t>ozesteph1992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alexanderhayes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8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Work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Blog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5"/>
                        </a:rPr>
                        <a:t>brightcookie.com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NA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6"/>
                        </a:rPr>
                        <a:t>alexanderhayes.com</a:t>
                      </a:r>
                      <a:endParaRPr lang="zh-CN" altLang="en-US" sz="11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Personal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Blog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7"/>
                        </a:rPr>
                        <a:t>gaggl.com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NA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8"/>
                        </a:rPr>
                        <a:t>uberveillance.com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8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Skype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leogaggl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ozesteph1992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alexanderhayes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7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e-Mail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e3e3e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leo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(at)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brightcookie.com.au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29"/>
                        </a:rPr>
                        <a:t>stephan.schmidt@sa.gov.au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or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200" dirty="0" smtClean="0">
                          <a:solidFill>
                            <a:srgbClr val="1155cc"/>
                          </a:solidFill>
                          <a:latin typeface="Arial" pitchFamily="18" charset="0"/>
                          <a:cs typeface="Arial" pitchFamily="18" charset="0"/>
                          <a:hlinkClick r:id="rId30"/>
                        </a:rPr>
                        <a:t>support@sitac.com.au</a:t>
                      </a:r>
                      <a:endParaRPr lang="zh-CN" altLang="en-US" sz="1200" dirty="0" smtClean="0">
                        <a:solidFill>
                          <a:srgbClr val="1155cc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alex@alexanderhaye</a:t>
                      </a:r>
                      <a:endParaRPr lang="zh-CN" altLang="en-US" sz="11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  <a:p>
                      <a:pPr algn="l"/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Arial" pitchFamily="18" charset="0"/>
                          <a:cs typeface="Arial" pitchFamily="18" charset="0"/>
                        </a:rPr>
                        <a:t>s.com</a:t>
                      </a:r>
                      <a:endParaRPr lang="zh-CN" altLang="en-US" sz="1100" dirty="0" smtClean="0">
                        <a:solidFill>
                          <a:srgbClr val="000000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495300" y="1981200"/>
            <a:ext cx="5664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QUESTIONS?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IDEAS?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COMMENTS?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02791" y="6428455"/>
            <a:ext cx="66879" cy="27905"/>
          </a:xfrm>
          <a:custGeom>
            <a:avLst/>
            <a:gdLst>
              <a:gd name="connsiteX0" fmla="*/ 6976 w 66879"/>
              <a:gd name="connsiteY0" fmla="*/ 6976 h 27905"/>
              <a:gd name="connsiteX1" fmla="*/ 59902 w 66879"/>
              <a:gd name="connsiteY1" fmla="*/ 6976 h 279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879" h="27905">
                <a:moveTo>
                  <a:pt x="6976" y="6976"/>
                </a:moveTo>
                <a:lnTo>
                  <a:pt x="59902" y="6976"/>
                </a:lnTo>
              </a:path>
            </a:pathLst>
          </a:custGeom>
          <a:ln w="12700">
            <a:solidFill>
              <a:srgbClr val="1155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00" y="1981200"/>
            <a:ext cx="7366000" cy="374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65500" y="1485900"/>
            <a:ext cx="2095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Wallwisher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78100" y="5994400"/>
            <a:ext cx="3670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15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6"/>
              </a:rPr>
              <a:t>http://wallwishe</a:t>
            </a:r>
          </a:p>
          <a:p>
            <a:pPr>
              <a:lnSpc>
                <a:spcPts val="2000"/>
              </a:lnSpc>
              <a:tabLst>
                <a:tab pos="1193800" algn="l"/>
              </a:tabLst>
            </a:pP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http://streamfolio.squarespace.com/examples/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7"/>
              </a:rPr>
              <a:t>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4300" y="3086100"/>
            <a:ext cx="2921000" cy="133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85800" y="2819400"/>
            <a:ext cx="3492500" cy="210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33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1.Practical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issues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using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video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133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2.Video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hardware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(playtime)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133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3.Streamfolio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Portfolio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33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4.Moodle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Assessment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133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5.Mahara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Integration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33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6.External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Tools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" y="1981200"/>
            <a:ext cx="2832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Workshop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5461000"/>
            <a:ext cx="4597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Live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Presentation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URL: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http://goo.gl/0qez3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5727700"/>
            <a:ext cx="538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Streamfolio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Account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Request: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18" charset="0"/>
                <a:cs typeface="Arial" pitchFamily="18" charset="0"/>
              </a:rPr>
              <a:t>http://goo.gl/YTfUu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286000"/>
            <a:ext cx="5168900" cy="387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95300" y="1981200"/>
            <a:ext cx="965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WHY?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05600" y="6159500"/>
            <a:ext cx="2311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Image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courtesy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Bloomsburg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23875" y="3075251"/>
            <a:ext cx="5860500" cy="1162200"/>
          </a:xfrm>
          <a:custGeom>
            <a:avLst/>
            <a:gdLst>
              <a:gd name="connsiteX0" fmla="*/ 4988779 w 5860500"/>
              <a:gd name="connsiteY0" fmla="*/ 183670 h 1162200"/>
              <a:gd name="connsiteX1" fmla="*/ 4988779 w 5860500"/>
              <a:gd name="connsiteY1" fmla="*/ 978529 h 1162200"/>
              <a:gd name="connsiteX2" fmla="*/ 871720 w 5860500"/>
              <a:gd name="connsiteY2" fmla="*/ 978529 h 1162200"/>
              <a:gd name="connsiteX3" fmla="*/ 871720 w 5860500"/>
              <a:gd name="connsiteY3" fmla="*/ 183670 h 1162200"/>
              <a:gd name="connsiteX4" fmla="*/ 4988779 w 5860500"/>
              <a:gd name="connsiteY4" fmla="*/ 183670 h 1162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60500" h="1162200">
                <a:moveTo>
                  <a:pt x="4988779" y="183670"/>
                </a:moveTo>
                <a:cubicBezTo>
                  <a:pt x="6125674" y="403164"/>
                  <a:pt x="6125674" y="759035"/>
                  <a:pt x="4988779" y="978529"/>
                </a:cubicBezTo>
                <a:cubicBezTo>
                  <a:pt x="3851884" y="1198023"/>
                  <a:pt x="2008615" y="1198023"/>
                  <a:pt x="871720" y="978529"/>
                </a:cubicBezTo>
                <a:cubicBezTo>
                  <a:pt x="-265173" y="759035"/>
                  <a:pt x="-265173" y="403164"/>
                  <a:pt x="871720" y="183670"/>
                </a:cubicBezTo>
                <a:cubicBezTo>
                  <a:pt x="2008615" y="-35823"/>
                  <a:pt x="3851884" y="-35823"/>
                  <a:pt x="4988779" y="18367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286000"/>
            <a:ext cx="5168900" cy="387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95300" y="1981200"/>
            <a:ext cx="965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WHY?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05600" y="6159500"/>
            <a:ext cx="2311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Image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courtesy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of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Bloomsburg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4600" y="2565400"/>
            <a:ext cx="5219700" cy="327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8500" y="2603500"/>
            <a:ext cx="838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SIZE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111500"/>
            <a:ext cx="977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Formats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479800"/>
            <a:ext cx="13462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Converting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Embedding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203700"/>
            <a:ext cx="1714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Quality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related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559300"/>
            <a:ext cx="2336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Protection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Sharing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940300"/>
            <a:ext cx="2616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Assessment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Auditing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Privacy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5651500"/>
            <a:ext cx="3225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Bandwidth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(NBN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anyone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?)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" y="1981200"/>
            <a:ext cx="4559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Issues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Practical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Use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8900" y="1854200"/>
            <a:ext cx="4724400" cy="403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8500" y="2590800"/>
            <a:ext cx="1536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POV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glasses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984500"/>
            <a:ext cx="23114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Headworn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cameras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Mobile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devices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Flip-cam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051300"/>
            <a:ext cx="1270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Handycam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406900"/>
            <a:ext cx="2933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(Body-worn)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eg.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Memoto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" y="1981200"/>
            <a:ext cx="2489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Hardware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600200"/>
            <a:ext cx="3581400" cy="360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8500" y="2590800"/>
            <a:ext cx="2108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History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(EduPOV)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997200"/>
            <a:ext cx="3530600" cy="138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ELGG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Open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Source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Platform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Social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Networking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Framework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vFolio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ePortfolio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Cloud-storage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419600"/>
            <a:ext cx="29718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Server-side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re-encoding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Moodle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SSO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(Enterprise)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" y="2006600"/>
            <a:ext cx="4241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Streamfolio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Portfolio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76400" y="5537200"/>
            <a:ext cx="3683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Streamfolio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Community: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6"/>
              </a:rPr>
              <a:t>http://streamfolio.com/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76400" y="5753100"/>
            <a:ext cx="450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Streamfolio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Products: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7"/>
              </a:rPr>
              <a:t>http://products.streamfolio.com/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Examples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8"/>
              </a:rPr>
              <a:t>http://streamfolio.squarespace.com/examples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6388100"/>
            <a:ext cx="9141199" cy="469900"/>
          </a:xfrm>
          <a:custGeom>
            <a:avLst/>
            <a:gdLst>
              <a:gd name="connsiteX0" fmla="*/ 0 w 9141199"/>
              <a:gd name="connsiteY0" fmla="*/ 0 h 469900"/>
              <a:gd name="connsiteX1" fmla="*/ 9141199 w 9141199"/>
              <a:gd name="connsiteY1" fmla="*/ 0 h 469900"/>
              <a:gd name="connsiteX2" fmla="*/ 9141199 w 9141199"/>
              <a:gd name="connsiteY2" fmla="*/ 469900 h 469900"/>
              <a:gd name="connsiteX3" fmla="*/ 0 w 9141199"/>
              <a:gd name="connsiteY3" fmla="*/ 469900 h 469900"/>
              <a:gd name="connsiteX4" fmla="*/ 0 w 9141199"/>
              <a:gd name="connsiteY4" fmla="*/ 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1199" h="469900">
                <a:moveTo>
                  <a:pt x="0" y="0"/>
                </a:moveTo>
                <a:lnTo>
                  <a:pt x="9141199" y="0"/>
                </a:lnTo>
                <a:lnTo>
                  <a:pt x="9141199" y="469900"/>
                </a:lnTo>
                <a:lnTo>
                  <a:pt x="0" y="469900"/>
                </a:lnTo>
                <a:lnTo>
                  <a:pt x="0" y="0"/>
                </a:lnTo>
              </a:path>
            </a:pathLst>
          </a:custGeom>
          <a:solidFill>
            <a:srgbClr val="ff63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34849" y="6388100"/>
            <a:ext cx="12700" cy="469900"/>
          </a:xfrm>
          <a:custGeom>
            <a:avLst/>
            <a:gdLst>
              <a:gd name="connsiteX0" fmla="*/ 6350 w 12700"/>
              <a:gd name="connsiteY0" fmla="*/ 463550 h 469900"/>
              <a:gd name="connsiteX1" fmla="*/ 6350 w 12700"/>
              <a:gd name="connsiteY1" fmla="*/ 6350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00" h="469900">
                <a:moveTo>
                  <a:pt x="6350" y="4635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6381750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1422400"/>
          </a:xfrm>
          <a:custGeom>
            <a:avLst/>
            <a:gdLst>
              <a:gd name="connsiteX0" fmla="*/ 0 w 9144000"/>
              <a:gd name="connsiteY0" fmla="*/ 0 h 1422400"/>
              <a:gd name="connsiteX1" fmla="*/ 9144000 w 9144000"/>
              <a:gd name="connsiteY1" fmla="*/ 0 h 1422400"/>
              <a:gd name="connsiteX2" fmla="*/ 9144000 w 9144000"/>
              <a:gd name="connsiteY2" fmla="*/ 1422400 h 1422400"/>
              <a:gd name="connsiteX3" fmla="*/ 0 w 9144000"/>
              <a:gd name="connsiteY3" fmla="*/ 1422400 h 1422400"/>
              <a:gd name="connsiteX4" fmla="*/ 0 w 9144000"/>
              <a:gd name="connsiteY4" fmla="*/ 0 h 142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22400">
                <a:moveTo>
                  <a:pt x="0" y="0"/>
                </a:moveTo>
                <a:lnTo>
                  <a:pt x="9144000" y="0"/>
                </a:lnTo>
                <a:lnTo>
                  <a:pt x="9144000" y="1422400"/>
                </a:lnTo>
                <a:lnTo>
                  <a:pt x="0" y="1422400"/>
                </a:lnTo>
                <a:lnTo>
                  <a:pt x="0" y="0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0500"/>
            <a:ext cx="24765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"/>
            <a:ext cx="1638300" cy="673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41300"/>
            <a:ext cx="4038600" cy="93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4600" y="1968500"/>
            <a:ext cx="535940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5867400"/>
            <a:ext cx="3187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Project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URL: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u="sng" dirty="0" smtClean="0">
                <a:solidFill>
                  <a:srgbClr val="1155cc"/>
                </a:solidFill>
                <a:latin typeface="Arial" pitchFamily="18" charset="0"/>
                <a:cs typeface="Arial" pitchFamily="18" charset="0"/>
                <a:hlinkClick r:id="rId6"/>
              </a:rPr>
              <a:t>http://goo.gl/JjYA6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1803400"/>
            <a:ext cx="52578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15900" algn="l"/>
              </a:tabLst>
            </a:pP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Moodle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Video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Assessment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solidFill>
                  <a:srgbClr val="ff6309"/>
                </a:solidFill>
                <a:latin typeface="Arial" pitchFamily="18" charset="0"/>
                <a:cs typeface="Arial" pitchFamily="18" charset="0"/>
              </a:rPr>
              <a:t>Plugin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Standard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Moodle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Assignment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Plugin</a:t>
            </a:r>
          </a:p>
          <a:p>
            <a:pPr>
              <a:lnSpc>
                <a:spcPts val="29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Android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App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&amp;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iOS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App</a:t>
            </a:r>
          </a:p>
          <a:p>
            <a:pPr>
              <a:lnSpc>
                <a:spcPts val="29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(WinPhone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if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required)</a:t>
            </a:r>
          </a:p>
          <a:p>
            <a:pPr>
              <a:lnSpc>
                <a:spcPts val="28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Beta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testing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I.R.L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ongoing</a:t>
            </a:r>
          </a:p>
          <a:p>
            <a:pPr>
              <a:lnSpc>
                <a:spcPts val="29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Release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Dec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2012</a:t>
            </a:r>
          </a:p>
          <a:p>
            <a:pPr>
              <a:lnSpc>
                <a:spcPts val="28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Plugin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available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via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GIT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