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83" r:id="rId2"/>
    <p:sldId id="384" r:id="rId3"/>
    <p:sldId id="385" r:id="rId4"/>
    <p:sldId id="386" r:id="rId5"/>
    <p:sldId id="419" r:id="rId6"/>
    <p:sldId id="387" r:id="rId7"/>
    <p:sldId id="388" r:id="rId8"/>
    <p:sldId id="390" r:id="rId9"/>
    <p:sldId id="412" r:id="rId10"/>
    <p:sldId id="409" r:id="rId11"/>
    <p:sldId id="415" r:id="rId12"/>
    <p:sldId id="411" r:id="rId13"/>
    <p:sldId id="410" r:id="rId14"/>
    <p:sldId id="395" r:id="rId15"/>
    <p:sldId id="416" r:id="rId16"/>
    <p:sldId id="421" r:id="rId17"/>
    <p:sldId id="420" r:id="rId18"/>
    <p:sldId id="405" r:id="rId19"/>
    <p:sldId id="406" r:id="rId20"/>
    <p:sldId id="407" r:id="rId21"/>
    <p:sldId id="408" r:id="rId22"/>
    <p:sldId id="391" r:id="rId23"/>
    <p:sldId id="392" r:id="rId24"/>
    <p:sldId id="396" r:id="rId25"/>
    <p:sldId id="397" r:id="rId26"/>
    <p:sldId id="398" r:id="rId27"/>
    <p:sldId id="399" r:id="rId28"/>
    <p:sldId id="400" r:id="rId29"/>
    <p:sldId id="401" r:id="rId30"/>
    <p:sldId id="403" r:id="rId31"/>
    <p:sldId id="402" r:id="rId32"/>
    <p:sldId id="404" r:id="rId33"/>
    <p:sldId id="418" r:id="rId34"/>
    <p:sldId id="394" r:id="rId35"/>
    <p:sldId id="417" r:id="rId36"/>
  </p:sldIdLst>
  <p:sldSz cx="9144000" cy="6858000" type="screen4x3"/>
  <p:notesSz cx="6858000" cy="9144000"/>
  <p:embeddedFontLst>
    <p:embeddedFont>
      <p:font typeface="TUOS Stephenson" panose="020B0604020202020204" charset="0"/>
      <p:regular r:id="rId39"/>
      <p:bold r:id="rId40"/>
      <p:italic r:id="rId41"/>
    </p:embeddedFont>
    <p:embeddedFont>
      <p:font typeface="TUOS Blake" panose="020B0604020202020204" charset="0"/>
      <p:regular r:id="rId42"/>
      <p:bold r:id="rId43"/>
      <p:italic r:id="rId44"/>
    </p:embeddedFont>
    <p:embeddedFont>
      <p:font typeface="MS PGothic" panose="020B0600070205080204" pitchFamily="34" charset="-128"/>
      <p:regular r:id="rId45"/>
    </p:embeddedFont>
    <p:embeddedFont>
      <p:font typeface="MS PGothic" panose="020B0600070205080204" pitchFamily="34" charset="-128"/>
      <p:regular r:id="rId45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96F"/>
    <a:srgbClr val="000000"/>
    <a:srgbClr val="02FF00"/>
    <a:srgbClr val="00FF00"/>
    <a:srgbClr val="FF0000"/>
    <a:srgbClr val="0099CC"/>
    <a:srgbClr val="0099FF"/>
    <a:srgbClr val="3366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4DD4A0E-A071-47B5-98F1-36EABB00AA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2874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E5BDD99-E0B0-45CF-86E5-0C12C94E08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7138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BDD99-E0B0-45CF-86E5-0C12C94E08EA}" type="slidenum">
              <a:rPr lang="en-GB" altLang="en-US" smtClean="0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12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BDD99-E0B0-45CF-86E5-0C12C94E08EA}" type="slidenum">
              <a:rPr lang="en-GB" altLang="en-US" smtClean="0"/>
              <a:pPr/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891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8229600" cy="1828800"/>
          </a:xfrm>
        </p:spPr>
        <p:txBody>
          <a:bodyPr anchor="ctr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876800"/>
            <a:ext cx="8229600" cy="1066800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 descr="C:\Users\ngk11\Desktop\New folder\S18_logo.jpg">
            <a:extLst>
              <a:ext uri="{FF2B5EF4-FFF2-40B4-BE49-F238E27FC236}">
                <a16:creationId xmlns:a16="http://schemas.microsoft.com/office/drawing/2014/main" id="{A69506FD-4EDD-4EFE-9758-7AA827C27B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3354" y="62753"/>
            <a:ext cx="951657" cy="463442"/>
          </a:xfrm>
          <a:prstGeom prst="rect">
            <a:avLst/>
          </a:prstGeom>
          <a:noFill/>
        </p:spPr>
      </p:pic>
      <p:pic>
        <p:nvPicPr>
          <p:cNvPr id="9" name="Picture 2" descr="https://encrypted-tbn3.gstatic.com/images?q=tbn:ANd9GcQpRoCdYLe6FBaOaaRV4V5_ke-lXYMxAe4pizND55RbwIvFslIs">
            <a:extLst>
              <a:ext uri="{FF2B5EF4-FFF2-40B4-BE49-F238E27FC236}">
                <a16:creationId xmlns:a16="http://schemas.microsoft.com/office/drawing/2014/main" id="{420DC3A2-354D-46C1-ACBB-A38560A3F2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40" y="101974"/>
            <a:ext cx="973591" cy="3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7708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A9C82-3AB1-436C-91CF-CE7B793EE7F5}" type="datetime1">
              <a:rPr lang="en-GB" altLang="en-US"/>
              <a:pPr>
                <a:defRPr/>
              </a:pPr>
              <a:t>24/06/2019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268B56-0CA7-4DFB-AA40-E9EAE5345E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462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371600"/>
            <a:ext cx="20574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71600"/>
            <a:ext cx="6019800" cy="47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B104A-A348-4CDD-86FE-080EE3B8EC7A}" type="datetime1">
              <a:rPr lang="en-GB" altLang="en-US"/>
              <a:pPr>
                <a:defRPr/>
              </a:pPr>
              <a:t>24/06/2019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A73BB58-6DE4-4812-B886-7708599605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37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362200"/>
            <a:ext cx="40386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40386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C849-83EB-4095-8B62-07B5F114D052}" type="datetime1">
              <a:rPr lang="en-GB" altLang="en-US"/>
              <a:pPr>
                <a:defRPr/>
              </a:pPr>
              <a:t>24/06/2019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6F5AC37-F7EE-4D09-9610-205BB837C0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025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8229600" cy="68999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1628800"/>
            <a:ext cx="8229600" cy="4467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61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565F-3B61-4463-AF31-715DDB2FEEA7}" type="datetime1">
              <a:rPr lang="en-GB" altLang="en-US"/>
              <a:pPr>
                <a:defRPr/>
              </a:pPr>
              <a:t>24/06/2019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6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2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6A64D-9FA2-4D13-9558-2852C5F15463}" type="datetime1">
              <a:rPr lang="en-GB" altLang="en-US"/>
              <a:pPr>
                <a:defRPr/>
              </a:pPr>
              <a:t>24/06/2019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2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CAC8-2AA2-4946-B5D9-DF06D2EF0911}" type="datetime1">
              <a:rPr lang="en-GB" altLang="en-US"/>
              <a:pPr>
                <a:defRPr/>
              </a:pPr>
              <a:t>24/06/2019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D49BE69-2DCB-4A16-A002-FFEA19AA21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933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A7B6D-8FDC-4695-AFC1-B99D1D3554E6}" type="datetime1">
              <a:rPr lang="en-GB" altLang="en-US"/>
              <a:pPr>
                <a:defRPr/>
              </a:pPr>
              <a:t>24/06/2019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B3D9A25-F98D-42E0-BB63-92B1686EA2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190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1DDCA-63B1-486E-B18F-E4DBD20C7D52}" type="datetime1">
              <a:rPr lang="en-GB" altLang="en-US"/>
              <a:pPr>
                <a:defRPr/>
              </a:pPr>
              <a:t>24/06/2019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AE0FC36-6EEE-4012-8D0A-5E300A7771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615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F3568-7267-4092-AE65-62E8CB90008F}" type="datetime1">
              <a:rPr lang="en-GB" altLang="en-US"/>
              <a:pPr>
                <a:defRPr/>
              </a:pPr>
              <a:t>24/06/2019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1AA7024-C831-4161-9BC7-310DE17BFF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371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914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BCCE3-0B7C-459F-9AFB-98D2A582A1E8}" type="datetime1">
              <a:rPr lang="en-GB" altLang="en-US"/>
              <a:pPr>
                <a:defRPr/>
              </a:pPr>
              <a:t>24/06/2019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5181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152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71C68E2-A9D6-4963-AD86-963FE75227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900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371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2362200"/>
            <a:ext cx="8229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3200">
          <a:solidFill>
            <a:srgbClr val="2A196F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Font typeface="TUOS Stephenson" panose="02070503080000020004" pitchFamily="18" charset="0"/>
        <a:buChar char="•"/>
        <a:defRPr sz="2800">
          <a:solidFill>
            <a:srgbClr val="2A196F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2A196F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TUOS Stephenson" panose="02070503080000020004" pitchFamily="18" charset="0"/>
        <a:defRPr sz="1400">
          <a:solidFill>
            <a:srgbClr val="2A196F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Font typeface="TUOS Stephenson" panose="02070503080000020004" pitchFamily="18" charset="0"/>
        <a:buChar char="•"/>
        <a:defRPr sz="900">
          <a:solidFill>
            <a:srgbClr val="2A196F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6pPr>
      <a:lvl7pPr marL="29718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7pPr>
      <a:lvl8pPr marL="34290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8pPr>
      <a:lvl9pPr marL="38862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04664"/>
            <a:ext cx="8229600" cy="2520280"/>
          </a:xfrm>
        </p:spPr>
        <p:txBody>
          <a:bodyPr/>
          <a:lstStyle/>
          <a:p>
            <a:r>
              <a:rPr lang="en-GB" sz="4000" dirty="0" smtClean="0"/>
              <a:t>Well-balanced stochastic </a:t>
            </a:r>
            <a:r>
              <a:rPr lang="en-GB" sz="4000" dirty="0" err="1" smtClean="0"/>
              <a:t>Galerkin</a:t>
            </a:r>
            <a:r>
              <a:rPr lang="en-GB" sz="4000" dirty="0" smtClean="0"/>
              <a:t> shallow flow model with uncertain topography</a:t>
            </a:r>
            <a:endParaRPr lang="en-GB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3140968"/>
            <a:ext cx="8229600" cy="100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3200">
                <a:solidFill>
                  <a:srgbClr val="2A196F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2350" kern="0" dirty="0" smtClean="0">
                <a:solidFill>
                  <a:srgbClr val="0099FF"/>
                </a:solidFill>
              </a:rPr>
              <a:t>James Shaw &amp; Georges </a:t>
            </a:r>
            <a:r>
              <a:rPr lang="en-US" altLang="en-US" sz="2350" kern="0" dirty="0" err="1" smtClean="0">
                <a:solidFill>
                  <a:srgbClr val="0099FF"/>
                </a:solidFill>
              </a:rPr>
              <a:t>Kesserwani</a:t>
            </a:r>
            <a:r>
              <a:rPr lang="en-US" altLang="en-US" sz="2350" kern="0" dirty="0" smtClean="0">
                <a:solidFill>
                  <a:srgbClr val="0099FF"/>
                </a:solidFill>
              </a:rPr>
              <a:t> (University of Sheffield)</a:t>
            </a:r>
          </a:p>
          <a:p>
            <a:pPr eaLnBrk="1" hangingPunct="1"/>
            <a:r>
              <a:rPr lang="en-US" altLang="en-US" sz="2350" kern="0" dirty="0" smtClean="0">
                <a:solidFill>
                  <a:srgbClr val="0099FF"/>
                </a:solidFill>
              </a:rPr>
              <a:t>Per </a:t>
            </a:r>
            <a:r>
              <a:rPr lang="en-US" altLang="en-US" sz="2350" kern="0" dirty="0" err="1" smtClean="0">
                <a:solidFill>
                  <a:srgbClr val="0099FF"/>
                </a:solidFill>
              </a:rPr>
              <a:t>Pettersson</a:t>
            </a:r>
            <a:r>
              <a:rPr lang="en-US" altLang="en-US" sz="2350" kern="0" dirty="0" smtClean="0">
                <a:solidFill>
                  <a:srgbClr val="0099FF"/>
                </a:solidFill>
              </a:rPr>
              <a:t> (Norwegian Research Centre)</a:t>
            </a:r>
          </a:p>
          <a:p>
            <a:pPr eaLnBrk="1" hangingPunct="1"/>
            <a:endParaRPr lang="en-US" altLang="en-US" sz="2350" kern="0" dirty="0">
              <a:solidFill>
                <a:srgbClr val="0099FF"/>
              </a:solidFill>
            </a:endParaRPr>
          </a:p>
          <a:p>
            <a:pPr eaLnBrk="1" hangingPunct="1"/>
            <a:r>
              <a:rPr lang="en-US" altLang="en-US" sz="2400" b="1" dirty="0">
                <a:solidFill>
                  <a:srgbClr val="0099FF"/>
                </a:solidFill>
              </a:rPr>
              <a:t>www.seamlesswave.com</a:t>
            </a:r>
          </a:p>
          <a:p>
            <a:pPr eaLnBrk="1" hangingPunct="1"/>
            <a:endParaRPr lang="en-US" altLang="en-US" sz="2350" kern="0" dirty="0" smtClean="0">
              <a:solidFill>
                <a:srgbClr val="0099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4DB866-B2A4-486E-B2A1-7482EEAFD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366"/>
          <a:stretch/>
        </p:blipFill>
        <p:spPr>
          <a:xfrm>
            <a:off x="755576" y="5119569"/>
            <a:ext cx="7729154" cy="168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dirty="0" smtClean="0"/>
              <a:t>Stochastic </a:t>
            </a:r>
            <a:r>
              <a:rPr lang="en-GB" sz="3500" dirty="0" err="1" smtClean="0"/>
              <a:t>Galerkin</a:t>
            </a:r>
            <a:r>
              <a:rPr lang="en-GB" sz="3500" dirty="0" smtClean="0"/>
              <a:t> Wiener–</a:t>
            </a:r>
            <a:r>
              <a:rPr lang="en-GB" sz="3500" dirty="0" err="1" smtClean="0"/>
              <a:t>Haar</a:t>
            </a:r>
            <a:r>
              <a:rPr lang="en-GB" sz="3500" dirty="0" smtClean="0"/>
              <a:t> basis</a:t>
            </a:r>
            <a:endParaRPr lang="en-GB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1424"/>
            <a:ext cx="7871520" cy="22336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Wiener–</a:t>
            </a:r>
            <a:r>
              <a:rPr lang="en-GB" sz="2400" dirty="0" err="1"/>
              <a:t>Haar</a:t>
            </a:r>
            <a:r>
              <a:rPr lang="en-GB" sz="2400" dirty="0"/>
              <a:t> </a:t>
            </a:r>
            <a:r>
              <a:rPr lang="en-GB" sz="2400" dirty="0" smtClean="0"/>
              <a:t>basis uses </a:t>
            </a:r>
            <a:r>
              <a:rPr lang="en-GB" sz="2400" dirty="0" err="1" smtClean="0"/>
              <a:t>Haar</a:t>
            </a:r>
            <a:r>
              <a:rPr lang="en-GB" sz="2400" dirty="0" smtClean="0"/>
              <a:t> wavelets to provide:</a:t>
            </a:r>
          </a:p>
          <a:p>
            <a:r>
              <a:rPr lang="en-GB" sz="2400" dirty="0" smtClean="0"/>
              <a:t>a piecewise-constant approximation</a:t>
            </a:r>
          </a:p>
          <a:p>
            <a:r>
              <a:rPr lang="en-GB" sz="2400" smtClean="0"/>
              <a:t>a localised, multiscale </a:t>
            </a:r>
            <a:r>
              <a:rPr lang="en-GB" sz="2400" dirty="0" smtClean="0"/>
              <a:t>representation</a:t>
            </a:r>
          </a:p>
          <a:p>
            <a:r>
              <a:rPr lang="en-GB" sz="2400" dirty="0" smtClean="0"/>
              <a:t>direct </a:t>
            </a:r>
            <a:r>
              <a:rPr lang="en-GB" sz="2400" dirty="0"/>
              <a:t>control </a:t>
            </a:r>
            <a:r>
              <a:rPr lang="en-GB" sz="2400" dirty="0" smtClean="0"/>
              <a:t>over the </a:t>
            </a:r>
            <a:r>
              <a:rPr lang="en-GB" sz="2400" dirty="0"/>
              <a:t>level of stochastic refinement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9083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dirty="0"/>
              <a:t>1</a:t>
            </a:r>
            <a:r>
              <a:rPr lang="en-GB" sz="3500" dirty="0" smtClean="0"/>
              <a:t>D Wiener–</a:t>
            </a:r>
            <a:r>
              <a:rPr lang="en-GB" sz="3500" dirty="0" err="1" smtClean="0"/>
              <a:t>Haar</a:t>
            </a:r>
            <a:r>
              <a:rPr lang="en-GB" sz="3500" dirty="0" smtClean="0"/>
              <a:t> basis</a:t>
            </a:r>
            <a:endParaRPr lang="en-GB" sz="35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411424"/>
            <a:ext cx="7871520" cy="577416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1D basis can represent a single source of uncertainty</a:t>
            </a:r>
            <a:endParaRPr lang="en-GB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3600400" cy="3885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2604" y="501317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2A196F"/>
                </a:solidFill>
                <a:latin typeface="+mn-lt"/>
              </a:rPr>
              <a:t>Refinement level 0</a:t>
            </a:r>
            <a:endParaRPr lang="en-GB" dirty="0">
              <a:solidFill>
                <a:srgbClr val="2A196F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395486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2A196F"/>
                </a:solidFill>
                <a:latin typeface="+mn-lt"/>
              </a:rPr>
              <a:t>Refinement level 1</a:t>
            </a:r>
            <a:endParaRPr lang="en-GB" dirty="0">
              <a:solidFill>
                <a:srgbClr val="2A196F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7306" y="274102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2A196F"/>
                </a:solidFill>
                <a:latin typeface="+mn-lt"/>
              </a:rPr>
              <a:t>Refinement level 2</a:t>
            </a:r>
            <a:endParaRPr lang="en-GB" dirty="0">
              <a:solidFill>
                <a:srgbClr val="2A196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88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dirty="0" smtClean="0"/>
              <a:t>2D Wiener–</a:t>
            </a:r>
            <a:r>
              <a:rPr lang="en-GB" sz="3500" dirty="0" err="1" smtClean="0"/>
              <a:t>Haar</a:t>
            </a:r>
            <a:r>
              <a:rPr lang="en-GB" sz="3500" dirty="0" smtClean="0"/>
              <a:t> tensor product basis</a:t>
            </a:r>
            <a:endParaRPr lang="en-GB" sz="3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1964576" cy="2120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86"/>
          <a:stretch/>
        </p:blipFill>
        <p:spPr>
          <a:xfrm>
            <a:off x="5171500" y="1916833"/>
            <a:ext cx="3980884" cy="42484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2964" y="3260687"/>
            <a:ext cx="635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000000"/>
                </a:solidFill>
                <a:latin typeface="+mn-lt"/>
              </a:rPr>
              <a:t>⊗</a:t>
            </a:r>
            <a:endParaRPr lang="en-GB" sz="36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04" y="2492896"/>
            <a:ext cx="1964576" cy="21203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66102" y="3260687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endParaRPr lang="en-GB" sz="3600" b="1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5" t="4571" r="4115" b="36001"/>
          <a:stretch/>
        </p:blipFill>
        <p:spPr>
          <a:xfrm>
            <a:off x="4584476" y="4613254"/>
            <a:ext cx="708717" cy="212614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123392"/>
            <a:ext cx="8229600" cy="577416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2</a:t>
            </a:r>
            <a:r>
              <a:rPr lang="en-GB" sz="2400" dirty="0" smtClean="0"/>
              <a:t>D basis can represent two, joint sources of uncertainty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530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dirty="0" smtClean="0"/>
              <a:t>Wiener–</a:t>
            </a:r>
            <a:r>
              <a:rPr lang="en-GB" sz="3500" dirty="0" err="1" smtClean="0"/>
              <a:t>Haar</a:t>
            </a:r>
            <a:r>
              <a:rPr lang="en-GB" sz="3500" dirty="0" smtClean="0"/>
              <a:t> basis truncation</a:t>
            </a:r>
            <a:endParaRPr lang="en-GB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80728"/>
            <a:ext cx="7871520" cy="64807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Following </a:t>
            </a:r>
            <a:r>
              <a:rPr lang="en-GB" sz="2400" dirty="0"/>
              <a:t>Le </a:t>
            </a:r>
            <a:r>
              <a:rPr lang="en-GB" sz="2400" dirty="0" smtClean="0"/>
              <a:t>Maître et al. 2004, JCP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"/>
          <a:stretch/>
        </p:blipFill>
        <p:spPr>
          <a:xfrm>
            <a:off x="216024" y="2132856"/>
            <a:ext cx="8748464" cy="45096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166907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2A196F"/>
                </a:solidFill>
                <a:latin typeface="+mn-lt"/>
              </a:rPr>
              <a:t>Tensor product basis</a:t>
            </a:r>
            <a:endParaRPr lang="en-GB" sz="2000" b="1" dirty="0">
              <a:solidFill>
                <a:srgbClr val="2A196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1680773"/>
            <a:ext cx="322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2A196F"/>
                </a:solidFill>
                <a:latin typeface="+mn-lt"/>
              </a:rPr>
              <a:t>Truncated basis</a:t>
            </a:r>
            <a:endParaRPr lang="en-GB" sz="2000" b="1" dirty="0">
              <a:solidFill>
                <a:srgbClr val="2A196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00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Deterministic 1D </a:t>
            </a:r>
            <a:r>
              <a:rPr lang="en-GB" dirty="0" smtClean="0"/>
              <a:t>nonlinear shallow </a:t>
            </a:r>
            <a:r>
              <a:rPr lang="en-GB" dirty="0"/>
              <a:t>water </a:t>
            </a:r>
            <a:r>
              <a:rPr lang="en-GB" dirty="0" smtClean="0"/>
              <a:t>equations with source terms</a:t>
            </a:r>
            <a:endParaRPr lang="en-GB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3" b="34705"/>
          <a:stretch/>
        </p:blipFill>
        <p:spPr bwMode="auto">
          <a:xfrm>
            <a:off x="1142566" y="2428132"/>
            <a:ext cx="3292967" cy="172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257911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+mn-lt"/>
              </a:rPr>
              <a:t>Flow vector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022" y="3491147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+mn-lt"/>
              </a:rPr>
              <a:t>Flux vector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8830" y="240731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+mn-lt"/>
              </a:rPr>
              <a:t>Water </a:t>
            </a:r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depth</a:t>
            </a:r>
            <a:endParaRPr lang="en-GB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2368" y="2773162"/>
            <a:ext cx="4286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Discharge (mass flux) per unit width</a:t>
            </a:r>
            <a:endParaRPr lang="en-GB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7" t="86786" r="43145" b="1643"/>
          <a:stretch/>
        </p:blipFill>
        <p:spPr bwMode="auto">
          <a:xfrm>
            <a:off x="2320997" y="5024756"/>
            <a:ext cx="93610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672450"/>
            <a:ext cx="3706256" cy="20689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2378964" cy="8161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56" y="4169896"/>
            <a:ext cx="3349752" cy="24696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4233282"/>
            <a:ext cx="2132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Terrain slope term</a:t>
            </a:r>
            <a:endParaRPr lang="en-GB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5765194"/>
            <a:ext cx="2354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Terrain profile</a:t>
            </a:r>
            <a:endParaRPr lang="en-GB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8688" y="514570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Friction term</a:t>
            </a:r>
            <a:endParaRPr lang="en-GB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" y="6196834"/>
            <a:ext cx="232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Friction parameter</a:t>
            </a:r>
            <a:endParaRPr lang="en-GB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95" y="4976604"/>
            <a:ext cx="2827020" cy="82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Godunov-type finite volume discretisation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Deterministic formulation ensures:</a:t>
            </a:r>
          </a:p>
          <a:p>
            <a:r>
              <a:rPr lang="en-GB" dirty="0" smtClean="0"/>
              <a:t>Well-balancing between numerical flux and terrain source term gradients</a:t>
            </a:r>
          </a:p>
          <a:p>
            <a:r>
              <a:rPr lang="en-GB" dirty="0" smtClean="0"/>
              <a:t>Non-negative water depths</a:t>
            </a:r>
          </a:p>
          <a:p>
            <a:r>
              <a:rPr lang="en-GB" dirty="0" smtClean="0"/>
              <a:t>Numerically stable treatment of frictional forces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200" dirty="0" err="1" smtClean="0"/>
              <a:t>Kesserwani</a:t>
            </a:r>
            <a:r>
              <a:rPr lang="en-GB" sz="2200" dirty="0" smtClean="0"/>
              <a:t> 2013, J. Hydraulic Res.</a:t>
            </a:r>
            <a:br>
              <a:rPr lang="en-GB" sz="2200" dirty="0" smtClean="0"/>
            </a:br>
            <a:r>
              <a:rPr lang="en-GB" sz="2200" dirty="0" smtClean="0"/>
              <a:t>Liang and Marche 2009, Adv. Water Res.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67372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Stochastic </a:t>
            </a:r>
            <a:r>
              <a:rPr lang="en-GB" dirty="0" err="1" smtClean="0"/>
              <a:t>Galerkin</a:t>
            </a:r>
            <a:r>
              <a:rPr lang="en-GB" dirty="0" smtClean="0"/>
              <a:t> reformulation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73" y="2088598"/>
            <a:ext cx="6115050" cy="12479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9117" y="343074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2A196F"/>
                </a:solidFill>
                <a:latin typeface="+mn-lt"/>
              </a:rPr>
              <a:t>Fixed time step</a:t>
            </a:r>
            <a:endParaRPr lang="en-GB" sz="1800" dirty="0">
              <a:solidFill>
                <a:srgbClr val="2A196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408" y="342428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2A196F"/>
                </a:solidFill>
                <a:latin typeface="+mn-lt"/>
              </a:rPr>
              <a:t>Flow vectors</a:t>
            </a:r>
            <a:endParaRPr lang="en-GB" sz="1800" dirty="0">
              <a:solidFill>
                <a:srgbClr val="2A196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91040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2A196F"/>
                </a:solidFill>
                <a:latin typeface="+mn-lt"/>
              </a:rPr>
              <a:t>Stochastic evolution equation for the </a:t>
            </a:r>
            <a:r>
              <a:rPr lang="en-GB" i="1" dirty="0" smtClean="0">
                <a:solidFill>
                  <a:srgbClr val="2A196F"/>
                </a:solidFill>
                <a:latin typeface="+mn-lt"/>
              </a:rPr>
              <a:t>k</a:t>
            </a:r>
            <a:r>
              <a:rPr lang="en-GB" baseline="30000" dirty="0" smtClean="0">
                <a:solidFill>
                  <a:srgbClr val="2A196F"/>
                </a:solidFill>
                <a:latin typeface="+mn-lt"/>
              </a:rPr>
              <a:t>th</a:t>
            </a:r>
            <a:r>
              <a:rPr lang="en-GB" dirty="0" smtClean="0">
                <a:solidFill>
                  <a:srgbClr val="2A196F"/>
                </a:solidFill>
                <a:latin typeface="+mn-lt"/>
              </a:rPr>
              <a:t> basis function:</a:t>
            </a:r>
            <a:endParaRPr lang="en-GB" dirty="0">
              <a:solidFill>
                <a:srgbClr val="2A196F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2171" y="3430741"/>
            <a:ext cx="174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2A196F"/>
                </a:solidFill>
                <a:latin typeface="+mn-lt"/>
              </a:rPr>
              <a:t>Uniform mesh spacing</a:t>
            </a:r>
            <a:endParaRPr lang="en-GB" sz="1800" dirty="0">
              <a:solidFill>
                <a:srgbClr val="2A196F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3314" y="3208366"/>
            <a:ext cx="171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2A196F"/>
                </a:solidFill>
                <a:latin typeface="+mn-lt"/>
              </a:rPr>
              <a:t>Terrain slope term</a:t>
            </a:r>
            <a:endParaRPr lang="en-GB" sz="1800" dirty="0">
              <a:solidFill>
                <a:srgbClr val="2A196F"/>
              </a:solidFill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1268997" y="2976527"/>
            <a:ext cx="216024" cy="4542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2781165" y="2888811"/>
            <a:ext cx="0" cy="44775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4581365" y="3112689"/>
            <a:ext cx="216024" cy="2914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6489576" y="2936503"/>
            <a:ext cx="216024" cy="2914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502155" y="1354551"/>
            <a:ext cx="197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2A196F"/>
                </a:solidFill>
                <a:latin typeface="+mn-lt"/>
              </a:rPr>
              <a:t>Roe-approximate Riemann fluxes</a:t>
            </a:r>
            <a:endParaRPr lang="en-GB" sz="1800" dirty="0">
              <a:solidFill>
                <a:srgbClr val="2A196F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5373453" y="1888943"/>
            <a:ext cx="288032" cy="2680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701045" y="2971764"/>
            <a:ext cx="281742" cy="43240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4052171" y="1697300"/>
            <a:ext cx="1449984" cy="5324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0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Stochastic </a:t>
            </a:r>
            <a:r>
              <a:rPr lang="en-GB" dirty="0" err="1" smtClean="0"/>
              <a:t>Galerkin</a:t>
            </a:r>
            <a:r>
              <a:rPr lang="en-GB" dirty="0" smtClean="0"/>
              <a:t> reformulation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73" y="2088598"/>
            <a:ext cx="6115050" cy="12479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9117" y="343074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2A196F"/>
                </a:solidFill>
                <a:latin typeface="+mn-lt"/>
              </a:rPr>
              <a:t>Fixed time step</a:t>
            </a:r>
            <a:endParaRPr lang="en-GB" sz="1800" dirty="0">
              <a:solidFill>
                <a:srgbClr val="2A196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408" y="342428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2A196F"/>
                </a:solidFill>
                <a:latin typeface="+mn-lt"/>
              </a:rPr>
              <a:t>Flow vectors</a:t>
            </a:r>
            <a:endParaRPr lang="en-GB" sz="1800" dirty="0">
              <a:solidFill>
                <a:srgbClr val="2A196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91040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2A196F"/>
                </a:solidFill>
                <a:latin typeface="+mn-lt"/>
              </a:rPr>
              <a:t>Stochastic evolution equation for the </a:t>
            </a:r>
            <a:r>
              <a:rPr lang="en-GB" i="1" dirty="0" smtClean="0">
                <a:solidFill>
                  <a:srgbClr val="2A196F"/>
                </a:solidFill>
                <a:latin typeface="+mn-lt"/>
              </a:rPr>
              <a:t>k</a:t>
            </a:r>
            <a:r>
              <a:rPr lang="en-GB" baseline="30000" dirty="0" smtClean="0">
                <a:solidFill>
                  <a:srgbClr val="2A196F"/>
                </a:solidFill>
                <a:latin typeface="+mn-lt"/>
              </a:rPr>
              <a:t>th</a:t>
            </a:r>
            <a:r>
              <a:rPr lang="en-GB" dirty="0" smtClean="0">
                <a:solidFill>
                  <a:srgbClr val="2A196F"/>
                </a:solidFill>
                <a:latin typeface="+mn-lt"/>
              </a:rPr>
              <a:t> basis function:</a:t>
            </a:r>
            <a:endParaRPr lang="en-GB" dirty="0">
              <a:solidFill>
                <a:srgbClr val="2A196F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2171" y="3430741"/>
            <a:ext cx="174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2A196F"/>
                </a:solidFill>
                <a:latin typeface="+mn-lt"/>
              </a:rPr>
              <a:t>Uniform mesh spacing</a:t>
            </a:r>
            <a:endParaRPr lang="en-GB" sz="1800" dirty="0">
              <a:solidFill>
                <a:srgbClr val="2A196F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3314" y="3208366"/>
            <a:ext cx="171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2A196F"/>
                </a:solidFill>
                <a:latin typeface="+mn-lt"/>
              </a:rPr>
              <a:t>Terrain slope source term</a:t>
            </a:r>
            <a:endParaRPr lang="en-GB" sz="1800" dirty="0">
              <a:solidFill>
                <a:srgbClr val="2A196F"/>
              </a:solidFill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1268997" y="2976527"/>
            <a:ext cx="216024" cy="4542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2781165" y="2888811"/>
            <a:ext cx="0" cy="44775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4581365" y="3112689"/>
            <a:ext cx="216024" cy="2914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6489576" y="2936503"/>
            <a:ext cx="216024" cy="2914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502155" y="1354551"/>
            <a:ext cx="197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2A196F"/>
                </a:solidFill>
                <a:latin typeface="+mn-lt"/>
              </a:rPr>
              <a:t>Roe-approximate Riemann fluxes</a:t>
            </a:r>
            <a:endParaRPr lang="en-GB" sz="1800" dirty="0">
              <a:solidFill>
                <a:srgbClr val="2A196F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5373453" y="1888943"/>
            <a:ext cx="288032" cy="2680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701045" y="2971764"/>
            <a:ext cx="281742" cy="43240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4052171" y="1697300"/>
            <a:ext cx="1449984" cy="5324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663575" y="4288839"/>
            <a:ext cx="8229600" cy="2164497"/>
          </a:xfrm>
        </p:spPr>
        <p:txBody>
          <a:bodyPr/>
          <a:lstStyle/>
          <a:p>
            <a:r>
              <a:rPr lang="en-GB" sz="2200" dirty="0" smtClean="0"/>
              <a:t>Multiplications (such as </a:t>
            </a:r>
            <a:r>
              <a:rPr lang="en-GB" sz="2200" i="1" dirty="0" smtClean="0"/>
              <a:t>q</a:t>
            </a:r>
            <a:r>
              <a:rPr lang="en-GB" sz="2200" dirty="0" smtClean="0"/>
              <a:t>=</a:t>
            </a:r>
            <a:r>
              <a:rPr lang="en-GB" sz="2200" i="1" dirty="0" err="1" smtClean="0"/>
              <a:t>hu</a:t>
            </a:r>
            <a:r>
              <a:rPr lang="en-GB" sz="2200" dirty="0" smtClean="0"/>
              <a:t>) approximated by pseudo-spectral product</a:t>
            </a:r>
          </a:p>
          <a:p>
            <a:r>
              <a:rPr lang="en-GB" sz="2200" dirty="0" smtClean="0"/>
              <a:t>All other nonlinear terms approximated by quadrature</a:t>
            </a:r>
          </a:p>
          <a:p>
            <a:r>
              <a:rPr lang="en-GB" sz="2200" dirty="0" smtClean="0"/>
              <a:t>Frictional update applied separately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8932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Lake-at-rest test case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0"/>
          <a:stretch/>
        </p:blipFill>
        <p:spPr>
          <a:xfrm>
            <a:off x="1475656" y="3121372"/>
            <a:ext cx="5976664" cy="3619996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63575" y="908720"/>
            <a:ext cx="758083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r>
              <a:rPr lang="en-GB" sz="2400" kern="0" dirty="0" smtClean="0"/>
              <a:t>2D stochastic domain</a:t>
            </a:r>
          </a:p>
          <a:p>
            <a:r>
              <a:rPr lang="en-GB" sz="2400" kern="0" dirty="0" smtClean="0"/>
              <a:t>Prescribed uncertainty on topography and initial free-surface elevation</a:t>
            </a:r>
          </a:p>
          <a:p>
            <a:r>
              <a:rPr lang="en-GB" sz="2400" kern="0" dirty="0" smtClean="0"/>
              <a:t>Wet and dry zones</a:t>
            </a:r>
          </a:p>
          <a:p>
            <a:r>
              <a:rPr lang="en-GB" sz="2400" kern="0" dirty="0" smtClean="0"/>
              <a:t>Frictionless</a:t>
            </a:r>
            <a:endParaRPr lang="en-GB" sz="2400" kern="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373268" y="4506949"/>
            <a:ext cx="540417" cy="2203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 </a:t>
            </a:r>
            <a:r>
              <a:rPr lang="en-GB" dirty="0" smtClean="0"/>
              <a:t>Wiener–</a:t>
            </a:r>
            <a:r>
              <a:rPr lang="en-GB" dirty="0" err="1" smtClean="0"/>
              <a:t>Haar</a:t>
            </a:r>
            <a:r>
              <a:rPr lang="en-GB" dirty="0" smtClean="0"/>
              <a:t> tensor product basis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371600" y="1556792"/>
            <a:ext cx="5976664" cy="3096344"/>
            <a:chOff x="1172589" y="1628800"/>
            <a:chExt cx="5976664" cy="3096344"/>
          </a:xfrm>
        </p:grpSpPr>
        <p:pic>
          <p:nvPicPr>
            <p:cNvPr id="6" name="Content Placeholder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" r="-41" b="68737"/>
            <a:stretch/>
          </p:blipFill>
          <p:spPr bwMode="auto">
            <a:xfrm>
              <a:off x="1172589" y="1628800"/>
              <a:ext cx="5976664" cy="3096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2987824" y="1916832"/>
              <a:ext cx="2736304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UOS Stephenson" pitchFamily="-128" charset="0"/>
              </a:endParaRPr>
            </a:p>
          </p:txBody>
        </p:sp>
      </p:grpSp>
      <p:pic>
        <p:nvPicPr>
          <p:cNvPr id="10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32"/>
          <a:stretch/>
        </p:blipFill>
        <p:spPr>
          <a:xfrm>
            <a:off x="1371600" y="4849564"/>
            <a:ext cx="5976664" cy="739676"/>
          </a:xfr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" t="31990" r="93654" b="36747"/>
          <a:stretch/>
        </p:blipFill>
        <p:spPr bwMode="auto">
          <a:xfrm>
            <a:off x="1115616" y="1988840"/>
            <a:ext cx="41132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5576" y="1079847"/>
            <a:ext cx="808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A196F"/>
                </a:solidFill>
                <a:latin typeface="+mn-lt"/>
              </a:rPr>
              <a:t>Discharge (mass flux) profile after 1000 time steps</a:t>
            </a:r>
            <a:endParaRPr lang="en-GB" b="1" dirty="0">
              <a:solidFill>
                <a:srgbClr val="2A196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20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600" b="1" dirty="0" smtClean="0"/>
              <a:t>Measurement errors</a:t>
            </a:r>
          </a:p>
          <a:p>
            <a:r>
              <a:rPr lang="en-GB" sz="2340" dirty="0" smtClean="0"/>
              <a:t>Terrain and river bed elevation</a:t>
            </a:r>
          </a:p>
          <a:p>
            <a:r>
              <a:rPr lang="en-GB" sz="2340" dirty="0" smtClean="0"/>
              <a:t>River water levels and flow rates</a:t>
            </a:r>
          </a:p>
          <a:p>
            <a:pPr marL="0" indent="0">
              <a:buNone/>
            </a:pPr>
            <a:r>
              <a:rPr lang="en-GB" sz="2600" b="1" dirty="0" smtClean="0"/>
              <a:t>Extrapolation errors</a:t>
            </a:r>
          </a:p>
          <a:p>
            <a:r>
              <a:rPr lang="en-GB" sz="2340" dirty="0" smtClean="0"/>
              <a:t>River flow rate often extrapolated from water level</a:t>
            </a:r>
          </a:p>
          <a:p>
            <a:r>
              <a:rPr lang="en-GB" sz="2340" dirty="0" smtClean="0"/>
              <a:t>Simulating 1-in-100 year event with only 30–40 years of observation data</a:t>
            </a:r>
          </a:p>
          <a:p>
            <a:pPr marL="0" indent="0">
              <a:buNone/>
            </a:pPr>
            <a:r>
              <a:rPr lang="en-GB" sz="2600" b="1" dirty="0" smtClean="0"/>
              <a:t>Parameter errors</a:t>
            </a:r>
          </a:p>
          <a:p>
            <a:r>
              <a:rPr lang="en-GB" sz="2340" dirty="0" smtClean="0"/>
              <a:t>Calibration of friction parameter against observation data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DF53BF7-6F88-4991-A0F5-9C84E34E83E7}"/>
              </a:ext>
            </a:extLst>
          </p:cNvPr>
          <p:cNvSpPr txBox="1">
            <a:spLocks/>
          </p:cNvSpPr>
          <p:nvPr/>
        </p:nvSpPr>
        <p:spPr bwMode="auto">
          <a:xfrm>
            <a:off x="609600" y="620688"/>
            <a:ext cx="8229600" cy="72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r>
              <a:rPr lang="en-US" sz="3600" kern="0" dirty="0" smtClean="0"/>
              <a:t>Uncertainties in flood modelling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238771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 </a:t>
            </a:r>
            <a:r>
              <a:rPr lang="en-GB" dirty="0" smtClean="0"/>
              <a:t>Wiener–</a:t>
            </a:r>
            <a:r>
              <a:rPr lang="en-GB" dirty="0" err="1" smtClean="0"/>
              <a:t>Haar</a:t>
            </a:r>
            <a:r>
              <a:rPr lang="en-GB" dirty="0" smtClean="0"/>
              <a:t> truncated basis</a:t>
            </a:r>
            <a:endParaRPr lang="en-GB" dirty="0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" t="31990" r="536" b="36747"/>
          <a:stretch/>
        </p:blipFill>
        <p:spPr bwMode="auto">
          <a:xfrm>
            <a:off x="1344966" y="1628800"/>
            <a:ext cx="597666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3186835" y="1844824"/>
            <a:ext cx="273630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pic>
        <p:nvPicPr>
          <p:cNvPr id="10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32"/>
          <a:stretch/>
        </p:blipFill>
        <p:spPr>
          <a:xfrm>
            <a:off x="1371600" y="4489524"/>
            <a:ext cx="5976664" cy="739676"/>
          </a:xfrm>
        </p:spPr>
      </p:pic>
      <p:sp>
        <p:nvSpPr>
          <p:cNvPr id="9" name="TextBox 8"/>
          <p:cNvSpPr txBox="1"/>
          <p:nvPr/>
        </p:nvSpPr>
        <p:spPr>
          <a:xfrm>
            <a:off x="755576" y="1079847"/>
            <a:ext cx="808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A196F"/>
                </a:solidFill>
                <a:latin typeface="+mn-lt"/>
              </a:rPr>
              <a:t>Discharge (mass flux) profile after 1000 time steps</a:t>
            </a:r>
            <a:endParaRPr lang="en-GB" b="1" dirty="0">
              <a:solidFill>
                <a:srgbClr val="2A196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57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 </a:t>
            </a:r>
            <a:r>
              <a:rPr lang="en-GB" dirty="0" smtClean="0"/>
              <a:t>Wiener–</a:t>
            </a:r>
            <a:r>
              <a:rPr lang="en-GB" dirty="0" err="1" smtClean="0"/>
              <a:t>Haar</a:t>
            </a:r>
            <a:r>
              <a:rPr lang="en-GB" dirty="0" smtClean="0"/>
              <a:t> truncated basis</a:t>
            </a:r>
            <a:endParaRPr lang="en-GB" dirty="0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" t="31990" r="536" b="36747"/>
          <a:stretch/>
        </p:blipFill>
        <p:spPr bwMode="auto">
          <a:xfrm>
            <a:off x="1344966" y="1628800"/>
            <a:ext cx="597666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3186835" y="1844824"/>
            <a:ext cx="273630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pic>
        <p:nvPicPr>
          <p:cNvPr id="10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32"/>
          <a:stretch/>
        </p:blipFill>
        <p:spPr>
          <a:xfrm>
            <a:off x="1371600" y="4489524"/>
            <a:ext cx="5976664" cy="739676"/>
          </a:xfr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70930" r="4415" b="8713"/>
          <a:stretch/>
        </p:blipFill>
        <p:spPr bwMode="auto">
          <a:xfrm>
            <a:off x="3131839" y="4794198"/>
            <a:ext cx="396044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 bwMode="auto">
          <a:xfrm>
            <a:off x="3537254" y="1844824"/>
            <a:ext cx="576064" cy="4660545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1079847"/>
            <a:ext cx="808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A196F"/>
                </a:solidFill>
                <a:latin typeface="+mn-lt"/>
              </a:rPr>
              <a:t>Discharge (mass flux) profile after 1000 time steps</a:t>
            </a:r>
            <a:endParaRPr lang="en-GB" b="1" dirty="0">
              <a:solidFill>
                <a:srgbClr val="2A196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1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Simulating a laboratory flume experiment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186835" y="2203943"/>
            <a:ext cx="273630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26119"/>
            <a:ext cx="8229600" cy="2743200"/>
          </a:xfr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63575" y="1310680"/>
            <a:ext cx="8229600" cy="478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sz="2400" kern="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644008" y="4724223"/>
            <a:ext cx="1440160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156176" y="3802297"/>
            <a:ext cx="1440160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740352" y="4724223"/>
            <a:ext cx="720080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441180" y="4832235"/>
            <a:ext cx="720080" cy="180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588224" y="4600301"/>
            <a:ext cx="432048" cy="180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923928" y="2707999"/>
            <a:ext cx="432048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2A196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042819" y="229192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2A196F"/>
                </a:solidFill>
                <a:latin typeface="+mn-lt"/>
              </a:rPr>
              <a:t>Dam break</a:t>
            </a:r>
            <a:endParaRPr lang="en-GB" sz="2000" dirty="0">
              <a:solidFill>
                <a:srgbClr val="2A196F"/>
              </a:solidFill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6156176" y="2810095"/>
            <a:ext cx="432048" cy="15876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2A196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990025" y="2355979"/>
            <a:ext cx="2418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2A196F"/>
                </a:solidFill>
                <a:latin typeface="+mn-lt"/>
              </a:rPr>
              <a:t>Triangular obstacle</a:t>
            </a:r>
            <a:endParaRPr lang="en-GB" sz="2000" dirty="0">
              <a:solidFill>
                <a:srgbClr val="2A196F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18663" y="5621178"/>
            <a:ext cx="2418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2A196F"/>
                </a:solidFill>
                <a:latin typeface="+mn-lt"/>
              </a:rPr>
              <a:t>Frictional bed</a:t>
            </a:r>
            <a:endParaRPr lang="en-GB" sz="2000" dirty="0">
              <a:solidFill>
                <a:srgbClr val="2A196F"/>
              </a:solidFill>
              <a:latin typeface="+mn-lt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 flipV="1">
            <a:off x="5652120" y="5156271"/>
            <a:ext cx="553616" cy="4938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2A196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620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32568"/>
            <a:ext cx="8229600" cy="2743200"/>
          </a:xfrm>
        </p:spPr>
      </p:pic>
      <p:sp>
        <p:nvSpPr>
          <p:cNvPr id="14" name="Rectangle 13"/>
          <p:cNvSpPr/>
          <p:nvPr/>
        </p:nvSpPr>
        <p:spPr bwMode="auto">
          <a:xfrm>
            <a:off x="6156176" y="3808746"/>
            <a:ext cx="1440160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6294582" y="3866150"/>
            <a:ext cx="1136073" cy="1177636"/>
          </a:xfrm>
          <a:custGeom>
            <a:avLst/>
            <a:gdLst>
              <a:gd name="connsiteX0" fmla="*/ 0 w 1136073"/>
              <a:gd name="connsiteY0" fmla="*/ 1177636 h 1177636"/>
              <a:gd name="connsiteX1" fmla="*/ 558800 w 1136073"/>
              <a:gd name="connsiteY1" fmla="*/ 452582 h 1177636"/>
              <a:gd name="connsiteX2" fmla="*/ 1136073 w 1136073"/>
              <a:gd name="connsiteY2" fmla="*/ 1177636 h 1177636"/>
              <a:gd name="connsiteX3" fmla="*/ 558800 w 1136073"/>
              <a:gd name="connsiteY3" fmla="*/ 0 h 1177636"/>
              <a:gd name="connsiteX4" fmla="*/ 0 w 1136073"/>
              <a:gd name="connsiteY4" fmla="*/ 1177636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073" h="1177636">
                <a:moveTo>
                  <a:pt x="0" y="1177636"/>
                </a:moveTo>
                <a:lnTo>
                  <a:pt x="558800" y="452582"/>
                </a:lnTo>
                <a:lnTo>
                  <a:pt x="1136073" y="1177636"/>
                </a:lnTo>
                <a:lnTo>
                  <a:pt x="558800" y="0"/>
                </a:lnTo>
                <a:lnTo>
                  <a:pt x="0" y="117763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Simulating a laboratory flume experiment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186835" y="1844824"/>
            <a:ext cx="273630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44008" y="4730672"/>
            <a:ext cx="1440160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740352" y="4730672"/>
            <a:ext cx="720080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474923" y="4835877"/>
            <a:ext cx="720080" cy="180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588224" y="4618406"/>
            <a:ext cx="432048" cy="180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443360" y="4860456"/>
            <a:ext cx="72008" cy="1530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6294953" y="4137836"/>
            <a:ext cx="1137855" cy="908519"/>
          </a:xfrm>
          <a:custGeom>
            <a:avLst/>
            <a:gdLst>
              <a:gd name="connsiteX0" fmla="*/ 0 w 1137855"/>
              <a:gd name="connsiteY0" fmla="*/ 908519 h 908519"/>
              <a:gd name="connsiteX1" fmla="*/ 573338 w 1137855"/>
              <a:gd name="connsiteY1" fmla="*/ 0 h 908519"/>
              <a:gd name="connsiteX2" fmla="*/ 1137855 w 1137855"/>
              <a:gd name="connsiteY2" fmla="*/ 905579 h 90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7855" h="908519">
                <a:moveTo>
                  <a:pt x="0" y="908519"/>
                </a:moveTo>
                <a:lnTo>
                  <a:pt x="573338" y="0"/>
                </a:lnTo>
                <a:lnTo>
                  <a:pt x="1137855" y="905579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663575" y="1310680"/>
            <a:ext cx="8229600" cy="478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kern="0" dirty="0"/>
              <a:t>U</a:t>
            </a:r>
            <a:r>
              <a:rPr lang="en-GB" sz="2400" kern="0" dirty="0" smtClean="0"/>
              <a:t>ncertainties prescribed to:</a:t>
            </a:r>
          </a:p>
          <a:p>
            <a:r>
              <a:rPr lang="en-GB" sz="2400" kern="0" dirty="0" smtClean="0"/>
              <a:t>Obstacle height</a:t>
            </a:r>
          </a:p>
          <a:p>
            <a:r>
              <a:rPr lang="en-GB" sz="2400" kern="0" dirty="0" smtClean="0"/>
              <a:t>Friction parameter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3342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 Wiener–</a:t>
            </a:r>
            <a:r>
              <a:rPr lang="en-GB" dirty="0" err="1"/>
              <a:t>Haar</a:t>
            </a:r>
            <a:r>
              <a:rPr lang="en-GB" dirty="0"/>
              <a:t> tensor product basis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186835" y="1844824"/>
            <a:ext cx="273630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63" b="64979"/>
          <a:stretch/>
        </p:blipFill>
        <p:spPr>
          <a:xfrm>
            <a:off x="0" y="1134112"/>
            <a:ext cx="4932040" cy="18628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9" b="94761"/>
          <a:stretch/>
        </p:blipFill>
        <p:spPr>
          <a:xfrm>
            <a:off x="4932039" y="1134112"/>
            <a:ext cx="4219101" cy="278664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 bwMode="auto">
          <a:xfrm>
            <a:off x="2195736" y="1988840"/>
            <a:ext cx="648072" cy="432048"/>
          </a:xfrm>
          <a:prstGeom prst="rightArrow">
            <a:avLst/>
          </a:prstGeom>
          <a:solidFill>
            <a:srgbClr val="2A19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 Wiener–</a:t>
            </a:r>
            <a:r>
              <a:rPr lang="en-GB" dirty="0" err="1"/>
              <a:t>Haar</a:t>
            </a:r>
            <a:r>
              <a:rPr lang="en-GB" dirty="0"/>
              <a:t> tensor product basis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186835" y="1844824"/>
            <a:ext cx="273630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79"/>
          <a:stretch/>
        </p:blipFill>
        <p:spPr>
          <a:xfrm>
            <a:off x="0" y="1134112"/>
            <a:ext cx="9144000" cy="186284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6732240" y="1896112"/>
            <a:ext cx="648072" cy="432048"/>
          </a:xfrm>
          <a:prstGeom prst="rightArrow">
            <a:avLst/>
          </a:prstGeom>
          <a:solidFill>
            <a:srgbClr val="2A19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 Wiener–</a:t>
            </a:r>
            <a:r>
              <a:rPr lang="en-GB" dirty="0" err="1"/>
              <a:t>Haar</a:t>
            </a:r>
            <a:r>
              <a:rPr lang="en-GB" dirty="0"/>
              <a:t> tensor product basis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186835" y="1844824"/>
            <a:ext cx="273630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51"/>
          <a:stretch/>
        </p:blipFill>
        <p:spPr>
          <a:xfrm>
            <a:off x="0" y="1134112"/>
            <a:ext cx="9144000" cy="33750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932040" y="2996952"/>
            <a:ext cx="4211960" cy="15121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4" name="U-Turn Arrow 3"/>
          <p:cNvSpPr/>
          <p:nvPr/>
        </p:nvSpPr>
        <p:spPr bwMode="auto">
          <a:xfrm>
            <a:off x="3491880" y="2718288"/>
            <a:ext cx="576064" cy="607384"/>
          </a:xfrm>
          <a:prstGeom prst="uturnArrow">
            <a:avLst/>
          </a:prstGeom>
          <a:solidFill>
            <a:srgbClr val="2A19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 Wiener–</a:t>
            </a:r>
            <a:r>
              <a:rPr lang="en-GB" dirty="0" err="1"/>
              <a:t>Haar</a:t>
            </a:r>
            <a:r>
              <a:rPr lang="en-GB" dirty="0"/>
              <a:t> tensor product basis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186835" y="1844824"/>
            <a:ext cx="273630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51"/>
          <a:stretch/>
        </p:blipFill>
        <p:spPr>
          <a:xfrm>
            <a:off x="0" y="1134112"/>
            <a:ext cx="9144000" cy="337500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 rot="10800000">
            <a:off x="6732240" y="3284984"/>
            <a:ext cx="648072" cy="432048"/>
          </a:xfrm>
          <a:prstGeom prst="rightArrow">
            <a:avLst/>
          </a:prstGeom>
          <a:solidFill>
            <a:srgbClr val="2A19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 Wiener–</a:t>
            </a:r>
            <a:r>
              <a:rPr lang="en-GB" dirty="0" err="1"/>
              <a:t>Haar</a:t>
            </a:r>
            <a:r>
              <a:rPr lang="en-GB" dirty="0"/>
              <a:t> tensor product basis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186835" y="1844824"/>
            <a:ext cx="273630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112"/>
            <a:ext cx="9144000" cy="53192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932040" y="4581128"/>
            <a:ext cx="4211960" cy="18722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10800000">
            <a:off x="899592" y="5733256"/>
            <a:ext cx="648072" cy="432048"/>
          </a:xfrm>
          <a:prstGeom prst="rightArrow">
            <a:avLst/>
          </a:prstGeom>
          <a:solidFill>
            <a:srgbClr val="2A19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899593" y="4581128"/>
            <a:ext cx="648072" cy="432048"/>
          </a:xfrm>
          <a:prstGeom prst="rightArrow">
            <a:avLst/>
          </a:prstGeom>
          <a:solidFill>
            <a:srgbClr val="2A19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 Wiener–</a:t>
            </a:r>
            <a:r>
              <a:rPr lang="en-GB" dirty="0" err="1"/>
              <a:t>Haar</a:t>
            </a:r>
            <a:r>
              <a:rPr lang="en-GB" dirty="0"/>
              <a:t> tensor product basis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186835" y="1844824"/>
            <a:ext cx="273630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112"/>
            <a:ext cx="9144000" cy="531922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6372200" y="4797152"/>
            <a:ext cx="648072" cy="432048"/>
          </a:xfrm>
          <a:prstGeom prst="rightArrow">
            <a:avLst/>
          </a:prstGeom>
          <a:solidFill>
            <a:srgbClr val="2A19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3" y="2144232"/>
            <a:ext cx="3673102" cy="3951768"/>
          </a:xfrm>
        </p:spPr>
        <p:txBody>
          <a:bodyPr/>
          <a:lstStyle/>
          <a:p>
            <a:r>
              <a:rPr lang="en-GB" sz="2400" dirty="0" smtClean="0"/>
              <a:t>Simulation of a 1-in-100 year flood event</a:t>
            </a:r>
          </a:p>
          <a:p>
            <a:r>
              <a:rPr lang="en-GB" sz="2400" dirty="0" smtClean="0"/>
              <a:t>20000 Monte Carlo samples</a:t>
            </a:r>
          </a:p>
          <a:p>
            <a:r>
              <a:rPr lang="en-GB" sz="2400" dirty="0" smtClean="0"/>
              <a:t>Simulation took 3 days with compute cluster of 100 desktops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DF53BF7-6F88-4991-A0F5-9C84E34E83E7}"/>
              </a:ext>
            </a:extLst>
          </p:cNvPr>
          <p:cNvSpPr txBox="1">
            <a:spLocks/>
          </p:cNvSpPr>
          <p:nvPr/>
        </p:nvSpPr>
        <p:spPr bwMode="auto">
          <a:xfrm>
            <a:off x="609600" y="620688"/>
            <a:ext cx="8229600" cy="72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r>
              <a:rPr lang="en-US" sz="3600" kern="0" dirty="0" smtClean="0"/>
              <a:t>Current state-of-the-art</a:t>
            </a:r>
          </a:p>
          <a:p>
            <a:r>
              <a:rPr lang="en-US" sz="3600" kern="0" dirty="0" smtClean="0"/>
              <a:t>probabilistic flood mapping</a:t>
            </a:r>
            <a:endParaRPr lang="en-US" sz="36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/>
          <a:stretch/>
        </p:blipFill>
        <p:spPr>
          <a:xfrm>
            <a:off x="60237" y="1988840"/>
            <a:ext cx="5231843" cy="42501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3759" y="6239009"/>
            <a:ext cx="3738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kern="0" dirty="0" smtClean="0">
                <a:solidFill>
                  <a:srgbClr val="2A196F"/>
                </a:solidFill>
                <a:latin typeface="TUOS Blake"/>
              </a:rPr>
              <a:t>Source</a:t>
            </a:r>
            <a:r>
              <a:rPr lang="en-GB" sz="1800" kern="0" dirty="0">
                <a:solidFill>
                  <a:srgbClr val="2A196F"/>
                </a:solidFill>
                <a:latin typeface="TUOS Blake"/>
              </a:rPr>
              <a:t>: </a:t>
            </a:r>
            <a:r>
              <a:rPr lang="en-GB" sz="1800" kern="0" dirty="0" smtClean="0">
                <a:solidFill>
                  <a:srgbClr val="2A196F"/>
                </a:solidFill>
                <a:latin typeface="TUOS Blake"/>
              </a:rPr>
              <a:t>Neal et al. 2013 doi.org/c3jj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650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 Wiener–</a:t>
            </a:r>
            <a:r>
              <a:rPr lang="en-GB" dirty="0" err="1"/>
              <a:t>Haar</a:t>
            </a:r>
            <a:r>
              <a:rPr lang="en-GB" dirty="0"/>
              <a:t> </a:t>
            </a:r>
            <a:r>
              <a:rPr lang="en-GB" dirty="0" smtClean="0"/>
              <a:t>truncated basis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186835" y="1844824"/>
            <a:ext cx="273630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7" t="5239" b="64979"/>
          <a:stretch/>
        </p:blipFill>
        <p:spPr>
          <a:xfrm>
            <a:off x="2135439" y="756945"/>
            <a:ext cx="5066244" cy="19054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7089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 smtClean="0">
                <a:solidFill>
                  <a:srgbClr val="2A196F"/>
                </a:solidFill>
                <a:latin typeface="+mn-lt"/>
              </a:rPr>
              <a:t>Model crashes at t = 2.96s.  Why?</a:t>
            </a:r>
            <a:endParaRPr lang="en-GB" sz="2300" b="1" dirty="0">
              <a:solidFill>
                <a:srgbClr val="2A196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89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 Wiener–</a:t>
            </a:r>
            <a:r>
              <a:rPr lang="en-GB" dirty="0" err="1"/>
              <a:t>Haar</a:t>
            </a:r>
            <a:r>
              <a:rPr lang="en-GB" dirty="0"/>
              <a:t> </a:t>
            </a:r>
            <a:r>
              <a:rPr lang="en-GB" dirty="0" smtClean="0"/>
              <a:t>truncated basis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186835" y="1844824"/>
            <a:ext cx="273630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"/>
          <a:stretch/>
        </p:blipFill>
        <p:spPr>
          <a:xfrm>
            <a:off x="1617158" y="3022107"/>
            <a:ext cx="6071448" cy="3325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7" t="5239" b="64979"/>
          <a:stretch/>
        </p:blipFill>
        <p:spPr>
          <a:xfrm>
            <a:off x="2135439" y="756945"/>
            <a:ext cx="5066244" cy="19054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3517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 smtClean="0">
                <a:solidFill>
                  <a:srgbClr val="2A196F"/>
                </a:solidFill>
                <a:latin typeface="+mn-lt"/>
              </a:rPr>
              <a:t>Basis truncation </a:t>
            </a:r>
            <a:r>
              <a:rPr lang="en-GB" sz="2300" b="1" dirty="0">
                <a:solidFill>
                  <a:srgbClr val="2A196F"/>
                </a:solidFill>
                <a:latin typeface="+mn-lt"/>
              </a:rPr>
              <a:t>leads to </a:t>
            </a:r>
            <a:r>
              <a:rPr lang="en-GB" sz="2300" b="1" dirty="0" smtClean="0">
                <a:solidFill>
                  <a:srgbClr val="2A196F"/>
                </a:solidFill>
                <a:latin typeface="+mn-lt"/>
              </a:rPr>
              <a:t>unphysical negative </a:t>
            </a:r>
            <a:r>
              <a:rPr lang="en-GB" sz="2300" b="1" dirty="0">
                <a:solidFill>
                  <a:srgbClr val="2A196F"/>
                </a:solidFill>
                <a:latin typeface="+mn-lt"/>
              </a:rPr>
              <a:t>water depths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3648" y="266885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2A196F"/>
                </a:solidFill>
                <a:latin typeface="+mn-lt"/>
              </a:rPr>
              <a:t>Tensor product basis</a:t>
            </a:r>
            <a:endParaRPr lang="en-GB" sz="2000" b="1" dirty="0">
              <a:solidFill>
                <a:srgbClr val="2A196F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2823" y="2668850"/>
            <a:ext cx="322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2A196F"/>
                </a:solidFill>
                <a:latin typeface="+mn-lt"/>
              </a:rPr>
              <a:t>Truncated basis</a:t>
            </a:r>
            <a:endParaRPr lang="en-GB" sz="2000" b="1" dirty="0">
              <a:solidFill>
                <a:srgbClr val="2A196F"/>
              </a:solidFill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5471439" y="1586370"/>
            <a:ext cx="0" cy="78802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241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692696"/>
            <a:ext cx="8229600" cy="2982416"/>
          </a:xfrm>
        </p:spPr>
        <p:txBody>
          <a:bodyPr/>
          <a:lstStyle/>
          <a:p>
            <a:r>
              <a:rPr lang="en-GB" sz="2400" dirty="0" smtClean="0"/>
              <a:t>Wiener–</a:t>
            </a:r>
            <a:r>
              <a:rPr lang="en-GB" sz="2400" dirty="0" err="1" smtClean="0"/>
              <a:t>Haar</a:t>
            </a:r>
            <a:r>
              <a:rPr lang="en-GB" sz="2400" dirty="0" smtClean="0"/>
              <a:t> basis facilitates well-balancing, depth positivity preservation</a:t>
            </a:r>
          </a:p>
          <a:p>
            <a:r>
              <a:rPr lang="en-GB" sz="2400" dirty="0" smtClean="0"/>
              <a:t>Stochastic </a:t>
            </a:r>
            <a:r>
              <a:rPr lang="en-GB" sz="2400" dirty="0" err="1" smtClean="0"/>
              <a:t>Galerkin</a:t>
            </a:r>
            <a:r>
              <a:rPr lang="en-GB" sz="2400" dirty="0" smtClean="0"/>
              <a:t> model preserves robust properties, but only using a tensor product basis</a:t>
            </a:r>
          </a:p>
          <a:p>
            <a:r>
              <a:rPr lang="en-GB" sz="2400" dirty="0" smtClean="0"/>
              <a:t>Basis truncation leads to loss of well-balancing and depth positivity</a:t>
            </a:r>
            <a:endParaRPr lang="en-GB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755576" y="6154617"/>
            <a:ext cx="9694197" cy="751725"/>
            <a:chOff x="703614" y="6165304"/>
            <a:chExt cx="9001000" cy="5995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870" y="6332962"/>
              <a:ext cx="431851" cy="43185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03614" y="6165304"/>
              <a:ext cx="9001000" cy="51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2A196F"/>
                  </a:solidFill>
                  <a:latin typeface="TUOS Blake"/>
                </a:rPr>
                <a:t>Slides: </a:t>
              </a:r>
              <a:r>
                <a:rPr lang="en-US" sz="1800" b="1" dirty="0" smtClean="0">
                  <a:solidFill>
                    <a:srgbClr val="2A196F"/>
                  </a:solidFill>
                  <a:latin typeface="TUOS Blake"/>
                </a:rPr>
                <a:t>doi.org/c7mn </a:t>
              </a:r>
              <a:r>
                <a:rPr lang="en-US" sz="1800" dirty="0">
                  <a:solidFill>
                    <a:srgbClr val="2A196F"/>
                  </a:solidFill>
                  <a:latin typeface="TUOS Blake"/>
                </a:rPr>
                <a:t>Preprint: </a:t>
              </a:r>
              <a:r>
                <a:rPr lang="en-US" sz="1800" b="1" dirty="0" smtClean="0">
                  <a:solidFill>
                    <a:srgbClr val="2A196F"/>
                  </a:solidFill>
                  <a:latin typeface="TUOS Blake"/>
                </a:rPr>
                <a:t>bit.ly/</a:t>
              </a:r>
              <a:r>
                <a:rPr lang="en-US" sz="1800" b="1" dirty="0" err="1" smtClean="0">
                  <a:solidFill>
                    <a:srgbClr val="2A196F"/>
                  </a:solidFill>
                  <a:latin typeface="TUOS Blake"/>
                </a:rPr>
                <a:t>flooduq</a:t>
              </a:r>
              <a:endParaRPr lang="en-US" sz="1800" b="1" dirty="0" smtClean="0">
                <a:solidFill>
                  <a:srgbClr val="2A196F"/>
                </a:solidFill>
                <a:latin typeface="TUOS Blake"/>
              </a:endParaRPr>
            </a:p>
            <a:p>
              <a:r>
                <a:rPr lang="en-US" sz="1800" dirty="0" smtClean="0">
                  <a:solidFill>
                    <a:srgbClr val="2A196F"/>
                  </a:solidFill>
                  <a:latin typeface="TUOS Blake"/>
                </a:rPr>
                <a:t>Contact: js102@zepler.net, @</a:t>
              </a:r>
              <a:r>
                <a:rPr lang="en-US" sz="1800" dirty="0" err="1" smtClean="0">
                  <a:solidFill>
                    <a:srgbClr val="2A196F"/>
                  </a:solidFill>
                  <a:latin typeface="TUOS Blake"/>
                </a:rPr>
                <a:t>hertzsprrrung</a:t>
              </a:r>
              <a:endParaRPr lang="en-US" sz="1800" dirty="0">
                <a:solidFill>
                  <a:srgbClr val="2A196F"/>
                </a:solidFill>
                <a:latin typeface="TUOS Blake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609600" y="3356992"/>
            <a:ext cx="8229600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2A196F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r>
              <a:rPr lang="en-GB" sz="3400" kern="0" dirty="0" smtClean="0"/>
              <a:t>Future directions</a:t>
            </a:r>
            <a:endParaRPr lang="en-GB" sz="3400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63575" y="3861048"/>
            <a:ext cx="8229600" cy="218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rgbClr val="2A196F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r>
              <a:rPr lang="en-GB" sz="2400" kern="0" dirty="0" smtClean="0"/>
              <a:t>Higher stochastic dimensionality and spatially-correlated </a:t>
            </a:r>
            <a:r>
              <a:rPr lang="en-GB" sz="2400" kern="0" dirty="0"/>
              <a:t>topographic </a:t>
            </a:r>
            <a:r>
              <a:rPr lang="en-GB" sz="2400" kern="0" dirty="0" smtClean="0"/>
              <a:t>errors</a:t>
            </a:r>
          </a:p>
          <a:p>
            <a:r>
              <a:rPr lang="en-GB" sz="2400" kern="0" dirty="0" smtClean="0"/>
              <a:t>Refocus on nonintrusive methods (MLMC, MCMC, sparse grids)</a:t>
            </a:r>
          </a:p>
          <a:p>
            <a:r>
              <a:rPr lang="en-GB" sz="2400" kern="0" dirty="0" smtClean="0"/>
              <a:t>What methods might be most effective?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23909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9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Deterministic 1D </a:t>
            </a:r>
            <a:r>
              <a:rPr lang="en-GB" dirty="0" smtClean="0"/>
              <a:t>nonlinear shallow </a:t>
            </a:r>
            <a:r>
              <a:rPr lang="en-GB" dirty="0"/>
              <a:t>water </a:t>
            </a:r>
            <a:r>
              <a:rPr lang="en-GB" dirty="0" smtClean="0"/>
              <a:t>equations with source terms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5760640" cy="3215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030648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solidFill>
                  <a:srgbClr val="2A196F"/>
                </a:solidFill>
                <a:latin typeface="+mn-lt"/>
              </a:rPr>
              <a:t>z</a:t>
            </a:r>
            <a:r>
              <a:rPr lang="en-GB" sz="2000" dirty="0" smtClean="0">
                <a:solidFill>
                  <a:srgbClr val="2A196F"/>
                </a:solidFill>
                <a:latin typeface="+mn-lt"/>
              </a:rPr>
              <a:t>(</a:t>
            </a:r>
            <a:r>
              <a:rPr lang="en-GB" sz="2000" i="1" dirty="0" smtClean="0">
                <a:solidFill>
                  <a:srgbClr val="2A196F"/>
                </a:solidFill>
                <a:latin typeface="+mn-lt"/>
              </a:rPr>
              <a:t>x</a:t>
            </a:r>
            <a:r>
              <a:rPr lang="en-GB" sz="2000" dirty="0" smtClean="0">
                <a:solidFill>
                  <a:srgbClr val="2A196F"/>
                </a:solidFill>
                <a:latin typeface="+mn-lt"/>
              </a:rPr>
              <a:t>)	terrain elevation</a:t>
            </a:r>
          </a:p>
          <a:p>
            <a:r>
              <a:rPr lang="en-GB" sz="2000" i="1" dirty="0" smtClean="0">
                <a:solidFill>
                  <a:srgbClr val="2A196F"/>
                </a:solidFill>
                <a:latin typeface="+mn-lt"/>
              </a:rPr>
              <a:t>h</a:t>
            </a:r>
            <a:r>
              <a:rPr lang="en-GB" sz="2000" dirty="0" smtClean="0">
                <a:solidFill>
                  <a:srgbClr val="2A196F"/>
                </a:solidFill>
                <a:latin typeface="+mn-lt"/>
              </a:rPr>
              <a:t>(</a:t>
            </a:r>
            <a:r>
              <a:rPr lang="en-GB" sz="2000" i="1" dirty="0" smtClean="0">
                <a:solidFill>
                  <a:srgbClr val="2A196F"/>
                </a:solidFill>
                <a:latin typeface="+mn-lt"/>
              </a:rPr>
              <a:t>x</a:t>
            </a:r>
            <a:r>
              <a:rPr lang="en-GB" sz="2000" dirty="0" smtClean="0">
                <a:solidFill>
                  <a:srgbClr val="2A196F"/>
                </a:solidFill>
                <a:latin typeface="+mn-lt"/>
              </a:rPr>
              <a:t>, </a:t>
            </a:r>
            <a:r>
              <a:rPr lang="en-GB" sz="2000" i="1" dirty="0" smtClean="0">
                <a:solidFill>
                  <a:srgbClr val="2A196F"/>
                </a:solidFill>
                <a:latin typeface="+mn-lt"/>
              </a:rPr>
              <a:t>t</a:t>
            </a:r>
            <a:r>
              <a:rPr lang="en-GB" sz="2000" dirty="0" smtClean="0">
                <a:solidFill>
                  <a:srgbClr val="2A196F"/>
                </a:solidFill>
                <a:latin typeface="+mn-lt"/>
              </a:rPr>
              <a:t>)	water depth</a:t>
            </a:r>
          </a:p>
          <a:p>
            <a:r>
              <a:rPr lang="en-GB" sz="2000" i="1" dirty="0" smtClean="0">
                <a:solidFill>
                  <a:srgbClr val="2A196F"/>
                </a:solidFill>
                <a:latin typeface="+mn-lt"/>
              </a:rPr>
              <a:t>u</a:t>
            </a:r>
            <a:r>
              <a:rPr lang="en-GB" sz="2000" dirty="0" smtClean="0">
                <a:solidFill>
                  <a:srgbClr val="2A196F"/>
                </a:solidFill>
                <a:latin typeface="+mn-lt"/>
              </a:rPr>
              <a:t>(</a:t>
            </a:r>
            <a:r>
              <a:rPr lang="en-GB" sz="2000" i="1" dirty="0" smtClean="0">
                <a:solidFill>
                  <a:srgbClr val="2A196F"/>
                </a:solidFill>
                <a:latin typeface="+mn-lt"/>
              </a:rPr>
              <a:t>x</a:t>
            </a:r>
            <a:r>
              <a:rPr lang="en-GB" sz="2000" dirty="0" smtClean="0">
                <a:solidFill>
                  <a:srgbClr val="2A196F"/>
                </a:solidFill>
                <a:latin typeface="+mn-lt"/>
              </a:rPr>
              <a:t>, </a:t>
            </a:r>
            <a:r>
              <a:rPr lang="en-GB" sz="2000" i="1" dirty="0" smtClean="0">
                <a:solidFill>
                  <a:srgbClr val="2A196F"/>
                </a:solidFill>
                <a:latin typeface="+mn-lt"/>
              </a:rPr>
              <a:t>t</a:t>
            </a:r>
            <a:r>
              <a:rPr lang="en-GB" sz="2000" dirty="0" smtClean="0">
                <a:solidFill>
                  <a:srgbClr val="2A196F"/>
                </a:solidFill>
                <a:latin typeface="+mn-lt"/>
              </a:rPr>
              <a:t>)	depth-average horizontal velocity</a:t>
            </a:r>
          </a:p>
          <a:p>
            <a:r>
              <a:rPr lang="en-GB" sz="2000" i="1" dirty="0" smtClean="0">
                <a:solidFill>
                  <a:srgbClr val="2A196F"/>
                </a:solidFill>
                <a:latin typeface="+mn-lt"/>
              </a:rPr>
              <a:t>q</a:t>
            </a:r>
            <a:r>
              <a:rPr lang="en-GB" sz="2000" dirty="0" smtClean="0">
                <a:solidFill>
                  <a:srgbClr val="2A196F"/>
                </a:solidFill>
                <a:latin typeface="+mn-lt"/>
              </a:rPr>
              <a:t>(</a:t>
            </a:r>
            <a:r>
              <a:rPr lang="en-GB" sz="2000" i="1" dirty="0" smtClean="0">
                <a:solidFill>
                  <a:srgbClr val="2A196F"/>
                </a:solidFill>
                <a:latin typeface="+mn-lt"/>
              </a:rPr>
              <a:t>x</a:t>
            </a:r>
            <a:r>
              <a:rPr lang="en-GB" sz="2000" dirty="0" smtClean="0">
                <a:solidFill>
                  <a:srgbClr val="2A196F"/>
                </a:solidFill>
                <a:latin typeface="+mn-lt"/>
              </a:rPr>
              <a:t>, </a:t>
            </a:r>
            <a:r>
              <a:rPr lang="en-GB" sz="2000" i="1" dirty="0" smtClean="0">
                <a:solidFill>
                  <a:srgbClr val="2A196F"/>
                </a:solidFill>
                <a:latin typeface="+mn-lt"/>
              </a:rPr>
              <a:t>t</a:t>
            </a:r>
            <a:r>
              <a:rPr lang="en-GB" sz="2000" dirty="0" smtClean="0">
                <a:solidFill>
                  <a:srgbClr val="2A196F"/>
                </a:solidFill>
                <a:latin typeface="+mn-lt"/>
              </a:rPr>
              <a:t>)	discharge (mass flux) per unit width</a:t>
            </a:r>
          </a:p>
          <a:p>
            <a:r>
              <a:rPr lang="el-GR" sz="2000" i="1" dirty="0" smtClean="0">
                <a:solidFill>
                  <a:srgbClr val="2A196F"/>
                </a:solidFill>
                <a:latin typeface="+mn-lt"/>
              </a:rPr>
              <a:t>η</a:t>
            </a:r>
            <a:r>
              <a:rPr lang="en-GB" sz="2000" dirty="0" smtClean="0">
                <a:solidFill>
                  <a:srgbClr val="2A196F"/>
                </a:solidFill>
                <a:latin typeface="+mn-lt"/>
              </a:rPr>
              <a:t>(</a:t>
            </a:r>
            <a:r>
              <a:rPr lang="en-GB" sz="2000" i="1" dirty="0" smtClean="0">
                <a:solidFill>
                  <a:srgbClr val="2A196F"/>
                </a:solidFill>
                <a:latin typeface="+mn-lt"/>
              </a:rPr>
              <a:t>x</a:t>
            </a:r>
            <a:r>
              <a:rPr lang="en-GB" sz="2000" dirty="0" smtClean="0">
                <a:solidFill>
                  <a:srgbClr val="2A196F"/>
                </a:solidFill>
                <a:latin typeface="+mn-lt"/>
              </a:rPr>
              <a:t>, </a:t>
            </a:r>
            <a:r>
              <a:rPr lang="en-GB" sz="2000" i="1" dirty="0" smtClean="0">
                <a:solidFill>
                  <a:srgbClr val="2A196F"/>
                </a:solidFill>
                <a:latin typeface="+mn-lt"/>
              </a:rPr>
              <a:t>t</a:t>
            </a:r>
            <a:r>
              <a:rPr lang="en-GB" sz="2000" dirty="0" smtClean="0">
                <a:solidFill>
                  <a:srgbClr val="2A196F"/>
                </a:solidFill>
                <a:latin typeface="+mn-lt"/>
              </a:rPr>
              <a:t>)	free-surface elevation</a:t>
            </a:r>
          </a:p>
          <a:p>
            <a:endParaRPr lang="en-GB" sz="2000" dirty="0" smtClean="0">
              <a:solidFill>
                <a:srgbClr val="2A196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55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560" y="3923688"/>
            <a:ext cx="6278785" cy="83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155" y="344890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2A196F"/>
                </a:solidFill>
                <a:latin typeface="+mn-lt"/>
              </a:rPr>
              <a:t>Quadrature approximation of Roe-approximate Riemann flux:</a:t>
            </a:r>
            <a:endParaRPr lang="en-GB" dirty="0">
              <a:solidFill>
                <a:srgbClr val="2A196F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0" y="5507694"/>
            <a:ext cx="8427339" cy="945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674" y="4983559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2A196F"/>
                </a:solidFill>
                <a:latin typeface="+mn-lt"/>
              </a:rPr>
              <a:t>Pseudo-spectral product approximation of terrain slope term:</a:t>
            </a:r>
            <a:endParaRPr lang="en-GB" dirty="0">
              <a:solidFill>
                <a:srgbClr val="2A196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2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we do better using a stochastic </a:t>
            </a:r>
            <a:r>
              <a:rPr lang="en-GB" dirty="0" err="1" smtClean="0"/>
              <a:t>Galerkin</a:t>
            </a:r>
            <a:r>
              <a:rPr lang="en-GB" dirty="0" smtClean="0"/>
              <a:t> approach?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2060848"/>
            <a:ext cx="8229600" cy="403515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We seek a stochastic </a:t>
            </a:r>
            <a:r>
              <a:rPr lang="en-GB" sz="2400" dirty="0" err="1" smtClean="0"/>
              <a:t>Galerkin</a:t>
            </a:r>
            <a:r>
              <a:rPr lang="en-GB" sz="2400" dirty="0" smtClean="0"/>
              <a:t> model that:</a:t>
            </a:r>
          </a:p>
          <a:p>
            <a:r>
              <a:rPr lang="en-GB" sz="2400" dirty="0" smtClean="0"/>
              <a:t>is </a:t>
            </a:r>
            <a:r>
              <a:rPr lang="en-GB" sz="2400" dirty="0"/>
              <a:t>substantially more efficient than Monte </a:t>
            </a:r>
            <a:r>
              <a:rPr lang="en-GB" sz="2400" dirty="0" smtClean="0"/>
              <a:t>Carlo</a:t>
            </a:r>
          </a:p>
          <a:p>
            <a:r>
              <a:rPr lang="en-GB" sz="2400" dirty="0"/>
              <a:t>produces sufficiently accurate probability </a:t>
            </a:r>
            <a:r>
              <a:rPr lang="en-GB" sz="2400" dirty="0" smtClean="0"/>
              <a:t>distributions</a:t>
            </a:r>
          </a:p>
          <a:p>
            <a:r>
              <a:rPr lang="en-GB" sz="2400" dirty="0"/>
              <a:t>preserves the robust properties of a deterministic model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812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we do better using a stochastic </a:t>
            </a:r>
            <a:r>
              <a:rPr lang="en-GB" dirty="0" err="1" smtClean="0"/>
              <a:t>Galerkin</a:t>
            </a:r>
            <a:r>
              <a:rPr lang="en-GB" dirty="0" smtClean="0"/>
              <a:t> approach?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2060848"/>
            <a:ext cx="8229600" cy="403515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We seek a stochastic </a:t>
            </a:r>
            <a:r>
              <a:rPr lang="en-GB" sz="2400" dirty="0" err="1" smtClean="0"/>
              <a:t>Galerkin</a:t>
            </a:r>
            <a:r>
              <a:rPr lang="en-GB" sz="2400" dirty="0" smtClean="0"/>
              <a:t> model that:</a:t>
            </a:r>
          </a:p>
          <a:p>
            <a:r>
              <a:rPr lang="en-GB" sz="2400" dirty="0" smtClean="0"/>
              <a:t>is </a:t>
            </a:r>
            <a:r>
              <a:rPr lang="en-GB" sz="2400" dirty="0"/>
              <a:t>substantially more efficient than Monte </a:t>
            </a:r>
            <a:r>
              <a:rPr lang="en-GB" sz="2400" dirty="0" smtClean="0"/>
              <a:t>Carlo</a:t>
            </a:r>
          </a:p>
          <a:p>
            <a:r>
              <a:rPr lang="en-GB" sz="2400" dirty="0"/>
              <a:t>produces sufficiently accurate probability </a:t>
            </a:r>
            <a:r>
              <a:rPr lang="en-GB" sz="2400" dirty="0" smtClean="0"/>
              <a:t>distributions</a:t>
            </a:r>
          </a:p>
          <a:p>
            <a:r>
              <a:rPr lang="en-GB" sz="2400" dirty="0"/>
              <a:t>preserves the </a:t>
            </a:r>
            <a:r>
              <a:rPr lang="en-GB" sz="2400" u="sng" dirty="0"/>
              <a:t>robust properties</a:t>
            </a:r>
            <a:r>
              <a:rPr lang="en-GB" sz="2400" dirty="0"/>
              <a:t> of a deterministic model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970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Well-balancing: water remains motionless</a:t>
            </a:r>
            <a:endParaRPr lang="en-GB" sz="28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DF53BF7-6F88-4991-A0F5-9C84E34E83E7}"/>
              </a:ext>
            </a:extLst>
          </p:cNvPr>
          <p:cNvSpPr txBox="1">
            <a:spLocks/>
          </p:cNvSpPr>
          <p:nvPr/>
        </p:nvSpPr>
        <p:spPr bwMode="auto">
          <a:xfrm>
            <a:off x="609600" y="620688"/>
            <a:ext cx="8229600" cy="72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r>
              <a:rPr lang="en-US" sz="3600" kern="0" dirty="0"/>
              <a:t>Robust properties </a:t>
            </a:r>
            <a:r>
              <a:rPr lang="en-US" sz="3600" kern="0" dirty="0" smtClean="0"/>
              <a:t>of deterministic </a:t>
            </a:r>
            <a:r>
              <a:rPr lang="en-US" sz="3600" kern="0" dirty="0"/>
              <a:t>models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951214-7218-407D-9030-83EC2C7CF1D3}"/>
              </a:ext>
            </a:extLst>
          </p:cNvPr>
          <p:cNvPicPr/>
          <p:nvPr/>
        </p:nvPicPr>
        <p:blipFill rotWithShape="1">
          <a:blip r:embed="rId2"/>
          <a:srcRect t="18565"/>
          <a:stretch/>
        </p:blipFill>
        <p:spPr bwMode="auto">
          <a:xfrm>
            <a:off x="251520" y="2276872"/>
            <a:ext cx="7755683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66843" y="2924944"/>
            <a:ext cx="93610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78811" y="4736923"/>
            <a:ext cx="4032448" cy="1728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702947" y="2924944"/>
            <a:ext cx="2808312" cy="18119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478811" y="2924944"/>
            <a:ext cx="288032" cy="18119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478811" y="3356992"/>
            <a:ext cx="288032" cy="31183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02947" y="3356992"/>
            <a:ext cx="2808312" cy="31081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8951214-7218-407D-9030-83EC2C7CF1D3}"/>
              </a:ext>
            </a:extLst>
          </p:cNvPr>
          <p:cNvPicPr/>
          <p:nvPr/>
        </p:nvPicPr>
        <p:blipFill rotWithShape="1">
          <a:blip r:embed="rId2"/>
          <a:srcRect l="58493" t="33224" r="29437" b="57003"/>
          <a:stretch/>
        </p:blipFill>
        <p:spPr bwMode="auto">
          <a:xfrm>
            <a:off x="4478811" y="4747151"/>
            <a:ext cx="4032448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44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Well-balancing: water remains motionless</a:t>
            </a:r>
          </a:p>
          <a:p>
            <a:r>
              <a:rPr lang="en-GB" sz="2800" dirty="0" smtClean="0"/>
              <a:t>Dynamic wetting-and-drying (water </a:t>
            </a:r>
            <a:r>
              <a:rPr lang="en-GB" sz="2800" dirty="0"/>
              <a:t>depth </a:t>
            </a:r>
            <a:r>
              <a:rPr lang="en-GB" sz="2800" dirty="0" smtClean="0"/>
              <a:t>≥ 0)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47" y="2701682"/>
            <a:ext cx="4853906" cy="36404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41191" y="6372036"/>
            <a:ext cx="3195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kern="0" dirty="0" smtClean="0">
                <a:solidFill>
                  <a:srgbClr val="2A196F"/>
                </a:solidFill>
                <a:latin typeface="TUOS Blake"/>
              </a:rPr>
              <a:t>Source</a:t>
            </a:r>
            <a:r>
              <a:rPr lang="en-GB" sz="1800" kern="0" dirty="0">
                <a:solidFill>
                  <a:srgbClr val="2A196F"/>
                </a:solidFill>
                <a:latin typeface="TUOS Blake"/>
              </a:rPr>
              <a:t>: </a:t>
            </a:r>
            <a:r>
              <a:rPr lang="en-GB" sz="1800" kern="0" dirty="0" smtClean="0">
                <a:solidFill>
                  <a:srgbClr val="2A196F"/>
                </a:solidFill>
                <a:latin typeface="TUOS Blake"/>
              </a:rPr>
              <a:t>hydrologyexpert.com</a:t>
            </a:r>
            <a:endParaRPr lang="en-GB" sz="1800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DF53BF7-6F88-4991-A0F5-9C84E34E83E7}"/>
              </a:ext>
            </a:extLst>
          </p:cNvPr>
          <p:cNvSpPr txBox="1">
            <a:spLocks/>
          </p:cNvSpPr>
          <p:nvPr/>
        </p:nvSpPr>
        <p:spPr bwMode="auto">
          <a:xfrm>
            <a:off x="609600" y="620688"/>
            <a:ext cx="8229600" cy="72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r>
              <a:rPr lang="en-US" sz="3600" kern="0" dirty="0"/>
              <a:t>Robust properties </a:t>
            </a:r>
            <a:r>
              <a:rPr lang="en-US" sz="3600" kern="0" dirty="0" smtClean="0"/>
              <a:t>of deterministic </a:t>
            </a:r>
            <a:r>
              <a:rPr lang="en-US" sz="3600" kern="0" dirty="0"/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31423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Well-balancing: water remains motionless</a:t>
            </a:r>
          </a:p>
          <a:p>
            <a:r>
              <a:rPr lang="en-GB" sz="2800" dirty="0" smtClean="0"/>
              <a:t>Dynamic wetting-and-drying</a:t>
            </a:r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Decades of research into making deterministic models robust</a:t>
            </a:r>
          </a:p>
          <a:p>
            <a:r>
              <a:rPr lang="en-GB" sz="2800" dirty="0" smtClean="0"/>
              <a:t>Stochastic </a:t>
            </a:r>
            <a:r>
              <a:rPr lang="en-GB" sz="2800" dirty="0" err="1" smtClean="0"/>
              <a:t>Galerkin</a:t>
            </a:r>
            <a:r>
              <a:rPr lang="en-GB" sz="2800" dirty="0" smtClean="0"/>
              <a:t> models </a:t>
            </a:r>
            <a:r>
              <a:rPr lang="en-GB" sz="2800" b="1" dirty="0" smtClean="0"/>
              <a:t>do not automatically inherit robustness properties</a:t>
            </a:r>
          </a:p>
          <a:p>
            <a:endParaRPr lang="en-GB" sz="2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DF53BF7-6F88-4991-A0F5-9C84E34E83E7}"/>
              </a:ext>
            </a:extLst>
          </p:cNvPr>
          <p:cNvSpPr txBox="1">
            <a:spLocks/>
          </p:cNvSpPr>
          <p:nvPr/>
        </p:nvSpPr>
        <p:spPr bwMode="auto">
          <a:xfrm>
            <a:off x="609600" y="620688"/>
            <a:ext cx="8229600" cy="72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r>
              <a:rPr lang="en-US" sz="3600" kern="0" dirty="0"/>
              <a:t>Robust properties </a:t>
            </a:r>
            <a:r>
              <a:rPr lang="en-US" sz="3600" kern="0" dirty="0" smtClean="0"/>
              <a:t>of deterministic </a:t>
            </a:r>
            <a:r>
              <a:rPr lang="en-US" sz="3600" kern="0" dirty="0"/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35011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Recipe for creating a stochastic </a:t>
            </a:r>
            <a:r>
              <a:rPr lang="en-GB" dirty="0" err="1" smtClean="0"/>
              <a:t>Galerkin</a:t>
            </a:r>
            <a:r>
              <a:rPr lang="en-GB" dirty="0" smtClean="0"/>
              <a:t> formulation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1628800"/>
            <a:ext cx="8229600" cy="4467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Define a basis on the stochastic domain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Define stochastic flow variables as basis expansions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Make a stochastic </a:t>
            </a:r>
            <a:r>
              <a:rPr lang="en-GB" sz="2400" dirty="0" err="1" smtClean="0"/>
              <a:t>Galerkin</a:t>
            </a:r>
            <a:r>
              <a:rPr lang="en-GB" sz="2400" dirty="0" smtClean="0"/>
              <a:t> projection of the deterministic formulation onto each basis function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Which basis should we use?</a:t>
            </a:r>
          </a:p>
          <a:p>
            <a:r>
              <a:rPr lang="en-GB" sz="2400" dirty="0" smtClean="0"/>
              <a:t>Wiener–</a:t>
            </a:r>
            <a:r>
              <a:rPr lang="en-GB" sz="2400" dirty="0" err="1" smtClean="0"/>
              <a:t>Hermite</a:t>
            </a:r>
            <a:r>
              <a:rPr lang="en-GB" sz="2400" dirty="0" smtClean="0"/>
              <a:t> is best for Gaussian distributions</a:t>
            </a:r>
          </a:p>
          <a:p>
            <a:r>
              <a:rPr lang="en-GB" sz="2400" dirty="0" smtClean="0"/>
              <a:t>Wiener–Legendre is best for uniform distributions</a:t>
            </a:r>
          </a:p>
          <a:p>
            <a:r>
              <a:rPr lang="en-GB" sz="2400" b="1" dirty="0" smtClean="0"/>
              <a:t>Wiener–</a:t>
            </a:r>
            <a:r>
              <a:rPr lang="en-GB" sz="2400" b="1" dirty="0" err="1" smtClean="0"/>
              <a:t>Haar</a:t>
            </a:r>
            <a:r>
              <a:rPr lang="en-GB" sz="2400" b="1" dirty="0" smtClean="0"/>
              <a:t> is suitable for arbitrary distributions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491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uos_ppt_template_white">
  <a:themeElements>
    <a:clrScheme name="">
      <a:dk1>
        <a:srgbClr val="00FFFF"/>
      </a:dk1>
      <a:lt1>
        <a:srgbClr val="FFFFFF"/>
      </a:lt1>
      <a:dk2>
        <a:srgbClr val="FFFF33"/>
      </a:dk2>
      <a:lt2>
        <a:srgbClr val="FCFBE3"/>
      </a:lt2>
      <a:accent1>
        <a:srgbClr val="FFFF00"/>
      </a:accent1>
      <a:accent2>
        <a:srgbClr val="B5B5B5"/>
      </a:accent2>
      <a:accent3>
        <a:srgbClr val="FFFFFF"/>
      </a:accent3>
      <a:accent4>
        <a:srgbClr val="00DADA"/>
      </a:accent4>
      <a:accent5>
        <a:srgbClr val="FFFFAA"/>
      </a:accent5>
      <a:accent6>
        <a:srgbClr val="A4A4A4"/>
      </a:accent6>
      <a:hlink>
        <a:srgbClr val="00B4F0"/>
      </a:hlink>
      <a:folHlink>
        <a:srgbClr val="FF00AE"/>
      </a:folHlink>
    </a:clrScheme>
    <a:fontScheme name="Default Design">
      <a:majorFont>
        <a:latin typeface="TUOS Stephenson"/>
        <a:ea typeface=""/>
        <a:cs typeface=""/>
      </a:majorFont>
      <a:minorFont>
        <a:latin typeface="TUOS Blak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UOS Stephenson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UOS Stephenson" pitchFamily="-128" charset="0"/>
          </a:defRPr>
        </a:defPPr>
      </a:lstStyle>
    </a:lnDef>
  </a:objectDefaults>
  <a:extraClrSchemeLst>
    <a:extraClrScheme>
      <a:clrScheme name="Default Design 1">
        <a:dk1>
          <a:srgbClr val="2A196F"/>
        </a:dk1>
        <a:lt1>
          <a:srgbClr val="F9FFA2"/>
        </a:lt1>
        <a:dk2>
          <a:srgbClr val="00B3EF"/>
        </a:dk2>
        <a:lt2>
          <a:srgbClr val="FCFBE3"/>
        </a:lt2>
        <a:accent1>
          <a:srgbClr val="FFFF00"/>
        </a:accent1>
        <a:accent2>
          <a:srgbClr val="B5B5B5"/>
        </a:accent2>
        <a:accent3>
          <a:srgbClr val="FBFFCE"/>
        </a:accent3>
        <a:accent4>
          <a:srgbClr val="22145E"/>
        </a:accent4>
        <a:accent5>
          <a:srgbClr val="FFFFAA"/>
        </a:accent5>
        <a:accent6>
          <a:srgbClr val="A4A4A4"/>
        </a:accent6>
        <a:hlink>
          <a:srgbClr val="00B4F0"/>
        </a:hlink>
        <a:folHlink>
          <a:srgbClr val="FF00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CFBE3"/>
    </a:dk1>
    <a:lt1>
      <a:srgbClr val="FFFFFF"/>
    </a:lt1>
    <a:dk2>
      <a:srgbClr val="336699"/>
    </a:dk2>
    <a:lt2>
      <a:srgbClr val="FFFF33"/>
    </a:lt2>
    <a:accent1>
      <a:srgbClr val="FFFF00"/>
    </a:accent1>
    <a:accent2>
      <a:srgbClr val="B5B5B5"/>
    </a:accent2>
    <a:accent3>
      <a:srgbClr val="ADB8CA"/>
    </a:accent3>
    <a:accent4>
      <a:srgbClr val="DADADA"/>
    </a:accent4>
    <a:accent5>
      <a:srgbClr val="FFFFAA"/>
    </a:accent5>
    <a:accent6>
      <a:srgbClr val="A4A4A4"/>
    </a:accent6>
    <a:hlink>
      <a:srgbClr val="00B4F0"/>
    </a:hlink>
    <a:folHlink>
      <a:srgbClr val="FF00A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tuos_ppt_template_white</Template>
  <TotalTime>1122</TotalTime>
  <Words>772</Words>
  <Application>Microsoft Office PowerPoint</Application>
  <PresentationFormat>On-screen Show (4:3)</PresentationFormat>
  <Paragraphs>154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TUOS Stephenson</vt:lpstr>
      <vt:lpstr>TUOS Blake</vt:lpstr>
      <vt:lpstr>arial</vt:lpstr>
      <vt:lpstr>MS PGothic</vt:lpstr>
      <vt:lpstr>MS PGothic</vt:lpstr>
      <vt:lpstr>tuos_ppt_template_white</vt:lpstr>
      <vt:lpstr>Well-balanced stochastic Galerkin shallow flow model with uncertain topography</vt:lpstr>
      <vt:lpstr>PowerPoint Presentation</vt:lpstr>
      <vt:lpstr>PowerPoint Presentation</vt:lpstr>
      <vt:lpstr>Can we do better using a stochastic Galerkin approach?</vt:lpstr>
      <vt:lpstr>Can we do better using a stochastic Galerkin approach?</vt:lpstr>
      <vt:lpstr>PowerPoint Presentation</vt:lpstr>
      <vt:lpstr>PowerPoint Presentation</vt:lpstr>
      <vt:lpstr>PowerPoint Presentation</vt:lpstr>
      <vt:lpstr>Recipe for creating a stochastic Galerkin formulation</vt:lpstr>
      <vt:lpstr>Stochastic Galerkin Wiener–Haar basis</vt:lpstr>
      <vt:lpstr>1D Wiener–Haar basis</vt:lpstr>
      <vt:lpstr>2D Wiener–Haar tensor product basis</vt:lpstr>
      <vt:lpstr>Wiener–Haar basis truncation</vt:lpstr>
      <vt:lpstr>Deterministic 1D nonlinear shallow water equations with source terms</vt:lpstr>
      <vt:lpstr>Godunov-type finite volume discretisation</vt:lpstr>
      <vt:lpstr>Stochastic Galerkin reformulation</vt:lpstr>
      <vt:lpstr>Stochastic Galerkin reformulation</vt:lpstr>
      <vt:lpstr>Lake-at-rest test case</vt:lpstr>
      <vt:lpstr>2D Wiener–Haar tensor product basis</vt:lpstr>
      <vt:lpstr>2D Wiener–Haar truncated basis</vt:lpstr>
      <vt:lpstr>2D Wiener–Haar truncated basis</vt:lpstr>
      <vt:lpstr>Simulating a laboratory flume experiment</vt:lpstr>
      <vt:lpstr>Simulating a laboratory flume experiment</vt:lpstr>
      <vt:lpstr>2D Wiener–Haar tensor product basis</vt:lpstr>
      <vt:lpstr>2D Wiener–Haar tensor product basis</vt:lpstr>
      <vt:lpstr>2D Wiener–Haar tensor product basis</vt:lpstr>
      <vt:lpstr>2D Wiener–Haar tensor product basis</vt:lpstr>
      <vt:lpstr>2D Wiener–Haar tensor product basis</vt:lpstr>
      <vt:lpstr>2D Wiener–Haar tensor product basis</vt:lpstr>
      <vt:lpstr>2D Wiener–Haar truncated basis</vt:lpstr>
      <vt:lpstr>2D Wiener–Haar truncated basis</vt:lpstr>
      <vt:lpstr>Summary</vt:lpstr>
      <vt:lpstr>PowerPoint Presentation</vt:lpstr>
      <vt:lpstr>Deterministic 1D nonlinear shallow water equations with source terms</vt:lpstr>
      <vt:lpstr>PowerPoint Presentation</vt:lpstr>
    </vt:vector>
  </TitlesOfParts>
  <Manager>Design team</Manager>
  <Company>Univeristy of Sheffield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University PowerPoint Template</dc:title>
  <dc:subject>PowerPoint template</dc:subject>
  <dc:creator>Admin</dc:creator>
  <cp:keywords>tuos, sheffield, university, powerpoint, ppt, template, i-d, 2005, white, dmc</cp:keywords>
  <dc:description>Please use this template for all your screen presentation requirements - adapting as necessary to the audience and facility in which it might be seen._x000d_
_x000d_
© 2005  The Univeristy of Sheffield</dc:description>
  <cp:lastModifiedBy>James Shaw</cp:lastModifiedBy>
  <cp:revision>84</cp:revision>
  <cp:lastPrinted>2005-02-24T11:31:10Z</cp:lastPrinted>
  <dcterms:created xsi:type="dcterms:W3CDTF">2011-12-13T16:55:01Z</dcterms:created>
  <dcterms:modified xsi:type="dcterms:W3CDTF">2019-06-24T12:55:42Z</dcterms:modified>
  <cp:category>Templates, identity</cp:category>
</cp:coreProperties>
</file>