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6"/>
  </p:notesMasterIdLst>
  <p:handoutMasterIdLst>
    <p:handoutMasterId r:id="rId67"/>
  </p:handoutMasterIdLst>
  <p:sldIdLst>
    <p:sldId id="259" r:id="rId2"/>
    <p:sldId id="276" r:id="rId3"/>
    <p:sldId id="264" r:id="rId4"/>
    <p:sldId id="310" r:id="rId5"/>
    <p:sldId id="366" r:id="rId6"/>
    <p:sldId id="274" r:id="rId7"/>
    <p:sldId id="324" r:id="rId8"/>
    <p:sldId id="263" r:id="rId9"/>
    <p:sldId id="311" r:id="rId10"/>
    <p:sldId id="356" r:id="rId11"/>
    <p:sldId id="272" r:id="rId12"/>
    <p:sldId id="349" r:id="rId13"/>
    <p:sldId id="370" r:id="rId14"/>
    <p:sldId id="390" r:id="rId15"/>
    <p:sldId id="371" r:id="rId16"/>
    <p:sldId id="283" r:id="rId17"/>
    <p:sldId id="314" r:id="rId18"/>
    <p:sldId id="286" r:id="rId19"/>
    <p:sldId id="394" r:id="rId20"/>
    <p:sldId id="270" r:id="rId21"/>
    <p:sldId id="268" r:id="rId22"/>
    <p:sldId id="316" r:id="rId23"/>
    <p:sldId id="374" r:id="rId24"/>
    <p:sldId id="348" r:id="rId25"/>
    <p:sldId id="346" r:id="rId26"/>
    <p:sldId id="357" r:id="rId27"/>
    <p:sldId id="365" r:id="rId28"/>
    <p:sldId id="267" r:id="rId29"/>
    <p:sldId id="323" r:id="rId30"/>
    <p:sldId id="312" r:id="rId31"/>
    <p:sldId id="375" r:id="rId32"/>
    <p:sldId id="361" r:id="rId33"/>
    <p:sldId id="362" r:id="rId34"/>
    <p:sldId id="369" r:id="rId35"/>
    <p:sldId id="273" r:id="rId36"/>
    <p:sldId id="351" r:id="rId37"/>
    <p:sldId id="364" r:id="rId38"/>
    <p:sldId id="368" r:id="rId39"/>
    <p:sldId id="391" r:id="rId40"/>
    <p:sldId id="392" r:id="rId41"/>
    <p:sldId id="358" r:id="rId42"/>
    <p:sldId id="327" r:id="rId43"/>
    <p:sldId id="350" r:id="rId44"/>
    <p:sldId id="363" r:id="rId45"/>
    <p:sldId id="353" r:id="rId46"/>
    <p:sldId id="320" r:id="rId47"/>
    <p:sldId id="321" r:id="rId48"/>
    <p:sldId id="377" r:id="rId49"/>
    <p:sldId id="378" r:id="rId50"/>
    <p:sldId id="355" r:id="rId51"/>
    <p:sldId id="380" r:id="rId52"/>
    <p:sldId id="386" r:id="rId53"/>
    <p:sldId id="381" r:id="rId54"/>
    <p:sldId id="395" r:id="rId55"/>
    <p:sldId id="387" r:id="rId56"/>
    <p:sldId id="373" r:id="rId57"/>
    <p:sldId id="379" r:id="rId58"/>
    <p:sldId id="384" r:id="rId59"/>
    <p:sldId id="385" r:id="rId60"/>
    <p:sldId id="388" r:id="rId61"/>
    <p:sldId id="393" r:id="rId62"/>
    <p:sldId id="389" r:id="rId63"/>
    <p:sldId id="383" r:id="rId64"/>
    <p:sldId id="329" r:id="rId65"/>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43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5" autoAdjust="0"/>
    <p:restoredTop sz="83721" autoAdjust="0"/>
  </p:normalViewPr>
  <p:slideViewPr>
    <p:cSldViewPr snapToGrid="0">
      <p:cViewPr varScale="1">
        <p:scale>
          <a:sx n="96" d="100"/>
          <a:sy n="96" d="100"/>
        </p:scale>
        <p:origin x="858"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r>
              <a:rPr lang="en-US" smtClean="0"/>
              <a:t>Esther De Smet</a:t>
            </a:r>
            <a:endParaRPr lang="nl-BE"/>
          </a:p>
        </p:txBody>
      </p:sp>
      <p:sp>
        <p:nvSpPr>
          <p:cNvPr id="3" name="Tijdelijke aanduiding voor datum 2"/>
          <p:cNvSpPr>
            <a:spLocks noGrp="1"/>
          </p:cNvSpPr>
          <p:nvPr>
            <p:ph type="dt" sz="quarter" idx="1"/>
          </p:nvPr>
        </p:nvSpPr>
        <p:spPr>
          <a:xfrm>
            <a:off x="3856038" y="0"/>
            <a:ext cx="2951162" cy="498475"/>
          </a:xfrm>
          <a:prstGeom prst="rect">
            <a:avLst/>
          </a:prstGeom>
        </p:spPr>
        <p:txBody>
          <a:bodyPr vert="horz" lIns="91440" tIns="45720" rIns="91440" bIns="45720" rtlCol="0"/>
          <a:lstStyle>
            <a:lvl1pPr algn="r">
              <a:defRPr sz="1200"/>
            </a:lvl1pPr>
          </a:lstStyle>
          <a:p>
            <a:fld id="{A367B04E-1588-4BE7-8113-2B173E774F13}" type="datetimeFigureOut">
              <a:rPr lang="nl-BE" smtClean="0"/>
              <a:t>14/03/2019</a:t>
            </a:fld>
            <a:endParaRPr lang="nl-BE"/>
          </a:p>
        </p:txBody>
      </p:sp>
      <p:sp>
        <p:nvSpPr>
          <p:cNvPr id="4" name="Tijdelijke aanduiding voor voettekst 3"/>
          <p:cNvSpPr>
            <a:spLocks noGrp="1"/>
          </p:cNvSpPr>
          <p:nvPr>
            <p:ph type="ftr" sz="quarter" idx="2"/>
          </p:nvPr>
        </p:nvSpPr>
        <p:spPr>
          <a:xfrm>
            <a:off x="0" y="9442450"/>
            <a:ext cx="2951163" cy="498475"/>
          </a:xfrm>
          <a:prstGeom prst="rect">
            <a:avLst/>
          </a:prstGeom>
        </p:spPr>
        <p:txBody>
          <a:bodyPr vert="horz" lIns="91440" tIns="45720" rIns="91440" bIns="45720" rtlCol="0" anchor="b"/>
          <a:lstStyle>
            <a:lvl1pPr algn="l">
              <a:defRPr sz="1200"/>
            </a:lvl1pPr>
          </a:lstStyle>
          <a:p>
            <a:r>
              <a:rPr lang="en-US" smtClean="0"/>
              <a:t>COST Academy 12 March 2019</a:t>
            </a:r>
            <a:endParaRPr lang="nl-BE"/>
          </a:p>
        </p:txBody>
      </p:sp>
      <p:sp>
        <p:nvSpPr>
          <p:cNvPr id="5" name="Tijdelijke aanduiding voor dianummer 4"/>
          <p:cNvSpPr>
            <a:spLocks noGrp="1"/>
          </p:cNvSpPr>
          <p:nvPr>
            <p:ph type="sldNum" sz="quarter" idx="3"/>
          </p:nvPr>
        </p:nvSpPr>
        <p:spPr>
          <a:xfrm>
            <a:off x="3856038" y="9442450"/>
            <a:ext cx="2951162" cy="498475"/>
          </a:xfrm>
          <a:prstGeom prst="rect">
            <a:avLst/>
          </a:prstGeom>
        </p:spPr>
        <p:txBody>
          <a:bodyPr vert="horz" lIns="91440" tIns="45720" rIns="91440" bIns="45720" rtlCol="0" anchor="b"/>
          <a:lstStyle>
            <a:lvl1pPr algn="r">
              <a:defRPr sz="1200"/>
            </a:lvl1pPr>
          </a:lstStyle>
          <a:p>
            <a:fld id="{2C317204-CBA9-46DD-A6C2-916A5E040E50}" type="slidenum">
              <a:rPr lang="nl-BE" smtClean="0"/>
              <a:t>‹nr.›</a:t>
            </a:fld>
            <a:endParaRPr lang="nl-BE"/>
          </a:p>
        </p:txBody>
      </p:sp>
    </p:spTree>
    <p:extLst>
      <p:ext uri="{BB962C8B-B14F-4D97-AF65-F5344CB8AC3E}">
        <p14:creationId xmlns:p14="http://schemas.microsoft.com/office/powerpoint/2010/main" val="2809106827"/>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50474" cy="498773"/>
          </a:xfrm>
          <a:prstGeom prst="rect">
            <a:avLst/>
          </a:prstGeom>
        </p:spPr>
        <p:txBody>
          <a:bodyPr vert="horz" lIns="93394" tIns="46697" rIns="93394" bIns="46697" rtlCol="0"/>
          <a:lstStyle>
            <a:lvl1pPr algn="l">
              <a:defRPr sz="1300"/>
            </a:lvl1pPr>
          </a:lstStyle>
          <a:p>
            <a:r>
              <a:rPr lang="en-US" smtClean="0"/>
              <a:t>Esther De Smet</a:t>
            </a:r>
            <a:endParaRPr lang="en-US"/>
          </a:p>
        </p:txBody>
      </p:sp>
      <p:sp>
        <p:nvSpPr>
          <p:cNvPr id="3" name="Tijdelijke aanduiding voor datum 2"/>
          <p:cNvSpPr>
            <a:spLocks noGrp="1"/>
          </p:cNvSpPr>
          <p:nvPr>
            <p:ph type="dt" idx="1"/>
          </p:nvPr>
        </p:nvSpPr>
        <p:spPr>
          <a:xfrm>
            <a:off x="3856738" y="0"/>
            <a:ext cx="2950474" cy="498773"/>
          </a:xfrm>
          <a:prstGeom prst="rect">
            <a:avLst/>
          </a:prstGeom>
        </p:spPr>
        <p:txBody>
          <a:bodyPr vert="horz" lIns="93394" tIns="46697" rIns="93394" bIns="46697" rtlCol="0"/>
          <a:lstStyle>
            <a:lvl1pPr algn="r">
              <a:defRPr sz="1300"/>
            </a:lvl1pPr>
          </a:lstStyle>
          <a:p>
            <a:fld id="{2E9EEBCD-339D-41E3-BCBB-7DEEB42165CC}" type="datetimeFigureOut">
              <a:rPr lang="en-US" smtClean="0"/>
              <a:t>3/14/2019</a:t>
            </a:fld>
            <a:endParaRPr lang="en-US"/>
          </a:p>
        </p:txBody>
      </p:sp>
      <p:sp>
        <p:nvSpPr>
          <p:cNvPr id="4" name="Tijdelijke aanduiding voor dia-afbeelding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3394" tIns="46697" rIns="93394" bIns="46697" rtlCol="0" anchor="ctr"/>
          <a:lstStyle/>
          <a:p>
            <a:endParaRPr lang="en-US"/>
          </a:p>
        </p:txBody>
      </p:sp>
      <p:sp>
        <p:nvSpPr>
          <p:cNvPr id="5" name="Tijdelijke aanduiding voor notities 4"/>
          <p:cNvSpPr>
            <a:spLocks noGrp="1"/>
          </p:cNvSpPr>
          <p:nvPr>
            <p:ph type="body" sz="quarter" idx="3"/>
          </p:nvPr>
        </p:nvSpPr>
        <p:spPr>
          <a:xfrm>
            <a:off x="680879" y="4784071"/>
            <a:ext cx="5447030" cy="3914239"/>
          </a:xfrm>
          <a:prstGeom prst="rect">
            <a:avLst/>
          </a:prstGeom>
        </p:spPr>
        <p:txBody>
          <a:bodyPr vert="horz" lIns="93394" tIns="46697" rIns="93394" bIns="46697"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Tijdelijke aanduiding voor voettekst 5"/>
          <p:cNvSpPr>
            <a:spLocks noGrp="1"/>
          </p:cNvSpPr>
          <p:nvPr>
            <p:ph type="ftr" sz="quarter" idx="4"/>
          </p:nvPr>
        </p:nvSpPr>
        <p:spPr>
          <a:xfrm>
            <a:off x="1" y="9442154"/>
            <a:ext cx="2950474" cy="498772"/>
          </a:xfrm>
          <a:prstGeom prst="rect">
            <a:avLst/>
          </a:prstGeom>
        </p:spPr>
        <p:txBody>
          <a:bodyPr vert="horz" lIns="93394" tIns="46697" rIns="93394" bIns="46697" rtlCol="0" anchor="b"/>
          <a:lstStyle>
            <a:lvl1pPr algn="l">
              <a:defRPr sz="1300"/>
            </a:lvl1pPr>
          </a:lstStyle>
          <a:p>
            <a:r>
              <a:rPr lang="en-US" smtClean="0"/>
              <a:t>COST Academy 12 March 2019</a:t>
            </a:r>
            <a:endParaRPr lang="en-US"/>
          </a:p>
        </p:txBody>
      </p:sp>
      <p:sp>
        <p:nvSpPr>
          <p:cNvPr id="7" name="Tijdelijke aanduiding voor dianummer 6"/>
          <p:cNvSpPr>
            <a:spLocks noGrp="1"/>
          </p:cNvSpPr>
          <p:nvPr>
            <p:ph type="sldNum" sz="quarter" idx="5"/>
          </p:nvPr>
        </p:nvSpPr>
        <p:spPr>
          <a:xfrm>
            <a:off x="3856738" y="9442154"/>
            <a:ext cx="2950474" cy="498772"/>
          </a:xfrm>
          <a:prstGeom prst="rect">
            <a:avLst/>
          </a:prstGeom>
        </p:spPr>
        <p:txBody>
          <a:bodyPr vert="horz" lIns="93394" tIns="46697" rIns="93394" bIns="46697" rtlCol="0" anchor="b"/>
          <a:lstStyle>
            <a:lvl1pPr algn="r">
              <a:defRPr sz="1300"/>
            </a:lvl1pPr>
          </a:lstStyle>
          <a:p>
            <a:fld id="{1ED54254-F8A4-4DC7-976F-B31B0C923AC8}" type="slidenum">
              <a:rPr lang="en-US" smtClean="0"/>
              <a:t>‹nr.›</a:t>
            </a:fld>
            <a:endParaRPr lang="en-US"/>
          </a:p>
        </p:txBody>
      </p:sp>
    </p:spTree>
    <p:extLst>
      <p:ext uri="{BB962C8B-B14F-4D97-AF65-F5344CB8AC3E}">
        <p14:creationId xmlns:p14="http://schemas.microsoft.com/office/powerpoint/2010/main" val="196016125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xkcd.com/1133/"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plasho.com/upgoer5"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blogs.lse.ac.uk/impactofsocialsciences/2014/08/27/academic-storytelling-risk-reductio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medium.com/advice-and-help-in-authoring-a-phd-or-non-fiction/story-boarding-research-b430cebd5ccd"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pewresearch.org/science/2018/03/21/the-science-people-see-on-social-media/"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erialmentor.com/blog/2013/8/20/should-you-as-a-scientist-be-active-on-linkedin"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speakerdeck.com/studiolakmoes/creating-a-linkedin-group-for-scientists" TargetMode="External"/><Relationship Id="rId5" Type="http://schemas.openxmlformats.org/officeDocument/2006/relationships/hyperlink" Target="http://blog.impactstory.org/7-tips-to-supercharge-your-academic-linkedin-profile/" TargetMode="External"/><Relationship Id="rId4" Type="http://schemas.openxmlformats.org/officeDocument/2006/relationships/hyperlink" Target="http://www.springersource.com/how-to-promote-your-research/"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t.co/awuHSxbgWP" TargetMode="External"/><Relationship Id="rId7" Type="http://schemas.openxmlformats.org/officeDocument/2006/relationships/hyperlink" Target="https://marcommunique.com/2017/05/05/video-communicating-science-using-youtube/"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t.co/cD00sUKgCZ" TargetMode="External"/><Relationship Id="rId5" Type="http://schemas.openxmlformats.org/officeDocument/2006/relationships/hyperlink" Target="https://twitter.com/YouTube/" TargetMode="External"/><Relationship Id="rId4" Type="http://schemas.openxmlformats.org/officeDocument/2006/relationships/hyperlink" Target="https://t.co/gvQgfTOPlZ"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852991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Why are you doing what you’re doing?</a:t>
            </a:r>
          </a:p>
          <a:p>
            <a:r>
              <a:rPr lang="en-US" dirty="0" smtClean="0"/>
              <a:t>What drives you? What is your passion?</a:t>
            </a:r>
          </a:p>
          <a:p>
            <a:r>
              <a:rPr lang="en-US" dirty="0" smtClean="0"/>
              <a:t>Be ready to answer the So what</a:t>
            </a:r>
            <a:r>
              <a:rPr lang="en-US" dirty="0" smtClean="0"/>
              <a:t>? time and again.</a:t>
            </a:r>
            <a:endParaRPr lang="en-US" dirty="0" smtClean="0"/>
          </a:p>
          <a:p>
            <a:r>
              <a:rPr lang="en-US" dirty="0" smtClean="0"/>
              <a:t>Addressing relevance without necessarily being the one doing the relevant research</a:t>
            </a:r>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10</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148914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Once you understand</a:t>
            </a:r>
            <a:r>
              <a:rPr lang="en-US" baseline="0" dirty="0" smtClean="0"/>
              <a:t> what your research may mean to other people, it is time to communicate it effectively!</a:t>
            </a:r>
            <a:endParaRPr lang="en-US" dirty="0" smtClean="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11</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543178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Unfortunately</a:t>
            </a:r>
            <a:r>
              <a:rPr lang="nl-BE" dirty="0" smtClean="0"/>
              <a:t> a</a:t>
            </a:r>
            <a:r>
              <a:rPr lang="nl-BE" baseline="0" dirty="0" smtClean="0"/>
              <a:t> lot of </a:t>
            </a:r>
            <a:r>
              <a:rPr lang="nl-BE" baseline="0" dirty="0" err="1" smtClean="0"/>
              <a:t>scientists</a:t>
            </a:r>
            <a:r>
              <a:rPr lang="nl-BE" baseline="0" dirty="0" smtClean="0"/>
              <a:t> have been </a:t>
            </a:r>
            <a:r>
              <a:rPr lang="nl-BE" baseline="0" dirty="0" err="1" smtClean="0"/>
              <a:t>groomed</a:t>
            </a:r>
            <a:r>
              <a:rPr lang="nl-BE" baseline="0" dirty="0" smtClean="0"/>
              <a:t> in a </a:t>
            </a:r>
            <a:r>
              <a:rPr lang="nl-BE" baseline="0" dirty="0" err="1" smtClean="0"/>
              <a:t>specific</a:t>
            </a:r>
            <a:r>
              <a:rPr lang="nl-BE" baseline="0" dirty="0" smtClean="0"/>
              <a:t> form of “</a:t>
            </a:r>
            <a:r>
              <a:rPr lang="nl-BE" baseline="0" dirty="0" err="1" smtClean="0"/>
              <a:t>communication</a:t>
            </a:r>
            <a:r>
              <a:rPr lang="nl-BE" baseline="0" dirty="0" smtClean="0"/>
              <a:t>”</a:t>
            </a:r>
          </a:p>
          <a:p>
            <a:r>
              <a:rPr lang="en-US" dirty="0" smtClean="0"/>
              <a:t>Each</a:t>
            </a:r>
            <a:r>
              <a:rPr lang="en-US" baseline="0" dirty="0" smtClean="0"/>
              <a:t> audience needs another approach: form &amp; content</a:t>
            </a:r>
          </a:p>
          <a:p>
            <a:r>
              <a:rPr lang="en-US" baseline="0" dirty="0" smtClean="0"/>
              <a:t>The scientific way isn’t a bad way but it is just one way</a:t>
            </a:r>
          </a:p>
          <a:p>
            <a:r>
              <a:rPr lang="en-US" baseline="0" dirty="0" smtClean="0"/>
              <a:t>Two steps to remedy this: adapted language/vocabulary and storytelling</a:t>
            </a:r>
          </a:p>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12</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449225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Inspired by the XKCD comic that describes the Saturn V Rocket using only the thousand most common words in English (</a:t>
            </a:r>
            <a:r>
              <a:rPr lang="en-US" sz="1200" b="0" i="0" u="none" strike="noStrike" kern="1200" dirty="0" smtClean="0">
                <a:solidFill>
                  <a:schemeClr val="tx1"/>
                </a:solidFill>
                <a:effectLst/>
                <a:latin typeface="+mn-lt"/>
                <a:ea typeface="+mn-ea"/>
                <a:cs typeface="+mn-cs"/>
                <a:hlinkClick r:id="rId3"/>
              </a:rPr>
              <a:t>http://xkcd.com/1133/</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Let’s try to describe our scientific</a:t>
            </a:r>
            <a:r>
              <a:rPr lang="en-US" sz="1200" b="0" i="0" kern="1200" baseline="0" dirty="0" smtClean="0">
                <a:solidFill>
                  <a:schemeClr val="tx1"/>
                </a:solidFill>
                <a:effectLst/>
                <a:latin typeface="+mn-lt"/>
                <a:ea typeface="+mn-ea"/>
                <a:cs typeface="+mn-cs"/>
              </a:rPr>
              <a:t> topic</a:t>
            </a:r>
            <a:r>
              <a:rPr lang="en-US" sz="1200" b="0" i="0" kern="1200" dirty="0" smtClean="0">
                <a:solidFill>
                  <a:schemeClr val="tx1"/>
                </a:solidFill>
                <a:effectLst/>
                <a:latin typeface="+mn-lt"/>
                <a:ea typeface="+mn-ea"/>
                <a:cs typeface="+mn-cs"/>
              </a:rPr>
              <a:t> using the same limited vocabulary (determined via the Up-Goer Five Text Editor: </a:t>
            </a:r>
            <a:r>
              <a:rPr lang="en-US" sz="1200" b="0" i="0" u="none" strike="noStrike" kern="1200" dirty="0" smtClean="0">
                <a:solidFill>
                  <a:schemeClr val="tx1"/>
                </a:solidFill>
                <a:effectLst/>
                <a:latin typeface="+mn-lt"/>
                <a:ea typeface="+mn-ea"/>
                <a:cs typeface="+mn-cs"/>
                <a:hlinkClick r:id="rId4"/>
              </a:rPr>
              <a:t>http://splasho.com/upgoer5</a:t>
            </a:r>
            <a:r>
              <a:rPr lang="en-US" sz="1200" b="0" i="0" kern="1200" dirty="0" smtClean="0">
                <a:solidFill>
                  <a:schemeClr val="tx1"/>
                </a:solidFill>
                <a:effectLst/>
                <a:latin typeface="+mn-lt"/>
                <a:ea typeface="+mn-ea"/>
                <a:cs typeface="+mn-cs"/>
              </a:rPr>
              <a:t>).</a:t>
            </a:r>
            <a:endParaRPr lang="en-US" baseline="0" dirty="0" smtClean="0"/>
          </a:p>
          <a:p>
            <a:endParaRPr lang="en-US" baseline="0" dirty="0" smtClean="0"/>
          </a:p>
          <a:p>
            <a:r>
              <a:rPr lang="en-US" baseline="0" dirty="0" smtClean="0"/>
              <a:t>http://tenhundredwordsofscience.tumblr.com/ </a:t>
            </a:r>
          </a:p>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13</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92766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14</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3013532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15</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973068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Is there anything in your message which may resonate with your audience?</a:t>
            </a:r>
          </a:p>
          <a:p>
            <a:endParaRPr lang="en-US" dirty="0"/>
          </a:p>
          <a:p>
            <a:r>
              <a:rPr lang="en-US" dirty="0"/>
              <a:t>When considering this question, be honest with yourself, and try to embody someone</a:t>
            </a:r>
          </a:p>
          <a:p>
            <a:r>
              <a:rPr lang="en-US" dirty="0"/>
              <a:t>else who hasn’t spent years toiling over your subject.</a:t>
            </a:r>
          </a:p>
          <a:p>
            <a:endParaRPr lang="en-US" b="1" dirty="0"/>
          </a:p>
          <a:p>
            <a:r>
              <a:rPr lang="en-US" dirty="0"/>
              <a:t>Rigorous researching and attention-grabbing storytelling are very different trades but that does not mean that they are mutually exclusive.</a:t>
            </a:r>
          </a:p>
          <a:p>
            <a:r>
              <a:rPr lang="en-US" dirty="0"/>
              <a:t>By finding that point of connection in your research you’ll go a long way</a:t>
            </a:r>
            <a:r>
              <a:rPr lang="en-US" dirty="0" smtClean="0"/>
              <a:t>.</a:t>
            </a:r>
          </a:p>
          <a:p>
            <a:r>
              <a:rPr lang="nl-BE" sz="1200" kern="1200" dirty="0" smtClean="0">
                <a:solidFill>
                  <a:schemeClr val="tx1"/>
                </a:solidFill>
                <a:effectLst/>
                <a:latin typeface="+mn-lt"/>
                <a:ea typeface="+mn-ea"/>
                <a:cs typeface="+mn-cs"/>
                <a:hlinkClick r:id="rId3"/>
              </a:rPr>
              <a:t>http://blogs.lse.ac.uk/impactofsocialsciences/2014/08/27/academic-storytelling-risk-reduction/</a:t>
            </a:r>
            <a:r>
              <a:rPr lang="nl-BE" sz="1200" kern="1200" dirty="0" smtClean="0">
                <a:solidFill>
                  <a:schemeClr val="tx1"/>
                </a:solidFill>
                <a:effectLst/>
                <a:latin typeface="+mn-lt"/>
                <a:ea typeface="+mn-ea"/>
                <a:cs typeface="+mn-cs"/>
              </a:rPr>
              <a:t> </a:t>
            </a:r>
            <a:r>
              <a:rPr lang="nl-BE" dirty="0" smtClean="0"/>
              <a:t> </a:t>
            </a:r>
          </a:p>
          <a:p>
            <a:r>
              <a:rPr lang="nl-BE" sz="1200" kern="1200" dirty="0" smtClean="0">
                <a:solidFill>
                  <a:schemeClr val="tx1"/>
                </a:solidFill>
                <a:effectLst/>
                <a:latin typeface="+mn-lt"/>
                <a:ea typeface="+mn-ea"/>
                <a:cs typeface="+mn-cs"/>
                <a:hlinkClick r:id="rId4"/>
              </a:rPr>
              <a:t>https://medium.com/advice-and-help-in-authoring-a-phd-or-non-fiction/story-boarding-research-b430cebd5ccd</a:t>
            </a:r>
            <a:r>
              <a:rPr lang="nl-BE" sz="1200" kern="1200" dirty="0" smtClean="0">
                <a:solidFill>
                  <a:schemeClr val="tx1"/>
                </a:solidFill>
                <a:effectLst/>
                <a:latin typeface="+mn-lt"/>
                <a:ea typeface="+mn-ea"/>
                <a:cs typeface="+mn-cs"/>
              </a:rPr>
              <a:t> </a:t>
            </a:r>
            <a:r>
              <a:rPr lang="nl-BE" dirty="0" smtClean="0"/>
              <a:t> </a:t>
            </a:r>
            <a:endParaRPr lang="en-US" dirty="0" smtClean="0"/>
          </a:p>
          <a:p>
            <a:endParaRPr lang="en-US" dirty="0" smtClean="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16</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501284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Let’s take some lessons from the ancient Greeks:</a:t>
            </a:r>
          </a:p>
          <a:p>
            <a:endParaRPr lang="en-US" dirty="0" smtClean="0"/>
          </a:p>
          <a:p>
            <a:r>
              <a:rPr lang="en-US" dirty="0" smtClean="0"/>
              <a:t>(1) The Hero’s Journey is based upon the idea that all heroes and mythological characters proceed through a similar development throughout a trilogy or series. </a:t>
            </a:r>
          </a:p>
          <a:p>
            <a:r>
              <a:rPr lang="en-US" dirty="0" smtClean="0"/>
              <a:t>This doesn’t only apply to fictional characters. Movie directors often use these concepts in Hollywood when creating an attractive plot line. </a:t>
            </a:r>
          </a:p>
          <a:p>
            <a:endParaRPr lang="en-US" baseline="0" dirty="0" smtClean="0"/>
          </a:p>
          <a:p>
            <a:r>
              <a:rPr lang="en-US" baseline="0" dirty="0" smtClean="0"/>
              <a:t>(2) Aristotle: logos (logic in content), ethos (shared framework of values), pathos (emotion)</a:t>
            </a:r>
            <a:endParaRPr lang="nl-BE" baseline="0" dirty="0" smtClean="0"/>
          </a:p>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17</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300779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Touching</a:t>
            </a:r>
            <a:r>
              <a:rPr lang="nl-BE" dirty="0" smtClean="0"/>
              <a:t> </a:t>
            </a:r>
            <a:r>
              <a:rPr lang="nl-BE" dirty="0" err="1" smtClean="0"/>
              <a:t>the</a:t>
            </a:r>
            <a:r>
              <a:rPr lang="nl-BE" dirty="0" smtClean="0"/>
              <a:t> </a:t>
            </a:r>
            <a:r>
              <a:rPr lang="nl-BE" dirty="0" err="1" smtClean="0"/>
              <a:t>head</a:t>
            </a:r>
            <a:r>
              <a:rPr lang="nl-BE" baseline="0" dirty="0" smtClean="0"/>
              <a:t> and </a:t>
            </a:r>
            <a:r>
              <a:rPr lang="nl-BE" baseline="0" dirty="0" err="1" smtClean="0"/>
              <a:t>heart</a:t>
            </a:r>
            <a:r>
              <a:rPr lang="en-US" dirty="0"/>
              <a:t>: making them laugh or cry, inviting them to join you on your journey, challenging them to think. </a:t>
            </a:r>
          </a:p>
          <a:p>
            <a:r>
              <a:rPr lang="nl-BE" baseline="0" dirty="0" smtClean="0"/>
              <a:t>Making </a:t>
            </a:r>
            <a:r>
              <a:rPr lang="nl-BE" baseline="0" dirty="0" err="1" smtClean="0"/>
              <a:t>your</a:t>
            </a:r>
            <a:r>
              <a:rPr lang="nl-BE" baseline="0" dirty="0" smtClean="0"/>
              <a:t> research real and </a:t>
            </a:r>
            <a:r>
              <a:rPr lang="nl-BE" baseline="0" dirty="0" err="1" smtClean="0"/>
              <a:t>relatable</a:t>
            </a:r>
            <a:r>
              <a:rPr lang="nl-BE" baseline="0" dirty="0" smtClean="0"/>
              <a:t>.</a:t>
            </a:r>
            <a:endParaRPr lang="nl-BE" dirty="0" smtClean="0"/>
          </a:p>
          <a:p>
            <a:endParaRPr lang="nl-BE" dirty="0" smtClean="0"/>
          </a:p>
          <a:p>
            <a:r>
              <a:rPr lang="nl-BE" dirty="0" err="1" smtClean="0"/>
              <a:t>So</a:t>
            </a:r>
            <a:r>
              <a:rPr lang="nl-BE" dirty="0" smtClean="0"/>
              <a:t> </a:t>
            </a:r>
            <a:r>
              <a:rPr lang="nl-BE" dirty="0" err="1" smtClean="0"/>
              <a:t>structure</a:t>
            </a:r>
            <a:r>
              <a:rPr lang="nl-BE" baseline="0" dirty="0" smtClean="0"/>
              <a:t> </a:t>
            </a:r>
            <a:r>
              <a:rPr lang="nl-BE" baseline="0" dirty="0" err="1" smtClean="0"/>
              <a:t>around</a:t>
            </a:r>
            <a:r>
              <a:rPr lang="nl-BE" baseline="0" dirty="0" smtClean="0"/>
              <a:t> </a:t>
            </a:r>
            <a:r>
              <a:rPr lang="nl-BE" baseline="0" dirty="0" err="1" smtClean="0"/>
              <a:t>meaning</a:t>
            </a:r>
            <a:r>
              <a:rPr lang="nl-BE" baseline="0" dirty="0" smtClean="0"/>
              <a:t>, </a:t>
            </a:r>
            <a:r>
              <a:rPr lang="nl-BE" baseline="0" dirty="0" err="1" smtClean="0"/>
              <a:t>and</a:t>
            </a:r>
            <a:r>
              <a:rPr lang="nl-BE" baseline="0" dirty="0" smtClean="0"/>
              <a:t> the big picture. </a:t>
            </a:r>
            <a:r>
              <a:rPr lang="nl-BE" baseline="0" dirty="0" err="1" smtClean="0"/>
              <a:t>Then</a:t>
            </a:r>
            <a:r>
              <a:rPr lang="nl-BE" baseline="0" dirty="0" smtClean="0"/>
              <a:t> support </a:t>
            </a:r>
            <a:r>
              <a:rPr lang="nl-BE" baseline="0" dirty="0" err="1" smtClean="0"/>
              <a:t>key</a:t>
            </a:r>
            <a:r>
              <a:rPr lang="nl-BE" baseline="0" dirty="0" smtClean="0"/>
              <a:t> </a:t>
            </a:r>
            <a:r>
              <a:rPr lang="nl-BE" baseline="0" dirty="0" err="1" smtClean="0"/>
              <a:t>ideas</a:t>
            </a:r>
            <a:r>
              <a:rPr lang="nl-BE" baseline="0" dirty="0" smtClean="0"/>
              <a:t> </a:t>
            </a:r>
            <a:r>
              <a:rPr lang="nl-BE" baseline="0" dirty="0" err="1" smtClean="0"/>
              <a:t>with</a:t>
            </a:r>
            <a:r>
              <a:rPr lang="nl-BE" baseline="0" dirty="0" smtClean="0"/>
              <a:t> details – but </a:t>
            </a:r>
            <a:r>
              <a:rPr lang="nl-BE" baseline="0" dirty="0" err="1" smtClean="0"/>
              <a:t>not</a:t>
            </a:r>
            <a:r>
              <a:rPr lang="nl-BE" baseline="0" dirty="0" smtClean="0"/>
              <a:t> </a:t>
            </a:r>
            <a:r>
              <a:rPr lang="nl-BE" baseline="0" dirty="0" err="1" smtClean="0"/>
              <a:t>too</a:t>
            </a:r>
            <a:r>
              <a:rPr lang="nl-BE" baseline="0" dirty="0" smtClean="0"/>
              <a:t> </a:t>
            </a:r>
            <a:r>
              <a:rPr lang="nl-BE" baseline="0" dirty="0" err="1" smtClean="0"/>
              <a:t>much</a:t>
            </a:r>
            <a:r>
              <a:rPr lang="nl-BE" baseline="0" dirty="0" smtClean="0"/>
              <a:t>.</a:t>
            </a:r>
          </a:p>
          <a:p>
            <a:endParaRPr lang="en-US"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18</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4034049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smtClean="0"/>
              <a:t>Explanimations</a:t>
            </a: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How </a:t>
            </a:r>
            <a:r>
              <a:rPr lang="nl-BE" dirty="0" smtClean="0"/>
              <a:t>far </a:t>
            </a:r>
            <a:r>
              <a:rPr lang="nl-BE" dirty="0" err="1" smtClean="0"/>
              <a:t>can</a:t>
            </a:r>
            <a:r>
              <a:rPr lang="nl-BE" dirty="0" smtClean="0"/>
              <a:t> </a:t>
            </a:r>
            <a:r>
              <a:rPr lang="nl-BE" dirty="0" err="1" smtClean="0"/>
              <a:t>Legolas</a:t>
            </a:r>
            <a:r>
              <a:rPr lang="nl-BE" dirty="0" smtClean="0"/>
              <a:t> </a:t>
            </a:r>
            <a:r>
              <a:rPr lang="nl-BE" dirty="0" err="1" smtClean="0"/>
              <a:t>see</a:t>
            </a:r>
            <a:r>
              <a:rPr lang="nl-BE" dirty="0" smtClean="0"/>
              <a:t>: </a:t>
            </a:r>
            <a:r>
              <a:rPr lang="en-US" sz="1200" b="0" i="1" u="none" strike="noStrike" kern="1200" baseline="0" dirty="0" smtClean="0">
                <a:solidFill>
                  <a:schemeClr val="tx1"/>
                </a:solidFill>
                <a:latin typeface="+mn-lt"/>
                <a:ea typeface="+mn-ea"/>
                <a:cs typeface="+mn-cs"/>
              </a:rPr>
              <a:t>https://www.youtube.com/</a:t>
            </a:r>
            <a:r>
              <a:rPr lang="en-US" sz="1200" b="1" i="1" u="none" strike="noStrike" kern="1200" baseline="0" dirty="0" smtClean="0">
                <a:solidFill>
                  <a:schemeClr val="tx1"/>
                </a:solidFill>
                <a:latin typeface="+mn-lt"/>
                <a:ea typeface="+mn-ea"/>
                <a:cs typeface="+mn-cs"/>
              </a:rPr>
              <a:t>watch</a:t>
            </a:r>
            <a:r>
              <a:rPr lang="en-US" sz="1200" b="0" i="1" u="none" strike="noStrike" kern="1200" baseline="0" dirty="0" smtClean="0">
                <a:solidFill>
                  <a:schemeClr val="tx1"/>
                </a:solidFill>
                <a:latin typeface="+mn-lt"/>
                <a:ea typeface="+mn-ea"/>
                <a:cs typeface="+mn-cs"/>
              </a:rPr>
              <a:t>?v=Rk2izv-c_ts</a:t>
            </a:r>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smtClean="0"/>
              <a:t>Explaining</a:t>
            </a:r>
            <a:r>
              <a:rPr lang="nl-BE" dirty="0" smtClean="0"/>
              <a:t> </a:t>
            </a:r>
            <a:r>
              <a:rPr lang="nl-BE" dirty="0" err="1" smtClean="0"/>
              <a:t>Higgs</a:t>
            </a:r>
            <a:r>
              <a:rPr lang="nl-BE" dirty="0" smtClean="0"/>
              <a:t> Boson: </a:t>
            </a:r>
            <a:r>
              <a:rPr lang="en-US" sz="1200" b="0" i="0" u="sng" strike="noStrike" kern="1200" baseline="0" dirty="0" smtClean="0">
                <a:solidFill>
                  <a:schemeClr val="tx1"/>
                </a:solidFill>
                <a:latin typeface="+mn-lt"/>
                <a:ea typeface="+mn-ea"/>
                <a:cs typeface="+mn-cs"/>
              </a:rPr>
              <a:t>https://youtu.be/2xCLCB51fBw</a:t>
            </a:r>
            <a:endParaRPr lang="en-US" sz="1200" b="0" i="0" u="none" strike="noStrike" kern="1200" baseline="0" dirty="0" smtClean="0">
              <a:solidFill>
                <a:schemeClr val="tx1"/>
              </a:solidFill>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19</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665493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First part of the day: underlying attitude and skills for</a:t>
            </a:r>
            <a:r>
              <a:rPr lang="en-US" baseline="0" dirty="0" smtClean="0"/>
              <a:t> use of social media</a:t>
            </a:r>
          </a:p>
          <a:p>
            <a:r>
              <a:rPr lang="en-US" baseline="0" dirty="0" smtClean="0"/>
              <a:t>Second part of the day: social media hands on, </a:t>
            </a:r>
            <a:r>
              <a:rPr lang="en-US" baseline="0" dirty="0" err="1" smtClean="0"/>
              <a:t>esp</a:t>
            </a:r>
            <a:r>
              <a:rPr lang="en-US" baseline="0" dirty="0" smtClean="0"/>
              <a:t> twitter</a:t>
            </a:r>
          </a:p>
          <a:p>
            <a:endParaRPr lang="en-US" baseline="0" dirty="0" smtClean="0"/>
          </a:p>
          <a:p>
            <a:r>
              <a:rPr lang="en-US" baseline="0" dirty="0" smtClean="0"/>
              <a:t>Ice-breaker: what superpower?</a:t>
            </a:r>
          </a:p>
          <a:p>
            <a:r>
              <a:rPr lang="en-US" baseline="0" dirty="0" smtClean="0"/>
              <a:t>Names</a:t>
            </a:r>
          </a:p>
          <a:p>
            <a:endParaRPr lang="en-US" baseline="0" dirty="0" smtClean="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2</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23990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smtClean="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20</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833389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smtClean="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21</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377875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Both </a:t>
            </a:r>
            <a:r>
              <a:rPr lang="nl-BE" dirty="0" err="1" smtClean="0"/>
              <a:t>for</a:t>
            </a:r>
            <a:r>
              <a:rPr lang="nl-BE" dirty="0" smtClean="0"/>
              <a:t> </a:t>
            </a:r>
            <a:r>
              <a:rPr lang="nl-BE" dirty="0" err="1" smtClean="0"/>
              <a:t>comms</a:t>
            </a:r>
            <a:r>
              <a:rPr lang="nl-BE" dirty="0" smtClean="0"/>
              <a:t> and engagement </a:t>
            </a:r>
            <a:r>
              <a:rPr lang="nl-BE" dirty="0" err="1" smtClean="0"/>
              <a:t>strategy</a:t>
            </a:r>
            <a:r>
              <a:rPr lang="nl-BE" dirty="0" smtClean="0"/>
              <a:t>: </a:t>
            </a:r>
            <a:r>
              <a:rPr lang="nl-BE" dirty="0" err="1" smtClean="0"/>
              <a:t>consider</a:t>
            </a:r>
            <a:r>
              <a:rPr lang="nl-BE" dirty="0" smtClean="0"/>
              <a:t> stakeholder analysis</a:t>
            </a:r>
          </a:p>
          <a:p>
            <a:endParaRPr lang="nl-BE" dirty="0" smtClean="0"/>
          </a:p>
          <a:p>
            <a:r>
              <a:rPr lang="nl-BE" dirty="0" err="1" smtClean="0"/>
              <a:t>Your</a:t>
            </a:r>
            <a:r>
              <a:rPr lang="nl-BE" dirty="0" smtClean="0"/>
              <a:t> stakeholder analysis</a:t>
            </a:r>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22</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652002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Graph 1 </a:t>
            </a:r>
            <a:r>
              <a:rPr lang="en-US" sz="1200" b="0" i="0" kern="1200" dirty="0" err="1" smtClean="0">
                <a:solidFill>
                  <a:schemeClr val="tx1"/>
                </a:solidFill>
                <a:effectLst/>
                <a:latin typeface="+mn-lt"/>
                <a:ea typeface="+mn-ea"/>
                <a:cs typeface="+mn-cs"/>
              </a:rPr>
              <a:t>Digimeter</a:t>
            </a:r>
            <a:r>
              <a:rPr lang="en-US" sz="1200" b="0" i="0" kern="1200" baseline="0" dirty="0" smtClean="0">
                <a:solidFill>
                  <a:schemeClr val="tx1"/>
                </a:solidFill>
                <a:effectLst/>
                <a:latin typeface="+mn-lt"/>
                <a:ea typeface="+mn-ea"/>
                <a:cs typeface="+mn-cs"/>
              </a:rPr>
              <a:t> 2018 Flanders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Graph 2 This statistic provides information on the most popular networks worldwide as of January 2019, ranked by number of active accounts.</a:t>
            </a:r>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23</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465384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Not</a:t>
            </a:r>
            <a:r>
              <a:rPr lang="nl-BE" dirty="0" smtClean="0"/>
              <a:t> </a:t>
            </a:r>
            <a:r>
              <a:rPr lang="nl-BE" dirty="0" err="1" smtClean="0"/>
              <a:t>just</a:t>
            </a:r>
            <a:r>
              <a:rPr lang="nl-BE" dirty="0" smtClean="0"/>
              <a:t> </a:t>
            </a:r>
            <a:r>
              <a:rPr lang="nl-BE" dirty="0" err="1" smtClean="0"/>
              <a:t>about</a:t>
            </a:r>
            <a:r>
              <a:rPr lang="nl-BE" dirty="0" smtClean="0"/>
              <a:t> storytelling and </a:t>
            </a:r>
            <a:r>
              <a:rPr lang="nl-BE" dirty="0" err="1" smtClean="0"/>
              <a:t>using</a:t>
            </a:r>
            <a:r>
              <a:rPr lang="nl-BE" dirty="0" smtClean="0"/>
              <a:t> </a:t>
            </a:r>
            <a:r>
              <a:rPr lang="nl-BE" dirty="0" err="1" smtClean="0"/>
              <a:t>the</a:t>
            </a:r>
            <a:r>
              <a:rPr lang="nl-BE" dirty="0" smtClean="0"/>
              <a:t> right tools but </a:t>
            </a:r>
            <a:r>
              <a:rPr lang="nl-BE" dirty="0" err="1" smtClean="0"/>
              <a:t>also</a:t>
            </a:r>
            <a:r>
              <a:rPr lang="nl-BE" dirty="0" smtClean="0"/>
              <a:t> </a:t>
            </a:r>
            <a:r>
              <a:rPr lang="nl-BE" dirty="0" err="1" smtClean="0"/>
              <a:t>about</a:t>
            </a:r>
            <a:r>
              <a:rPr lang="nl-BE" dirty="0" smtClean="0"/>
              <a:t> LISTENING!!</a:t>
            </a:r>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24</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519247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25</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4005533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26</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185914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err="1" smtClean="0"/>
              <a:t>Social</a:t>
            </a:r>
            <a:r>
              <a:rPr lang="nl-BE" dirty="0" smtClean="0"/>
              <a:t> media: </a:t>
            </a:r>
            <a:r>
              <a:rPr lang="nl-BE" dirty="0" err="1" smtClean="0"/>
              <a:t>multiplication</a:t>
            </a:r>
            <a:r>
              <a:rPr lang="nl-BE" dirty="0" smtClean="0"/>
              <a:t> effect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Make </a:t>
            </a:r>
            <a:r>
              <a:rPr lang="nl-BE" dirty="0" err="1" smtClean="0"/>
              <a:t>your</a:t>
            </a:r>
            <a:r>
              <a:rPr lang="nl-BE" dirty="0" smtClean="0"/>
              <a:t> </a:t>
            </a:r>
            <a:r>
              <a:rPr lang="nl-BE" dirty="0" err="1" smtClean="0"/>
              <a:t>own</a:t>
            </a:r>
            <a:r>
              <a:rPr lang="nl-BE" dirty="0" smtClean="0"/>
              <a:t> analysis</a:t>
            </a:r>
          </a:p>
          <a:p>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27</a:t>
            </a:fld>
            <a:endParaRPr lang="en-US"/>
          </a:p>
        </p:txBody>
      </p:sp>
    </p:spTree>
    <p:extLst>
      <p:ext uri="{BB962C8B-B14F-4D97-AF65-F5344CB8AC3E}">
        <p14:creationId xmlns:p14="http://schemas.microsoft.com/office/powerpoint/2010/main" val="2101896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28</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3087454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29</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585065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Open science: combo of technological possibilities (open</a:t>
            </a:r>
            <a:r>
              <a:rPr lang="en-US" baseline="0" dirty="0" smtClean="0"/>
              <a:t> access, open peer review, open data, social media) and attitude (sharing, integrity)</a:t>
            </a:r>
            <a:endParaRPr lang="en-US"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3</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3975906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Buzzfeed</a:t>
            </a:r>
            <a:r>
              <a:rPr lang="nl-BE" dirty="0" smtClean="0"/>
              <a:t> community post</a:t>
            </a:r>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30</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437267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http://www.pewresearch.org/science/2018/03/21/the-science-people-see-on-social-media/</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an effort to better understand the science information that social media users encounter on these platforms,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Pew Research Center systematically analyzed six months’ worth of posts from 30 of the most followed science-related pages on Facebook.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Some science-related accounts are more active on Twitter than Facebook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Millions of people follow science-related pages on Facebook.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New scientific discoveries are covered in 29% of the posts on these pages.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The volume of posts from these science-related pages has increased over the past few years, especially among multiplatform pages.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The average number of user interactions per post tends to be higher for posts from Facebook-primary accounts than posts from multiplatform accounts.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Higher engagement is seen on posts focused on visuals with little additional information. Other posts with relatively high engagement include calls to action and posts dealing with science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There is considerable variation in what topics these popular Facebook science-related pages focus on.</a:t>
            </a:r>
            <a:endParaRPr lang="nl-BE" sz="1200" kern="1200" dirty="0" smtClean="0">
              <a:solidFill>
                <a:schemeClr val="tx1"/>
              </a:solidFill>
              <a:effectLst/>
              <a:latin typeface="+mn-lt"/>
              <a:ea typeface="+mn-ea"/>
              <a:cs typeface="+mn-cs"/>
            </a:endParaRPr>
          </a:p>
          <a:p>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31</a:t>
            </a:fld>
            <a:endParaRPr lang="en-US"/>
          </a:p>
        </p:txBody>
      </p:sp>
    </p:spTree>
    <p:extLst>
      <p:ext uri="{BB962C8B-B14F-4D97-AF65-F5344CB8AC3E}">
        <p14:creationId xmlns:p14="http://schemas.microsoft.com/office/powerpoint/2010/main" val="4053473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effectLst/>
                <a:hlinkClick r:id="rId3"/>
              </a:rPr>
              <a:t>https://serialmentor.com/blog/2013/8/20/should-you-as-a-scientist-be-active-on-linkedin</a:t>
            </a:r>
            <a:r>
              <a:rPr lang="nl-BE" dirty="0" smtClean="0">
                <a:effectLst/>
              </a:rPr>
              <a:t/>
            </a:r>
            <a:br>
              <a:rPr lang="nl-BE" dirty="0" smtClean="0">
                <a:effectLst/>
              </a:rPr>
            </a:br>
            <a:endParaRPr lang="nl-BE" dirty="0" smtClean="0">
              <a:effectLst/>
            </a:endParaRPr>
          </a:p>
          <a:p>
            <a:r>
              <a:rPr lang="nl-BE" dirty="0" smtClean="0">
                <a:effectLst/>
                <a:hlinkClick r:id="rId4"/>
              </a:rPr>
              <a:t>http://www.springersource.com/how-to-promote-your-research/</a:t>
            </a:r>
            <a:r>
              <a:rPr lang="nl-BE" dirty="0" smtClean="0">
                <a:effectLst/>
              </a:rPr>
              <a:t/>
            </a:r>
            <a:br>
              <a:rPr lang="nl-BE" dirty="0" smtClean="0">
                <a:effectLst/>
              </a:rPr>
            </a:br>
            <a:endParaRPr lang="nl-BE" dirty="0" smtClean="0">
              <a:effectLst/>
            </a:endParaRPr>
          </a:p>
          <a:p>
            <a:r>
              <a:rPr lang="nl-BE" dirty="0" smtClean="0">
                <a:effectLst/>
                <a:hlinkClick r:id="rId5"/>
              </a:rPr>
              <a:t>http://blog.impactstory.org/7-tips-to-supercharge-your-academic-linkedin-profile/</a:t>
            </a:r>
            <a:endParaRPr lang="nl-BE" dirty="0" smtClean="0">
              <a:effectLst/>
            </a:endParaRPr>
          </a:p>
          <a:p>
            <a:r>
              <a:rPr lang="nl-BE" dirty="0" smtClean="0">
                <a:effectLst/>
              </a:rPr>
              <a:t/>
            </a:r>
            <a:br>
              <a:rPr lang="nl-BE" dirty="0" smtClean="0">
                <a:effectLst/>
              </a:rPr>
            </a:br>
            <a:r>
              <a:rPr lang="nl-BE" dirty="0" smtClean="0">
                <a:effectLst/>
                <a:hlinkClick r:id="rId6"/>
              </a:rPr>
              <a:t>https://speakerdeck.com/studiolakmoes/creating-a-linkedin-group-for-scientists</a:t>
            </a:r>
            <a:endParaRPr lang="nl-BE" dirty="0" smtClean="0">
              <a:effectLst/>
            </a:endParaRPr>
          </a:p>
          <a:p>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32</a:t>
            </a:fld>
            <a:endParaRPr lang="en-US"/>
          </a:p>
        </p:txBody>
      </p:sp>
    </p:spTree>
    <p:extLst>
      <p:ext uri="{BB962C8B-B14F-4D97-AF65-F5344CB8AC3E}">
        <p14:creationId xmlns:p14="http://schemas.microsoft.com/office/powerpoint/2010/main" val="460772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Uses</a:t>
            </a:r>
            <a:r>
              <a:rPr lang="nl-BE" dirty="0" smtClean="0"/>
              <a:t>:</a:t>
            </a:r>
          </a:p>
          <a:p>
            <a:r>
              <a:rPr lang="nl-BE" dirty="0" err="1" smtClean="0"/>
              <a:t>Sharing</a:t>
            </a:r>
            <a:r>
              <a:rPr lang="nl-BE" dirty="0" smtClean="0"/>
              <a:t> </a:t>
            </a:r>
            <a:r>
              <a:rPr lang="nl-BE" dirty="0" err="1" smtClean="0"/>
              <a:t>one’s</a:t>
            </a:r>
            <a:r>
              <a:rPr lang="nl-BE" dirty="0" smtClean="0"/>
              <a:t> life</a:t>
            </a:r>
            <a:r>
              <a:rPr lang="nl-BE" baseline="0" dirty="0" smtClean="0"/>
              <a:t> as a </a:t>
            </a:r>
            <a:r>
              <a:rPr lang="nl-BE" baseline="0" dirty="0" err="1" smtClean="0"/>
              <a:t>scientist</a:t>
            </a:r>
            <a:r>
              <a:rPr lang="nl-BE" baseline="0" dirty="0" smtClean="0"/>
              <a:t>, </a:t>
            </a:r>
            <a:r>
              <a:rPr lang="nl-BE" baseline="0" dirty="0" err="1" smtClean="0"/>
              <a:t>what</a:t>
            </a:r>
            <a:r>
              <a:rPr lang="nl-BE" baseline="0" dirty="0" smtClean="0"/>
              <a:t> </a:t>
            </a:r>
            <a:r>
              <a:rPr lang="nl-BE" baseline="0" dirty="0" err="1" smtClean="0"/>
              <a:t>it’s</a:t>
            </a:r>
            <a:r>
              <a:rPr lang="nl-BE" baseline="0" dirty="0" smtClean="0"/>
              <a:t> like </a:t>
            </a:r>
            <a:r>
              <a:rPr lang="nl-BE" baseline="0" dirty="0" err="1" smtClean="0"/>
              <a:t>to</a:t>
            </a:r>
            <a:r>
              <a:rPr lang="nl-BE" baseline="0" dirty="0" smtClean="0"/>
              <a:t> </a:t>
            </a:r>
            <a:r>
              <a:rPr lang="nl-BE" baseline="0" dirty="0" err="1" smtClean="0"/>
              <a:t>be</a:t>
            </a:r>
            <a:r>
              <a:rPr lang="nl-BE" baseline="0" dirty="0" smtClean="0"/>
              <a:t> a </a:t>
            </a:r>
            <a:r>
              <a:rPr lang="nl-BE" baseline="0" dirty="0" err="1" smtClean="0"/>
              <a:t>scientist</a:t>
            </a:r>
            <a:endParaRPr lang="nl-BE" baseline="0" dirty="0" smtClean="0"/>
          </a:p>
          <a:p>
            <a:r>
              <a:rPr lang="nl-BE" baseline="0" dirty="0" err="1" smtClean="0"/>
              <a:t>Scientists</a:t>
            </a:r>
            <a:r>
              <a:rPr lang="nl-BE" baseline="0" dirty="0" smtClean="0"/>
              <a:t> </a:t>
            </a:r>
            <a:r>
              <a:rPr lang="nl-BE" baseline="0" dirty="0" err="1" smtClean="0"/>
              <a:t>having</a:t>
            </a:r>
            <a:r>
              <a:rPr lang="nl-BE" baseline="0" dirty="0" smtClean="0"/>
              <a:t> </a:t>
            </a:r>
            <a:r>
              <a:rPr lang="nl-BE" baseline="0" dirty="0" err="1" smtClean="0"/>
              <a:t>fun</a:t>
            </a:r>
            <a:endParaRPr lang="nl-BE" baseline="0" dirty="0" smtClean="0"/>
          </a:p>
          <a:p>
            <a:r>
              <a:rPr lang="nl-BE" baseline="0" dirty="0" smtClean="0"/>
              <a:t>Promoting </a:t>
            </a:r>
            <a:r>
              <a:rPr lang="nl-BE" baseline="0" dirty="0" err="1" smtClean="0"/>
              <a:t>women</a:t>
            </a:r>
            <a:r>
              <a:rPr lang="nl-BE" baseline="0" dirty="0" smtClean="0"/>
              <a:t> in STEM</a:t>
            </a:r>
          </a:p>
          <a:p>
            <a:r>
              <a:rPr lang="nl-BE" baseline="0" dirty="0" err="1" smtClean="0"/>
              <a:t>Experiences</a:t>
            </a:r>
            <a:r>
              <a:rPr lang="nl-BE" baseline="0" dirty="0" smtClean="0"/>
              <a:t> of </a:t>
            </a:r>
            <a:r>
              <a:rPr lang="nl-BE" baseline="0" dirty="0" err="1" smtClean="0"/>
              <a:t>scientists</a:t>
            </a:r>
            <a:r>
              <a:rPr lang="nl-BE" baseline="0" dirty="0" smtClean="0"/>
              <a:t> in </a:t>
            </a:r>
            <a:r>
              <a:rPr lang="nl-BE" baseline="0" dirty="0" err="1" smtClean="0"/>
              <a:t>the</a:t>
            </a:r>
            <a:r>
              <a:rPr lang="nl-BE" baseline="0" dirty="0" smtClean="0"/>
              <a:t> field</a:t>
            </a:r>
          </a:p>
          <a:p>
            <a:r>
              <a:rPr lang="nl-BE" baseline="0" dirty="0" err="1" smtClean="0"/>
              <a:t>Visually</a:t>
            </a:r>
            <a:r>
              <a:rPr lang="nl-BE" baseline="0" dirty="0" smtClean="0"/>
              <a:t> </a:t>
            </a:r>
            <a:r>
              <a:rPr lang="nl-BE" baseline="0" dirty="0" err="1" smtClean="0"/>
              <a:t>inspiring</a:t>
            </a:r>
            <a:r>
              <a:rPr lang="nl-BE" baseline="0" dirty="0" smtClean="0"/>
              <a:t> images</a:t>
            </a:r>
          </a:p>
          <a:p>
            <a:endParaRPr lang="nl-BE" baseline="0" dirty="0" smtClean="0"/>
          </a:p>
          <a:p>
            <a:r>
              <a:rPr lang="nl-BE" baseline="0" dirty="0" smtClean="0"/>
              <a:t>More: https://cglife.com/blog/how-do-you-engage-scientists-instagram-marketing/</a:t>
            </a:r>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33</a:t>
            </a:fld>
            <a:endParaRPr lang="en-US"/>
          </a:p>
        </p:txBody>
      </p:sp>
    </p:spTree>
    <p:extLst>
      <p:ext uri="{BB962C8B-B14F-4D97-AF65-F5344CB8AC3E}">
        <p14:creationId xmlns:p14="http://schemas.microsoft.com/office/powerpoint/2010/main" val="1451716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effectLst/>
              </a:rPr>
              <a:t>“The surprising things I learned about myself by making a science video”. </a:t>
            </a:r>
            <a:r>
              <a:rPr lang="en-US" dirty="0" smtClean="0">
                <a:effectLst/>
                <a:hlinkClick r:id="rId3"/>
              </a:rPr>
              <a:t>t.co/</a:t>
            </a:r>
            <a:r>
              <a:rPr lang="en-US" dirty="0" err="1" smtClean="0">
                <a:effectLst/>
                <a:hlinkClick r:id="rId3"/>
              </a:rPr>
              <a:t>awuHSxbgWP</a:t>
            </a:r>
            <a:endParaRPr lang="en-US" dirty="0" smtClean="0">
              <a:effectLst/>
            </a:endParaRPr>
          </a:p>
          <a:p>
            <a:r>
              <a:rPr lang="en-US" dirty="0" smtClean="0"/>
              <a:t/>
            </a:r>
            <a:br>
              <a:rPr lang="en-US" dirty="0" smtClean="0"/>
            </a:br>
            <a:r>
              <a:rPr lang="en-US" dirty="0" smtClean="0"/>
              <a:t>A Video is Worth a Million Words: Why You Should Make a Video about YOUR Article </a:t>
            </a:r>
            <a:r>
              <a:rPr lang="en-US" dirty="0" smtClean="0">
                <a:hlinkClick r:id="rId4" tooltip="https://methodsblog.wordpress.com/2016/04/28/videos-about-articles/"/>
              </a:rPr>
              <a:t>methodsblog.wordpress.com/2016/04/28/vid…</a:t>
            </a:r>
            <a:endParaRPr lang="en-US" dirty="0" smtClean="0"/>
          </a:p>
          <a:p>
            <a:endParaRPr lang="en-US" dirty="0" smtClean="0">
              <a:effectLst/>
            </a:endParaRPr>
          </a:p>
          <a:p>
            <a:r>
              <a:rPr lang="en-US" dirty="0" smtClean="0">
                <a:effectLst/>
              </a:rPr>
              <a:t>Researchers: Communicating Science using </a:t>
            </a:r>
            <a:r>
              <a:rPr lang="en-US" dirty="0" smtClean="0">
                <a:effectLst/>
                <a:hlinkClick r:id="rId5"/>
              </a:rPr>
              <a:t>@YouTube</a:t>
            </a:r>
            <a:r>
              <a:rPr lang="en-US" dirty="0" smtClean="0">
                <a:effectLst/>
              </a:rPr>
              <a:t> </a:t>
            </a:r>
            <a:r>
              <a:rPr lang="en-US" dirty="0" smtClean="0">
                <a:effectLst/>
                <a:hlinkClick r:id="rId6" tooltip="https://www.youtube.com/watch?v=S5Hm5Yw9MdE"/>
              </a:rPr>
              <a:t>youtube.com/</a:t>
            </a:r>
            <a:r>
              <a:rPr lang="en-US" dirty="0" err="1" smtClean="0">
                <a:effectLst/>
                <a:hlinkClick r:id="rId6" tooltip="https://www.youtube.com/watch?v=S5Hm5Yw9MdE"/>
              </a:rPr>
              <a:t>watch?v</a:t>
            </a:r>
            <a:r>
              <a:rPr lang="en-US" dirty="0" smtClean="0">
                <a:effectLst/>
                <a:hlinkClick r:id="rId6" tooltip="https://www.youtube.com/watch?v=S5Hm5Yw9MdE"/>
              </a:rPr>
              <a:t>=S5Hm5Y</a:t>
            </a:r>
            <a:endParaRPr lang="en-US" dirty="0" smtClean="0">
              <a:effectLst/>
            </a:endParaRPr>
          </a:p>
          <a:p>
            <a:endParaRPr lang="en-US" dirty="0" smtClean="0"/>
          </a:p>
          <a:p>
            <a:r>
              <a:rPr lang="en-US" dirty="0" smtClean="0">
                <a:hlinkClick r:id="rId7"/>
              </a:rPr>
              <a:t>https://marcommunique.com/2017/05/05/video-communicating-science-using-youtube/</a:t>
            </a:r>
            <a:endParaRPr lang="en-US" dirty="0" smtClean="0"/>
          </a:p>
          <a:p>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34</a:t>
            </a:fld>
            <a:endParaRPr lang="en-US"/>
          </a:p>
        </p:txBody>
      </p:sp>
    </p:spTree>
    <p:extLst>
      <p:ext uri="{BB962C8B-B14F-4D97-AF65-F5344CB8AC3E}">
        <p14:creationId xmlns:p14="http://schemas.microsoft.com/office/powerpoint/2010/main" val="572351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effectLst/>
              </a:rPr>
              <a:t>What excuses/reasons for not engaging have you heard?</a:t>
            </a:r>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35</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59975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36</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727189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37</a:t>
            </a:fld>
            <a:endParaRPr lang="en-US"/>
          </a:p>
        </p:txBody>
      </p:sp>
    </p:spTree>
    <p:extLst>
      <p:ext uri="{BB962C8B-B14F-4D97-AF65-F5344CB8AC3E}">
        <p14:creationId xmlns:p14="http://schemas.microsoft.com/office/powerpoint/2010/main" val="1667450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38</a:t>
            </a:fld>
            <a:endParaRPr lang="en-US"/>
          </a:p>
        </p:txBody>
      </p:sp>
    </p:spTree>
    <p:extLst>
      <p:ext uri="{BB962C8B-B14F-4D97-AF65-F5344CB8AC3E}">
        <p14:creationId xmlns:p14="http://schemas.microsoft.com/office/powerpoint/2010/main" val="527779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39</a:t>
            </a:fld>
            <a:endParaRPr lang="en-US"/>
          </a:p>
        </p:txBody>
      </p:sp>
    </p:spTree>
    <p:extLst>
      <p:ext uri="{BB962C8B-B14F-4D97-AF65-F5344CB8AC3E}">
        <p14:creationId xmlns:p14="http://schemas.microsoft.com/office/powerpoint/2010/main" val="335839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883493">
              <a:defRPr/>
            </a:pPr>
            <a:r>
              <a:rPr lang="en-US" dirty="0">
                <a:latin typeface="Californian FB" panose="0207040306080B030204" pitchFamily="18" charset="0"/>
              </a:rPr>
              <a:t>But also take it that one step further – beyond the academic environment</a:t>
            </a:r>
          </a:p>
          <a:p>
            <a:pPr defTabSz="883493">
              <a:defRPr/>
            </a:pPr>
            <a:r>
              <a:rPr lang="en-US" dirty="0">
                <a:latin typeface="Californian FB" panose="0207040306080B030204" pitchFamily="18" charset="0"/>
              </a:rPr>
              <a:t>Let in outside influences into your science and acknowledge that there is also valuable knowledge outside the walls of your institute</a:t>
            </a:r>
          </a:p>
          <a:p>
            <a:pPr defTabSz="883493">
              <a:defRPr/>
            </a:pPr>
            <a:r>
              <a:rPr lang="en-US" dirty="0">
                <a:latin typeface="Californian FB" panose="0207040306080B030204" pitchFamily="18" charset="0"/>
              </a:rPr>
              <a:t>Look for ways in which you can develop socially robust knowledge and allow for </a:t>
            </a:r>
            <a:r>
              <a:rPr lang="en-US" dirty="0" err="1">
                <a:latin typeface="Californian FB" panose="0207040306080B030204" pitchFamily="18" charset="0"/>
              </a:rPr>
              <a:t>cocreation</a:t>
            </a:r>
            <a:r>
              <a:rPr lang="en-US" dirty="0">
                <a:latin typeface="Californian FB" panose="0207040306080B030204" pitchFamily="18" charset="0"/>
              </a:rPr>
              <a:t> of science.</a:t>
            </a:r>
          </a:p>
          <a:p>
            <a:pPr defTabSz="883493">
              <a:defRPr/>
            </a:pPr>
            <a:endParaRPr lang="en-US" dirty="0">
              <a:latin typeface="Californian FB" panose="0207040306080B030204" pitchFamily="18" charset="0"/>
            </a:endParaRPr>
          </a:p>
          <a:p>
            <a:pPr defTabSz="883493">
              <a:defRPr/>
            </a:pPr>
            <a:r>
              <a:rPr lang="en-US" dirty="0">
                <a:latin typeface="Californian FB" panose="0207040306080B030204" pitchFamily="18" charset="0"/>
              </a:rPr>
              <a:t>Helga </a:t>
            </a:r>
            <a:r>
              <a:rPr lang="en-US" dirty="0" err="1">
                <a:latin typeface="Californian FB" panose="0207040306080B030204" pitchFamily="18" charset="0"/>
              </a:rPr>
              <a:t>Nowotny</a:t>
            </a:r>
            <a:r>
              <a:rPr lang="en-US" dirty="0">
                <a:latin typeface="Californian FB" panose="0207040306080B030204" pitchFamily="18" charset="0"/>
              </a:rPr>
              <a:t> , Peter Scott and Michael T. Gibbons - Re-Thinking Science: Mode 2 in Societal Context (2003)</a:t>
            </a:r>
          </a:p>
          <a:p>
            <a:pPr defTabSz="883493">
              <a:defRPr/>
            </a:pPr>
            <a:r>
              <a:rPr lang="en-US" dirty="0">
                <a:latin typeface="Californian FB" panose="0207040306080B030204" pitchFamily="18" charset="0"/>
              </a:rPr>
              <a:t>“Science’s validity no longer determined solely, or predominantly, by narrowly circumscribed scientific communities</a:t>
            </a:r>
          </a:p>
          <a:p>
            <a:pPr algn="l"/>
            <a:r>
              <a:rPr lang="en-US" dirty="0">
                <a:latin typeface="Californian FB" panose="0207040306080B030204" pitchFamily="18" charset="0"/>
              </a:rPr>
              <a:t>but by much </a:t>
            </a:r>
            <a:r>
              <a:rPr lang="en-US" sz="1500" dirty="0">
                <a:latin typeface="Californian FB" panose="0207040306080B030204" pitchFamily="18" charset="0"/>
              </a:rPr>
              <a:t>wider communities of engagement </a:t>
            </a:r>
            <a:r>
              <a:rPr lang="en-US" dirty="0">
                <a:latin typeface="Californian FB" panose="0207040306080B030204" pitchFamily="18" charset="0"/>
              </a:rPr>
              <a:t>comprising knowledge producers, disseminators, traders and users.”</a:t>
            </a:r>
          </a:p>
          <a:p>
            <a:pPr algn="l"/>
            <a:endParaRPr lang="en-US" dirty="0">
              <a:latin typeface="Californian FB" panose="0207040306080B030204" pitchFamily="18" charset="0"/>
            </a:endParaRPr>
          </a:p>
          <a:p>
            <a:pPr algn="l"/>
            <a:endParaRPr lang="en-US" dirty="0">
              <a:latin typeface="Californian FB" panose="0207040306080B030204" pitchFamily="18" charset="0"/>
            </a:endParaRPr>
          </a:p>
          <a:p>
            <a:pPr defTabSz="883493">
              <a:defRPr/>
            </a:pPr>
            <a:endParaRPr lang="en-US" dirty="0">
              <a:latin typeface="Californian FB" panose="0207040306080B030204" pitchFamily="18" charset="0"/>
            </a:endParaRPr>
          </a:p>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4</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346261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40</a:t>
            </a:fld>
            <a:endParaRPr lang="en-US"/>
          </a:p>
        </p:txBody>
      </p:sp>
    </p:spTree>
    <p:extLst>
      <p:ext uri="{BB962C8B-B14F-4D97-AF65-F5344CB8AC3E}">
        <p14:creationId xmlns:p14="http://schemas.microsoft.com/office/powerpoint/2010/main" val="1412908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41</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807002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42</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762674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43</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950865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44</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989840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Showresearchers</a:t>
            </a:r>
            <a:r>
              <a:rPr lang="nl-BE" dirty="0" smtClean="0"/>
              <a:t> dummy</a:t>
            </a:r>
            <a:r>
              <a:rPr lang="nl-BE" baseline="0" dirty="0" smtClean="0"/>
              <a:t> account</a:t>
            </a:r>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45</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4279107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Twitter is </a:t>
            </a:r>
            <a:r>
              <a:rPr lang="nl-BE" dirty="0" err="1" smtClean="0"/>
              <a:t>an</a:t>
            </a:r>
            <a:r>
              <a:rPr lang="nl-BE" dirty="0" smtClean="0"/>
              <a:t> easy</a:t>
            </a:r>
            <a:r>
              <a:rPr lang="nl-BE" baseline="0" dirty="0" smtClean="0"/>
              <a:t> but </a:t>
            </a:r>
            <a:r>
              <a:rPr lang="nl-BE" baseline="0" dirty="0" err="1" smtClean="0"/>
              <a:t>worthwhile</a:t>
            </a:r>
            <a:r>
              <a:rPr lang="nl-BE" baseline="0" dirty="0" smtClean="0"/>
              <a:t> tool </a:t>
            </a:r>
            <a:r>
              <a:rPr lang="nl-BE" baseline="0" dirty="0" err="1" smtClean="0"/>
              <a:t>to</a:t>
            </a:r>
            <a:r>
              <a:rPr lang="nl-BE" baseline="0" dirty="0" smtClean="0"/>
              <a:t> start </a:t>
            </a:r>
            <a:r>
              <a:rPr lang="nl-BE" baseline="0" dirty="0" err="1" smtClean="0"/>
              <a:t>engaging</a:t>
            </a:r>
            <a:r>
              <a:rPr lang="nl-BE" baseline="0" dirty="0" smtClean="0"/>
              <a:t> </a:t>
            </a:r>
            <a:r>
              <a:rPr lang="nl-BE" baseline="0" dirty="0" err="1" smtClean="0"/>
              <a:t>about</a:t>
            </a:r>
            <a:r>
              <a:rPr lang="nl-BE" baseline="0" dirty="0" smtClean="0"/>
              <a:t> </a:t>
            </a:r>
            <a:r>
              <a:rPr lang="nl-BE" baseline="0" dirty="0" err="1" smtClean="0"/>
              <a:t>your</a:t>
            </a:r>
            <a:r>
              <a:rPr lang="nl-BE" baseline="0" dirty="0" smtClean="0"/>
              <a:t> research.</a:t>
            </a:r>
            <a:endParaRPr lang="nl-BE" dirty="0" smtClean="0"/>
          </a:p>
          <a:p>
            <a:r>
              <a:rPr lang="nl-BE" dirty="0" smtClean="0"/>
              <a:t>These are </a:t>
            </a:r>
            <a:r>
              <a:rPr lang="nl-BE" dirty="0" err="1" smtClean="0"/>
              <a:t>some</a:t>
            </a:r>
            <a:r>
              <a:rPr lang="nl-BE" dirty="0" smtClean="0"/>
              <a:t> of </a:t>
            </a:r>
            <a:r>
              <a:rPr lang="nl-BE" dirty="0" err="1" smtClean="0"/>
              <a:t>the</a:t>
            </a:r>
            <a:r>
              <a:rPr lang="nl-BE" baseline="0" dirty="0" smtClean="0"/>
              <a:t> benefits:</a:t>
            </a:r>
          </a:p>
          <a:p>
            <a:pPr marL="179438" indent="-179438">
              <a:buFontTx/>
              <a:buChar char="-"/>
            </a:pPr>
            <a:r>
              <a:rPr lang="nl-BE" baseline="0" dirty="0" smtClean="0"/>
              <a:t>Connect </a:t>
            </a:r>
            <a:r>
              <a:rPr lang="nl-BE" baseline="0" dirty="0" err="1" smtClean="0"/>
              <a:t>with</a:t>
            </a:r>
            <a:r>
              <a:rPr lang="nl-BE" baseline="0" dirty="0" smtClean="0"/>
              <a:t> </a:t>
            </a:r>
            <a:r>
              <a:rPr lang="nl-BE" baseline="0" dirty="0" err="1" smtClean="0"/>
              <a:t>peers</a:t>
            </a:r>
            <a:r>
              <a:rPr lang="nl-BE" baseline="0" dirty="0" smtClean="0"/>
              <a:t> </a:t>
            </a:r>
            <a:r>
              <a:rPr lang="nl-BE" baseline="0" dirty="0" err="1" smtClean="0"/>
              <a:t>and</a:t>
            </a:r>
            <a:r>
              <a:rPr lang="nl-BE" baseline="0" dirty="0" smtClean="0"/>
              <a:t> building a </a:t>
            </a:r>
            <a:r>
              <a:rPr lang="nl-BE" baseline="0" dirty="0" err="1" smtClean="0"/>
              <a:t>scholarly</a:t>
            </a:r>
            <a:r>
              <a:rPr lang="nl-BE" baseline="0" dirty="0" smtClean="0"/>
              <a:t> </a:t>
            </a:r>
            <a:r>
              <a:rPr lang="nl-BE" baseline="0" dirty="0" err="1" smtClean="0"/>
              <a:t>network</a:t>
            </a:r>
            <a:r>
              <a:rPr lang="nl-BE" baseline="0" dirty="0" smtClean="0"/>
              <a:t>. Quote: “It’s </a:t>
            </a:r>
            <a:r>
              <a:rPr lang="nl-BE" baseline="0" dirty="0" err="1" smtClean="0"/>
              <a:t>allowed</a:t>
            </a:r>
            <a:r>
              <a:rPr lang="nl-BE" baseline="0" dirty="0" smtClean="0"/>
              <a:t> me </a:t>
            </a:r>
            <a:r>
              <a:rPr lang="nl-BE" baseline="0" dirty="0" err="1" smtClean="0"/>
              <a:t>to</a:t>
            </a:r>
            <a:r>
              <a:rPr lang="nl-BE" baseline="0" dirty="0" smtClean="0"/>
              <a:t> open up new </a:t>
            </a:r>
            <a:r>
              <a:rPr lang="nl-BE" baseline="0" dirty="0" err="1" smtClean="0"/>
              <a:t>communities</a:t>
            </a:r>
            <a:r>
              <a:rPr lang="nl-BE" baseline="0" dirty="0" smtClean="0"/>
              <a:t> </a:t>
            </a:r>
            <a:r>
              <a:rPr lang="nl-BE" baseline="0" dirty="0" err="1" smtClean="0"/>
              <a:t>for</a:t>
            </a:r>
            <a:r>
              <a:rPr lang="nl-BE" baseline="0" dirty="0" smtClean="0"/>
              <a:t> </a:t>
            </a:r>
            <a:r>
              <a:rPr lang="nl-BE" baseline="0" dirty="0" err="1" smtClean="0"/>
              <a:t>discussions</a:t>
            </a:r>
            <a:r>
              <a:rPr lang="nl-BE" baseline="0" dirty="0" smtClean="0"/>
              <a:t> </a:t>
            </a:r>
            <a:r>
              <a:rPr lang="nl-BE" baseline="0" dirty="0" err="1" smtClean="0"/>
              <a:t>and</a:t>
            </a:r>
            <a:r>
              <a:rPr lang="nl-BE" baseline="0" dirty="0" smtClean="0"/>
              <a:t> </a:t>
            </a:r>
            <a:r>
              <a:rPr lang="nl-BE" baseline="0" dirty="0" err="1" smtClean="0"/>
              <a:t>increase</a:t>
            </a:r>
            <a:r>
              <a:rPr lang="nl-BE" baseline="0" dirty="0" smtClean="0"/>
              <a:t> </a:t>
            </a:r>
            <a:r>
              <a:rPr lang="nl-BE" baseline="0" dirty="0" err="1" smtClean="0"/>
              <a:t>the</a:t>
            </a:r>
            <a:r>
              <a:rPr lang="nl-BE" baseline="0" dirty="0" smtClean="0"/>
              <a:t> </a:t>
            </a:r>
            <a:r>
              <a:rPr lang="nl-BE" baseline="0" dirty="0" err="1" smtClean="0"/>
              <a:t>interdisciplinarity</a:t>
            </a:r>
            <a:r>
              <a:rPr lang="nl-BE" baseline="0" dirty="0" smtClean="0"/>
              <a:t> of </a:t>
            </a:r>
            <a:r>
              <a:rPr lang="nl-BE" baseline="0" dirty="0" err="1" smtClean="0"/>
              <a:t>my</a:t>
            </a:r>
            <a:r>
              <a:rPr lang="nl-BE" baseline="0" dirty="0" smtClean="0"/>
              <a:t> research.” (A </a:t>
            </a:r>
            <a:r>
              <a:rPr lang="nl-BE" baseline="0" dirty="0" err="1" smtClean="0"/>
              <a:t>network</a:t>
            </a:r>
            <a:r>
              <a:rPr lang="nl-BE" baseline="0" dirty="0" smtClean="0"/>
              <a:t> boost </a:t>
            </a:r>
            <a:r>
              <a:rPr lang="nl-BE" baseline="0" dirty="0" err="1" smtClean="0"/>
              <a:t>by</a:t>
            </a:r>
            <a:r>
              <a:rPr lang="nl-BE" baseline="0" dirty="0" smtClean="0"/>
              <a:t> M. Baker. Nature, 12 Feb 2015)</a:t>
            </a:r>
          </a:p>
          <a:p>
            <a:pPr marL="179438" indent="-179438">
              <a:buFontTx/>
              <a:buChar char="-"/>
            </a:pPr>
            <a:r>
              <a:rPr lang="nl-BE" baseline="0" dirty="0" err="1" smtClean="0"/>
              <a:t>Sharing</a:t>
            </a:r>
            <a:r>
              <a:rPr lang="nl-BE" baseline="0" dirty="0" smtClean="0"/>
              <a:t> </a:t>
            </a:r>
            <a:r>
              <a:rPr lang="nl-BE" baseline="0" dirty="0" err="1" smtClean="0"/>
              <a:t>and</a:t>
            </a:r>
            <a:r>
              <a:rPr lang="nl-BE" baseline="0" dirty="0" smtClean="0"/>
              <a:t> </a:t>
            </a:r>
            <a:r>
              <a:rPr lang="nl-BE" baseline="0" dirty="0" err="1" smtClean="0"/>
              <a:t>finding</a:t>
            </a:r>
            <a:r>
              <a:rPr lang="nl-BE" baseline="0" dirty="0" smtClean="0"/>
              <a:t> resources (</a:t>
            </a:r>
            <a:r>
              <a:rPr lang="nl-BE" baseline="0" dirty="0" err="1" smtClean="0"/>
              <a:t>think</a:t>
            </a:r>
            <a:r>
              <a:rPr lang="nl-BE" baseline="0" dirty="0" smtClean="0"/>
              <a:t> ‘open </a:t>
            </a:r>
            <a:r>
              <a:rPr lang="nl-BE" baseline="0" dirty="0" err="1" smtClean="0"/>
              <a:t>science</a:t>
            </a:r>
            <a:r>
              <a:rPr lang="nl-BE" baseline="0" dirty="0" smtClean="0"/>
              <a:t>’)</a:t>
            </a:r>
          </a:p>
          <a:p>
            <a:pPr marL="179438" indent="-179438">
              <a:buFontTx/>
              <a:buChar char="-"/>
            </a:pPr>
            <a:r>
              <a:rPr lang="nl-BE" baseline="0" dirty="0" smtClean="0"/>
              <a:t>Generating </a:t>
            </a:r>
            <a:r>
              <a:rPr lang="nl-BE" baseline="0" dirty="0" err="1" smtClean="0"/>
              <a:t>and</a:t>
            </a:r>
            <a:r>
              <a:rPr lang="nl-BE" baseline="0" dirty="0" smtClean="0"/>
              <a:t> </a:t>
            </a:r>
            <a:r>
              <a:rPr lang="nl-BE" baseline="0" dirty="0" err="1" smtClean="0"/>
              <a:t>refining</a:t>
            </a:r>
            <a:r>
              <a:rPr lang="nl-BE" baseline="0" dirty="0" smtClean="0"/>
              <a:t> </a:t>
            </a:r>
            <a:r>
              <a:rPr lang="nl-BE" baseline="0" dirty="0" err="1" smtClean="0"/>
              <a:t>ideas</a:t>
            </a:r>
            <a:endParaRPr lang="nl-BE" baseline="0" dirty="0" smtClean="0"/>
          </a:p>
          <a:p>
            <a:pPr marL="179438" indent="-179438">
              <a:buFontTx/>
              <a:buChar char="-"/>
            </a:pPr>
            <a:r>
              <a:rPr lang="nl-BE" baseline="0" dirty="0" smtClean="0"/>
              <a:t>Honing </a:t>
            </a:r>
            <a:r>
              <a:rPr lang="nl-BE" baseline="0" dirty="0" err="1" smtClean="0"/>
              <a:t>writing</a:t>
            </a:r>
            <a:r>
              <a:rPr lang="nl-BE" baseline="0" dirty="0" smtClean="0"/>
              <a:t> skills: </a:t>
            </a:r>
            <a:r>
              <a:rPr lang="nl-BE" baseline="0" dirty="0" err="1" smtClean="0"/>
              <a:t>try</a:t>
            </a:r>
            <a:r>
              <a:rPr lang="nl-BE" baseline="0" dirty="0" smtClean="0"/>
              <a:t> building up a </a:t>
            </a:r>
            <a:r>
              <a:rPr lang="nl-BE" baseline="0" dirty="0" err="1" smtClean="0"/>
              <a:t>lucid</a:t>
            </a:r>
            <a:r>
              <a:rPr lang="nl-BE" baseline="0" dirty="0" smtClean="0"/>
              <a:t> argument in 140 </a:t>
            </a:r>
            <a:r>
              <a:rPr lang="nl-BE" baseline="0" dirty="0" err="1" smtClean="0"/>
              <a:t>characters</a:t>
            </a:r>
            <a:r>
              <a:rPr lang="nl-BE" baseline="0" dirty="0" smtClean="0"/>
              <a:t>!</a:t>
            </a:r>
          </a:p>
          <a:p>
            <a:pPr marL="179438" indent="-179438">
              <a:buFontTx/>
              <a:buChar char="-"/>
            </a:pPr>
            <a:r>
              <a:rPr lang="nl-BE" baseline="0" dirty="0" err="1" smtClean="0"/>
              <a:t>Reputation</a:t>
            </a:r>
            <a:r>
              <a:rPr lang="nl-BE" baseline="0" dirty="0" smtClean="0"/>
              <a:t> management (part of </a:t>
            </a:r>
            <a:r>
              <a:rPr lang="nl-BE" baseline="0" dirty="0" err="1" smtClean="0"/>
              <a:t>larger</a:t>
            </a:r>
            <a:r>
              <a:rPr lang="nl-BE" baseline="0" dirty="0" smtClean="0"/>
              <a:t> </a:t>
            </a:r>
            <a:r>
              <a:rPr lang="nl-BE" baseline="0" dirty="0" err="1" smtClean="0"/>
              <a:t>strategy</a:t>
            </a:r>
            <a:r>
              <a:rPr lang="nl-BE" baseline="0" dirty="0" smtClean="0"/>
              <a:t> in managing </a:t>
            </a:r>
            <a:r>
              <a:rPr lang="nl-BE" baseline="0" dirty="0" err="1" smtClean="0"/>
              <a:t>your</a:t>
            </a:r>
            <a:r>
              <a:rPr lang="nl-BE" baseline="0" dirty="0" smtClean="0"/>
              <a:t> digital footprint/</a:t>
            </a:r>
            <a:r>
              <a:rPr lang="nl-BE" baseline="0" dirty="0" err="1" smtClean="0"/>
              <a:t>shadow</a:t>
            </a:r>
            <a:r>
              <a:rPr lang="nl-BE" baseline="0" dirty="0" smtClean="0"/>
              <a:t>)</a:t>
            </a:r>
          </a:p>
          <a:p>
            <a:pPr marL="179438" indent="-179438">
              <a:buFontTx/>
              <a:buChar char="-"/>
            </a:pPr>
            <a:r>
              <a:rPr lang="nl-BE" baseline="0" dirty="0" err="1" smtClean="0"/>
              <a:t>Dissemination</a:t>
            </a:r>
            <a:r>
              <a:rPr lang="nl-BE" baseline="0" dirty="0" smtClean="0"/>
              <a:t> of </a:t>
            </a:r>
            <a:r>
              <a:rPr lang="nl-BE" baseline="0" dirty="0" err="1" smtClean="0"/>
              <a:t>your</a:t>
            </a:r>
            <a:r>
              <a:rPr lang="nl-BE" baseline="0" dirty="0" smtClean="0"/>
              <a:t> research. </a:t>
            </a:r>
            <a:r>
              <a:rPr lang="nl-BE" baseline="0" dirty="0" err="1" smtClean="0"/>
              <a:t>Don’t</a:t>
            </a:r>
            <a:r>
              <a:rPr lang="nl-BE" baseline="0" dirty="0" smtClean="0"/>
              <a:t> </a:t>
            </a:r>
            <a:r>
              <a:rPr lang="nl-BE" baseline="0" dirty="0" err="1" smtClean="0"/>
              <a:t>just</a:t>
            </a:r>
            <a:r>
              <a:rPr lang="nl-BE" baseline="0" dirty="0" smtClean="0"/>
              <a:t> tweet </a:t>
            </a:r>
            <a:r>
              <a:rPr lang="nl-BE" baseline="0" dirty="0" err="1" smtClean="0"/>
              <a:t>your</a:t>
            </a:r>
            <a:r>
              <a:rPr lang="nl-BE" baseline="0" dirty="0" smtClean="0"/>
              <a:t> new </a:t>
            </a:r>
            <a:r>
              <a:rPr lang="nl-BE" baseline="0" dirty="0" err="1" smtClean="0"/>
              <a:t>scientific</a:t>
            </a:r>
            <a:r>
              <a:rPr lang="nl-BE" baseline="0" dirty="0" smtClean="0"/>
              <a:t> </a:t>
            </a:r>
            <a:r>
              <a:rPr lang="nl-BE" baseline="0" dirty="0" err="1" smtClean="0"/>
              <a:t>articles</a:t>
            </a:r>
            <a:r>
              <a:rPr lang="nl-BE" baseline="0" dirty="0" smtClean="0"/>
              <a:t> but </a:t>
            </a:r>
            <a:r>
              <a:rPr lang="nl-BE" baseline="0" dirty="0" err="1" smtClean="0"/>
              <a:t>try</a:t>
            </a:r>
            <a:r>
              <a:rPr lang="nl-BE" baseline="0" dirty="0" smtClean="0"/>
              <a:t> </a:t>
            </a:r>
            <a:r>
              <a:rPr lang="nl-BE" baseline="0" dirty="0" err="1" smtClean="0"/>
              <a:t>to</a:t>
            </a:r>
            <a:r>
              <a:rPr lang="nl-BE" baseline="0" dirty="0" smtClean="0"/>
              <a:t> </a:t>
            </a:r>
            <a:r>
              <a:rPr lang="nl-BE" baseline="0" dirty="0" err="1" smtClean="0"/>
              <a:t>capture</a:t>
            </a:r>
            <a:r>
              <a:rPr lang="nl-BE" baseline="0" dirty="0" smtClean="0"/>
              <a:t> </a:t>
            </a:r>
            <a:r>
              <a:rPr lang="nl-BE" baseline="0" dirty="0" err="1" smtClean="0"/>
              <a:t>the</a:t>
            </a:r>
            <a:r>
              <a:rPr lang="nl-BE" baseline="0" dirty="0" smtClean="0"/>
              <a:t> attention of more </a:t>
            </a:r>
            <a:r>
              <a:rPr lang="nl-BE" baseline="0" dirty="0" err="1" smtClean="0"/>
              <a:t>people</a:t>
            </a:r>
            <a:r>
              <a:rPr lang="nl-BE" baseline="0" dirty="0" smtClean="0"/>
              <a:t> </a:t>
            </a:r>
            <a:r>
              <a:rPr lang="nl-BE" baseline="0" dirty="0" err="1" smtClean="0"/>
              <a:t>by</a:t>
            </a:r>
            <a:r>
              <a:rPr lang="nl-BE" baseline="0" dirty="0" smtClean="0"/>
              <a:t> making </a:t>
            </a:r>
            <a:r>
              <a:rPr lang="nl-BE" baseline="0" dirty="0" err="1" smtClean="0"/>
              <a:t>the</a:t>
            </a:r>
            <a:r>
              <a:rPr lang="nl-BE" baseline="0" dirty="0" smtClean="0"/>
              <a:t> content </a:t>
            </a:r>
            <a:r>
              <a:rPr lang="nl-BE" baseline="0" dirty="0" err="1" smtClean="0"/>
              <a:t>accessible</a:t>
            </a:r>
            <a:r>
              <a:rPr lang="nl-BE" baseline="0" dirty="0" smtClean="0"/>
              <a:t>.</a:t>
            </a:r>
          </a:p>
          <a:p>
            <a:pPr marL="179438" indent="-179438">
              <a:buFontTx/>
              <a:buChar char="-"/>
            </a:pPr>
            <a:r>
              <a:rPr lang="nl-BE" baseline="0" dirty="0" smtClean="0"/>
              <a:t>Public engagement </a:t>
            </a:r>
            <a:r>
              <a:rPr lang="nl-BE" baseline="0" dirty="0" err="1" smtClean="0"/>
              <a:t>and</a:t>
            </a:r>
            <a:r>
              <a:rPr lang="nl-BE" baseline="0" dirty="0" smtClean="0"/>
              <a:t> </a:t>
            </a:r>
            <a:r>
              <a:rPr lang="nl-BE" baseline="0" dirty="0" err="1" smtClean="0"/>
              <a:t>creating</a:t>
            </a:r>
            <a:r>
              <a:rPr lang="nl-BE" baseline="0" dirty="0" smtClean="0"/>
              <a:t> </a:t>
            </a:r>
            <a:r>
              <a:rPr lang="nl-BE" baseline="0" dirty="0" err="1" smtClean="0"/>
              <a:t>involvement</a:t>
            </a:r>
            <a:r>
              <a:rPr lang="nl-BE" baseline="0" dirty="0" smtClean="0"/>
              <a:t>: </a:t>
            </a:r>
            <a:r>
              <a:rPr lang="nl-BE" baseline="0" dirty="0" err="1" smtClean="0"/>
              <a:t>why</a:t>
            </a:r>
            <a:r>
              <a:rPr lang="nl-BE" baseline="0" dirty="0" smtClean="0"/>
              <a:t> </a:t>
            </a:r>
            <a:r>
              <a:rPr lang="nl-BE" baseline="0" dirty="0" err="1" smtClean="0"/>
              <a:t>not</a:t>
            </a:r>
            <a:r>
              <a:rPr lang="nl-BE" baseline="0" dirty="0" smtClean="0"/>
              <a:t> look </a:t>
            </a:r>
            <a:r>
              <a:rPr lang="nl-BE" baseline="0" dirty="0" err="1" smtClean="0"/>
              <a:t>for</a:t>
            </a:r>
            <a:r>
              <a:rPr lang="nl-BE" baseline="0" dirty="0" smtClean="0"/>
              <a:t> </a:t>
            </a:r>
            <a:r>
              <a:rPr lang="nl-BE" baseline="0" dirty="0" err="1" smtClean="0"/>
              <a:t>participants</a:t>
            </a:r>
            <a:r>
              <a:rPr lang="nl-BE" baseline="0" dirty="0" smtClean="0"/>
              <a:t> </a:t>
            </a:r>
            <a:r>
              <a:rPr lang="nl-BE" baseline="0" dirty="0" err="1" smtClean="0"/>
              <a:t>this</a:t>
            </a:r>
            <a:r>
              <a:rPr lang="nl-BE" baseline="0" dirty="0" smtClean="0"/>
              <a:t> way?</a:t>
            </a:r>
          </a:p>
          <a:p>
            <a:pPr marL="179438" indent="-179438">
              <a:buFontTx/>
              <a:buChar char="-"/>
            </a:pPr>
            <a:r>
              <a:rPr lang="nl-BE" baseline="0" dirty="0" err="1" smtClean="0"/>
              <a:t>And</a:t>
            </a:r>
            <a:r>
              <a:rPr lang="nl-BE" baseline="0" dirty="0" smtClean="0"/>
              <a:t> </a:t>
            </a:r>
            <a:r>
              <a:rPr lang="nl-BE" baseline="0" dirty="0" err="1" smtClean="0"/>
              <a:t>remember</a:t>
            </a:r>
            <a:r>
              <a:rPr lang="nl-BE" baseline="0" dirty="0" smtClean="0"/>
              <a:t>, </a:t>
            </a:r>
            <a:r>
              <a:rPr lang="nl-BE" baseline="0" dirty="0" err="1" smtClean="0"/>
              <a:t>there’s</a:t>
            </a:r>
            <a:r>
              <a:rPr lang="nl-BE" baseline="0" dirty="0" smtClean="0"/>
              <a:t> a lot of </a:t>
            </a:r>
            <a:r>
              <a:rPr lang="nl-BE" baseline="0" dirty="0" err="1" smtClean="0"/>
              <a:t>journalists</a:t>
            </a:r>
            <a:r>
              <a:rPr lang="nl-BE" baseline="0" dirty="0" smtClean="0"/>
              <a:t> </a:t>
            </a:r>
            <a:r>
              <a:rPr lang="nl-BE" baseline="0" dirty="0" err="1" smtClean="0"/>
              <a:t>and</a:t>
            </a:r>
            <a:r>
              <a:rPr lang="nl-BE" baseline="0" dirty="0" smtClean="0"/>
              <a:t> media outlets on </a:t>
            </a:r>
            <a:r>
              <a:rPr lang="nl-BE" baseline="0" dirty="0" err="1" smtClean="0"/>
              <a:t>there</a:t>
            </a:r>
            <a:r>
              <a:rPr lang="nl-BE" baseline="0" dirty="0" smtClean="0"/>
              <a:t> </a:t>
            </a:r>
            <a:r>
              <a:rPr lang="nl-BE" baseline="0" dirty="0" err="1" smtClean="0"/>
              <a:t>too</a:t>
            </a:r>
            <a:r>
              <a:rPr lang="nl-BE" baseline="0" dirty="0" smtClean="0"/>
              <a:t>…</a:t>
            </a:r>
          </a:p>
          <a:p>
            <a:pPr defTabSz="957000">
              <a:defRPr/>
            </a:pPr>
            <a:r>
              <a:rPr lang="nl-BE" dirty="0" smtClean="0"/>
              <a:t>Jobs &amp; prof. development:</a:t>
            </a:r>
          </a:p>
          <a:p>
            <a:pPr marL="179438" indent="-179438" defTabSz="957000">
              <a:buFontTx/>
              <a:buChar char="-"/>
              <a:defRPr/>
            </a:pPr>
            <a:r>
              <a:rPr lang="nl-BE" dirty="0" smtClean="0"/>
              <a:t>“</a:t>
            </a:r>
            <a:r>
              <a:rPr lang="nl-BE" dirty="0" err="1" smtClean="0"/>
              <a:t>Following</a:t>
            </a:r>
            <a:r>
              <a:rPr lang="nl-BE" dirty="0" smtClean="0"/>
              <a:t> </a:t>
            </a:r>
            <a:r>
              <a:rPr lang="nl-BE" dirty="0" err="1" smtClean="0"/>
              <a:t>institutions</a:t>
            </a:r>
            <a:r>
              <a:rPr lang="nl-BE" dirty="0" smtClean="0"/>
              <a:t>, companies </a:t>
            </a:r>
            <a:r>
              <a:rPr lang="nl-BE" dirty="0" err="1" smtClean="0"/>
              <a:t>and</a:t>
            </a:r>
            <a:r>
              <a:rPr lang="nl-BE" dirty="0" smtClean="0"/>
              <a:t> </a:t>
            </a:r>
            <a:r>
              <a:rPr lang="nl-BE" dirty="0" err="1" smtClean="0"/>
              <a:t>individuals</a:t>
            </a:r>
            <a:r>
              <a:rPr lang="nl-BE" dirty="0" smtClean="0"/>
              <a:t> on Twitter</a:t>
            </a:r>
            <a:r>
              <a:rPr lang="nl-BE" baseline="0" dirty="0" smtClean="0"/>
              <a:t> </a:t>
            </a:r>
            <a:r>
              <a:rPr lang="nl-BE" baseline="0" dirty="0" err="1" smtClean="0"/>
              <a:t>can</a:t>
            </a:r>
            <a:r>
              <a:rPr lang="nl-BE" baseline="0" dirty="0" smtClean="0"/>
              <a:t> offer </a:t>
            </a:r>
            <a:r>
              <a:rPr lang="nl-BE" baseline="0" dirty="0" err="1" smtClean="0"/>
              <a:t>clues</a:t>
            </a:r>
            <a:r>
              <a:rPr lang="nl-BE" baseline="0" dirty="0" smtClean="0"/>
              <a:t> </a:t>
            </a:r>
            <a:r>
              <a:rPr lang="nl-BE" baseline="0" dirty="0" err="1" smtClean="0"/>
              <a:t>about</a:t>
            </a:r>
            <a:r>
              <a:rPr lang="nl-BE" baseline="0" dirty="0" smtClean="0"/>
              <a:t> </a:t>
            </a:r>
            <a:r>
              <a:rPr lang="nl-BE" baseline="0" dirty="0" err="1" smtClean="0"/>
              <a:t>workplace</a:t>
            </a:r>
            <a:r>
              <a:rPr lang="nl-BE" baseline="0" dirty="0" smtClean="0"/>
              <a:t> culture </a:t>
            </a:r>
            <a:r>
              <a:rPr lang="nl-BE" baseline="0" dirty="0" err="1" smtClean="0"/>
              <a:t>and</a:t>
            </a:r>
            <a:r>
              <a:rPr lang="nl-BE" baseline="0" dirty="0" smtClean="0"/>
              <a:t> </a:t>
            </a:r>
            <a:r>
              <a:rPr lang="nl-BE" baseline="0" dirty="0" err="1" smtClean="0"/>
              <a:t>ongoing</a:t>
            </a:r>
            <a:r>
              <a:rPr lang="nl-BE" baseline="0" dirty="0" smtClean="0"/>
              <a:t> </a:t>
            </a:r>
            <a:r>
              <a:rPr lang="nl-BE" baseline="0" dirty="0" err="1" smtClean="0"/>
              <a:t>projects</a:t>
            </a:r>
            <a:r>
              <a:rPr lang="nl-BE" baseline="0" dirty="0" smtClean="0"/>
              <a:t> in a way </a:t>
            </a:r>
            <a:r>
              <a:rPr lang="nl-BE" baseline="0" dirty="0" err="1" smtClean="0"/>
              <a:t>that</a:t>
            </a:r>
            <a:r>
              <a:rPr lang="nl-BE" baseline="0" dirty="0" smtClean="0"/>
              <a:t> </a:t>
            </a:r>
            <a:r>
              <a:rPr lang="nl-BE" baseline="0" dirty="0" err="1" smtClean="0"/>
              <a:t>static</a:t>
            </a:r>
            <a:r>
              <a:rPr lang="nl-BE" baseline="0" dirty="0" smtClean="0"/>
              <a:t> website do </a:t>
            </a:r>
            <a:r>
              <a:rPr lang="nl-BE" baseline="0" dirty="0" err="1" smtClean="0"/>
              <a:t>not</a:t>
            </a:r>
            <a:r>
              <a:rPr lang="nl-BE" baseline="0" dirty="0" smtClean="0"/>
              <a:t>.” </a:t>
            </a:r>
          </a:p>
          <a:p>
            <a:pPr marL="179438" indent="-179438" defTabSz="957000">
              <a:buFontTx/>
              <a:buChar char="-"/>
              <a:defRPr/>
            </a:pPr>
            <a:r>
              <a:rPr lang="nl-BE" baseline="0" dirty="0" smtClean="0"/>
              <a:t>“Junior </a:t>
            </a:r>
            <a:r>
              <a:rPr lang="nl-BE" baseline="0" dirty="0" err="1" smtClean="0"/>
              <a:t>researchers</a:t>
            </a:r>
            <a:r>
              <a:rPr lang="nl-BE" baseline="0" dirty="0" smtClean="0"/>
              <a:t> are </a:t>
            </a:r>
            <a:r>
              <a:rPr lang="nl-BE" baseline="0" dirty="0" err="1" smtClean="0"/>
              <a:t>creating</a:t>
            </a:r>
            <a:r>
              <a:rPr lang="nl-BE" baseline="0" dirty="0" smtClean="0"/>
              <a:t> </a:t>
            </a:r>
            <a:r>
              <a:rPr lang="nl-BE" baseline="0" dirty="0" err="1" smtClean="0"/>
              <a:t>identities</a:t>
            </a:r>
            <a:r>
              <a:rPr lang="nl-BE" baseline="0" dirty="0" smtClean="0"/>
              <a:t> </a:t>
            </a:r>
            <a:r>
              <a:rPr lang="nl-BE" baseline="0" dirty="0" err="1" smtClean="0"/>
              <a:t>that</a:t>
            </a:r>
            <a:r>
              <a:rPr lang="nl-BE" baseline="0" dirty="0" smtClean="0"/>
              <a:t> </a:t>
            </a:r>
            <a:r>
              <a:rPr lang="nl-BE" baseline="0" dirty="0" err="1" smtClean="0"/>
              <a:t>don’t</a:t>
            </a:r>
            <a:r>
              <a:rPr lang="nl-BE" baseline="0" dirty="0" smtClean="0"/>
              <a:t> have </a:t>
            </a:r>
            <a:r>
              <a:rPr lang="nl-BE" baseline="0" dirty="0" err="1" smtClean="0"/>
              <a:t>to</a:t>
            </a:r>
            <a:r>
              <a:rPr lang="nl-BE" baseline="0" dirty="0" smtClean="0"/>
              <a:t> </a:t>
            </a:r>
            <a:r>
              <a:rPr lang="nl-BE" baseline="0" dirty="0" err="1" smtClean="0"/>
              <a:t>be</a:t>
            </a:r>
            <a:r>
              <a:rPr lang="nl-BE" baseline="0" dirty="0" smtClean="0"/>
              <a:t> </a:t>
            </a:r>
            <a:r>
              <a:rPr lang="nl-BE" baseline="0" dirty="0" err="1" smtClean="0"/>
              <a:t>routed</a:t>
            </a:r>
            <a:r>
              <a:rPr lang="nl-BE" baseline="0" dirty="0" smtClean="0"/>
              <a:t> </a:t>
            </a:r>
            <a:r>
              <a:rPr lang="nl-BE" baseline="0" dirty="0" err="1" smtClean="0"/>
              <a:t>through</a:t>
            </a:r>
            <a:r>
              <a:rPr lang="nl-BE" baseline="0" dirty="0" smtClean="0"/>
              <a:t> </a:t>
            </a:r>
            <a:r>
              <a:rPr lang="nl-BE" baseline="0" dirty="0" err="1" smtClean="0"/>
              <a:t>the</a:t>
            </a:r>
            <a:r>
              <a:rPr lang="nl-BE" baseline="0" dirty="0" smtClean="0"/>
              <a:t> </a:t>
            </a:r>
            <a:r>
              <a:rPr lang="nl-BE" baseline="0" dirty="0" err="1" smtClean="0"/>
              <a:t>principal</a:t>
            </a:r>
            <a:r>
              <a:rPr lang="nl-BE" baseline="0" dirty="0" smtClean="0"/>
              <a:t> investigator.” (A </a:t>
            </a:r>
            <a:r>
              <a:rPr lang="nl-BE" baseline="0" dirty="0" err="1" smtClean="0"/>
              <a:t>network</a:t>
            </a:r>
            <a:r>
              <a:rPr lang="nl-BE" baseline="0" dirty="0" smtClean="0"/>
              <a:t> boost </a:t>
            </a:r>
            <a:r>
              <a:rPr lang="nl-BE" baseline="0" dirty="0" err="1" smtClean="0"/>
              <a:t>by</a:t>
            </a:r>
            <a:r>
              <a:rPr lang="nl-BE" baseline="0" dirty="0" smtClean="0"/>
              <a:t> M. Baker. Nature, 12 Feb 2015)</a:t>
            </a:r>
          </a:p>
          <a:p>
            <a:pPr marL="179438" indent="-179438" defTabSz="957000">
              <a:buFontTx/>
              <a:buChar char="-"/>
              <a:defRPr/>
            </a:pPr>
            <a:endParaRPr lang="nl-BE" baseline="0" dirty="0" smtClean="0"/>
          </a:p>
          <a:p>
            <a:r>
              <a:rPr lang="nl-BE" baseline="0" dirty="0" smtClean="0"/>
              <a:t>It is a </a:t>
            </a:r>
            <a:r>
              <a:rPr lang="nl-BE" baseline="0" dirty="0" err="1" smtClean="0"/>
              <a:t>great</a:t>
            </a:r>
            <a:r>
              <a:rPr lang="nl-BE" baseline="0" dirty="0" smtClean="0"/>
              <a:t> tool </a:t>
            </a:r>
            <a:r>
              <a:rPr lang="nl-BE" baseline="0" dirty="0" err="1" smtClean="0"/>
              <a:t>for</a:t>
            </a:r>
            <a:r>
              <a:rPr lang="nl-BE" baseline="0" dirty="0" smtClean="0"/>
              <a:t> </a:t>
            </a:r>
            <a:r>
              <a:rPr lang="nl-BE" b="1" baseline="0" dirty="0" smtClean="0"/>
              <a:t>conferences</a:t>
            </a:r>
            <a:r>
              <a:rPr lang="nl-BE" baseline="0" dirty="0" smtClean="0"/>
              <a:t>:</a:t>
            </a:r>
          </a:p>
          <a:p>
            <a:pPr marL="179438" indent="-179438">
              <a:buFontTx/>
              <a:buChar char="-"/>
            </a:pPr>
            <a:r>
              <a:rPr lang="nl-BE" baseline="0" dirty="0" smtClean="0"/>
              <a:t>Back-</a:t>
            </a:r>
            <a:r>
              <a:rPr lang="nl-BE" baseline="0" dirty="0" err="1" smtClean="0"/>
              <a:t>channel</a:t>
            </a:r>
            <a:r>
              <a:rPr lang="nl-BE" baseline="0" dirty="0" smtClean="0"/>
              <a:t>: </a:t>
            </a:r>
            <a:r>
              <a:rPr lang="nl-BE" baseline="0" dirty="0" err="1" smtClean="0"/>
              <a:t>capture</a:t>
            </a:r>
            <a:r>
              <a:rPr lang="nl-BE" baseline="0" dirty="0" smtClean="0"/>
              <a:t> content &amp; </a:t>
            </a:r>
            <a:r>
              <a:rPr lang="nl-BE" baseline="0" dirty="0" err="1" smtClean="0"/>
              <a:t>provide</a:t>
            </a:r>
            <a:r>
              <a:rPr lang="nl-BE" baseline="0" dirty="0" smtClean="0"/>
              <a:t> feedback, share </a:t>
            </a:r>
            <a:r>
              <a:rPr lang="nl-BE" baseline="0" dirty="0" err="1" smtClean="0"/>
              <a:t>questions</a:t>
            </a:r>
            <a:r>
              <a:rPr lang="nl-BE" baseline="0" dirty="0" smtClean="0"/>
              <a:t> </a:t>
            </a:r>
            <a:r>
              <a:rPr lang="nl-BE" baseline="0" dirty="0" err="1" smtClean="0"/>
              <a:t>and</a:t>
            </a:r>
            <a:r>
              <a:rPr lang="nl-BE" baseline="0" dirty="0" smtClean="0"/>
              <a:t> resources</a:t>
            </a:r>
          </a:p>
          <a:p>
            <a:pPr marL="179438" indent="-179438">
              <a:buFontTx/>
              <a:buChar char="-"/>
            </a:pPr>
            <a:r>
              <a:rPr lang="nl-BE" baseline="0" dirty="0" err="1" smtClean="0"/>
              <a:t>Connecting</a:t>
            </a:r>
            <a:r>
              <a:rPr lang="nl-BE" baseline="0" dirty="0" smtClean="0"/>
              <a:t> </a:t>
            </a:r>
            <a:r>
              <a:rPr lang="nl-BE" baseline="0" dirty="0" err="1" smtClean="0"/>
              <a:t>and</a:t>
            </a:r>
            <a:r>
              <a:rPr lang="nl-BE" baseline="0" dirty="0" smtClean="0"/>
              <a:t> </a:t>
            </a:r>
            <a:r>
              <a:rPr lang="nl-BE" baseline="0" dirty="0" err="1" smtClean="0"/>
              <a:t>networking</a:t>
            </a:r>
            <a:endParaRPr lang="nl-BE" baseline="0" dirty="0" smtClean="0"/>
          </a:p>
          <a:p>
            <a:pPr marL="179438" indent="-179438">
              <a:buFontTx/>
              <a:buChar char="-"/>
            </a:pPr>
            <a:r>
              <a:rPr lang="nl-BE" dirty="0" smtClean="0"/>
              <a:t>Virtual</a:t>
            </a:r>
            <a:r>
              <a:rPr lang="nl-BE" baseline="0" dirty="0" smtClean="0"/>
              <a:t> </a:t>
            </a:r>
            <a:r>
              <a:rPr lang="nl-BE" baseline="0" dirty="0" err="1" smtClean="0"/>
              <a:t>participation</a:t>
            </a:r>
            <a:endParaRPr lang="nl-BE" baseline="0" dirty="0" smtClean="0"/>
          </a:p>
          <a:p>
            <a:pPr defTabSz="957000">
              <a:defRPr/>
            </a:pPr>
            <a:endParaRPr lang="nl-BE" baseline="0" dirty="0" smtClean="0"/>
          </a:p>
          <a:p>
            <a:pPr marL="179438" indent="-179438" defTabSz="957000">
              <a:buFontTx/>
              <a:buChar char="-"/>
              <a:defRPr/>
            </a:pPr>
            <a:endParaRPr lang="nl-BE" baseline="0" dirty="0" smtClean="0"/>
          </a:p>
          <a:p>
            <a:pPr defTabSz="957000">
              <a:defRPr/>
            </a:pPr>
            <a:r>
              <a:rPr lang="nl-BE" baseline="0" dirty="0" err="1" smtClean="0"/>
              <a:t>There</a:t>
            </a:r>
            <a:r>
              <a:rPr lang="nl-BE" baseline="0" dirty="0" smtClean="0"/>
              <a:t> is of course a big </a:t>
            </a:r>
            <a:r>
              <a:rPr lang="nl-BE" baseline="0" dirty="0" err="1" smtClean="0"/>
              <a:t>social</a:t>
            </a:r>
            <a:r>
              <a:rPr lang="nl-BE" baseline="0" dirty="0" smtClean="0"/>
              <a:t> element </a:t>
            </a:r>
            <a:r>
              <a:rPr lang="nl-BE" baseline="0" dirty="0" err="1" smtClean="0"/>
              <a:t>to</a:t>
            </a:r>
            <a:r>
              <a:rPr lang="nl-BE" baseline="0" dirty="0" smtClean="0"/>
              <a:t> </a:t>
            </a:r>
            <a:r>
              <a:rPr lang="nl-BE" baseline="0" dirty="0" err="1" smtClean="0"/>
              <a:t>it</a:t>
            </a:r>
            <a:r>
              <a:rPr lang="nl-BE" baseline="0" dirty="0" smtClean="0"/>
              <a:t> (</a:t>
            </a:r>
            <a:r>
              <a:rPr lang="nl-BE" baseline="0" dirty="0" err="1" smtClean="0"/>
              <a:t>especially</a:t>
            </a:r>
            <a:r>
              <a:rPr lang="nl-BE" baseline="0" dirty="0" smtClean="0"/>
              <a:t> </a:t>
            </a:r>
            <a:r>
              <a:rPr lang="nl-BE" baseline="0" dirty="0" err="1" smtClean="0"/>
              <a:t>for</a:t>
            </a:r>
            <a:r>
              <a:rPr lang="nl-BE" baseline="0" dirty="0" smtClean="0"/>
              <a:t> </a:t>
            </a:r>
            <a:r>
              <a:rPr lang="nl-BE" baseline="0" dirty="0" err="1" smtClean="0"/>
              <a:t>ECRs</a:t>
            </a:r>
            <a:r>
              <a:rPr lang="nl-BE" baseline="0" dirty="0" smtClean="0"/>
              <a:t>):</a:t>
            </a:r>
          </a:p>
          <a:p>
            <a:pPr marL="179438" indent="-179438" defTabSz="957000">
              <a:buFontTx/>
              <a:buChar char="-"/>
              <a:defRPr/>
            </a:pPr>
            <a:r>
              <a:rPr lang="nl-BE" baseline="0" dirty="0" smtClean="0"/>
              <a:t>Break </a:t>
            </a:r>
            <a:r>
              <a:rPr lang="nl-BE" baseline="0" dirty="0" err="1" smtClean="0"/>
              <a:t>isolation</a:t>
            </a:r>
            <a:endParaRPr lang="nl-BE" baseline="0" dirty="0" smtClean="0"/>
          </a:p>
          <a:p>
            <a:pPr marL="179438" indent="-179438" defTabSz="957000">
              <a:buFontTx/>
              <a:buChar char="-"/>
              <a:defRPr/>
            </a:pPr>
            <a:r>
              <a:rPr lang="nl-BE" baseline="0" dirty="0" smtClean="0"/>
              <a:t>Look over </a:t>
            </a:r>
            <a:r>
              <a:rPr lang="nl-BE" baseline="0" dirty="0" err="1" smtClean="0"/>
              <a:t>the</a:t>
            </a:r>
            <a:r>
              <a:rPr lang="nl-BE" baseline="0" dirty="0" smtClean="0"/>
              <a:t> </a:t>
            </a:r>
            <a:r>
              <a:rPr lang="nl-BE" baseline="0" dirty="0" err="1" smtClean="0"/>
              <a:t>fence</a:t>
            </a:r>
            <a:endParaRPr lang="nl-BE" baseline="0" dirty="0" smtClean="0"/>
          </a:p>
          <a:p>
            <a:pPr marL="179438" indent="-179438" defTabSz="957000">
              <a:buFontTx/>
              <a:buChar char="-"/>
              <a:defRPr/>
            </a:pPr>
            <a:r>
              <a:rPr lang="nl-BE" baseline="0" dirty="0" err="1" smtClean="0"/>
              <a:t>Find</a:t>
            </a:r>
            <a:r>
              <a:rPr lang="nl-BE" baseline="0" dirty="0" smtClean="0"/>
              <a:t> fellow </a:t>
            </a:r>
            <a:r>
              <a:rPr lang="nl-BE" baseline="0" dirty="0" err="1" smtClean="0"/>
              <a:t>victims</a:t>
            </a:r>
            <a:endParaRPr lang="nl-BE" baseline="0" dirty="0" smtClean="0"/>
          </a:p>
          <a:p>
            <a:pPr marL="179438" indent="-179438" defTabSz="957000">
              <a:buFontTx/>
              <a:buChar char="-"/>
              <a:defRPr/>
            </a:pPr>
            <a:r>
              <a:rPr lang="nl-BE" baseline="0" dirty="0" smtClean="0"/>
              <a:t>Real-life </a:t>
            </a:r>
            <a:r>
              <a:rPr lang="nl-BE" baseline="0" dirty="0" err="1" smtClean="0"/>
              <a:t>scholar</a:t>
            </a:r>
            <a:endParaRPr lang="nl-BE" baseline="0" dirty="0" smtClean="0"/>
          </a:p>
          <a:p>
            <a:pPr marL="179438" indent="-179438" defTabSz="957000">
              <a:buFontTx/>
              <a:buChar char="-"/>
              <a:defRPr/>
            </a:pPr>
            <a:r>
              <a:rPr lang="nl-BE" baseline="0" dirty="0" err="1" smtClean="0"/>
              <a:t>Sheer</a:t>
            </a:r>
            <a:r>
              <a:rPr lang="nl-BE" baseline="0" dirty="0" smtClean="0"/>
              <a:t> </a:t>
            </a:r>
            <a:r>
              <a:rPr lang="nl-BE" baseline="0" dirty="0" err="1" smtClean="0"/>
              <a:t>fun</a:t>
            </a:r>
            <a:r>
              <a:rPr lang="nl-BE" baseline="0" dirty="0" smtClean="0"/>
              <a:t> of </a:t>
            </a:r>
            <a:r>
              <a:rPr lang="nl-BE" baseline="0" dirty="0" err="1" smtClean="0"/>
              <a:t>it</a:t>
            </a:r>
            <a:endParaRPr lang="en-US" dirty="0" smtClean="0"/>
          </a:p>
          <a:p>
            <a:endParaRPr lang="en-US" dirty="0"/>
          </a:p>
        </p:txBody>
      </p:sp>
      <p:sp>
        <p:nvSpPr>
          <p:cNvPr id="4" name="Tijdelijke aanduiding voor dianummer 3"/>
          <p:cNvSpPr>
            <a:spLocks noGrp="1"/>
          </p:cNvSpPr>
          <p:nvPr>
            <p:ph type="sldNum" sz="quarter" idx="10"/>
          </p:nvPr>
        </p:nvSpPr>
        <p:spPr/>
        <p:txBody>
          <a:bodyPr/>
          <a:lstStyle/>
          <a:p>
            <a:fld id="{65571E63-61DD-4EA7-9BD2-0E0654708373}" type="slidenum">
              <a:rPr lang="en-US" smtClean="0"/>
              <a:t>46</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233078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47</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357309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48</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723196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49</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327131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dirty="0" smtClean="0">
                <a:latin typeface="Californian FB" panose="0207040306080B030204" pitchFamily="18" charset="0"/>
              </a:rPr>
              <a:t>Ever</a:t>
            </a:r>
            <a:r>
              <a:rPr lang="en-US" baseline="0" dirty="0" smtClean="0">
                <a:latin typeface="Californian FB" panose="0207040306080B030204" pitchFamily="18" charset="0"/>
              </a:rPr>
              <a:t> growing number of people using social media as source for news</a:t>
            </a:r>
          </a:p>
          <a:p>
            <a:pPr algn="l"/>
            <a:r>
              <a:rPr lang="en-US" baseline="0" dirty="0" smtClean="0">
                <a:latin typeface="Californian FB" panose="0207040306080B030204" pitchFamily="18" charset="0"/>
              </a:rPr>
              <a:t>“</a:t>
            </a:r>
            <a:r>
              <a:rPr lang="en-US" dirty="0" smtClean="0"/>
              <a:t>If scientists are to debunk pseudoscience and misinformation, they should engage the public where they turn for information: social media channels.”</a:t>
            </a:r>
            <a:endParaRPr lang="en-US" dirty="0">
              <a:latin typeface="Californian FB" panose="0207040306080B030204" pitchFamily="18" charset="0"/>
            </a:endParaRPr>
          </a:p>
          <a:p>
            <a:pPr algn="l"/>
            <a:endParaRPr lang="en-US" dirty="0">
              <a:latin typeface="Californian FB" panose="0207040306080B030204" pitchFamily="18" charset="0"/>
            </a:endParaRPr>
          </a:p>
          <a:p>
            <a:pPr defTabSz="883493">
              <a:defRPr/>
            </a:pPr>
            <a:endParaRPr lang="en-US" dirty="0">
              <a:latin typeface="Californian FB" panose="0207040306080B030204" pitchFamily="18" charset="0"/>
            </a:endParaRPr>
          </a:p>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5</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404912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a:t>
            </a:r>
            <a:r>
              <a:rPr lang="nl-BE" dirty="0" err="1" smtClean="0"/>
              <a:t>COSTprogramme</a:t>
            </a:r>
            <a:r>
              <a:rPr lang="nl-BE" dirty="0" smtClean="0"/>
              <a:t> – list </a:t>
            </a:r>
            <a:r>
              <a:rPr lang="nl-BE" dirty="0" err="1" smtClean="0"/>
              <a:t>with</a:t>
            </a:r>
            <a:r>
              <a:rPr lang="nl-BE" dirty="0" smtClean="0"/>
              <a:t> COST Actions</a:t>
            </a:r>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50</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0924554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51</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3305297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Find</a:t>
            </a:r>
            <a:r>
              <a:rPr lang="nl-BE" dirty="0" smtClean="0"/>
              <a:t> </a:t>
            </a:r>
            <a:r>
              <a:rPr lang="nl-BE" dirty="0" err="1" smtClean="0"/>
              <a:t>some</a:t>
            </a:r>
            <a:r>
              <a:rPr lang="nl-BE" dirty="0" smtClean="0"/>
              <a:t> </a:t>
            </a:r>
            <a:r>
              <a:rPr lang="nl-BE" dirty="0" err="1" smtClean="0"/>
              <a:t>influencers</a:t>
            </a:r>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52</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344098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This may help but just keep it real</a:t>
            </a:r>
          </a:p>
          <a:p>
            <a:pPr rtl="0"/>
            <a:r>
              <a:rPr lang="nl-BE" sz="1200" b="0" i="0" u="none" strike="noStrike" kern="1200" baseline="0" dirty="0" err="1" smtClean="0">
                <a:solidFill>
                  <a:schemeClr val="tx1"/>
                </a:solidFill>
                <a:latin typeface="+mn-lt"/>
                <a:ea typeface="+mn-ea"/>
                <a:cs typeface="+mn-cs"/>
              </a:rPr>
              <a:t>Quality</a:t>
            </a:r>
            <a:r>
              <a:rPr lang="nl-BE" sz="1200" b="0" i="0" u="none" strike="noStrike" kern="1200" baseline="0" dirty="0" smtClean="0">
                <a:solidFill>
                  <a:schemeClr val="tx1"/>
                </a:solidFill>
                <a:latin typeface="+mn-lt"/>
                <a:ea typeface="+mn-ea"/>
                <a:cs typeface="+mn-cs"/>
              </a:rPr>
              <a:t> over </a:t>
            </a:r>
            <a:r>
              <a:rPr lang="nl-BE" sz="1200" b="0" i="0" u="none" strike="noStrike" kern="1200" baseline="0" dirty="0" err="1" smtClean="0">
                <a:solidFill>
                  <a:schemeClr val="tx1"/>
                </a:solidFill>
                <a:latin typeface="+mn-lt"/>
                <a:ea typeface="+mn-ea"/>
                <a:cs typeface="+mn-cs"/>
              </a:rPr>
              <a:t>quantity</a:t>
            </a:r>
            <a:endParaRPr lang="nl-BE" sz="1200" b="0" i="0" u="none" strike="noStrike" kern="1200" baseline="0" dirty="0" smtClean="0">
              <a:solidFill>
                <a:schemeClr val="tx1"/>
              </a:solidFill>
              <a:latin typeface="+mn-lt"/>
              <a:ea typeface="+mn-ea"/>
              <a:cs typeface="+mn-cs"/>
            </a:endParaRPr>
          </a:p>
          <a:p>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53</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3388007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a:r>
              <a:rPr lang="en-US" sz="1200" b="0" i="0" u="none" strike="noStrike" kern="1200" baseline="0" dirty="0" smtClean="0">
                <a:solidFill>
                  <a:schemeClr val="tx1"/>
                </a:solidFill>
                <a:latin typeface="+mn-lt"/>
                <a:ea typeface="+mn-ea"/>
                <a:cs typeface="+mn-cs"/>
              </a:rPr>
              <a:t>This may help but just keep it real</a:t>
            </a:r>
          </a:p>
          <a:p>
            <a:pPr rtl="0"/>
            <a:r>
              <a:rPr lang="nl-BE" sz="1200" b="0" i="0" u="none" strike="noStrike" kern="1200" baseline="0" dirty="0" err="1" smtClean="0">
                <a:solidFill>
                  <a:schemeClr val="tx1"/>
                </a:solidFill>
                <a:latin typeface="+mn-lt"/>
                <a:ea typeface="+mn-ea"/>
                <a:cs typeface="+mn-cs"/>
              </a:rPr>
              <a:t>Quality</a:t>
            </a:r>
            <a:r>
              <a:rPr lang="nl-BE" sz="1200" b="0" i="0" u="none" strike="noStrike" kern="1200" baseline="0" dirty="0" smtClean="0">
                <a:solidFill>
                  <a:schemeClr val="tx1"/>
                </a:solidFill>
                <a:latin typeface="+mn-lt"/>
                <a:ea typeface="+mn-ea"/>
                <a:cs typeface="+mn-cs"/>
              </a:rPr>
              <a:t> over </a:t>
            </a:r>
            <a:r>
              <a:rPr lang="nl-BE" sz="1200" b="0" i="0" u="none" strike="noStrike" kern="1200" baseline="0" dirty="0" err="1" smtClean="0">
                <a:solidFill>
                  <a:schemeClr val="tx1"/>
                </a:solidFill>
                <a:latin typeface="+mn-lt"/>
                <a:ea typeface="+mn-ea"/>
                <a:cs typeface="+mn-cs"/>
              </a:rPr>
              <a:t>quantity</a:t>
            </a:r>
            <a:endParaRPr lang="nl-BE" sz="1200" b="0" i="0" u="none" strike="noStrike" kern="1200" baseline="0" dirty="0" smtClean="0">
              <a:solidFill>
                <a:schemeClr val="tx1"/>
              </a:solidFill>
              <a:latin typeface="+mn-lt"/>
              <a:ea typeface="+mn-ea"/>
              <a:cs typeface="+mn-cs"/>
            </a:endParaRPr>
          </a:p>
          <a:p>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54</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382610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55</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032365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56</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4053583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57</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8791983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58</a:t>
            </a:fld>
            <a:endParaRPr lang="en-US"/>
          </a:p>
        </p:txBody>
      </p:sp>
    </p:spTree>
    <p:extLst>
      <p:ext uri="{BB962C8B-B14F-4D97-AF65-F5344CB8AC3E}">
        <p14:creationId xmlns:p14="http://schemas.microsoft.com/office/powerpoint/2010/main" val="26912891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Find</a:t>
            </a:r>
            <a:r>
              <a:rPr lang="nl-BE" dirty="0" smtClean="0"/>
              <a:t> at </a:t>
            </a:r>
            <a:r>
              <a:rPr lang="nl-BE" dirty="0" err="1" smtClean="0"/>
              <a:t>least</a:t>
            </a:r>
            <a:r>
              <a:rPr lang="nl-BE" dirty="0" smtClean="0"/>
              <a:t> </a:t>
            </a:r>
            <a:r>
              <a:rPr lang="nl-BE" dirty="0" err="1" smtClean="0"/>
              <a:t>three</a:t>
            </a:r>
            <a:r>
              <a:rPr lang="nl-BE" dirty="0" smtClean="0"/>
              <a:t> </a:t>
            </a:r>
            <a:r>
              <a:rPr lang="nl-BE" dirty="0" err="1" smtClean="0"/>
              <a:t>thematic</a:t>
            </a:r>
            <a:r>
              <a:rPr lang="nl-BE" dirty="0" smtClean="0"/>
              <a:t> hashtags relevant </a:t>
            </a:r>
            <a:r>
              <a:rPr lang="nl-BE" dirty="0" err="1" smtClean="0"/>
              <a:t>for</a:t>
            </a:r>
            <a:r>
              <a:rPr lang="nl-BE" dirty="0" smtClean="0"/>
              <a:t> </a:t>
            </a:r>
            <a:r>
              <a:rPr lang="nl-BE" dirty="0" err="1" smtClean="0"/>
              <a:t>your</a:t>
            </a:r>
            <a:r>
              <a:rPr lang="nl-BE" dirty="0" smtClean="0"/>
              <a:t> COST action</a:t>
            </a:r>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59</a:t>
            </a:fld>
            <a:endParaRPr lang="en-US"/>
          </a:p>
        </p:txBody>
      </p:sp>
    </p:spTree>
    <p:extLst>
      <p:ext uri="{BB962C8B-B14F-4D97-AF65-F5344CB8AC3E}">
        <p14:creationId xmlns:p14="http://schemas.microsoft.com/office/powerpoint/2010/main" val="4169510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effectLst/>
              </a:rPr>
              <a:t>Opening up in this day and age means embracing</a:t>
            </a:r>
            <a:r>
              <a:rPr lang="en-US" baseline="0" dirty="0" smtClean="0">
                <a:effectLst/>
              </a:rPr>
              <a:t> the digital possibilities</a:t>
            </a:r>
          </a:p>
          <a:p>
            <a:r>
              <a:rPr lang="en-US" baseline="0" dirty="0" smtClean="0">
                <a:effectLst/>
              </a:rPr>
              <a:t>That also means knowing what this online existence implies</a:t>
            </a:r>
          </a:p>
          <a:p>
            <a:r>
              <a:rPr lang="en-US" baseline="0" dirty="0" smtClean="0">
                <a:effectLst/>
              </a:rPr>
              <a:t>Seeing the benefits and understanding the downsides and challenges</a:t>
            </a:r>
          </a:p>
          <a:p>
            <a:r>
              <a:rPr lang="en-US" baseline="0" dirty="0" smtClean="0">
                <a:effectLst/>
              </a:rPr>
              <a:t>Balancing your digital footprint versus your digital shadow, the professional and the personal</a:t>
            </a:r>
            <a:endParaRPr lang="en-US" dirty="0" smtClean="0">
              <a:effectLst/>
            </a:endParaRPr>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6</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15203364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60</a:t>
            </a:fld>
            <a:endParaRPr lang="en-US"/>
          </a:p>
        </p:txBody>
      </p:sp>
    </p:spTree>
    <p:extLst>
      <p:ext uri="{BB962C8B-B14F-4D97-AF65-F5344CB8AC3E}">
        <p14:creationId xmlns:p14="http://schemas.microsoft.com/office/powerpoint/2010/main" val="1153938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61</a:t>
            </a:fld>
            <a:endParaRPr lang="en-US"/>
          </a:p>
        </p:txBody>
      </p:sp>
    </p:spTree>
    <p:extLst>
      <p:ext uri="{BB962C8B-B14F-4D97-AF65-F5344CB8AC3E}">
        <p14:creationId xmlns:p14="http://schemas.microsoft.com/office/powerpoint/2010/main" val="38609196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62</a:t>
            </a:fld>
            <a:endParaRPr lang="en-US"/>
          </a:p>
        </p:txBody>
      </p:sp>
    </p:spTree>
    <p:extLst>
      <p:ext uri="{BB962C8B-B14F-4D97-AF65-F5344CB8AC3E}">
        <p14:creationId xmlns:p14="http://schemas.microsoft.com/office/powerpoint/2010/main" val="22603122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Questions</a:t>
            </a:r>
            <a:r>
              <a:rPr lang="nl-BE" dirty="0" smtClean="0"/>
              <a:t>?</a:t>
            </a:r>
            <a:endParaRPr lang="nl-BE" dirty="0"/>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voettekst 4"/>
          <p:cNvSpPr>
            <a:spLocks noGrp="1"/>
          </p:cNvSpPr>
          <p:nvPr>
            <p:ph type="ftr" sz="quarter" idx="11"/>
          </p:nvPr>
        </p:nvSpPr>
        <p:spPr/>
        <p:txBody>
          <a:bodyPr/>
          <a:lstStyle/>
          <a:p>
            <a:r>
              <a:rPr lang="en-US" smtClean="0"/>
              <a:t>COST Academy 12 March 2019</a:t>
            </a:r>
            <a:endParaRPr lang="en-US"/>
          </a:p>
        </p:txBody>
      </p:sp>
      <p:sp>
        <p:nvSpPr>
          <p:cNvPr id="6" name="Tijdelijke aanduiding voor dianummer 5"/>
          <p:cNvSpPr>
            <a:spLocks noGrp="1"/>
          </p:cNvSpPr>
          <p:nvPr>
            <p:ph type="sldNum" sz="quarter" idx="12"/>
          </p:nvPr>
        </p:nvSpPr>
        <p:spPr/>
        <p:txBody>
          <a:bodyPr/>
          <a:lstStyle/>
          <a:p>
            <a:fld id="{1ED54254-F8A4-4DC7-976F-B31B0C923AC8}" type="slidenum">
              <a:rPr lang="en-US" smtClean="0"/>
              <a:t>63</a:t>
            </a:fld>
            <a:endParaRPr lang="en-US"/>
          </a:p>
        </p:txBody>
      </p:sp>
    </p:spTree>
    <p:extLst>
      <p:ext uri="{BB962C8B-B14F-4D97-AF65-F5344CB8AC3E}">
        <p14:creationId xmlns:p14="http://schemas.microsoft.com/office/powerpoint/2010/main" val="3320353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koptekst 3"/>
          <p:cNvSpPr>
            <a:spLocks noGrp="1"/>
          </p:cNvSpPr>
          <p:nvPr>
            <p:ph type="hdr" sz="quarter" idx="10"/>
          </p:nvPr>
        </p:nvSpPr>
        <p:spPr/>
        <p:txBody>
          <a:bodyPr/>
          <a:lstStyle/>
          <a:p>
            <a:r>
              <a:rPr lang="en-US" smtClean="0"/>
              <a:t>Esther De Smet</a:t>
            </a:r>
            <a:endParaRPr lang="en-US"/>
          </a:p>
        </p:txBody>
      </p:sp>
      <p:sp>
        <p:nvSpPr>
          <p:cNvPr id="5" name="Tijdelijke aanduiding voor dianummer 4"/>
          <p:cNvSpPr>
            <a:spLocks noGrp="1"/>
          </p:cNvSpPr>
          <p:nvPr>
            <p:ph type="sldNum" sz="quarter" idx="11"/>
          </p:nvPr>
        </p:nvSpPr>
        <p:spPr/>
        <p:txBody>
          <a:bodyPr/>
          <a:lstStyle/>
          <a:p>
            <a:fld id="{1ED54254-F8A4-4DC7-976F-B31B0C923AC8}" type="slidenum">
              <a:rPr lang="en-US" smtClean="0"/>
              <a:t>64</a:t>
            </a:fld>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368736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3493">
              <a:defRPr/>
            </a:pPr>
            <a:r>
              <a:rPr lang="en-US" baseline="0" dirty="0" smtClean="0"/>
              <a:t>GOOGLE YOURSELF</a:t>
            </a:r>
          </a:p>
          <a:p>
            <a:pPr defTabSz="883493">
              <a:defRPr/>
            </a:pPr>
            <a:r>
              <a:rPr lang="en-US" baseline="0" dirty="0" smtClean="0"/>
              <a:t>How do you want to come across? How much time do you have?</a:t>
            </a:r>
            <a:endParaRPr lang="en-US" dirty="0" smtClean="0"/>
          </a:p>
          <a:p>
            <a:pPr defTabSz="883493">
              <a:defRPr/>
            </a:pPr>
            <a:r>
              <a:rPr lang="en-US" dirty="0" smtClean="0"/>
              <a:t>Assess what publications and other outputs of yours are already online and then sharing everything else you are able to,</a:t>
            </a:r>
            <a:r>
              <a:rPr lang="en-US" baseline="0" dirty="0" smtClean="0"/>
              <a:t> </a:t>
            </a:r>
          </a:p>
          <a:p>
            <a:pPr defTabSz="883493">
              <a:defRPr/>
            </a:pPr>
            <a:r>
              <a:rPr lang="en-US" dirty="0" smtClean="0"/>
              <a:t>including teaching resources and ‘popular or informal’ resources in a variety of formats.</a:t>
            </a:r>
          </a:p>
          <a:p>
            <a:pPr defTabSz="883493">
              <a:defRPr/>
            </a:pPr>
            <a:r>
              <a:rPr lang="en-US" dirty="0" smtClean="0"/>
              <a:t>Start communicating and interacting.</a:t>
            </a:r>
          </a:p>
          <a:p>
            <a:endParaRPr lang="nl-BE" dirty="0"/>
          </a:p>
        </p:txBody>
      </p:sp>
      <p:sp>
        <p:nvSpPr>
          <p:cNvPr id="4" name="Slide Number Placeholder 3"/>
          <p:cNvSpPr>
            <a:spLocks noGrp="1"/>
          </p:cNvSpPr>
          <p:nvPr>
            <p:ph type="sldNum" sz="quarter" idx="10"/>
          </p:nvPr>
        </p:nvSpPr>
        <p:spPr/>
        <p:txBody>
          <a:bodyPr/>
          <a:lstStyle/>
          <a:p>
            <a:fld id="{65571E63-61DD-4EA7-9BD2-0E0654708373}" type="slidenum">
              <a:rPr lang="en-US" smtClean="0"/>
              <a:t>7</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550346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smtClean="0"/>
              <a:t>Assessing your profile as a scientist and building up your identity works</a:t>
            </a:r>
            <a:r>
              <a:rPr lang="en-US" baseline="0" dirty="0" smtClean="0"/>
              <a:t> a lot better if you understand what might the impact of your research</a:t>
            </a:r>
            <a:endParaRPr lang="en-US"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8</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3789520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Understanding &amp; </a:t>
            </a:r>
            <a:r>
              <a:rPr lang="nl-BE" dirty="0" err="1" smtClean="0"/>
              <a:t>being</a:t>
            </a:r>
            <a:r>
              <a:rPr lang="nl-BE" dirty="0" smtClean="0"/>
              <a:t> </a:t>
            </a:r>
            <a:r>
              <a:rPr lang="nl-BE" dirty="0" err="1" smtClean="0"/>
              <a:t>able</a:t>
            </a:r>
            <a:r>
              <a:rPr lang="nl-BE" dirty="0" smtClean="0"/>
              <a:t> </a:t>
            </a:r>
            <a:r>
              <a:rPr lang="nl-BE" dirty="0" err="1" smtClean="0"/>
              <a:t>to</a:t>
            </a:r>
            <a:r>
              <a:rPr lang="nl-BE" dirty="0" smtClean="0"/>
              <a:t> </a:t>
            </a:r>
            <a:r>
              <a:rPr lang="nl-BE" dirty="0" err="1" smtClean="0"/>
              <a:t>identify</a:t>
            </a:r>
            <a:r>
              <a:rPr lang="nl-BE" baseline="0" dirty="0" smtClean="0"/>
              <a:t> </a:t>
            </a:r>
            <a:r>
              <a:rPr lang="nl-BE" baseline="0" dirty="0" err="1" smtClean="0"/>
              <a:t>the</a:t>
            </a:r>
            <a:r>
              <a:rPr lang="nl-BE" baseline="0" dirty="0" smtClean="0"/>
              <a:t> impact of </a:t>
            </a:r>
            <a:r>
              <a:rPr lang="nl-BE" baseline="0" dirty="0" err="1" smtClean="0"/>
              <a:t>your</a:t>
            </a:r>
            <a:r>
              <a:rPr lang="nl-BE" baseline="0" dirty="0" smtClean="0"/>
              <a:t> research </a:t>
            </a:r>
            <a:r>
              <a:rPr lang="nl-BE" baseline="0" dirty="0" err="1" smtClean="0"/>
              <a:t>helps</a:t>
            </a:r>
            <a:r>
              <a:rPr lang="nl-BE" baseline="0" dirty="0" smtClean="0"/>
              <a:t> society, </a:t>
            </a:r>
            <a:r>
              <a:rPr lang="nl-BE" baseline="0" dirty="0" err="1" smtClean="0"/>
              <a:t>science</a:t>
            </a:r>
            <a:r>
              <a:rPr lang="nl-BE" baseline="0" dirty="0" smtClean="0"/>
              <a:t> as a </a:t>
            </a:r>
            <a:r>
              <a:rPr lang="nl-BE" baseline="0" dirty="0" err="1" smtClean="0"/>
              <a:t>whole</a:t>
            </a:r>
            <a:r>
              <a:rPr lang="nl-BE" baseline="0" dirty="0" smtClean="0"/>
              <a:t>, and </a:t>
            </a:r>
            <a:r>
              <a:rPr lang="nl-BE" baseline="0" dirty="0" err="1" smtClean="0"/>
              <a:t>you</a:t>
            </a:r>
            <a:r>
              <a:rPr lang="nl-BE" baseline="0" dirty="0" smtClean="0"/>
              <a:t>!</a:t>
            </a:r>
            <a:endParaRPr lang="nl-BE" dirty="0"/>
          </a:p>
        </p:txBody>
      </p:sp>
      <p:sp>
        <p:nvSpPr>
          <p:cNvPr id="4" name="Tijdelijke aanduiding voor dianummer 3"/>
          <p:cNvSpPr>
            <a:spLocks noGrp="1"/>
          </p:cNvSpPr>
          <p:nvPr>
            <p:ph type="sldNum" sz="quarter" idx="10"/>
          </p:nvPr>
        </p:nvSpPr>
        <p:spPr/>
        <p:txBody>
          <a:bodyPr/>
          <a:lstStyle/>
          <a:p>
            <a:fld id="{1ED54254-F8A4-4DC7-976F-B31B0C923AC8}" type="slidenum">
              <a:rPr lang="en-US" smtClean="0"/>
              <a:t>9</a:t>
            </a:fld>
            <a:endParaRPr lang="en-US"/>
          </a:p>
        </p:txBody>
      </p:sp>
      <p:sp>
        <p:nvSpPr>
          <p:cNvPr id="5" name="Tijdelijke aanduiding voor koptekst 4"/>
          <p:cNvSpPr>
            <a:spLocks noGrp="1"/>
          </p:cNvSpPr>
          <p:nvPr>
            <p:ph type="hdr" sz="quarter" idx="11"/>
          </p:nvPr>
        </p:nvSpPr>
        <p:spPr/>
        <p:txBody>
          <a:bodyPr/>
          <a:lstStyle/>
          <a:p>
            <a:r>
              <a:rPr lang="en-US" smtClean="0"/>
              <a:t>Esther De Smet</a:t>
            </a:r>
            <a:endParaRPr lang="en-US"/>
          </a:p>
        </p:txBody>
      </p:sp>
      <p:sp>
        <p:nvSpPr>
          <p:cNvPr id="6" name="Tijdelijke aanduiding voor voettekst 5"/>
          <p:cNvSpPr>
            <a:spLocks noGrp="1"/>
          </p:cNvSpPr>
          <p:nvPr>
            <p:ph type="ftr" sz="quarter" idx="12"/>
          </p:nvPr>
        </p:nvSpPr>
        <p:spPr/>
        <p:txBody>
          <a:bodyPr/>
          <a:lstStyle/>
          <a:p>
            <a:r>
              <a:rPr lang="en-US" smtClean="0"/>
              <a:t>COST Academy 12 March 2019</a:t>
            </a:r>
            <a:endParaRPr lang="en-US"/>
          </a:p>
        </p:txBody>
      </p:sp>
    </p:spTree>
    <p:extLst>
      <p:ext uri="{BB962C8B-B14F-4D97-AF65-F5344CB8AC3E}">
        <p14:creationId xmlns:p14="http://schemas.microsoft.com/office/powerpoint/2010/main" val="2139220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nl-NL" smtClean="0"/>
              <a:t>Klik om de stijl te bewerken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lvl1pPr algn="l">
              <a:defRPr/>
            </a:lvl1pPr>
          </a:lstStyle>
          <a:p>
            <a:fld id="{568D2C2D-141E-423B-9F6B-B59A254945AC}" type="datetime1">
              <a:rPr lang="en-US" smtClean="0"/>
              <a:t>3/14/2019</a:t>
            </a:fld>
            <a:endParaRPr lang="en-US"/>
          </a:p>
        </p:txBody>
      </p:sp>
      <p:sp>
        <p:nvSpPr>
          <p:cNvPr id="5" name="Footer Placeholder 4"/>
          <p:cNvSpPr>
            <a:spLocks noGrp="1"/>
          </p:cNvSpPr>
          <p:nvPr>
            <p:ph type="ftr" sz="quarter" idx="11"/>
          </p:nvPr>
        </p:nvSpPr>
        <p:spPr/>
        <p:txBody>
          <a:bodyPr/>
          <a:lstStyle/>
          <a:p>
            <a:r>
              <a:rPr lang="en-US" smtClean="0"/>
              <a:t>Science Communication and Public Engagement - VIB Training 29 May 2018</a:t>
            </a:r>
            <a:endParaRPr lang="en-US"/>
          </a:p>
        </p:txBody>
      </p:sp>
      <p:sp>
        <p:nvSpPr>
          <p:cNvPr id="6" name="Slide Number Placeholder 5"/>
          <p:cNvSpPr>
            <a:spLocks noGrp="1"/>
          </p:cNvSpPr>
          <p:nvPr>
            <p:ph type="sldNum" sz="quarter" idx="12"/>
          </p:nvPr>
        </p:nvSpPr>
        <p:spPr/>
        <p:txBody>
          <a:bodyPr/>
          <a:lstStyle/>
          <a:p>
            <a:fld id="{0EE2E883-4463-4C30-A00B-D0F37503D8E4}" type="slidenum">
              <a:rPr lang="en-US" smtClean="0"/>
              <a:t>‹nr.›</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884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1639761F-EAD5-4406-A236-E1DC4F54EEA5}" type="datetime1">
              <a:rPr lang="en-US" smtClean="0"/>
              <a:t>3/14/2019</a:t>
            </a:fld>
            <a:endParaRPr lang="en-US"/>
          </a:p>
        </p:txBody>
      </p:sp>
      <p:sp>
        <p:nvSpPr>
          <p:cNvPr id="5" name="Footer Placeholder 4"/>
          <p:cNvSpPr>
            <a:spLocks noGrp="1"/>
          </p:cNvSpPr>
          <p:nvPr>
            <p:ph type="ftr" sz="quarter" idx="11"/>
          </p:nvPr>
        </p:nvSpPr>
        <p:spPr/>
        <p:txBody>
          <a:bodyPr/>
          <a:lstStyle/>
          <a:p>
            <a:r>
              <a:rPr lang="en-US" smtClean="0"/>
              <a:t>Science Communication and Public Engagement - VIB Training 29 May 2018</a:t>
            </a:r>
            <a:endParaRPr lang="en-US"/>
          </a:p>
        </p:txBody>
      </p:sp>
      <p:sp>
        <p:nvSpPr>
          <p:cNvPr id="6" name="Slide Number Placeholder 5"/>
          <p:cNvSpPr>
            <a:spLocks noGrp="1"/>
          </p:cNvSpPr>
          <p:nvPr>
            <p:ph type="sldNum" sz="quarter" idx="12"/>
          </p:nvPr>
        </p:nvSpPr>
        <p:spPr/>
        <p:txBody>
          <a:bodyPr/>
          <a:lstStyle/>
          <a:p>
            <a:fld id="{0EE2E883-4463-4C30-A00B-D0F37503D8E4}" type="slidenum">
              <a:rPr lang="en-US" smtClean="0"/>
              <a:t>‹nr.›</a:t>
            </a:fld>
            <a:endParaRPr lang="en-US"/>
          </a:p>
        </p:txBody>
      </p:sp>
    </p:spTree>
    <p:extLst>
      <p:ext uri="{BB962C8B-B14F-4D97-AF65-F5344CB8AC3E}">
        <p14:creationId xmlns:p14="http://schemas.microsoft.com/office/powerpoint/2010/main" val="164857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nl-NL" smtClean="0"/>
              <a:t>Klik om de stijl te bewerken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CB05A41F-2218-4256-A435-937C74F31B09}" type="datetime1">
              <a:rPr lang="en-US" smtClean="0"/>
              <a:t>3/14/2019</a:t>
            </a:fld>
            <a:endParaRPr lang="en-US"/>
          </a:p>
        </p:txBody>
      </p:sp>
      <p:sp>
        <p:nvSpPr>
          <p:cNvPr id="5" name="Footer Placeholder 4"/>
          <p:cNvSpPr>
            <a:spLocks noGrp="1"/>
          </p:cNvSpPr>
          <p:nvPr>
            <p:ph type="ftr" sz="quarter" idx="11"/>
          </p:nvPr>
        </p:nvSpPr>
        <p:spPr/>
        <p:txBody>
          <a:bodyPr/>
          <a:lstStyle/>
          <a:p>
            <a:r>
              <a:rPr lang="en-US" smtClean="0"/>
              <a:t>Science Communication and Public Engagement - VIB Training 29 May 2018</a:t>
            </a:r>
            <a:endParaRPr lang="en-US"/>
          </a:p>
        </p:txBody>
      </p:sp>
      <p:sp>
        <p:nvSpPr>
          <p:cNvPr id="6" name="Slide Number Placeholder 5"/>
          <p:cNvSpPr>
            <a:spLocks noGrp="1"/>
          </p:cNvSpPr>
          <p:nvPr>
            <p:ph type="sldNum" sz="quarter" idx="12"/>
          </p:nvPr>
        </p:nvSpPr>
        <p:spPr/>
        <p:txBody>
          <a:bodyPr/>
          <a:lstStyle/>
          <a:p>
            <a:fld id="{0EE2E883-4463-4C30-A00B-D0F37503D8E4}" type="slidenum">
              <a:rPr lang="en-US" smtClean="0"/>
              <a:t>‹nr.›</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670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Slide">
    <p:spTree>
      <p:nvGrpSpPr>
        <p:cNvPr id="1" name=""/>
        <p:cNvGrpSpPr/>
        <p:nvPr/>
      </p:nvGrpSpPr>
      <p:grpSpPr>
        <a:xfrm>
          <a:off x="0" y="0"/>
          <a:ext cx="0" cy="0"/>
          <a:chOff x="0" y="0"/>
          <a:chExt cx="0" cy="0"/>
        </a:xfrm>
      </p:grpSpPr>
      <p:sp>
        <p:nvSpPr>
          <p:cNvPr id="7" name="Rectangle 6"/>
          <p:cNvSpPr/>
          <p:nvPr userDrawn="1"/>
        </p:nvSpPr>
        <p:spPr>
          <a:xfrm>
            <a:off x="642977" y="0"/>
            <a:ext cx="11549023" cy="5553563"/>
          </a:xfrm>
          <a:prstGeom prst="rect">
            <a:avLst/>
          </a:prstGeom>
          <a:solidFill>
            <a:srgbClr val="1E64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2" name="Title 1"/>
          <p:cNvSpPr>
            <a:spLocks noGrp="1"/>
          </p:cNvSpPr>
          <p:nvPr>
            <p:ph type="ctrTitle" hasCustomPrompt="1"/>
          </p:nvPr>
        </p:nvSpPr>
        <p:spPr bwMode="white">
          <a:xfrm>
            <a:off x="907842" y="2282428"/>
            <a:ext cx="10676456" cy="3119285"/>
          </a:xfrm>
        </p:spPr>
        <p:txBody>
          <a:bodyPr anchor="b">
            <a:noAutofit/>
          </a:bodyPr>
          <a:lstStyle>
            <a:lvl1pPr algn="l">
              <a:lnSpc>
                <a:spcPts val="7734"/>
              </a:lnSpc>
              <a:defRPr sz="7031" u="sng" baseline="0">
                <a:solidFill>
                  <a:schemeClr val="bg1"/>
                </a:solidFill>
                <a:uFill>
                  <a:solidFill>
                    <a:schemeClr val="bg1"/>
                  </a:solidFill>
                </a:uFill>
              </a:defRPr>
            </a:lvl1pPr>
          </a:lstStyle>
          <a:p>
            <a:r>
              <a:rPr lang="en-GB" noProof="0" dirty="0"/>
              <a:t>Click to add chapter title</a:t>
            </a:r>
          </a:p>
        </p:txBody>
      </p:sp>
      <p:sp>
        <p:nvSpPr>
          <p:cNvPr id="8" name="Titles positoning box" hidden="1"/>
          <p:cNvSpPr/>
          <p:nvPr userDrawn="1"/>
        </p:nvSpPr>
        <p:spPr>
          <a:xfrm>
            <a:off x="964465" y="5163750"/>
            <a:ext cx="10555957" cy="405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66"/>
          </a:p>
        </p:txBody>
      </p:sp>
      <p:sp>
        <p:nvSpPr>
          <p:cNvPr id="16"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en-GB" noProof="0" smtClean="0"/>
              <a:pPr/>
              <a:t>‹nr.›</a:t>
            </a:fld>
            <a:endParaRPr lang="en-GB" noProof="0" dirty="0"/>
          </a:p>
        </p:txBody>
      </p:sp>
    </p:spTree>
    <p:extLst>
      <p:ext uri="{BB962C8B-B14F-4D97-AF65-F5344CB8AC3E}">
        <p14:creationId xmlns:p14="http://schemas.microsoft.com/office/powerpoint/2010/main" val="228017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AC74189A-5F82-4472-A55E-E250A2713FB3}" type="datetime1">
              <a:rPr lang="en-US" smtClean="0"/>
              <a:t>3/14/2019</a:t>
            </a:fld>
            <a:endParaRPr lang="en-US"/>
          </a:p>
        </p:txBody>
      </p:sp>
      <p:sp>
        <p:nvSpPr>
          <p:cNvPr id="5" name="Footer Placeholder 4"/>
          <p:cNvSpPr>
            <a:spLocks noGrp="1"/>
          </p:cNvSpPr>
          <p:nvPr>
            <p:ph type="ftr" sz="quarter" idx="11"/>
          </p:nvPr>
        </p:nvSpPr>
        <p:spPr/>
        <p:txBody>
          <a:bodyPr/>
          <a:lstStyle/>
          <a:p>
            <a:r>
              <a:rPr lang="en-US" smtClean="0"/>
              <a:t>Science Communication and Public Engagement - VIB Training 29 May 2018</a:t>
            </a:r>
            <a:endParaRPr lang="en-US"/>
          </a:p>
        </p:txBody>
      </p:sp>
      <p:sp>
        <p:nvSpPr>
          <p:cNvPr id="6" name="Slide Number Placeholder 5"/>
          <p:cNvSpPr>
            <a:spLocks noGrp="1"/>
          </p:cNvSpPr>
          <p:nvPr>
            <p:ph type="sldNum" sz="quarter" idx="12"/>
          </p:nvPr>
        </p:nvSpPr>
        <p:spPr/>
        <p:txBody>
          <a:bodyPr/>
          <a:lstStyle/>
          <a:p>
            <a:fld id="{0EE2E883-4463-4C30-A00B-D0F37503D8E4}" type="slidenum">
              <a:rPr lang="en-US" smtClean="0"/>
              <a:t>‹nr.›</a:t>
            </a:fld>
            <a:endParaRPr lang="en-US"/>
          </a:p>
        </p:txBody>
      </p:sp>
    </p:spTree>
    <p:extLst>
      <p:ext uri="{BB962C8B-B14F-4D97-AF65-F5344CB8AC3E}">
        <p14:creationId xmlns:p14="http://schemas.microsoft.com/office/powerpoint/2010/main" val="938067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l-NL" smtClean="0"/>
              <a:t>Klik om de stijl te bewerken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D237603B-C925-405D-903D-870494521F98}" type="datetime1">
              <a:rPr lang="en-US" smtClean="0"/>
              <a:t>3/14/2019</a:t>
            </a:fld>
            <a:endParaRPr lang="en-US"/>
          </a:p>
        </p:txBody>
      </p:sp>
      <p:sp>
        <p:nvSpPr>
          <p:cNvPr id="5" name="Footer Placeholder 4"/>
          <p:cNvSpPr>
            <a:spLocks noGrp="1"/>
          </p:cNvSpPr>
          <p:nvPr>
            <p:ph type="ftr" sz="quarter" idx="11"/>
          </p:nvPr>
        </p:nvSpPr>
        <p:spPr/>
        <p:txBody>
          <a:bodyPr/>
          <a:lstStyle/>
          <a:p>
            <a:r>
              <a:rPr lang="en-US" smtClean="0"/>
              <a:t>Science Communication and Public Engagement - VIB Training 29 May 2018</a:t>
            </a:r>
            <a:endParaRPr lang="en-US"/>
          </a:p>
        </p:txBody>
      </p:sp>
      <p:sp>
        <p:nvSpPr>
          <p:cNvPr id="6" name="Slide Number Placeholder 5"/>
          <p:cNvSpPr>
            <a:spLocks noGrp="1"/>
          </p:cNvSpPr>
          <p:nvPr>
            <p:ph type="sldNum" sz="quarter" idx="12"/>
          </p:nvPr>
        </p:nvSpPr>
        <p:spPr/>
        <p:txBody>
          <a:bodyPr/>
          <a:lstStyle/>
          <a:p>
            <a:fld id="{0EE2E883-4463-4C30-A00B-D0F37503D8E4}" type="slidenum">
              <a:rPr lang="en-US" smtClean="0"/>
              <a:t>‹nr.›</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76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nl-NL" smtClean="0"/>
              <a:t>Klik om de stijl te bewerken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FFCD2D7B-BE62-4066-8B68-99B16D199D3D}" type="datetime1">
              <a:rPr lang="en-US" smtClean="0"/>
              <a:t>3/14/2019</a:t>
            </a:fld>
            <a:endParaRPr lang="en-US"/>
          </a:p>
        </p:txBody>
      </p:sp>
      <p:sp>
        <p:nvSpPr>
          <p:cNvPr id="6" name="Footer Placeholder 5"/>
          <p:cNvSpPr>
            <a:spLocks noGrp="1"/>
          </p:cNvSpPr>
          <p:nvPr>
            <p:ph type="ftr" sz="quarter" idx="11"/>
          </p:nvPr>
        </p:nvSpPr>
        <p:spPr/>
        <p:txBody>
          <a:bodyPr/>
          <a:lstStyle/>
          <a:p>
            <a:r>
              <a:rPr lang="en-US" smtClean="0"/>
              <a:t>Science Communication and Public Engagement - VIB Training 29 May 2018</a:t>
            </a:r>
            <a:endParaRPr lang="en-US"/>
          </a:p>
        </p:txBody>
      </p:sp>
      <p:sp>
        <p:nvSpPr>
          <p:cNvPr id="7" name="Slide Number Placeholder 6"/>
          <p:cNvSpPr>
            <a:spLocks noGrp="1"/>
          </p:cNvSpPr>
          <p:nvPr>
            <p:ph type="sldNum" sz="quarter" idx="12"/>
          </p:nvPr>
        </p:nvSpPr>
        <p:spPr/>
        <p:txBody>
          <a:bodyPr/>
          <a:lstStyle/>
          <a:p>
            <a:fld id="{0EE2E883-4463-4C30-A00B-D0F37503D8E4}" type="slidenum">
              <a:rPr lang="en-US" smtClean="0"/>
              <a:t>‹nr.›</a:t>
            </a:fld>
            <a:endParaRPr lang="en-US"/>
          </a:p>
        </p:txBody>
      </p:sp>
    </p:spTree>
    <p:extLst>
      <p:ext uri="{BB962C8B-B14F-4D97-AF65-F5344CB8AC3E}">
        <p14:creationId xmlns:p14="http://schemas.microsoft.com/office/powerpoint/2010/main" val="167111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smtClean="0"/>
              <a:t>Klik om de stijl te bewerken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1024128" y="2967788"/>
            <a:ext cx="4754880" cy="334157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l-NL" smtClean="0"/>
              <a:t>Klik om de modelstijlen te bewerken</a:t>
            </a:r>
          </a:p>
        </p:txBody>
      </p:sp>
      <p:sp>
        <p:nvSpPr>
          <p:cNvPr id="6" name="Content Placeholder 5"/>
          <p:cNvSpPr>
            <a:spLocks noGrp="1"/>
          </p:cNvSpPr>
          <p:nvPr>
            <p:ph sz="quarter" idx="4"/>
          </p:nvPr>
        </p:nvSpPr>
        <p:spPr>
          <a:xfrm>
            <a:off x="5990888" y="2967788"/>
            <a:ext cx="4754880" cy="334157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EDB55D47-BD7F-4CBA-94D7-0B8F3AA5234F}" type="datetime1">
              <a:rPr lang="en-US" smtClean="0"/>
              <a:t>3/14/2019</a:t>
            </a:fld>
            <a:endParaRPr lang="en-US"/>
          </a:p>
        </p:txBody>
      </p:sp>
      <p:sp>
        <p:nvSpPr>
          <p:cNvPr id="8" name="Footer Placeholder 7"/>
          <p:cNvSpPr>
            <a:spLocks noGrp="1"/>
          </p:cNvSpPr>
          <p:nvPr>
            <p:ph type="ftr" sz="quarter" idx="11"/>
          </p:nvPr>
        </p:nvSpPr>
        <p:spPr/>
        <p:txBody>
          <a:bodyPr/>
          <a:lstStyle/>
          <a:p>
            <a:r>
              <a:rPr lang="en-US" smtClean="0"/>
              <a:t>Science Communication and Public Engagement - VIB Training 29 May 2018</a:t>
            </a:r>
            <a:endParaRPr lang="en-US"/>
          </a:p>
        </p:txBody>
      </p:sp>
      <p:sp>
        <p:nvSpPr>
          <p:cNvPr id="9" name="Slide Number Placeholder 8"/>
          <p:cNvSpPr>
            <a:spLocks noGrp="1"/>
          </p:cNvSpPr>
          <p:nvPr>
            <p:ph type="sldNum" sz="quarter" idx="12"/>
          </p:nvPr>
        </p:nvSpPr>
        <p:spPr/>
        <p:txBody>
          <a:bodyPr/>
          <a:lstStyle/>
          <a:p>
            <a:fld id="{0EE2E883-4463-4C30-A00B-D0F37503D8E4}" type="slidenum">
              <a:rPr lang="en-US" smtClean="0"/>
              <a:t>‹nr.›</a:t>
            </a:fld>
            <a:endParaRPr lang="en-US"/>
          </a:p>
        </p:txBody>
      </p:sp>
    </p:spTree>
    <p:extLst>
      <p:ext uri="{BB962C8B-B14F-4D97-AF65-F5344CB8AC3E}">
        <p14:creationId xmlns:p14="http://schemas.microsoft.com/office/powerpoint/2010/main" val="362811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011BD49C-19E0-4078-9C76-E18D85BED890}" type="datetime1">
              <a:rPr lang="en-US" smtClean="0"/>
              <a:t>3/14/2019</a:t>
            </a:fld>
            <a:endParaRPr lang="en-US"/>
          </a:p>
        </p:txBody>
      </p:sp>
      <p:sp>
        <p:nvSpPr>
          <p:cNvPr id="4" name="Footer Placeholder 3"/>
          <p:cNvSpPr>
            <a:spLocks noGrp="1"/>
          </p:cNvSpPr>
          <p:nvPr>
            <p:ph type="ftr" sz="quarter" idx="11"/>
          </p:nvPr>
        </p:nvSpPr>
        <p:spPr/>
        <p:txBody>
          <a:bodyPr/>
          <a:lstStyle/>
          <a:p>
            <a:r>
              <a:rPr lang="en-US" smtClean="0"/>
              <a:t>Science Communication and Public Engagement - VIB Training 29 May 2018</a:t>
            </a:r>
            <a:endParaRPr lang="en-US"/>
          </a:p>
        </p:txBody>
      </p:sp>
      <p:sp>
        <p:nvSpPr>
          <p:cNvPr id="5" name="Slide Number Placeholder 4"/>
          <p:cNvSpPr>
            <a:spLocks noGrp="1"/>
          </p:cNvSpPr>
          <p:nvPr>
            <p:ph type="sldNum" sz="quarter" idx="12"/>
          </p:nvPr>
        </p:nvSpPr>
        <p:spPr/>
        <p:txBody>
          <a:bodyPr/>
          <a:lstStyle/>
          <a:p>
            <a:fld id="{0EE2E883-4463-4C30-A00B-D0F37503D8E4}" type="slidenum">
              <a:rPr lang="en-US" smtClean="0"/>
              <a:t>‹nr.›</a:t>
            </a:fld>
            <a:endParaRPr lang="en-US"/>
          </a:p>
        </p:txBody>
      </p:sp>
    </p:spTree>
    <p:extLst>
      <p:ext uri="{BB962C8B-B14F-4D97-AF65-F5344CB8AC3E}">
        <p14:creationId xmlns:p14="http://schemas.microsoft.com/office/powerpoint/2010/main" val="628559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2D525-72D3-469E-A619-A09100A7E1FD}" type="datetime1">
              <a:rPr lang="en-US" smtClean="0"/>
              <a:t>3/14/2019</a:t>
            </a:fld>
            <a:endParaRPr lang="en-US"/>
          </a:p>
        </p:txBody>
      </p:sp>
      <p:sp>
        <p:nvSpPr>
          <p:cNvPr id="3" name="Footer Placeholder 2"/>
          <p:cNvSpPr>
            <a:spLocks noGrp="1"/>
          </p:cNvSpPr>
          <p:nvPr>
            <p:ph type="ftr" sz="quarter" idx="11"/>
          </p:nvPr>
        </p:nvSpPr>
        <p:spPr/>
        <p:txBody>
          <a:bodyPr/>
          <a:lstStyle/>
          <a:p>
            <a:r>
              <a:rPr lang="en-US" smtClean="0"/>
              <a:t>Science Communication and Public Engagement - VIB Training 29 May 2018</a:t>
            </a:r>
            <a:endParaRPr lang="en-US"/>
          </a:p>
        </p:txBody>
      </p:sp>
      <p:sp>
        <p:nvSpPr>
          <p:cNvPr id="4" name="Slide Number Placeholder 3"/>
          <p:cNvSpPr>
            <a:spLocks noGrp="1"/>
          </p:cNvSpPr>
          <p:nvPr>
            <p:ph type="sldNum" sz="quarter" idx="12"/>
          </p:nvPr>
        </p:nvSpPr>
        <p:spPr/>
        <p:txBody>
          <a:bodyPr/>
          <a:lstStyle/>
          <a:p>
            <a:fld id="{0EE2E883-4463-4C30-A00B-D0F37503D8E4}" type="slidenum">
              <a:rPr lang="en-US" smtClean="0"/>
              <a:t>‹nr.›</a:t>
            </a:fld>
            <a:endParaRPr lang="en-US"/>
          </a:p>
        </p:txBody>
      </p:sp>
    </p:spTree>
    <p:extLst>
      <p:ext uri="{BB962C8B-B14F-4D97-AF65-F5344CB8AC3E}">
        <p14:creationId xmlns:p14="http://schemas.microsoft.com/office/powerpoint/2010/main" val="1619081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nl-NL" smtClean="0"/>
              <a:t>Klik om de stijl te bewerken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EE659419-AEF2-4B23-B240-37F0B3D870D8}" type="datetime1">
              <a:rPr lang="en-US" smtClean="0"/>
              <a:t>3/14/2019</a:t>
            </a:fld>
            <a:endParaRPr lang="en-US"/>
          </a:p>
        </p:txBody>
      </p:sp>
      <p:sp>
        <p:nvSpPr>
          <p:cNvPr id="6" name="Footer Placeholder 5"/>
          <p:cNvSpPr>
            <a:spLocks noGrp="1"/>
          </p:cNvSpPr>
          <p:nvPr>
            <p:ph type="ftr" sz="quarter" idx="11"/>
          </p:nvPr>
        </p:nvSpPr>
        <p:spPr/>
        <p:txBody>
          <a:bodyPr/>
          <a:lstStyle/>
          <a:p>
            <a:r>
              <a:rPr lang="en-US" smtClean="0"/>
              <a:t>Science Communication and Public Engagement - VIB Training 29 May 2018</a:t>
            </a:r>
            <a:endParaRPr lang="en-US"/>
          </a:p>
        </p:txBody>
      </p:sp>
      <p:sp>
        <p:nvSpPr>
          <p:cNvPr id="7" name="Slide Number Placeholder 6"/>
          <p:cNvSpPr>
            <a:spLocks noGrp="1"/>
          </p:cNvSpPr>
          <p:nvPr>
            <p:ph type="sldNum" sz="quarter" idx="12"/>
          </p:nvPr>
        </p:nvSpPr>
        <p:spPr/>
        <p:txBody>
          <a:bodyPr/>
          <a:lstStyle/>
          <a:p>
            <a:fld id="{0EE2E883-4463-4C30-A00B-D0F37503D8E4}" type="slidenum">
              <a:rPr lang="en-US" smtClean="0"/>
              <a:t>‹nr.›</a:t>
            </a:fld>
            <a:endParaRPr lang="en-US"/>
          </a:p>
        </p:txBody>
      </p:sp>
    </p:spTree>
    <p:extLst>
      <p:ext uri="{BB962C8B-B14F-4D97-AF65-F5344CB8AC3E}">
        <p14:creationId xmlns:p14="http://schemas.microsoft.com/office/powerpoint/2010/main" val="1492785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E0E06EA3-7623-4A82-806A-3D78F587D30F}" type="datetime1">
              <a:rPr lang="en-US" smtClean="0"/>
              <a:t>3/14/2019</a:t>
            </a:fld>
            <a:endParaRPr lang="en-US"/>
          </a:p>
        </p:txBody>
      </p:sp>
      <p:sp>
        <p:nvSpPr>
          <p:cNvPr id="6" name="Footer Placeholder 5"/>
          <p:cNvSpPr>
            <a:spLocks noGrp="1"/>
          </p:cNvSpPr>
          <p:nvPr>
            <p:ph type="ftr" sz="quarter" idx="11"/>
          </p:nvPr>
        </p:nvSpPr>
        <p:spPr/>
        <p:txBody>
          <a:bodyPr/>
          <a:lstStyle/>
          <a:p>
            <a:r>
              <a:rPr lang="en-US" smtClean="0"/>
              <a:t>Science Communication and Public Engagement - VIB Training 29 May 2018</a:t>
            </a:r>
            <a:endParaRPr lang="en-US"/>
          </a:p>
        </p:txBody>
      </p:sp>
      <p:sp>
        <p:nvSpPr>
          <p:cNvPr id="7" name="Slide Number Placeholder 6"/>
          <p:cNvSpPr>
            <a:spLocks noGrp="1"/>
          </p:cNvSpPr>
          <p:nvPr>
            <p:ph type="sldNum" sz="quarter" idx="12"/>
          </p:nvPr>
        </p:nvSpPr>
        <p:spPr/>
        <p:txBody>
          <a:bodyPr/>
          <a:lstStyle/>
          <a:p>
            <a:fld id="{0EE2E883-4463-4C30-A00B-D0F37503D8E4}" type="slidenum">
              <a:rPr lang="en-US" smtClean="0"/>
              <a:t>‹nr.›</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84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FD3BD0C-E1C1-4885-B15F-204F0EF80BC8}" type="datetime1">
              <a:rPr lang="en-US" smtClean="0"/>
              <a:t>3/14/2019</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smtClean="0"/>
              <a:t>Science Communication and Public Engagement - VIB Training 29 May 2018</a:t>
            </a:r>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EE2E883-4463-4C30-A00B-D0F37503D8E4}" type="slidenum">
              <a:rPr lang="en-US" smtClean="0"/>
              <a:t>‹nr.›</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482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hyperlink" Target="http://splasho.com/upgoer5" TargetMode="Externa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gif"/><Relationship Id="rId18" Type="http://schemas.openxmlformats.org/officeDocument/2006/relationships/image" Target="../media/image24.png"/><Relationship Id="rId3" Type="http://schemas.openxmlformats.org/officeDocument/2006/relationships/image" Target="../media/image9.gif"/><Relationship Id="rId7" Type="http://schemas.openxmlformats.org/officeDocument/2006/relationships/image" Target="../media/image13.gif"/><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2.gif"/><Relationship Id="rId11" Type="http://schemas.openxmlformats.org/officeDocument/2006/relationships/image" Target="../media/image17.png"/><Relationship Id="rId5" Type="http://schemas.openxmlformats.org/officeDocument/2006/relationships/image" Target="../media/image11.gif"/><Relationship Id="rId15" Type="http://schemas.openxmlformats.org/officeDocument/2006/relationships/image" Target="../media/image21.png"/><Relationship Id="rId10" Type="http://schemas.openxmlformats.org/officeDocument/2006/relationships/image" Target="../media/image16.gif"/><Relationship Id="rId4" Type="http://schemas.openxmlformats.org/officeDocument/2006/relationships/image" Target="../media/image10.gif"/><Relationship Id="rId9" Type="http://schemas.openxmlformats.org/officeDocument/2006/relationships/image" Target="../media/image15.gif"/><Relationship Id="rId14" Type="http://schemas.openxmlformats.org/officeDocument/2006/relationships/image" Target="../media/image20.gif"/></Relationships>
</file>

<file path=ppt/slides/_rels/slide20.xml.rels><?xml version="1.0" encoding="UTF-8" standalone="yes"?>
<Relationships xmlns="http://schemas.openxmlformats.org/package/2006/relationships"><Relationship Id="rId3" Type="http://schemas.openxmlformats.org/officeDocument/2006/relationships/image" Target="../media/image58.gif"/><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7.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jpe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27.pn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27.pn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81.emf"/><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image" Target="../media/image83.png"/><Relationship Id="rId15" Type="http://schemas.openxmlformats.org/officeDocument/2006/relationships/image" Target="../media/image92.jpg"/><Relationship Id="rId10" Type="http://schemas.openxmlformats.org/officeDocument/2006/relationships/image" Target="../media/image27.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27.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3.emf"/><Relationship Id="rId21" Type="http://schemas.openxmlformats.org/officeDocument/2006/relationships/image" Target="../media/image110.gif"/><Relationship Id="rId7" Type="http://schemas.openxmlformats.org/officeDocument/2006/relationships/image" Target="../media/image97.emf"/><Relationship Id="rId12" Type="http://schemas.openxmlformats.org/officeDocument/2006/relationships/image" Target="../media/image102.emf"/><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notesSlide" Target="../notesSlides/notesSlide30.xml"/><Relationship Id="rId16" Type="http://schemas.openxmlformats.org/officeDocument/2006/relationships/image" Target="../media/image105.png"/><Relationship Id="rId20" Type="http://schemas.openxmlformats.org/officeDocument/2006/relationships/image" Target="../media/image109.jpeg"/><Relationship Id="rId29"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96.emf"/><Relationship Id="rId11" Type="http://schemas.openxmlformats.org/officeDocument/2006/relationships/image" Target="../media/image101.emf"/><Relationship Id="rId24" Type="http://schemas.openxmlformats.org/officeDocument/2006/relationships/image" Target="../media/image113.png"/><Relationship Id="rId5" Type="http://schemas.openxmlformats.org/officeDocument/2006/relationships/image" Target="../media/image95.emf"/><Relationship Id="rId15" Type="http://schemas.openxmlformats.org/officeDocument/2006/relationships/image" Target="../media/image104.jpeg"/><Relationship Id="rId23" Type="http://schemas.openxmlformats.org/officeDocument/2006/relationships/image" Target="../media/image112.png"/><Relationship Id="rId28" Type="http://schemas.openxmlformats.org/officeDocument/2006/relationships/image" Target="../media/image117.png"/><Relationship Id="rId10" Type="http://schemas.openxmlformats.org/officeDocument/2006/relationships/image" Target="../media/image100.jpeg"/><Relationship Id="rId19" Type="http://schemas.openxmlformats.org/officeDocument/2006/relationships/image" Target="../media/image108.jpeg"/><Relationship Id="rId4" Type="http://schemas.openxmlformats.org/officeDocument/2006/relationships/image" Target="../media/image94.emf"/><Relationship Id="rId9" Type="http://schemas.openxmlformats.org/officeDocument/2006/relationships/image" Target="../media/image99.emf"/><Relationship Id="rId14" Type="http://schemas.openxmlformats.org/officeDocument/2006/relationships/image" Target="../media/image103.png"/><Relationship Id="rId22" Type="http://schemas.openxmlformats.org/officeDocument/2006/relationships/image" Target="../media/image111.emf"/><Relationship Id="rId27" Type="http://schemas.openxmlformats.org/officeDocument/2006/relationships/image" Target="../media/image11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0.gif"/></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21.png"/><Relationship Id="rId4" Type="http://schemas.openxmlformats.org/officeDocument/2006/relationships/image" Target="../media/image110.gif"/></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www.fromthelabbench.com/from-the-lab-bench-science-blog/2017/2/11/learning-to-instagram-science-lsuscifund"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22.jpeg"/><Relationship Id="rId4" Type="http://schemas.openxmlformats.org/officeDocument/2006/relationships/image" Target="../media/image110.gif"/></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theconversation.com/what-makes-a-popular-science-video-on-youtube-36657"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19.png"/><Relationship Id="rId4" Type="http://schemas.openxmlformats.org/officeDocument/2006/relationships/image" Target="../media/image110.gif"/></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27.pn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emf"/></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25.jpeg"/><Relationship Id="rId4" Type="http://schemas.openxmlformats.org/officeDocument/2006/relationships/image" Target="../media/image20.gif"/></Relationships>
</file>

<file path=ppt/slides/_rels/slide3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35.png"/><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27.png"/><Relationship Id="rId4" Type="http://schemas.openxmlformats.org/officeDocument/2006/relationships/image" Target="../media/image137.emf"/></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41.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4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7.png"/><Relationship Id="rId4" Type="http://schemas.openxmlformats.org/officeDocument/2006/relationships/image" Target="../media/image141.png"/></Relationships>
</file>

<file path=ppt/slides/_rels/slide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4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26.png"/><Relationship Id="rId18" Type="http://schemas.openxmlformats.org/officeDocument/2006/relationships/image" Target="../media/image62.png"/><Relationship Id="rId26" Type="http://schemas.openxmlformats.org/officeDocument/2006/relationships/image" Target="../media/image80.png"/><Relationship Id="rId3" Type="http://schemas.openxmlformats.org/officeDocument/2006/relationships/image" Target="../media/image9.gif"/><Relationship Id="rId21" Type="http://schemas.openxmlformats.org/officeDocument/2006/relationships/image" Target="../media/image28.png"/><Relationship Id="rId7" Type="http://schemas.openxmlformats.org/officeDocument/2006/relationships/image" Target="../media/image13.gif"/><Relationship Id="rId12" Type="http://schemas.openxmlformats.org/officeDocument/2006/relationships/image" Target="../media/image20.gif"/><Relationship Id="rId17" Type="http://schemas.openxmlformats.org/officeDocument/2006/relationships/image" Target="../media/image47.png"/><Relationship Id="rId25" Type="http://schemas.openxmlformats.org/officeDocument/2006/relationships/image" Target="../media/image125.png"/><Relationship Id="rId33" Type="http://schemas.openxmlformats.org/officeDocument/2006/relationships/image" Target="../media/image132.png"/><Relationship Id="rId2" Type="http://schemas.openxmlformats.org/officeDocument/2006/relationships/notesSlide" Target="../notesSlides/notesSlide44.xml"/><Relationship Id="rId16" Type="http://schemas.openxmlformats.org/officeDocument/2006/relationships/image" Target="../media/image38.png"/><Relationship Id="rId20" Type="http://schemas.openxmlformats.org/officeDocument/2006/relationships/image" Target="../media/image37.png"/><Relationship Id="rId29"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2.gif"/><Relationship Id="rId11" Type="http://schemas.openxmlformats.org/officeDocument/2006/relationships/image" Target="../media/image19.gif"/><Relationship Id="rId24" Type="http://schemas.openxmlformats.org/officeDocument/2006/relationships/image" Target="../media/image79.png"/><Relationship Id="rId32" Type="http://schemas.openxmlformats.org/officeDocument/2006/relationships/image" Target="../media/image150.png"/><Relationship Id="rId5" Type="http://schemas.openxmlformats.org/officeDocument/2006/relationships/image" Target="../media/image11.gif"/><Relationship Id="rId15" Type="http://schemas.openxmlformats.org/officeDocument/2006/relationships/image" Target="../media/image35.png"/><Relationship Id="rId23" Type="http://schemas.openxmlformats.org/officeDocument/2006/relationships/image" Target="../media/image148.png"/><Relationship Id="rId28" Type="http://schemas.openxmlformats.org/officeDocument/2006/relationships/image" Target="../media/image131.png"/><Relationship Id="rId10" Type="http://schemas.openxmlformats.org/officeDocument/2006/relationships/image" Target="../media/image16.gif"/><Relationship Id="rId19" Type="http://schemas.openxmlformats.org/officeDocument/2006/relationships/image" Target="../media/image34.png"/><Relationship Id="rId31" Type="http://schemas.openxmlformats.org/officeDocument/2006/relationships/image" Target="../media/image141.png"/><Relationship Id="rId4" Type="http://schemas.openxmlformats.org/officeDocument/2006/relationships/image" Target="../media/image10.gif"/><Relationship Id="rId9" Type="http://schemas.openxmlformats.org/officeDocument/2006/relationships/image" Target="../media/image15.gif"/><Relationship Id="rId14" Type="http://schemas.openxmlformats.org/officeDocument/2006/relationships/image" Target="../media/image46.png"/><Relationship Id="rId22" Type="http://schemas.openxmlformats.org/officeDocument/2006/relationships/image" Target="../media/image63.png"/><Relationship Id="rId27" Type="http://schemas.openxmlformats.org/officeDocument/2006/relationships/image" Target="../media/image124.png"/><Relationship Id="rId30" Type="http://schemas.openxmlformats.org/officeDocument/2006/relationships/image" Target="../media/image149.png"/></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gif"/><Relationship Id="rId7"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49.png"/><Relationship Id="rId10" Type="http://schemas.openxmlformats.org/officeDocument/2006/relationships/image" Target="../media/image24.png"/><Relationship Id="rId4" Type="http://schemas.openxmlformats.org/officeDocument/2006/relationships/image" Target="../media/image25.jpeg"/><Relationship Id="rId9"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52.png"/></Relationships>
</file>

<file path=ppt/slides/_rels/slide4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JPG"/><Relationship Id="rId12" Type="http://schemas.openxmlformats.org/officeDocument/2006/relationships/image" Target="../media/image162.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56.JPG"/><Relationship Id="rId11" Type="http://schemas.openxmlformats.org/officeDocument/2006/relationships/image" Target="../media/image161.png"/><Relationship Id="rId5" Type="http://schemas.openxmlformats.org/officeDocument/2006/relationships/image" Target="../media/image155.JP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emf"/></Relationships>
</file>

<file path=ppt/slides/_rels/slide48.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emf"/><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66.emf"/><Relationship Id="rId5" Type="http://schemas.openxmlformats.org/officeDocument/2006/relationships/image" Target="../media/image165.emf"/><Relationship Id="rId4" Type="http://schemas.openxmlformats.org/officeDocument/2006/relationships/image" Target="../media/image164.png"/></Relationships>
</file>

<file path=ppt/slides/_rels/slide4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70.emf"/><Relationship Id="rId5" Type="http://schemas.openxmlformats.org/officeDocument/2006/relationships/image" Target="../media/image169.emf"/><Relationship Id="rId4" Type="http://schemas.openxmlformats.org/officeDocument/2006/relationships/image" Target="../media/image168.emf"/></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51.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52.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53.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73.emf"/><Relationship Id="rId4" Type="http://schemas.openxmlformats.org/officeDocument/2006/relationships/image" Target="../media/image172.png"/></Relationships>
</file>

<file path=ppt/slides/_rels/slide54.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74.PNG"/><Relationship Id="rId4" Type="http://schemas.openxmlformats.org/officeDocument/2006/relationships/image" Target="../media/image172.png"/></Relationships>
</file>

<file path=ppt/slides/_rels/slide55.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76.emf"/><Relationship Id="rId5" Type="http://schemas.openxmlformats.org/officeDocument/2006/relationships/image" Target="../media/image175.png"/><Relationship Id="rId4" Type="http://schemas.openxmlformats.org/officeDocument/2006/relationships/image" Target="../media/image172.png"/></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5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80.emf"/><Relationship Id="rId5" Type="http://schemas.openxmlformats.org/officeDocument/2006/relationships/image" Target="../media/image179.emf"/><Relationship Id="rId4" Type="http://schemas.openxmlformats.org/officeDocument/2006/relationships/image" Target="../media/image172.png"/></Relationships>
</file>

<file path=ppt/slides/_rels/slide5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82.emf"/><Relationship Id="rId5" Type="http://schemas.openxmlformats.org/officeDocument/2006/relationships/image" Target="../media/image181.emf"/><Relationship Id="rId4" Type="http://schemas.openxmlformats.org/officeDocument/2006/relationships/image" Target="../media/image172.png"/></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7.png"/><Relationship Id="rId4" Type="http://schemas.openxmlformats.org/officeDocument/2006/relationships/image" Target="../media/image25.jpeg"/></Relationships>
</file>

<file path=ppt/slides/_rels/slide6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83.emf"/><Relationship Id="rId5" Type="http://schemas.openxmlformats.org/officeDocument/2006/relationships/image" Target="../media/image27.png"/><Relationship Id="rId4" Type="http://schemas.openxmlformats.org/officeDocument/2006/relationships/image" Target="../media/image172.png"/></Relationships>
</file>

<file path=ppt/slides/_rels/slide6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86.png"/><Relationship Id="rId5" Type="http://schemas.openxmlformats.org/officeDocument/2006/relationships/image" Target="../media/image183.emf"/><Relationship Id="rId4" Type="http://schemas.openxmlformats.org/officeDocument/2006/relationships/image" Target="../media/image185.emf"/></Relationships>
</file>

<file path=ppt/slides/_rels/slide62.xml.rels><?xml version="1.0" encoding="UTF-8" standalone="yes"?>
<Relationships xmlns="http://schemas.openxmlformats.org/package/2006/relationships"><Relationship Id="rId8" Type="http://schemas.openxmlformats.org/officeDocument/2006/relationships/image" Target="../media/image191.emf"/><Relationship Id="rId3" Type="http://schemas.openxmlformats.org/officeDocument/2006/relationships/image" Target="../media/image184.jpeg"/><Relationship Id="rId7" Type="http://schemas.openxmlformats.org/officeDocument/2006/relationships/image" Target="../media/image190.emf"/><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89.emf"/><Relationship Id="rId5" Type="http://schemas.openxmlformats.org/officeDocument/2006/relationships/image" Target="../media/image188.emf"/><Relationship Id="rId4" Type="http://schemas.openxmlformats.org/officeDocument/2006/relationships/image" Target="../media/image187.emf"/><Relationship Id="rId9" Type="http://schemas.openxmlformats.org/officeDocument/2006/relationships/image" Target="../media/image192.emf"/></Relationships>
</file>

<file path=ppt/slides/_rels/slide6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6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95.jpe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openuct.uct.ac.za/sites/default/files/Online%20Visibility%20Guidelines.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gif"/><Relationship Id="rId5" Type="http://schemas.openxmlformats.org/officeDocument/2006/relationships/image" Target="../media/image37.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lipartbest.com/cliparts/niE/X89/niEX89RX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359" y="491523"/>
            <a:ext cx="5854700" cy="543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https://fanart.tv/fanart/movies/23483/hdmovielogo/kick-ass-505a683ec825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34" y="2561049"/>
            <a:ext cx="6613634" cy="2566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 y="5777863"/>
            <a:ext cx="1349886" cy="1080137"/>
          </a:xfrm>
          <a:prstGeom prst="rect">
            <a:avLst/>
          </a:prstGeom>
        </p:spPr>
      </p:pic>
      <p:pic>
        <p:nvPicPr>
          <p:cNvPr id="1034" name="Picture 10" descr="Bangers"/>
          <p:cNvPicPr>
            <a:picLocks noChangeAspect="1" noChangeArrowheads="1"/>
          </p:cNvPicPr>
          <p:nvPr/>
        </p:nvPicPr>
        <p:blipFill rotWithShape="1">
          <a:blip r:embed="rId6">
            <a:extLst>
              <a:ext uri="{28A0092B-C50C-407E-A947-70E740481C1C}">
                <a14:useLocalDpi xmlns:a14="http://schemas.microsoft.com/office/drawing/2010/main" val="0"/>
              </a:ext>
            </a:extLst>
          </a:blip>
          <a:srcRect r="37966"/>
          <a:stretch/>
        </p:blipFill>
        <p:spPr bwMode="auto">
          <a:xfrm>
            <a:off x="633129" y="288434"/>
            <a:ext cx="6811025" cy="6142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ng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5991" y="1460399"/>
            <a:ext cx="2152650" cy="5429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ange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6709" y="280506"/>
            <a:ext cx="2177592" cy="622169"/>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4700" y="5888371"/>
            <a:ext cx="7523798" cy="897798"/>
          </a:xfrm>
          <a:prstGeom prst="rect">
            <a:avLst/>
          </a:prstGeom>
        </p:spPr>
      </p:pic>
      <p:sp>
        <p:nvSpPr>
          <p:cNvPr id="3" name="Tekstvak 2"/>
          <p:cNvSpPr txBox="1"/>
          <p:nvPr/>
        </p:nvSpPr>
        <p:spPr>
          <a:xfrm>
            <a:off x="168965" y="5297557"/>
            <a:ext cx="1898374" cy="646331"/>
          </a:xfrm>
          <a:prstGeom prst="rect">
            <a:avLst/>
          </a:prstGeom>
          <a:noFill/>
        </p:spPr>
        <p:txBody>
          <a:bodyPr wrap="square" rtlCol="0">
            <a:spAutoFit/>
          </a:bodyPr>
          <a:lstStyle/>
          <a:p>
            <a:r>
              <a:rPr lang="nl-BE" dirty="0" smtClean="0"/>
              <a:t>Esther De Smet</a:t>
            </a:r>
          </a:p>
          <a:p>
            <a:r>
              <a:rPr lang="nl-BE" dirty="0" smtClean="0"/>
              <a:t>@sterretje8</a:t>
            </a:r>
            <a:endParaRPr lang="nl-BE" dirty="0"/>
          </a:p>
        </p:txBody>
      </p:sp>
    </p:spTree>
    <p:extLst>
      <p:ext uri="{BB962C8B-B14F-4D97-AF65-F5344CB8AC3E}">
        <p14:creationId xmlns:p14="http://schemas.microsoft.com/office/powerpoint/2010/main" val="1613280401"/>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show 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584"/>
            <a:ext cx="12210334" cy="5775158"/>
          </a:xfrm>
          <a:prstGeom prst="rect">
            <a:avLst/>
          </a:prstGeom>
          <a:noFill/>
          <a:extLst>
            <a:ext uri="{909E8E84-426E-40DD-AFC4-6F175D3DCCD1}">
              <a14:hiddenFill xmlns:a14="http://schemas.microsoft.com/office/drawing/2010/main">
                <a:solidFill>
                  <a:srgbClr val="FFFFFF"/>
                </a:solidFill>
              </a14:hiddenFill>
            </a:ext>
          </a:extLst>
        </p:spPr>
      </p:pic>
      <p:sp>
        <p:nvSpPr>
          <p:cNvPr id="2" name="Rechthoek 1"/>
          <p:cNvSpPr/>
          <p:nvPr/>
        </p:nvSpPr>
        <p:spPr>
          <a:xfrm>
            <a:off x="3127350" y="2039352"/>
            <a:ext cx="5955631" cy="74595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BE"/>
          </a:p>
        </p:txBody>
      </p:sp>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1505" y="1481664"/>
            <a:ext cx="5906785" cy="1115377"/>
          </a:xfrm>
          <a:prstGeom prst="rect">
            <a:avLst/>
          </a:prstGeom>
        </p:spPr>
      </p:pic>
      <p:pic>
        <p:nvPicPr>
          <p:cNvPr id="5" name="Afbeelding 4"/>
          <p:cNvPicPr>
            <a:picLocks noChangeAspect="1"/>
          </p:cNvPicPr>
          <p:nvPr/>
        </p:nvPicPr>
        <p:blipFill rotWithShape="1">
          <a:blip r:embed="rId5">
            <a:extLst>
              <a:ext uri="{28A0092B-C50C-407E-A947-70E740481C1C}">
                <a14:useLocalDpi xmlns:a14="http://schemas.microsoft.com/office/drawing/2010/main" val="0"/>
              </a:ext>
            </a:extLst>
          </a:blip>
          <a:srcRect l="7700" t="9023" r="41014" b="40552"/>
          <a:stretch/>
        </p:blipFill>
        <p:spPr>
          <a:xfrm>
            <a:off x="4297679" y="4423410"/>
            <a:ext cx="3611881" cy="2366010"/>
          </a:xfrm>
          <a:prstGeom prst="rect">
            <a:avLst/>
          </a:prstGeom>
        </p:spPr>
      </p:pic>
      <p:sp>
        <p:nvSpPr>
          <p:cNvPr id="7" name="5-puntige ster 6"/>
          <p:cNvSpPr/>
          <p:nvPr/>
        </p:nvSpPr>
        <p:spPr>
          <a:xfrm>
            <a:off x="11549270" y="6192078"/>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16106836"/>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1.bp.blogspot.com/-jNw7_uDdtxY/T6I9MWmSeSI/AAAAAAAAEDg/srmhZ6itUOM/s1600/The-Avengers-Movie-Black-Widow-Scarlett-Johanss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019" y="1039812"/>
            <a:ext cx="2809806" cy="56086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cdn.vectorstock.com/i/composite/32,84/comic-book-explosion-vector-12632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970" y="1055453"/>
            <a:ext cx="3619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p:cNvPicPr>
            <a:picLocks noChangeAspect="1"/>
          </p:cNvPicPr>
          <p:nvPr/>
        </p:nvPicPr>
        <p:blipFill>
          <a:blip r:embed="rId5"/>
          <a:stretch>
            <a:fillRect/>
          </a:stretch>
        </p:blipFill>
        <p:spPr>
          <a:xfrm>
            <a:off x="2153439" y="5762258"/>
            <a:ext cx="6810375" cy="733425"/>
          </a:xfrm>
          <a:prstGeom prst="rect">
            <a:avLst/>
          </a:prstGeom>
        </p:spPr>
      </p:pic>
      <p:pic>
        <p:nvPicPr>
          <p:cNvPr id="12" name="Afbeelding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8" name="Afbeelding 7"/>
          <p:cNvPicPr>
            <a:picLocks noChangeAspect="1"/>
          </p:cNvPicPr>
          <p:nvPr/>
        </p:nvPicPr>
        <p:blipFill>
          <a:blip r:embed="rId7"/>
          <a:stretch>
            <a:fillRect/>
          </a:stretch>
        </p:blipFill>
        <p:spPr>
          <a:xfrm>
            <a:off x="5134765" y="2318971"/>
            <a:ext cx="847725" cy="723900"/>
          </a:xfrm>
          <a:prstGeom prst="rect">
            <a:avLst/>
          </a:prstGeom>
        </p:spPr>
      </p:pic>
    </p:spTree>
    <p:extLst>
      <p:ext uri="{BB962C8B-B14F-4D97-AF65-F5344CB8AC3E}">
        <p14:creationId xmlns:p14="http://schemas.microsoft.com/office/powerpoint/2010/main" val="1368368108"/>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deficit model of science commun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116" y="444695"/>
            <a:ext cx="10380410" cy="5258273"/>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1529" y="6023605"/>
            <a:ext cx="1228530" cy="983032"/>
          </a:xfrm>
          <a:prstGeom prst="rect">
            <a:avLst/>
          </a:prstGeom>
        </p:spPr>
      </p:pic>
    </p:spTree>
    <p:extLst>
      <p:ext uri="{BB962C8B-B14F-4D97-AF65-F5344CB8AC3E}">
        <p14:creationId xmlns:p14="http://schemas.microsoft.com/office/powerpoint/2010/main" val="754400162"/>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304889" cy="686527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044" y="239536"/>
            <a:ext cx="5867400" cy="666750"/>
          </a:xfrm>
          <a:prstGeom prst="rect">
            <a:avLst/>
          </a:prstGeom>
        </p:spPr>
      </p:pic>
      <p:sp>
        <p:nvSpPr>
          <p:cNvPr id="5" name="Rechthoek 4"/>
          <p:cNvSpPr/>
          <p:nvPr/>
        </p:nvSpPr>
        <p:spPr>
          <a:xfrm>
            <a:off x="2572360" y="5941940"/>
            <a:ext cx="8044766" cy="923330"/>
          </a:xfrm>
          <a:prstGeom prst="rect">
            <a:avLst/>
          </a:prstGeom>
        </p:spPr>
        <p:txBody>
          <a:bodyPr wrap="none">
            <a:spAutoFit/>
          </a:bodyPr>
          <a:lstStyle/>
          <a:p>
            <a:r>
              <a:rPr lang="en-US" sz="5400" dirty="0">
                <a:hlinkClick r:id="rId5"/>
              </a:rPr>
              <a:t>http://splasho.com/upgoer5</a:t>
            </a:r>
            <a:endParaRPr lang="nl-BE" sz="5400" dirty="0"/>
          </a:p>
        </p:txBody>
      </p:sp>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634" y="5166254"/>
            <a:ext cx="3762375" cy="657225"/>
          </a:xfrm>
          <a:prstGeom prst="rect">
            <a:avLst/>
          </a:prstGeom>
        </p:spPr>
      </p:pic>
      <p:sp>
        <p:nvSpPr>
          <p:cNvPr id="7" name="5-puntige ster 6"/>
          <p:cNvSpPr/>
          <p:nvPr/>
        </p:nvSpPr>
        <p:spPr>
          <a:xfrm>
            <a:off x="11549270" y="6192078"/>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567498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9378" y="0"/>
            <a:ext cx="12304889" cy="686527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545" y="345899"/>
            <a:ext cx="3762375" cy="657225"/>
          </a:xfrm>
          <a:prstGeom prst="rect">
            <a:avLst/>
          </a:prstGeom>
        </p:spPr>
      </p:pic>
      <p:sp>
        <p:nvSpPr>
          <p:cNvPr id="3" name="Rechthoek 2"/>
          <p:cNvSpPr/>
          <p:nvPr/>
        </p:nvSpPr>
        <p:spPr>
          <a:xfrm>
            <a:off x="218545" y="1421155"/>
            <a:ext cx="6977385" cy="4801314"/>
          </a:xfrm>
          <a:prstGeom prst="rect">
            <a:avLst/>
          </a:prstGeom>
        </p:spPr>
        <p:txBody>
          <a:bodyPr wrap="square">
            <a:spAutoFit/>
          </a:bodyPr>
          <a:lstStyle/>
          <a:p>
            <a:pPr lvl="0" eaLnBrk="0" fontAlgn="base" hangingPunct="0">
              <a:spcBef>
                <a:spcPct val="0"/>
              </a:spcBef>
              <a:spcAft>
                <a:spcPct val="0"/>
              </a:spcAft>
            </a:pPr>
            <a:r>
              <a:rPr lang="nl-BE" altLang="nl-BE" i="1" dirty="0" smtClean="0">
                <a:solidFill>
                  <a:srgbClr val="000000"/>
                </a:solidFill>
                <a:latin typeface="Arial" panose="020B0604020202020204" pitchFamily="34" charset="0"/>
                <a:cs typeface="Arial" panose="020B0604020202020204" pitchFamily="34" charset="0"/>
              </a:rPr>
              <a:t>The </a:t>
            </a:r>
            <a:r>
              <a:rPr lang="nl-BE" altLang="nl-BE" i="1" dirty="0" err="1">
                <a:solidFill>
                  <a:srgbClr val="000000"/>
                </a:solidFill>
                <a:latin typeface="Arial" panose="020B0604020202020204" pitchFamily="34" charset="0"/>
                <a:cs typeface="Arial" panose="020B0604020202020204" pitchFamily="34" charset="0"/>
              </a:rPr>
              <a:t>things</a:t>
            </a:r>
            <a:r>
              <a:rPr lang="nl-BE" altLang="nl-BE" i="1" dirty="0">
                <a:solidFill>
                  <a:srgbClr val="000000"/>
                </a:solidFill>
                <a:latin typeface="Arial" panose="020B0604020202020204" pitchFamily="34" charset="0"/>
                <a:cs typeface="Arial" panose="020B0604020202020204" pitchFamily="34" charset="0"/>
              </a:rPr>
              <a:t> we </a:t>
            </a:r>
            <a:r>
              <a:rPr lang="nl-BE" altLang="nl-BE" i="1" dirty="0" err="1">
                <a:solidFill>
                  <a:srgbClr val="000000"/>
                </a:solidFill>
                <a:latin typeface="Arial" panose="020B0604020202020204" pitchFamily="34" charset="0"/>
                <a:cs typeface="Arial" panose="020B0604020202020204" pitchFamily="34" charset="0"/>
              </a:rPr>
              <a:t>use</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every</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day</a:t>
            </a:r>
            <a:r>
              <a:rPr lang="nl-BE" altLang="nl-BE" i="1" dirty="0">
                <a:solidFill>
                  <a:srgbClr val="000000"/>
                </a:solidFill>
                <a:latin typeface="Arial" panose="020B0604020202020204" pitchFamily="34" charset="0"/>
                <a:cs typeface="Arial" panose="020B0604020202020204" pitchFamily="34" charset="0"/>
              </a:rPr>
              <a:t> are made of </a:t>
            </a:r>
            <a:r>
              <a:rPr lang="nl-BE" altLang="nl-BE" i="1" dirty="0" err="1">
                <a:solidFill>
                  <a:srgbClr val="000000"/>
                </a:solidFill>
                <a:latin typeface="Arial" panose="020B0604020202020204" pitchFamily="34" charset="0"/>
                <a:cs typeface="Arial" panose="020B0604020202020204" pitchFamily="34" charset="0"/>
              </a:rPr>
              <a:t>very</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tiny</a:t>
            </a:r>
            <a:r>
              <a:rPr lang="nl-BE" altLang="nl-BE" i="1" dirty="0">
                <a:solidFill>
                  <a:srgbClr val="000000"/>
                </a:solidFill>
                <a:latin typeface="Arial" panose="020B0604020202020204" pitchFamily="34" charset="0"/>
                <a:cs typeface="Arial" panose="020B0604020202020204" pitchFamily="34" charset="0"/>
              </a:rPr>
              <a:t> bits. </a:t>
            </a:r>
            <a:r>
              <a:rPr lang="nl-BE" altLang="nl-BE" i="1" dirty="0" err="1">
                <a:solidFill>
                  <a:srgbClr val="000000"/>
                </a:solidFill>
                <a:latin typeface="Arial" panose="020B0604020202020204" pitchFamily="34" charset="0"/>
                <a:cs typeface="Arial" panose="020B0604020202020204" pitchFamily="34" charset="0"/>
              </a:rPr>
              <a:t>When</a:t>
            </a:r>
            <a:r>
              <a:rPr lang="nl-BE" altLang="nl-BE" i="1" dirty="0">
                <a:solidFill>
                  <a:srgbClr val="000000"/>
                </a:solidFill>
                <a:latin typeface="Arial" panose="020B0604020202020204" pitchFamily="34" charset="0"/>
                <a:cs typeface="Arial" panose="020B0604020202020204" pitchFamily="34" charset="0"/>
              </a:rPr>
              <a:t> we put </a:t>
            </a:r>
            <a:r>
              <a:rPr lang="nl-BE" altLang="nl-BE" i="1" dirty="0" err="1">
                <a:solidFill>
                  <a:srgbClr val="000000"/>
                </a:solidFill>
                <a:latin typeface="Arial" panose="020B0604020202020204" pitchFamily="34" charset="0"/>
                <a:cs typeface="Arial" panose="020B0604020202020204" pitchFamily="34" charset="0"/>
              </a:rPr>
              <a:t>lots</a:t>
            </a:r>
            <a:r>
              <a:rPr lang="nl-BE" altLang="nl-BE" i="1" dirty="0">
                <a:solidFill>
                  <a:srgbClr val="000000"/>
                </a:solidFill>
                <a:latin typeface="Arial" panose="020B0604020202020204" pitchFamily="34" charset="0"/>
                <a:cs typeface="Arial" panose="020B0604020202020204" pitchFamily="34" charset="0"/>
              </a:rPr>
              <a:t> of </a:t>
            </a:r>
            <a:r>
              <a:rPr lang="nl-BE" altLang="nl-BE" i="1" dirty="0" err="1">
                <a:solidFill>
                  <a:srgbClr val="000000"/>
                </a:solidFill>
                <a:latin typeface="Arial" panose="020B0604020202020204" pitchFamily="34" charset="0"/>
                <a:cs typeface="Arial" panose="020B0604020202020204" pitchFamily="34" charset="0"/>
              </a:rPr>
              <a:t>those</a:t>
            </a:r>
            <a:r>
              <a:rPr lang="nl-BE" altLang="nl-BE" i="1" dirty="0">
                <a:solidFill>
                  <a:srgbClr val="000000"/>
                </a:solidFill>
                <a:latin typeface="Arial" panose="020B0604020202020204" pitchFamily="34" charset="0"/>
                <a:cs typeface="Arial" panose="020B0604020202020204" pitchFamily="34" charset="0"/>
              </a:rPr>
              <a:t> bits </a:t>
            </a:r>
            <a:r>
              <a:rPr lang="nl-BE" altLang="nl-BE" i="1" dirty="0" err="1">
                <a:solidFill>
                  <a:srgbClr val="000000"/>
                </a:solidFill>
                <a:latin typeface="Arial" panose="020B0604020202020204" pitchFamily="34" charset="0"/>
                <a:cs typeface="Arial" panose="020B0604020202020204" pitchFamily="34" charset="0"/>
              </a:rPr>
              <a:t>together</a:t>
            </a:r>
            <a:r>
              <a:rPr lang="nl-BE" altLang="nl-BE" i="1" dirty="0">
                <a:solidFill>
                  <a:srgbClr val="000000"/>
                </a:solidFill>
                <a:latin typeface="Arial" panose="020B0604020202020204" pitchFamily="34" charset="0"/>
                <a:cs typeface="Arial" panose="020B0604020202020204" pitchFamily="34" charset="0"/>
              </a:rPr>
              <a:t> we get matter. Matter changes </a:t>
            </a:r>
            <a:r>
              <a:rPr lang="nl-BE" altLang="nl-BE" i="1" dirty="0" err="1">
                <a:solidFill>
                  <a:srgbClr val="000000"/>
                </a:solidFill>
                <a:latin typeface="Arial" panose="020B0604020202020204" pitchFamily="34" charset="0"/>
                <a:cs typeface="Arial" panose="020B0604020202020204" pitchFamily="34" charset="0"/>
              </a:rPr>
              <a:t>how</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it</a:t>
            </a:r>
            <a:r>
              <a:rPr lang="nl-BE" altLang="nl-BE" i="1" dirty="0">
                <a:solidFill>
                  <a:srgbClr val="000000"/>
                </a:solidFill>
                <a:latin typeface="Arial" panose="020B0604020202020204" pitchFamily="34" charset="0"/>
                <a:cs typeface="Arial" panose="020B0604020202020204" pitchFamily="34" charset="0"/>
              </a:rPr>
              <a:t> acts </a:t>
            </a:r>
            <a:r>
              <a:rPr lang="nl-BE" altLang="nl-BE" i="1" dirty="0" err="1">
                <a:solidFill>
                  <a:srgbClr val="000000"/>
                </a:solidFill>
                <a:latin typeface="Arial" panose="020B0604020202020204" pitchFamily="34" charset="0"/>
                <a:cs typeface="Arial" panose="020B0604020202020204" pitchFamily="34" charset="0"/>
              </a:rPr>
              <a:t>when</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it</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gets</a:t>
            </a:r>
            <a:r>
              <a:rPr lang="nl-BE" altLang="nl-BE" i="1" dirty="0">
                <a:solidFill>
                  <a:srgbClr val="000000"/>
                </a:solidFill>
                <a:latin typeface="Arial" panose="020B0604020202020204" pitchFamily="34" charset="0"/>
                <a:cs typeface="Arial" panose="020B0604020202020204" pitchFamily="34" charset="0"/>
              </a:rPr>
              <a:t> hot or </a:t>
            </a:r>
            <a:r>
              <a:rPr lang="nl-BE" altLang="nl-BE" i="1" dirty="0" err="1">
                <a:solidFill>
                  <a:srgbClr val="000000"/>
                </a:solidFill>
                <a:latin typeface="Arial" panose="020B0604020202020204" pitchFamily="34" charset="0"/>
                <a:cs typeface="Arial" panose="020B0604020202020204" pitchFamily="34" charset="0"/>
              </a:rPr>
              <a:t>cold</a:t>
            </a:r>
            <a:r>
              <a:rPr lang="nl-BE" altLang="nl-BE" i="1" dirty="0">
                <a:solidFill>
                  <a:srgbClr val="000000"/>
                </a:solidFill>
                <a:latin typeface="Arial" panose="020B0604020202020204" pitchFamily="34" charset="0"/>
                <a:cs typeface="Arial" panose="020B0604020202020204" pitchFamily="34" charset="0"/>
              </a:rPr>
              <a:t>, or </a:t>
            </a:r>
            <a:r>
              <a:rPr lang="nl-BE" altLang="nl-BE" i="1" dirty="0" err="1">
                <a:solidFill>
                  <a:srgbClr val="000000"/>
                </a:solidFill>
                <a:latin typeface="Arial" panose="020B0604020202020204" pitchFamily="34" charset="0"/>
                <a:cs typeface="Arial" panose="020B0604020202020204" pitchFamily="34" charset="0"/>
              </a:rPr>
              <a:t>when</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you</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press</a:t>
            </a:r>
            <a:r>
              <a:rPr lang="nl-BE" altLang="nl-BE" i="1" dirty="0">
                <a:solidFill>
                  <a:srgbClr val="000000"/>
                </a:solidFill>
                <a:latin typeface="Arial" panose="020B0604020202020204" pitchFamily="34" charset="0"/>
                <a:cs typeface="Arial" panose="020B0604020202020204" pitchFamily="34" charset="0"/>
              </a:rPr>
              <a:t> on it. We want </a:t>
            </a:r>
            <a:r>
              <a:rPr lang="nl-BE" altLang="nl-BE" i="1" dirty="0" err="1">
                <a:solidFill>
                  <a:srgbClr val="000000"/>
                </a:solidFill>
                <a:latin typeface="Arial" panose="020B0604020202020204" pitchFamily="34" charset="0"/>
                <a:cs typeface="Arial" panose="020B0604020202020204" pitchFamily="34" charset="0"/>
              </a:rPr>
              <a:t>to</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know</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what</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happens</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when</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you</a:t>
            </a:r>
            <a:r>
              <a:rPr lang="nl-BE" altLang="nl-BE" i="1" dirty="0">
                <a:solidFill>
                  <a:srgbClr val="000000"/>
                </a:solidFill>
                <a:latin typeface="Arial" panose="020B0604020202020204" pitchFamily="34" charset="0"/>
                <a:cs typeface="Arial" panose="020B0604020202020204" pitchFamily="34" charset="0"/>
              </a:rPr>
              <a:t> get </a:t>
            </a:r>
            <a:r>
              <a:rPr lang="nl-BE" altLang="nl-BE" i="1" dirty="0" err="1">
                <a:solidFill>
                  <a:srgbClr val="000000"/>
                </a:solidFill>
                <a:latin typeface="Arial" panose="020B0604020202020204" pitchFamily="34" charset="0"/>
                <a:cs typeface="Arial" panose="020B0604020202020204" pitchFamily="34" charset="0"/>
              </a:rPr>
              <a:t>some</a:t>
            </a:r>
            <a:r>
              <a:rPr lang="nl-BE" altLang="nl-BE" i="1" dirty="0">
                <a:solidFill>
                  <a:srgbClr val="000000"/>
                </a:solidFill>
                <a:latin typeface="Arial" panose="020B0604020202020204" pitchFamily="34" charset="0"/>
                <a:cs typeface="Arial" panose="020B0604020202020204" pitchFamily="34" charset="0"/>
              </a:rPr>
              <a:t> of </a:t>
            </a:r>
            <a:r>
              <a:rPr lang="nl-BE" altLang="nl-BE" i="1" dirty="0" err="1">
                <a:solidFill>
                  <a:srgbClr val="000000"/>
                </a:solidFill>
                <a:latin typeface="Arial" panose="020B0604020202020204" pitchFamily="34" charset="0"/>
                <a:cs typeface="Arial" panose="020B0604020202020204" pitchFamily="34" charset="0"/>
              </a:rPr>
              <a:t>the</a:t>
            </a:r>
            <a:r>
              <a:rPr lang="nl-BE" altLang="nl-BE" i="1" dirty="0">
                <a:solidFill>
                  <a:srgbClr val="000000"/>
                </a:solidFill>
                <a:latin typeface="Arial" panose="020B0604020202020204" pitchFamily="34" charset="0"/>
                <a:cs typeface="Arial" panose="020B0604020202020204" pitchFamily="34" charset="0"/>
              </a:rPr>
              <a:t> matter hot</a:t>
            </a:r>
            <a:r>
              <a:rPr lang="nl-BE" altLang="nl-BE" i="1" dirty="0" smtClean="0">
                <a:solidFill>
                  <a:srgbClr val="000000"/>
                </a:solidFill>
                <a:latin typeface="Arial" panose="020B0604020202020204" pitchFamily="34" charset="0"/>
                <a:cs typeface="Arial" panose="020B0604020202020204" pitchFamily="34" charset="0"/>
              </a:rPr>
              <a:t>.</a:t>
            </a:r>
          </a:p>
          <a:p>
            <a:pPr lvl="0" eaLnBrk="0" fontAlgn="base" hangingPunct="0">
              <a:spcBef>
                <a:spcPct val="0"/>
              </a:spcBef>
              <a:spcAft>
                <a:spcPct val="0"/>
              </a:spcAft>
            </a:pPr>
            <a:endParaRPr lang="nl-BE" altLang="nl-BE" i="1" dirty="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pPr>
            <a:r>
              <a:rPr lang="nl-BE" altLang="nl-BE" i="1" dirty="0" smtClean="0">
                <a:solidFill>
                  <a:srgbClr val="000000"/>
                </a:solidFill>
                <a:latin typeface="Arial" panose="020B0604020202020204" pitchFamily="34" charset="0"/>
                <a:cs typeface="Arial" panose="020B0604020202020204" pitchFamily="34" charset="0"/>
              </a:rPr>
              <a:t>I </a:t>
            </a:r>
            <a:r>
              <a:rPr lang="nl-BE" altLang="nl-BE" i="1" dirty="0" err="1">
                <a:solidFill>
                  <a:srgbClr val="000000"/>
                </a:solidFill>
                <a:latin typeface="Arial" panose="020B0604020202020204" pitchFamily="34" charset="0"/>
                <a:cs typeface="Arial" panose="020B0604020202020204" pitchFamily="34" charset="0"/>
              </a:rPr>
              <a:t>find</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things</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that</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people</a:t>
            </a:r>
            <a:r>
              <a:rPr lang="nl-BE" altLang="nl-BE" i="1" dirty="0">
                <a:solidFill>
                  <a:srgbClr val="000000"/>
                </a:solidFill>
                <a:latin typeface="Arial" panose="020B0604020202020204" pitchFamily="34" charset="0"/>
                <a:cs typeface="Arial" panose="020B0604020202020204" pitchFamily="34" charset="0"/>
              </a:rPr>
              <a:t> take </a:t>
            </a:r>
            <a:r>
              <a:rPr lang="nl-BE" altLang="nl-BE" i="1" dirty="0" err="1">
                <a:solidFill>
                  <a:srgbClr val="000000"/>
                </a:solidFill>
                <a:latin typeface="Arial" panose="020B0604020202020204" pitchFamily="34" charset="0"/>
                <a:cs typeface="Arial" panose="020B0604020202020204" pitchFamily="34" charset="0"/>
              </a:rPr>
              <a:t>to</a:t>
            </a:r>
            <a:r>
              <a:rPr lang="nl-BE" altLang="nl-BE" i="1" dirty="0">
                <a:solidFill>
                  <a:srgbClr val="000000"/>
                </a:solidFill>
                <a:latin typeface="Arial" panose="020B0604020202020204" pitchFamily="34" charset="0"/>
                <a:cs typeface="Arial" panose="020B0604020202020204" pitchFamily="34" charset="0"/>
              </a:rPr>
              <a:t> get </a:t>
            </a:r>
            <a:r>
              <a:rPr lang="nl-BE" altLang="nl-BE" i="1" dirty="0" err="1">
                <a:solidFill>
                  <a:srgbClr val="000000"/>
                </a:solidFill>
                <a:latin typeface="Arial" panose="020B0604020202020204" pitchFamily="34" charset="0"/>
                <a:cs typeface="Arial" panose="020B0604020202020204" pitchFamily="34" charset="0"/>
              </a:rPr>
              <a:t>better</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when</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they</a:t>
            </a:r>
            <a:r>
              <a:rPr lang="nl-BE" altLang="nl-BE" i="1" dirty="0">
                <a:solidFill>
                  <a:srgbClr val="000000"/>
                </a:solidFill>
                <a:latin typeface="Arial" panose="020B0604020202020204" pitchFamily="34" charset="0"/>
                <a:cs typeface="Arial" panose="020B0604020202020204" pitchFamily="34" charset="0"/>
              </a:rPr>
              <a:t> are sick. These are hard </a:t>
            </a:r>
            <a:r>
              <a:rPr lang="nl-BE" altLang="nl-BE" i="1" dirty="0" err="1">
                <a:solidFill>
                  <a:srgbClr val="000000"/>
                </a:solidFill>
                <a:latin typeface="Arial" panose="020B0604020202020204" pitchFamily="34" charset="0"/>
                <a:cs typeface="Arial" panose="020B0604020202020204" pitchFamily="34" charset="0"/>
              </a:rPr>
              <a:t>to</a:t>
            </a:r>
            <a:r>
              <a:rPr lang="nl-BE" altLang="nl-BE" i="1" dirty="0">
                <a:solidFill>
                  <a:srgbClr val="000000"/>
                </a:solidFill>
                <a:latin typeface="Arial" panose="020B0604020202020204" pitchFamily="34" charset="0"/>
                <a:cs typeface="Arial" panose="020B0604020202020204" pitchFamily="34" charset="0"/>
              </a:rPr>
              <a:t> make, and take a lot of time and money. </a:t>
            </a:r>
            <a:r>
              <a:rPr lang="nl-BE" altLang="nl-BE" i="1" dirty="0" err="1">
                <a:solidFill>
                  <a:srgbClr val="000000"/>
                </a:solidFill>
                <a:latin typeface="Arial" panose="020B0604020202020204" pitchFamily="34" charset="0"/>
                <a:cs typeface="Arial" panose="020B0604020202020204" pitchFamily="34" charset="0"/>
              </a:rPr>
              <a:t>When</a:t>
            </a:r>
            <a:r>
              <a:rPr lang="nl-BE" altLang="nl-BE" i="1" dirty="0">
                <a:solidFill>
                  <a:srgbClr val="000000"/>
                </a:solidFill>
                <a:latin typeface="Arial" panose="020B0604020202020204" pitchFamily="34" charset="0"/>
                <a:cs typeface="Arial" panose="020B0604020202020204" pitchFamily="34" charset="0"/>
              </a:rPr>
              <a:t> we have a new </a:t>
            </a:r>
            <a:r>
              <a:rPr lang="nl-BE" altLang="nl-BE" i="1" dirty="0" err="1">
                <a:solidFill>
                  <a:srgbClr val="000000"/>
                </a:solidFill>
                <a:latin typeface="Arial" panose="020B0604020202020204" pitchFamily="34" charset="0"/>
                <a:cs typeface="Arial" panose="020B0604020202020204" pitchFamily="34" charset="0"/>
              </a:rPr>
              <a:t>idea</a:t>
            </a:r>
            <a:r>
              <a:rPr lang="nl-BE" altLang="nl-BE" i="1" dirty="0">
                <a:solidFill>
                  <a:srgbClr val="000000"/>
                </a:solidFill>
                <a:latin typeface="Arial" panose="020B0604020202020204" pitchFamily="34" charset="0"/>
                <a:cs typeface="Arial" panose="020B0604020202020204" pitchFamily="34" charset="0"/>
              </a:rPr>
              <a:t>, most of </a:t>
            </a:r>
            <a:r>
              <a:rPr lang="nl-BE" altLang="nl-BE" i="1" dirty="0" err="1">
                <a:solidFill>
                  <a:srgbClr val="000000"/>
                </a:solidFill>
                <a:latin typeface="Arial" panose="020B0604020202020204" pitchFamily="34" charset="0"/>
                <a:cs typeface="Arial" panose="020B0604020202020204" pitchFamily="34" charset="0"/>
              </a:rPr>
              <a:t>them</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don’t</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actually</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work</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because</a:t>
            </a:r>
            <a:r>
              <a:rPr lang="nl-BE" altLang="nl-BE" i="1" dirty="0">
                <a:solidFill>
                  <a:srgbClr val="000000"/>
                </a:solidFill>
                <a:latin typeface="Arial" panose="020B0604020202020204" pitchFamily="34" charset="0"/>
                <a:cs typeface="Arial" panose="020B0604020202020204" pitchFamily="34" charset="0"/>
              </a:rPr>
              <a:t> we </a:t>
            </a:r>
            <a:r>
              <a:rPr lang="nl-BE" altLang="nl-BE" i="1" dirty="0" err="1">
                <a:solidFill>
                  <a:srgbClr val="000000"/>
                </a:solidFill>
                <a:latin typeface="Arial" panose="020B0604020202020204" pitchFamily="34" charset="0"/>
                <a:cs typeface="Arial" panose="020B0604020202020204" pitchFamily="34" charset="0"/>
              </a:rPr>
              <a:t>don’t</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know</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everything</a:t>
            </a:r>
            <a:r>
              <a:rPr lang="nl-BE" altLang="nl-BE" i="1" dirty="0">
                <a:solidFill>
                  <a:srgbClr val="000000"/>
                </a:solidFill>
                <a:latin typeface="Arial" panose="020B0604020202020204" pitchFamily="34" charset="0"/>
                <a:cs typeface="Arial" panose="020B0604020202020204" pitchFamily="34" charset="0"/>
              </a:rPr>
              <a:t> we </a:t>
            </a:r>
            <a:r>
              <a:rPr lang="nl-BE" altLang="nl-BE" i="1" dirty="0" err="1">
                <a:solidFill>
                  <a:srgbClr val="000000"/>
                </a:solidFill>
                <a:latin typeface="Arial" panose="020B0604020202020204" pitchFamily="34" charset="0"/>
                <a:cs typeface="Arial" panose="020B0604020202020204" pitchFamily="34" charset="0"/>
              </a:rPr>
              <a:t>need</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to</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about</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how</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people</a:t>
            </a:r>
            <a:r>
              <a:rPr lang="nl-BE" altLang="nl-BE" i="1" dirty="0">
                <a:solidFill>
                  <a:srgbClr val="000000"/>
                </a:solidFill>
                <a:latin typeface="Arial" panose="020B0604020202020204" pitchFamily="34" charset="0"/>
                <a:cs typeface="Arial" panose="020B0604020202020204" pitchFamily="34" charset="0"/>
              </a:rPr>
              <a:t> get sick in </a:t>
            </a:r>
            <a:r>
              <a:rPr lang="nl-BE" altLang="nl-BE" i="1" dirty="0" err="1">
                <a:solidFill>
                  <a:srgbClr val="000000"/>
                </a:solidFill>
                <a:latin typeface="Arial" panose="020B0604020202020204" pitchFamily="34" charset="0"/>
                <a:cs typeface="Arial" panose="020B0604020202020204" pitchFamily="34" charset="0"/>
              </a:rPr>
              <a:t>the</a:t>
            </a:r>
            <a:r>
              <a:rPr lang="nl-BE" altLang="nl-BE" i="1" dirty="0">
                <a:solidFill>
                  <a:srgbClr val="000000"/>
                </a:solidFill>
                <a:latin typeface="Arial" panose="020B0604020202020204" pitchFamily="34" charset="0"/>
                <a:cs typeface="Arial" panose="020B0604020202020204" pitchFamily="34" charset="0"/>
              </a:rPr>
              <a:t> first </a:t>
            </a:r>
            <a:r>
              <a:rPr lang="nl-BE" altLang="nl-BE" i="1" dirty="0" err="1">
                <a:solidFill>
                  <a:srgbClr val="000000"/>
                </a:solidFill>
                <a:latin typeface="Arial" panose="020B0604020202020204" pitchFamily="34" charset="0"/>
                <a:cs typeface="Arial" panose="020B0604020202020204" pitchFamily="34" charset="0"/>
              </a:rPr>
              <a:t>place</a:t>
            </a:r>
            <a:r>
              <a:rPr lang="nl-BE" altLang="nl-BE" i="1" dirty="0">
                <a:solidFill>
                  <a:srgbClr val="000000"/>
                </a:solidFill>
                <a:latin typeface="Arial" panose="020B0604020202020204" pitchFamily="34" charset="0"/>
                <a:cs typeface="Arial" panose="020B0604020202020204" pitchFamily="34" charset="0"/>
              </a:rPr>
              <a:t>. It’s like </a:t>
            </a:r>
            <a:r>
              <a:rPr lang="nl-BE" altLang="nl-BE" i="1" dirty="0" err="1">
                <a:solidFill>
                  <a:srgbClr val="000000"/>
                </a:solidFill>
                <a:latin typeface="Arial" panose="020B0604020202020204" pitchFamily="34" charset="0"/>
                <a:cs typeface="Arial" panose="020B0604020202020204" pitchFamily="34" charset="0"/>
              </a:rPr>
              <a:t>trying</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to</a:t>
            </a:r>
            <a:r>
              <a:rPr lang="nl-BE" altLang="nl-BE" i="1" dirty="0">
                <a:solidFill>
                  <a:srgbClr val="000000"/>
                </a:solidFill>
                <a:latin typeface="Arial" panose="020B0604020202020204" pitchFamily="34" charset="0"/>
                <a:cs typeface="Arial" panose="020B0604020202020204" pitchFamily="34" charset="0"/>
              </a:rPr>
              <a:t> fix </a:t>
            </a:r>
            <a:r>
              <a:rPr lang="nl-BE" altLang="nl-BE" i="1" dirty="0" err="1">
                <a:solidFill>
                  <a:srgbClr val="000000"/>
                </a:solidFill>
                <a:latin typeface="Arial" panose="020B0604020202020204" pitchFamily="34" charset="0"/>
                <a:cs typeface="Arial" panose="020B0604020202020204" pitchFamily="34" charset="0"/>
              </a:rPr>
              <a:t>something</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huge</a:t>
            </a:r>
            <a:r>
              <a:rPr lang="nl-BE" altLang="nl-BE" i="1" dirty="0">
                <a:solidFill>
                  <a:srgbClr val="000000"/>
                </a:solidFill>
                <a:latin typeface="Arial" panose="020B0604020202020204" pitchFamily="34" charset="0"/>
                <a:cs typeface="Arial" panose="020B0604020202020204" pitchFamily="34" charset="0"/>
              </a:rPr>
              <a:t>, in </a:t>
            </a:r>
            <a:r>
              <a:rPr lang="nl-BE" altLang="nl-BE" i="1" dirty="0" err="1">
                <a:solidFill>
                  <a:srgbClr val="000000"/>
                </a:solidFill>
                <a:latin typeface="Arial" panose="020B0604020202020204" pitchFamily="34" charset="0"/>
                <a:cs typeface="Arial" panose="020B0604020202020204" pitchFamily="34" charset="0"/>
              </a:rPr>
              <a:t>the</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dark</a:t>
            </a:r>
            <a:r>
              <a:rPr lang="nl-BE" altLang="nl-BE" i="1" dirty="0">
                <a:solidFill>
                  <a:srgbClr val="000000"/>
                </a:solidFill>
                <a:latin typeface="Arial" panose="020B0604020202020204" pitchFamily="34" charset="0"/>
                <a:cs typeface="Arial" panose="020B0604020202020204" pitchFamily="34" charset="0"/>
              </a:rPr>
              <a:t>, without a </a:t>
            </a:r>
            <a:r>
              <a:rPr lang="nl-BE" altLang="nl-BE" i="1" dirty="0" err="1">
                <a:solidFill>
                  <a:srgbClr val="000000"/>
                </a:solidFill>
                <a:latin typeface="Arial" panose="020B0604020202020204" pitchFamily="34" charset="0"/>
                <a:cs typeface="Arial" panose="020B0604020202020204" pitchFamily="34" charset="0"/>
              </a:rPr>
              <a:t>book</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to</a:t>
            </a:r>
            <a:r>
              <a:rPr lang="nl-BE" altLang="nl-BE" i="1" dirty="0">
                <a:solidFill>
                  <a:srgbClr val="000000"/>
                </a:solidFill>
                <a:latin typeface="Arial" panose="020B0604020202020204" pitchFamily="34" charset="0"/>
                <a:cs typeface="Arial" panose="020B0604020202020204" pitchFamily="34" charset="0"/>
              </a:rPr>
              <a:t> help</a:t>
            </a:r>
            <a:r>
              <a:rPr lang="nl-BE" altLang="nl-BE" i="1" dirty="0" smtClean="0">
                <a:solidFill>
                  <a:srgbClr val="000000"/>
                </a:solidFill>
                <a:latin typeface="Arial" panose="020B0604020202020204" pitchFamily="34" charset="0"/>
                <a:cs typeface="Arial" panose="020B0604020202020204" pitchFamily="34" charset="0"/>
              </a:rPr>
              <a:t>.</a:t>
            </a:r>
          </a:p>
          <a:p>
            <a:pPr lvl="0" eaLnBrk="0" fontAlgn="base" hangingPunct="0">
              <a:spcBef>
                <a:spcPct val="0"/>
              </a:spcBef>
              <a:spcAft>
                <a:spcPct val="0"/>
              </a:spcAft>
            </a:pPr>
            <a:endParaRPr lang="nl-BE" altLang="nl-BE" i="1" dirty="0" smtClean="0">
              <a:solidFill>
                <a:srgbClr val="000000"/>
              </a:solidFill>
              <a:latin typeface="Arial" panose="020B0604020202020204" pitchFamily="34" charset="0"/>
              <a:cs typeface="Arial" panose="020B0604020202020204" pitchFamily="34" charset="0"/>
            </a:endParaRPr>
          </a:p>
          <a:p>
            <a:pPr lvl="0" eaLnBrk="0" fontAlgn="base" hangingPunct="0">
              <a:spcBef>
                <a:spcPct val="0"/>
              </a:spcBef>
              <a:spcAft>
                <a:spcPct val="0"/>
              </a:spcAft>
            </a:pPr>
            <a:r>
              <a:rPr lang="nl-BE" altLang="nl-BE" i="1" dirty="0" smtClean="0">
                <a:solidFill>
                  <a:srgbClr val="000000"/>
                </a:solidFill>
                <a:latin typeface="Arial" panose="020B0604020202020204" pitchFamily="34" charset="0"/>
                <a:cs typeface="Arial" panose="020B0604020202020204" pitchFamily="34" charset="0"/>
              </a:rPr>
              <a:t>I </a:t>
            </a:r>
            <a:r>
              <a:rPr lang="nl-BE" altLang="nl-BE" i="1" dirty="0" err="1">
                <a:solidFill>
                  <a:srgbClr val="000000"/>
                </a:solidFill>
                <a:latin typeface="Arial" panose="020B0604020202020204" pitchFamily="34" charset="0"/>
                <a:cs typeface="Arial" panose="020B0604020202020204" pitchFamily="34" charset="0"/>
              </a:rPr>
              <a:t>study</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what</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rocks</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tell</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us</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about</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how</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the</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ground</a:t>
            </a:r>
            <a:r>
              <a:rPr lang="nl-BE" altLang="nl-BE" i="1" dirty="0">
                <a:solidFill>
                  <a:srgbClr val="000000"/>
                </a:solidFill>
                <a:latin typeface="Arial" panose="020B0604020202020204" pitchFamily="34" charset="0"/>
                <a:cs typeface="Arial" panose="020B0604020202020204" pitchFamily="34" charset="0"/>
              </a:rPr>
              <a:t> moves and changes over </a:t>
            </a:r>
            <a:r>
              <a:rPr lang="nl-BE" altLang="nl-BE" i="1" dirty="0" err="1">
                <a:solidFill>
                  <a:srgbClr val="000000"/>
                </a:solidFill>
                <a:latin typeface="Arial" panose="020B0604020202020204" pitchFamily="34" charset="0"/>
                <a:cs typeface="Arial" panose="020B0604020202020204" pitchFamily="34" charset="0"/>
              </a:rPr>
              <a:t>many</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many</a:t>
            </a:r>
            <a:r>
              <a:rPr lang="nl-BE" altLang="nl-BE" i="1" dirty="0">
                <a:solidFill>
                  <a:srgbClr val="000000"/>
                </a:solidFill>
                <a:latin typeface="Arial" panose="020B0604020202020204" pitchFamily="34" charset="0"/>
                <a:cs typeface="Arial" panose="020B0604020202020204" pitchFamily="34" charset="0"/>
              </a:rPr>
              <a:t> (more </a:t>
            </a:r>
            <a:r>
              <a:rPr lang="nl-BE" altLang="nl-BE" i="1" dirty="0" err="1">
                <a:solidFill>
                  <a:srgbClr val="000000"/>
                </a:solidFill>
                <a:latin typeface="Arial" panose="020B0604020202020204" pitchFamily="34" charset="0"/>
                <a:cs typeface="Arial" panose="020B0604020202020204" pitchFamily="34" charset="0"/>
              </a:rPr>
              <a:t>than</a:t>
            </a:r>
            <a:r>
              <a:rPr lang="nl-BE" altLang="nl-BE" i="1" dirty="0">
                <a:solidFill>
                  <a:srgbClr val="000000"/>
                </a:solidFill>
                <a:latin typeface="Arial" panose="020B0604020202020204" pitchFamily="34" charset="0"/>
                <a:cs typeface="Arial" panose="020B0604020202020204" pitchFamily="34" charset="0"/>
              </a:rPr>
              <a:t> a </a:t>
            </a:r>
            <a:r>
              <a:rPr lang="nl-BE" altLang="nl-BE" i="1" dirty="0" err="1">
                <a:solidFill>
                  <a:srgbClr val="000000"/>
                </a:solidFill>
                <a:latin typeface="Arial" panose="020B0604020202020204" pitchFamily="34" charset="0"/>
                <a:cs typeface="Arial" panose="020B0604020202020204" pitchFamily="34" charset="0"/>
              </a:rPr>
              <a:t>hundred</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times</a:t>
            </a:r>
            <a:r>
              <a:rPr lang="nl-BE" altLang="nl-BE" i="1" dirty="0">
                <a:solidFill>
                  <a:srgbClr val="000000"/>
                </a:solidFill>
                <a:latin typeface="Arial" panose="020B0604020202020204" pitchFamily="34" charset="0"/>
                <a:cs typeface="Arial" panose="020B0604020202020204" pitchFamily="34" charset="0"/>
              </a:rPr>
              <a:t> a </a:t>
            </a:r>
            <a:r>
              <a:rPr lang="nl-BE" altLang="nl-BE" i="1" dirty="0" err="1">
                <a:solidFill>
                  <a:srgbClr val="000000"/>
                </a:solidFill>
                <a:latin typeface="Arial" panose="020B0604020202020204" pitchFamily="34" charset="0"/>
                <a:cs typeface="Arial" panose="020B0604020202020204" pitchFamily="34" charset="0"/>
              </a:rPr>
              <a:t>hundred</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times</a:t>
            </a:r>
            <a:r>
              <a:rPr lang="nl-BE" altLang="nl-BE" i="1" dirty="0">
                <a:solidFill>
                  <a:srgbClr val="000000"/>
                </a:solidFill>
                <a:latin typeface="Arial" panose="020B0604020202020204" pitchFamily="34" charset="0"/>
                <a:cs typeface="Arial" panose="020B0604020202020204" pitchFamily="34" charset="0"/>
              </a:rPr>
              <a:t> a </a:t>
            </a:r>
            <a:r>
              <a:rPr lang="nl-BE" altLang="nl-BE" i="1" dirty="0" err="1">
                <a:solidFill>
                  <a:srgbClr val="000000"/>
                </a:solidFill>
                <a:latin typeface="Arial" panose="020B0604020202020204" pitchFamily="34" charset="0"/>
                <a:cs typeface="Arial" panose="020B0604020202020204" pitchFamily="34" charset="0"/>
              </a:rPr>
              <a:t>hundred</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years</a:t>
            </a:r>
            <a:r>
              <a:rPr lang="nl-BE" altLang="nl-BE" i="1" dirty="0">
                <a:solidFill>
                  <a:srgbClr val="000000"/>
                </a:solidFill>
                <a:latin typeface="Arial" panose="020B0604020202020204" pitchFamily="34" charset="0"/>
                <a:cs typeface="Arial" panose="020B0604020202020204" pitchFamily="34" charset="0"/>
              </a:rPr>
              <a:t>. I </a:t>
            </a:r>
            <a:r>
              <a:rPr lang="nl-BE" altLang="nl-BE" i="1" dirty="0" err="1">
                <a:solidFill>
                  <a:srgbClr val="000000"/>
                </a:solidFill>
                <a:latin typeface="Arial" panose="020B0604020202020204" pitchFamily="34" charset="0"/>
                <a:cs typeface="Arial" panose="020B0604020202020204" pitchFamily="34" charset="0"/>
              </a:rPr>
              <a:t>can</a:t>
            </a:r>
            <a:r>
              <a:rPr lang="nl-BE" altLang="nl-BE" i="1" dirty="0">
                <a:solidFill>
                  <a:srgbClr val="000000"/>
                </a:solidFill>
                <a:latin typeface="Arial" panose="020B0604020202020204" pitchFamily="34" charset="0"/>
                <a:cs typeface="Arial" panose="020B0604020202020204" pitchFamily="34" charset="0"/>
              </a:rPr>
              <a:t> do </a:t>
            </a:r>
            <a:r>
              <a:rPr lang="nl-BE" altLang="nl-BE" i="1" dirty="0" err="1">
                <a:solidFill>
                  <a:srgbClr val="000000"/>
                </a:solidFill>
                <a:latin typeface="Arial" panose="020B0604020202020204" pitchFamily="34" charset="0"/>
                <a:cs typeface="Arial" panose="020B0604020202020204" pitchFamily="34" charset="0"/>
              </a:rPr>
              <a:t>this</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because</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little</a:t>
            </a:r>
            <a:r>
              <a:rPr lang="nl-BE" altLang="nl-BE" i="1" dirty="0">
                <a:solidFill>
                  <a:srgbClr val="000000"/>
                </a:solidFill>
                <a:latin typeface="Arial" panose="020B0604020202020204" pitchFamily="34" charset="0"/>
                <a:cs typeface="Arial" panose="020B0604020202020204" pitchFamily="34" charset="0"/>
              </a:rPr>
              <a:t> bits </a:t>
            </a:r>
            <a:r>
              <a:rPr lang="nl-BE" altLang="nl-BE" i="1" dirty="0" err="1">
                <a:solidFill>
                  <a:srgbClr val="000000"/>
                </a:solidFill>
                <a:latin typeface="Arial" panose="020B0604020202020204" pitchFamily="34" charset="0"/>
                <a:cs typeface="Arial" panose="020B0604020202020204" pitchFamily="34" charset="0"/>
              </a:rPr>
              <a:t>hidden</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inside</a:t>
            </a:r>
            <a:r>
              <a:rPr lang="nl-BE" altLang="nl-BE" i="1" dirty="0">
                <a:solidFill>
                  <a:srgbClr val="000000"/>
                </a:solidFill>
                <a:latin typeface="Arial" panose="020B0604020202020204" pitchFamily="34" charset="0"/>
                <a:cs typeface="Arial" panose="020B0604020202020204" pitchFamily="34" charset="0"/>
              </a:rPr>
              <a:t> a rock </a:t>
            </a:r>
            <a:r>
              <a:rPr lang="nl-BE" altLang="nl-BE" i="1" dirty="0" err="1">
                <a:solidFill>
                  <a:srgbClr val="000000"/>
                </a:solidFill>
                <a:latin typeface="Arial" panose="020B0604020202020204" pitchFamily="34" charset="0"/>
                <a:cs typeface="Arial" panose="020B0604020202020204" pitchFamily="34" charset="0"/>
              </a:rPr>
              <a:t>can</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remember</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where</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they</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were</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when</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they</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formed</a:t>
            </a:r>
            <a:r>
              <a:rPr lang="nl-BE" altLang="nl-BE" i="1" dirty="0">
                <a:solidFill>
                  <a:srgbClr val="000000"/>
                </a:solidFill>
                <a:latin typeface="Arial" panose="020B0604020202020204" pitchFamily="34" charset="0"/>
                <a:cs typeface="Arial" panose="020B0604020202020204" pitchFamily="34" charset="0"/>
              </a:rPr>
              <a:t>, and </a:t>
            </a:r>
            <a:r>
              <a:rPr lang="nl-BE" altLang="nl-BE" i="1" dirty="0" err="1">
                <a:solidFill>
                  <a:srgbClr val="000000"/>
                </a:solidFill>
                <a:latin typeface="Arial" panose="020B0604020202020204" pitchFamily="34" charset="0"/>
                <a:cs typeface="Arial" panose="020B0604020202020204" pitchFamily="34" charset="0"/>
              </a:rPr>
              <a:t>can</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give</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us</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their</a:t>
            </a:r>
            <a:r>
              <a:rPr lang="nl-BE" altLang="nl-BE" i="1" dirty="0">
                <a:solidFill>
                  <a:srgbClr val="000000"/>
                </a:solidFill>
                <a:latin typeface="Arial" panose="020B0604020202020204" pitchFamily="34" charset="0"/>
                <a:cs typeface="Arial" panose="020B0604020202020204" pitchFamily="34" charset="0"/>
              </a:rPr>
              <a:t> memories </a:t>
            </a:r>
            <a:r>
              <a:rPr lang="nl-BE" altLang="nl-BE" i="1" dirty="0" err="1">
                <a:solidFill>
                  <a:srgbClr val="000000"/>
                </a:solidFill>
                <a:latin typeface="Arial" panose="020B0604020202020204" pitchFamily="34" charset="0"/>
                <a:cs typeface="Arial" panose="020B0604020202020204" pitchFamily="34" charset="0"/>
              </a:rPr>
              <a:t>if</a:t>
            </a:r>
            <a:r>
              <a:rPr lang="nl-BE" altLang="nl-BE" i="1" dirty="0">
                <a:solidFill>
                  <a:srgbClr val="000000"/>
                </a:solidFill>
                <a:latin typeface="Arial" panose="020B0604020202020204" pitchFamily="34" charset="0"/>
                <a:cs typeface="Arial" panose="020B0604020202020204" pitchFamily="34" charset="0"/>
              </a:rPr>
              <a:t> we </a:t>
            </a:r>
            <a:r>
              <a:rPr lang="nl-BE" altLang="nl-BE" i="1" dirty="0" err="1">
                <a:solidFill>
                  <a:srgbClr val="000000"/>
                </a:solidFill>
                <a:latin typeface="Arial" panose="020B0604020202020204" pitchFamily="34" charset="0"/>
                <a:cs typeface="Arial" panose="020B0604020202020204" pitchFamily="34" charset="0"/>
              </a:rPr>
              <a:t>ask</a:t>
            </a:r>
            <a:r>
              <a:rPr lang="nl-BE" altLang="nl-BE" i="1" dirty="0">
                <a:solidFill>
                  <a:srgbClr val="000000"/>
                </a:solidFill>
                <a:latin typeface="Arial" panose="020B0604020202020204" pitchFamily="34" charset="0"/>
                <a:cs typeface="Arial" panose="020B0604020202020204" pitchFamily="34" charset="0"/>
              </a:rPr>
              <a:t> </a:t>
            </a:r>
            <a:r>
              <a:rPr lang="nl-BE" altLang="nl-BE" i="1" dirty="0" err="1">
                <a:solidFill>
                  <a:srgbClr val="000000"/>
                </a:solidFill>
                <a:latin typeface="Arial" panose="020B0604020202020204" pitchFamily="34" charset="0"/>
                <a:cs typeface="Arial" panose="020B0604020202020204" pitchFamily="34" charset="0"/>
              </a:rPr>
              <a:t>them</a:t>
            </a:r>
            <a:r>
              <a:rPr lang="nl-BE" altLang="nl-BE" i="1" dirty="0">
                <a:solidFill>
                  <a:srgbClr val="000000"/>
                </a:solidFill>
                <a:latin typeface="Arial" panose="020B0604020202020204" pitchFamily="34" charset="0"/>
                <a:cs typeface="Arial" panose="020B0604020202020204" pitchFamily="34" charset="0"/>
              </a:rPr>
              <a:t> in </a:t>
            </a:r>
            <a:r>
              <a:rPr lang="nl-BE" altLang="nl-BE" i="1" dirty="0" err="1">
                <a:solidFill>
                  <a:srgbClr val="000000"/>
                </a:solidFill>
                <a:latin typeface="Arial" panose="020B0604020202020204" pitchFamily="34" charset="0"/>
                <a:cs typeface="Arial" panose="020B0604020202020204" pitchFamily="34" charset="0"/>
              </a:rPr>
              <a:t>the</a:t>
            </a:r>
            <a:r>
              <a:rPr lang="nl-BE" altLang="nl-BE" i="1" dirty="0">
                <a:solidFill>
                  <a:srgbClr val="000000"/>
                </a:solidFill>
                <a:latin typeface="Arial" panose="020B0604020202020204" pitchFamily="34" charset="0"/>
                <a:cs typeface="Arial" panose="020B0604020202020204" pitchFamily="34" charset="0"/>
              </a:rPr>
              <a:t> right </a:t>
            </a:r>
            <a:r>
              <a:rPr lang="nl-BE" altLang="nl-BE" i="1" dirty="0" smtClean="0">
                <a:solidFill>
                  <a:srgbClr val="000000"/>
                </a:solidFill>
                <a:latin typeface="Arial" panose="020B0604020202020204" pitchFamily="34" charset="0"/>
                <a:cs typeface="Arial" panose="020B0604020202020204" pitchFamily="34" charset="0"/>
              </a:rPr>
              <a:t>way.</a:t>
            </a:r>
            <a:endParaRPr lang="nl-BE" altLang="nl-BE" sz="2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4290777"/>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9378" y="0"/>
            <a:ext cx="12304889" cy="686527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545" y="345899"/>
            <a:ext cx="3762375" cy="657225"/>
          </a:xfrm>
          <a:prstGeom prst="rect">
            <a:avLst/>
          </a:prstGeom>
        </p:spPr>
      </p:pic>
      <p:sp>
        <p:nvSpPr>
          <p:cNvPr id="2" name="Rechthoek 1"/>
          <p:cNvSpPr/>
          <p:nvPr/>
        </p:nvSpPr>
        <p:spPr>
          <a:xfrm>
            <a:off x="218545" y="1349023"/>
            <a:ext cx="6096000" cy="4401205"/>
          </a:xfrm>
          <a:prstGeom prst="rect">
            <a:avLst/>
          </a:prstGeom>
        </p:spPr>
        <p:txBody>
          <a:bodyPr>
            <a:spAutoFit/>
          </a:bodyPr>
          <a:lstStyle/>
          <a:p>
            <a:r>
              <a:rPr lang="en-US" sz="2000" i="1" dirty="0">
                <a:solidFill>
                  <a:srgbClr val="272B33"/>
                </a:solidFill>
                <a:latin typeface="Arial" panose="020B0604020202020204" pitchFamily="34" charset="0"/>
              </a:rPr>
              <a:t>The big blue water body covering most of our world is taking in stuff from the air that changes the water so that it is hard for animals to make their houses. The animals don’t like being eaten and so they are in trouble without their houses, because they might die. If the animals die then we won’t have food. What is making the water change? When stores, houses, and cars run and stay warm they make bad air. This bad air is what gets into the water and makes it hard for the animals to make their houses. To save animal houses, we will need to make cars run better so that they make clean air! Land animals and water animals love clean air because it makes them happy!</a:t>
            </a:r>
            <a:endParaRPr lang="nl-BE" sz="2000" dirty="0"/>
          </a:p>
        </p:txBody>
      </p:sp>
    </p:spTree>
    <p:extLst>
      <p:ext uri="{BB962C8B-B14F-4D97-AF65-F5344CB8AC3E}">
        <p14:creationId xmlns:p14="http://schemas.microsoft.com/office/powerpoint/2010/main" val="3287954835"/>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ewsgram.com/wp-content/uploads/2015/07/storytell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438" y="1132038"/>
            <a:ext cx="7917219" cy="544412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rot="16200000">
            <a:off x="10890012" y="5556010"/>
            <a:ext cx="2342367" cy="261610"/>
          </a:xfrm>
          <a:prstGeom prst="rect">
            <a:avLst/>
          </a:prstGeom>
          <a:noFill/>
        </p:spPr>
        <p:txBody>
          <a:bodyPr wrap="square" rtlCol="0">
            <a:spAutoFit/>
          </a:bodyPr>
          <a:lstStyle/>
          <a:p>
            <a:r>
              <a:rPr lang="nl-BE" sz="1100" dirty="0" smtClean="0"/>
              <a:t>Picture </a:t>
            </a:r>
            <a:r>
              <a:rPr lang="nl-BE" sz="1100" dirty="0" err="1" smtClean="0"/>
              <a:t>by</a:t>
            </a:r>
            <a:r>
              <a:rPr lang="nl-BE" sz="1100" dirty="0" smtClean="0"/>
              <a:t> artinaction.co.uk</a:t>
            </a:r>
            <a:endParaRPr lang="en-US" sz="1100" dirty="0"/>
          </a:p>
        </p:txBody>
      </p:sp>
      <p:pic>
        <p:nvPicPr>
          <p:cNvPr id="5" name="Afbeelding 4"/>
          <p:cNvPicPr>
            <a:picLocks noChangeAspect="1"/>
          </p:cNvPicPr>
          <p:nvPr/>
        </p:nvPicPr>
        <p:blipFill>
          <a:blip r:embed="rId4"/>
          <a:stretch>
            <a:fillRect/>
          </a:stretch>
        </p:blipFill>
        <p:spPr>
          <a:xfrm>
            <a:off x="415996" y="0"/>
            <a:ext cx="6261037" cy="1984267"/>
          </a:xfrm>
          <a:prstGeom prst="rect">
            <a:avLst/>
          </a:prstGeom>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sp>
        <p:nvSpPr>
          <p:cNvPr id="6" name="Rechthoek 5"/>
          <p:cNvSpPr/>
          <p:nvPr/>
        </p:nvSpPr>
        <p:spPr>
          <a:xfrm>
            <a:off x="209340" y="1897635"/>
            <a:ext cx="3063250" cy="4033933"/>
          </a:xfrm>
          <a:prstGeom prst="rect">
            <a:avLst/>
          </a:prstGeom>
          <a:solidFill>
            <a:schemeClr val="accent2">
              <a:lumMod val="50000"/>
              <a:alpha val="44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latin typeface="Century Gothic" panose="020B0502020202020204" pitchFamily="34" charset="0"/>
              </a:rPr>
              <a:t>What will resonate with other people?</a:t>
            </a:r>
          </a:p>
          <a:p>
            <a:r>
              <a:rPr lang="en-US" dirty="0" smtClean="0">
                <a:solidFill>
                  <a:schemeClr val="bg1"/>
                </a:solidFill>
                <a:latin typeface="Century Gothic" panose="020B0502020202020204" pitchFamily="34" charset="0"/>
              </a:rPr>
              <a:t>CENTRAL IMAGE</a:t>
            </a:r>
          </a:p>
          <a:p>
            <a:r>
              <a:rPr lang="en-US" dirty="0" smtClean="0">
                <a:solidFill>
                  <a:schemeClr val="bg1"/>
                </a:solidFill>
                <a:latin typeface="Century Gothic" panose="020B0502020202020204" pitchFamily="34" charset="0"/>
              </a:rPr>
              <a:t>POINT of CONNECTION</a:t>
            </a:r>
          </a:p>
          <a:p>
            <a:endParaRPr lang="en-US" dirty="0">
              <a:solidFill>
                <a:schemeClr val="bg1"/>
              </a:solidFill>
              <a:latin typeface="Century Gothic" panose="020B0502020202020204" pitchFamily="34" charset="0"/>
            </a:endParaRPr>
          </a:p>
          <a:p>
            <a:r>
              <a:rPr lang="en-US" dirty="0" smtClean="0">
                <a:solidFill>
                  <a:schemeClr val="bg1"/>
                </a:solidFill>
                <a:latin typeface="Century Gothic" panose="020B0502020202020204" pitchFamily="34" charset="0"/>
              </a:rPr>
              <a:t>Not too much: amount, details, nuance</a:t>
            </a:r>
          </a:p>
          <a:p>
            <a:endParaRPr lang="en-US" dirty="0">
              <a:solidFill>
                <a:schemeClr val="bg1"/>
              </a:solidFill>
              <a:latin typeface="Century Gothic" panose="020B0502020202020204" pitchFamily="34" charset="0"/>
            </a:endParaRPr>
          </a:p>
          <a:p>
            <a:r>
              <a:rPr lang="en-US" dirty="0" smtClean="0">
                <a:solidFill>
                  <a:schemeClr val="bg1"/>
                </a:solidFill>
                <a:latin typeface="Century Gothic" panose="020B0502020202020204" pitchFamily="34" charset="0"/>
              </a:rPr>
              <a:t>NARRATIVE</a:t>
            </a:r>
            <a:endParaRPr lang="en-US"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142209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89547"/>
            <a:ext cx="5491534" cy="5525856"/>
          </a:xfrm>
          <a:prstGeom prst="rect">
            <a:avLst/>
          </a:prstGeom>
        </p:spPr>
      </p:pic>
      <p:sp>
        <p:nvSpPr>
          <p:cNvPr id="3" name="Rechthoek 3"/>
          <p:cNvSpPr/>
          <p:nvPr/>
        </p:nvSpPr>
        <p:spPr>
          <a:xfrm>
            <a:off x="1150346" y="6421743"/>
            <a:ext cx="3737242" cy="307777"/>
          </a:xfrm>
          <a:prstGeom prst="rect">
            <a:avLst/>
          </a:prstGeom>
        </p:spPr>
        <p:txBody>
          <a:bodyPr wrap="none">
            <a:spAutoFit/>
          </a:bodyPr>
          <a:lstStyle/>
          <a:p>
            <a:r>
              <a:rPr lang="en-US" sz="1400" dirty="0">
                <a:solidFill>
                  <a:schemeClr val="bg1">
                    <a:lumMod val="50000"/>
                  </a:schemeClr>
                </a:solidFill>
                <a:latin typeface="Arial Rounded MT Bold" panose="020F0704030504030204" pitchFamily="34" charset="0"/>
              </a:rPr>
              <a:t>Powell, The Hero with a Thousand Faces </a:t>
            </a:r>
            <a:endParaRPr lang="nl-BE" sz="1400" dirty="0">
              <a:solidFill>
                <a:schemeClr val="bg1">
                  <a:lumMod val="50000"/>
                </a:schemeClr>
              </a:solidFill>
              <a:latin typeface="Arial Rounded MT Bold" panose="020F0704030504030204" pitchFamily="34" charset="0"/>
            </a:endParaRPr>
          </a:p>
        </p:txBody>
      </p:sp>
      <p:pic>
        <p:nvPicPr>
          <p:cNvPr id="4" name="Afbeelding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5122"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770" y="1108910"/>
            <a:ext cx="5730393" cy="425717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7" name="Rechthoek 3"/>
          <p:cNvSpPr/>
          <p:nvPr/>
        </p:nvSpPr>
        <p:spPr>
          <a:xfrm>
            <a:off x="8288133" y="6421743"/>
            <a:ext cx="931665" cy="307777"/>
          </a:xfrm>
          <a:prstGeom prst="rect">
            <a:avLst/>
          </a:prstGeom>
        </p:spPr>
        <p:txBody>
          <a:bodyPr wrap="none">
            <a:spAutoFit/>
          </a:bodyPr>
          <a:lstStyle/>
          <a:p>
            <a:r>
              <a:rPr lang="en-US" sz="1400" dirty="0" smtClean="0">
                <a:solidFill>
                  <a:schemeClr val="bg1">
                    <a:lumMod val="50000"/>
                  </a:schemeClr>
                </a:solidFill>
                <a:latin typeface="Arial Rounded MT Bold" panose="020F0704030504030204" pitchFamily="34" charset="0"/>
              </a:rPr>
              <a:t>Aristotle</a:t>
            </a:r>
            <a:endParaRPr lang="nl-BE" sz="1400" dirty="0">
              <a:solidFill>
                <a:schemeClr val="bg1">
                  <a:lumMod val="50000"/>
                </a:schemeClr>
              </a:solidFill>
              <a:latin typeface="Arial Rounded MT Bold" panose="020F0704030504030204" pitchFamily="34" charset="0"/>
            </a:endParaRPr>
          </a:p>
        </p:txBody>
      </p:sp>
    </p:spTree>
    <p:extLst>
      <p:ext uri="{BB962C8B-B14F-4D97-AF65-F5344CB8AC3E}">
        <p14:creationId xmlns:p14="http://schemas.microsoft.com/office/powerpoint/2010/main" val="2646479101"/>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khoslaventures.com/wp-content/uploads/kv_summit_unbreakable_laws_of_storytelling_carmine_gall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766" y="173168"/>
            <a:ext cx="10278606" cy="6460478"/>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1189973" y="5924811"/>
            <a:ext cx="1703539" cy="708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spTree>
    <p:extLst>
      <p:ext uri="{BB962C8B-B14F-4D97-AF65-F5344CB8AC3E}">
        <p14:creationId xmlns:p14="http://schemas.microsoft.com/office/powerpoint/2010/main" val="3761817072"/>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304889" cy="6865270"/>
          </a:xfrm>
          <a:prstGeom prst="rect">
            <a:avLst/>
          </a:prstGeom>
          <a:noFill/>
          <a:extLst>
            <a:ext uri="{909E8E84-426E-40DD-AFC4-6F175D3DCCD1}">
              <a14:hiddenFill xmlns:a14="http://schemas.microsoft.com/office/drawing/2010/main">
                <a:solidFill>
                  <a:srgbClr val="FFFFFF"/>
                </a:solidFill>
              </a14:hiddenFill>
            </a:ext>
          </a:extLst>
        </p:spPr>
      </p:pic>
      <p:sp>
        <p:nvSpPr>
          <p:cNvPr id="5" name="5-puntige ster 4"/>
          <p:cNvSpPr/>
          <p:nvPr/>
        </p:nvSpPr>
        <p:spPr>
          <a:xfrm>
            <a:off x="11549270" y="6192078"/>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781" y="203752"/>
            <a:ext cx="9839325" cy="685800"/>
          </a:xfrm>
          <a:prstGeom prst="rect">
            <a:avLst/>
          </a:prstGeom>
        </p:spPr>
      </p:pic>
    </p:spTree>
    <p:extLst>
      <p:ext uri="{BB962C8B-B14F-4D97-AF65-F5344CB8AC3E}">
        <p14:creationId xmlns:p14="http://schemas.microsoft.com/office/powerpoint/2010/main" val="959491867"/>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2.bp.blogspot.com/-jj1fo0kVaM8/US1xv7JejZI/AAAAAAAAEzA/Qn7fkWjmmdw/s1600/Marvel-Comics-X-Men-Wolverine-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1592" y="4785553"/>
            <a:ext cx="1264556" cy="1976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descr="http://1.bp.blogspot.com/-SNQsLvC0FHw/TtfFbv_fgbI/AAAAAAAADtk/RNDtvpXl3Jw/s1600/DC-Comics-DCnU-Wonder-Woman-3.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387"/>
          <a:stretch/>
        </p:blipFill>
        <p:spPr bwMode="auto">
          <a:xfrm>
            <a:off x="3608800" y="5197023"/>
            <a:ext cx="1187678" cy="15113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2.bp.blogspot.com/-28u6s8dCNv8/URF3eSRLpZI/AAAAAAAAEtc/HzZNToymUzg/s1600/DC-Comics-Batman-The-Animated-Serie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601" y="5000486"/>
            <a:ext cx="1376527" cy="17078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1.bp.blogspot.com/-jNw7_uDdtxY/T6I9MWmSeSI/AAAAAAAAEDg/srmhZ6itUOM/s1600/The-Avengers-Movie-Black-Widow-Scarlett-Johansso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3687" y="5050993"/>
            <a:ext cx="830297" cy="1657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3.bp.blogspot.com/-n21NiB-mCFY/VO6DC1QsfzI/AAAAAAAAJRw/fJIIWRvxoac/s1600/Arrow-TV-Show-Arsenal-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5401" y="5208054"/>
            <a:ext cx="1437166" cy="15295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56.tinypic.com/2mcwq6u.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2620" y="4594578"/>
            <a:ext cx="1539125" cy="21430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4.bp.blogspot.com/_N1npI6e3LGQ/TGuFMiXSvXI/AAAAAAAADD8/qBVd8WdcUII/s1600/DC-Comics-Batman-Catwoman.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0128" y="4986126"/>
            <a:ext cx="911801" cy="1696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3.bp.blogspot.com/-hVehOaLDuyY/VVUo5L2bQyI/AAAAAAAAJew/JiNHRXZAOMY/s1600/Iron_Man_Marvel_Avengers_Age_of_Ultron_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0487" y="4638805"/>
            <a:ext cx="1323940" cy="21785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ngers"/>
          <p:cNvPicPr>
            <a:picLocks noChangeAspect="1" noChangeArrowheads="1"/>
          </p:cNvPicPr>
          <p:nvPr/>
        </p:nvPicPr>
        <p:blipFill rotWithShape="1">
          <a:blip r:embed="rId11">
            <a:extLst>
              <a:ext uri="{28A0092B-C50C-407E-A947-70E740481C1C}">
                <a14:useLocalDpi xmlns:a14="http://schemas.microsoft.com/office/drawing/2010/main" val="0"/>
              </a:ext>
            </a:extLst>
          </a:blip>
          <a:srcRect l="21646"/>
          <a:stretch/>
        </p:blipFill>
        <p:spPr bwMode="auto">
          <a:xfrm>
            <a:off x="4105408" y="2394895"/>
            <a:ext cx="3228277" cy="7901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nger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02639" y="318823"/>
            <a:ext cx="3415878" cy="817475"/>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7933205" y="131707"/>
            <a:ext cx="4110421" cy="307777"/>
          </a:xfrm>
          <a:prstGeom prst="rect">
            <a:avLst/>
          </a:prstGeom>
        </p:spPr>
        <p:txBody>
          <a:bodyPr wrap="none">
            <a:spAutoFit/>
          </a:bodyPr>
          <a:lstStyle/>
          <a:p>
            <a:r>
              <a:rPr lang="en-US" sz="1400">
                <a:solidFill>
                  <a:srgbClr val="000000"/>
                </a:solidFill>
                <a:latin typeface="Arial Rounded MT Bold" panose="020F0704030504030204" pitchFamily="34" charset="0"/>
              </a:rPr>
              <a:t>Superheroes illustrations by Springfield </a:t>
            </a:r>
            <a:r>
              <a:rPr lang="en-US" sz="1400" dirty="0" err="1">
                <a:solidFill>
                  <a:srgbClr val="000000"/>
                </a:solidFill>
                <a:latin typeface="Arial Rounded MT Bold" panose="020F0704030504030204" pitchFamily="34" charset="0"/>
              </a:rPr>
              <a:t>Punx</a:t>
            </a:r>
            <a:endParaRPr lang="en-US" sz="1400" dirty="0">
              <a:solidFill>
                <a:srgbClr val="000000"/>
              </a:solidFill>
              <a:latin typeface="Arial Rounded MT Bold" panose="020F0704030504030204" pitchFamily="34" charset="0"/>
            </a:endParaRPr>
          </a:p>
        </p:txBody>
      </p:sp>
      <p:pic>
        <p:nvPicPr>
          <p:cNvPr id="12" name="Afbeelding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03463" y="4760031"/>
            <a:ext cx="1162760" cy="1823020"/>
          </a:xfrm>
          <a:prstGeom prst="rect">
            <a:avLst/>
          </a:prstGeom>
        </p:spPr>
      </p:pic>
      <p:pic>
        <p:nvPicPr>
          <p:cNvPr id="1026" name="Picture 2" descr="http://2.bp.blogspot.com/-giLm5XYe1Dc/VkYhpS3CCgI/AAAAAAAAJyw/o4GCsOLzK48/s1600/Marvel_Comics_Avengers_Wasp.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55943" y="4742065"/>
            <a:ext cx="1068541" cy="1573838"/>
          </a:xfrm>
          <a:prstGeom prst="rect">
            <a:avLst/>
          </a:prstGeom>
          <a:noFill/>
          <a:extLst>
            <a:ext uri="{909E8E84-426E-40DD-AFC4-6F175D3DCCD1}">
              <a14:hiddenFill xmlns:a14="http://schemas.microsoft.com/office/drawing/2010/main">
                <a:solidFill>
                  <a:srgbClr val="FFFFFF"/>
                </a:solidFill>
              </a14:hiddenFill>
            </a:ext>
          </a:extLst>
        </p:spPr>
      </p:pic>
      <p:pic>
        <p:nvPicPr>
          <p:cNvPr id="16" name="Afbeelding 15"/>
          <p:cNvPicPr>
            <a:picLocks noChangeAspect="1"/>
          </p:cNvPicPr>
          <p:nvPr/>
        </p:nvPicPr>
        <p:blipFill rotWithShape="1">
          <a:blip r:embed="rId15"/>
          <a:srcRect l="19743"/>
          <a:stretch/>
        </p:blipFill>
        <p:spPr>
          <a:xfrm>
            <a:off x="2656526" y="1318829"/>
            <a:ext cx="6126039" cy="1057275"/>
          </a:xfrm>
          <a:prstGeom prst="rect">
            <a:avLst/>
          </a:prstGeom>
        </p:spPr>
      </p:pic>
      <p:pic>
        <p:nvPicPr>
          <p:cNvPr id="9" name="Afbeelding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35088" y="3807500"/>
            <a:ext cx="2790798" cy="453583"/>
          </a:xfrm>
          <a:prstGeom prst="rect">
            <a:avLst/>
          </a:prstGeom>
        </p:spPr>
      </p:pic>
      <p:pic>
        <p:nvPicPr>
          <p:cNvPr id="13" name="Afbeelding 12"/>
          <p:cNvPicPr>
            <a:picLocks noChangeAspect="1"/>
          </p:cNvPicPr>
          <p:nvPr/>
        </p:nvPicPr>
        <p:blipFill rotWithShape="1">
          <a:blip r:embed="rId17">
            <a:extLst>
              <a:ext uri="{28A0092B-C50C-407E-A947-70E740481C1C}">
                <a14:useLocalDpi xmlns:a14="http://schemas.microsoft.com/office/drawing/2010/main" val="0"/>
              </a:ext>
            </a:extLst>
          </a:blip>
          <a:srcRect t="1154" r="56533" b="-1"/>
          <a:stretch/>
        </p:blipFill>
        <p:spPr>
          <a:xfrm>
            <a:off x="3686148" y="3289852"/>
            <a:ext cx="1810191" cy="544824"/>
          </a:xfrm>
          <a:prstGeom prst="rect">
            <a:avLst/>
          </a:prstGeom>
        </p:spPr>
      </p:pic>
      <p:pic>
        <p:nvPicPr>
          <p:cNvPr id="14" name="Afbeelding 1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43320" y="3624118"/>
            <a:ext cx="276225" cy="161925"/>
          </a:xfrm>
          <a:prstGeom prst="rect">
            <a:avLst/>
          </a:prstGeom>
        </p:spPr>
      </p:pic>
      <p:pic>
        <p:nvPicPr>
          <p:cNvPr id="15" name="Afbeelding 14"/>
          <p:cNvPicPr>
            <a:picLocks noChangeAspect="1"/>
          </p:cNvPicPr>
          <p:nvPr/>
        </p:nvPicPr>
        <p:blipFill rotWithShape="1">
          <a:blip r:embed="rId17">
            <a:extLst>
              <a:ext uri="{28A0092B-C50C-407E-A947-70E740481C1C}">
                <a14:useLocalDpi xmlns:a14="http://schemas.microsoft.com/office/drawing/2010/main" val="0"/>
              </a:ext>
            </a:extLst>
          </a:blip>
          <a:srcRect l="50549" t="5555"/>
          <a:stretch/>
        </p:blipFill>
        <p:spPr>
          <a:xfrm>
            <a:off x="5719545" y="3302628"/>
            <a:ext cx="1898972" cy="480018"/>
          </a:xfrm>
          <a:prstGeom prst="rect">
            <a:avLst/>
          </a:prstGeom>
        </p:spPr>
      </p:pic>
    </p:spTree>
    <p:extLst>
      <p:ext uri="{BB962C8B-B14F-4D97-AF65-F5344CB8AC3E}">
        <p14:creationId xmlns:p14="http://schemas.microsoft.com/office/powerpoint/2010/main" val="40500726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3.bp.blogspot.com/-fkX4ayGvaWo/VQD1EccN84I/AAAAAAAAJUo/5m8JESAl5r4/s1600/Marvel_Comics_Firestar_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4321" y="1657350"/>
            <a:ext cx="2389550" cy="419862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1847" y="5855970"/>
            <a:ext cx="1228530" cy="983032"/>
          </a:xfrm>
          <a:prstGeom prst="rect">
            <a:avLst/>
          </a:prstGeom>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1172" y="237151"/>
            <a:ext cx="9058275" cy="676275"/>
          </a:xfrm>
          <a:prstGeom prst="rect">
            <a:avLst/>
          </a:prstGeom>
        </p:spPr>
      </p:pic>
      <p:pic>
        <p:nvPicPr>
          <p:cNvPr id="4" name="Afbeelding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1172" y="981075"/>
            <a:ext cx="9210675" cy="676275"/>
          </a:xfrm>
          <a:prstGeom prst="rect">
            <a:avLst/>
          </a:prstGeom>
        </p:spPr>
      </p:pic>
      <p:pic>
        <p:nvPicPr>
          <p:cNvPr id="5" name="Afbeelding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0683" y="6023605"/>
            <a:ext cx="5076825" cy="685800"/>
          </a:xfrm>
          <a:prstGeom prst="rect">
            <a:avLst/>
          </a:prstGeom>
        </p:spPr>
      </p:pic>
    </p:spTree>
    <p:extLst>
      <p:ext uri="{BB962C8B-B14F-4D97-AF65-F5344CB8AC3E}">
        <p14:creationId xmlns:p14="http://schemas.microsoft.com/office/powerpoint/2010/main" val="1848556900"/>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1.bp.blogspot.com/-SNQsLvC0FHw/TtfFbv_fgbI/AAAAAAAADtk/RNDtvpXl3Jw/s1600/DC-Comics-DCnU-Wonder-Woman-3.gif"/>
          <p:cNvPicPr>
            <a:picLocks noChangeAspect="1" noChangeArrowheads="1"/>
          </p:cNvPicPr>
          <p:nvPr/>
        </p:nvPicPr>
        <p:blipFill rotWithShape="1">
          <a:blip r:embed="rId3">
            <a:extLst>
              <a:ext uri="{28A0092B-C50C-407E-A947-70E740481C1C}">
                <a14:useLocalDpi xmlns:a14="http://schemas.microsoft.com/office/drawing/2010/main" val="0"/>
              </a:ext>
            </a:extLst>
          </a:blip>
          <a:srcRect t="9860"/>
          <a:stretch/>
        </p:blipFill>
        <p:spPr bwMode="auto">
          <a:xfrm>
            <a:off x="8128000" y="1685925"/>
            <a:ext cx="38100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cdn.vectorstock.com/i/composite/32,84/comic-book-explosion-vector-12632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625" y="200025"/>
            <a:ext cx="3619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9253" y="5794031"/>
            <a:ext cx="1228530" cy="983032"/>
          </a:xfrm>
          <a:prstGeom prst="rect">
            <a:avLst/>
          </a:prstGeom>
        </p:spPr>
      </p:pic>
      <p:pic>
        <p:nvPicPr>
          <p:cNvPr id="8" name="Afbeelding 7"/>
          <p:cNvPicPr>
            <a:picLocks noChangeAspect="1"/>
          </p:cNvPicPr>
          <p:nvPr/>
        </p:nvPicPr>
        <p:blipFill>
          <a:blip r:embed="rId6"/>
          <a:stretch>
            <a:fillRect/>
          </a:stretch>
        </p:blipFill>
        <p:spPr>
          <a:xfrm>
            <a:off x="4342409" y="1457325"/>
            <a:ext cx="866775" cy="647700"/>
          </a:xfrm>
          <a:prstGeom prst="rect">
            <a:avLst/>
          </a:prstGeom>
        </p:spPr>
      </p:pic>
      <p:pic>
        <p:nvPicPr>
          <p:cNvPr id="3" name="Afbeelding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002" y="5418772"/>
            <a:ext cx="7448550" cy="866775"/>
          </a:xfrm>
          <a:prstGeom prst="rect">
            <a:avLst/>
          </a:prstGeom>
        </p:spPr>
      </p:pic>
    </p:spTree>
    <p:extLst>
      <p:ext uri="{BB962C8B-B14F-4D97-AF65-F5344CB8AC3E}">
        <p14:creationId xmlns:p14="http://schemas.microsoft.com/office/powerpoint/2010/main" val="4012870035"/>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1026" name="Picture 2" descr="Ban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02" y="402838"/>
            <a:ext cx="6886575" cy="542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nteract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9247" y="-278199"/>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rotWithShape="1">
          <a:blip r:embed="rId6"/>
          <a:srcRect b="50151"/>
          <a:stretch/>
        </p:blipFill>
        <p:spPr>
          <a:xfrm>
            <a:off x="516002" y="1488828"/>
            <a:ext cx="5233911" cy="4215193"/>
          </a:xfrm>
          <a:prstGeom prst="rect">
            <a:avLst/>
          </a:prstGeom>
          <a:ln>
            <a:solidFill>
              <a:schemeClr val="bg1">
                <a:lumMod val="50000"/>
              </a:schemeClr>
            </a:solidFill>
          </a:ln>
        </p:spPr>
      </p:pic>
      <p:pic>
        <p:nvPicPr>
          <p:cNvPr id="6" name="Afbeelding 5"/>
          <p:cNvPicPr>
            <a:picLocks noChangeAspect="1"/>
          </p:cNvPicPr>
          <p:nvPr/>
        </p:nvPicPr>
        <p:blipFill rotWithShape="1">
          <a:blip r:embed="rId6"/>
          <a:srcRect t="52823"/>
          <a:stretch/>
        </p:blipFill>
        <p:spPr>
          <a:xfrm>
            <a:off x="6412088" y="1488828"/>
            <a:ext cx="5530347" cy="4215193"/>
          </a:xfrm>
          <a:prstGeom prst="rect">
            <a:avLst/>
          </a:prstGeom>
          <a:ln>
            <a:solidFill>
              <a:schemeClr val="bg1">
                <a:lumMod val="50000"/>
              </a:schemeClr>
            </a:solidFill>
          </a:ln>
        </p:spPr>
      </p:pic>
      <p:sp>
        <p:nvSpPr>
          <p:cNvPr id="2" name="5-puntige ster 1"/>
          <p:cNvSpPr/>
          <p:nvPr/>
        </p:nvSpPr>
        <p:spPr>
          <a:xfrm>
            <a:off x="11549270" y="6192078"/>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72530803"/>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1026" name="Picture 2" descr="Ban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02" y="240031"/>
            <a:ext cx="6886575" cy="54292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5"/>
          <a:stretch>
            <a:fillRect/>
          </a:stretch>
        </p:blipFill>
        <p:spPr>
          <a:xfrm>
            <a:off x="6129867" y="823806"/>
            <a:ext cx="6062133" cy="5929772"/>
          </a:xfrm>
          <a:prstGeom prst="rect">
            <a:avLst/>
          </a:prstGeom>
        </p:spPr>
      </p:pic>
      <p:pic>
        <p:nvPicPr>
          <p:cNvPr id="5" name="Afbeelding 4"/>
          <p:cNvPicPr>
            <a:picLocks noChangeAspect="1"/>
          </p:cNvPicPr>
          <p:nvPr/>
        </p:nvPicPr>
        <p:blipFill>
          <a:blip r:embed="rId6"/>
          <a:stretch>
            <a:fillRect/>
          </a:stretch>
        </p:blipFill>
        <p:spPr>
          <a:xfrm>
            <a:off x="516002" y="1114250"/>
            <a:ext cx="4829175" cy="4591050"/>
          </a:xfrm>
          <a:prstGeom prst="rect">
            <a:avLst/>
          </a:prstGeom>
        </p:spPr>
      </p:pic>
    </p:spTree>
    <p:extLst>
      <p:ext uri="{BB962C8B-B14F-4D97-AF65-F5344CB8AC3E}">
        <p14:creationId xmlns:p14="http://schemas.microsoft.com/office/powerpoint/2010/main" val="845288248"/>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deficit model of science communication"/>
          <p:cNvPicPr>
            <a:picLocks noChangeAspect="1" noChangeArrowheads="1"/>
          </p:cNvPicPr>
          <p:nvPr/>
        </p:nvPicPr>
        <p:blipFill rotWithShape="1">
          <a:blip r:embed="rId3">
            <a:extLst>
              <a:ext uri="{28A0092B-C50C-407E-A947-70E740481C1C}">
                <a14:useLocalDpi xmlns:a14="http://schemas.microsoft.com/office/drawing/2010/main" val="0"/>
              </a:ext>
            </a:extLst>
          </a:blip>
          <a:srcRect t="7339" r="66847"/>
          <a:stretch/>
        </p:blipFill>
        <p:spPr bwMode="auto">
          <a:xfrm>
            <a:off x="8926735" y="68122"/>
            <a:ext cx="3117407" cy="67537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Image result for deficit model of science commun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194" y="1905000"/>
            <a:ext cx="5304582" cy="472721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676" y="5838872"/>
            <a:ext cx="1228530" cy="983032"/>
          </a:xfrm>
          <a:prstGeom prst="rect">
            <a:avLst/>
          </a:prstGeom>
        </p:spPr>
      </p:pic>
      <p:pic>
        <p:nvPicPr>
          <p:cNvPr id="6" name="Picture 4" descr="Image result for interact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747" y="0"/>
            <a:ext cx="3810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94508"/>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superhero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1098608"/>
            <a:ext cx="7724274" cy="5963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gers"/>
          <p:cNvPicPr>
            <a:picLocks noChangeAspect="1" noChangeArrowheads="1"/>
          </p:cNvPicPr>
          <p:nvPr/>
        </p:nvPicPr>
        <p:blipFill rotWithShape="1">
          <a:blip r:embed="rId4">
            <a:extLst>
              <a:ext uri="{28A0092B-C50C-407E-A947-70E740481C1C}">
                <a14:useLocalDpi xmlns:a14="http://schemas.microsoft.com/office/drawing/2010/main" val="0"/>
              </a:ext>
            </a:extLst>
          </a:blip>
          <a:srcRect r="60686" b="-4391"/>
          <a:stretch/>
        </p:blipFill>
        <p:spPr bwMode="auto">
          <a:xfrm>
            <a:off x="4965532" y="2245018"/>
            <a:ext cx="2029628" cy="56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ang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5597" y="210469"/>
            <a:ext cx="9877425" cy="54292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67" y="5874968"/>
            <a:ext cx="1228530" cy="983032"/>
          </a:xfrm>
          <a:prstGeom prst="rect">
            <a:avLst/>
          </a:prstGeom>
        </p:spPr>
      </p:pic>
      <p:pic>
        <p:nvPicPr>
          <p:cNvPr id="6" name="Picture 4" descr="Bangers"/>
          <p:cNvPicPr>
            <a:picLocks noChangeAspect="1" noChangeArrowheads="1"/>
          </p:cNvPicPr>
          <p:nvPr/>
        </p:nvPicPr>
        <p:blipFill rotWithShape="1">
          <a:blip r:embed="rId4">
            <a:extLst>
              <a:ext uri="{28A0092B-C50C-407E-A947-70E740481C1C}">
                <a14:useLocalDpi xmlns:a14="http://schemas.microsoft.com/office/drawing/2010/main" val="0"/>
              </a:ext>
            </a:extLst>
          </a:blip>
          <a:srcRect l="38872" t="-426"/>
          <a:stretch/>
        </p:blipFill>
        <p:spPr bwMode="auto">
          <a:xfrm>
            <a:off x="4526280" y="3154680"/>
            <a:ext cx="3155782" cy="545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9285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8426" cy="6858000"/>
          </a:xfrm>
          <a:prstGeom prst="rect">
            <a:avLst/>
          </a:prstGeom>
        </p:spPr>
      </p:pic>
      <p:sp>
        <p:nvSpPr>
          <p:cNvPr id="3" name="Rechthoek 2"/>
          <p:cNvSpPr/>
          <p:nvPr/>
        </p:nvSpPr>
        <p:spPr>
          <a:xfrm>
            <a:off x="3858426" y="0"/>
            <a:ext cx="8333574" cy="6858000"/>
          </a:xfrm>
          <a:prstGeom prst="rect">
            <a:avLst/>
          </a:prstGeom>
          <a:solidFill>
            <a:schemeClr val="bg2">
              <a:lumMod val="10000"/>
            </a:schemeClr>
          </a:solidFill>
          <a:ln>
            <a:solidFill>
              <a:schemeClr val="tx1">
                <a:lumMod val="85000"/>
                <a:lumOff val="1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pic>
        <p:nvPicPr>
          <p:cNvPr id="4" name="Afbeelding 3"/>
          <p:cNvPicPr>
            <a:picLocks noChangeAspect="1"/>
          </p:cNvPicPr>
          <p:nvPr/>
        </p:nvPicPr>
        <p:blipFill rotWithShape="1">
          <a:blip r:embed="rId4">
            <a:extLst>
              <a:ext uri="{28A0092B-C50C-407E-A947-70E740481C1C}">
                <a14:useLocalDpi xmlns:a14="http://schemas.microsoft.com/office/drawing/2010/main" val="0"/>
              </a:ext>
            </a:extLst>
          </a:blip>
          <a:srcRect r="49397" b="275"/>
          <a:stretch/>
        </p:blipFill>
        <p:spPr>
          <a:xfrm>
            <a:off x="4940420" y="2664939"/>
            <a:ext cx="6169585" cy="590053"/>
          </a:xfrm>
          <a:prstGeom prst="rect">
            <a:avLst/>
          </a:prstGeom>
        </p:spPr>
      </p:pic>
      <p:pic>
        <p:nvPicPr>
          <p:cNvPr id="5" name="Afbeelding 4"/>
          <p:cNvPicPr>
            <a:picLocks noChangeAspect="1"/>
          </p:cNvPicPr>
          <p:nvPr/>
        </p:nvPicPr>
        <p:blipFill rotWithShape="1">
          <a:blip r:embed="rId4">
            <a:extLst>
              <a:ext uri="{28A0092B-C50C-407E-A947-70E740481C1C}">
                <a14:useLocalDpi xmlns:a14="http://schemas.microsoft.com/office/drawing/2010/main" val="0"/>
              </a:ext>
            </a:extLst>
          </a:blip>
          <a:srcRect l="50719" t="-2158"/>
          <a:stretch/>
        </p:blipFill>
        <p:spPr>
          <a:xfrm>
            <a:off x="5021028" y="3429000"/>
            <a:ext cx="6008370" cy="604451"/>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7222" y="366429"/>
            <a:ext cx="7839075" cy="685800"/>
          </a:xfrm>
          <a:prstGeom prst="rect">
            <a:avLst/>
          </a:prstGeom>
        </p:spPr>
      </p:pic>
      <p:sp>
        <p:nvSpPr>
          <p:cNvPr id="7" name="Afgeronde rechthoek 6"/>
          <p:cNvSpPr/>
          <p:nvPr/>
        </p:nvSpPr>
        <p:spPr>
          <a:xfrm>
            <a:off x="5772150" y="4331970"/>
            <a:ext cx="4514850" cy="188595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nl-BE" dirty="0" err="1" smtClean="0">
                <a:solidFill>
                  <a:schemeClr val="tx1"/>
                </a:solidFill>
              </a:rPr>
              <a:t>Who</a:t>
            </a:r>
            <a:r>
              <a:rPr lang="nl-BE" dirty="0" smtClean="0">
                <a:solidFill>
                  <a:schemeClr val="tx1"/>
                </a:solidFill>
              </a:rPr>
              <a:t> does </a:t>
            </a:r>
            <a:r>
              <a:rPr lang="nl-BE" dirty="0" err="1" smtClean="0">
                <a:solidFill>
                  <a:schemeClr val="tx1"/>
                </a:solidFill>
              </a:rPr>
              <a:t>what</a:t>
            </a:r>
            <a:r>
              <a:rPr lang="nl-BE" dirty="0" smtClean="0">
                <a:solidFill>
                  <a:schemeClr val="tx1"/>
                </a:solidFill>
              </a:rPr>
              <a:t>?</a:t>
            </a:r>
          </a:p>
          <a:p>
            <a:pPr marL="285750" indent="-285750" algn="ctr">
              <a:buFont typeface="Arial" panose="020B0604020202020204" pitchFamily="34" charset="0"/>
              <a:buChar char="•"/>
            </a:pPr>
            <a:r>
              <a:rPr lang="nl-BE" dirty="0" err="1" smtClean="0">
                <a:solidFill>
                  <a:schemeClr val="tx1"/>
                </a:solidFill>
              </a:rPr>
              <a:t>What</a:t>
            </a:r>
            <a:r>
              <a:rPr lang="nl-BE" dirty="0" smtClean="0">
                <a:solidFill>
                  <a:schemeClr val="tx1"/>
                </a:solidFill>
              </a:rPr>
              <a:t> content?</a:t>
            </a:r>
          </a:p>
          <a:p>
            <a:pPr marL="285750" indent="-285750" algn="ctr">
              <a:buFont typeface="Arial" panose="020B0604020202020204" pitchFamily="34" charset="0"/>
              <a:buChar char="•"/>
            </a:pPr>
            <a:r>
              <a:rPr lang="nl-BE" dirty="0" err="1" smtClean="0">
                <a:solidFill>
                  <a:schemeClr val="tx1"/>
                </a:solidFill>
              </a:rPr>
              <a:t>What</a:t>
            </a:r>
            <a:r>
              <a:rPr lang="nl-BE" dirty="0" smtClean="0">
                <a:solidFill>
                  <a:schemeClr val="tx1"/>
                </a:solidFill>
              </a:rPr>
              <a:t> </a:t>
            </a:r>
            <a:r>
              <a:rPr lang="nl-BE" dirty="0" err="1" smtClean="0">
                <a:solidFill>
                  <a:schemeClr val="tx1"/>
                </a:solidFill>
              </a:rPr>
              <a:t>audiences</a:t>
            </a:r>
            <a:r>
              <a:rPr lang="nl-BE" dirty="0">
                <a:solidFill>
                  <a:schemeClr val="tx1"/>
                </a:solidFill>
              </a:rPr>
              <a:t> </a:t>
            </a:r>
            <a:r>
              <a:rPr lang="nl-BE" dirty="0" smtClean="0">
                <a:solidFill>
                  <a:schemeClr val="tx1"/>
                </a:solidFill>
              </a:rPr>
              <a:t>and partners/</a:t>
            </a:r>
            <a:r>
              <a:rPr lang="nl-BE" dirty="0" err="1" smtClean="0">
                <a:solidFill>
                  <a:schemeClr val="tx1"/>
                </a:solidFill>
              </a:rPr>
              <a:t>influencers</a:t>
            </a:r>
            <a:r>
              <a:rPr lang="nl-BE" dirty="0" smtClean="0">
                <a:solidFill>
                  <a:schemeClr val="tx1"/>
                </a:solidFill>
              </a:rPr>
              <a:t>?</a:t>
            </a:r>
          </a:p>
          <a:p>
            <a:pPr marL="285750" indent="-285750" algn="ctr">
              <a:buFont typeface="Arial" panose="020B0604020202020204" pitchFamily="34" charset="0"/>
              <a:buChar char="•"/>
            </a:pPr>
            <a:r>
              <a:rPr lang="nl-BE" dirty="0" err="1" smtClean="0">
                <a:solidFill>
                  <a:schemeClr val="tx1"/>
                </a:solidFill>
              </a:rPr>
              <a:t>When</a:t>
            </a:r>
            <a:r>
              <a:rPr lang="nl-BE" dirty="0" smtClean="0">
                <a:solidFill>
                  <a:schemeClr val="tx1"/>
                </a:solidFill>
              </a:rPr>
              <a:t>?</a:t>
            </a:r>
          </a:p>
          <a:p>
            <a:pPr marL="285750" indent="-285750" algn="ctr">
              <a:buFont typeface="Arial" panose="020B0604020202020204" pitchFamily="34" charset="0"/>
              <a:buChar char="•"/>
            </a:pPr>
            <a:r>
              <a:rPr lang="nl-BE" dirty="0" err="1" smtClean="0">
                <a:solidFill>
                  <a:schemeClr val="tx1"/>
                </a:solidFill>
              </a:rPr>
              <a:t>Which</a:t>
            </a:r>
            <a:r>
              <a:rPr lang="nl-BE" dirty="0" smtClean="0">
                <a:solidFill>
                  <a:schemeClr val="tx1"/>
                </a:solidFill>
              </a:rPr>
              <a:t> platforms?</a:t>
            </a:r>
            <a:endParaRPr lang="nl-BE" dirty="0">
              <a:solidFill>
                <a:schemeClr val="tx1"/>
              </a:solidFill>
            </a:endParaRPr>
          </a:p>
        </p:txBody>
      </p:sp>
    </p:spTree>
    <p:extLst>
      <p:ext uri="{BB962C8B-B14F-4D97-AF65-F5344CB8AC3E}">
        <p14:creationId xmlns:p14="http://schemas.microsoft.com/office/powerpoint/2010/main" val="3294512417"/>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quaman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088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69" y="5310011"/>
            <a:ext cx="5934075" cy="685800"/>
          </a:xfrm>
          <a:prstGeom prst="rect">
            <a:avLst/>
          </a:prstGeom>
        </p:spPr>
      </p:pic>
      <p:sp>
        <p:nvSpPr>
          <p:cNvPr id="4" name="5-puntige ster 3"/>
          <p:cNvSpPr/>
          <p:nvPr/>
        </p:nvSpPr>
        <p:spPr>
          <a:xfrm>
            <a:off x="11549270" y="6192078"/>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40961262"/>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3.bp.blogspot.com/-hVehOaLDuyY/VVUo5L2bQyI/AAAAAAAAJew/JiNHRXZAOMY/s1600/Iron_Man_Marvel_Avengers_Age_of_Ultron_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854075"/>
            <a:ext cx="3600450" cy="5924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cdn.vectorstock.com/i/composite/32,84/comic-book-explosion-vector-12632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391" y="793618"/>
            <a:ext cx="3619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3470" y="5874968"/>
            <a:ext cx="1228530" cy="983032"/>
          </a:xfrm>
          <a:prstGeom prst="rect">
            <a:avLst/>
          </a:prstGeom>
        </p:spPr>
      </p:pic>
      <p:pic>
        <p:nvPicPr>
          <p:cNvPr id="9" name="Afbeelding 8"/>
          <p:cNvPicPr>
            <a:picLocks noChangeAspect="1"/>
          </p:cNvPicPr>
          <p:nvPr/>
        </p:nvPicPr>
        <p:blipFill>
          <a:blip r:embed="rId6"/>
          <a:stretch>
            <a:fillRect/>
          </a:stretch>
        </p:blipFill>
        <p:spPr>
          <a:xfrm>
            <a:off x="5609008" y="2031868"/>
            <a:ext cx="885825" cy="666750"/>
          </a:xfrm>
          <a:prstGeom prst="rect">
            <a:avLst/>
          </a:prstGeom>
        </p:spPr>
      </p:pic>
      <p:pic>
        <p:nvPicPr>
          <p:cNvPr id="9218" name="Picture 2" descr="Bang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9113" y="4958862"/>
            <a:ext cx="7459520" cy="62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366773"/>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415803" y="335676"/>
            <a:ext cx="10932142" cy="5324843"/>
          </a:xfrm>
          <a:prstGeom prst="rect">
            <a:avLst/>
          </a:prstGeom>
        </p:spPr>
      </p:pic>
      <p:pic>
        <p:nvPicPr>
          <p:cNvPr id="4" name="Picture 24" descr="http://www.ilsrc.com/wp-content/uploads/sites/7/2015/03/F1000-Research-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2139" y="1476693"/>
            <a:ext cx="921759" cy="9217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upload.wikimedia.org/wikipedia/en/e/e9/Microsoft_academic_search_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9369" y="327747"/>
            <a:ext cx="2812939" cy="982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http://impactstory.org/static/img/impactstory-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4279" y="2636534"/>
            <a:ext cx="904544" cy="7236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2" descr="http://orcid.org/sites/default/files/plum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139" y="2531073"/>
            <a:ext cx="1401889" cy="6308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www.piirus.com/piirus-style/images/piirus-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03974" y="4892601"/>
            <a:ext cx="1713978" cy="3950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http://www.academiclabs.co/img/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76761" y="1420081"/>
            <a:ext cx="1019790" cy="1019790"/>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2050" name="Picture 2" descr="Bang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8988" y="5892654"/>
            <a:ext cx="66103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38161" y="3357745"/>
            <a:ext cx="2358390" cy="813645"/>
          </a:xfrm>
          <a:prstGeom prst="rect">
            <a:avLst/>
          </a:prstGeom>
        </p:spPr>
      </p:pic>
      <p:pic>
        <p:nvPicPr>
          <p:cNvPr id="15" name="Afbeelding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974" y="4002218"/>
            <a:ext cx="1905000" cy="762000"/>
          </a:xfrm>
          <a:prstGeom prst="rect">
            <a:avLst/>
          </a:prstGeom>
        </p:spPr>
      </p:pic>
      <p:pic>
        <p:nvPicPr>
          <p:cNvPr id="16" name="Afbeelding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14041" y="4250885"/>
            <a:ext cx="1389933" cy="1155382"/>
          </a:xfrm>
          <a:prstGeom prst="rect">
            <a:avLst/>
          </a:prstGeom>
        </p:spPr>
      </p:pic>
      <p:pic>
        <p:nvPicPr>
          <p:cNvPr id="18" name="Afbeelding 17"/>
          <p:cNvPicPr>
            <a:picLocks noChangeAspect="1"/>
          </p:cNvPicPr>
          <p:nvPr/>
        </p:nvPicPr>
        <p:blipFill rotWithShape="1">
          <a:blip r:embed="rId15" cstate="print">
            <a:extLst>
              <a:ext uri="{28A0092B-C50C-407E-A947-70E740481C1C}">
                <a14:useLocalDpi xmlns:a14="http://schemas.microsoft.com/office/drawing/2010/main" val="0"/>
              </a:ext>
            </a:extLst>
          </a:blip>
          <a:srcRect t="12424" b="27576"/>
          <a:stretch/>
        </p:blipFill>
        <p:spPr>
          <a:xfrm>
            <a:off x="8511348" y="5751721"/>
            <a:ext cx="1352550" cy="811530"/>
          </a:xfrm>
          <a:prstGeom prst="rect">
            <a:avLst/>
          </a:prstGeom>
        </p:spPr>
      </p:pic>
    </p:spTree>
    <p:extLst>
      <p:ext uri="{BB962C8B-B14F-4D97-AF65-F5344CB8AC3E}">
        <p14:creationId xmlns:p14="http://schemas.microsoft.com/office/powerpoint/2010/main" val="18514456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cdn.vectorstock.com/i/composite/32,84/comic-book-explosion-vector-12632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160" y="521243"/>
            <a:ext cx="3619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stretch>
            <a:fillRect/>
          </a:stretch>
        </p:blipFill>
        <p:spPr>
          <a:xfrm>
            <a:off x="6442647" y="1726155"/>
            <a:ext cx="828675" cy="790575"/>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3470" y="5766112"/>
            <a:ext cx="1228530" cy="983032"/>
          </a:xfrm>
          <a:prstGeom prst="rect">
            <a:avLst/>
          </a:prstGeom>
        </p:spPr>
      </p:pic>
      <p:pic>
        <p:nvPicPr>
          <p:cNvPr id="9" name="Picture 2" descr="http://2.bp.blogspot.com/-28u6s8dCNv8/URF3eSRLpZI/AAAAAAAAEtc/HzZNToymUzg/s1600/DC-Comics-Batman-The-Animated-Serie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650" y="1059180"/>
            <a:ext cx="4352925" cy="540067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7195" y="5536155"/>
            <a:ext cx="5543550" cy="676275"/>
          </a:xfrm>
          <a:prstGeom prst="rect">
            <a:avLst/>
          </a:prstGeom>
        </p:spPr>
      </p:pic>
    </p:spTree>
    <p:extLst>
      <p:ext uri="{BB962C8B-B14F-4D97-AF65-F5344CB8AC3E}">
        <p14:creationId xmlns:p14="http://schemas.microsoft.com/office/powerpoint/2010/main" val="3415139945"/>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5370945" y="1059272"/>
            <a:ext cx="1128859" cy="447188"/>
          </a:xfrm>
          <a:prstGeom prst="rect">
            <a:avLst/>
          </a:prstGeom>
        </p:spPr>
      </p:pic>
      <p:pic>
        <p:nvPicPr>
          <p:cNvPr id="8" name="Afbeelding 7"/>
          <p:cNvPicPr>
            <a:picLocks noChangeAspect="1"/>
          </p:cNvPicPr>
          <p:nvPr/>
        </p:nvPicPr>
        <p:blipFill>
          <a:blip r:embed="rId4"/>
          <a:stretch>
            <a:fillRect/>
          </a:stretch>
        </p:blipFill>
        <p:spPr>
          <a:xfrm>
            <a:off x="4013398" y="323162"/>
            <a:ext cx="648672" cy="641250"/>
          </a:xfrm>
          <a:prstGeom prst="rect">
            <a:avLst/>
          </a:prstGeom>
        </p:spPr>
      </p:pic>
      <p:pic>
        <p:nvPicPr>
          <p:cNvPr id="9" name="Afbeelding 8"/>
          <p:cNvPicPr>
            <a:picLocks noChangeAspect="1"/>
          </p:cNvPicPr>
          <p:nvPr/>
        </p:nvPicPr>
        <p:blipFill>
          <a:blip r:embed="rId5"/>
          <a:stretch>
            <a:fillRect/>
          </a:stretch>
        </p:blipFill>
        <p:spPr>
          <a:xfrm>
            <a:off x="4734336" y="173475"/>
            <a:ext cx="1491105" cy="894375"/>
          </a:xfrm>
          <a:prstGeom prst="rect">
            <a:avLst/>
          </a:prstGeom>
        </p:spPr>
      </p:pic>
      <p:pic>
        <p:nvPicPr>
          <p:cNvPr id="10" name="Afbeelding 9"/>
          <p:cNvPicPr>
            <a:picLocks noChangeAspect="1"/>
          </p:cNvPicPr>
          <p:nvPr/>
        </p:nvPicPr>
        <p:blipFill>
          <a:blip r:embed="rId6"/>
          <a:stretch>
            <a:fillRect/>
          </a:stretch>
        </p:blipFill>
        <p:spPr>
          <a:xfrm>
            <a:off x="155575" y="4079300"/>
            <a:ext cx="3374607" cy="1242379"/>
          </a:xfrm>
          <a:prstGeom prst="rect">
            <a:avLst/>
          </a:prstGeom>
        </p:spPr>
      </p:pic>
      <p:pic>
        <p:nvPicPr>
          <p:cNvPr id="14" name="Afbeelding 13"/>
          <p:cNvPicPr>
            <a:picLocks noChangeAspect="1"/>
          </p:cNvPicPr>
          <p:nvPr/>
        </p:nvPicPr>
        <p:blipFill>
          <a:blip r:embed="rId7"/>
          <a:stretch>
            <a:fillRect/>
          </a:stretch>
        </p:blipFill>
        <p:spPr>
          <a:xfrm>
            <a:off x="10156918" y="263065"/>
            <a:ext cx="1774019" cy="1820398"/>
          </a:xfrm>
          <a:prstGeom prst="rect">
            <a:avLst/>
          </a:prstGeom>
        </p:spPr>
      </p:pic>
      <p:pic>
        <p:nvPicPr>
          <p:cNvPr id="15" name="Afbeelding 14"/>
          <p:cNvPicPr>
            <a:picLocks noChangeAspect="1"/>
          </p:cNvPicPr>
          <p:nvPr/>
        </p:nvPicPr>
        <p:blipFill rotWithShape="1">
          <a:blip r:embed="rId8"/>
          <a:srcRect b="54937"/>
          <a:stretch/>
        </p:blipFill>
        <p:spPr>
          <a:xfrm>
            <a:off x="6796813" y="190079"/>
            <a:ext cx="946066" cy="848499"/>
          </a:xfrm>
          <a:prstGeom prst="rect">
            <a:avLst/>
          </a:prstGeom>
        </p:spPr>
      </p:pic>
      <p:pic>
        <p:nvPicPr>
          <p:cNvPr id="16" name="Afbeelding 15"/>
          <p:cNvPicPr>
            <a:picLocks noChangeAspect="1"/>
          </p:cNvPicPr>
          <p:nvPr/>
        </p:nvPicPr>
        <p:blipFill>
          <a:blip r:embed="rId9"/>
          <a:stretch>
            <a:fillRect/>
          </a:stretch>
        </p:blipFill>
        <p:spPr>
          <a:xfrm>
            <a:off x="939028" y="5648622"/>
            <a:ext cx="1491105" cy="1020938"/>
          </a:xfrm>
          <a:prstGeom prst="rect">
            <a:avLst/>
          </a:prstGeom>
        </p:spPr>
      </p:pic>
      <p:pic>
        <p:nvPicPr>
          <p:cNvPr id="4098" name="Picture 2" descr="Image result for logo te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3761" y="4746844"/>
            <a:ext cx="1308971" cy="1308971"/>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p:cNvPicPr>
            <a:picLocks noChangeAspect="1"/>
          </p:cNvPicPr>
          <p:nvPr/>
        </p:nvPicPr>
        <p:blipFill>
          <a:blip r:embed="rId11"/>
          <a:stretch>
            <a:fillRect/>
          </a:stretch>
        </p:blipFill>
        <p:spPr>
          <a:xfrm>
            <a:off x="9841760" y="5384800"/>
            <a:ext cx="1927864" cy="1172321"/>
          </a:xfrm>
          <a:prstGeom prst="rect">
            <a:avLst/>
          </a:prstGeom>
        </p:spPr>
      </p:pic>
      <p:pic>
        <p:nvPicPr>
          <p:cNvPr id="18" name="Afbeelding 17"/>
          <p:cNvPicPr>
            <a:picLocks noChangeAspect="1"/>
          </p:cNvPicPr>
          <p:nvPr/>
        </p:nvPicPr>
        <p:blipFill>
          <a:blip r:embed="rId12"/>
          <a:stretch>
            <a:fillRect/>
          </a:stretch>
        </p:blipFill>
        <p:spPr>
          <a:xfrm>
            <a:off x="8165949" y="1428573"/>
            <a:ext cx="859281" cy="869063"/>
          </a:xfrm>
          <a:prstGeom prst="rect">
            <a:avLst/>
          </a:prstGeom>
        </p:spPr>
      </p:pic>
      <p:pic>
        <p:nvPicPr>
          <p:cNvPr id="20" name="Afbeelding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22" name="Picture 6" descr="https://s.w.org/about/images/logos/wordpress-logo-simplified-rgb.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596" y="1869313"/>
            <a:ext cx="1237635" cy="123763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newspaper op ed"/>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5575" y="100979"/>
            <a:ext cx="2572174" cy="15861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http://1.bp.blogspot.com/_IxuEnJnieRY/SwlLQR0osgI/AAAAAAAAAKI/4n9RbggYJ2U/s400/scilogs.png"/>
          <p:cNvPicPr>
            <a:picLocks noChangeAspect="1" noChangeArrowheads="1"/>
          </p:cNvPicPr>
          <p:nvPr/>
        </p:nvPicPr>
        <p:blipFill rotWithShape="1">
          <a:blip r:embed="rId16">
            <a:extLst>
              <a:ext uri="{28A0092B-C50C-407E-A947-70E740481C1C}">
                <a14:useLocalDpi xmlns:a14="http://schemas.microsoft.com/office/drawing/2010/main" val="0"/>
              </a:ext>
            </a:extLst>
          </a:blip>
          <a:srcRect r="37320" b="40348"/>
          <a:stretch/>
        </p:blipFill>
        <p:spPr bwMode="auto">
          <a:xfrm>
            <a:off x="2828365" y="2437259"/>
            <a:ext cx="1270961" cy="6350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digitalartsonline.co.uk/cmsdata/features/3626921/medium-m-color-688.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41612" y="1815839"/>
            <a:ext cx="1379474" cy="10024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cistarter"/>
          <p:cNvPicPr>
            <a:picLocks noChangeAspect="1" noChangeArrowheads="1"/>
          </p:cNvPicPr>
          <p:nvPr/>
        </p:nvPicPr>
        <p:blipFill rotWithShape="1">
          <a:blip r:embed="rId18">
            <a:extLst>
              <a:ext uri="{28A0092B-C50C-407E-A947-70E740481C1C}">
                <a14:useLocalDpi xmlns:a14="http://schemas.microsoft.com/office/drawing/2010/main" val="0"/>
              </a:ext>
            </a:extLst>
          </a:blip>
          <a:srcRect t="7921" b="9797"/>
          <a:stretch/>
        </p:blipFill>
        <p:spPr bwMode="auto">
          <a:xfrm>
            <a:off x="9336671" y="2937374"/>
            <a:ext cx="2738037" cy="22529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lated imag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76439" y="993476"/>
            <a:ext cx="1443783" cy="14437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game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54326" y="160099"/>
            <a:ext cx="1107741" cy="11077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2.bp.blogspot.com/-DoauHR51fn0/Wdcn2jgwjMI/AAAAAAAAKhw/DZ6e03EyEksiaPloQ3CxtA3kD6bE6dG6QCLcBGAs/s1600/DC_Super_Hero_Girls_Wonder_Woman.gif"/>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25231" y="2241198"/>
            <a:ext cx="3478530" cy="4410541"/>
          </a:xfrm>
          <a:prstGeom prst="rect">
            <a:avLst/>
          </a:prstGeom>
          <a:noFill/>
          <a:extLst>
            <a:ext uri="{909E8E84-426E-40DD-AFC4-6F175D3DCCD1}">
              <a14:hiddenFill xmlns:a14="http://schemas.microsoft.com/office/drawing/2010/main">
                <a:solidFill>
                  <a:srgbClr val="FFFFFF"/>
                </a:solidFill>
              </a14:hiddenFill>
            </a:ext>
          </a:extLst>
        </p:spPr>
      </p:pic>
      <p:pic>
        <p:nvPicPr>
          <p:cNvPr id="19" name="Afbeelding 18"/>
          <p:cNvPicPr>
            <a:picLocks noChangeAspect="1"/>
          </p:cNvPicPr>
          <p:nvPr/>
        </p:nvPicPr>
        <p:blipFill>
          <a:blip r:embed="rId22"/>
          <a:stretch>
            <a:fillRect/>
          </a:stretch>
        </p:blipFill>
        <p:spPr>
          <a:xfrm>
            <a:off x="7926410" y="3383344"/>
            <a:ext cx="1920744" cy="1063125"/>
          </a:xfrm>
          <a:prstGeom prst="rect">
            <a:avLst/>
          </a:prstGeom>
        </p:spPr>
      </p:pic>
      <p:pic>
        <p:nvPicPr>
          <p:cNvPr id="26" name="Picture 2" descr="Image result for explanimations"/>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326457" y="6318562"/>
            <a:ext cx="2304339" cy="4484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logo linkedin 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349710" y="473670"/>
            <a:ext cx="793285" cy="7932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www.powercastco.com/img/slideshare-logo.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897206" y="152812"/>
            <a:ext cx="906459" cy="9064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792321" y="4446468"/>
            <a:ext cx="1728089" cy="22832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Image result for logo twitte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763468" y="1261715"/>
            <a:ext cx="950211" cy="95021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rotWithShape="1">
          <a:blip r:embed="rId28">
            <a:extLst>
              <a:ext uri="{28A0092B-C50C-407E-A947-70E740481C1C}">
                <a14:useLocalDpi xmlns:a14="http://schemas.microsoft.com/office/drawing/2010/main" val="0"/>
              </a:ext>
            </a:extLst>
          </a:blip>
          <a:srcRect t="38647" b="40308"/>
          <a:stretch/>
        </p:blipFill>
        <p:spPr>
          <a:xfrm>
            <a:off x="167328" y="3309664"/>
            <a:ext cx="4086941" cy="484378"/>
          </a:xfrm>
          <a:prstGeom prst="rect">
            <a:avLst/>
          </a:prstGeom>
        </p:spPr>
      </p:pic>
      <p:pic>
        <p:nvPicPr>
          <p:cNvPr id="4" name="Afbeelding 3"/>
          <p:cNvPicPr>
            <a:picLocks noChangeAspect="1"/>
          </p:cNvPicPr>
          <p:nvPr/>
        </p:nvPicPr>
        <p:blipFill>
          <a:blip r:embed="rId29"/>
          <a:stretch>
            <a:fillRect/>
          </a:stretch>
        </p:blipFill>
        <p:spPr>
          <a:xfrm>
            <a:off x="10348602" y="2237051"/>
            <a:ext cx="1390650" cy="419100"/>
          </a:xfrm>
          <a:prstGeom prst="rect">
            <a:avLst/>
          </a:prstGeom>
        </p:spPr>
      </p:pic>
    </p:spTree>
    <p:extLst>
      <p:ext uri="{BB962C8B-B14F-4D97-AF65-F5344CB8AC3E}">
        <p14:creationId xmlns:p14="http://schemas.microsoft.com/office/powerpoint/2010/main" val="2664214564"/>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3" name="Picture 10" descr="https://2.bp.blogspot.com/-DoauHR51fn0/Wdcn2jgwjMI/AAAAAAAAKhw/DZ6e03EyEksiaPloQ3CxtA3kD6bE6dG6QCLcBGAs/s1600/DC_Super_Hero_Girls_Wonder_Woma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91" y="1767242"/>
            <a:ext cx="3478530" cy="441054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2345" y="272909"/>
            <a:ext cx="9289655" cy="6186487"/>
          </a:xfrm>
          <a:prstGeom prst="rect">
            <a:avLst/>
          </a:prstGeom>
        </p:spPr>
      </p:pic>
      <p:pic>
        <p:nvPicPr>
          <p:cNvPr id="2050" name="Picture 2" descr="Image result for facebook font"/>
          <p:cNvPicPr>
            <a:picLocks noChangeAspect="1" noChangeArrowheads="1"/>
          </p:cNvPicPr>
          <p:nvPr/>
        </p:nvPicPr>
        <p:blipFill rotWithShape="1">
          <a:blip r:embed="rId6">
            <a:extLst>
              <a:ext uri="{28A0092B-C50C-407E-A947-70E740481C1C}">
                <a14:useLocalDpi xmlns:a14="http://schemas.microsoft.com/office/drawing/2010/main" val="0"/>
              </a:ext>
            </a:extLst>
          </a:blip>
          <a:srcRect b="49125"/>
          <a:stretch/>
        </p:blipFill>
        <p:spPr bwMode="auto">
          <a:xfrm>
            <a:off x="61877" y="78733"/>
            <a:ext cx="4184298" cy="1064376"/>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p:cNvSpPr/>
          <p:nvPr/>
        </p:nvSpPr>
        <p:spPr>
          <a:xfrm>
            <a:off x="5171087" y="906692"/>
            <a:ext cx="6096000" cy="1600438"/>
          </a:xfrm>
          <a:prstGeom prst="rect">
            <a:avLst/>
          </a:prstGeom>
        </p:spPr>
        <p:txBody>
          <a:bodyPr>
            <a:spAutoFit/>
          </a:bodyPr>
          <a:lstStyle/>
          <a:p>
            <a:r>
              <a:rPr lang="en-US" sz="1400" dirty="0">
                <a:ea typeface="Calibri" panose="020F0502020204030204" pitchFamily="34" charset="0"/>
                <a:cs typeface="Times New Roman" panose="02020603050405020304" pitchFamily="18" charset="0"/>
              </a:rPr>
              <a:t>Despite the clear dominance of Facebook in the daily lives of the public, surveys have shown that scientists do not view Facebook as an effective and suitable platform for science communication. This pessimistic view of Facebook may be why scientists primarily use Twitter and blogging for science outreach. </a:t>
            </a:r>
            <a:endParaRPr lang="en-US" sz="1400" dirty="0" smtClean="0">
              <a:ea typeface="Calibri" panose="020F0502020204030204" pitchFamily="34" charset="0"/>
              <a:cs typeface="Times New Roman" panose="02020603050405020304" pitchFamily="18" charset="0"/>
            </a:endParaRPr>
          </a:p>
          <a:p>
            <a:r>
              <a:rPr lang="en-US" sz="1400" dirty="0"/>
              <a:t>However, 80% of surveyed scientists do have a presence on Facebook but primarily use this platform for communication with family, friends and close colleagues.</a:t>
            </a:r>
            <a:endParaRPr lang="nl-BE" sz="1400" dirty="0"/>
          </a:p>
        </p:txBody>
      </p:sp>
      <p:sp>
        <p:nvSpPr>
          <p:cNvPr id="10" name="Rechthoek 9"/>
          <p:cNvSpPr/>
          <p:nvPr/>
        </p:nvSpPr>
        <p:spPr>
          <a:xfrm>
            <a:off x="3968375" y="2661018"/>
            <a:ext cx="6096000" cy="1865126"/>
          </a:xfrm>
          <a:prstGeom prst="rect">
            <a:avLst/>
          </a:prstGeom>
        </p:spPr>
        <p:txBody>
          <a:bodyPr>
            <a:spAutoFit/>
          </a:bodyPr>
          <a:lstStyle/>
          <a:p>
            <a:pPr>
              <a:lnSpc>
                <a:spcPct val="107000"/>
              </a:lnSpc>
              <a:spcAft>
                <a:spcPts val="800"/>
              </a:spcAft>
            </a:pPr>
            <a:r>
              <a:rPr lang="en-US" sz="1600" dirty="0">
                <a:ea typeface="Calibri" panose="020F0502020204030204" pitchFamily="34" charset="0"/>
                <a:cs typeface="Times New Roman" panose="02020603050405020304" pitchFamily="18" charset="0"/>
              </a:rPr>
              <a:t>Two challenges must be addressed to realize the promise of using Facebook for science outreach:</a:t>
            </a:r>
            <a:endParaRPr lang="nl-BE"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600" dirty="0">
                <a:ea typeface="Calibri" panose="020F0502020204030204" pitchFamily="34" charset="0"/>
                <a:cs typeface="Times New Roman" panose="02020603050405020304" pitchFamily="18" charset="0"/>
              </a:rPr>
              <a:t>Reluctance of funding agencies to view Facebook as an inferior means of science communication as opposed to blogging</a:t>
            </a:r>
            <a:endParaRPr lang="nl-BE"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600" dirty="0">
                <a:ea typeface="Calibri" panose="020F0502020204030204" pitchFamily="34" charset="0"/>
                <a:cs typeface="Times New Roman" panose="02020603050405020304" pitchFamily="18" charset="0"/>
              </a:rPr>
              <a:t>Lack of tangible quantitative and qualitative data about the effectiveness of science outreach through Facebook</a:t>
            </a:r>
            <a:r>
              <a:rPr lang="en-US" sz="1600" dirty="0" smtClean="0">
                <a:ea typeface="Calibri" panose="020F0502020204030204" pitchFamily="34" charset="0"/>
                <a:cs typeface="Times New Roman" panose="02020603050405020304" pitchFamily="18" charset="0"/>
              </a:rPr>
              <a:t>.</a:t>
            </a:r>
            <a:endParaRPr lang="nl-BE" sz="1600" dirty="0">
              <a:ea typeface="Calibri" panose="020F0502020204030204" pitchFamily="34" charset="0"/>
              <a:cs typeface="Times New Roman" panose="02020603050405020304" pitchFamily="18" charset="0"/>
            </a:endParaRPr>
          </a:p>
        </p:txBody>
      </p:sp>
      <p:sp>
        <p:nvSpPr>
          <p:cNvPr id="11" name="Rechthoek 10"/>
          <p:cNvSpPr/>
          <p:nvPr/>
        </p:nvSpPr>
        <p:spPr>
          <a:xfrm>
            <a:off x="5446399" y="4680032"/>
            <a:ext cx="6096000" cy="981423"/>
          </a:xfrm>
          <a:prstGeom prst="rect">
            <a:avLst/>
          </a:prstGeom>
        </p:spPr>
        <p:txBody>
          <a:bodyPr>
            <a:spAutoFit/>
          </a:bodyPr>
          <a:lstStyle/>
          <a:p>
            <a:pPr>
              <a:lnSpc>
                <a:spcPct val="107000"/>
              </a:lnSpc>
              <a:spcAft>
                <a:spcPts val="800"/>
              </a:spcAft>
            </a:pPr>
            <a:r>
              <a:rPr lang="en-US" dirty="0">
                <a:latin typeface="Tw Cen MT" panose="020B0602020104020603" pitchFamily="34" charset="0"/>
                <a:ea typeface="Calibri" panose="020F0502020204030204" pitchFamily="34" charset="0"/>
                <a:cs typeface="Times New Roman" panose="02020603050405020304" pitchFamily="18" charset="0"/>
              </a:rPr>
              <a:t>Tip #1: Facebook can be a tool to maintain friendships with former lab members, classmates, and colleagues. </a:t>
            </a:r>
            <a:r>
              <a:rPr lang="en-US" dirty="0" smtClean="0">
                <a:latin typeface="Tw Cen MT" panose="020B0602020104020603" pitchFamily="34" charset="0"/>
                <a:ea typeface="Calibri" panose="020F0502020204030204" pitchFamily="34" charset="0"/>
                <a:cs typeface="Times New Roman" panose="02020603050405020304" pitchFamily="18" charset="0"/>
              </a:rPr>
              <a:t>Tip </a:t>
            </a:r>
            <a:r>
              <a:rPr lang="en-US" dirty="0">
                <a:latin typeface="Tw Cen MT" panose="020B0602020104020603" pitchFamily="34" charset="0"/>
                <a:ea typeface="Calibri" panose="020F0502020204030204" pitchFamily="34" charset="0"/>
                <a:cs typeface="Times New Roman" panose="02020603050405020304" pitchFamily="18" charset="0"/>
              </a:rPr>
              <a:t>#2: Create a Facebook page for your research or your lab.</a:t>
            </a:r>
            <a:endParaRPr lang="nl-BE" dirty="0">
              <a:latin typeface="Tw Cen MT" panose="020B06020201040206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1543891"/>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3" name="Picture 10" descr="https://2.bp.blogspot.com/-DoauHR51fn0/Wdcn2jgwjMI/AAAAAAAAKhw/DZ6e03EyEksiaPloQ3CxtA3kD6bE6dG6QCLcBGAs/s1600/DC_Super_Hero_Girls_Wonder_Woma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91" y="1767242"/>
            <a:ext cx="3478530" cy="441054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176" y="312384"/>
            <a:ext cx="3423527" cy="928864"/>
          </a:xfrm>
          <a:prstGeom prst="rect">
            <a:avLst/>
          </a:prstGeom>
        </p:spPr>
      </p:pic>
      <p:pic>
        <p:nvPicPr>
          <p:cNvPr id="5"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2345" y="272909"/>
            <a:ext cx="9289655" cy="6186487"/>
          </a:xfrm>
          <a:prstGeom prst="rect">
            <a:avLst/>
          </a:prstGeom>
        </p:spPr>
      </p:pic>
      <p:sp>
        <p:nvSpPr>
          <p:cNvPr id="6" name="Rechthoek 5"/>
          <p:cNvSpPr/>
          <p:nvPr/>
        </p:nvSpPr>
        <p:spPr>
          <a:xfrm>
            <a:off x="5291138" y="1028578"/>
            <a:ext cx="6096000" cy="1477328"/>
          </a:xfrm>
          <a:prstGeom prst="rect">
            <a:avLst/>
          </a:prstGeom>
        </p:spPr>
        <p:txBody>
          <a:bodyPr>
            <a:spAutoFit/>
          </a:bodyPr>
          <a:lstStyle/>
          <a:p>
            <a:r>
              <a:rPr lang="en-US" dirty="0" smtClean="0"/>
              <a:t>“It’s </a:t>
            </a:r>
            <a:r>
              <a:rPr lang="en-US" dirty="0"/>
              <a:t>tough to translate the traditional scholarly CV into the business-friendly format imposed by LinkedIn. So most scientists’ profiles are dull and lack focus on their most important accomplishments, and their networking attempts are limited to “friending” co-workers</a:t>
            </a:r>
            <a:r>
              <a:rPr lang="en-US" dirty="0" smtClean="0"/>
              <a:t>.”</a:t>
            </a:r>
          </a:p>
        </p:txBody>
      </p:sp>
      <p:sp>
        <p:nvSpPr>
          <p:cNvPr id="7" name="Rechthoek 6"/>
          <p:cNvSpPr/>
          <p:nvPr/>
        </p:nvSpPr>
        <p:spPr>
          <a:xfrm>
            <a:off x="8177213" y="3095349"/>
            <a:ext cx="3552825" cy="2308324"/>
          </a:xfrm>
          <a:prstGeom prst="rect">
            <a:avLst/>
          </a:prstGeom>
        </p:spPr>
        <p:txBody>
          <a:bodyPr wrap="square">
            <a:spAutoFit/>
          </a:bodyPr>
          <a:lstStyle/>
          <a:p>
            <a:r>
              <a:rPr lang="en-US" dirty="0"/>
              <a:t>LinkedIn Groups</a:t>
            </a:r>
          </a:p>
          <a:p>
            <a:r>
              <a:rPr lang="en-US" dirty="0"/>
              <a:t>1) Being part of the discussion (position yourself as a thought leader in your respective </a:t>
            </a:r>
            <a:r>
              <a:rPr lang="en-US" dirty="0" smtClean="0"/>
              <a:t>field)</a:t>
            </a:r>
            <a:endParaRPr lang="en-US" dirty="0"/>
          </a:p>
          <a:p>
            <a:r>
              <a:rPr lang="en-US" dirty="0"/>
              <a:t>2) Setting one up for Scientists:</a:t>
            </a:r>
          </a:p>
          <a:p>
            <a:pPr marL="285750" indent="-285750">
              <a:buFontTx/>
              <a:buChar char="-"/>
            </a:pPr>
            <a:r>
              <a:rPr lang="en-US" dirty="0"/>
              <a:t>Useful</a:t>
            </a:r>
          </a:p>
          <a:p>
            <a:pPr marL="285750" indent="-285750">
              <a:buFontTx/>
              <a:buChar char="-"/>
            </a:pPr>
            <a:r>
              <a:rPr lang="en-US" dirty="0"/>
              <a:t>Active</a:t>
            </a:r>
          </a:p>
          <a:p>
            <a:pPr marL="285750" indent="-285750">
              <a:buFontTx/>
              <a:buChar char="-"/>
            </a:pPr>
            <a:r>
              <a:rPr lang="en-US" dirty="0"/>
              <a:t>Personal</a:t>
            </a:r>
            <a:endParaRPr lang="nl-BE" dirty="0"/>
          </a:p>
        </p:txBody>
      </p:sp>
      <p:sp>
        <p:nvSpPr>
          <p:cNvPr id="8" name="Rechthoek 7"/>
          <p:cNvSpPr/>
          <p:nvPr/>
        </p:nvSpPr>
        <p:spPr>
          <a:xfrm>
            <a:off x="4101229" y="3233848"/>
            <a:ext cx="3445943" cy="1477328"/>
          </a:xfrm>
          <a:prstGeom prst="rect">
            <a:avLst/>
          </a:prstGeom>
        </p:spPr>
        <p:txBody>
          <a:bodyPr wrap="none">
            <a:spAutoFit/>
          </a:bodyPr>
          <a:lstStyle/>
          <a:p>
            <a:r>
              <a:rPr lang="nl-BE" dirty="0" err="1"/>
              <a:t>Build</a:t>
            </a:r>
            <a:r>
              <a:rPr lang="nl-BE" dirty="0"/>
              <a:t> a </a:t>
            </a:r>
            <a:r>
              <a:rPr lang="nl-BE" dirty="0" err="1"/>
              <a:t>robust</a:t>
            </a:r>
            <a:r>
              <a:rPr lang="nl-BE" dirty="0"/>
              <a:t> profile</a:t>
            </a:r>
            <a:r>
              <a:rPr lang="nl-BE" dirty="0" smtClean="0"/>
              <a:t>.</a:t>
            </a:r>
          </a:p>
          <a:p>
            <a:r>
              <a:rPr lang="nl-BE" dirty="0" err="1" smtClean="0"/>
              <a:t>Constantly</a:t>
            </a:r>
            <a:r>
              <a:rPr lang="nl-BE" dirty="0" smtClean="0"/>
              <a:t> </a:t>
            </a:r>
            <a:r>
              <a:rPr lang="nl-BE" dirty="0" err="1" smtClean="0"/>
              <a:t>connect</a:t>
            </a:r>
            <a:r>
              <a:rPr lang="nl-BE" dirty="0" smtClean="0"/>
              <a:t>.</a:t>
            </a:r>
          </a:p>
          <a:p>
            <a:r>
              <a:rPr lang="nl-BE" dirty="0" smtClean="0"/>
              <a:t>Get </a:t>
            </a:r>
            <a:r>
              <a:rPr lang="nl-BE" dirty="0" err="1" smtClean="0"/>
              <a:t>your</a:t>
            </a:r>
            <a:r>
              <a:rPr lang="nl-BE" dirty="0" smtClean="0"/>
              <a:t> </a:t>
            </a:r>
            <a:r>
              <a:rPr lang="nl-BE" dirty="0" err="1" smtClean="0"/>
              <a:t>group</a:t>
            </a:r>
            <a:r>
              <a:rPr lang="nl-BE" dirty="0" smtClean="0"/>
              <a:t> </a:t>
            </a:r>
            <a:r>
              <a:rPr lang="nl-BE" dirty="0" err="1" smtClean="0"/>
              <a:t>activity</a:t>
            </a:r>
            <a:r>
              <a:rPr lang="nl-BE" dirty="0" smtClean="0"/>
              <a:t> </a:t>
            </a:r>
            <a:r>
              <a:rPr lang="nl-BE" dirty="0" err="1" smtClean="0"/>
              <a:t>going</a:t>
            </a:r>
            <a:r>
              <a:rPr lang="nl-BE" dirty="0" smtClean="0"/>
              <a:t>.</a:t>
            </a:r>
          </a:p>
          <a:p>
            <a:r>
              <a:rPr lang="nl-BE" dirty="0" smtClean="0"/>
              <a:t>Open </a:t>
            </a:r>
            <a:r>
              <a:rPr lang="nl-BE" dirty="0" err="1" smtClean="0"/>
              <a:t>opportunities</a:t>
            </a:r>
            <a:r>
              <a:rPr lang="nl-BE" dirty="0" smtClean="0"/>
              <a:t> </a:t>
            </a:r>
            <a:r>
              <a:rPr lang="nl-BE" dirty="0" err="1" smtClean="0"/>
              <a:t>for</a:t>
            </a:r>
            <a:r>
              <a:rPr lang="nl-BE" dirty="0" smtClean="0"/>
              <a:t> </a:t>
            </a:r>
            <a:r>
              <a:rPr lang="nl-BE" dirty="0" err="1" smtClean="0"/>
              <a:t>partneships</a:t>
            </a:r>
            <a:r>
              <a:rPr lang="nl-BE" dirty="0" smtClean="0"/>
              <a:t>.</a:t>
            </a:r>
          </a:p>
          <a:p>
            <a:r>
              <a:rPr lang="nl-BE" dirty="0" smtClean="0"/>
              <a:t>Start a </a:t>
            </a:r>
            <a:r>
              <a:rPr lang="nl-BE" dirty="0" err="1" smtClean="0"/>
              <a:t>conversation</a:t>
            </a:r>
            <a:r>
              <a:rPr lang="nl-BE" dirty="0" smtClean="0"/>
              <a:t> </a:t>
            </a:r>
            <a:r>
              <a:rPr lang="nl-BE" dirty="0" err="1" smtClean="0"/>
              <a:t>about</a:t>
            </a:r>
            <a:r>
              <a:rPr lang="nl-BE" dirty="0" smtClean="0"/>
              <a:t> </a:t>
            </a:r>
            <a:r>
              <a:rPr lang="nl-BE" dirty="0" err="1" smtClean="0"/>
              <a:t>science</a:t>
            </a:r>
            <a:r>
              <a:rPr lang="nl-BE" dirty="0" smtClean="0"/>
              <a:t>.</a:t>
            </a:r>
            <a:endParaRPr lang="nl-BE" dirty="0"/>
          </a:p>
        </p:txBody>
      </p:sp>
    </p:spTree>
    <p:extLst>
      <p:ext uri="{BB962C8B-B14F-4D97-AF65-F5344CB8AC3E}">
        <p14:creationId xmlns:p14="http://schemas.microsoft.com/office/powerpoint/2010/main" val="3564568893"/>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3" name="Picture 10" descr="https://2.bp.blogspot.com/-DoauHR51fn0/Wdcn2jgwjMI/AAAAAAAAKhw/DZ6e03EyEksiaPloQ3CxtA3kD6bE6dG6QCLcBGAs/s1600/DC_Super_Hero_Girls_Wonder_Woma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26795"/>
            <a:ext cx="3478530" cy="441054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instagram"/>
          <p:cNvPicPr>
            <a:picLocks noChangeAspect="1" noChangeArrowheads="1"/>
          </p:cNvPicPr>
          <p:nvPr/>
        </p:nvPicPr>
        <p:blipFill rotWithShape="1">
          <a:blip r:embed="rId5">
            <a:extLst>
              <a:ext uri="{28A0092B-C50C-407E-A947-70E740481C1C}">
                <a14:useLocalDpi xmlns:a14="http://schemas.microsoft.com/office/drawing/2010/main" val="0"/>
              </a:ext>
            </a:extLst>
          </a:blip>
          <a:srcRect l="18847" t="68807" r="20412"/>
          <a:stretch/>
        </p:blipFill>
        <p:spPr bwMode="auto">
          <a:xfrm>
            <a:off x="0" y="221289"/>
            <a:ext cx="4314825" cy="1246433"/>
          </a:xfrm>
          <a:prstGeom prst="rect">
            <a:avLst/>
          </a:prstGeom>
          <a:noFill/>
          <a:extLst>
            <a:ext uri="{909E8E84-426E-40DD-AFC4-6F175D3DCCD1}">
              <a14:hiddenFill xmlns:a14="http://schemas.microsoft.com/office/drawing/2010/main">
                <a:solidFill>
                  <a:srgbClr val="FFFFFF"/>
                </a:solidFill>
              </a14:hiddenFill>
            </a:ext>
          </a:extLst>
        </p:spPr>
      </p:pic>
      <p:sp>
        <p:nvSpPr>
          <p:cNvPr id="4" name="Rechthoek 3"/>
          <p:cNvSpPr/>
          <p:nvPr/>
        </p:nvSpPr>
        <p:spPr>
          <a:xfrm>
            <a:off x="5318186" y="970836"/>
            <a:ext cx="5870451" cy="4801314"/>
          </a:xfrm>
          <a:prstGeom prst="rect">
            <a:avLst/>
          </a:prstGeom>
        </p:spPr>
        <p:txBody>
          <a:bodyPr wrap="square">
            <a:spAutoFit/>
          </a:bodyPr>
          <a:lstStyle/>
          <a:p>
            <a:r>
              <a:rPr lang="en-US" dirty="0"/>
              <a:t>Hashtags are vital to expanding the reach of Instagram posts. Different hashtags can be used to tap into different audiences</a:t>
            </a:r>
            <a:r>
              <a:rPr lang="en-US" dirty="0" smtClean="0"/>
              <a:t>.</a:t>
            </a:r>
          </a:p>
          <a:p>
            <a:endParaRPr lang="en-US" dirty="0"/>
          </a:p>
          <a:p>
            <a:r>
              <a:rPr lang="en-US" i="1" dirty="0"/>
              <a:t>Tip: Entering a hashtag into the Instagram app search bar reveals how many public posts exist that include that hashtag</a:t>
            </a:r>
            <a:r>
              <a:rPr lang="en-US" i="1" dirty="0" smtClean="0"/>
              <a:t>.</a:t>
            </a:r>
          </a:p>
          <a:p>
            <a:endParaRPr lang="en-US" i="1" dirty="0"/>
          </a:p>
          <a:p>
            <a:r>
              <a:rPr lang="en-US" dirty="0" smtClean="0"/>
              <a:t>Incorporate </a:t>
            </a:r>
            <a:r>
              <a:rPr lang="en-US" dirty="0"/>
              <a:t>Instagram into </a:t>
            </a:r>
            <a:r>
              <a:rPr lang="en-US" dirty="0" smtClean="0"/>
              <a:t>existing </a:t>
            </a:r>
            <a:r>
              <a:rPr lang="en-US" dirty="0"/>
              <a:t>research </a:t>
            </a:r>
            <a:r>
              <a:rPr lang="en-US" dirty="0" smtClean="0"/>
              <a:t>processes.</a:t>
            </a:r>
          </a:p>
          <a:p>
            <a:r>
              <a:rPr lang="en-US" dirty="0" smtClean="0"/>
              <a:t>Taking </a:t>
            </a:r>
            <a:r>
              <a:rPr lang="en-US" dirty="0"/>
              <a:t>an audience with you on a journey through your scientific </a:t>
            </a:r>
            <a:r>
              <a:rPr lang="en-US" dirty="0" smtClean="0"/>
              <a:t>experiences.</a:t>
            </a:r>
          </a:p>
          <a:p>
            <a:r>
              <a:rPr lang="en-US" dirty="0"/>
              <a:t>Most people don't see what you see every day</a:t>
            </a:r>
            <a:r>
              <a:rPr lang="en-US" dirty="0" smtClean="0"/>
              <a:t>!</a:t>
            </a:r>
          </a:p>
          <a:p>
            <a:endParaRPr lang="en-US" dirty="0"/>
          </a:p>
          <a:p>
            <a:r>
              <a:rPr lang="en-US" dirty="0"/>
              <a:t>Don't just take the easiest photo you can capture of an object or scene. Try looking at objects in new </a:t>
            </a:r>
            <a:r>
              <a:rPr lang="en-US" dirty="0" smtClean="0"/>
              <a:t>ways.</a:t>
            </a:r>
          </a:p>
          <a:p>
            <a:endParaRPr lang="en-US" dirty="0"/>
          </a:p>
          <a:p>
            <a:r>
              <a:rPr lang="en-US" dirty="0"/>
              <a:t>The best way to ensure longevity of your science Instagram account is to plan ahead.</a:t>
            </a:r>
            <a:endParaRPr lang="nl-BE" dirty="0"/>
          </a:p>
        </p:txBody>
      </p:sp>
      <p:pic>
        <p:nvPicPr>
          <p:cNvPr id="10" name="Afbeelding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2345" y="272909"/>
            <a:ext cx="9289655" cy="6186487"/>
          </a:xfrm>
          <a:prstGeom prst="rect">
            <a:avLst/>
          </a:prstGeom>
        </p:spPr>
      </p:pic>
      <p:sp>
        <p:nvSpPr>
          <p:cNvPr id="11" name="Rechthoek 10"/>
          <p:cNvSpPr/>
          <p:nvPr/>
        </p:nvSpPr>
        <p:spPr>
          <a:xfrm>
            <a:off x="933449" y="6459396"/>
            <a:ext cx="12253913" cy="369332"/>
          </a:xfrm>
          <a:prstGeom prst="rect">
            <a:avLst/>
          </a:prstGeom>
        </p:spPr>
        <p:txBody>
          <a:bodyPr wrap="square">
            <a:spAutoFit/>
          </a:bodyPr>
          <a:lstStyle/>
          <a:p>
            <a:r>
              <a:rPr lang="nl-BE" dirty="0">
                <a:hlinkClick r:id="rId7"/>
              </a:rPr>
              <a:t>http://</a:t>
            </a:r>
            <a:r>
              <a:rPr lang="nl-BE" dirty="0" smtClean="0">
                <a:hlinkClick r:id="rId7"/>
              </a:rPr>
              <a:t>www.fromthelabbench.com/from-the-lab-bench-science-blog/2017/2/11/learning-to-instagram-science-lsuscifund</a:t>
            </a:r>
            <a:r>
              <a:rPr lang="nl-BE" dirty="0" smtClean="0"/>
              <a:t> </a:t>
            </a:r>
            <a:endParaRPr lang="nl-BE" dirty="0"/>
          </a:p>
        </p:txBody>
      </p:sp>
    </p:spTree>
    <p:extLst>
      <p:ext uri="{BB962C8B-B14F-4D97-AF65-F5344CB8AC3E}">
        <p14:creationId xmlns:p14="http://schemas.microsoft.com/office/powerpoint/2010/main" val="513801391"/>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3" name="Picture 10" descr="https://2.bp.blogspot.com/-DoauHR51fn0/Wdcn2jgwjMI/AAAAAAAAKhw/DZ6e03EyEksiaPloQ3CxtA3kD6bE6dG6QCLcBGAs/s1600/DC_Super_Hero_Girls_Wonder_Woma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91" y="1767242"/>
            <a:ext cx="3478530" cy="441054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2345" y="272909"/>
            <a:ext cx="9289655" cy="6186487"/>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002" y="362850"/>
            <a:ext cx="3238160" cy="1122779"/>
          </a:xfrm>
          <a:prstGeom prst="rect">
            <a:avLst/>
          </a:prstGeom>
        </p:spPr>
      </p:pic>
      <p:sp>
        <p:nvSpPr>
          <p:cNvPr id="10" name="Rechthoek 9"/>
          <p:cNvSpPr/>
          <p:nvPr/>
        </p:nvSpPr>
        <p:spPr>
          <a:xfrm>
            <a:off x="5319712" y="824801"/>
            <a:ext cx="5786437" cy="646331"/>
          </a:xfrm>
          <a:prstGeom prst="rect">
            <a:avLst/>
          </a:prstGeom>
        </p:spPr>
        <p:txBody>
          <a:bodyPr wrap="square">
            <a:spAutoFit/>
          </a:bodyPr>
          <a:lstStyle/>
          <a:p>
            <a:r>
              <a:rPr lang="nl-BE" dirty="0"/>
              <a:t>1. </a:t>
            </a:r>
            <a:r>
              <a:rPr lang="nl-BE" dirty="0" err="1"/>
              <a:t>Choose</a:t>
            </a:r>
            <a:r>
              <a:rPr lang="nl-BE" dirty="0"/>
              <a:t> </a:t>
            </a:r>
            <a:r>
              <a:rPr lang="nl-BE" dirty="0" err="1"/>
              <a:t>your</a:t>
            </a:r>
            <a:r>
              <a:rPr lang="nl-BE" dirty="0"/>
              <a:t> </a:t>
            </a:r>
            <a:r>
              <a:rPr lang="nl-BE" dirty="0" err="1" smtClean="0"/>
              <a:t>audience</a:t>
            </a:r>
            <a:r>
              <a:rPr lang="nl-BE" dirty="0" smtClean="0"/>
              <a:t> - </a:t>
            </a:r>
            <a:r>
              <a:rPr lang="en-US" dirty="0"/>
              <a:t>Channels with lots of subscribers generally stick to one version of science communication.</a:t>
            </a:r>
            <a:endParaRPr lang="nl-BE" dirty="0"/>
          </a:p>
        </p:txBody>
      </p:sp>
      <p:sp>
        <p:nvSpPr>
          <p:cNvPr id="11" name="Rechthoek 10"/>
          <p:cNvSpPr/>
          <p:nvPr/>
        </p:nvSpPr>
        <p:spPr>
          <a:xfrm>
            <a:off x="4580516" y="1459885"/>
            <a:ext cx="6525633" cy="646331"/>
          </a:xfrm>
          <a:prstGeom prst="rect">
            <a:avLst/>
          </a:prstGeom>
        </p:spPr>
        <p:txBody>
          <a:bodyPr wrap="none">
            <a:spAutoFit/>
          </a:bodyPr>
          <a:lstStyle/>
          <a:p>
            <a:r>
              <a:rPr lang="en-US" dirty="0" smtClean="0"/>
              <a:t>2. Deliver in style. </a:t>
            </a:r>
            <a:r>
              <a:rPr lang="en-US" dirty="0" err="1" smtClean="0"/>
              <a:t>Vlogging</a:t>
            </a:r>
            <a:r>
              <a:rPr lang="en-US" dirty="0" smtClean="0"/>
              <a:t> </a:t>
            </a:r>
            <a:r>
              <a:rPr lang="en-US" dirty="0"/>
              <a:t>or voice-over animation is most effective</a:t>
            </a:r>
            <a:r>
              <a:rPr lang="en-US" dirty="0" smtClean="0"/>
              <a:t>.</a:t>
            </a:r>
          </a:p>
          <a:p>
            <a:r>
              <a:rPr lang="en-US" dirty="0" smtClean="0"/>
              <a:t>Other styles: interview, recorded presentation.</a:t>
            </a:r>
            <a:endParaRPr lang="nl-BE" dirty="0"/>
          </a:p>
        </p:txBody>
      </p:sp>
      <p:sp>
        <p:nvSpPr>
          <p:cNvPr id="12" name="Rechthoek 11"/>
          <p:cNvSpPr/>
          <p:nvPr/>
        </p:nvSpPr>
        <p:spPr>
          <a:xfrm>
            <a:off x="4148137" y="2106191"/>
            <a:ext cx="6096000" cy="646331"/>
          </a:xfrm>
          <a:prstGeom prst="rect">
            <a:avLst/>
          </a:prstGeom>
        </p:spPr>
        <p:txBody>
          <a:bodyPr>
            <a:spAutoFit/>
          </a:bodyPr>
          <a:lstStyle/>
          <a:p>
            <a:r>
              <a:rPr lang="en-US" dirty="0" smtClean="0"/>
              <a:t>3. Stay focused. Most </a:t>
            </a:r>
            <a:r>
              <a:rPr lang="en-US" dirty="0"/>
              <a:t>of the successful science channels address a relatively narrow subset of science topics.</a:t>
            </a:r>
            <a:endParaRPr lang="nl-BE" dirty="0"/>
          </a:p>
        </p:txBody>
      </p:sp>
      <p:sp>
        <p:nvSpPr>
          <p:cNvPr id="13" name="Rechthoek 12"/>
          <p:cNvSpPr/>
          <p:nvPr/>
        </p:nvSpPr>
        <p:spPr>
          <a:xfrm>
            <a:off x="5446399" y="2725911"/>
            <a:ext cx="6096000" cy="646331"/>
          </a:xfrm>
          <a:prstGeom prst="rect">
            <a:avLst/>
          </a:prstGeom>
        </p:spPr>
        <p:txBody>
          <a:bodyPr>
            <a:spAutoFit/>
          </a:bodyPr>
          <a:lstStyle/>
          <a:p>
            <a:r>
              <a:rPr lang="en-US" dirty="0" smtClean="0"/>
              <a:t>4. Your video should be short enough to make its point, but long enough to make the point clearly for the target audience.</a:t>
            </a:r>
            <a:endParaRPr lang="nl-BE" dirty="0"/>
          </a:p>
        </p:txBody>
      </p:sp>
      <p:sp>
        <p:nvSpPr>
          <p:cNvPr id="14" name="Rechthoek 13"/>
          <p:cNvSpPr/>
          <p:nvPr/>
        </p:nvSpPr>
        <p:spPr>
          <a:xfrm>
            <a:off x="3836821" y="6343443"/>
            <a:ext cx="10287000" cy="369332"/>
          </a:xfrm>
          <a:prstGeom prst="rect">
            <a:avLst/>
          </a:prstGeom>
        </p:spPr>
        <p:txBody>
          <a:bodyPr wrap="square">
            <a:spAutoFit/>
          </a:bodyPr>
          <a:lstStyle/>
          <a:p>
            <a:r>
              <a:rPr lang="nl-BE" dirty="0">
                <a:hlinkClick r:id="rId7"/>
              </a:rPr>
              <a:t>http://</a:t>
            </a:r>
            <a:r>
              <a:rPr lang="nl-BE" dirty="0" smtClean="0">
                <a:hlinkClick r:id="rId7"/>
              </a:rPr>
              <a:t>theconversation.com/what-makes-a-popular-science-video-on-youtube-36657</a:t>
            </a:r>
            <a:r>
              <a:rPr lang="nl-BE" dirty="0" smtClean="0"/>
              <a:t> </a:t>
            </a:r>
            <a:endParaRPr lang="nl-BE" dirty="0"/>
          </a:p>
        </p:txBody>
      </p:sp>
      <p:sp>
        <p:nvSpPr>
          <p:cNvPr id="15" name="Rechthoek 14"/>
          <p:cNvSpPr/>
          <p:nvPr/>
        </p:nvSpPr>
        <p:spPr>
          <a:xfrm>
            <a:off x="3836821" y="3360995"/>
            <a:ext cx="6096000" cy="923330"/>
          </a:xfrm>
          <a:prstGeom prst="rect">
            <a:avLst/>
          </a:prstGeom>
        </p:spPr>
        <p:txBody>
          <a:bodyPr>
            <a:spAutoFit/>
          </a:bodyPr>
          <a:lstStyle/>
          <a:p>
            <a:r>
              <a:rPr lang="en-US" dirty="0" smtClean="0"/>
              <a:t>5. Be </a:t>
            </a:r>
            <a:r>
              <a:rPr lang="en-US" dirty="0"/>
              <a:t>part of the community if you want to grow your channel. This means interacting with both the consumers and creators of content.</a:t>
            </a:r>
            <a:endParaRPr lang="nl-BE" dirty="0"/>
          </a:p>
        </p:txBody>
      </p:sp>
      <p:sp>
        <p:nvSpPr>
          <p:cNvPr id="16" name="Rechthoek 15"/>
          <p:cNvSpPr/>
          <p:nvPr/>
        </p:nvSpPr>
        <p:spPr>
          <a:xfrm>
            <a:off x="5164930" y="4007301"/>
            <a:ext cx="6096000" cy="646331"/>
          </a:xfrm>
          <a:prstGeom prst="rect">
            <a:avLst/>
          </a:prstGeom>
        </p:spPr>
        <p:txBody>
          <a:bodyPr>
            <a:spAutoFit/>
          </a:bodyPr>
          <a:lstStyle/>
          <a:p>
            <a:r>
              <a:rPr lang="en-US" dirty="0" smtClean="0"/>
              <a:t>6. A </a:t>
            </a:r>
            <a:r>
              <a:rPr lang="en-US" dirty="0"/>
              <a:t>major driver of a channel’s popularity is whether the channel has a consistent presenter from video to video.</a:t>
            </a:r>
            <a:endParaRPr lang="nl-BE" dirty="0"/>
          </a:p>
        </p:txBody>
      </p:sp>
      <p:sp>
        <p:nvSpPr>
          <p:cNvPr id="17" name="Rechthoek 16"/>
          <p:cNvSpPr/>
          <p:nvPr/>
        </p:nvSpPr>
        <p:spPr>
          <a:xfrm>
            <a:off x="4148137" y="4738887"/>
            <a:ext cx="6096000" cy="646331"/>
          </a:xfrm>
          <a:prstGeom prst="rect">
            <a:avLst/>
          </a:prstGeom>
        </p:spPr>
        <p:txBody>
          <a:bodyPr>
            <a:spAutoFit/>
          </a:bodyPr>
          <a:lstStyle/>
          <a:p>
            <a:r>
              <a:rPr lang="en-US" dirty="0" smtClean="0"/>
              <a:t>7. Successful </a:t>
            </a:r>
            <a:r>
              <a:rPr lang="en-US" dirty="0"/>
              <a:t>science YouTubers keep their channels human and maintain authenticity by doing “Science Plus”.</a:t>
            </a:r>
            <a:endParaRPr lang="nl-BE" dirty="0"/>
          </a:p>
        </p:txBody>
      </p:sp>
    </p:spTree>
    <p:extLst>
      <p:ext uri="{BB962C8B-B14F-4D97-AF65-F5344CB8AC3E}">
        <p14:creationId xmlns:p14="http://schemas.microsoft.com/office/powerpoint/2010/main" val="3475437263"/>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56.tinypic.com/2mcwq6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2"/>
            <a:ext cx="4014439" cy="55895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cdn.vectorstock.com/i/composite/32,84/comic-book-explosion-vector-12632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5498" y="190500"/>
            <a:ext cx="3619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7229" y="5864358"/>
            <a:ext cx="1228530" cy="983032"/>
          </a:xfrm>
          <a:prstGeom prst="rect">
            <a:avLst/>
          </a:prstGeom>
        </p:spPr>
      </p:pic>
      <p:pic>
        <p:nvPicPr>
          <p:cNvPr id="6146" name="Picture 2" descr="Bang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5900" y="5125453"/>
            <a:ext cx="7425629" cy="596984"/>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7"/>
          <a:stretch>
            <a:fillRect/>
          </a:stretch>
        </p:blipFill>
        <p:spPr>
          <a:xfrm>
            <a:off x="6115248" y="1419225"/>
            <a:ext cx="847725" cy="676275"/>
          </a:xfrm>
          <a:prstGeom prst="rect">
            <a:avLst/>
          </a:prstGeom>
        </p:spPr>
      </p:pic>
      <p:sp>
        <p:nvSpPr>
          <p:cNvPr id="8" name="5-puntige ster 7"/>
          <p:cNvSpPr/>
          <p:nvPr/>
        </p:nvSpPr>
        <p:spPr>
          <a:xfrm>
            <a:off x="10560395" y="6137213"/>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6732200"/>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uperhero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64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p:cNvPicPr>
            <a:picLocks noChangeAspect="1"/>
          </p:cNvPicPr>
          <p:nvPr/>
        </p:nvPicPr>
        <p:blipFill rotWithShape="1">
          <a:blip r:embed="rId4"/>
          <a:srcRect t="31784" b="23274"/>
          <a:stretch/>
        </p:blipFill>
        <p:spPr>
          <a:xfrm>
            <a:off x="743902" y="319960"/>
            <a:ext cx="4522807" cy="2013995"/>
          </a:xfrm>
          <a:prstGeom prst="rect">
            <a:avLst/>
          </a:prstGeom>
        </p:spPr>
      </p:pic>
      <p:pic>
        <p:nvPicPr>
          <p:cNvPr id="4" name="Picture 2" descr="http://blogs.nature.com/soapboxscience/files/2012/06/flowchart2.jpg"/>
          <p:cNvPicPr>
            <a:picLocks noChangeAspect="1" noChangeArrowheads="1"/>
          </p:cNvPicPr>
          <p:nvPr/>
        </p:nvPicPr>
        <p:blipFill rotWithShape="1">
          <a:blip r:embed="rId5">
            <a:extLst>
              <a:ext uri="{28A0092B-C50C-407E-A947-70E740481C1C}">
                <a14:useLocalDpi xmlns:a14="http://schemas.microsoft.com/office/drawing/2010/main" val="0"/>
              </a:ext>
            </a:extLst>
          </a:blip>
          <a:srcRect t="58093" b="17696"/>
          <a:stretch/>
        </p:blipFill>
        <p:spPr bwMode="auto">
          <a:xfrm>
            <a:off x="743902" y="2852401"/>
            <a:ext cx="7052561" cy="3246496"/>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3005305" y="2392489"/>
            <a:ext cx="6096000" cy="261610"/>
          </a:xfrm>
          <a:prstGeom prst="rect">
            <a:avLst/>
          </a:prstGeom>
        </p:spPr>
        <p:txBody>
          <a:bodyPr>
            <a:spAutoFit/>
          </a:bodyPr>
          <a:lstStyle/>
          <a:p>
            <a:r>
              <a:rPr lang="nl-BE" sz="1100" dirty="0">
                <a:latin typeface="Arial Rounded MT Bold" panose="020F0704030504030204" pitchFamily="34" charset="0"/>
              </a:rPr>
              <a:t>Status </a:t>
            </a:r>
            <a:r>
              <a:rPr lang="nl-BE" sz="1100" dirty="0" err="1">
                <a:latin typeface="Arial Rounded MT Bold" panose="020F0704030504030204" pitchFamily="34" charset="0"/>
              </a:rPr>
              <a:t>anxiety</a:t>
            </a:r>
            <a:r>
              <a:rPr lang="nl-BE" sz="1100" dirty="0">
                <a:latin typeface="Arial Rounded MT Bold" panose="020F0704030504030204" pitchFamily="34" charset="0"/>
              </a:rPr>
              <a:t>: </a:t>
            </a:r>
            <a:r>
              <a:rPr lang="nl-BE" sz="1100" dirty="0" err="1">
                <a:latin typeface="Arial Rounded MT Bold" panose="020F0704030504030204" pitchFamily="34" charset="0"/>
              </a:rPr>
              <a:t>should</a:t>
            </a:r>
            <a:r>
              <a:rPr lang="nl-BE" sz="1100" dirty="0">
                <a:latin typeface="Arial Rounded MT Bold" panose="020F0704030504030204" pitchFamily="34" charset="0"/>
              </a:rPr>
              <a:t> </a:t>
            </a:r>
            <a:r>
              <a:rPr lang="nl-BE" sz="1100" dirty="0" err="1">
                <a:latin typeface="Arial Rounded MT Bold" panose="020F0704030504030204" pitchFamily="34" charset="0"/>
              </a:rPr>
              <a:t>academics</a:t>
            </a:r>
            <a:r>
              <a:rPr lang="nl-BE" sz="1100" dirty="0">
                <a:latin typeface="Arial Rounded MT Bold" panose="020F0704030504030204" pitchFamily="34" charset="0"/>
              </a:rPr>
              <a:t> </a:t>
            </a:r>
            <a:r>
              <a:rPr lang="nl-BE" sz="1100" dirty="0" err="1">
                <a:latin typeface="Arial Rounded MT Bold" panose="020F0704030504030204" pitchFamily="34" charset="0"/>
              </a:rPr>
              <a:t>be</a:t>
            </a:r>
            <a:r>
              <a:rPr lang="nl-BE" sz="1100" dirty="0">
                <a:latin typeface="Arial Rounded MT Bold" panose="020F0704030504030204" pitchFamily="34" charset="0"/>
              </a:rPr>
              <a:t> </a:t>
            </a:r>
            <a:r>
              <a:rPr lang="nl-BE" sz="1100" dirty="0" err="1">
                <a:latin typeface="Arial Rounded MT Bold" panose="020F0704030504030204" pitchFamily="34" charset="0"/>
              </a:rPr>
              <a:t>using</a:t>
            </a:r>
            <a:r>
              <a:rPr lang="nl-BE" sz="1100" dirty="0">
                <a:latin typeface="Arial Rounded MT Bold" panose="020F0704030504030204" pitchFamily="34" charset="0"/>
              </a:rPr>
              <a:t> </a:t>
            </a:r>
            <a:r>
              <a:rPr lang="nl-BE" sz="1100" dirty="0" err="1">
                <a:latin typeface="Arial Rounded MT Bold" panose="020F0704030504030204" pitchFamily="34" charset="0"/>
              </a:rPr>
              <a:t>social</a:t>
            </a:r>
            <a:r>
              <a:rPr lang="nl-BE" sz="1100" dirty="0">
                <a:latin typeface="Arial Rounded MT Bold" panose="020F0704030504030204" pitchFamily="34" charset="0"/>
              </a:rPr>
              <a:t> media? D. </a:t>
            </a:r>
            <a:r>
              <a:rPr lang="nl-BE" sz="1100" dirty="0" err="1">
                <a:latin typeface="Arial Rounded MT Bold" panose="020F0704030504030204" pitchFamily="34" charset="0"/>
              </a:rPr>
              <a:t>Lupton</a:t>
            </a:r>
            <a:endParaRPr lang="nl-BE" sz="1100" dirty="0">
              <a:latin typeface="Arial Rounded MT Bold" panose="020F0704030504030204" pitchFamily="34" charset="0"/>
            </a:endParaRPr>
          </a:p>
        </p:txBody>
      </p:sp>
      <p:sp>
        <p:nvSpPr>
          <p:cNvPr id="6" name="Rechthoek 5"/>
          <p:cNvSpPr/>
          <p:nvPr/>
        </p:nvSpPr>
        <p:spPr>
          <a:xfrm>
            <a:off x="3113589" y="6267283"/>
            <a:ext cx="4349268" cy="261610"/>
          </a:xfrm>
          <a:prstGeom prst="rect">
            <a:avLst/>
          </a:prstGeom>
        </p:spPr>
        <p:txBody>
          <a:bodyPr wrap="none">
            <a:spAutoFit/>
          </a:bodyPr>
          <a:lstStyle/>
          <a:p>
            <a:r>
              <a:rPr lang="nl-BE" sz="1100" dirty="0" err="1">
                <a:latin typeface="Arial Rounded MT Bold" panose="020F0704030504030204" pitchFamily="34" charset="0"/>
              </a:rPr>
              <a:t>Reaching</a:t>
            </a:r>
            <a:r>
              <a:rPr lang="nl-BE" sz="1100" dirty="0">
                <a:latin typeface="Arial Rounded MT Bold" panose="020F0704030504030204" pitchFamily="34" charset="0"/>
              </a:rPr>
              <a:t> out. Nature blog </a:t>
            </a:r>
            <a:r>
              <a:rPr lang="nl-BE" sz="1100" dirty="0" err="1">
                <a:latin typeface="Arial Rounded MT Bold" panose="020F0704030504030204" pitchFamily="34" charset="0"/>
              </a:rPr>
              <a:t>by</a:t>
            </a:r>
            <a:r>
              <a:rPr lang="nl-BE" sz="1100" dirty="0">
                <a:latin typeface="Arial Rounded MT Bold" panose="020F0704030504030204" pitchFamily="34" charset="0"/>
              </a:rPr>
              <a:t> </a:t>
            </a:r>
            <a:r>
              <a:rPr lang="nl-BE" sz="1100" dirty="0" err="1">
                <a:latin typeface="Arial Rounded MT Bold" panose="020F0704030504030204" pitchFamily="34" charset="0"/>
              </a:rPr>
              <a:t>Soapbox</a:t>
            </a:r>
            <a:r>
              <a:rPr lang="nl-BE" sz="1100" dirty="0">
                <a:latin typeface="Arial Rounded MT Bold" panose="020F0704030504030204" pitchFamily="34" charset="0"/>
              </a:rPr>
              <a:t> Science (7 </a:t>
            </a:r>
            <a:r>
              <a:rPr lang="nl-BE" sz="1100" dirty="0" err="1">
                <a:latin typeface="Arial Rounded MT Bold" panose="020F0704030504030204" pitchFamily="34" charset="0"/>
              </a:rPr>
              <a:t>June</a:t>
            </a:r>
            <a:r>
              <a:rPr lang="nl-BE" sz="1100" dirty="0">
                <a:latin typeface="Arial Rounded MT Bold" panose="020F0704030504030204" pitchFamily="34" charset="0"/>
              </a:rPr>
              <a:t> 2012)</a:t>
            </a:r>
          </a:p>
        </p:txBody>
      </p:sp>
      <p:pic>
        <p:nvPicPr>
          <p:cNvPr id="5124" name="Picture 4" descr="Bang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9469" y="396145"/>
            <a:ext cx="42195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ang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9469" y="1181291"/>
            <a:ext cx="50482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259902"/>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3" name="Picture 2" descr="http://2.bp.blogspot.com/-giLm5XYe1Dc/VkYhpS3CCgI/AAAAAAAAJyw/o4GCsOLzK48/s1600/Marvel_Comics_Avengers_Was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68" y="1150632"/>
            <a:ext cx="2744448" cy="40422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cdn.vectorstock.com/i/composite/32,84/comic-book-explosion-vector-126328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6010" y="753254"/>
            <a:ext cx="3619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6"/>
          <a:stretch>
            <a:fillRect/>
          </a:stretch>
        </p:blipFill>
        <p:spPr>
          <a:xfrm>
            <a:off x="5492007" y="1991504"/>
            <a:ext cx="933450" cy="666750"/>
          </a:xfrm>
          <a:prstGeom prst="rect">
            <a:avLst/>
          </a:prstGeom>
        </p:spPr>
      </p:pic>
      <p:pic>
        <p:nvPicPr>
          <p:cNvPr id="7" name="Afbeelding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5761" y="5458604"/>
            <a:ext cx="8743950" cy="685800"/>
          </a:xfrm>
          <a:prstGeom prst="rect">
            <a:avLst/>
          </a:prstGeom>
        </p:spPr>
      </p:pic>
    </p:spTree>
    <p:extLst>
      <p:ext uri="{BB962C8B-B14F-4D97-AF65-F5344CB8AC3E}">
        <p14:creationId xmlns:p14="http://schemas.microsoft.com/office/powerpoint/2010/main" val="2190154933"/>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allpaper marvel superher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3" name="Afgeronde rechthoek 2"/>
          <p:cNvSpPr/>
          <p:nvPr/>
        </p:nvSpPr>
        <p:spPr>
          <a:xfrm>
            <a:off x="301557" y="116733"/>
            <a:ext cx="3326860" cy="153697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dirty="0" err="1" smtClean="0">
                <a:latin typeface="Agency FB" panose="020B0503020202020204" pitchFamily="34" charset="0"/>
              </a:rPr>
              <a:t>Highly</a:t>
            </a:r>
            <a:r>
              <a:rPr lang="nl-BE" dirty="0" smtClean="0">
                <a:latin typeface="Agency FB" panose="020B0503020202020204" pitchFamily="34" charset="0"/>
              </a:rPr>
              <a:t> </a:t>
            </a:r>
            <a:r>
              <a:rPr lang="nl-BE" dirty="0" err="1" smtClean="0">
                <a:latin typeface="Agency FB" panose="020B0503020202020204" pitchFamily="34" charset="0"/>
              </a:rPr>
              <a:t>tweeted</a:t>
            </a:r>
            <a:r>
              <a:rPr lang="nl-BE" dirty="0" smtClean="0">
                <a:latin typeface="Agency FB" panose="020B0503020202020204" pitchFamily="34" charset="0"/>
              </a:rPr>
              <a:t> </a:t>
            </a:r>
            <a:r>
              <a:rPr lang="nl-BE" dirty="0" err="1" smtClean="0">
                <a:latin typeface="Agency FB" panose="020B0503020202020204" pitchFamily="34" charset="0"/>
              </a:rPr>
              <a:t>articles</a:t>
            </a:r>
            <a:r>
              <a:rPr lang="nl-BE" dirty="0" smtClean="0">
                <a:latin typeface="Agency FB" panose="020B0503020202020204" pitchFamily="34" charset="0"/>
              </a:rPr>
              <a:t> </a:t>
            </a:r>
            <a:r>
              <a:rPr lang="nl-BE" dirty="0" err="1" smtClean="0">
                <a:latin typeface="Agency FB" panose="020B0503020202020204" pitchFamily="34" charset="0"/>
              </a:rPr>
              <a:t>were</a:t>
            </a:r>
            <a:r>
              <a:rPr lang="nl-BE" dirty="0" smtClean="0">
                <a:latin typeface="Agency FB" panose="020B0503020202020204" pitchFamily="34" charset="0"/>
              </a:rPr>
              <a:t> 11 </a:t>
            </a:r>
            <a:r>
              <a:rPr lang="nl-BE" dirty="0" err="1" smtClean="0">
                <a:latin typeface="Agency FB" panose="020B0503020202020204" pitchFamily="34" charset="0"/>
              </a:rPr>
              <a:t>times</a:t>
            </a:r>
            <a:r>
              <a:rPr lang="nl-BE" dirty="0" smtClean="0">
                <a:latin typeface="Agency FB" panose="020B0503020202020204" pitchFamily="34" charset="0"/>
              </a:rPr>
              <a:t> more </a:t>
            </a:r>
            <a:r>
              <a:rPr lang="nl-BE" dirty="0" err="1" smtClean="0">
                <a:latin typeface="Agency FB" panose="020B0503020202020204" pitchFamily="34" charset="0"/>
              </a:rPr>
              <a:t>likely</a:t>
            </a:r>
            <a:r>
              <a:rPr lang="nl-BE" dirty="0" smtClean="0">
                <a:latin typeface="Agency FB" panose="020B0503020202020204" pitchFamily="34" charset="0"/>
              </a:rPr>
              <a:t> </a:t>
            </a:r>
            <a:r>
              <a:rPr lang="nl-BE" dirty="0" err="1" smtClean="0">
                <a:latin typeface="Agency FB" panose="020B0503020202020204" pitchFamily="34" charset="0"/>
              </a:rPr>
              <a:t>to</a:t>
            </a:r>
            <a:r>
              <a:rPr lang="nl-BE" dirty="0" smtClean="0">
                <a:latin typeface="Agency FB" panose="020B0503020202020204" pitchFamily="34" charset="0"/>
              </a:rPr>
              <a:t> </a:t>
            </a:r>
            <a:r>
              <a:rPr lang="nl-BE" dirty="0" err="1" smtClean="0">
                <a:latin typeface="Agency FB" panose="020B0503020202020204" pitchFamily="34" charset="0"/>
              </a:rPr>
              <a:t>be</a:t>
            </a:r>
            <a:r>
              <a:rPr lang="nl-BE" dirty="0" smtClean="0">
                <a:latin typeface="Agency FB" panose="020B0503020202020204" pitchFamily="34" charset="0"/>
              </a:rPr>
              <a:t> </a:t>
            </a:r>
            <a:r>
              <a:rPr lang="nl-BE" dirty="0" err="1" smtClean="0">
                <a:latin typeface="Agency FB" panose="020B0503020202020204" pitchFamily="34" charset="0"/>
              </a:rPr>
              <a:t>highly</a:t>
            </a:r>
            <a:r>
              <a:rPr lang="nl-BE" dirty="0" smtClean="0">
                <a:latin typeface="Agency FB" panose="020B0503020202020204" pitchFamily="34" charset="0"/>
              </a:rPr>
              <a:t> </a:t>
            </a:r>
            <a:r>
              <a:rPr lang="nl-BE" dirty="0" err="1" smtClean="0">
                <a:latin typeface="Agency FB" panose="020B0503020202020204" pitchFamily="34" charset="0"/>
              </a:rPr>
              <a:t>cited</a:t>
            </a:r>
            <a:r>
              <a:rPr lang="nl-BE" dirty="0" smtClean="0">
                <a:latin typeface="Agency FB" panose="020B0503020202020204" pitchFamily="34" charset="0"/>
              </a:rPr>
              <a:t>. </a:t>
            </a:r>
          </a:p>
          <a:p>
            <a:pPr algn="ctr"/>
            <a:r>
              <a:rPr lang="nl-BE" dirty="0" smtClean="0">
                <a:latin typeface="Agency FB" panose="020B0503020202020204" pitchFamily="34" charset="0"/>
              </a:rPr>
              <a:t>(</a:t>
            </a:r>
            <a:r>
              <a:rPr lang="nl-BE" dirty="0" err="1" smtClean="0">
                <a:latin typeface="Agency FB" panose="020B0503020202020204" pitchFamily="34" charset="0"/>
              </a:rPr>
              <a:t>Eysenbach</a:t>
            </a:r>
            <a:r>
              <a:rPr lang="nl-BE" dirty="0" smtClean="0">
                <a:latin typeface="Agency FB" panose="020B0503020202020204" pitchFamily="34" charset="0"/>
              </a:rPr>
              <a:t> 2011)</a:t>
            </a:r>
            <a:endParaRPr lang="en-US" dirty="0">
              <a:latin typeface="Agency FB" panose="020B0503020202020204" pitchFamily="34" charset="0"/>
            </a:endParaRPr>
          </a:p>
        </p:txBody>
      </p:sp>
      <p:sp>
        <p:nvSpPr>
          <p:cNvPr id="4" name="Afgeronde rechthoek 3"/>
          <p:cNvSpPr/>
          <p:nvPr/>
        </p:nvSpPr>
        <p:spPr>
          <a:xfrm>
            <a:off x="301557" y="1851489"/>
            <a:ext cx="3365771" cy="1420236"/>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gency FB" panose="020B0503020202020204" pitchFamily="34" charset="0"/>
              </a:rPr>
              <a:t>Social media promotion doesn’t have a significant effect on article download rates when your readers aren’t on social media.</a:t>
            </a:r>
          </a:p>
        </p:txBody>
      </p:sp>
      <p:sp>
        <p:nvSpPr>
          <p:cNvPr id="5" name="Afgeronde rechthoek 4"/>
          <p:cNvSpPr/>
          <p:nvPr/>
        </p:nvSpPr>
        <p:spPr>
          <a:xfrm>
            <a:off x="301557" y="3505191"/>
            <a:ext cx="3326860" cy="153697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dirty="0" smtClean="0">
                <a:latin typeface="Agency FB" panose="020B0503020202020204" pitchFamily="34" charset="0"/>
              </a:rPr>
              <a:t>Factors </a:t>
            </a:r>
            <a:r>
              <a:rPr lang="nl-BE" dirty="0" err="1" smtClean="0">
                <a:latin typeface="Agency FB" panose="020B0503020202020204" pitchFamily="34" charset="0"/>
              </a:rPr>
              <a:t>driving</a:t>
            </a:r>
            <a:r>
              <a:rPr lang="nl-BE" dirty="0" smtClean="0">
                <a:latin typeface="Agency FB" panose="020B0503020202020204" pitchFamily="34" charset="0"/>
              </a:rPr>
              <a:t> </a:t>
            </a:r>
            <a:r>
              <a:rPr lang="nl-BE" dirty="0" err="1" smtClean="0">
                <a:latin typeface="Agency FB" panose="020B0503020202020204" pitchFamily="34" charset="0"/>
              </a:rPr>
              <a:t>social</a:t>
            </a:r>
            <a:r>
              <a:rPr lang="nl-BE" dirty="0" smtClean="0">
                <a:latin typeface="Agency FB" panose="020B0503020202020204" pitchFamily="34" charset="0"/>
              </a:rPr>
              <a:t> media </a:t>
            </a:r>
            <a:r>
              <a:rPr lang="nl-BE" dirty="0" err="1" smtClean="0">
                <a:latin typeface="Agency FB" panose="020B0503020202020204" pitchFamily="34" charset="0"/>
              </a:rPr>
              <a:t>and</a:t>
            </a:r>
            <a:r>
              <a:rPr lang="nl-BE" dirty="0" smtClean="0">
                <a:latin typeface="Agency FB" panose="020B0503020202020204" pitchFamily="34" charset="0"/>
              </a:rPr>
              <a:t> </a:t>
            </a:r>
            <a:r>
              <a:rPr lang="nl-BE" dirty="0" err="1" smtClean="0">
                <a:latin typeface="Agency FB" panose="020B0503020202020204" pitchFamily="34" charset="0"/>
              </a:rPr>
              <a:t>citations</a:t>
            </a:r>
            <a:r>
              <a:rPr lang="nl-BE" dirty="0" smtClean="0">
                <a:latin typeface="Agency FB" panose="020B0503020202020204" pitchFamily="34" charset="0"/>
              </a:rPr>
              <a:t> are different. </a:t>
            </a:r>
            <a:r>
              <a:rPr lang="nl-BE" dirty="0" err="1" smtClean="0">
                <a:latin typeface="Agency FB" panose="020B0503020202020204" pitchFamily="34" charset="0"/>
              </a:rPr>
              <a:t>Social</a:t>
            </a:r>
            <a:r>
              <a:rPr lang="nl-BE" dirty="0" smtClean="0">
                <a:latin typeface="Agency FB" panose="020B0503020202020204" pitchFamily="34" charset="0"/>
              </a:rPr>
              <a:t> media </a:t>
            </a:r>
            <a:r>
              <a:rPr lang="nl-BE" dirty="0" err="1" smtClean="0">
                <a:latin typeface="Agency FB" panose="020B0503020202020204" pitchFamily="34" charset="0"/>
              </a:rPr>
              <a:t>can</a:t>
            </a:r>
            <a:r>
              <a:rPr lang="nl-BE" dirty="0" smtClean="0">
                <a:latin typeface="Agency FB" panose="020B0503020202020204" pitchFamily="34" charset="0"/>
              </a:rPr>
              <a:t> </a:t>
            </a:r>
            <a:r>
              <a:rPr lang="nl-BE" dirty="0" err="1" smtClean="0">
                <a:latin typeface="Agency FB" panose="020B0503020202020204" pitchFamily="34" charset="0"/>
              </a:rPr>
              <a:t>not</a:t>
            </a:r>
            <a:r>
              <a:rPr lang="nl-BE" dirty="0" smtClean="0">
                <a:latin typeface="Agency FB" panose="020B0503020202020204" pitchFamily="34" charset="0"/>
              </a:rPr>
              <a:t> </a:t>
            </a:r>
            <a:r>
              <a:rPr lang="nl-BE" dirty="0" err="1" smtClean="0">
                <a:latin typeface="Agency FB" panose="020B0503020202020204" pitchFamily="34" charset="0"/>
              </a:rPr>
              <a:t>be</a:t>
            </a:r>
            <a:r>
              <a:rPr lang="nl-BE" dirty="0" smtClean="0">
                <a:latin typeface="Agency FB" panose="020B0503020202020204" pitchFamily="34" charset="0"/>
              </a:rPr>
              <a:t> </a:t>
            </a:r>
            <a:r>
              <a:rPr lang="nl-BE" dirty="0" err="1" smtClean="0">
                <a:latin typeface="Agency FB" panose="020B0503020202020204" pitchFamily="34" charset="0"/>
              </a:rPr>
              <a:t>seen</a:t>
            </a:r>
            <a:r>
              <a:rPr lang="nl-BE" dirty="0" smtClean="0">
                <a:latin typeface="Agency FB" panose="020B0503020202020204" pitchFamily="34" charset="0"/>
              </a:rPr>
              <a:t> as </a:t>
            </a:r>
            <a:r>
              <a:rPr lang="nl-BE" dirty="0" err="1" smtClean="0">
                <a:latin typeface="Agency FB" panose="020B0503020202020204" pitchFamily="34" charset="0"/>
              </a:rPr>
              <a:t>an</a:t>
            </a:r>
            <a:r>
              <a:rPr lang="nl-BE" dirty="0" smtClean="0">
                <a:latin typeface="Agency FB" panose="020B0503020202020204" pitchFamily="34" charset="0"/>
              </a:rPr>
              <a:t> </a:t>
            </a:r>
            <a:r>
              <a:rPr lang="nl-BE" dirty="0" err="1" smtClean="0">
                <a:latin typeface="Agency FB" panose="020B0503020202020204" pitchFamily="34" charset="0"/>
              </a:rPr>
              <a:t>alternative</a:t>
            </a:r>
            <a:r>
              <a:rPr lang="nl-BE" dirty="0" smtClean="0">
                <a:latin typeface="Agency FB" panose="020B0503020202020204" pitchFamily="34" charset="0"/>
              </a:rPr>
              <a:t> </a:t>
            </a:r>
            <a:r>
              <a:rPr lang="nl-BE" dirty="0" err="1" smtClean="0">
                <a:latin typeface="Agency FB" panose="020B0503020202020204" pitchFamily="34" charset="0"/>
              </a:rPr>
              <a:t>to</a:t>
            </a:r>
            <a:r>
              <a:rPr lang="nl-BE" dirty="0" smtClean="0">
                <a:latin typeface="Agency FB" panose="020B0503020202020204" pitchFamily="34" charset="0"/>
              </a:rPr>
              <a:t> </a:t>
            </a:r>
            <a:r>
              <a:rPr lang="nl-BE" dirty="0" err="1" smtClean="0">
                <a:latin typeface="Agency FB" panose="020B0503020202020204" pitchFamily="34" charset="0"/>
              </a:rPr>
              <a:t>citations</a:t>
            </a:r>
            <a:r>
              <a:rPr lang="nl-BE" dirty="0" smtClean="0">
                <a:latin typeface="Agency FB" panose="020B0503020202020204" pitchFamily="34" charset="0"/>
              </a:rPr>
              <a:t>. (</a:t>
            </a:r>
            <a:r>
              <a:rPr lang="nl-BE" dirty="0" err="1" smtClean="0">
                <a:latin typeface="Agency FB" panose="020B0503020202020204" pitchFamily="34" charset="0"/>
              </a:rPr>
              <a:t>Haustein</a:t>
            </a:r>
            <a:r>
              <a:rPr lang="nl-BE" dirty="0" smtClean="0">
                <a:latin typeface="Agency FB" panose="020B0503020202020204" pitchFamily="34" charset="0"/>
              </a:rPr>
              <a:t> 2015)</a:t>
            </a:r>
            <a:endParaRPr lang="en-US" dirty="0">
              <a:latin typeface="Agency FB" panose="020B0503020202020204" pitchFamily="34" charset="0"/>
            </a:endParaRPr>
          </a:p>
        </p:txBody>
      </p:sp>
      <p:sp>
        <p:nvSpPr>
          <p:cNvPr id="6" name="Afgeronde rechthoek 5"/>
          <p:cNvSpPr/>
          <p:nvPr/>
        </p:nvSpPr>
        <p:spPr>
          <a:xfrm>
            <a:off x="282101" y="5285323"/>
            <a:ext cx="3326860" cy="149806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gency FB" panose="020B0503020202020204" pitchFamily="34" charset="0"/>
              </a:rPr>
              <a:t>Social media cannot overcome citation delay.</a:t>
            </a:r>
            <a:endParaRPr lang="en-US" dirty="0">
              <a:latin typeface="Agency FB" panose="020B0503020202020204" pitchFamily="34" charset="0"/>
            </a:endParaRPr>
          </a:p>
        </p:txBody>
      </p:sp>
      <p:sp>
        <p:nvSpPr>
          <p:cNvPr id="7" name="Afgeronde rechthoek 6"/>
          <p:cNvSpPr/>
          <p:nvPr/>
        </p:nvSpPr>
        <p:spPr>
          <a:xfrm>
            <a:off x="8483248" y="155643"/>
            <a:ext cx="3326860" cy="149806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gency FB" panose="020B0503020202020204" pitchFamily="34" charset="0"/>
              </a:rPr>
              <a:t>Among social media metrics, citations correlate the most with Twitter, although tweets are not a good predictor of citation impact.</a:t>
            </a: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3248" y="2168464"/>
            <a:ext cx="3180235" cy="1094001"/>
          </a:xfrm>
          <a:prstGeom prst="rect">
            <a:avLst/>
          </a:prstGeom>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158" y="6009637"/>
            <a:ext cx="7219950" cy="685800"/>
          </a:xfrm>
          <a:prstGeom prst="rect">
            <a:avLst/>
          </a:prstGeom>
        </p:spPr>
      </p:pic>
    </p:spTree>
    <p:extLst>
      <p:ext uri="{BB962C8B-B14F-4D97-AF65-F5344CB8AC3E}">
        <p14:creationId xmlns:p14="http://schemas.microsoft.com/office/powerpoint/2010/main" val="2417203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0" y="230102"/>
            <a:ext cx="8137487" cy="4246654"/>
          </a:xfrm>
          <a:prstGeom prst="rect">
            <a:avLst/>
          </a:prstGeom>
        </p:spPr>
      </p:pic>
      <p:pic>
        <p:nvPicPr>
          <p:cNvPr id="3" name="Afbeelding 2"/>
          <p:cNvPicPr>
            <a:picLocks noChangeAspect="1"/>
          </p:cNvPicPr>
          <p:nvPr/>
        </p:nvPicPr>
        <p:blipFill>
          <a:blip r:embed="rId4"/>
          <a:stretch>
            <a:fillRect/>
          </a:stretch>
        </p:blipFill>
        <p:spPr>
          <a:xfrm>
            <a:off x="7454348" y="2795097"/>
            <a:ext cx="4737652" cy="3363318"/>
          </a:xfrm>
          <a:prstGeom prst="rect">
            <a:avLst/>
          </a:prstGeo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17" y="5740842"/>
            <a:ext cx="1228530" cy="983032"/>
          </a:xfrm>
          <a:prstGeom prst="rect">
            <a:avLst/>
          </a:prstGeom>
        </p:spPr>
      </p:pic>
      <p:sp>
        <p:nvSpPr>
          <p:cNvPr id="5" name="Rechthoek 4"/>
          <p:cNvSpPr/>
          <p:nvPr/>
        </p:nvSpPr>
        <p:spPr>
          <a:xfrm>
            <a:off x="0" y="3945835"/>
            <a:ext cx="327991" cy="606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490537"/>
            <a:ext cx="7620000" cy="5876925"/>
          </a:xfrm>
          <a:prstGeom prst="rect">
            <a:avLst/>
          </a:prstGeom>
        </p:spPr>
      </p:pic>
    </p:spTree>
    <p:extLst>
      <p:ext uri="{BB962C8B-B14F-4D97-AF65-F5344CB8AC3E}">
        <p14:creationId xmlns:p14="http://schemas.microsoft.com/office/powerpoint/2010/main" val="10083209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636" y="800959"/>
            <a:ext cx="9973163" cy="57141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Ban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523" y="3001803"/>
            <a:ext cx="1782886" cy="43581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Bang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099" y="3562055"/>
            <a:ext cx="1328565" cy="37665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Bang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4061" y="4063145"/>
            <a:ext cx="2298701" cy="447188"/>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63470" y="5766112"/>
            <a:ext cx="1228530" cy="983032"/>
          </a:xfrm>
          <a:prstGeom prst="rect">
            <a:avLst/>
          </a:prstGeom>
        </p:spPr>
      </p:pic>
    </p:spTree>
    <p:extLst>
      <p:ext uri="{BB962C8B-B14F-4D97-AF65-F5344CB8AC3E}">
        <p14:creationId xmlns:p14="http://schemas.microsoft.com/office/powerpoint/2010/main" val="2253309629"/>
      </p:ext>
    </p:extLst>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288235" y="201389"/>
            <a:ext cx="11616109" cy="4452167"/>
          </a:xfrm>
          <a:prstGeom prst="rect">
            <a:avLst/>
          </a:prstGeom>
        </p:spPr>
      </p:pic>
      <p:sp>
        <p:nvSpPr>
          <p:cNvPr id="3" name="Afgeronde rechthoek 2"/>
          <p:cNvSpPr/>
          <p:nvPr/>
        </p:nvSpPr>
        <p:spPr>
          <a:xfrm>
            <a:off x="119271" y="5705057"/>
            <a:ext cx="3836504" cy="834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err="1" smtClean="0"/>
              <a:t>Altmetrics</a:t>
            </a:r>
            <a:r>
              <a:rPr lang="nl-BE" dirty="0" smtClean="0"/>
              <a:t> </a:t>
            </a:r>
            <a:r>
              <a:rPr lang="nl-BE" dirty="0" err="1" smtClean="0"/>
              <a:t>don’t</a:t>
            </a:r>
            <a:r>
              <a:rPr lang="nl-BE" dirty="0" smtClean="0"/>
              <a:t> </a:t>
            </a:r>
            <a:r>
              <a:rPr lang="nl-BE" dirty="0" err="1" smtClean="0"/>
              <a:t>tell</a:t>
            </a:r>
            <a:r>
              <a:rPr lang="nl-BE" dirty="0" smtClean="0"/>
              <a:t> </a:t>
            </a:r>
            <a:r>
              <a:rPr lang="nl-BE" dirty="0" err="1" smtClean="0"/>
              <a:t>the</a:t>
            </a:r>
            <a:r>
              <a:rPr lang="nl-BE" dirty="0" smtClean="0"/>
              <a:t> </a:t>
            </a:r>
            <a:r>
              <a:rPr lang="nl-BE" dirty="0" err="1" smtClean="0"/>
              <a:t>whole</a:t>
            </a:r>
            <a:r>
              <a:rPr lang="nl-BE" dirty="0" smtClean="0"/>
              <a:t> story</a:t>
            </a:r>
            <a:endParaRPr lang="nl-BE" dirty="0"/>
          </a:p>
        </p:txBody>
      </p:sp>
      <p:sp>
        <p:nvSpPr>
          <p:cNvPr id="4" name="Afgeronde rechthoek 3"/>
          <p:cNvSpPr/>
          <p:nvPr/>
        </p:nvSpPr>
        <p:spPr>
          <a:xfrm>
            <a:off x="4178037" y="5695120"/>
            <a:ext cx="3836504" cy="834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Like </a:t>
            </a:r>
            <a:r>
              <a:rPr lang="en-US" dirty="0"/>
              <a:t>any metric, there’s </a:t>
            </a:r>
            <a:r>
              <a:rPr lang="en-US" dirty="0" smtClean="0"/>
              <a:t>a potential for gaming of </a:t>
            </a:r>
            <a:r>
              <a:rPr lang="en-US" dirty="0" err="1" smtClean="0"/>
              <a:t>altmetrics</a:t>
            </a:r>
            <a:endParaRPr lang="nl-BE" dirty="0"/>
          </a:p>
        </p:txBody>
      </p:sp>
      <p:sp>
        <p:nvSpPr>
          <p:cNvPr id="5" name="Afgeronde rechthoek 4"/>
          <p:cNvSpPr/>
          <p:nvPr/>
        </p:nvSpPr>
        <p:spPr>
          <a:xfrm>
            <a:off x="8236803" y="5695119"/>
            <a:ext cx="3836504" cy="8348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Altmetrics</a:t>
            </a:r>
            <a:r>
              <a:rPr lang="en-US" dirty="0" smtClean="0"/>
              <a:t> </a:t>
            </a:r>
            <a:r>
              <a:rPr lang="en-US" dirty="0"/>
              <a:t>are relatively new, more research into their use is needed</a:t>
            </a:r>
            <a:endParaRPr lang="nl-BE" dirty="0"/>
          </a:p>
        </p:txBody>
      </p:sp>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271" y="4831437"/>
            <a:ext cx="3419475" cy="685800"/>
          </a:xfrm>
          <a:prstGeom prst="rect">
            <a:avLst/>
          </a:prstGeom>
        </p:spPr>
      </p:pic>
    </p:spTree>
    <p:extLst>
      <p:ext uri="{BB962C8B-B14F-4D97-AF65-F5344CB8AC3E}">
        <p14:creationId xmlns:p14="http://schemas.microsoft.com/office/powerpoint/2010/main" val="18282910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3.bp.blogspot.com/-n21NiB-mCFY/VO6DC1QsfzI/AAAAAAAAJRw/fJIIWRvxoac/s1600/Arrow-TV-Show-Arsenal-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3478" y="1634490"/>
            <a:ext cx="4587992" cy="488293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4"/>
          <a:stretch>
            <a:fillRect/>
          </a:stretch>
        </p:blipFill>
        <p:spPr>
          <a:xfrm>
            <a:off x="2010995" y="5577840"/>
            <a:ext cx="6592581" cy="750931"/>
          </a:xfrm>
          <a:prstGeom prst="rect">
            <a:avLst/>
          </a:prstGeom>
        </p:spPr>
      </p:pic>
      <p:pic>
        <p:nvPicPr>
          <p:cNvPr id="4" name="Afbeelding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17" y="5740842"/>
            <a:ext cx="1228530" cy="983032"/>
          </a:xfrm>
          <a:prstGeom prst="rect">
            <a:avLst/>
          </a:prstGeom>
        </p:spPr>
      </p:pic>
      <p:pic>
        <p:nvPicPr>
          <p:cNvPr id="5" name="Picture 4" descr="http://cdn.vectorstock.com/i/composite/32,84/comic-book-explosion-vector-126328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477" y="708099"/>
            <a:ext cx="3619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p:cNvPicPr>
            <a:picLocks noChangeAspect="1"/>
          </p:cNvPicPr>
          <p:nvPr/>
        </p:nvPicPr>
        <p:blipFill>
          <a:blip r:embed="rId7"/>
          <a:stretch>
            <a:fillRect/>
          </a:stretch>
        </p:blipFill>
        <p:spPr>
          <a:xfrm>
            <a:off x="4629941" y="1974924"/>
            <a:ext cx="914400" cy="638175"/>
          </a:xfrm>
          <a:prstGeom prst="rect">
            <a:avLst/>
          </a:prstGeom>
        </p:spPr>
      </p:pic>
    </p:spTree>
    <p:extLst>
      <p:ext uri="{BB962C8B-B14F-4D97-AF65-F5344CB8AC3E}">
        <p14:creationId xmlns:p14="http://schemas.microsoft.com/office/powerpoint/2010/main" val="2246549129"/>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uperhero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532"/>
            <a:ext cx="12192000" cy="6868532"/>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312892" y="300141"/>
            <a:ext cx="4454434" cy="6257717"/>
          </a:xfrm>
          <a:prstGeom prst="rect">
            <a:avLst/>
          </a:prstGeom>
          <a:solidFill>
            <a:srgbClr val="0070C0">
              <a:alpha val="91000"/>
            </a:srgb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err="1" smtClean="0">
                <a:latin typeface="UGent Panno Text" panose="02000506040000040003" pitchFamily="2" charset="0"/>
              </a:rPr>
              <a:t>What</a:t>
            </a:r>
            <a:r>
              <a:rPr lang="nl-BE" sz="2000" dirty="0" smtClean="0">
                <a:latin typeface="UGent Panno Text" panose="02000506040000040003" pitchFamily="2" charset="0"/>
              </a:rPr>
              <a:t> do you want </a:t>
            </a:r>
            <a:r>
              <a:rPr lang="nl-BE" sz="2000" dirty="0" err="1" smtClean="0">
                <a:latin typeface="UGent Panno Text" panose="02000506040000040003" pitchFamily="2" charset="0"/>
              </a:rPr>
              <a:t>to</a:t>
            </a:r>
            <a:r>
              <a:rPr lang="nl-BE" sz="2000" dirty="0" smtClean="0">
                <a:latin typeface="UGent Panno Text" panose="02000506040000040003" pitchFamily="2" charset="0"/>
              </a:rPr>
              <a:t> </a:t>
            </a:r>
            <a:r>
              <a:rPr lang="nl-BE" sz="2000" dirty="0" err="1" smtClean="0">
                <a:latin typeface="UGent Panno Text" panose="02000506040000040003" pitchFamily="2" charset="0"/>
              </a:rPr>
              <a:t>achieve</a:t>
            </a:r>
            <a:r>
              <a:rPr lang="nl-BE" sz="2000" dirty="0" smtClean="0">
                <a:latin typeface="UGent Panno Text" panose="02000506040000040003" pitchFamily="2" charset="0"/>
              </a:rPr>
              <a:t> </a:t>
            </a:r>
            <a:r>
              <a:rPr lang="nl-BE" sz="2000" dirty="0" err="1" smtClean="0">
                <a:latin typeface="UGent Panno Text" panose="02000506040000040003" pitchFamily="2" charset="0"/>
              </a:rPr>
              <a:t>by</a:t>
            </a:r>
            <a:r>
              <a:rPr lang="nl-BE" sz="2000" dirty="0" smtClean="0">
                <a:latin typeface="UGent Panno Text" panose="02000506040000040003" pitchFamily="2" charset="0"/>
              </a:rPr>
              <a:t> </a:t>
            </a:r>
            <a:r>
              <a:rPr lang="nl-BE" sz="2000" dirty="0" err="1" smtClean="0">
                <a:latin typeface="UGent Panno Text" panose="02000506040000040003" pitchFamily="2" charset="0"/>
              </a:rPr>
              <a:t>engaging</a:t>
            </a:r>
            <a:r>
              <a:rPr lang="nl-BE" sz="2000" dirty="0" smtClean="0">
                <a:latin typeface="UGent Panno Text" panose="02000506040000040003" pitchFamily="2" charset="0"/>
              </a:rPr>
              <a:t> </a:t>
            </a:r>
            <a:r>
              <a:rPr lang="nl-BE" sz="2000" dirty="0" err="1" smtClean="0">
                <a:latin typeface="UGent Panno Text" panose="02000506040000040003" pitchFamily="2" charset="0"/>
              </a:rPr>
              <a:t>with</a:t>
            </a:r>
            <a:r>
              <a:rPr lang="nl-BE" sz="2000" dirty="0" smtClean="0">
                <a:latin typeface="UGent Panno Text" panose="02000506040000040003" pitchFamily="2" charset="0"/>
              </a:rPr>
              <a:t> </a:t>
            </a:r>
            <a:r>
              <a:rPr lang="nl-BE" sz="2000" dirty="0" err="1" smtClean="0">
                <a:latin typeface="UGent Panno Text" panose="02000506040000040003" pitchFamily="2" charset="0"/>
              </a:rPr>
              <a:t>social</a:t>
            </a:r>
            <a:r>
              <a:rPr lang="nl-BE" sz="2000" dirty="0" smtClean="0">
                <a:latin typeface="UGent Panno Text" panose="02000506040000040003" pitchFamily="2" charset="0"/>
              </a:rPr>
              <a:t> media? </a:t>
            </a:r>
            <a:r>
              <a:rPr lang="nl-BE" sz="2000" dirty="0" err="1" smtClean="0">
                <a:latin typeface="UGent Panno Text" panose="02000506040000040003" pitchFamily="2" charset="0"/>
              </a:rPr>
              <a:t>What</a:t>
            </a:r>
            <a:r>
              <a:rPr lang="nl-BE" sz="2000" dirty="0" smtClean="0">
                <a:latin typeface="UGent Panno Text" panose="02000506040000040003" pitchFamily="2" charset="0"/>
              </a:rPr>
              <a:t> is </a:t>
            </a:r>
            <a:r>
              <a:rPr lang="nl-BE" sz="2000" dirty="0" err="1" smtClean="0">
                <a:latin typeface="UGent Panno Text" panose="02000506040000040003" pitchFamily="2" charset="0"/>
              </a:rPr>
              <a:t>your</a:t>
            </a:r>
            <a:r>
              <a:rPr lang="nl-BE" sz="2000" dirty="0" smtClean="0">
                <a:latin typeface="UGent Panno Text" panose="02000506040000040003" pitchFamily="2" charset="0"/>
              </a:rPr>
              <a:t> </a:t>
            </a:r>
            <a:r>
              <a:rPr lang="nl-BE" sz="2000" dirty="0" err="1" smtClean="0">
                <a:latin typeface="UGent Panno Text" panose="02000506040000040003" pitchFamily="2" charset="0"/>
              </a:rPr>
              <a:t>communication</a:t>
            </a:r>
            <a:r>
              <a:rPr lang="nl-BE" sz="2000" dirty="0" smtClean="0">
                <a:latin typeface="UGent Panno Text" panose="02000506040000040003" pitchFamily="2" charset="0"/>
              </a:rPr>
              <a:t>/</a:t>
            </a:r>
            <a:r>
              <a:rPr lang="nl-BE" sz="2000" dirty="0" err="1" smtClean="0">
                <a:latin typeface="UGent Panno Text" panose="02000506040000040003" pitchFamily="2" charset="0"/>
              </a:rPr>
              <a:t>outreach</a:t>
            </a:r>
            <a:r>
              <a:rPr lang="nl-BE" sz="2000" dirty="0" smtClean="0">
                <a:latin typeface="UGent Panno Text" panose="02000506040000040003" pitchFamily="2" charset="0"/>
              </a:rPr>
              <a:t> </a:t>
            </a:r>
            <a:r>
              <a:rPr lang="nl-BE" sz="2000" dirty="0" err="1" smtClean="0">
                <a:latin typeface="UGent Panno Text" panose="02000506040000040003" pitchFamily="2" charset="0"/>
              </a:rPr>
              <a:t>strategy</a:t>
            </a:r>
            <a:r>
              <a:rPr lang="nl-BE" sz="2000" dirty="0" smtClean="0">
                <a:latin typeface="UGent Panno Text" panose="02000506040000040003" pitchFamily="2" charset="0"/>
              </a:rPr>
              <a:t>?</a:t>
            </a:r>
          </a:p>
          <a:p>
            <a:endParaRPr lang="nl-BE" sz="2000" dirty="0">
              <a:latin typeface="UGent Panno Text" panose="02000506040000040003" pitchFamily="2" charset="0"/>
            </a:endParaRPr>
          </a:p>
          <a:p>
            <a:r>
              <a:rPr lang="nl-BE" sz="2000" dirty="0" err="1" smtClean="0">
                <a:latin typeface="UGent Panno Text" panose="02000506040000040003" pitchFamily="2" charset="0"/>
              </a:rPr>
              <a:t>Consider</a:t>
            </a:r>
            <a:r>
              <a:rPr lang="nl-BE" sz="2000" dirty="0" smtClean="0">
                <a:latin typeface="UGent Panno Text" panose="02000506040000040003" pitchFamily="2" charset="0"/>
              </a:rPr>
              <a:t> </a:t>
            </a:r>
            <a:r>
              <a:rPr lang="nl-BE" sz="2000" dirty="0" err="1" smtClean="0">
                <a:latin typeface="UGent Panno Text" panose="02000506040000040003" pitchFamily="2" charset="0"/>
              </a:rPr>
              <a:t>producing</a:t>
            </a:r>
            <a:r>
              <a:rPr lang="nl-BE" sz="2000" dirty="0" smtClean="0">
                <a:latin typeface="UGent Panno Text" panose="02000506040000040003" pitchFamily="2" charset="0"/>
              </a:rPr>
              <a:t> </a:t>
            </a:r>
            <a:r>
              <a:rPr lang="nl-BE" sz="2000" dirty="0" err="1" smtClean="0">
                <a:latin typeface="UGent Panno Text" panose="02000506040000040003" pitchFamily="2" charset="0"/>
              </a:rPr>
              <a:t>social</a:t>
            </a:r>
            <a:r>
              <a:rPr lang="nl-BE" sz="2000" dirty="0" smtClean="0">
                <a:latin typeface="UGent Panno Text" panose="02000506040000040003" pitchFamily="2" charset="0"/>
              </a:rPr>
              <a:t> media content as a </a:t>
            </a:r>
            <a:r>
              <a:rPr lang="nl-BE" sz="2000" dirty="0" err="1" smtClean="0">
                <a:latin typeface="UGent Panno Text" panose="02000506040000040003" pitchFamily="2" charset="0"/>
              </a:rPr>
              <a:t>normal</a:t>
            </a:r>
            <a:r>
              <a:rPr lang="nl-BE" sz="2000" dirty="0" smtClean="0">
                <a:latin typeface="UGent Panno Text" panose="02000506040000040003" pitchFamily="2" charset="0"/>
              </a:rPr>
              <a:t> part of your (</a:t>
            </a:r>
            <a:r>
              <a:rPr lang="nl-BE" sz="2000" dirty="0" err="1" smtClean="0">
                <a:latin typeface="UGent Panno Text" panose="02000506040000040003" pitchFamily="2" charset="0"/>
              </a:rPr>
              <a:t>working</a:t>
            </a:r>
            <a:r>
              <a:rPr lang="nl-BE" sz="2000" dirty="0" smtClean="0">
                <a:latin typeface="UGent Panno Text" panose="02000506040000040003" pitchFamily="2" charset="0"/>
              </a:rPr>
              <a:t>) life</a:t>
            </a:r>
          </a:p>
          <a:p>
            <a:endParaRPr lang="nl-BE" sz="2000" dirty="0">
              <a:latin typeface="UGent Panno Text" panose="02000506040000040003" pitchFamily="2" charset="0"/>
            </a:endParaRPr>
          </a:p>
          <a:p>
            <a:r>
              <a:rPr lang="nl-BE" sz="2000" dirty="0" err="1" smtClean="0">
                <a:latin typeface="UGent Panno Text" panose="02000506040000040003" pitchFamily="2" charset="0"/>
              </a:rPr>
              <a:t>Develop</a:t>
            </a:r>
            <a:r>
              <a:rPr lang="nl-BE" sz="2000" dirty="0" smtClean="0">
                <a:latin typeface="UGent Panno Text" panose="02000506040000040003" pitchFamily="2" charset="0"/>
              </a:rPr>
              <a:t> a sense of the </a:t>
            </a:r>
            <a:r>
              <a:rPr lang="nl-BE" sz="2000" dirty="0" err="1" smtClean="0">
                <a:latin typeface="UGent Panno Text" panose="02000506040000040003" pitchFamily="2" charset="0"/>
              </a:rPr>
              <a:t>advantages</a:t>
            </a:r>
            <a:r>
              <a:rPr lang="nl-BE" sz="2000" dirty="0" smtClean="0">
                <a:latin typeface="UGent Panno Text" panose="02000506040000040003" pitchFamily="2" charset="0"/>
              </a:rPr>
              <a:t> and </a:t>
            </a:r>
            <a:r>
              <a:rPr lang="nl-BE" sz="2000" dirty="0" err="1" smtClean="0">
                <a:latin typeface="UGent Panno Text" panose="02000506040000040003" pitchFamily="2" charset="0"/>
              </a:rPr>
              <a:t>limitations</a:t>
            </a:r>
            <a:r>
              <a:rPr lang="nl-BE" sz="2000" dirty="0" smtClean="0">
                <a:latin typeface="UGent Panno Text" panose="02000506040000040003" pitchFamily="2" charset="0"/>
              </a:rPr>
              <a:t> of </a:t>
            </a:r>
            <a:r>
              <a:rPr lang="nl-BE" sz="2000" dirty="0" err="1" smtClean="0">
                <a:latin typeface="UGent Panno Text" panose="02000506040000040003" pitchFamily="2" charset="0"/>
              </a:rPr>
              <a:t>each</a:t>
            </a:r>
            <a:r>
              <a:rPr lang="nl-BE" sz="2000" dirty="0" smtClean="0">
                <a:latin typeface="UGent Panno Text" panose="02000506040000040003" pitchFamily="2" charset="0"/>
              </a:rPr>
              <a:t> different platform</a:t>
            </a:r>
          </a:p>
          <a:p>
            <a:endParaRPr lang="nl-BE" sz="2000" dirty="0">
              <a:latin typeface="UGent Panno Text" panose="02000506040000040003" pitchFamily="2" charset="0"/>
            </a:endParaRPr>
          </a:p>
          <a:p>
            <a:r>
              <a:rPr lang="nl-BE" sz="2000" dirty="0" smtClean="0">
                <a:latin typeface="UGent Panno Text" panose="02000506040000040003" pitchFamily="2" charset="0"/>
              </a:rPr>
              <a:t>Be </a:t>
            </a:r>
            <a:r>
              <a:rPr lang="nl-BE" sz="2000" dirty="0" err="1" smtClean="0">
                <a:latin typeface="UGent Panno Text" panose="02000506040000040003" pitchFamily="2" charset="0"/>
              </a:rPr>
              <a:t>realistic</a:t>
            </a:r>
            <a:r>
              <a:rPr lang="nl-BE" sz="2000" dirty="0" smtClean="0">
                <a:latin typeface="UGent Panno Text" panose="02000506040000040003" pitchFamily="2" charset="0"/>
              </a:rPr>
              <a:t> </a:t>
            </a:r>
            <a:r>
              <a:rPr lang="nl-BE" sz="2000" dirty="0" err="1" smtClean="0">
                <a:latin typeface="UGent Panno Text" panose="02000506040000040003" pitchFamily="2" charset="0"/>
              </a:rPr>
              <a:t>about</a:t>
            </a:r>
            <a:r>
              <a:rPr lang="nl-BE" sz="2000" dirty="0" smtClean="0">
                <a:latin typeface="UGent Panno Text" panose="02000506040000040003" pitchFamily="2" charset="0"/>
              </a:rPr>
              <a:t> the time </a:t>
            </a:r>
            <a:r>
              <a:rPr lang="nl-BE" sz="2000" dirty="0" err="1" smtClean="0">
                <a:latin typeface="UGent Panno Text" panose="02000506040000040003" pitchFamily="2" charset="0"/>
              </a:rPr>
              <a:t>available</a:t>
            </a:r>
            <a:r>
              <a:rPr lang="nl-BE" sz="2000" dirty="0" smtClean="0">
                <a:latin typeface="UGent Panno Text" panose="02000506040000040003" pitchFamily="2" charset="0"/>
              </a:rPr>
              <a:t> </a:t>
            </a:r>
            <a:r>
              <a:rPr lang="nl-BE" sz="2000" dirty="0" err="1" smtClean="0">
                <a:latin typeface="UGent Panno Text" panose="02000506040000040003" pitchFamily="2" charset="0"/>
              </a:rPr>
              <a:t>to</a:t>
            </a:r>
            <a:r>
              <a:rPr lang="nl-BE" sz="2000" dirty="0" smtClean="0">
                <a:latin typeface="UGent Panno Text" panose="02000506040000040003" pitchFamily="2" charset="0"/>
              </a:rPr>
              <a:t> you. </a:t>
            </a:r>
            <a:r>
              <a:rPr lang="nl-BE" sz="2000" dirty="0" err="1" smtClean="0">
                <a:latin typeface="UGent Panno Text" panose="02000506040000040003" pitchFamily="2" charset="0"/>
              </a:rPr>
              <a:t>Know</a:t>
            </a:r>
            <a:r>
              <a:rPr lang="nl-BE" sz="2000" dirty="0" smtClean="0">
                <a:latin typeface="UGent Panno Text" panose="02000506040000040003" pitchFamily="2" charset="0"/>
              </a:rPr>
              <a:t> </a:t>
            </a:r>
            <a:r>
              <a:rPr lang="nl-BE" sz="2000" dirty="0" err="1" smtClean="0">
                <a:latin typeface="UGent Panno Text" panose="02000506040000040003" pitchFamily="2" charset="0"/>
              </a:rPr>
              <a:t>who</a:t>
            </a:r>
            <a:r>
              <a:rPr lang="nl-BE" sz="2000" dirty="0" smtClean="0">
                <a:latin typeface="UGent Panno Text" panose="02000506040000040003" pitchFamily="2" charset="0"/>
              </a:rPr>
              <a:t> </a:t>
            </a:r>
            <a:r>
              <a:rPr lang="nl-BE" sz="2000" dirty="0" err="1" smtClean="0">
                <a:latin typeface="UGent Panno Text" panose="02000506040000040003" pitchFamily="2" charset="0"/>
              </a:rPr>
              <a:t>can</a:t>
            </a:r>
            <a:r>
              <a:rPr lang="nl-BE" sz="2000" dirty="0" smtClean="0">
                <a:latin typeface="UGent Panno Text" panose="02000506040000040003" pitchFamily="2" charset="0"/>
              </a:rPr>
              <a:t> help you.</a:t>
            </a:r>
          </a:p>
          <a:p>
            <a:endParaRPr lang="nl-BE" sz="2000" dirty="0">
              <a:latin typeface="UGent Panno Text" panose="02000506040000040003" pitchFamily="2" charset="0"/>
            </a:endParaRPr>
          </a:p>
          <a:p>
            <a:r>
              <a:rPr lang="nl-BE" sz="2000" dirty="0" smtClean="0">
                <a:latin typeface="UGent Panno Text" panose="02000506040000040003" pitchFamily="2" charset="0"/>
              </a:rPr>
              <a:t>Be </a:t>
            </a:r>
            <a:r>
              <a:rPr lang="nl-BE" sz="2000" dirty="0" err="1" smtClean="0">
                <a:latin typeface="UGent Panno Text" panose="02000506040000040003" pitchFamily="2" charset="0"/>
              </a:rPr>
              <a:t>aware</a:t>
            </a:r>
            <a:r>
              <a:rPr lang="nl-BE" sz="2000" dirty="0" smtClean="0">
                <a:latin typeface="UGent Panno Text" panose="02000506040000040003" pitchFamily="2" charset="0"/>
              </a:rPr>
              <a:t> of your digital footprint. </a:t>
            </a:r>
            <a:r>
              <a:rPr lang="nl-BE" sz="2000" dirty="0" err="1" smtClean="0">
                <a:latin typeface="UGent Panno Text" panose="02000506040000040003" pitchFamily="2" charset="0"/>
              </a:rPr>
              <a:t>Invest</a:t>
            </a:r>
            <a:r>
              <a:rPr lang="nl-BE" sz="2000" dirty="0" smtClean="0">
                <a:latin typeface="UGent Panno Text" panose="02000506040000040003" pitchFamily="2" charset="0"/>
              </a:rPr>
              <a:t> in </a:t>
            </a:r>
            <a:r>
              <a:rPr lang="nl-BE" sz="2000" dirty="0" err="1" smtClean="0">
                <a:latin typeface="UGent Panno Text" panose="02000506040000040003" pitchFamily="2" charset="0"/>
              </a:rPr>
              <a:t>visibility</a:t>
            </a:r>
            <a:r>
              <a:rPr lang="nl-BE" sz="2000" dirty="0" smtClean="0">
                <a:latin typeface="UGent Panno Text" panose="02000506040000040003" pitchFamily="2" charset="0"/>
              </a:rPr>
              <a:t>.</a:t>
            </a:r>
          </a:p>
          <a:p>
            <a:endParaRPr lang="nl-BE" sz="2000" dirty="0">
              <a:latin typeface="UGent Panno Text" panose="02000506040000040003" pitchFamily="2" charset="0"/>
            </a:endParaRPr>
          </a:p>
          <a:p>
            <a:r>
              <a:rPr lang="nl-BE" sz="2000" dirty="0" smtClean="0">
                <a:latin typeface="UGent Panno Text" panose="02000506040000040003" pitchFamily="2" charset="0"/>
              </a:rPr>
              <a:t>Re-</a:t>
            </a:r>
            <a:r>
              <a:rPr lang="nl-BE" sz="2000" dirty="0" err="1" smtClean="0">
                <a:latin typeface="UGent Panno Text" panose="02000506040000040003" pitchFamily="2" charset="0"/>
              </a:rPr>
              <a:t>use</a:t>
            </a:r>
            <a:r>
              <a:rPr lang="nl-BE" sz="2000" dirty="0" smtClean="0">
                <a:latin typeface="UGent Panno Text" panose="02000506040000040003" pitchFamily="2" charset="0"/>
              </a:rPr>
              <a:t> content but </a:t>
            </a:r>
            <a:r>
              <a:rPr lang="nl-BE" sz="2000" dirty="0" err="1" smtClean="0">
                <a:latin typeface="UGent Panno Text" panose="02000506040000040003" pitchFamily="2" charset="0"/>
              </a:rPr>
              <a:t>adapt</a:t>
            </a:r>
            <a:r>
              <a:rPr lang="nl-BE" sz="2000" dirty="0" smtClean="0">
                <a:latin typeface="UGent Panno Text" panose="02000506040000040003" pitchFamily="2" charset="0"/>
              </a:rPr>
              <a:t>. Get your timing and story right.</a:t>
            </a:r>
          </a:p>
          <a:p>
            <a:endParaRPr lang="nl-BE" sz="2000" dirty="0">
              <a:latin typeface="UGent Panno Text" panose="02000506040000040003" pitchFamily="2" charset="0"/>
            </a:endParaRPr>
          </a:p>
          <a:p>
            <a:r>
              <a:rPr lang="nl-BE" sz="2400" b="1" dirty="0" smtClean="0">
                <a:latin typeface="UGent Panno Text" panose="02000506040000040003" pitchFamily="2" charset="0"/>
              </a:rPr>
              <a:t>All </a:t>
            </a:r>
            <a:r>
              <a:rPr lang="nl-BE" sz="2400" b="1" dirty="0" err="1" smtClean="0">
                <a:latin typeface="UGent Panno Text" panose="02000506040000040003" pitchFamily="2" charset="0"/>
              </a:rPr>
              <a:t>about</a:t>
            </a:r>
            <a:r>
              <a:rPr lang="nl-BE" sz="2400" b="1" dirty="0" smtClean="0">
                <a:latin typeface="UGent Panno Text" panose="02000506040000040003" pitchFamily="2" charset="0"/>
              </a:rPr>
              <a:t> </a:t>
            </a:r>
            <a:r>
              <a:rPr lang="nl-BE" sz="2400" b="1" dirty="0" err="1" smtClean="0">
                <a:latin typeface="UGent Panno Text" panose="02000506040000040003" pitchFamily="2" charset="0"/>
              </a:rPr>
              <a:t>finding</a:t>
            </a:r>
            <a:r>
              <a:rPr lang="nl-BE" sz="2400" b="1" dirty="0" smtClean="0">
                <a:latin typeface="UGent Panno Text" panose="02000506040000040003" pitchFamily="2" charset="0"/>
              </a:rPr>
              <a:t> a </a:t>
            </a:r>
            <a:r>
              <a:rPr lang="nl-BE" sz="2400" b="1" dirty="0" err="1" smtClean="0">
                <a:latin typeface="UGent Panno Text" panose="02000506040000040003" pitchFamily="2" charset="0"/>
              </a:rPr>
              <a:t>balance</a:t>
            </a:r>
            <a:r>
              <a:rPr lang="nl-BE" sz="2400" b="1" dirty="0" smtClean="0">
                <a:latin typeface="UGent Panno Text" panose="02000506040000040003" pitchFamily="2" charset="0"/>
              </a:rPr>
              <a:t> &amp; </a:t>
            </a:r>
            <a:r>
              <a:rPr lang="nl-BE" sz="2400" b="1" dirty="0" err="1" smtClean="0">
                <a:latin typeface="UGent Panno Text" panose="02000506040000040003" pitchFamily="2" charset="0"/>
              </a:rPr>
              <a:t>having</a:t>
            </a:r>
            <a:r>
              <a:rPr lang="nl-BE" sz="2400" b="1" dirty="0" smtClean="0">
                <a:latin typeface="UGent Panno Text" panose="02000506040000040003" pitchFamily="2" charset="0"/>
              </a:rPr>
              <a:t> </a:t>
            </a:r>
            <a:r>
              <a:rPr lang="nl-BE" sz="2400" b="1" dirty="0" err="1" smtClean="0">
                <a:latin typeface="UGent Panno Text" panose="02000506040000040003" pitchFamily="2" charset="0"/>
              </a:rPr>
              <a:t>fun</a:t>
            </a:r>
            <a:r>
              <a:rPr lang="nl-BE" sz="2400" b="1" dirty="0" smtClean="0">
                <a:latin typeface="UGent Panno Text" panose="02000506040000040003" pitchFamily="2" charset="0"/>
              </a:rPr>
              <a:t>!</a:t>
            </a:r>
            <a:endParaRPr lang="en-US" sz="2400" b="1" dirty="0">
              <a:latin typeface="UGent Panno Text" panose="02000506040000040003" pitchFamily="2" charset="0"/>
            </a:endParaRPr>
          </a:p>
        </p:txBody>
      </p:sp>
      <p:sp>
        <p:nvSpPr>
          <p:cNvPr id="4" name="Tekstvak 3"/>
          <p:cNvSpPr txBox="1"/>
          <p:nvPr/>
        </p:nvSpPr>
        <p:spPr>
          <a:xfrm>
            <a:off x="6992789" y="12679"/>
            <a:ext cx="5512103" cy="307777"/>
          </a:xfrm>
          <a:prstGeom prst="rect">
            <a:avLst/>
          </a:prstGeom>
          <a:noFill/>
        </p:spPr>
        <p:txBody>
          <a:bodyPr wrap="square" rtlCol="0">
            <a:spAutoFit/>
          </a:bodyPr>
          <a:lstStyle/>
          <a:p>
            <a:r>
              <a:rPr lang="nl-BE" sz="1400" dirty="0" smtClean="0">
                <a:latin typeface="UGent Panno Text SemiLight" panose="02000406040000040003" pitchFamily="2" charset="0"/>
                <a:ea typeface="Yu Gothic UI Light" panose="020B0300000000000000" pitchFamily="34" charset="-128"/>
              </a:rPr>
              <a:t>Adaptation of </a:t>
            </a:r>
            <a:r>
              <a:rPr lang="en-US" sz="1400" dirty="0" smtClean="0">
                <a:latin typeface="UGent Panno Text SemiLight" panose="02000406040000040003" pitchFamily="2" charset="0"/>
                <a:ea typeface="Yu Gothic UI Light" panose="020B0300000000000000" pitchFamily="34" charset="-128"/>
              </a:rPr>
              <a:t>Top Tips for academics on blogging and social media by Mark Carrigan</a:t>
            </a:r>
            <a:endParaRPr lang="nl-BE" sz="1400" dirty="0">
              <a:latin typeface="UGent Panno Text SemiLight" panose="02000406040000040003" pitchFamily="2" charset="0"/>
              <a:ea typeface="Yu Gothic UI Light" panose="020B0300000000000000" pitchFamily="34" charset="-128"/>
            </a:endParaRPr>
          </a:p>
        </p:txBody>
      </p:sp>
    </p:spTree>
    <p:extLst>
      <p:ext uri="{BB962C8B-B14F-4D97-AF65-F5344CB8AC3E}">
        <p14:creationId xmlns:p14="http://schemas.microsoft.com/office/powerpoint/2010/main" val="2219048564"/>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superhero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8"/>
            <a:ext cx="12191999" cy="6861018"/>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67" y="2192346"/>
            <a:ext cx="8968739" cy="484243"/>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20250"/>
            <a:ext cx="12192000" cy="447040"/>
          </a:xfrm>
          <a:prstGeom prst="rect">
            <a:avLst/>
          </a:prstGeom>
        </p:spPr>
      </p:pic>
      <p:pic>
        <p:nvPicPr>
          <p:cNvPr id="4" name="Afbeelding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 y="4368250"/>
            <a:ext cx="11334750" cy="483616"/>
          </a:xfrm>
          <a:prstGeom prst="rect">
            <a:avLst/>
          </a:prstGeom>
        </p:spPr>
      </p:pic>
    </p:spTree>
    <p:extLst>
      <p:ext uri="{BB962C8B-B14F-4D97-AF65-F5344CB8AC3E}">
        <p14:creationId xmlns:p14="http://schemas.microsoft.com/office/powerpoint/2010/main" val="1926430589"/>
      </p:ext>
    </p:extLst>
  </p:cSld>
  <p:clrMapOvr>
    <a:masterClrMapping/>
  </p:clrMapOvr>
  <p:transition spd="slow">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2.bp.blogspot.com/-jj1fo0kVaM8/US1xv7JejZI/AAAAAAAAEzA/Qn7fkWjmmdw/s1600/Marvel-Comics-X-Men-Wolverine-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1592" y="4785553"/>
            <a:ext cx="1264556" cy="19764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4" descr="http://1.bp.blogspot.com/-SNQsLvC0FHw/TtfFbv_fgbI/AAAAAAAADtk/RNDtvpXl3Jw/s1600/DC-Comics-DCnU-Wonder-Woman-3.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387"/>
          <a:stretch/>
        </p:blipFill>
        <p:spPr bwMode="auto">
          <a:xfrm>
            <a:off x="3608800" y="5197023"/>
            <a:ext cx="1187678" cy="15113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2.bp.blogspot.com/-28u6s8dCNv8/URF3eSRLpZI/AAAAAAAAEtc/HzZNToymUzg/s1600/DC-Comics-Batman-The-Animated-Series.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601" y="5000486"/>
            <a:ext cx="1376527" cy="17078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1.bp.blogspot.com/-jNw7_uDdtxY/T6I9MWmSeSI/AAAAAAAAEDg/srmhZ6itUOM/s1600/The-Avengers-Movie-Black-Widow-Scarlett-Johansso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3687" y="5050993"/>
            <a:ext cx="830297" cy="1657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3.bp.blogspot.com/-n21NiB-mCFY/VO6DC1QsfzI/AAAAAAAAJRw/fJIIWRvxoac/s1600/Arrow-TV-Show-Arsenal-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5401" y="5208054"/>
            <a:ext cx="1437166" cy="15295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56.tinypic.com/2mcwq6u.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2620" y="4594578"/>
            <a:ext cx="1539125" cy="21430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4.bp.blogspot.com/_N1npI6e3LGQ/TGuFMiXSvXI/AAAAAAAADD8/qBVd8WdcUII/s1600/DC-Comics-Batman-Catwoman.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0128" y="4986126"/>
            <a:ext cx="911801" cy="16969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3.bp.blogspot.com/-hVehOaLDuyY/VVUo5L2bQyI/AAAAAAAAJew/JiNHRXZAOMY/s1600/Iron_Man_Marvel_Avengers_Age_of_Ultron_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0487" y="4638805"/>
            <a:ext cx="1323940" cy="2178547"/>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3463" y="4760031"/>
            <a:ext cx="1162760" cy="1823020"/>
          </a:xfrm>
          <a:prstGeom prst="rect">
            <a:avLst/>
          </a:prstGeom>
        </p:spPr>
      </p:pic>
      <p:pic>
        <p:nvPicPr>
          <p:cNvPr id="1026" name="Picture 2" descr="http://2.bp.blogspot.com/-giLm5XYe1Dc/VkYhpS3CCgI/AAAAAAAAJyw/o4GCsOLzK48/s1600/Marvel_Comics_Avengers_Wasp.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55943" y="4742065"/>
            <a:ext cx="1068541" cy="1573838"/>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p:cNvPicPr>
            <a:picLocks noChangeAspect="1"/>
          </p:cNvPicPr>
          <p:nvPr/>
        </p:nvPicPr>
        <p:blipFill>
          <a:blip r:embed="rId13"/>
          <a:stretch>
            <a:fillRect/>
          </a:stretch>
        </p:blipFill>
        <p:spPr>
          <a:xfrm>
            <a:off x="394858" y="1979074"/>
            <a:ext cx="362506" cy="345839"/>
          </a:xfrm>
          <a:prstGeom prst="rect">
            <a:avLst/>
          </a:prstGeom>
        </p:spPr>
      </p:pic>
      <p:pic>
        <p:nvPicPr>
          <p:cNvPr id="18" name="Afbeelding 17"/>
          <p:cNvPicPr>
            <a:picLocks noChangeAspect="1"/>
          </p:cNvPicPr>
          <p:nvPr/>
        </p:nvPicPr>
        <p:blipFill>
          <a:blip r:embed="rId14"/>
          <a:stretch>
            <a:fillRect/>
          </a:stretch>
        </p:blipFill>
        <p:spPr>
          <a:xfrm>
            <a:off x="943011" y="3181365"/>
            <a:ext cx="2979219" cy="320839"/>
          </a:xfrm>
          <a:prstGeom prst="rect">
            <a:avLst/>
          </a:prstGeom>
        </p:spPr>
      </p:pic>
      <p:pic>
        <p:nvPicPr>
          <p:cNvPr id="19" name="Afbeelding 18"/>
          <p:cNvPicPr>
            <a:picLocks noChangeAspect="1"/>
          </p:cNvPicPr>
          <p:nvPr/>
        </p:nvPicPr>
        <p:blipFill>
          <a:blip r:embed="rId15"/>
          <a:stretch>
            <a:fillRect/>
          </a:stretch>
        </p:blipFill>
        <p:spPr>
          <a:xfrm>
            <a:off x="360797" y="2400708"/>
            <a:ext cx="396567" cy="327599"/>
          </a:xfrm>
          <a:prstGeom prst="rect">
            <a:avLst/>
          </a:prstGeom>
        </p:spPr>
      </p:pic>
      <p:pic>
        <p:nvPicPr>
          <p:cNvPr id="20" name="Afbeelding 19"/>
          <p:cNvPicPr>
            <a:picLocks noChangeAspect="1"/>
          </p:cNvPicPr>
          <p:nvPr/>
        </p:nvPicPr>
        <p:blipFill>
          <a:blip r:embed="rId16"/>
          <a:stretch>
            <a:fillRect/>
          </a:stretch>
        </p:blipFill>
        <p:spPr>
          <a:xfrm>
            <a:off x="333375" y="2804102"/>
            <a:ext cx="423989" cy="302849"/>
          </a:xfrm>
          <a:prstGeom prst="rect">
            <a:avLst/>
          </a:prstGeom>
        </p:spPr>
      </p:pic>
      <p:pic>
        <p:nvPicPr>
          <p:cNvPr id="21" name="Afbeelding 20"/>
          <p:cNvPicPr>
            <a:picLocks noChangeAspect="1"/>
          </p:cNvPicPr>
          <p:nvPr/>
        </p:nvPicPr>
        <p:blipFill>
          <a:blip r:embed="rId17"/>
          <a:stretch>
            <a:fillRect/>
          </a:stretch>
        </p:blipFill>
        <p:spPr>
          <a:xfrm>
            <a:off x="333375" y="3182746"/>
            <a:ext cx="409217" cy="349444"/>
          </a:xfrm>
          <a:prstGeom prst="rect">
            <a:avLst/>
          </a:prstGeom>
        </p:spPr>
      </p:pic>
      <p:pic>
        <p:nvPicPr>
          <p:cNvPr id="22" name="Afbeelding 21"/>
          <p:cNvPicPr>
            <a:picLocks noChangeAspect="1"/>
          </p:cNvPicPr>
          <p:nvPr/>
        </p:nvPicPr>
        <p:blipFill>
          <a:blip r:embed="rId18"/>
          <a:stretch>
            <a:fillRect/>
          </a:stretch>
        </p:blipFill>
        <p:spPr>
          <a:xfrm>
            <a:off x="340769" y="3600056"/>
            <a:ext cx="394428" cy="294737"/>
          </a:xfrm>
          <a:prstGeom prst="rect">
            <a:avLst/>
          </a:prstGeom>
        </p:spPr>
      </p:pic>
      <p:pic>
        <p:nvPicPr>
          <p:cNvPr id="23" name="Picture 2" descr="Bangers"/>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5426" y="2432263"/>
            <a:ext cx="3447133" cy="27989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angers"/>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47378" y="2814065"/>
            <a:ext cx="2485443" cy="260645"/>
          </a:xfrm>
          <a:prstGeom prst="rect">
            <a:avLst/>
          </a:prstGeom>
          <a:noFill/>
          <a:extLst>
            <a:ext uri="{909E8E84-426E-40DD-AFC4-6F175D3DCCD1}">
              <a14:hiddenFill xmlns:a14="http://schemas.microsoft.com/office/drawing/2010/main">
                <a:solidFill>
                  <a:srgbClr val="FFFFFF"/>
                </a:solidFill>
              </a14:hiddenFill>
            </a:ext>
          </a:extLst>
        </p:spPr>
      </p:pic>
      <p:pic>
        <p:nvPicPr>
          <p:cNvPr id="25" name="Afbeelding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55426" y="2005358"/>
            <a:ext cx="2670392" cy="325769"/>
          </a:xfrm>
          <a:prstGeom prst="rect">
            <a:avLst/>
          </a:prstGeom>
        </p:spPr>
      </p:pic>
      <p:pic>
        <p:nvPicPr>
          <p:cNvPr id="26" name="Afbeelding 2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4529" y="3551483"/>
            <a:ext cx="3252620" cy="378502"/>
          </a:xfrm>
          <a:prstGeom prst="rect">
            <a:avLst/>
          </a:prstGeom>
        </p:spPr>
      </p:pic>
      <p:pic>
        <p:nvPicPr>
          <p:cNvPr id="27" name="Afbeelding 26"/>
          <p:cNvPicPr>
            <a:picLocks noChangeAspect="1"/>
          </p:cNvPicPr>
          <p:nvPr/>
        </p:nvPicPr>
        <p:blipFill>
          <a:blip r:embed="rId23"/>
          <a:stretch>
            <a:fillRect/>
          </a:stretch>
        </p:blipFill>
        <p:spPr>
          <a:xfrm>
            <a:off x="394858" y="873932"/>
            <a:ext cx="6705600" cy="828675"/>
          </a:xfrm>
          <a:prstGeom prst="rect">
            <a:avLst/>
          </a:prstGeom>
        </p:spPr>
      </p:pic>
      <p:pic>
        <p:nvPicPr>
          <p:cNvPr id="28" name="Afbeelding 27"/>
          <p:cNvPicPr>
            <a:picLocks noChangeAspect="1"/>
          </p:cNvPicPr>
          <p:nvPr/>
        </p:nvPicPr>
        <p:blipFill>
          <a:blip r:embed="rId24"/>
          <a:stretch>
            <a:fillRect/>
          </a:stretch>
        </p:blipFill>
        <p:spPr>
          <a:xfrm>
            <a:off x="6145758" y="2003315"/>
            <a:ext cx="427266" cy="321598"/>
          </a:xfrm>
          <a:prstGeom prst="rect">
            <a:avLst/>
          </a:prstGeom>
        </p:spPr>
      </p:pic>
      <p:pic>
        <p:nvPicPr>
          <p:cNvPr id="29" name="Afbeelding 28"/>
          <p:cNvPicPr>
            <a:picLocks noChangeAspect="1"/>
          </p:cNvPicPr>
          <p:nvPr/>
        </p:nvPicPr>
        <p:blipFill>
          <a:blip r:embed="rId25"/>
          <a:stretch>
            <a:fillRect/>
          </a:stretch>
        </p:blipFill>
        <p:spPr>
          <a:xfrm>
            <a:off x="6145758" y="2413849"/>
            <a:ext cx="403382" cy="321799"/>
          </a:xfrm>
          <a:prstGeom prst="rect">
            <a:avLst/>
          </a:prstGeom>
        </p:spPr>
      </p:pic>
      <p:pic>
        <p:nvPicPr>
          <p:cNvPr id="30" name="Picture 2" descr="Bangers"/>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32402" y="2041230"/>
            <a:ext cx="3337274" cy="27769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Bangers"/>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891119" y="2436176"/>
            <a:ext cx="3384166" cy="272070"/>
          </a:xfrm>
          <a:prstGeom prst="rect">
            <a:avLst/>
          </a:prstGeom>
          <a:noFill/>
          <a:extLst>
            <a:ext uri="{909E8E84-426E-40DD-AFC4-6F175D3DCCD1}">
              <a14:hiddenFill xmlns:a14="http://schemas.microsoft.com/office/drawing/2010/main">
                <a:solidFill>
                  <a:srgbClr val="FFFFFF"/>
                </a:solidFill>
              </a14:hiddenFill>
            </a:ext>
          </a:extLst>
        </p:spPr>
      </p:pic>
      <p:pic>
        <p:nvPicPr>
          <p:cNvPr id="32" name="Afbeelding 31"/>
          <p:cNvPicPr>
            <a:picLocks noChangeAspect="1"/>
          </p:cNvPicPr>
          <p:nvPr/>
        </p:nvPicPr>
        <p:blipFill>
          <a:blip r:embed="rId28"/>
          <a:stretch>
            <a:fillRect/>
          </a:stretch>
        </p:blipFill>
        <p:spPr>
          <a:xfrm>
            <a:off x="6132713" y="2844973"/>
            <a:ext cx="416427" cy="297448"/>
          </a:xfrm>
          <a:prstGeom prst="rect">
            <a:avLst/>
          </a:prstGeom>
        </p:spPr>
      </p:pic>
      <p:pic>
        <p:nvPicPr>
          <p:cNvPr id="33" name="Afbeelding 32"/>
          <p:cNvPicPr>
            <a:picLocks noChangeAspect="1"/>
          </p:cNvPicPr>
          <p:nvPr/>
        </p:nvPicPr>
        <p:blipFill>
          <a:blip r:embed="rId29"/>
          <a:stretch>
            <a:fillRect/>
          </a:stretch>
        </p:blipFill>
        <p:spPr>
          <a:xfrm>
            <a:off x="6100048" y="3216768"/>
            <a:ext cx="422140" cy="294619"/>
          </a:xfrm>
          <a:prstGeom prst="rect">
            <a:avLst/>
          </a:prstGeom>
        </p:spPr>
      </p:pic>
      <p:pic>
        <p:nvPicPr>
          <p:cNvPr id="34" name="Afbeelding 3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870784" y="3595286"/>
            <a:ext cx="2892831" cy="292337"/>
          </a:xfrm>
          <a:prstGeom prst="rect">
            <a:avLst/>
          </a:prstGeom>
        </p:spPr>
      </p:pic>
      <p:pic>
        <p:nvPicPr>
          <p:cNvPr id="35" name="Afbeelding 34"/>
          <p:cNvPicPr>
            <a:picLocks noChangeAspect="1"/>
          </p:cNvPicPr>
          <p:nvPr/>
        </p:nvPicPr>
        <p:blipFill>
          <a:blip r:embed="rId31"/>
          <a:stretch>
            <a:fillRect/>
          </a:stretch>
        </p:blipFill>
        <p:spPr>
          <a:xfrm>
            <a:off x="6891119" y="3213203"/>
            <a:ext cx="2872496" cy="327193"/>
          </a:xfrm>
          <a:prstGeom prst="rect">
            <a:avLst/>
          </a:prstGeom>
        </p:spPr>
      </p:pic>
      <p:pic>
        <p:nvPicPr>
          <p:cNvPr id="36" name="Afbeelding 35"/>
          <p:cNvPicPr>
            <a:picLocks noChangeAspect="1"/>
          </p:cNvPicPr>
          <p:nvPr/>
        </p:nvPicPr>
        <p:blipFill>
          <a:blip r:embed="rId32"/>
          <a:stretch>
            <a:fillRect/>
          </a:stretch>
        </p:blipFill>
        <p:spPr>
          <a:xfrm>
            <a:off x="6071736" y="3581889"/>
            <a:ext cx="538379" cy="312904"/>
          </a:xfrm>
          <a:prstGeom prst="rect">
            <a:avLst/>
          </a:prstGeom>
        </p:spPr>
      </p:pic>
      <p:pic>
        <p:nvPicPr>
          <p:cNvPr id="37" name="Afbeelding 3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6870784" y="2859196"/>
            <a:ext cx="3787691" cy="297073"/>
          </a:xfrm>
          <a:prstGeom prst="rect">
            <a:avLst/>
          </a:prstGeom>
        </p:spPr>
      </p:pic>
    </p:spTree>
    <p:extLst>
      <p:ext uri="{BB962C8B-B14F-4D97-AF65-F5344CB8AC3E}">
        <p14:creationId xmlns:p14="http://schemas.microsoft.com/office/powerpoint/2010/main" val="21590850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 y="628650"/>
            <a:ext cx="3790950" cy="5943600"/>
          </a:xfrm>
          <a:prstGeom prst="rect">
            <a:avLst/>
          </a:prstGeom>
        </p:spPr>
      </p:pic>
      <p:pic>
        <p:nvPicPr>
          <p:cNvPr id="3" name="Picture 4" descr="http://cdn.vectorstock.com/i/composite/32,84/comic-book-explosion-vector-12632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697" y="1017353"/>
            <a:ext cx="3619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0975" y="5613082"/>
            <a:ext cx="6315075" cy="638175"/>
          </a:xfrm>
          <a:prstGeom prst="rect">
            <a:avLst/>
          </a:prstGeom>
        </p:spPr>
      </p:pic>
      <p:pic>
        <p:nvPicPr>
          <p:cNvPr id="6" name="Afbeelding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1847" y="5855970"/>
            <a:ext cx="1228530" cy="983032"/>
          </a:xfrm>
          <a:prstGeom prst="rect">
            <a:avLst/>
          </a:prstGeom>
        </p:spPr>
      </p:pic>
      <p:pic>
        <p:nvPicPr>
          <p:cNvPr id="8" name="Afbeelding 7"/>
          <p:cNvPicPr>
            <a:picLocks noChangeAspect="1"/>
          </p:cNvPicPr>
          <p:nvPr/>
        </p:nvPicPr>
        <p:blipFill>
          <a:blip r:embed="rId7"/>
          <a:stretch>
            <a:fillRect/>
          </a:stretch>
        </p:blipFill>
        <p:spPr>
          <a:xfrm>
            <a:off x="6261259" y="2274653"/>
            <a:ext cx="1114425" cy="647700"/>
          </a:xfrm>
          <a:prstGeom prst="rect">
            <a:avLst/>
          </a:prstGeom>
        </p:spPr>
      </p:pic>
      <p:pic>
        <p:nvPicPr>
          <p:cNvPr id="7" name="Afbeelding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8245" y="749272"/>
            <a:ext cx="2790798" cy="453583"/>
          </a:xfrm>
          <a:prstGeom prst="rect">
            <a:avLst/>
          </a:prstGeom>
        </p:spPr>
      </p:pic>
      <p:pic>
        <p:nvPicPr>
          <p:cNvPr id="9" name="Afbeelding 8"/>
          <p:cNvPicPr>
            <a:picLocks noChangeAspect="1"/>
          </p:cNvPicPr>
          <p:nvPr/>
        </p:nvPicPr>
        <p:blipFill rotWithShape="1">
          <a:blip r:embed="rId9">
            <a:extLst>
              <a:ext uri="{28A0092B-C50C-407E-A947-70E740481C1C}">
                <a14:useLocalDpi xmlns:a14="http://schemas.microsoft.com/office/drawing/2010/main" val="0"/>
              </a:ext>
            </a:extLst>
          </a:blip>
          <a:srcRect t="1154" r="56533" b="-1"/>
          <a:stretch/>
        </p:blipFill>
        <p:spPr>
          <a:xfrm>
            <a:off x="8069305" y="231624"/>
            <a:ext cx="1810191" cy="544824"/>
          </a:xfrm>
          <a:prstGeom prst="rect">
            <a:avLst/>
          </a:prstGeom>
        </p:spPr>
      </p:pic>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26477" y="565890"/>
            <a:ext cx="276225" cy="161925"/>
          </a:xfrm>
          <a:prstGeom prst="rect">
            <a:avLst/>
          </a:prstGeom>
        </p:spPr>
      </p:pic>
      <p:pic>
        <p:nvPicPr>
          <p:cNvPr id="11" name="Afbeelding 10"/>
          <p:cNvPicPr>
            <a:picLocks noChangeAspect="1"/>
          </p:cNvPicPr>
          <p:nvPr/>
        </p:nvPicPr>
        <p:blipFill rotWithShape="1">
          <a:blip r:embed="rId9">
            <a:extLst>
              <a:ext uri="{28A0092B-C50C-407E-A947-70E740481C1C}">
                <a14:useLocalDpi xmlns:a14="http://schemas.microsoft.com/office/drawing/2010/main" val="0"/>
              </a:ext>
            </a:extLst>
          </a:blip>
          <a:srcRect l="50549" t="5555"/>
          <a:stretch/>
        </p:blipFill>
        <p:spPr>
          <a:xfrm>
            <a:off x="10102702" y="244400"/>
            <a:ext cx="1898972" cy="480018"/>
          </a:xfrm>
          <a:prstGeom prst="rect">
            <a:avLst/>
          </a:prstGeom>
        </p:spPr>
      </p:pic>
    </p:spTree>
    <p:extLst>
      <p:ext uri="{BB962C8B-B14F-4D97-AF65-F5344CB8AC3E}">
        <p14:creationId xmlns:p14="http://schemas.microsoft.com/office/powerpoint/2010/main" val="1466075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vignette4.wikia.nocookie.net/marveldatabase/images/2/26/Big_Hero_6_%28Earth-14123%29_001.png/revision/latest?cb=201411060149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35" y="404494"/>
            <a:ext cx="11923558" cy="601916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0" y="2082020"/>
            <a:ext cx="2599509" cy="830997"/>
          </a:xfrm>
          <a:prstGeom prst="rect">
            <a:avLst/>
          </a:prstGeom>
          <a:noFill/>
        </p:spPr>
        <p:txBody>
          <a:bodyPr wrap="square" rtlCol="0">
            <a:spAutoFit/>
          </a:bodyPr>
          <a:lstStyle/>
          <a:p>
            <a:r>
              <a:rPr lang="nl-BE" sz="2400" dirty="0" err="1" smtClean="0">
                <a:latin typeface="Agency FB" panose="020B0503020202020204" pitchFamily="34" charset="0"/>
              </a:rPr>
              <a:t>Generate</a:t>
            </a:r>
            <a:r>
              <a:rPr lang="nl-BE" sz="2400" dirty="0" smtClean="0">
                <a:latin typeface="Agency FB" panose="020B0503020202020204" pitchFamily="34" charset="0"/>
              </a:rPr>
              <a:t>/</a:t>
            </a:r>
            <a:r>
              <a:rPr lang="nl-BE" sz="2400" dirty="0" err="1" smtClean="0">
                <a:latin typeface="Agency FB" panose="020B0503020202020204" pitchFamily="34" charset="0"/>
              </a:rPr>
              <a:t>refine</a:t>
            </a:r>
            <a:r>
              <a:rPr lang="nl-BE" sz="2400" dirty="0" smtClean="0">
                <a:latin typeface="Agency FB" panose="020B0503020202020204" pitchFamily="34" charset="0"/>
              </a:rPr>
              <a:t> </a:t>
            </a:r>
            <a:r>
              <a:rPr lang="nl-BE" sz="2400" dirty="0" err="1" smtClean="0">
                <a:latin typeface="Agency FB" panose="020B0503020202020204" pitchFamily="34" charset="0"/>
              </a:rPr>
              <a:t>ideas</a:t>
            </a:r>
            <a:endParaRPr lang="nl-BE" sz="2400" dirty="0" smtClean="0">
              <a:latin typeface="Agency FB" panose="020B0503020202020204" pitchFamily="34" charset="0"/>
            </a:endParaRPr>
          </a:p>
          <a:p>
            <a:r>
              <a:rPr lang="nl-BE" sz="2400" dirty="0" smtClean="0">
                <a:latin typeface="Agency FB" panose="020B0503020202020204" pitchFamily="34" charset="0"/>
              </a:rPr>
              <a:t>Hone </a:t>
            </a:r>
            <a:r>
              <a:rPr lang="nl-BE" sz="2400" dirty="0" err="1" smtClean="0">
                <a:latin typeface="Agency FB" panose="020B0503020202020204" pitchFamily="34" charset="0"/>
              </a:rPr>
              <a:t>writing</a:t>
            </a:r>
            <a:r>
              <a:rPr lang="nl-BE" sz="2400" dirty="0" smtClean="0">
                <a:latin typeface="Agency FB" panose="020B0503020202020204" pitchFamily="34" charset="0"/>
              </a:rPr>
              <a:t> skills</a:t>
            </a:r>
            <a:endParaRPr lang="en-US" sz="2400" dirty="0">
              <a:latin typeface="Agency FB" panose="020B0503020202020204" pitchFamily="34" charset="0"/>
            </a:endParaRPr>
          </a:p>
        </p:txBody>
      </p:sp>
      <p:sp>
        <p:nvSpPr>
          <p:cNvPr id="4" name="Tekstvak 3"/>
          <p:cNvSpPr txBox="1"/>
          <p:nvPr/>
        </p:nvSpPr>
        <p:spPr>
          <a:xfrm>
            <a:off x="2407966" y="6041098"/>
            <a:ext cx="2782434" cy="830997"/>
          </a:xfrm>
          <a:prstGeom prst="rect">
            <a:avLst/>
          </a:prstGeom>
          <a:noFill/>
        </p:spPr>
        <p:txBody>
          <a:bodyPr wrap="square" rtlCol="0">
            <a:spAutoFit/>
          </a:bodyPr>
          <a:lstStyle/>
          <a:p>
            <a:r>
              <a:rPr lang="nl-BE" sz="2400" dirty="0" smtClean="0">
                <a:latin typeface="Agency FB" panose="020B0503020202020204" pitchFamily="34" charset="0"/>
              </a:rPr>
              <a:t>Discover/share resources</a:t>
            </a:r>
          </a:p>
          <a:p>
            <a:r>
              <a:rPr lang="nl-BE" sz="2400" dirty="0" err="1" smtClean="0">
                <a:latin typeface="Agency FB" panose="020B0503020202020204" pitchFamily="34" charset="0"/>
              </a:rPr>
              <a:t>Create</a:t>
            </a:r>
            <a:r>
              <a:rPr lang="nl-BE" sz="2400" dirty="0" smtClean="0">
                <a:latin typeface="Agency FB" panose="020B0503020202020204" pitchFamily="34" charset="0"/>
              </a:rPr>
              <a:t> a </a:t>
            </a:r>
            <a:r>
              <a:rPr lang="nl-BE" sz="2400" dirty="0" err="1" smtClean="0">
                <a:latin typeface="Agency FB" panose="020B0503020202020204" pitchFamily="34" charset="0"/>
              </a:rPr>
              <a:t>network</a:t>
            </a:r>
            <a:endParaRPr lang="en-US" sz="2400" dirty="0">
              <a:latin typeface="Agency FB" panose="020B0503020202020204" pitchFamily="34" charset="0"/>
            </a:endParaRPr>
          </a:p>
        </p:txBody>
      </p:sp>
      <p:sp>
        <p:nvSpPr>
          <p:cNvPr id="5" name="Tekstvak 4"/>
          <p:cNvSpPr txBox="1"/>
          <p:nvPr/>
        </p:nvSpPr>
        <p:spPr>
          <a:xfrm>
            <a:off x="7049589" y="466086"/>
            <a:ext cx="2773680" cy="830997"/>
          </a:xfrm>
          <a:prstGeom prst="rect">
            <a:avLst/>
          </a:prstGeom>
          <a:noFill/>
        </p:spPr>
        <p:txBody>
          <a:bodyPr wrap="square" rtlCol="0">
            <a:spAutoFit/>
          </a:bodyPr>
          <a:lstStyle/>
          <a:p>
            <a:r>
              <a:rPr lang="nl-BE" sz="2400" dirty="0" smtClean="0">
                <a:latin typeface="Agency FB" panose="020B0503020202020204" pitchFamily="34" charset="0"/>
              </a:rPr>
              <a:t>Professional development</a:t>
            </a:r>
          </a:p>
          <a:p>
            <a:r>
              <a:rPr lang="nl-BE" sz="2400" dirty="0" err="1" smtClean="0">
                <a:latin typeface="Agency FB" panose="020B0503020202020204" pitchFamily="34" charset="0"/>
              </a:rPr>
              <a:t>Career</a:t>
            </a:r>
            <a:r>
              <a:rPr lang="nl-BE" sz="2400" dirty="0" smtClean="0">
                <a:latin typeface="Agency FB" panose="020B0503020202020204" pitchFamily="34" charset="0"/>
              </a:rPr>
              <a:t> </a:t>
            </a:r>
            <a:r>
              <a:rPr lang="nl-BE" sz="2400" dirty="0" err="1" smtClean="0">
                <a:latin typeface="Agency FB" panose="020B0503020202020204" pitchFamily="34" charset="0"/>
              </a:rPr>
              <a:t>opportunities</a:t>
            </a:r>
            <a:endParaRPr lang="en-US" sz="2400" dirty="0">
              <a:latin typeface="Agency FB" panose="020B0503020202020204" pitchFamily="34" charset="0"/>
            </a:endParaRPr>
          </a:p>
        </p:txBody>
      </p:sp>
      <p:sp>
        <p:nvSpPr>
          <p:cNvPr id="6" name="Tekstvak 5"/>
          <p:cNvSpPr txBox="1"/>
          <p:nvPr/>
        </p:nvSpPr>
        <p:spPr>
          <a:xfrm>
            <a:off x="10451627" y="2003781"/>
            <a:ext cx="2599509" cy="830997"/>
          </a:xfrm>
          <a:prstGeom prst="rect">
            <a:avLst/>
          </a:prstGeom>
          <a:noFill/>
        </p:spPr>
        <p:txBody>
          <a:bodyPr wrap="square" rtlCol="0">
            <a:spAutoFit/>
          </a:bodyPr>
          <a:lstStyle/>
          <a:p>
            <a:r>
              <a:rPr lang="nl-BE" sz="2400" dirty="0" smtClean="0">
                <a:latin typeface="Agency FB" panose="020B0503020202020204" pitchFamily="34" charset="0"/>
              </a:rPr>
              <a:t>Media/public engagement</a:t>
            </a:r>
            <a:endParaRPr lang="en-US" sz="2400" dirty="0">
              <a:latin typeface="Agency FB" panose="020B0503020202020204" pitchFamily="34" charset="0"/>
            </a:endParaRPr>
          </a:p>
        </p:txBody>
      </p:sp>
      <p:sp>
        <p:nvSpPr>
          <p:cNvPr id="7" name="Tekstvak 6"/>
          <p:cNvSpPr txBox="1"/>
          <p:nvPr/>
        </p:nvSpPr>
        <p:spPr>
          <a:xfrm>
            <a:off x="9977055" y="1620355"/>
            <a:ext cx="2599509" cy="461665"/>
          </a:xfrm>
          <a:prstGeom prst="rect">
            <a:avLst/>
          </a:prstGeom>
          <a:noFill/>
        </p:spPr>
        <p:txBody>
          <a:bodyPr wrap="square" rtlCol="0">
            <a:spAutoFit/>
          </a:bodyPr>
          <a:lstStyle/>
          <a:p>
            <a:r>
              <a:rPr lang="nl-BE" sz="2400" dirty="0" err="1" smtClean="0">
                <a:latin typeface="Agency FB" panose="020B0503020202020204" pitchFamily="34" charset="0"/>
              </a:rPr>
              <a:t>Create</a:t>
            </a:r>
            <a:r>
              <a:rPr lang="nl-BE" sz="2400" dirty="0" smtClean="0">
                <a:latin typeface="Agency FB" panose="020B0503020202020204" pitchFamily="34" charset="0"/>
              </a:rPr>
              <a:t> </a:t>
            </a:r>
            <a:r>
              <a:rPr lang="nl-BE" sz="2400" dirty="0" err="1" smtClean="0">
                <a:latin typeface="Agency FB" panose="020B0503020202020204" pitchFamily="34" charset="0"/>
              </a:rPr>
              <a:t>involvement</a:t>
            </a:r>
            <a:endParaRPr lang="en-US" sz="2400" dirty="0">
              <a:latin typeface="Agency FB" panose="020B0503020202020204" pitchFamily="34" charset="0"/>
            </a:endParaRPr>
          </a:p>
        </p:txBody>
      </p:sp>
      <p:sp>
        <p:nvSpPr>
          <p:cNvPr id="8" name="Tekstvak 7"/>
          <p:cNvSpPr txBox="1"/>
          <p:nvPr/>
        </p:nvSpPr>
        <p:spPr>
          <a:xfrm>
            <a:off x="5368835" y="6186212"/>
            <a:ext cx="2782388" cy="461665"/>
          </a:xfrm>
          <a:prstGeom prst="rect">
            <a:avLst/>
          </a:prstGeom>
          <a:noFill/>
        </p:spPr>
        <p:txBody>
          <a:bodyPr wrap="square" rtlCol="0">
            <a:spAutoFit/>
          </a:bodyPr>
          <a:lstStyle/>
          <a:p>
            <a:r>
              <a:rPr lang="nl-BE" sz="2400" dirty="0" smtClean="0">
                <a:latin typeface="Agency FB" panose="020B0503020202020204" pitchFamily="34" charset="0"/>
              </a:rPr>
              <a:t>Conference back-</a:t>
            </a:r>
            <a:r>
              <a:rPr lang="nl-BE" sz="2400" dirty="0" err="1" smtClean="0">
                <a:latin typeface="Agency FB" panose="020B0503020202020204" pitchFamily="34" charset="0"/>
              </a:rPr>
              <a:t>channel</a:t>
            </a:r>
            <a:endParaRPr lang="en-US" sz="2400" dirty="0">
              <a:latin typeface="Agency FB" panose="020B0503020202020204" pitchFamily="34" charset="0"/>
            </a:endParaRPr>
          </a:p>
        </p:txBody>
      </p:sp>
      <p:sp>
        <p:nvSpPr>
          <p:cNvPr id="9" name="Tekstvak 8"/>
          <p:cNvSpPr txBox="1"/>
          <p:nvPr/>
        </p:nvSpPr>
        <p:spPr>
          <a:xfrm>
            <a:off x="5164274" y="1772948"/>
            <a:ext cx="2599509" cy="461665"/>
          </a:xfrm>
          <a:prstGeom prst="rect">
            <a:avLst/>
          </a:prstGeom>
          <a:noFill/>
        </p:spPr>
        <p:txBody>
          <a:bodyPr wrap="square" rtlCol="0">
            <a:spAutoFit/>
          </a:bodyPr>
          <a:lstStyle/>
          <a:p>
            <a:r>
              <a:rPr lang="nl-BE" sz="2400" dirty="0" smtClean="0">
                <a:solidFill>
                  <a:schemeClr val="bg1"/>
                </a:solidFill>
                <a:latin typeface="Agency FB" panose="020B0503020202020204" pitchFamily="34" charset="0"/>
              </a:rPr>
              <a:t>SOCIAL</a:t>
            </a:r>
            <a:endParaRPr lang="en-US" sz="2400" dirty="0">
              <a:solidFill>
                <a:schemeClr val="bg1"/>
              </a:solidFill>
              <a:latin typeface="Agency FB" panose="020B0503020202020204" pitchFamily="34" charset="0"/>
            </a:endParaRPr>
          </a:p>
        </p:txBody>
      </p:sp>
      <p:pic>
        <p:nvPicPr>
          <p:cNvPr id="7170" name="Picture 2" descr="Image by FlamingText.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923"/>
            <a:ext cx="399097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7020" y="5782988"/>
            <a:ext cx="1349886" cy="1080137"/>
          </a:xfrm>
          <a:prstGeom prst="rect">
            <a:avLst/>
          </a:prstGeom>
        </p:spPr>
      </p:pic>
    </p:spTree>
    <p:extLst>
      <p:ext uri="{BB962C8B-B14F-4D97-AF65-F5344CB8AC3E}">
        <p14:creationId xmlns:p14="http://schemas.microsoft.com/office/powerpoint/2010/main" val="1355227776"/>
      </p:ext>
    </p:extLst>
  </p:cSld>
  <p:clrMapOvr>
    <a:masterClrMapping/>
  </p:clrMapOvr>
  <p:transition spd="slow">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1152"/>
          <a:stretch/>
        </p:blipFill>
        <p:spPr>
          <a:xfrm>
            <a:off x="5282898" y="2467080"/>
            <a:ext cx="6800727" cy="4531714"/>
          </a:xfrm>
          <a:prstGeom prst="rect">
            <a:avLst/>
          </a:prstGeom>
        </p:spPr>
      </p:pic>
      <p:pic>
        <p:nvPicPr>
          <p:cNvPr id="3" name="Afbeelding 1"/>
          <p:cNvPicPr>
            <a:picLocks noChangeAspect="1"/>
          </p:cNvPicPr>
          <p:nvPr/>
        </p:nvPicPr>
        <p:blipFill>
          <a:blip r:embed="rId4"/>
          <a:stretch>
            <a:fillRect/>
          </a:stretch>
        </p:blipFill>
        <p:spPr>
          <a:xfrm>
            <a:off x="217648" y="263370"/>
            <a:ext cx="4404239" cy="4285633"/>
          </a:xfrm>
          <a:prstGeom prst="rect">
            <a:avLst/>
          </a:prstGeom>
        </p:spPr>
      </p:pic>
      <p:sp>
        <p:nvSpPr>
          <p:cNvPr id="4" name="Tekstvak 2"/>
          <p:cNvSpPr txBox="1"/>
          <p:nvPr/>
        </p:nvSpPr>
        <p:spPr>
          <a:xfrm>
            <a:off x="217648" y="4571726"/>
            <a:ext cx="2867891" cy="415498"/>
          </a:xfrm>
          <a:prstGeom prst="rect">
            <a:avLst/>
          </a:prstGeom>
          <a:noFill/>
        </p:spPr>
        <p:txBody>
          <a:bodyPr wrap="square" rtlCol="0">
            <a:spAutoFit/>
          </a:bodyPr>
          <a:lstStyle/>
          <a:p>
            <a:r>
              <a:rPr lang="nl-BE" sz="1050" dirty="0" err="1" smtClean="0"/>
              <a:t>Let’s</a:t>
            </a:r>
            <a:r>
              <a:rPr lang="nl-BE" sz="1050" dirty="0" smtClean="0"/>
              <a:t> Talk </a:t>
            </a:r>
            <a:r>
              <a:rPr lang="nl-BE" sz="1050" dirty="0" err="1" smtClean="0"/>
              <a:t>about</a:t>
            </a:r>
            <a:r>
              <a:rPr lang="nl-BE" sz="1050" dirty="0" smtClean="0"/>
              <a:t> Twitter, </a:t>
            </a:r>
            <a:r>
              <a:rPr lang="nl-BE" sz="1050" dirty="0" err="1" smtClean="0"/>
              <a:t>Kerry</a:t>
            </a:r>
            <a:r>
              <a:rPr lang="nl-BE" sz="1050" dirty="0" smtClean="0"/>
              <a:t> Ann </a:t>
            </a:r>
            <a:r>
              <a:rPr lang="nl-BE" sz="1050" dirty="0" err="1" smtClean="0"/>
              <a:t>Rockquemore</a:t>
            </a:r>
            <a:r>
              <a:rPr lang="nl-BE" sz="1050" dirty="0" smtClean="0"/>
              <a:t>, Inside </a:t>
            </a:r>
            <a:r>
              <a:rPr lang="nl-BE" sz="1050" dirty="0" err="1" smtClean="0"/>
              <a:t>Higher</a:t>
            </a:r>
            <a:r>
              <a:rPr lang="nl-BE" sz="1050" dirty="0" smtClean="0"/>
              <a:t> </a:t>
            </a:r>
            <a:r>
              <a:rPr lang="nl-BE" sz="1050" dirty="0" err="1" smtClean="0"/>
              <a:t>Ed</a:t>
            </a:r>
            <a:r>
              <a:rPr lang="nl-BE" sz="1050" dirty="0" smtClean="0"/>
              <a:t> (20 May 2015)</a:t>
            </a:r>
            <a:endParaRPr lang="en-US" sz="105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0339" y="1601976"/>
            <a:ext cx="2743200" cy="1112520"/>
          </a:xfrm>
          <a:prstGeom prst="rect">
            <a:avLst/>
          </a:prstGeom>
          <a:ln>
            <a:solidFill>
              <a:schemeClr val="accent3">
                <a:lumMod val="75000"/>
              </a:schemeClr>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2609" y="155178"/>
            <a:ext cx="2956862" cy="1018675"/>
          </a:xfrm>
          <a:prstGeom prst="rect">
            <a:avLst/>
          </a:prstGeom>
          <a:ln>
            <a:solidFill>
              <a:schemeClr val="accent3">
                <a:lumMod val="75000"/>
              </a:schemeClr>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2859" y="4332247"/>
            <a:ext cx="2976817" cy="979216"/>
          </a:xfrm>
          <a:prstGeom prst="rect">
            <a:avLst/>
          </a:prstGeom>
          <a:ln>
            <a:solidFill>
              <a:schemeClr val="accent3">
                <a:lumMod val="75000"/>
              </a:schemeClr>
            </a:solidFill>
          </a:ln>
        </p:spPr>
      </p:pic>
      <p:pic>
        <p:nvPicPr>
          <p:cNvPr id="8" name="Afbeelding 6"/>
          <p:cNvPicPr>
            <a:picLocks noChangeAspect="1"/>
          </p:cNvPicPr>
          <p:nvPr/>
        </p:nvPicPr>
        <p:blipFill>
          <a:blip r:embed="rId8"/>
          <a:stretch>
            <a:fillRect/>
          </a:stretch>
        </p:blipFill>
        <p:spPr>
          <a:xfrm>
            <a:off x="4820648" y="2850922"/>
            <a:ext cx="3571875" cy="1276350"/>
          </a:xfrm>
          <a:prstGeom prst="rect">
            <a:avLst/>
          </a:prstGeom>
          <a:ln>
            <a:solidFill>
              <a:schemeClr val="accent1"/>
            </a:solidFill>
          </a:ln>
        </p:spPr>
      </p:pic>
      <p:pic>
        <p:nvPicPr>
          <p:cNvPr id="9" name="Afbeelding 2"/>
          <p:cNvPicPr>
            <a:picLocks noChangeAspect="1"/>
          </p:cNvPicPr>
          <p:nvPr/>
        </p:nvPicPr>
        <p:blipFill rotWithShape="1">
          <a:blip r:embed="rId9"/>
          <a:srcRect t="50547" r="12543" b="19050"/>
          <a:stretch/>
        </p:blipFill>
        <p:spPr>
          <a:xfrm>
            <a:off x="173438" y="5397697"/>
            <a:ext cx="4691099" cy="1417163"/>
          </a:xfrm>
          <a:prstGeom prst="rect">
            <a:avLst/>
          </a:prstGeom>
        </p:spPr>
      </p:pic>
      <p:pic>
        <p:nvPicPr>
          <p:cNvPr id="10" name="Afbeelding 9"/>
          <p:cNvPicPr>
            <a:picLocks noChangeAspect="1"/>
          </p:cNvPicPr>
          <p:nvPr/>
        </p:nvPicPr>
        <p:blipFill>
          <a:blip r:embed="rId10"/>
          <a:stretch>
            <a:fillRect/>
          </a:stretch>
        </p:blipFill>
        <p:spPr>
          <a:xfrm>
            <a:off x="4377451" y="129582"/>
            <a:ext cx="3228975" cy="1323975"/>
          </a:xfrm>
          <a:prstGeom prst="rect">
            <a:avLst/>
          </a:prstGeom>
          <a:ln>
            <a:solidFill>
              <a:schemeClr val="accent1"/>
            </a:solidFill>
          </a:ln>
        </p:spPr>
      </p:pic>
      <p:pic>
        <p:nvPicPr>
          <p:cNvPr id="11" name="Afbeelding 10"/>
          <p:cNvPicPr>
            <a:picLocks noChangeAspect="1"/>
          </p:cNvPicPr>
          <p:nvPr/>
        </p:nvPicPr>
        <p:blipFill>
          <a:blip r:embed="rId11"/>
          <a:stretch>
            <a:fillRect/>
          </a:stretch>
        </p:blipFill>
        <p:spPr>
          <a:xfrm>
            <a:off x="6940563" y="1249398"/>
            <a:ext cx="5015102" cy="488524"/>
          </a:xfrm>
          <a:prstGeom prst="rect">
            <a:avLst/>
          </a:prstGeom>
        </p:spPr>
      </p:pic>
      <p:sp>
        <p:nvSpPr>
          <p:cNvPr id="12" name="Rechthoek 11"/>
          <p:cNvSpPr/>
          <p:nvPr/>
        </p:nvSpPr>
        <p:spPr>
          <a:xfrm>
            <a:off x="6971596" y="1242386"/>
            <a:ext cx="783885" cy="2035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p:cNvPicPr>
            <a:picLocks noChangeAspect="1"/>
          </p:cNvPicPr>
          <p:nvPr/>
        </p:nvPicPr>
        <p:blipFill>
          <a:blip r:embed="rId12"/>
          <a:stretch>
            <a:fillRect/>
          </a:stretch>
        </p:blipFill>
        <p:spPr>
          <a:xfrm>
            <a:off x="8854773" y="1813467"/>
            <a:ext cx="2714625" cy="1819275"/>
          </a:xfrm>
          <a:prstGeom prst="rect">
            <a:avLst/>
          </a:prstGeom>
        </p:spPr>
      </p:pic>
    </p:spTree>
    <p:extLst>
      <p:ext uri="{BB962C8B-B14F-4D97-AF65-F5344CB8AC3E}">
        <p14:creationId xmlns:p14="http://schemas.microsoft.com/office/powerpoint/2010/main" val="1484162480"/>
      </p:ext>
    </p:extLst>
  </p:cSld>
  <p:clrMapOvr>
    <a:masterClrMapping/>
  </p:clrMapOvr>
  <p:transition spd="slow">
    <p:push/>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allpaper superman"/>
          <p:cNvPicPr>
            <a:picLocks noChangeAspect="1" noChangeArrowheads="1"/>
          </p:cNvPicPr>
          <p:nvPr/>
        </p:nvPicPr>
        <p:blipFill rotWithShape="1">
          <a:blip r:embed="rId3">
            <a:extLst>
              <a:ext uri="{28A0092B-C50C-407E-A947-70E740481C1C}">
                <a14:useLocalDpi xmlns:a14="http://schemas.microsoft.com/office/drawing/2010/main" val="0"/>
              </a:ext>
            </a:extLst>
          </a:blip>
          <a:srcRect l="5560"/>
          <a:stretch/>
        </p:blipFill>
        <p:spPr bwMode="auto">
          <a:xfrm>
            <a:off x="11289" y="0"/>
            <a:ext cx="122716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565" y="186265"/>
            <a:ext cx="6477000" cy="685800"/>
          </a:xfrm>
          <a:prstGeom prst="rect">
            <a:avLst/>
          </a:prstGeom>
        </p:spPr>
      </p:pic>
      <p:pic>
        <p:nvPicPr>
          <p:cNvPr id="9" name="Afbeelding 8"/>
          <p:cNvPicPr>
            <a:picLocks noChangeAspect="1"/>
          </p:cNvPicPr>
          <p:nvPr/>
        </p:nvPicPr>
        <p:blipFill>
          <a:blip r:embed="rId5"/>
          <a:stretch>
            <a:fillRect/>
          </a:stretch>
        </p:blipFill>
        <p:spPr>
          <a:xfrm>
            <a:off x="11289" y="872065"/>
            <a:ext cx="12282904" cy="2364902"/>
          </a:xfrm>
          <a:prstGeom prst="rect">
            <a:avLst/>
          </a:prstGeom>
        </p:spPr>
      </p:pic>
      <p:pic>
        <p:nvPicPr>
          <p:cNvPr id="10" name="Afbeelding 9"/>
          <p:cNvPicPr>
            <a:picLocks noChangeAspect="1"/>
          </p:cNvPicPr>
          <p:nvPr/>
        </p:nvPicPr>
        <p:blipFill>
          <a:blip r:embed="rId6"/>
          <a:stretch>
            <a:fillRect/>
          </a:stretch>
        </p:blipFill>
        <p:spPr>
          <a:xfrm>
            <a:off x="649496" y="3315238"/>
            <a:ext cx="10995200" cy="3464491"/>
          </a:xfrm>
          <a:prstGeom prst="rect">
            <a:avLst/>
          </a:prstGeom>
        </p:spPr>
      </p:pic>
      <p:pic>
        <p:nvPicPr>
          <p:cNvPr id="11" name="Afbeelding 10"/>
          <p:cNvPicPr>
            <a:picLocks noChangeAspect="1"/>
          </p:cNvPicPr>
          <p:nvPr/>
        </p:nvPicPr>
        <p:blipFill>
          <a:blip r:embed="rId7"/>
          <a:stretch>
            <a:fillRect/>
          </a:stretch>
        </p:blipFill>
        <p:spPr>
          <a:xfrm>
            <a:off x="6884844" y="3956510"/>
            <a:ext cx="1085111" cy="226458"/>
          </a:xfrm>
          <a:prstGeom prst="rect">
            <a:avLst/>
          </a:prstGeom>
        </p:spPr>
      </p:pic>
      <p:pic>
        <p:nvPicPr>
          <p:cNvPr id="13" name="Afbeelding 12"/>
          <p:cNvPicPr>
            <a:picLocks noChangeAspect="1"/>
          </p:cNvPicPr>
          <p:nvPr/>
        </p:nvPicPr>
        <p:blipFill>
          <a:blip r:embed="rId7"/>
          <a:stretch>
            <a:fillRect/>
          </a:stretch>
        </p:blipFill>
        <p:spPr>
          <a:xfrm>
            <a:off x="5016140" y="5474866"/>
            <a:ext cx="2547416" cy="226024"/>
          </a:xfrm>
          <a:prstGeom prst="rect">
            <a:avLst/>
          </a:prstGeom>
        </p:spPr>
      </p:pic>
      <p:pic>
        <p:nvPicPr>
          <p:cNvPr id="14" name="Afbeelding 13"/>
          <p:cNvPicPr>
            <a:picLocks noChangeAspect="1"/>
          </p:cNvPicPr>
          <p:nvPr/>
        </p:nvPicPr>
        <p:blipFill>
          <a:blip r:embed="rId7"/>
          <a:stretch>
            <a:fillRect/>
          </a:stretch>
        </p:blipFill>
        <p:spPr>
          <a:xfrm flipV="1">
            <a:off x="7161421" y="6553117"/>
            <a:ext cx="2106757" cy="226612"/>
          </a:xfrm>
          <a:prstGeom prst="rect">
            <a:avLst/>
          </a:prstGeom>
        </p:spPr>
      </p:pic>
    </p:spTree>
    <p:extLst>
      <p:ext uri="{BB962C8B-B14F-4D97-AF65-F5344CB8AC3E}">
        <p14:creationId xmlns:p14="http://schemas.microsoft.com/office/powerpoint/2010/main" val="1661527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allpaper superman"/>
          <p:cNvPicPr>
            <a:picLocks noChangeAspect="1" noChangeArrowheads="1"/>
          </p:cNvPicPr>
          <p:nvPr/>
        </p:nvPicPr>
        <p:blipFill rotWithShape="1">
          <a:blip r:embed="rId3">
            <a:extLst>
              <a:ext uri="{28A0092B-C50C-407E-A947-70E740481C1C}">
                <a14:useLocalDpi xmlns:a14="http://schemas.microsoft.com/office/drawing/2010/main" val="0"/>
              </a:ext>
            </a:extLst>
          </a:blip>
          <a:srcRect l="5560"/>
          <a:stretch/>
        </p:blipFill>
        <p:spPr bwMode="auto">
          <a:xfrm>
            <a:off x="11289" y="0"/>
            <a:ext cx="122716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rotWithShape="1">
          <a:blip r:embed="rId4"/>
          <a:srcRect b="19091"/>
          <a:stretch/>
        </p:blipFill>
        <p:spPr>
          <a:xfrm>
            <a:off x="269511" y="424556"/>
            <a:ext cx="6144000" cy="5592422"/>
          </a:xfrm>
          <a:prstGeom prst="rect">
            <a:avLst/>
          </a:prstGeom>
        </p:spPr>
      </p:pic>
      <p:pic>
        <p:nvPicPr>
          <p:cNvPr id="3" name="Afbeelding 2"/>
          <p:cNvPicPr>
            <a:picLocks noChangeAspect="1"/>
          </p:cNvPicPr>
          <p:nvPr/>
        </p:nvPicPr>
        <p:blipFill>
          <a:blip r:embed="rId5"/>
          <a:stretch>
            <a:fillRect/>
          </a:stretch>
        </p:blipFill>
        <p:spPr>
          <a:xfrm>
            <a:off x="6327867" y="334767"/>
            <a:ext cx="5700000" cy="5772000"/>
          </a:xfrm>
          <a:prstGeom prst="rect">
            <a:avLst/>
          </a:prstGeom>
        </p:spPr>
      </p:pic>
      <p:pic>
        <p:nvPicPr>
          <p:cNvPr id="4" name="Afbeelding 3"/>
          <p:cNvPicPr>
            <a:picLocks noChangeAspect="1"/>
          </p:cNvPicPr>
          <p:nvPr/>
        </p:nvPicPr>
        <p:blipFill>
          <a:blip r:embed="rId6"/>
          <a:stretch>
            <a:fillRect/>
          </a:stretch>
        </p:blipFill>
        <p:spPr>
          <a:xfrm>
            <a:off x="269511" y="6016978"/>
            <a:ext cx="4128000" cy="828000"/>
          </a:xfrm>
          <a:prstGeom prst="rect">
            <a:avLst/>
          </a:prstGeom>
        </p:spPr>
      </p:pic>
    </p:spTree>
    <p:extLst>
      <p:ext uri="{BB962C8B-B14F-4D97-AF65-F5344CB8AC3E}">
        <p14:creationId xmlns:p14="http://schemas.microsoft.com/office/powerpoint/2010/main" val="3824621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9636" y="800959"/>
            <a:ext cx="9973163" cy="571416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3470" y="5766112"/>
            <a:ext cx="1228530" cy="983032"/>
          </a:xfrm>
          <a:prstGeom prst="rect">
            <a:avLst/>
          </a:prstGeom>
        </p:spPr>
      </p:pic>
      <p:pic>
        <p:nvPicPr>
          <p:cNvPr id="2" name="Afbeelding 1"/>
          <p:cNvPicPr>
            <a:picLocks noChangeAspect="1"/>
          </p:cNvPicPr>
          <p:nvPr/>
        </p:nvPicPr>
        <p:blipFill rotWithShape="1">
          <a:blip r:embed="rId5">
            <a:extLst>
              <a:ext uri="{28A0092B-C50C-407E-A947-70E740481C1C}">
                <a14:useLocalDpi xmlns:a14="http://schemas.microsoft.com/office/drawing/2010/main" val="0"/>
              </a:ext>
            </a:extLst>
          </a:blip>
          <a:srcRect r="52265"/>
          <a:stretch/>
        </p:blipFill>
        <p:spPr>
          <a:xfrm>
            <a:off x="5187597" y="2792589"/>
            <a:ext cx="1427692" cy="685800"/>
          </a:xfrm>
          <a:prstGeom prst="rect">
            <a:avLst/>
          </a:prstGeom>
        </p:spPr>
      </p:pic>
      <p:pic>
        <p:nvPicPr>
          <p:cNvPr id="8" name="Afbeelding 7"/>
          <p:cNvPicPr>
            <a:picLocks noChangeAspect="1"/>
          </p:cNvPicPr>
          <p:nvPr/>
        </p:nvPicPr>
        <p:blipFill rotWithShape="1">
          <a:blip r:embed="rId5">
            <a:extLst>
              <a:ext uri="{28A0092B-C50C-407E-A947-70E740481C1C}">
                <a14:useLocalDpi xmlns:a14="http://schemas.microsoft.com/office/drawing/2010/main" val="0"/>
              </a:ext>
            </a:extLst>
          </a:blip>
          <a:srcRect l="47169"/>
          <a:stretch/>
        </p:blipFill>
        <p:spPr>
          <a:xfrm>
            <a:off x="4989688" y="3478389"/>
            <a:ext cx="1580091" cy="685800"/>
          </a:xfrm>
          <a:prstGeom prst="rect">
            <a:avLst/>
          </a:prstGeom>
        </p:spPr>
      </p:pic>
    </p:spTree>
    <p:extLst>
      <p:ext uri="{BB962C8B-B14F-4D97-AF65-F5344CB8AC3E}">
        <p14:creationId xmlns:p14="http://schemas.microsoft.com/office/powerpoint/2010/main" val="1899258941"/>
      </p:ext>
    </p:extLst>
  </p:cSld>
  <p:clrMapOvr>
    <a:masterClrMapping/>
  </p:clrMapOvr>
  <p:transition spd="slow">
    <p:push/>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860" y="0"/>
            <a:ext cx="4168140" cy="6858000"/>
          </a:xfrm>
          <a:prstGeom prst="rect">
            <a:avLst/>
          </a:prstGeom>
        </p:spPr>
      </p:pic>
      <p:sp>
        <p:nvSpPr>
          <p:cNvPr id="4" name="Rechthoek 3"/>
          <p:cNvSpPr/>
          <p:nvPr/>
        </p:nvSpPr>
        <p:spPr>
          <a:xfrm>
            <a:off x="0" y="0"/>
            <a:ext cx="8058150" cy="6858000"/>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7" y="265747"/>
            <a:ext cx="4238625" cy="657225"/>
          </a:xfrm>
          <a:prstGeom prst="rect">
            <a:avLst/>
          </a:prstGeom>
        </p:spPr>
      </p:pic>
      <p:sp>
        <p:nvSpPr>
          <p:cNvPr id="7" name="Rechthoek 6"/>
          <p:cNvSpPr/>
          <p:nvPr/>
        </p:nvSpPr>
        <p:spPr>
          <a:xfrm>
            <a:off x="765991" y="1282692"/>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Bio + pictures</a:t>
            </a:r>
          </a:p>
        </p:txBody>
      </p:sp>
      <p:sp>
        <p:nvSpPr>
          <p:cNvPr id="10" name="Rechthoek 9"/>
          <p:cNvSpPr/>
          <p:nvPr/>
        </p:nvSpPr>
        <p:spPr>
          <a:xfrm>
            <a:off x="790579" y="2360763"/>
            <a:ext cx="5123204" cy="41744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Your institutional </a:t>
            </a:r>
            <a:r>
              <a:rPr lang="en-US" sz="2000" dirty="0" smtClean="0"/>
              <a:t>affiliation</a:t>
            </a:r>
          </a:p>
          <a:p>
            <a:pPr algn="ctr"/>
            <a:endParaRPr lang="en-US" sz="2000" dirty="0"/>
          </a:p>
          <a:p>
            <a:pPr algn="ctr"/>
            <a:r>
              <a:rPr lang="en-US" sz="2000" dirty="0"/>
              <a:t>Your research </a:t>
            </a:r>
            <a:r>
              <a:rPr lang="en-US" sz="2000" dirty="0" smtClean="0"/>
              <a:t>interests</a:t>
            </a:r>
          </a:p>
          <a:p>
            <a:pPr algn="ctr"/>
            <a:endParaRPr lang="en-US" sz="2000" dirty="0"/>
          </a:p>
          <a:p>
            <a:pPr algn="ctr"/>
            <a:r>
              <a:rPr lang="en-US" sz="2000" dirty="0"/>
              <a:t>Other accounts you’re involved </a:t>
            </a:r>
            <a:r>
              <a:rPr lang="en-US" sz="2000" dirty="0" smtClean="0"/>
              <a:t>with</a:t>
            </a:r>
          </a:p>
          <a:p>
            <a:pPr algn="ctr"/>
            <a:endParaRPr lang="en-US" sz="2000" dirty="0"/>
          </a:p>
          <a:p>
            <a:pPr algn="ctr"/>
            <a:r>
              <a:rPr lang="en-US" sz="2000" dirty="0"/>
              <a:t>Your personal </a:t>
            </a:r>
            <a:r>
              <a:rPr lang="en-US" sz="2000" dirty="0" smtClean="0"/>
              <a:t>interests</a:t>
            </a:r>
          </a:p>
          <a:p>
            <a:pPr algn="ctr"/>
            <a:endParaRPr lang="en-US" sz="2000" dirty="0"/>
          </a:p>
          <a:p>
            <a:pPr algn="ctr"/>
            <a:r>
              <a:rPr lang="en-US" sz="2000" dirty="0"/>
              <a:t>Hashtags you contributed </a:t>
            </a:r>
            <a:r>
              <a:rPr lang="en-US" sz="2000" dirty="0" smtClean="0"/>
              <a:t>to</a:t>
            </a:r>
          </a:p>
          <a:p>
            <a:pPr algn="ctr"/>
            <a:endParaRPr lang="en-US" sz="2000" dirty="0"/>
          </a:p>
          <a:p>
            <a:pPr algn="ctr"/>
            <a:r>
              <a:rPr lang="en-US" sz="2000" dirty="0"/>
              <a:t>An additional </a:t>
            </a:r>
            <a:r>
              <a:rPr lang="en-US" sz="2000" dirty="0" smtClean="0"/>
              <a:t>website</a:t>
            </a:r>
          </a:p>
          <a:p>
            <a:pPr algn="ctr"/>
            <a:endParaRPr lang="en-US" sz="2000" dirty="0"/>
          </a:p>
          <a:p>
            <a:pPr algn="ctr"/>
            <a:r>
              <a:rPr lang="en-US" sz="2000" dirty="0"/>
              <a:t>Picture (incl. banner)</a:t>
            </a:r>
            <a:endParaRPr lang="en-US" sz="2000" dirty="0" smtClean="0"/>
          </a:p>
        </p:txBody>
      </p:sp>
      <p:sp>
        <p:nvSpPr>
          <p:cNvPr id="8" name="5-puntige ster 7"/>
          <p:cNvSpPr/>
          <p:nvPr/>
        </p:nvSpPr>
        <p:spPr>
          <a:xfrm>
            <a:off x="11549270" y="6192078"/>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597179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860" y="0"/>
            <a:ext cx="4168140" cy="6858000"/>
          </a:xfrm>
          <a:prstGeom prst="rect">
            <a:avLst/>
          </a:prstGeom>
        </p:spPr>
      </p:pic>
      <p:sp>
        <p:nvSpPr>
          <p:cNvPr id="4" name="Rechthoek 3"/>
          <p:cNvSpPr/>
          <p:nvPr/>
        </p:nvSpPr>
        <p:spPr>
          <a:xfrm>
            <a:off x="0" y="0"/>
            <a:ext cx="8058150" cy="6858000"/>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7" y="265747"/>
            <a:ext cx="4238625" cy="657225"/>
          </a:xfrm>
          <a:prstGeom prst="rect">
            <a:avLst/>
          </a:prstGeom>
        </p:spPr>
      </p:pic>
      <p:sp>
        <p:nvSpPr>
          <p:cNvPr id="6" name="Rechthoek 5"/>
          <p:cNvSpPr/>
          <p:nvPr/>
        </p:nvSpPr>
        <p:spPr>
          <a:xfrm>
            <a:off x="765991" y="2630311"/>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smtClean="0">
                <a:solidFill>
                  <a:schemeClr val="tx1"/>
                </a:solidFill>
                <a:latin typeface="Tw Cen MT" panose="020B0602020104020603" pitchFamily="34" charset="0"/>
              </a:rPr>
              <a:t>Settings</a:t>
            </a:r>
            <a:r>
              <a:rPr lang="nl-BE" sz="2000" dirty="0" smtClean="0">
                <a:solidFill>
                  <a:schemeClr val="tx1"/>
                </a:solidFill>
                <a:latin typeface="Tw Cen MT" panose="020B0602020104020603" pitchFamily="34" charset="0"/>
              </a:rPr>
              <a:t> + </a:t>
            </a:r>
            <a:r>
              <a:rPr lang="nl-BE" sz="2000" dirty="0" err="1" smtClean="0">
                <a:solidFill>
                  <a:schemeClr val="tx1"/>
                </a:solidFill>
                <a:latin typeface="Tw Cen MT" panose="020B0602020104020603" pitchFamily="34" charset="0"/>
              </a:rPr>
              <a:t>client</a:t>
            </a:r>
            <a:endParaRPr lang="nl-BE" sz="2000" dirty="0" smtClean="0">
              <a:solidFill>
                <a:schemeClr val="tx1"/>
              </a:solidFill>
              <a:latin typeface="Tw Cen MT" panose="020B0602020104020603" pitchFamily="34" charset="0"/>
            </a:endParaRPr>
          </a:p>
        </p:txBody>
      </p:sp>
      <p:sp>
        <p:nvSpPr>
          <p:cNvPr id="7" name="Rechthoek 6"/>
          <p:cNvSpPr/>
          <p:nvPr/>
        </p:nvSpPr>
        <p:spPr>
          <a:xfrm>
            <a:off x="765991" y="1282692"/>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Bio + pictures</a:t>
            </a:r>
          </a:p>
        </p:txBody>
      </p:sp>
      <p:sp>
        <p:nvSpPr>
          <p:cNvPr id="8" name="Rechthoek 7"/>
          <p:cNvSpPr/>
          <p:nvPr/>
        </p:nvSpPr>
        <p:spPr>
          <a:xfrm>
            <a:off x="765991" y="3977930"/>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Follow - listen</a:t>
            </a:r>
          </a:p>
        </p:txBody>
      </p:sp>
      <p:sp>
        <p:nvSpPr>
          <p:cNvPr id="9" name="Rechthoek 8"/>
          <p:cNvSpPr/>
          <p:nvPr/>
        </p:nvSpPr>
        <p:spPr>
          <a:xfrm>
            <a:off x="765991" y="5417965"/>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(Re)Tweet</a:t>
            </a:r>
          </a:p>
          <a:p>
            <a:pPr algn="ctr"/>
            <a:r>
              <a:rPr lang="nl-BE" sz="2000" dirty="0" err="1" smtClean="0">
                <a:solidFill>
                  <a:schemeClr val="tx1"/>
                </a:solidFill>
                <a:latin typeface="Tw Cen MT" panose="020B0602020104020603" pitchFamily="34" charset="0"/>
              </a:rPr>
              <a:t>Interact</a:t>
            </a:r>
            <a:r>
              <a:rPr lang="nl-BE" sz="2000" dirty="0" smtClean="0">
                <a:solidFill>
                  <a:schemeClr val="tx1"/>
                </a:solidFill>
                <a:latin typeface="Tw Cen MT" panose="020B0602020104020603" pitchFamily="34" charset="0"/>
              </a:rPr>
              <a:t> - </a:t>
            </a:r>
            <a:r>
              <a:rPr lang="nl-BE" sz="2000" dirty="0" err="1" smtClean="0">
                <a:solidFill>
                  <a:schemeClr val="tx1"/>
                </a:solidFill>
                <a:latin typeface="Tw Cen MT" panose="020B0602020104020603" pitchFamily="34" charset="0"/>
              </a:rPr>
              <a:t>engage</a:t>
            </a:r>
            <a:endParaRPr lang="nl-BE" sz="2000" dirty="0" smtClean="0">
              <a:solidFill>
                <a:schemeClr val="tx1"/>
              </a:solidFill>
              <a:latin typeface="Tw Cen MT" panose="020B0602020104020603" pitchFamily="34" charset="0"/>
            </a:endParaRPr>
          </a:p>
        </p:txBody>
      </p:sp>
    </p:spTree>
    <p:extLst>
      <p:ext uri="{BB962C8B-B14F-4D97-AF65-F5344CB8AC3E}">
        <p14:creationId xmlns:p14="http://schemas.microsoft.com/office/powerpoint/2010/main" val="1148765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860" y="0"/>
            <a:ext cx="4168140" cy="6858000"/>
          </a:xfrm>
          <a:prstGeom prst="rect">
            <a:avLst/>
          </a:prstGeom>
        </p:spPr>
      </p:pic>
      <p:sp>
        <p:nvSpPr>
          <p:cNvPr id="4" name="Rechthoek 3"/>
          <p:cNvSpPr/>
          <p:nvPr/>
        </p:nvSpPr>
        <p:spPr>
          <a:xfrm>
            <a:off x="0" y="0"/>
            <a:ext cx="8058150" cy="6858000"/>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7" y="265747"/>
            <a:ext cx="4238625" cy="657225"/>
          </a:xfrm>
          <a:prstGeom prst="rect">
            <a:avLst/>
          </a:prstGeom>
        </p:spPr>
      </p:pic>
      <p:sp>
        <p:nvSpPr>
          <p:cNvPr id="8" name="Rechthoek 7"/>
          <p:cNvSpPr/>
          <p:nvPr/>
        </p:nvSpPr>
        <p:spPr>
          <a:xfrm>
            <a:off x="429930" y="1188719"/>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rPr>
              <a:t>Follow - listen</a:t>
            </a:r>
          </a:p>
        </p:txBody>
      </p:sp>
      <p:sp>
        <p:nvSpPr>
          <p:cNvPr id="9" name="Rechthoek 8"/>
          <p:cNvSpPr/>
          <p:nvPr/>
        </p:nvSpPr>
        <p:spPr>
          <a:xfrm>
            <a:off x="4171461" y="1188719"/>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rPr>
              <a:t>(Re)Tweet</a:t>
            </a:r>
          </a:p>
          <a:p>
            <a:pPr algn="ctr"/>
            <a:r>
              <a:rPr lang="nl-BE" sz="2000" dirty="0" err="1" smtClean="0">
                <a:solidFill>
                  <a:schemeClr val="tx1"/>
                </a:solidFill>
              </a:rPr>
              <a:t>Interact</a:t>
            </a:r>
            <a:r>
              <a:rPr lang="nl-BE" sz="2000" dirty="0" smtClean="0">
                <a:solidFill>
                  <a:schemeClr val="tx1"/>
                </a:solidFill>
              </a:rPr>
              <a:t> - </a:t>
            </a:r>
            <a:r>
              <a:rPr lang="nl-BE" sz="2000" dirty="0" err="1" smtClean="0">
                <a:solidFill>
                  <a:schemeClr val="tx1"/>
                </a:solidFill>
              </a:rPr>
              <a:t>engage</a:t>
            </a:r>
            <a:endParaRPr lang="nl-BE" sz="2000" dirty="0" smtClean="0">
              <a:solidFill>
                <a:schemeClr val="tx1"/>
              </a:solidFill>
            </a:endParaRPr>
          </a:p>
        </p:txBody>
      </p:sp>
      <p:sp>
        <p:nvSpPr>
          <p:cNvPr id="6" name="Rechthoek 5"/>
          <p:cNvSpPr/>
          <p:nvPr/>
        </p:nvSpPr>
        <p:spPr>
          <a:xfrm>
            <a:off x="429930" y="2390580"/>
            <a:ext cx="3373292" cy="417443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sz="2000" dirty="0" err="1" smtClean="0"/>
              <a:t>Who</a:t>
            </a:r>
            <a:r>
              <a:rPr lang="nl-BE" sz="2000" dirty="0" smtClean="0"/>
              <a:t> </a:t>
            </a:r>
            <a:r>
              <a:rPr lang="nl-BE" sz="2000" dirty="0" err="1" smtClean="0"/>
              <a:t>should</a:t>
            </a:r>
            <a:r>
              <a:rPr lang="nl-BE" sz="2000" dirty="0" smtClean="0"/>
              <a:t> </a:t>
            </a:r>
            <a:r>
              <a:rPr lang="nl-BE" sz="2000" dirty="0" err="1" smtClean="0"/>
              <a:t>be</a:t>
            </a:r>
            <a:r>
              <a:rPr lang="nl-BE" sz="2000" dirty="0" smtClean="0"/>
              <a:t> part of </a:t>
            </a:r>
            <a:r>
              <a:rPr lang="nl-BE" sz="2000" dirty="0" err="1" smtClean="0"/>
              <a:t>your</a:t>
            </a:r>
            <a:r>
              <a:rPr lang="nl-BE" sz="2000" dirty="0" smtClean="0"/>
              <a:t> </a:t>
            </a:r>
            <a:r>
              <a:rPr lang="nl-BE" sz="2000" dirty="0" err="1" smtClean="0"/>
              <a:t>network</a:t>
            </a:r>
            <a:r>
              <a:rPr lang="nl-BE" sz="2000" dirty="0" smtClean="0"/>
              <a:t>?</a:t>
            </a:r>
          </a:p>
          <a:p>
            <a:pPr algn="ctr"/>
            <a:endParaRPr lang="nl-BE" sz="2000" dirty="0"/>
          </a:p>
          <a:p>
            <a:pPr algn="ctr"/>
            <a:r>
              <a:rPr lang="nl-BE" sz="2000" dirty="0" err="1" smtClean="0"/>
              <a:t>Know</a:t>
            </a:r>
            <a:r>
              <a:rPr lang="nl-BE" sz="2000" dirty="0" smtClean="0"/>
              <a:t> </a:t>
            </a:r>
            <a:r>
              <a:rPr lang="nl-BE" sz="2000" dirty="0" err="1" smtClean="0"/>
              <a:t>your</a:t>
            </a:r>
            <a:r>
              <a:rPr lang="nl-BE" sz="2000" dirty="0" smtClean="0"/>
              <a:t> limit</a:t>
            </a:r>
          </a:p>
          <a:p>
            <a:pPr algn="ctr"/>
            <a:endParaRPr lang="nl-BE" sz="2000" dirty="0"/>
          </a:p>
          <a:p>
            <a:pPr algn="ctr"/>
            <a:r>
              <a:rPr lang="nl-BE" sz="2000" dirty="0" smtClean="0"/>
              <a:t>Spread </a:t>
            </a:r>
            <a:r>
              <a:rPr lang="nl-BE" sz="2000" dirty="0" err="1" smtClean="0"/>
              <a:t>the</a:t>
            </a:r>
            <a:r>
              <a:rPr lang="nl-BE" sz="2000" dirty="0" smtClean="0"/>
              <a:t> effort</a:t>
            </a:r>
          </a:p>
          <a:p>
            <a:pPr algn="ctr"/>
            <a:endParaRPr lang="nl-BE" sz="2000" dirty="0"/>
          </a:p>
          <a:p>
            <a:pPr algn="ctr"/>
            <a:r>
              <a:rPr lang="nl-BE" sz="2000" dirty="0" err="1" smtClean="0"/>
              <a:t>Who</a:t>
            </a:r>
            <a:r>
              <a:rPr lang="nl-BE" sz="2000" dirty="0" smtClean="0"/>
              <a:t> are </a:t>
            </a:r>
            <a:r>
              <a:rPr lang="nl-BE" sz="2000" dirty="0" err="1" smtClean="0"/>
              <a:t>the</a:t>
            </a:r>
            <a:r>
              <a:rPr lang="nl-BE" sz="2000" dirty="0" smtClean="0"/>
              <a:t> </a:t>
            </a:r>
            <a:r>
              <a:rPr lang="nl-BE" sz="2000" dirty="0" err="1" smtClean="0"/>
              <a:t>influencers</a:t>
            </a:r>
            <a:r>
              <a:rPr lang="nl-BE" sz="2000" dirty="0" smtClean="0"/>
              <a:t>?</a:t>
            </a:r>
          </a:p>
          <a:p>
            <a:pPr algn="ctr"/>
            <a:endParaRPr lang="nl-BE" sz="2000" dirty="0"/>
          </a:p>
          <a:p>
            <a:pPr algn="ctr"/>
            <a:r>
              <a:rPr lang="nl-BE" sz="2000" dirty="0" err="1" smtClean="0"/>
              <a:t>Mention</a:t>
            </a:r>
            <a:r>
              <a:rPr lang="nl-BE" sz="2000" dirty="0" smtClean="0"/>
              <a:t> </a:t>
            </a:r>
            <a:r>
              <a:rPr lang="nl-BE" sz="2000" dirty="0" err="1" smtClean="0"/>
              <a:t>instead</a:t>
            </a:r>
            <a:r>
              <a:rPr lang="nl-BE" sz="2000" dirty="0" smtClean="0"/>
              <a:t> of follow?</a:t>
            </a:r>
            <a:endParaRPr lang="nl-BE" sz="2000" dirty="0"/>
          </a:p>
        </p:txBody>
      </p:sp>
      <p:sp>
        <p:nvSpPr>
          <p:cNvPr id="10" name="5-puntige ster 9"/>
          <p:cNvSpPr/>
          <p:nvPr/>
        </p:nvSpPr>
        <p:spPr>
          <a:xfrm>
            <a:off x="11549270" y="6192078"/>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468480495"/>
      </p:ext>
    </p:extLst>
  </p:cSld>
  <p:clrMapOvr>
    <a:masterClrMapping/>
  </p:clrMapOvr>
  <p:transition spd="slow">
    <p:pu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860" y="0"/>
            <a:ext cx="4168140" cy="6858000"/>
          </a:xfrm>
          <a:prstGeom prst="rect">
            <a:avLst/>
          </a:prstGeom>
        </p:spPr>
      </p:pic>
      <p:sp>
        <p:nvSpPr>
          <p:cNvPr id="4" name="Rechthoek 3"/>
          <p:cNvSpPr/>
          <p:nvPr/>
        </p:nvSpPr>
        <p:spPr>
          <a:xfrm>
            <a:off x="0" y="0"/>
            <a:ext cx="8058150" cy="6858000"/>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7" y="265747"/>
            <a:ext cx="4238625" cy="657225"/>
          </a:xfrm>
          <a:prstGeom prst="rect">
            <a:avLst/>
          </a:prstGeom>
        </p:spPr>
      </p:pic>
      <p:sp>
        <p:nvSpPr>
          <p:cNvPr id="8" name="Rechthoek 7"/>
          <p:cNvSpPr/>
          <p:nvPr/>
        </p:nvSpPr>
        <p:spPr>
          <a:xfrm>
            <a:off x="429930" y="1188719"/>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Follow - listen</a:t>
            </a:r>
          </a:p>
        </p:txBody>
      </p:sp>
      <p:sp>
        <p:nvSpPr>
          <p:cNvPr id="9" name="Rechthoek 8"/>
          <p:cNvSpPr/>
          <p:nvPr/>
        </p:nvSpPr>
        <p:spPr>
          <a:xfrm>
            <a:off x="4171461" y="1188719"/>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(Re)Tweet</a:t>
            </a:r>
          </a:p>
          <a:p>
            <a:pPr algn="ctr"/>
            <a:r>
              <a:rPr lang="nl-BE" sz="2000" dirty="0" err="1" smtClean="0">
                <a:solidFill>
                  <a:schemeClr val="tx1"/>
                </a:solidFill>
                <a:latin typeface="Tw Cen MT" panose="020B0602020104020603" pitchFamily="34" charset="0"/>
              </a:rPr>
              <a:t>Interact</a:t>
            </a:r>
            <a:r>
              <a:rPr lang="nl-BE" sz="2000" dirty="0" smtClean="0">
                <a:solidFill>
                  <a:schemeClr val="tx1"/>
                </a:solidFill>
                <a:latin typeface="Tw Cen MT" panose="020B0602020104020603" pitchFamily="34" charset="0"/>
              </a:rPr>
              <a:t> - </a:t>
            </a:r>
            <a:r>
              <a:rPr lang="nl-BE" sz="2000" dirty="0" err="1" smtClean="0">
                <a:solidFill>
                  <a:schemeClr val="tx1"/>
                </a:solidFill>
                <a:latin typeface="Tw Cen MT" panose="020B0602020104020603" pitchFamily="34" charset="0"/>
              </a:rPr>
              <a:t>engage</a:t>
            </a:r>
            <a:endParaRPr lang="nl-BE" sz="2000" dirty="0" smtClean="0">
              <a:solidFill>
                <a:schemeClr val="tx1"/>
              </a:solidFill>
              <a:latin typeface="Tw Cen MT" panose="020B0602020104020603" pitchFamily="34" charset="0"/>
            </a:endParaRPr>
          </a:p>
        </p:txBody>
      </p:sp>
      <p:pic>
        <p:nvPicPr>
          <p:cNvPr id="5" name="Afbeelding 4"/>
          <p:cNvPicPr>
            <a:picLocks noChangeAspect="1"/>
          </p:cNvPicPr>
          <p:nvPr/>
        </p:nvPicPr>
        <p:blipFill>
          <a:blip r:embed="rId5"/>
          <a:stretch>
            <a:fillRect/>
          </a:stretch>
        </p:blipFill>
        <p:spPr>
          <a:xfrm>
            <a:off x="429930" y="2209797"/>
            <a:ext cx="7164000" cy="4536000"/>
          </a:xfrm>
          <a:prstGeom prst="rect">
            <a:avLst/>
          </a:prstGeom>
        </p:spPr>
      </p:pic>
    </p:spTree>
    <p:extLst>
      <p:ext uri="{BB962C8B-B14F-4D97-AF65-F5344CB8AC3E}">
        <p14:creationId xmlns:p14="http://schemas.microsoft.com/office/powerpoint/2010/main" val="2678394436"/>
      </p:ext>
    </p:extLst>
  </p:cSld>
  <p:clrMapOvr>
    <a:masterClrMapping/>
  </p:clrMapOvr>
  <p:transition spd="slow">
    <p:pu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860" y="0"/>
            <a:ext cx="4168140" cy="6858000"/>
          </a:xfrm>
          <a:prstGeom prst="rect">
            <a:avLst/>
          </a:prstGeom>
        </p:spPr>
      </p:pic>
      <p:sp>
        <p:nvSpPr>
          <p:cNvPr id="4" name="Rechthoek 3"/>
          <p:cNvSpPr/>
          <p:nvPr/>
        </p:nvSpPr>
        <p:spPr>
          <a:xfrm>
            <a:off x="0" y="0"/>
            <a:ext cx="8058150" cy="6858000"/>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7" y="265747"/>
            <a:ext cx="4238625" cy="657225"/>
          </a:xfrm>
          <a:prstGeom prst="rect">
            <a:avLst/>
          </a:prstGeom>
        </p:spPr>
      </p:pic>
      <p:sp>
        <p:nvSpPr>
          <p:cNvPr id="8" name="Rechthoek 7"/>
          <p:cNvSpPr/>
          <p:nvPr/>
        </p:nvSpPr>
        <p:spPr>
          <a:xfrm>
            <a:off x="429930" y="1188719"/>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Follow - listen</a:t>
            </a:r>
          </a:p>
        </p:txBody>
      </p:sp>
      <p:sp>
        <p:nvSpPr>
          <p:cNvPr id="9" name="Rechthoek 8"/>
          <p:cNvSpPr/>
          <p:nvPr/>
        </p:nvSpPr>
        <p:spPr>
          <a:xfrm>
            <a:off x="4171461" y="1188719"/>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(Re)Tweet</a:t>
            </a:r>
          </a:p>
          <a:p>
            <a:pPr algn="ctr"/>
            <a:r>
              <a:rPr lang="nl-BE" sz="2000" dirty="0" err="1" smtClean="0">
                <a:solidFill>
                  <a:schemeClr val="tx1"/>
                </a:solidFill>
                <a:latin typeface="Tw Cen MT" panose="020B0602020104020603" pitchFamily="34" charset="0"/>
              </a:rPr>
              <a:t>Interact</a:t>
            </a:r>
            <a:r>
              <a:rPr lang="nl-BE" sz="2000" dirty="0" smtClean="0">
                <a:solidFill>
                  <a:schemeClr val="tx1"/>
                </a:solidFill>
                <a:latin typeface="Tw Cen MT" panose="020B0602020104020603" pitchFamily="34" charset="0"/>
              </a:rPr>
              <a:t> - </a:t>
            </a:r>
            <a:r>
              <a:rPr lang="nl-BE" sz="2000" dirty="0" err="1" smtClean="0">
                <a:solidFill>
                  <a:schemeClr val="tx1"/>
                </a:solidFill>
                <a:latin typeface="Tw Cen MT" panose="020B0602020104020603" pitchFamily="34" charset="0"/>
              </a:rPr>
              <a:t>engage</a:t>
            </a:r>
            <a:endParaRPr lang="nl-BE" sz="2000" dirty="0" smtClean="0">
              <a:solidFill>
                <a:schemeClr val="tx1"/>
              </a:solidFill>
              <a:latin typeface="Tw Cen MT" panose="020B0602020104020603" pitchFamily="34" charset="0"/>
            </a:endParaRPr>
          </a:p>
        </p:txBody>
      </p:sp>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903" y="2691789"/>
            <a:ext cx="2743583" cy="3820058"/>
          </a:xfrm>
          <a:prstGeom prst="rect">
            <a:avLst/>
          </a:prstGeom>
        </p:spPr>
      </p:pic>
    </p:spTree>
    <p:extLst>
      <p:ext uri="{BB962C8B-B14F-4D97-AF65-F5344CB8AC3E}">
        <p14:creationId xmlns:p14="http://schemas.microsoft.com/office/powerpoint/2010/main" val="260074264"/>
      </p:ext>
    </p:extLst>
  </p:cSld>
  <p:clrMapOvr>
    <a:masterClrMapping/>
  </p:clrMapOvr>
  <p:transition spd="slow">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860" y="0"/>
            <a:ext cx="4168140" cy="6858000"/>
          </a:xfrm>
          <a:prstGeom prst="rect">
            <a:avLst/>
          </a:prstGeom>
        </p:spPr>
      </p:pic>
      <p:sp>
        <p:nvSpPr>
          <p:cNvPr id="4" name="Rechthoek 3"/>
          <p:cNvSpPr/>
          <p:nvPr/>
        </p:nvSpPr>
        <p:spPr>
          <a:xfrm>
            <a:off x="0" y="0"/>
            <a:ext cx="8058150" cy="6858000"/>
          </a:xfrm>
          <a:prstGeom prst="rect">
            <a:avLst/>
          </a:prstGeom>
          <a:solidFill>
            <a:schemeClr val="tx1">
              <a:lumMod val="65000"/>
              <a:lumOff val="3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7" y="265747"/>
            <a:ext cx="4238625" cy="657225"/>
          </a:xfrm>
          <a:prstGeom prst="rect">
            <a:avLst/>
          </a:prstGeom>
        </p:spPr>
      </p:pic>
      <p:sp>
        <p:nvSpPr>
          <p:cNvPr id="9" name="Rechthoek 8"/>
          <p:cNvSpPr/>
          <p:nvPr/>
        </p:nvSpPr>
        <p:spPr>
          <a:xfrm>
            <a:off x="5403914" y="265747"/>
            <a:ext cx="3422469" cy="908876"/>
          </a:xfrm>
          <a:prstGeom prst="rect">
            <a:avLst/>
          </a:prstGeom>
          <a:solidFill>
            <a:schemeClr val="accent4">
              <a:lumMod val="60000"/>
              <a:lumOff val="40000"/>
              <a:alpha val="81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(Re)Tweet</a:t>
            </a:r>
          </a:p>
          <a:p>
            <a:pPr algn="ctr"/>
            <a:r>
              <a:rPr lang="nl-BE" sz="2000" dirty="0" err="1" smtClean="0">
                <a:solidFill>
                  <a:schemeClr val="tx1"/>
                </a:solidFill>
                <a:latin typeface="Tw Cen MT" panose="020B0602020104020603" pitchFamily="34" charset="0"/>
              </a:rPr>
              <a:t>Interact</a:t>
            </a:r>
            <a:r>
              <a:rPr lang="nl-BE" sz="2000" dirty="0" smtClean="0">
                <a:solidFill>
                  <a:schemeClr val="tx1"/>
                </a:solidFill>
                <a:latin typeface="Tw Cen MT" panose="020B0602020104020603" pitchFamily="34" charset="0"/>
              </a:rPr>
              <a:t> - </a:t>
            </a:r>
            <a:r>
              <a:rPr lang="nl-BE" sz="2000" dirty="0" err="1" smtClean="0">
                <a:solidFill>
                  <a:schemeClr val="tx1"/>
                </a:solidFill>
                <a:latin typeface="Tw Cen MT" panose="020B0602020104020603" pitchFamily="34" charset="0"/>
              </a:rPr>
              <a:t>engage</a:t>
            </a:r>
            <a:endParaRPr lang="nl-BE" sz="2000" dirty="0" smtClean="0">
              <a:solidFill>
                <a:schemeClr val="tx1"/>
              </a:solidFill>
              <a:latin typeface="Tw Cen MT" panose="020B0602020104020603" pitchFamily="34" charset="0"/>
            </a:endParaRPr>
          </a:p>
        </p:txBody>
      </p:sp>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4049" y="1103596"/>
            <a:ext cx="3667125" cy="657225"/>
          </a:xfrm>
          <a:prstGeom prst="rect">
            <a:avLst/>
          </a:prstGeom>
        </p:spPr>
      </p:pic>
      <p:pic>
        <p:nvPicPr>
          <p:cNvPr id="6" name="Afbeelding 5"/>
          <p:cNvPicPr>
            <a:picLocks noChangeAspect="1"/>
          </p:cNvPicPr>
          <p:nvPr/>
        </p:nvPicPr>
        <p:blipFill>
          <a:blip r:embed="rId6"/>
          <a:stretch>
            <a:fillRect/>
          </a:stretch>
        </p:blipFill>
        <p:spPr>
          <a:xfrm>
            <a:off x="751967" y="2026568"/>
            <a:ext cx="7931530" cy="4578610"/>
          </a:xfrm>
          <a:prstGeom prst="rect">
            <a:avLst/>
          </a:prstGeom>
        </p:spPr>
      </p:pic>
    </p:spTree>
    <p:extLst>
      <p:ext uri="{BB962C8B-B14F-4D97-AF65-F5344CB8AC3E}">
        <p14:creationId xmlns:p14="http://schemas.microsoft.com/office/powerpoint/2010/main" val="3585021320"/>
      </p:ext>
    </p:extLst>
  </p:cSld>
  <p:clrMapOvr>
    <a:masterClrMapping/>
  </p:clrMapOvr>
  <p:transition spd="slow">
    <p:pu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304889" cy="686527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044" y="239536"/>
            <a:ext cx="5867400" cy="666750"/>
          </a:xfrm>
          <a:prstGeom prst="rect">
            <a:avLst/>
          </a:prstGeom>
        </p:spPr>
      </p:pic>
      <p:pic>
        <p:nvPicPr>
          <p:cNvPr id="2" name="Afbeelding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044" y="5990342"/>
            <a:ext cx="5467350" cy="657225"/>
          </a:xfrm>
          <a:prstGeom prst="rect">
            <a:avLst/>
          </a:prstGeom>
        </p:spPr>
      </p:pic>
      <p:sp>
        <p:nvSpPr>
          <p:cNvPr id="5" name="5-puntige ster 4"/>
          <p:cNvSpPr/>
          <p:nvPr/>
        </p:nvSpPr>
        <p:spPr>
          <a:xfrm>
            <a:off x="11549270" y="6192078"/>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30009752"/>
      </p:ext>
    </p:extLst>
  </p:cSld>
  <p:clrMapOvr>
    <a:masterClrMapping/>
  </p:clrMapOvr>
  <p:transition spd="slow">
    <p:push/>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8719" y="0"/>
            <a:ext cx="12304889" cy="686527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044" y="266876"/>
            <a:ext cx="5467350" cy="657225"/>
          </a:xfrm>
          <a:prstGeom prst="rect">
            <a:avLst/>
          </a:prstGeom>
        </p:spPr>
      </p:pic>
      <p:sp>
        <p:nvSpPr>
          <p:cNvPr id="5" name="Rechthoek 4"/>
          <p:cNvSpPr/>
          <p:nvPr/>
        </p:nvSpPr>
        <p:spPr>
          <a:xfrm>
            <a:off x="530578" y="1353024"/>
            <a:ext cx="6096000" cy="1015663"/>
          </a:xfrm>
          <a:prstGeom prst="rect">
            <a:avLst/>
          </a:prstGeom>
        </p:spPr>
        <p:txBody>
          <a:bodyPr>
            <a:spAutoFit/>
          </a:bodyPr>
          <a:lstStyle/>
          <a:p>
            <a:r>
              <a:rPr lang="en-US" sz="2000" dirty="0"/>
              <a:t>Typing numbers wrongly in hospitals can kill people. Understanding why it happens can help design better systems and stop it!</a:t>
            </a:r>
            <a:endParaRPr lang="nl-BE" sz="2000" dirty="0"/>
          </a:p>
        </p:txBody>
      </p:sp>
      <p:sp>
        <p:nvSpPr>
          <p:cNvPr id="6" name="Rechthoek 5"/>
          <p:cNvSpPr/>
          <p:nvPr/>
        </p:nvSpPr>
        <p:spPr>
          <a:xfrm>
            <a:off x="530578" y="2664561"/>
            <a:ext cx="6096000" cy="1015663"/>
          </a:xfrm>
          <a:prstGeom prst="rect">
            <a:avLst/>
          </a:prstGeom>
        </p:spPr>
        <p:txBody>
          <a:bodyPr>
            <a:spAutoFit/>
          </a:bodyPr>
          <a:lstStyle/>
          <a:p>
            <a:r>
              <a:rPr lang="en-US" sz="2000" dirty="0"/>
              <a:t>Does UK learn from history in Middle East? Could it improve? Crucial research to avoid past mistakes &amp; save blood &amp; </a:t>
            </a:r>
            <a:r>
              <a:rPr lang="en-US" sz="2000" dirty="0" smtClean="0"/>
              <a:t>treasure.</a:t>
            </a:r>
            <a:endParaRPr lang="nl-BE" sz="2000" dirty="0"/>
          </a:p>
        </p:txBody>
      </p:sp>
      <p:sp>
        <p:nvSpPr>
          <p:cNvPr id="7" name="Rechthoek 6"/>
          <p:cNvSpPr/>
          <p:nvPr/>
        </p:nvSpPr>
        <p:spPr>
          <a:xfrm>
            <a:off x="530578" y="3976098"/>
            <a:ext cx="6096000" cy="707886"/>
          </a:xfrm>
          <a:prstGeom prst="rect">
            <a:avLst/>
          </a:prstGeom>
        </p:spPr>
        <p:txBody>
          <a:bodyPr>
            <a:spAutoFit/>
          </a:bodyPr>
          <a:lstStyle/>
          <a:p>
            <a:r>
              <a:rPr lang="en-US" sz="2000" dirty="0"/>
              <a:t>Male baboons don't care about the symmetry of female baboon butts, but other females might.</a:t>
            </a:r>
          </a:p>
        </p:txBody>
      </p:sp>
      <p:sp>
        <p:nvSpPr>
          <p:cNvPr id="8" name="Rechthoek 7"/>
          <p:cNvSpPr/>
          <p:nvPr/>
        </p:nvSpPr>
        <p:spPr>
          <a:xfrm>
            <a:off x="530578" y="4979858"/>
            <a:ext cx="6096000" cy="707886"/>
          </a:xfrm>
          <a:prstGeom prst="rect">
            <a:avLst/>
          </a:prstGeom>
        </p:spPr>
        <p:txBody>
          <a:bodyPr>
            <a:spAutoFit/>
          </a:bodyPr>
          <a:lstStyle/>
          <a:p>
            <a:r>
              <a:rPr lang="en-US" sz="2000" dirty="0"/>
              <a:t>The key to coexistence between big cats and livestock farmers? One word: compassion.</a:t>
            </a:r>
          </a:p>
        </p:txBody>
      </p:sp>
    </p:spTree>
    <p:extLst>
      <p:ext uri="{BB962C8B-B14F-4D97-AF65-F5344CB8AC3E}">
        <p14:creationId xmlns:p14="http://schemas.microsoft.com/office/powerpoint/2010/main" val="4245652469"/>
      </p:ext>
    </p:extLst>
  </p:cSld>
  <p:clrMapOvr>
    <a:masterClrMapping/>
  </p:clrMapOvr>
  <p:transition spd="slow">
    <p:push/>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71" y="195677"/>
            <a:ext cx="11844130" cy="6662323"/>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817609" y="1350361"/>
            <a:ext cx="3422469" cy="908876"/>
          </a:xfrm>
          <a:prstGeom prst="rect">
            <a:avLst/>
          </a:prstGeom>
          <a:solidFill>
            <a:srgbClr val="FFC000">
              <a:alpha val="81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30-70 </a:t>
            </a:r>
            <a:r>
              <a:rPr lang="nl-BE" sz="2000" dirty="0" err="1" smtClean="0">
                <a:solidFill>
                  <a:schemeClr val="tx1"/>
                </a:solidFill>
                <a:latin typeface="Tw Cen MT" panose="020B0602020104020603" pitchFamily="34" charset="0"/>
              </a:rPr>
              <a:t>rule</a:t>
            </a:r>
            <a:r>
              <a:rPr lang="nl-BE" sz="2000" dirty="0" smtClean="0">
                <a:solidFill>
                  <a:schemeClr val="tx1"/>
                </a:solidFill>
                <a:latin typeface="Tw Cen MT" panose="020B0602020104020603" pitchFamily="34" charset="0"/>
              </a:rPr>
              <a:t> x2</a:t>
            </a: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7" y="265747"/>
            <a:ext cx="4238625" cy="657225"/>
          </a:xfrm>
          <a:prstGeom prst="rect">
            <a:avLst/>
          </a:prstGeom>
        </p:spPr>
      </p:pic>
      <p:sp>
        <p:nvSpPr>
          <p:cNvPr id="5" name="Rechthoek 4"/>
          <p:cNvSpPr/>
          <p:nvPr/>
        </p:nvSpPr>
        <p:spPr>
          <a:xfrm>
            <a:off x="817608" y="2617962"/>
            <a:ext cx="3422469" cy="908876"/>
          </a:xfrm>
          <a:prstGeom prst="rect">
            <a:avLst/>
          </a:prstGeom>
          <a:solidFill>
            <a:srgbClr val="FFC000">
              <a:alpha val="81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Timing</a:t>
            </a:r>
          </a:p>
          <a:p>
            <a:pPr algn="ctr"/>
            <a:r>
              <a:rPr lang="nl-BE" sz="2000" dirty="0" smtClean="0">
                <a:solidFill>
                  <a:schemeClr val="tx1"/>
                </a:solidFill>
                <a:latin typeface="Tw Cen MT" panose="020B0602020104020603" pitchFamily="34" charset="0"/>
              </a:rPr>
              <a:t>Story</a:t>
            </a:r>
          </a:p>
        </p:txBody>
      </p:sp>
      <p:pic>
        <p:nvPicPr>
          <p:cNvPr id="2" name="Afbeelding 1"/>
          <p:cNvPicPr>
            <a:picLocks noChangeAspect="1"/>
          </p:cNvPicPr>
          <p:nvPr/>
        </p:nvPicPr>
        <p:blipFill>
          <a:blip r:embed="rId5"/>
          <a:stretch>
            <a:fillRect/>
          </a:stretch>
        </p:blipFill>
        <p:spPr>
          <a:xfrm>
            <a:off x="1359835" y="1372799"/>
            <a:ext cx="8220000" cy="864000"/>
          </a:xfrm>
          <a:prstGeom prst="rect">
            <a:avLst/>
          </a:prstGeom>
        </p:spPr>
      </p:pic>
      <p:pic>
        <p:nvPicPr>
          <p:cNvPr id="6" name="Afbeelding 5"/>
          <p:cNvPicPr>
            <a:picLocks noChangeAspect="1"/>
          </p:cNvPicPr>
          <p:nvPr/>
        </p:nvPicPr>
        <p:blipFill>
          <a:blip r:embed="rId6"/>
          <a:stretch>
            <a:fillRect/>
          </a:stretch>
        </p:blipFill>
        <p:spPr>
          <a:xfrm>
            <a:off x="347871" y="2381620"/>
            <a:ext cx="11614392" cy="4476380"/>
          </a:xfrm>
          <a:prstGeom prst="rect">
            <a:avLst/>
          </a:prstGeom>
        </p:spPr>
      </p:pic>
    </p:spTree>
    <p:extLst>
      <p:ext uri="{BB962C8B-B14F-4D97-AF65-F5344CB8AC3E}">
        <p14:creationId xmlns:p14="http://schemas.microsoft.com/office/powerpoint/2010/main" val="32774348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71" y="195677"/>
            <a:ext cx="11844130" cy="6662323"/>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817609" y="1350361"/>
            <a:ext cx="3422469" cy="908876"/>
          </a:xfrm>
          <a:prstGeom prst="rect">
            <a:avLst/>
          </a:prstGeom>
          <a:solidFill>
            <a:srgbClr val="FFC000">
              <a:alpha val="81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30-70 </a:t>
            </a:r>
            <a:r>
              <a:rPr lang="nl-BE" sz="2000" dirty="0" err="1" smtClean="0">
                <a:solidFill>
                  <a:schemeClr val="tx1"/>
                </a:solidFill>
                <a:latin typeface="Tw Cen MT" panose="020B0602020104020603" pitchFamily="34" charset="0"/>
              </a:rPr>
              <a:t>rule</a:t>
            </a:r>
            <a:r>
              <a:rPr lang="nl-BE" sz="2000" dirty="0" smtClean="0">
                <a:solidFill>
                  <a:schemeClr val="tx1"/>
                </a:solidFill>
                <a:latin typeface="Tw Cen MT" panose="020B0602020104020603" pitchFamily="34" charset="0"/>
              </a:rPr>
              <a:t> x2</a:t>
            </a: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7" y="265747"/>
            <a:ext cx="4238625" cy="657225"/>
          </a:xfrm>
          <a:prstGeom prst="rect">
            <a:avLst/>
          </a:prstGeom>
        </p:spPr>
      </p:pic>
      <p:sp>
        <p:nvSpPr>
          <p:cNvPr id="5" name="Rechthoek 4"/>
          <p:cNvSpPr/>
          <p:nvPr/>
        </p:nvSpPr>
        <p:spPr>
          <a:xfrm>
            <a:off x="817608" y="2617962"/>
            <a:ext cx="3422469" cy="908876"/>
          </a:xfrm>
          <a:prstGeom prst="rect">
            <a:avLst/>
          </a:prstGeom>
          <a:solidFill>
            <a:srgbClr val="FFC000">
              <a:alpha val="81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Timing</a:t>
            </a:r>
          </a:p>
          <a:p>
            <a:pPr algn="ctr"/>
            <a:r>
              <a:rPr lang="nl-BE" sz="2000" dirty="0" smtClean="0">
                <a:solidFill>
                  <a:schemeClr val="tx1"/>
                </a:solidFill>
                <a:latin typeface="Tw Cen MT" panose="020B0602020104020603" pitchFamily="34" charset="0"/>
              </a:rPr>
              <a:t>Story</a:t>
            </a:r>
          </a:p>
        </p:txBody>
      </p:sp>
      <p:sp>
        <p:nvSpPr>
          <p:cNvPr id="8" name="Rechthoek 7"/>
          <p:cNvSpPr/>
          <p:nvPr/>
        </p:nvSpPr>
        <p:spPr>
          <a:xfrm>
            <a:off x="817607" y="3885563"/>
            <a:ext cx="3422469" cy="908876"/>
          </a:xfrm>
          <a:prstGeom prst="rect">
            <a:avLst/>
          </a:prstGeom>
          <a:solidFill>
            <a:srgbClr val="FFC000">
              <a:alpha val="81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Visuals</a:t>
            </a:r>
          </a:p>
        </p:txBody>
      </p:sp>
      <p:sp>
        <p:nvSpPr>
          <p:cNvPr id="9" name="Rechthoek 8"/>
          <p:cNvSpPr/>
          <p:nvPr/>
        </p:nvSpPr>
        <p:spPr>
          <a:xfrm>
            <a:off x="817606" y="5153164"/>
            <a:ext cx="3422469" cy="908876"/>
          </a:xfrm>
          <a:prstGeom prst="rect">
            <a:avLst/>
          </a:prstGeom>
          <a:solidFill>
            <a:srgbClr val="FFC000">
              <a:alpha val="81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Hashtags</a:t>
            </a:r>
          </a:p>
        </p:txBody>
      </p:sp>
      <p:sp>
        <p:nvSpPr>
          <p:cNvPr id="10" name="Rechthoek 9"/>
          <p:cNvSpPr/>
          <p:nvPr/>
        </p:nvSpPr>
        <p:spPr>
          <a:xfrm>
            <a:off x="8620133" y="5779329"/>
            <a:ext cx="3422469" cy="908876"/>
          </a:xfrm>
          <a:prstGeom prst="rect">
            <a:avLst/>
          </a:prstGeom>
          <a:solidFill>
            <a:srgbClr val="FFC000">
              <a:alpha val="81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smtClean="0">
                <a:solidFill>
                  <a:schemeClr val="tx1"/>
                </a:solidFill>
                <a:latin typeface="Tw Cen MT" panose="020B0602020104020603" pitchFamily="34" charset="0"/>
              </a:rPr>
              <a:t>Lists</a:t>
            </a:r>
            <a:endParaRPr lang="nl-BE" sz="2000" dirty="0" smtClean="0">
              <a:solidFill>
                <a:schemeClr val="tx1"/>
              </a:solidFill>
              <a:latin typeface="Tw Cen MT" panose="020B0602020104020603" pitchFamily="34" charset="0"/>
            </a:endParaRPr>
          </a:p>
        </p:txBody>
      </p:sp>
      <p:pic>
        <p:nvPicPr>
          <p:cNvPr id="7" name="Afbeelding 6"/>
          <p:cNvPicPr>
            <a:picLocks noChangeAspect="1"/>
          </p:cNvPicPr>
          <p:nvPr/>
        </p:nvPicPr>
        <p:blipFill>
          <a:blip r:embed="rId5"/>
          <a:stretch>
            <a:fillRect/>
          </a:stretch>
        </p:blipFill>
        <p:spPr>
          <a:xfrm>
            <a:off x="4630695" y="1096267"/>
            <a:ext cx="5316000" cy="2616000"/>
          </a:xfrm>
          <a:prstGeom prst="rect">
            <a:avLst/>
          </a:prstGeom>
        </p:spPr>
      </p:pic>
      <p:pic>
        <p:nvPicPr>
          <p:cNvPr id="12" name="Afbeelding 11"/>
          <p:cNvPicPr>
            <a:picLocks noChangeAspect="1"/>
          </p:cNvPicPr>
          <p:nvPr/>
        </p:nvPicPr>
        <p:blipFill>
          <a:blip r:embed="rId6"/>
          <a:stretch>
            <a:fillRect/>
          </a:stretch>
        </p:blipFill>
        <p:spPr>
          <a:xfrm>
            <a:off x="4354104" y="3885562"/>
            <a:ext cx="4152000" cy="2508000"/>
          </a:xfrm>
          <a:prstGeom prst="rect">
            <a:avLst/>
          </a:prstGeom>
        </p:spPr>
      </p:pic>
      <p:sp>
        <p:nvSpPr>
          <p:cNvPr id="11" name="5-puntige ster 10"/>
          <p:cNvSpPr/>
          <p:nvPr/>
        </p:nvSpPr>
        <p:spPr>
          <a:xfrm>
            <a:off x="3539524" y="5388897"/>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799473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4.bp.blogspot.com/_N1npI6e3LGQ/TGuFMiXSvXI/AAAAAAAADD8/qBVd8WdcUII/s1600/DC-Comics-Batman-Catwoma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900" y="1211261"/>
            <a:ext cx="2959100" cy="5507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cdn.vectorstock.com/i/composite/32,84/comic-book-explosion-vector-12632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568" y="457200"/>
            <a:ext cx="3619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63" y="6036593"/>
            <a:ext cx="1228530" cy="983032"/>
          </a:xfrm>
          <a:prstGeom prst="rect">
            <a:avLst/>
          </a:prstGeom>
        </p:spPr>
      </p:pic>
      <p:pic>
        <p:nvPicPr>
          <p:cNvPr id="10242" name="Picture 2" descr="Bang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8124" y="5495925"/>
            <a:ext cx="8346888" cy="677740"/>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7"/>
          <a:stretch>
            <a:fillRect/>
          </a:stretch>
        </p:blipFill>
        <p:spPr>
          <a:xfrm>
            <a:off x="6880369" y="1638300"/>
            <a:ext cx="876300" cy="723900"/>
          </a:xfrm>
          <a:prstGeom prst="rect">
            <a:avLst/>
          </a:prstGeom>
        </p:spPr>
      </p:pic>
    </p:spTree>
    <p:extLst>
      <p:ext uri="{BB962C8B-B14F-4D97-AF65-F5344CB8AC3E}">
        <p14:creationId xmlns:p14="http://schemas.microsoft.com/office/powerpoint/2010/main" val="3872664645"/>
      </p:ext>
    </p:extLst>
  </p:cSld>
  <p:clrMapOvr>
    <a:masterClrMapping/>
  </p:clrMapOvr>
  <p:transition spd="slow">
    <p:pu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71" y="195677"/>
            <a:ext cx="11844130" cy="6662323"/>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817609" y="1350360"/>
            <a:ext cx="3422469" cy="3589387"/>
          </a:xfrm>
          <a:prstGeom prst="rect">
            <a:avLst/>
          </a:prstGeom>
          <a:solidFill>
            <a:srgbClr val="FFC000">
              <a:alpha val="81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smtClean="0">
                <a:solidFill>
                  <a:schemeClr val="tx1"/>
                </a:solidFill>
                <a:latin typeface="Tw Cen MT" panose="020B0602020104020603" pitchFamily="34" charset="0"/>
              </a:rPr>
              <a:t>Reply </a:t>
            </a:r>
          </a:p>
          <a:p>
            <a:pPr algn="ctr"/>
            <a:r>
              <a:rPr lang="nl-BE" sz="2000" dirty="0" smtClean="0">
                <a:solidFill>
                  <a:schemeClr val="tx1"/>
                </a:solidFill>
                <a:latin typeface="Tw Cen MT" panose="020B0602020104020603" pitchFamily="34" charset="0"/>
              </a:rPr>
              <a:t>Reply as a thread</a:t>
            </a:r>
          </a:p>
          <a:p>
            <a:pPr algn="ctr"/>
            <a:endParaRPr lang="nl-BE" sz="2000" dirty="0">
              <a:solidFill>
                <a:schemeClr val="tx1"/>
              </a:solidFill>
              <a:latin typeface="Tw Cen MT" panose="020B0602020104020603" pitchFamily="34" charset="0"/>
            </a:endParaRPr>
          </a:p>
          <a:p>
            <a:pPr algn="ctr"/>
            <a:r>
              <a:rPr lang="nl-BE" sz="2000" dirty="0" err="1" smtClean="0">
                <a:solidFill>
                  <a:schemeClr val="tx1"/>
                </a:solidFill>
                <a:latin typeface="Tw Cen MT" panose="020B0602020104020603" pitchFamily="34" charset="0"/>
              </a:rPr>
              <a:t>Corrections</a:t>
            </a:r>
            <a:r>
              <a:rPr lang="nl-BE" sz="2000" dirty="0" smtClean="0">
                <a:solidFill>
                  <a:schemeClr val="tx1"/>
                </a:solidFill>
                <a:latin typeface="Tw Cen MT" panose="020B0602020104020603" pitchFamily="34" charset="0"/>
              </a:rPr>
              <a:t> &amp; </a:t>
            </a:r>
            <a:r>
              <a:rPr lang="nl-BE" sz="2000" dirty="0" err="1" smtClean="0">
                <a:solidFill>
                  <a:schemeClr val="tx1"/>
                </a:solidFill>
                <a:latin typeface="Tw Cen MT" panose="020B0602020104020603" pitchFamily="34" charset="0"/>
              </a:rPr>
              <a:t>deleting</a:t>
            </a:r>
            <a:endParaRPr lang="nl-BE" sz="2000" dirty="0" smtClean="0">
              <a:solidFill>
                <a:schemeClr val="tx1"/>
              </a:solidFill>
              <a:latin typeface="Tw Cen MT" panose="020B0602020104020603" pitchFamily="34" charset="0"/>
            </a:endParaRPr>
          </a:p>
          <a:p>
            <a:pPr algn="ctr"/>
            <a:endParaRPr lang="nl-BE" sz="2000" dirty="0">
              <a:solidFill>
                <a:schemeClr val="tx1"/>
              </a:solidFill>
              <a:latin typeface="Tw Cen MT" panose="020B0602020104020603" pitchFamily="34" charset="0"/>
            </a:endParaRPr>
          </a:p>
          <a:p>
            <a:pPr algn="ctr"/>
            <a:r>
              <a:rPr lang="nl-BE" sz="2000" dirty="0" err="1" smtClean="0">
                <a:solidFill>
                  <a:schemeClr val="tx1"/>
                </a:solidFill>
                <a:latin typeface="Tw Cen MT" panose="020B0602020104020603" pitchFamily="34" charset="0"/>
              </a:rPr>
              <a:t>Quoting</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when</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retweeting</a:t>
            </a:r>
            <a:endParaRPr lang="nl-BE" sz="2000" dirty="0" smtClean="0">
              <a:solidFill>
                <a:schemeClr val="tx1"/>
              </a:solidFill>
              <a:latin typeface="Tw Cen MT" panose="020B0602020104020603" pitchFamily="34" charset="0"/>
            </a:endParaRPr>
          </a:p>
          <a:p>
            <a:pPr algn="ctr"/>
            <a:endParaRPr lang="nl-BE" sz="2000" dirty="0">
              <a:solidFill>
                <a:schemeClr val="tx1"/>
              </a:solidFill>
              <a:latin typeface="Tw Cen MT" panose="020B0602020104020603" pitchFamily="34" charset="0"/>
            </a:endParaRPr>
          </a:p>
          <a:p>
            <a:pPr algn="ctr"/>
            <a:r>
              <a:rPr lang="nl-BE" sz="2000" smtClean="0">
                <a:solidFill>
                  <a:schemeClr val="tx1"/>
                </a:solidFill>
                <a:latin typeface="Tw Cen MT" panose="020B0602020104020603" pitchFamily="34" charset="0"/>
              </a:rPr>
              <a:t>Language?</a:t>
            </a:r>
            <a:endParaRPr lang="nl-BE" sz="2000" dirty="0" smtClean="0">
              <a:solidFill>
                <a:schemeClr val="tx1"/>
              </a:solidFill>
              <a:latin typeface="Tw Cen MT" panose="020B0602020104020603" pitchFamily="34" charset="0"/>
            </a:endParaRPr>
          </a:p>
          <a:p>
            <a:pPr algn="ctr"/>
            <a:endParaRPr lang="nl-BE" sz="2000" dirty="0" smtClean="0">
              <a:solidFill>
                <a:schemeClr val="tx1"/>
              </a:solidFill>
              <a:latin typeface="Tw Cen MT" panose="020B0602020104020603" pitchFamily="34" charset="0"/>
            </a:endParaRPr>
          </a:p>
          <a:p>
            <a:pPr algn="ctr"/>
            <a:r>
              <a:rPr lang="nl-BE" sz="2000" dirty="0" smtClean="0">
                <a:solidFill>
                  <a:schemeClr val="tx1"/>
                </a:solidFill>
                <a:latin typeface="Tw Cen MT" panose="020B0602020104020603" pitchFamily="34" charset="0"/>
              </a:rPr>
              <a:t>Twitter </a:t>
            </a:r>
            <a:r>
              <a:rPr lang="nl-BE" sz="2000" dirty="0" err="1" smtClean="0">
                <a:solidFill>
                  <a:schemeClr val="tx1"/>
                </a:solidFill>
                <a:latin typeface="Tw Cen MT" panose="020B0602020104020603" pitchFamily="34" charset="0"/>
              </a:rPr>
              <a:t>analytics</a:t>
            </a:r>
            <a:endParaRPr lang="nl-BE" sz="2000" dirty="0" smtClean="0">
              <a:solidFill>
                <a:schemeClr val="tx1"/>
              </a:solidFill>
              <a:latin typeface="Tw Cen MT" panose="020B0602020104020603" pitchFamily="34" charset="0"/>
            </a:endParaRP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7" y="265747"/>
            <a:ext cx="4238625" cy="657225"/>
          </a:xfrm>
          <a:prstGeom prst="rect">
            <a:avLst/>
          </a:prstGeom>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99" y="5756578"/>
            <a:ext cx="1228530" cy="983032"/>
          </a:xfrm>
          <a:prstGeom prst="rect">
            <a:avLst/>
          </a:prstGeom>
        </p:spPr>
      </p:pic>
      <p:pic>
        <p:nvPicPr>
          <p:cNvPr id="6" name="Afbeelding 5"/>
          <p:cNvPicPr>
            <a:picLocks noChangeAspect="1"/>
          </p:cNvPicPr>
          <p:nvPr/>
        </p:nvPicPr>
        <p:blipFill rotWithShape="1">
          <a:blip r:embed="rId6"/>
          <a:srcRect l="31603" t="41861" r="39217"/>
          <a:stretch/>
        </p:blipFill>
        <p:spPr>
          <a:xfrm>
            <a:off x="4611757" y="1420806"/>
            <a:ext cx="3896139" cy="3837937"/>
          </a:xfrm>
          <a:prstGeom prst="rect">
            <a:avLst/>
          </a:prstGeom>
        </p:spPr>
      </p:pic>
    </p:spTree>
    <p:extLst>
      <p:ext uri="{BB962C8B-B14F-4D97-AF65-F5344CB8AC3E}">
        <p14:creationId xmlns:p14="http://schemas.microsoft.com/office/powerpoint/2010/main" val="2323296601"/>
      </p:ext>
    </p:extLst>
  </p:cSld>
  <p:clrMapOvr>
    <a:masterClrMapping/>
  </p:clrMapOvr>
  <p:transition spd="slow">
    <p:push/>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1930" y="0"/>
            <a:ext cx="485007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p:cNvPicPr>
            <a:picLocks noChangeAspect="1"/>
          </p:cNvPicPr>
          <p:nvPr/>
        </p:nvPicPr>
        <p:blipFill>
          <a:blip r:embed="rId4"/>
          <a:stretch>
            <a:fillRect/>
          </a:stretch>
        </p:blipFill>
        <p:spPr>
          <a:xfrm>
            <a:off x="3528391" y="3959499"/>
            <a:ext cx="8286445" cy="2680354"/>
          </a:xfrm>
          <a:prstGeom prst="rect">
            <a:avLst/>
          </a:prstGeom>
        </p:spPr>
      </p:pic>
      <p:pic>
        <p:nvPicPr>
          <p:cNvPr id="8" name="Afbeelding 7"/>
          <p:cNvPicPr>
            <a:picLocks noChangeAspect="1"/>
          </p:cNvPicPr>
          <p:nvPr/>
        </p:nvPicPr>
        <p:blipFill rotWithShape="1">
          <a:blip r:embed="rId5"/>
          <a:srcRect b="61666"/>
          <a:stretch/>
        </p:blipFill>
        <p:spPr>
          <a:xfrm>
            <a:off x="284070" y="173520"/>
            <a:ext cx="10831745" cy="2052845"/>
          </a:xfrm>
          <a:prstGeom prst="rect">
            <a:avLst/>
          </a:prstGeom>
        </p:spPr>
      </p:pic>
      <p:pic>
        <p:nvPicPr>
          <p:cNvPr id="9" name="Afbeelding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5753" y="173520"/>
            <a:ext cx="2886075" cy="666750"/>
          </a:xfrm>
          <a:prstGeom prst="rect">
            <a:avLst/>
          </a:prstGeom>
        </p:spPr>
      </p:pic>
      <p:pic>
        <p:nvPicPr>
          <p:cNvPr id="12" name="Afbeelding 11"/>
          <p:cNvPicPr>
            <a:picLocks noChangeAspect="1"/>
          </p:cNvPicPr>
          <p:nvPr/>
        </p:nvPicPr>
        <p:blipFill rotWithShape="1">
          <a:blip r:embed="rId5"/>
          <a:srcRect t="38334" r="70048"/>
          <a:stretch/>
        </p:blipFill>
        <p:spPr>
          <a:xfrm>
            <a:off x="284070" y="2226365"/>
            <a:ext cx="3244321" cy="3302272"/>
          </a:xfrm>
          <a:prstGeom prst="rect">
            <a:avLst/>
          </a:prstGeom>
        </p:spPr>
      </p:pic>
      <p:pic>
        <p:nvPicPr>
          <p:cNvPr id="13" name="Afbeelding 12"/>
          <p:cNvPicPr>
            <a:picLocks noChangeAspect="1"/>
          </p:cNvPicPr>
          <p:nvPr/>
        </p:nvPicPr>
        <p:blipFill rotWithShape="1">
          <a:blip r:embed="rId5"/>
          <a:srcRect l="61792" t="46315"/>
          <a:stretch/>
        </p:blipFill>
        <p:spPr>
          <a:xfrm>
            <a:off x="6578496" y="962440"/>
            <a:ext cx="4138545" cy="2874889"/>
          </a:xfrm>
          <a:prstGeom prst="rect">
            <a:avLst/>
          </a:prstGeom>
        </p:spPr>
      </p:pic>
      <p:sp>
        <p:nvSpPr>
          <p:cNvPr id="11" name="Rechthoek 10"/>
          <p:cNvSpPr/>
          <p:nvPr/>
        </p:nvSpPr>
        <p:spPr>
          <a:xfrm>
            <a:off x="3467213" y="5268978"/>
            <a:ext cx="3935896" cy="12423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92004167"/>
      </p:ext>
    </p:extLst>
  </p:cSld>
  <p:clrMapOvr>
    <a:masterClrMapping/>
  </p:clrMapOvr>
  <p:transition spd="slow">
    <p:push/>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5007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p:cNvPicPr>
            <a:picLocks noChangeAspect="1"/>
          </p:cNvPicPr>
          <p:nvPr/>
        </p:nvPicPr>
        <p:blipFill>
          <a:blip r:embed="rId4"/>
          <a:stretch>
            <a:fillRect/>
          </a:stretch>
        </p:blipFill>
        <p:spPr>
          <a:xfrm>
            <a:off x="7684930" y="194035"/>
            <a:ext cx="4356000" cy="1560000"/>
          </a:xfrm>
          <a:prstGeom prst="rect">
            <a:avLst/>
          </a:prstGeom>
        </p:spPr>
      </p:pic>
      <p:pic>
        <p:nvPicPr>
          <p:cNvPr id="3" name="Afbeelding 2"/>
          <p:cNvPicPr>
            <a:picLocks noChangeAspect="1"/>
          </p:cNvPicPr>
          <p:nvPr/>
        </p:nvPicPr>
        <p:blipFill>
          <a:blip r:embed="rId5"/>
          <a:stretch>
            <a:fillRect/>
          </a:stretch>
        </p:blipFill>
        <p:spPr>
          <a:xfrm>
            <a:off x="4767940" y="194035"/>
            <a:ext cx="2676000" cy="2340000"/>
          </a:xfrm>
          <a:prstGeom prst="rect">
            <a:avLst/>
          </a:prstGeom>
          <a:ln>
            <a:solidFill>
              <a:schemeClr val="accent2"/>
            </a:solidFill>
          </a:ln>
        </p:spPr>
      </p:pic>
      <p:pic>
        <p:nvPicPr>
          <p:cNvPr id="4" name="Afbeelding 3"/>
          <p:cNvPicPr>
            <a:picLocks noChangeAspect="1"/>
          </p:cNvPicPr>
          <p:nvPr/>
        </p:nvPicPr>
        <p:blipFill>
          <a:blip r:embed="rId6"/>
          <a:stretch>
            <a:fillRect/>
          </a:stretch>
        </p:blipFill>
        <p:spPr>
          <a:xfrm>
            <a:off x="7684930" y="2011435"/>
            <a:ext cx="2796000" cy="2040000"/>
          </a:xfrm>
          <a:prstGeom prst="rect">
            <a:avLst/>
          </a:prstGeom>
        </p:spPr>
      </p:pic>
      <p:pic>
        <p:nvPicPr>
          <p:cNvPr id="5" name="Afbeelding 4"/>
          <p:cNvPicPr>
            <a:picLocks noChangeAspect="1"/>
          </p:cNvPicPr>
          <p:nvPr/>
        </p:nvPicPr>
        <p:blipFill>
          <a:blip r:embed="rId7"/>
          <a:stretch>
            <a:fillRect/>
          </a:stretch>
        </p:blipFill>
        <p:spPr>
          <a:xfrm>
            <a:off x="6778930" y="2728070"/>
            <a:ext cx="4608000" cy="1008000"/>
          </a:xfrm>
          <a:prstGeom prst="rect">
            <a:avLst/>
          </a:prstGeom>
        </p:spPr>
      </p:pic>
      <p:pic>
        <p:nvPicPr>
          <p:cNvPr id="6" name="Afbeelding 5"/>
          <p:cNvPicPr>
            <a:picLocks noChangeAspect="1"/>
          </p:cNvPicPr>
          <p:nvPr/>
        </p:nvPicPr>
        <p:blipFill>
          <a:blip r:embed="rId8"/>
          <a:stretch>
            <a:fillRect/>
          </a:stretch>
        </p:blipFill>
        <p:spPr>
          <a:xfrm>
            <a:off x="4349504" y="4163869"/>
            <a:ext cx="4308000" cy="1512000"/>
          </a:xfrm>
          <a:prstGeom prst="rect">
            <a:avLst/>
          </a:prstGeom>
        </p:spPr>
      </p:pic>
      <p:pic>
        <p:nvPicPr>
          <p:cNvPr id="7" name="Afbeelding 6"/>
          <p:cNvPicPr>
            <a:picLocks noChangeAspect="1"/>
          </p:cNvPicPr>
          <p:nvPr/>
        </p:nvPicPr>
        <p:blipFill>
          <a:blip r:embed="rId9"/>
          <a:stretch>
            <a:fillRect/>
          </a:stretch>
        </p:blipFill>
        <p:spPr>
          <a:xfrm>
            <a:off x="7006930" y="5227904"/>
            <a:ext cx="4152000" cy="1380000"/>
          </a:xfrm>
          <a:prstGeom prst="rect">
            <a:avLst/>
          </a:prstGeom>
        </p:spPr>
      </p:pic>
    </p:spTree>
    <p:extLst>
      <p:ext uri="{BB962C8B-B14F-4D97-AF65-F5344CB8AC3E}">
        <p14:creationId xmlns:p14="http://schemas.microsoft.com/office/powerpoint/2010/main" val="2089835128"/>
      </p:ext>
    </p:extLst>
  </p:cSld>
  <p:clrMapOvr>
    <a:masterClrMapping/>
  </p:clrMapOvr>
  <p:transition spd="slow">
    <p:push/>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allpaper superher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6449" y="261772"/>
            <a:ext cx="4238625" cy="657225"/>
          </a:xfrm>
          <a:prstGeom prst="rect">
            <a:avLst/>
          </a:prstGeom>
        </p:spPr>
      </p:pic>
      <p:sp>
        <p:nvSpPr>
          <p:cNvPr id="4" name="Rechthoek 3"/>
          <p:cNvSpPr/>
          <p:nvPr/>
        </p:nvSpPr>
        <p:spPr>
          <a:xfrm>
            <a:off x="531814" y="190747"/>
            <a:ext cx="3422469" cy="6575898"/>
          </a:xfrm>
          <a:prstGeom prst="rect">
            <a:avLst/>
          </a:prstGeom>
          <a:solidFill>
            <a:schemeClr val="bg1">
              <a:lumMod val="65000"/>
              <a:alpha val="81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dirty="0" err="1" smtClean="0">
                <a:solidFill>
                  <a:schemeClr val="tx1"/>
                </a:solidFill>
                <a:latin typeface="Tw Cen MT" panose="020B0602020104020603" pitchFamily="34" charset="0"/>
              </a:rPr>
              <a:t>Determine</a:t>
            </a:r>
            <a:r>
              <a:rPr lang="nl-BE" sz="2000" dirty="0" smtClean="0">
                <a:solidFill>
                  <a:schemeClr val="tx1"/>
                </a:solidFill>
                <a:latin typeface="Tw Cen MT" panose="020B0602020104020603" pitchFamily="34" charset="0"/>
              </a:rPr>
              <a:t> a </a:t>
            </a:r>
            <a:r>
              <a:rPr lang="nl-BE" sz="2000" dirty="0" err="1" smtClean="0">
                <a:solidFill>
                  <a:schemeClr val="tx1"/>
                </a:solidFill>
                <a:latin typeface="Tw Cen MT" panose="020B0602020104020603" pitchFamily="34" charset="0"/>
              </a:rPr>
              <a:t>strategy</a:t>
            </a:r>
            <a:r>
              <a:rPr lang="nl-BE" sz="2000" dirty="0" smtClean="0">
                <a:solidFill>
                  <a:schemeClr val="tx1"/>
                </a:solidFill>
                <a:latin typeface="Tw Cen MT" panose="020B0602020104020603" pitchFamily="34" charset="0"/>
              </a:rPr>
              <a:t> and </a:t>
            </a:r>
          </a:p>
          <a:p>
            <a:pPr algn="ctr"/>
            <a:r>
              <a:rPr lang="nl-BE" sz="2000" dirty="0" err="1" smtClean="0">
                <a:solidFill>
                  <a:schemeClr val="tx1"/>
                </a:solidFill>
                <a:latin typeface="Tw Cen MT" panose="020B0602020104020603" pitchFamily="34" charset="0"/>
              </a:rPr>
              <a:t>try</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to</a:t>
            </a:r>
            <a:r>
              <a:rPr lang="nl-BE" sz="2000" dirty="0" smtClean="0">
                <a:solidFill>
                  <a:schemeClr val="tx1"/>
                </a:solidFill>
                <a:latin typeface="Tw Cen MT" panose="020B0602020104020603" pitchFamily="34" charset="0"/>
              </a:rPr>
              <a:t> stick </a:t>
            </a:r>
            <a:r>
              <a:rPr lang="nl-BE" sz="2000" dirty="0" err="1" smtClean="0">
                <a:solidFill>
                  <a:schemeClr val="tx1"/>
                </a:solidFill>
                <a:latin typeface="Tw Cen MT" panose="020B0602020104020603" pitchFamily="34" charset="0"/>
              </a:rPr>
              <a:t>to</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it</a:t>
            </a:r>
            <a:endParaRPr lang="nl-BE" sz="2000" dirty="0" smtClean="0">
              <a:solidFill>
                <a:schemeClr val="tx1"/>
              </a:solidFill>
              <a:latin typeface="Tw Cen MT" panose="020B0602020104020603" pitchFamily="34" charset="0"/>
            </a:endParaRPr>
          </a:p>
          <a:p>
            <a:pPr algn="ctr"/>
            <a:endParaRPr lang="nl-BE" sz="2000" dirty="0">
              <a:solidFill>
                <a:schemeClr val="tx1"/>
              </a:solidFill>
              <a:latin typeface="Tw Cen MT" panose="020B0602020104020603" pitchFamily="34" charset="0"/>
            </a:endParaRPr>
          </a:p>
          <a:p>
            <a:pPr algn="ctr"/>
            <a:r>
              <a:rPr lang="nl-BE" sz="2000" dirty="0" smtClean="0">
                <a:solidFill>
                  <a:schemeClr val="tx1"/>
                </a:solidFill>
                <a:latin typeface="Tw Cen MT" panose="020B0602020104020603" pitchFamily="34" charset="0"/>
              </a:rPr>
              <a:t>Management of </a:t>
            </a:r>
            <a:r>
              <a:rPr lang="nl-BE" sz="2000" dirty="0" err="1" smtClean="0">
                <a:solidFill>
                  <a:schemeClr val="tx1"/>
                </a:solidFill>
                <a:latin typeface="Tw Cen MT" panose="020B0602020104020603" pitchFamily="34" charset="0"/>
              </a:rPr>
              <a:t>expectations</a:t>
            </a:r>
            <a:r>
              <a:rPr lang="nl-BE" sz="2000" dirty="0" smtClean="0">
                <a:solidFill>
                  <a:schemeClr val="tx1"/>
                </a:solidFill>
                <a:latin typeface="Tw Cen MT" panose="020B0602020104020603" pitchFamily="34" charset="0"/>
              </a:rPr>
              <a:t>: bio &amp; content/</a:t>
            </a:r>
            <a:r>
              <a:rPr lang="nl-BE" sz="2000" dirty="0" err="1" smtClean="0">
                <a:solidFill>
                  <a:schemeClr val="tx1"/>
                </a:solidFill>
                <a:latin typeface="Tw Cen MT" panose="020B0602020104020603" pitchFamily="34" charset="0"/>
              </a:rPr>
              <a:t>activity</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to</a:t>
            </a:r>
            <a:r>
              <a:rPr lang="nl-BE" sz="2000" dirty="0" smtClean="0">
                <a:solidFill>
                  <a:schemeClr val="tx1"/>
                </a:solidFill>
                <a:latin typeface="Tw Cen MT" panose="020B0602020104020603" pitchFamily="34" charset="0"/>
              </a:rPr>
              <a:t> match</a:t>
            </a:r>
          </a:p>
          <a:p>
            <a:pPr algn="ctr"/>
            <a:endParaRPr lang="nl-BE" sz="2000" dirty="0">
              <a:solidFill>
                <a:schemeClr val="tx1"/>
              </a:solidFill>
              <a:latin typeface="Tw Cen MT" panose="020B0602020104020603" pitchFamily="34" charset="0"/>
            </a:endParaRPr>
          </a:p>
          <a:p>
            <a:pPr algn="ctr"/>
            <a:r>
              <a:rPr lang="nl-BE" sz="2000" dirty="0" smtClean="0">
                <a:solidFill>
                  <a:schemeClr val="tx1"/>
                </a:solidFill>
                <a:latin typeface="Tw Cen MT" panose="020B0602020104020603" pitchFamily="34" charset="0"/>
              </a:rPr>
              <a:t>Tweet ‘</a:t>
            </a:r>
            <a:r>
              <a:rPr lang="nl-BE" sz="2000" dirty="0" err="1" smtClean="0">
                <a:solidFill>
                  <a:schemeClr val="tx1"/>
                </a:solidFill>
                <a:latin typeface="Tw Cen MT" panose="020B0602020104020603" pitchFamily="34" charset="0"/>
              </a:rPr>
              <a:t>thickly</a:t>
            </a:r>
            <a:r>
              <a:rPr lang="nl-BE" sz="2000" dirty="0" smtClean="0">
                <a:solidFill>
                  <a:schemeClr val="tx1"/>
                </a:solidFill>
                <a:latin typeface="Tw Cen MT" panose="020B0602020104020603" pitchFamily="34" charset="0"/>
              </a:rPr>
              <a:t>’ and </a:t>
            </a:r>
            <a:r>
              <a:rPr lang="nl-BE" sz="2000" dirty="0" err="1" smtClean="0">
                <a:solidFill>
                  <a:schemeClr val="tx1"/>
                </a:solidFill>
                <a:latin typeface="Tw Cen MT" panose="020B0602020104020603" pitchFamily="34" charset="0"/>
              </a:rPr>
              <a:t>according</a:t>
            </a:r>
            <a:r>
              <a:rPr lang="nl-BE" sz="2000" dirty="0" smtClean="0">
                <a:solidFill>
                  <a:schemeClr val="tx1"/>
                </a:solidFill>
                <a:latin typeface="Tw Cen MT" panose="020B0602020104020603" pitchFamily="34" charset="0"/>
              </a:rPr>
              <a:t> </a:t>
            </a:r>
          </a:p>
          <a:p>
            <a:pPr algn="ctr"/>
            <a:r>
              <a:rPr lang="nl-BE" sz="2000" dirty="0" err="1" smtClean="0">
                <a:solidFill>
                  <a:schemeClr val="tx1"/>
                </a:solidFill>
                <a:latin typeface="Tw Cen MT" panose="020B0602020104020603" pitchFamily="34" charset="0"/>
              </a:rPr>
              <a:t>to</a:t>
            </a:r>
            <a:r>
              <a:rPr lang="nl-BE" sz="2000" dirty="0" smtClean="0">
                <a:solidFill>
                  <a:schemeClr val="tx1"/>
                </a:solidFill>
                <a:latin typeface="Tw Cen MT" panose="020B0602020104020603" pitchFamily="34" charset="0"/>
              </a:rPr>
              <a:t> the </a:t>
            </a:r>
            <a:r>
              <a:rPr lang="nl-BE" sz="2000" dirty="0" err="1" smtClean="0">
                <a:solidFill>
                  <a:schemeClr val="tx1"/>
                </a:solidFill>
                <a:latin typeface="Tw Cen MT" panose="020B0602020104020603" pitchFamily="34" charset="0"/>
              </a:rPr>
              <a:t>rules</a:t>
            </a:r>
            <a:endParaRPr lang="nl-BE" sz="2000" dirty="0" smtClean="0">
              <a:solidFill>
                <a:schemeClr val="tx1"/>
              </a:solidFill>
              <a:latin typeface="Tw Cen MT" panose="020B0602020104020603" pitchFamily="34" charset="0"/>
            </a:endParaRPr>
          </a:p>
          <a:p>
            <a:pPr algn="ctr"/>
            <a:endParaRPr lang="nl-BE" sz="2000" dirty="0">
              <a:solidFill>
                <a:schemeClr val="tx1"/>
              </a:solidFill>
              <a:latin typeface="Tw Cen MT" panose="020B0602020104020603" pitchFamily="34" charset="0"/>
            </a:endParaRPr>
          </a:p>
          <a:p>
            <a:pPr algn="ctr"/>
            <a:r>
              <a:rPr lang="nl-BE" sz="2000" dirty="0" err="1" smtClean="0">
                <a:solidFill>
                  <a:schemeClr val="tx1"/>
                </a:solidFill>
                <a:latin typeface="Tw Cen MT" panose="020B0602020104020603" pitchFamily="34" charset="0"/>
              </a:rPr>
              <a:t>Build</a:t>
            </a:r>
            <a:r>
              <a:rPr lang="nl-BE" sz="2000" dirty="0" smtClean="0">
                <a:solidFill>
                  <a:schemeClr val="tx1"/>
                </a:solidFill>
                <a:latin typeface="Tw Cen MT" panose="020B0602020104020603" pitchFamily="34" charset="0"/>
              </a:rPr>
              <a:t> a </a:t>
            </a:r>
            <a:r>
              <a:rPr lang="nl-BE" sz="2000" dirty="0" err="1" smtClean="0">
                <a:solidFill>
                  <a:schemeClr val="tx1"/>
                </a:solidFill>
                <a:latin typeface="Tw Cen MT" panose="020B0602020104020603" pitchFamily="34" charset="0"/>
              </a:rPr>
              <a:t>network</a:t>
            </a:r>
            <a:r>
              <a:rPr lang="nl-BE" sz="2000" dirty="0" smtClean="0">
                <a:solidFill>
                  <a:schemeClr val="tx1"/>
                </a:solidFill>
                <a:latin typeface="Tw Cen MT" panose="020B0602020104020603" pitchFamily="34" charset="0"/>
              </a:rPr>
              <a:t> and </a:t>
            </a:r>
            <a:r>
              <a:rPr lang="nl-BE" sz="2000" dirty="0" err="1" smtClean="0">
                <a:solidFill>
                  <a:schemeClr val="tx1"/>
                </a:solidFill>
                <a:latin typeface="Tw Cen MT" panose="020B0602020104020603" pitchFamily="34" charset="0"/>
              </a:rPr>
              <a:t>include</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influencers</a:t>
            </a:r>
            <a:endParaRPr lang="nl-BE" sz="2000" dirty="0" smtClean="0">
              <a:solidFill>
                <a:schemeClr val="tx1"/>
              </a:solidFill>
              <a:latin typeface="Tw Cen MT" panose="020B0602020104020603" pitchFamily="34" charset="0"/>
            </a:endParaRPr>
          </a:p>
          <a:p>
            <a:pPr algn="ctr"/>
            <a:endParaRPr lang="nl-BE" sz="2000" dirty="0">
              <a:solidFill>
                <a:schemeClr val="tx1"/>
              </a:solidFill>
              <a:latin typeface="Tw Cen MT" panose="020B0602020104020603" pitchFamily="34" charset="0"/>
            </a:endParaRPr>
          </a:p>
          <a:p>
            <a:pPr algn="ctr"/>
            <a:r>
              <a:rPr lang="nl-BE" sz="2000" dirty="0" err="1" smtClean="0">
                <a:solidFill>
                  <a:schemeClr val="tx1"/>
                </a:solidFill>
                <a:latin typeface="Tw Cen MT" panose="020B0602020104020603" pitchFamily="34" charset="0"/>
              </a:rPr>
              <a:t>Social</a:t>
            </a:r>
            <a:r>
              <a:rPr lang="nl-BE" sz="2000" dirty="0" smtClean="0">
                <a:solidFill>
                  <a:schemeClr val="tx1"/>
                </a:solidFill>
                <a:latin typeface="Tw Cen MT" panose="020B0602020104020603" pitchFamily="34" charset="0"/>
              </a:rPr>
              <a:t> medium = </a:t>
            </a:r>
            <a:r>
              <a:rPr lang="nl-BE" sz="2000" dirty="0" err="1" smtClean="0">
                <a:solidFill>
                  <a:schemeClr val="tx1"/>
                </a:solidFill>
                <a:latin typeface="Tw Cen MT" panose="020B0602020104020603" pitchFamily="34" charset="0"/>
              </a:rPr>
              <a:t>interact</a:t>
            </a:r>
            <a:endParaRPr lang="nl-BE" sz="2000" dirty="0" smtClean="0">
              <a:solidFill>
                <a:schemeClr val="tx1"/>
              </a:solidFill>
              <a:latin typeface="Tw Cen MT" panose="020B0602020104020603" pitchFamily="34" charset="0"/>
            </a:endParaRPr>
          </a:p>
          <a:p>
            <a:pPr algn="ctr"/>
            <a:endParaRPr lang="nl-BE" sz="2000" dirty="0">
              <a:solidFill>
                <a:schemeClr val="tx1"/>
              </a:solidFill>
              <a:latin typeface="Tw Cen MT" panose="020B0602020104020603" pitchFamily="34" charset="0"/>
            </a:endParaRPr>
          </a:p>
          <a:p>
            <a:pPr algn="ctr"/>
            <a:r>
              <a:rPr lang="nl-BE" sz="2000" dirty="0" err="1" smtClean="0">
                <a:solidFill>
                  <a:schemeClr val="tx1"/>
                </a:solidFill>
                <a:latin typeface="Tw Cen MT" panose="020B0602020104020603" pitchFamily="34" charset="0"/>
              </a:rPr>
              <a:t>Authenticity</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niceness</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integrity</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and</a:t>
            </a:r>
            <a:r>
              <a:rPr lang="nl-BE" sz="2000" dirty="0" smtClean="0">
                <a:solidFill>
                  <a:schemeClr val="tx1"/>
                </a:solidFill>
                <a:latin typeface="Tw Cen MT" panose="020B0602020104020603" pitchFamily="34" charset="0"/>
              </a:rPr>
              <a:t> common sense</a:t>
            </a:r>
          </a:p>
          <a:p>
            <a:pPr algn="ctr"/>
            <a:endParaRPr lang="nl-BE" sz="2000" dirty="0">
              <a:solidFill>
                <a:schemeClr val="tx1"/>
              </a:solidFill>
              <a:latin typeface="Tw Cen MT" panose="020B0602020104020603" pitchFamily="34" charset="0"/>
            </a:endParaRPr>
          </a:p>
          <a:p>
            <a:pPr algn="ctr"/>
            <a:r>
              <a:rPr lang="nl-BE" sz="2000" dirty="0" err="1" smtClean="0">
                <a:solidFill>
                  <a:schemeClr val="tx1"/>
                </a:solidFill>
                <a:latin typeface="Tw Cen MT" panose="020B0602020104020603" pitchFamily="34" charset="0"/>
              </a:rPr>
              <a:t>Remember</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your</a:t>
            </a:r>
            <a:r>
              <a:rPr lang="nl-BE" sz="2000" dirty="0" smtClean="0">
                <a:solidFill>
                  <a:schemeClr val="tx1"/>
                </a:solidFill>
                <a:latin typeface="Tw Cen MT" panose="020B0602020104020603" pitchFamily="34" charset="0"/>
              </a:rPr>
              <a:t> </a:t>
            </a:r>
            <a:r>
              <a:rPr lang="nl-BE" sz="2000" dirty="0" err="1" smtClean="0">
                <a:solidFill>
                  <a:schemeClr val="tx1"/>
                </a:solidFill>
                <a:latin typeface="Tw Cen MT" panose="020B0602020104020603" pitchFamily="34" charset="0"/>
              </a:rPr>
              <a:t>bubble</a:t>
            </a:r>
            <a:endParaRPr lang="en-US" sz="2000" dirty="0">
              <a:solidFill>
                <a:schemeClr val="tx1"/>
              </a:solidFill>
              <a:latin typeface="Tw Cen MT" panose="020B0602020104020603" pitchFamily="34" charset="0"/>
            </a:endParaRPr>
          </a:p>
        </p:txBody>
      </p:sp>
      <p:sp>
        <p:nvSpPr>
          <p:cNvPr id="5" name="5-puntige ster 4"/>
          <p:cNvSpPr/>
          <p:nvPr/>
        </p:nvSpPr>
        <p:spPr>
          <a:xfrm>
            <a:off x="11549270" y="6192078"/>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16969962"/>
      </p:ext>
    </p:extLst>
  </p:cSld>
  <p:clrMapOvr>
    <a:masterClrMapping/>
  </p:clrMapOvr>
  <p:transition spd="slow">
    <p:push/>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773" y="4711793"/>
            <a:ext cx="355790" cy="355790"/>
          </a:xfrm>
          <a:prstGeom prst="rect">
            <a:avLst/>
          </a:prstGeom>
        </p:spPr>
      </p:pic>
      <p:sp>
        <p:nvSpPr>
          <p:cNvPr id="2" name="Tekstvak 1"/>
          <p:cNvSpPr txBox="1"/>
          <p:nvPr/>
        </p:nvSpPr>
        <p:spPr>
          <a:xfrm>
            <a:off x="1885596" y="4646548"/>
            <a:ext cx="2223038" cy="507831"/>
          </a:xfrm>
          <a:prstGeom prst="rect">
            <a:avLst/>
          </a:prstGeom>
          <a:noFill/>
        </p:spPr>
        <p:txBody>
          <a:bodyPr wrap="square" rtlCol="0">
            <a:spAutoFit/>
          </a:bodyPr>
          <a:lstStyle/>
          <a:p>
            <a:pPr>
              <a:lnSpc>
                <a:spcPct val="120000"/>
              </a:lnSpc>
            </a:pPr>
            <a:r>
              <a:rPr lang="nl-BE" sz="2250" dirty="0">
                <a:solidFill>
                  <a:schemeClr val="bg1"/>
                </a:solidFill>
                <a:latin typeface="UGent Panno Text Medium" panose="02000606040000040003" pitchFamily="2" charset="0"/>
              </a:rPr>
              <a:t>@</a:t>
            </a:r>
            <a:r>
              <a:rPr lang="nl-BE" sz="2250" dirty="0" err="1">
                <a:solidFill>
                  <a:schemeClr val="bg1"/>
                </a:solidFill>
                <a:latin typeface="UGent Panno Text Medium" panose="02000606040000040003" pitchFamily="2" charset="0"/>
              </a:rPr>
              <a:t>ResearchUGent</a:t>
            </a:r>
            <a:endParaRPr lang="nl-BE" sz="2250" dirty="0">
              <a:solidFill>
                <a:schemeClr val="bg1"/>
              </a:solidFill>
              <a:latin typeface="UGent Panno Text Medium" panose="02000606040000040003" pitchFamily="2" charset="0"/>
            </a:endParaRPr>
          </a:p>
        </p:txBody>
      </p:sp>
      <p:sp>
        <p:nvSpPr>
          <p:cNvPr id="9" name="Tekstvak 8"/>
          <p:cNvSpPr txBox="1"/>
          <p:nvPr/>
        </p:nvSpPr>
        <p:spPr>
          <a:xfrm>
            <a:off x="1205800" y="675631"/>
            <a:ext cx="6291877" cy="3442481"/>
          </a:xfrm>
          <a:prstGeom prst="rect">
            <a:avLst/>
          </a:prstGeom>
          <a:noFill/>
        </p:spPr>
        <p:txBody>
          <a:bodyPr wrap="square" rtlCol="0">
            <a:spAutoFit/>
          </a:bodyPr>
          <a:lstStyle/>
          <a:p>
            <a:pPr>
              <a:lnSpc>
                <a:spcPct val="120000"/>
              </a:lnSpc>
            </a:pPr>
            <a:r>
              <a:rPr lang="nl-BE" sz="3797" dirty="0">
                <a:solidFill>
                  <a:schemeClr val="bg1"/>
                </a:solidFill>
                <a:latin typeface="UGent Panno Text Medium" panose="02000606040000040003" pitchFamily="2" charset="0"/>
              </a:rPr>
              <a:t>THANK YOU FOR PARTICIPATING</a:t>
            </a:r>
            <a:r>
              <a:rPr lang="nl-BE" sz="3797" dirty="0" smtClean="0">
                <a:solidFill>
                  <a:schemeClr val="bg1"/>
                </a:solidFill>
                <a:latin typeface="UGent Panno Text Medium" panose="02000606040000040003" pitchFamily="2" charset="0"/>
              </a:rPr>
              <a:t>!</a:t>
            </a:r>
          </a:p>
          <a:p>
            <a:pPr>
              <a:lnSpc>
                <a:spcPct val="120000"/>
              </a:lnSpc>
            </a:pPr>
            <a:endParaRPr lang="nl-BE" sz="3797" dirty="0" smtClean="0">
              <a:solidFill>
                <a:schemeClr val="bg1"/>
              </a:solidFill>
              <a:latin typeface="UGent Panno Text Medium" panose="02000606040000040003" pitchFamily="2" charset="0"/>
            </a:endParaRPr>
          </a:p>
          <a:p>
            <a:pPr>
              <a:lnSpc>
                <a:spcPct val="120000"/>
              </a:lnSpc>
            </a:pPr>
            <a:endParaRPr lang="nl-BE" sz="3797" dirty="0">
              <a:solidFill>
                <a:schemeClr val="bg1"/>
              </a:solidFill>
              <a:latin typeface="UGent Panno Text Medium" panose="02000606040000040003" pitchFamily="2" charset="0"/>
            </a:endParaRPr>
          </a:p>
          <a:p>
            <a:pPr>
              <a:lnSpc>
                <a:spcPct val="120000"/>
              </a:lnSpc>
            </a:pPr>
            <a:r>
              <a:rPr lang="nl-BE" sz="2250" dirty="0">
                <a:solidFill>
                  <a:schemeClr val="bg1"/>
                </a:solidFill>
                <a:latin typeface="UGent Panno Text Medium" panose="02000606040000040003" pitchFamily="2" charset="0"/>
              </a:rPr>
              <a:t>Esther De Smet</a:t>
            </a:r>
            <a:br>
              <a:rPr lang="nl-BE" sz="2250" dirty="0">
                <a:solidFill>
                  <a:schemeClr val="bg1"/>
                </a:solidFill>
                <a:latin typeface="UGent Panno Text Medium" panose="02000606040000040003" pitchFamily="2" charset="0"/>
              </a:rPr>
            </a:br>
            <a:r>
              <a:rPr lang="nl-BE" sz="2250" dirty="0">
                <a:solidFill>
                  <a:schemeClr val="bg1"/>
                </a:solidFill>
                <a:latin typeface="UGent Panno Text Medium" panose="02000606040000040003" pitchFamily="2" charset="0"/>
              </a:rPr>
              <a:t>Research </a:t>
            </a:r>
            <a:r>
              <a:rPr lang="nl-BE" sz="2250" dirty="0" err="1">
                <a:solidFill>
                  <a:schemeClr val="bg1"/>
                </a:solidFill>
                <a:latin typeface="UGent Panno Text Medium" panose="02000606040000040003" pitchFamily="2" charset="0"/>
              </a:rPr>
              <a:t>Department</a:t>
            </a:r>
            <a:endParaRPr lang="nl-BE" sz="2250" dirty="0">
              <a:solidFill>
                <a:schemeClr val="bg1"/>
              </a:solidFill>
              <a:latin typeface="UGent Panno Text Medium" panose="02000606040000040003" pitchFamily="2" charset="0"/>
            </a:endParaRPr>
          </a:p>
          <a:p>
            <a:pPr>
              <a:lnSpc>
                <a:spcPct val="120000"/>
              </a:lnSpc>
            </a:pPr>
            <a:r>
              <a:rPr lang="nl-BE" sz="2250" dirty="0" err="1" smtClean="0">
                <a:solidFill>
                  <a:schemeClr val="bg1"/>
                </a:solidFill>
                <a:latin typeface="UGent Panno Text Medium" panose="02000606040000040003" pitchFamily="2" charset="0"/>
              </a:rPr>
              <a:t>March</a:t>
            </a:r>
            <a:r>
              <a:rPr lang="nl-BE" sz="2250" dirty="0" smtClean="0">
                <a:solidFill>
                  <a:schemeClr val="bg1"/>
                </a:solidFill>
                <a:latin typeface="UGent Panno Text Medium" panose="02000606040000040003" pitchFamily="2" charset="0"/>
              </a:rPr>
              <a:t> 2019</a:t>
            </a:r>
            <a:endParaRPr lang="nl-BE" sz="2250" dirty="0">
              <a:solidFill>
                <a:schemeClr val="bg1"/>
              </a:solidFill>
              <a:latin typeface="UGent Panno Text Medium" panose="02000606040000040003" pitchFamily="2" charset="0"/>
            </a:endParaRPr>
          </a:p>
        </p:txBody>
      </p:sp>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30" y="5874968"/>
            <a:ext cx="1228530" cy="983032"/>
          </a:xfrm>
          <a:prstGeom prst="rect">
            <a:avLst/>
          </a:prstGeom>
        </p:spPr>
      </p:pic>
      <p:pic>
        <p:nvPicPr>
          <p:cNvPr id="3074" name="Picture 2" descr="Image result for superhero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3890" y="875817"/>
            <a:ext cx="424815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338014"/>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8640" y="230832"/>
            <a:ext cx="8434137" cy="526788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590550" y="5485907"/>
            <a:ext cx="2152650" cy="11525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000" dirty="0" err="1" smtClean="0">
                <a:solidFill>
                  <a:srgbClr val="002060"/>
                </a:solidFill>
                <a:latin typeface="Arial Rounded MT Bold" panose="020F0704030504030204" pitchFamily="34" charset="0"/>
              </a:rPr>
              <a:t>Assess</a:t>
            </a:r>
            <a:r>
              <a:rPr lang="nl-BE" sz="2000" dirty="0" smtClean="0">
                <a:solidFill>
                  <a:srgbClr val="002060"/>
                </a:solidFill>
                <a:latin typeface="Arial Rounded MT Bold" panose="020F0704030504030204" pitchFamily="34" charset="0"/>
              </a:rPr>
              <a:t> </a:t>
            </a:r>
            <a:r>
              <a:rPr lang="nl-BE" sz="2000" dirty="0" err="1" smtClean="0">
                <a:solidFill>
                  <a:srgbClr val="002060"/>
                </a:solidFill>
                <a:latin typeface="Arial Rounded MT Bold" panose="020F0704030504030204" pitchFamily="34" charset="0"/>
              </a:rPr>
              <a:t>yourself</a:t>
            </a:r>
            <a:endParaRPr lang="nl-BE" sz="2000" dirty="0">
              <a:solidFill>
                <a:srgbClr val="002060"/>
              </a:solidFill>
              <a:latin typeface="Arial Rounded MT Bold" panose="020F0704030504030204" pitchFamily="34" charset="0"/>
            </a:endParaRPr>
          </a:p>
        </p:txBody>
      </p:sp>
      <p:sp>
        <p:nvSpPr>
          <p:cNvPr id="5" name="Rounded Rectangle 4"/>
          <p:cNvSpPr/>
          <p:nvPr/>
        </p:nvSpPr>
        <p:spPr>
          <a:xfrm>
            <a:off x="3445668" y="5485907"/>
            <a:ext cx="2152650" cy="11525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000" dirty="0" err="1" smtClean="0">
                <a:solidFill>
                  <a:srgbClr val="002060"/>
                </a:solidFill>
                <a:latin typeface="Arial Rounded MT Bold" panose="020F0704030504030204" pitchFamily="34" charset="0"/>
              </a:rPr>
              <a:t>Decide</a:t>
            </a:r>
            <a:r>
              <a:rPr lang="nl-BE" sz="2000" dirty="0" smtClean="0">
                <a:solidFill>
                  <a:srgbClr val="002060"/>
                </a:solidFill>
                <a:latin typeface="Arial Rounded MT Bold" panose="020F0704030504030204" pitchFamily="34" charset="0"/>
              </a:rPr>
              <a:t> on </a:t>
            </a:r>
            <a:r>
              <a:rPr lang="nl-BE" sz="2000" dirty="0" err="1" smtClean="0">
                <a:solidFill>
                  <a:srgbClr val="002060"/>
                </a:solidFill>
                <a:latin typeface="Arial Rounded MT Bold" panose="020F0704030504030204" pitchFamily="34" charset="0"/>
              </a:rPr>
              <a:t>your</a:t>
            </a:r>
            <a:r>
              <a:rPr lang="nl-BE" sz="2000" dirty="0" smtClean="0">
                <a:solidFill>
                  <a:srgbClr val="002060"/>
                </a:solidFill>
                <a:latin typeface="Arial Rounded MT Bold" panose="020F0704030504030204" pitchFamily="34" charset="0"/>
              </a:rPr>
              <a:t> profile</a:t>
            </a:r>
            <a:endParaRPr lang="nl-BE" sz="2000" dirty="0">
              <a:solidFill>
                <a:srgbClr val="002060"/>
              </a:solidFill>
              <a:latin typeface="Arial Rounded MT Bold" panose="020F0704030504030204" pitchFamily="34" charset="0"/>
            </a:endParaRPr>
          </a:p>
        </p:txBody>
      </p:sp>
      <p:sp>
        <p:nvSpPr>
          <p:cNvPr id="6" name="Rounded Rectangle 5"/>
          <p:cNvSpPr/>
          <p:nvPr/>
        </p:nvSpPr>
        <p:spPr>
          <a:xfrm>
            <a:off x="6447234" y="5485907"/>
            <a:ext cx="2152650" cy="11525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000" dirty="0" smtClean="0">
                <a:solidFill>
                  <a:srgbClr val="002060"/>
                </a:solidFill>
                <a:latin typeface="Arial Rounded MT Bold" panose="020F0704030504030204" pitchFamily="34" charset="0"/>
              </a:rPr>
              <a:t>Availability of </a:t>
            </a:r>
            <a:r>
              <a:rPr lang="nl-BE" sz="2000" dirty="0" err="1" smtClean="0">
                <a:solidFill>
                  <a:srgbClr val="002060"/>
                </a:solidFill>
                <a:latin typeface="Arial Rounded MT Bold" panose="020F0704030504030204" pitchFamily="34" charset="0"/>
              </a:rPr>
              <a:t>your</a:t>
            </a:r>
            <a:r>
              <a:rPr lang="nl-BE" sz="2000" dirty="0" smtClean="0">
                <a:solidFill>
                  <a:srgbClr val="002060"/>
                </a:solidFill>
                <a:latin typeface="Arial Rounded MT Bold" panose="020F0704030504030204" pitchFamily="34" charset="0"/>
              </a:rPr>
              <a:t> </a:t>
            </a:r>
            <a:r>
              <a:rPr lang="nl-BE" sz="2000" dirty="0" err="1" smtClean="0">
                <a:solidFill>
                  <a:srgbClr val="002060"/>
                </a:solidFill>
                <a:latin typeface="Arial Rounded MT Bold" panose="020F0704030504030204" pitchFamily="34" charset="0"/>
              </a:rPr>
              <a:t>outputs</a:t>
            </a:r>
            <a:endParaRPr lang="nl-BE" sz="2000" dirty="0">
              <a:solidFill>
                <a:srgbClr val="002060"/>
              </a:solidFill>
              <a:latin typeface="Arial Rounded MT Bold" panose="020F0704030504030204" pitchFamily="34" charset="0"/>
            </a:endParaRPr>
          </a:p>
        </p:txBody>
      </p:sp>
      <p:sp>
        <p:nvSpPr>
          <p:cNvPr id="7" name="Rounded Rectangle 6"/>
          <p:cNvSpPr/>
          <p:nvPr/>
        </p:nvSpPr>
        <p:spPr>
          <a:xfrm>
            <a:off x="9448800" y="5485907"/>
            <a:ext cx="2152650" cy="115252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nl-BE" sz="2000" dirty="0" err="1" smtClean="0">
                <a:solidFill>
                  <a:srgbClr val="002060"/>
                </a:solidFill>
                <a:latin typeface="Arial Rounded MT Bold" panose="020F0704030504030204" pitchFamily="34" charset="0"/>
              </a:rPr>
              <a:t>Communicate</a:t>
            </a:r>
            <a:r>
              <a:rPr lang="nl-BE" sz="2000" dirty="0" smtClean="0">
                <a:solidFill>
                  <a:srgbClr val="002060"/>
                </a:solidFill>
                <a:latin typeface="Arial Rounded MT Bold" panose="020F0704030504030204" pitchFamily="34" charset="0"/>
              </a:rPr>
              <a:t> &amp; </a:t>
            </a:r>
            <a:r>
              <a:rPr lang="nl-BE" sz="2000" dirty="0" err="1" smtClean="0">
                <a:solidFill>
                  <a:srgbClr val="002060"/>
                </a:solidFill>
                <a:latin typeface="Arial Rounded MT Bold" panose="020F0704030504030204" pitchFamily="34" charset="0"/>
              </a:rPr>
              <a:t>interact</a:t>
            </a:r>
            <a:endParaRPr lang="nl-BE" sz="2000" dirty="0">
              <a:solidFill>
                <a:srgbClr val="002060"/>
              </a:solidFill>
              <a:latin typeface="Arial Rounded MT Bold" panose="020F0704030504030204" pitchFamily="34" charset="0"/>
            </a:endParaRPr>
          </a:p>
        </p:txBody>
      </p:sp>
      <p:sp>
        <p:nvSpPr>
          <p:cNvPr id="2" name="AutoShape 4" descr="Image result for google superheroes"/>
          <p:cNvSpPr>
            <a:spLocks noChangeAspect="1" noChangeArrowheads="1"/>
          </p:cNvSpPr>
          <p:nvPr/>
        </p:nvSpPr>
        <p:spPr bwMode="auto">
          <a:xfrm>
            <a:off x="155575" y="-936625"/>
            <a:ext cx="571500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Rechthoek 1"/>
          <p:cNvSpPr/>
          <p:nvPr/>
        </p:nvSpPr>
        <p:spPr>
          <a:xfrm>
            <a:off x="5985709" y="0"/>
            <a:ext cx="6189042" cy="461665"/>
          </a:xfrm>
          <a:prstGeom prst="rect">
            <a:avLst/>
          </a:prstGeom>
        </p:spPr>
        <p:txBody>
          <a:bodyPr wrap="square">
            <a:spAutoFit/>
          </a:bodyPr>
          <a:lstStyle/>
          <a:p>
            <a:r>
              <a:rPr lang="en-US" sz="1200" dirty="0" err="1">
                <a:solidFill>
                  <a:srgbClr val="000000"/>
                </a:solidFill>
                <a:latin typeface="Arial Rounded MT Bold" panose="020F0704030504030204" pitchFamily="34" charset="0"/>
                <a:cs typeface="Arial" panose="020B0604020202020204" pitchFamily="34" charset="0"/>
              </a:rPr>
              <a:t>Goodier</a:t>
            </a:r>
            <a:r>
              <a:rPr lang="en-US" sz="1200" dirty="0">
                <a:solidFill>
                  <a:srgbClr val="000000"/>
                </a:solidFill>
                <a:latin typeface="Arial Rounded MT Bold" panose="020F0704030504030204" pitchFamily="34" charset="0"/>
                <a:cs typeface="Arial" panose="020B0604020202020204" pitchFamily="34" charset="0"/>
              </a:rPr>
              <a:t> and </a:t>
            </a:r>
            <a:r>
              <a:rPr lang="en-US" sz="1200" dirty="0" err="1" smtClean="0">
                <a:solidFill>
                  <a:srgbClr val="000000"/>
                </a:solidFill>
                <a:latin typeface="Arial Rounded MT Bold" panose="020F0704030504030204" pitchFamily="34" charset="0"/>
                <a:cs typeface="Arial" panose="020B0604020202020204" pitchFamily="34" charset="0"/>
              </a:rPr>
              <a:t>Czerniewicz</a:t>
            </a:r>
            <a:r>
              <a:rPr lang="en-US" sz="1200" dirty="0">
                <a:solidFill>
                  <a:srgbClr val="000000"/>
                </a:solidFill>
                <a:latin typeface="Arial Rounded MT Bold" panose="020F0704030504030204" pitchFamily="34" charset="0"/>
                <a:cs typeface="Arial" panose="020B0604020202020204" pitchFamily="34" charset="0"/>
              </a:rPr>
              <a:t>, </a:t>
            </a:r>
            <a:r>
              <a:rPr lang="en-US" sz="1200" dirty="0">
                <a:solidFill>
                  <a:srgbClr val="000000"/>
                </a:solidFill>
                <a:latin typeface="Arial Rounded MT Bold" panose="020F0704030504030204" pitchFamily="34" charset="0"/>
                <a:cs typeface="Arial" panose="020B0604020202020204" pitchFamily="34" charset="0"/>
                <a:hlinkClick r:id="rId4"/>
              </a:rPr>
              <a:t>http://</a:t>
            </a:r>
            <a:r>
              <a:rPr lang="en-US" sz="1200" dirty="0" smtClean="0">
                <a:solidFill>
                  <a:srgbClr val="000000"/>
                </a:solidFill>
                <a:latin typeface="Arial Rounded MT Bold" panose="020F0704030504030204" pitchFamily="34" charset="0"/>
                <a:cs typeface="Arial" panose="020B0604020202020204" pitchFamily="34" charset="0"/>
                <a:hlinkClick r:id="rId4"/>
              </a:rPr>
              <a:t>openuct.uct.ac.za/sites/default/files/Online%20Visibility%20Guidelines.pdf</a:t>
            </a:r>
            <a:r>
              <a:rPr lang="en-US" sz="1200" dirty="0" smtClean="0">
                <a:solidFill>
                  <a:srgbClr val="000000"/>
                </a:solidFill>
                <a:latin typeface="Arial Rounded MT Bold" panose="020F0704030504030204" pitchFamily="34" charset="0"/>
                <a:cs typeface="Arial" panose="020B0604020202020204" pitchFamily="34" charset="0"/>
              </a:rPr>
              <a:t> </a:t>
            </a:r>
            <a:endParaRPr lang="en-US" sz="1200" dirty="0">
              <a:latin typeface="Arial Rounded MT Bold" panose="020F0704030504030204" pitchFamily="34" charset="0"/>
              <a:cs typeface="Arial" panose="020B0604020202020204" pitchFamily="34" charset="0"/>
            </a:endParaRPr>
          </a:p>
        </p:txBody>
      </p:sp>
      <p:sp>
        <p:nvSpPr>
          <p:cNvPr id="8" name="Rechthoek 7"/>
          <p:cNvSpPr/>
          <p:nvPr/>
        </p:nvSpPr>
        <p:spPr>
          <a:xfrm>
            <a:off x="6414009" y="6346044"/>
            <a:ext cx="2219100" cy="584775"/>
          </a:xfrm>
          <a:prstGeom prst="rect">
            <a:avLst/>
          </a:prstGeom>
          <a:noFill/>
        </p:spPr>
        <p:txBody>
          <a:bodyPr wrap="square" lIns="91440" tIns="45720" rIns="91440" bIns="45720">
            <a:spAutoFit/>
          </a:bodyPr>
          <a:lstStyle/>
          <a:p>
            <a:pPr algn="ctr"/>
            <a:r>
              <a:rPr lang="nl-NL" sz="3200" b="1" cap="none" spc="0" dirty="0" err="1" smtClean="0">
                <a:ln w="22225">
                  <a:solidFill>
                    <a:schemeClr val="accent2"/>
                  </a:solidFill>
                  <a:prstDash val="solid"/>
                </a:ln>
                <a:solidFill>
                  <a:schemeClr val="accent2">
                    <a:lumMod val="40000"/>
                    <a:lumOff val="60000"/>
                  </a:schemeClr>
                </a:solidFill>
                <a:effectLst/>
              </a:rPr>
              <a:t>Repository</a:t>
            </a:r>
            <a:endParaRPr lang="nl-NL" sz="3200" b="1" cap="none" spc="0" dirty="0">
              <a:ln w="22225">
                <a:solidFill>
                  <a:schemeClr val="accent2"/>
                </a:solidFill>
                <a:prstDash val="solid"/>
              </a:ln>
              <a:solidFill>
                <a:schemeClr val="accent2">
                  <a:lumMod val="40000"/>
                  <a:lumOff val="60000"/>
                </a:schemeClr>
              </a:solidFill>
              <a:effectLst/>
            </a:endParaRPr>
          </a:p>
        </p:txBody>
      </p:sp>
      <p:sp>
        <p:nvSpPr>
          <p:cNvPr id="10" name="Rechthoek 9"/>
          <p:cNvSpPr/>
          <p:nvPr/>
        </p:nvSpPr>
        <p:spPr>
          <a:xfrm>
            <a:off x="524100" y="6298479"/>
            <a:ext cx="2219100" cy="584775"/>
          </a:xfrm>
          <a:prstGeom prst="rect">
            <a:avLst/>
          </a:prstGeom>
          <a:noFill/>
        </p:spPr>
        <p:txBody>
          <a:bodyPr wrap="square" lIns="91440" tIns="45720" rIns="91440" bIns="45720">
            <a:spAutoFit/>
          </a:bodyPr>
          <a:lstStyle/>
          <a:p>
            <a:pPr algn="ctr"/>
            <a:r>
              <a:rPr lang="nl-NL" sz="3200" b="1" cap="none" spc="0" dirty="0" smtClean="0">
                <a:ln w="22225">
                  <a:solidFill>
                    <a:schemeClr val="accent2"/>
                  </a:solidFill>
                  <a:prstDash val="solid"/>
                </a:ln>
                <a:solidFill>
                  <a:schemeClr val="accent2">
                    <a:lumMod val="40000"/>
                    <a:lumOff val="60000"/>
                  </a:schemeClr>
                </a:solidFill>
                <a:effectLst/>
              </a:rPr>
              <a:t>ORCID</a:t>
            </a:r>
            <a:endParaRPr lang="nl-NL" sz="3200" b="1" cap="none" spc="0" dirty="0">
              <a:ln w="22225">
                <a:solidFill>
                  <a:schemeClr val="accent2"/>
                </a:solidFill>
                <a:prstDash val="solid"/>
              </a:ln>
              <a:solidFill>
                <a:schemeClr val="accent2">
                  <a:lumMod val="40000"/>
                  <a:lumOff val="60000"/>
                </a:schemeClr>
              </a:solidFill>
              <a:effectLst/>
            </a:endParaRPr>
          </a:p>
        </p:txBody>
      </p:sp>
      <p:sp>
        <p:nvSpPr>
          <p:cNvPr id="11" name="Rechthoek 10"/>
          <p:cNvSpPr/>
          <p:nvPr/>
        </p:nvSpPr>
        <p:spPr>
          <a:xfrm>
            <a:off x="9482025" y="6408314"/>
            <a:ext cx="2219100" cy="461665"/>
          </a:xfrm>
          <a:prstGeom prst="rect">
            <a:avLst/>
          </a:prstGeom>
          <a:noFill/>
        </p:spPr>
        <p:txBody>
          <a:bodyPr wrap="square" lIns="91440" tIns="45720" rIns="91440" bIns="45720">
            <a:spAutoFit/>
          </a:bodyPr>
          <a:lstStyle/>
          <a:p>
            <a:pPr algn="ctr"/>
            <a:r>
              <a:rPr lang="nl-NL" sz="2400" b="1" cap="none" spc="0" dirty="0" err="1" smtClean="0">
                <a:ln w="22225">
                  <a:solidFill>
                    <a:schemeClr val="accent2"/>
                  </a:solidFill>
                  <a:prstDash val="solid"/>
                </a:ln>
                <a:solidFill>
                  <a:schemeClr val="accent2">
                    <a:lumMod val="40000"/>
                    <a:lumOff val="60000"/>
                  </a:schemeClr>
                </a:solidFill>
                <a:effectLst/>
              </a:rPr>
              <a:t>Social</a:t>
            </a:r>
            <a:r>
              <a:rPr lang="nl-NL" sz="2400" b="1" cap="none" spc="0" dirty="0" smtClean="0">
                <a:ln w="22225">
                  <a:solidFill>
                    <a:schemeClr val="accent2"/>
                  </a:solidFill>
                  <a:prstDash val="solid"/>
                </a:ln>
                <a:solidFill>
                  <a:schemeClr val="accent2">
                    <a:lumMod val="40000"/>
                    <a:lumOff val="60000"/>
                  </a:schemeClr>
                </a:solidFill>
                <a:effectLst/>
              </a:rPr>
              <a:t> Media?</a:t>
            </a:r>
            <a:endParaRPr lang="nl-NL" sz="2400" b="1" cap="none" spc="0" dirty="0">
              <a:ln w="22225">
                <a:solidFill>
                  <a:schemeClr val="accent2"/>
                </a:solidFill>
                <a:prstDash val="solid"/>
              </a:ln>
              <a:solidFill>
                <a:schemeClr val="accent2">
                  <a:lumMod val="40000"/>
                  <a:lumOff val="60000"/>
                </a:schemeClr>
              </a:solidFill>
              <a:effectLst/>
            </a:endParaRPr>
          </a:p>
        </p:txBody>
      </p:sp>
      <p:sp>
        <p:nvSpPr>
          <p:cNvPr id="12" name="Rechthoek 11"/>
          <p:cNvSpPr/>
          <p:nvPr/>
        </p:nvSpPr>
        <p:spPr>
          <a:xfrm>
            <a:off x="3445668" y="6421589"/>
            <a:ext cx="2219100" cy="461665"/>
          </a:xfrm>
          <a:prstGeom prst="rect">
            <a:avLst/>
          </a:prstGeom>
          <a:noFill/>
        </p:spPr>
        <p:txBody>
          <a:bodyPr wrap="square" lIns="91440" tIns="45720" rIns="91440" bIns="45720">
            <a:spAutoFit/>
          </a:bodyPr>
          <a:lstStyle/>
          <a:p>
            <a:pPr algn="ctr"/>
            <a:r>
              <a:rPr lang="nl-NL" sz="2400" b="1" cap="none" spc="0" dirty="0" err="1" smtClean="0">
                <a:ln w="22225">
                  <a:solidFill>
                    <a:schemeClr val="accent2"/>
                  </a:solidFill>
                  <a:prstDash val="solid"/>
                </a:ln>
                <a:solidFill>
                  <a:schemeClr val="accent2">
                    <a:lumMod val="40000"/>
                    <a:lumOff val="60000"/>
                  </a:schemeClr>
                </a:solidFill>
                <a:effectLst/>
              </a:rPr>
              <a:t>Social</a:t>
            </a:r>
            <a:r>
              <a:rPr lang="nl-NL" sz="2400" b="1" cap="none" spc="0" dirty="0" smtClean="0">
                <a:ln w="22225">
                  <a:solidFill>
                    <a:schemeClr val="accent2"/>
                  </a:solidFill>
                  <a:prstDash val="solid"/>
                </a:ln>
                <a:solidFill>
                  <a:schemeClr val="accent2">
                    <a:lumMod val="40000"/>
                    <a:lumOff val="60000"/>
                  </a:schemeClr>
                </a:solidFill>
                <a:effectLst/>
              </a:rPr>
              <a:t> Media?</a:t>
            </a:r>
            <a:endParaRPr lang="nl-NL" sz="2400" b="1" cap="none" spc="0" dirty="0">
              <a:ln w="22225">
                <a:solidFill>
                  <a:schemeClr val="accent2"/>
                </a:solidFill>
                <a:prstDash val="solid"/>
              </a:ln>
              <a:solidFill>
                <a:schemeClr val="accent2">
                  <a:lumMod val="40000"/>
                  <a:lumOff val="60000"/>
                </a:schemeClr>
              </a:solidFill>
              <a:effectLst/>
            </a:endParaRPr>
          </a:p>
        </p:txBody>
      </p:sp>
      <p:sp>
        <p:nvSpPr>
          <p:cNvPr id="13" name="5-puntige ster 12"/>
          <p:cNvSpPr/>
          <p:nvPr/>
        </p:nvSpPr>
        <p:spPr>
          <a:xfrm>
            <a:off x="11557425" y="588203"/>
            <a:ext cx="516834" cy="43732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497773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cdn.vectorstock.com/i/composite/32,84/comic-book-explosion-vector-12632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744" y="190500"/>
            <a:ext cx="3619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3470" y="5766112"/>
            <a:ext cx="1228530" cy="983032"/>
          </a:xfrm>
          <a:prstGeom prst="rect">
            <a:avLst/>
          </a:prstGeom>
        </p:spPr>
      </p:pic>
      <p:pic>
        <p:nvPicPr>
          <p:cNvPr id="7" name="Picture 2" descr="Bang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950" y="5729917"/>
            <a:ext cx="5601040" cy="587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2.bp.blogspot.com/-jj1fo0kVaM8/US1xv7JejZI/AAAAAAAAEzA/Qn7fkWjmmdw/s1600/Marvel-Comics-X-Men-Wolverine-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160" y="1057275"/>
            <a:ext cx="3387315" cy="5294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Afbeelding 9"/>
          <p:cNvPicPr>
            <a:picLocks noChangeAspect="1"/>
          </p:cNvPicPr>
          <p:nvPr/>
        </p:nvPicPr>
        <p:blipFill>
          <a:blip r:embed="rId7"/>
          <a:stretch>
            <a:fillRect/>
          </a:stretch>
        </p:blipFill>
        <p:spPr>
          <a:xfrm>
            <a:off x="7462690" y="1428750"/>
            <a:ext cx="933450" cy="666750"/>
          </a:xfrm>
          <a:prstGeom prst="rect">
            <a:avLst/>
          </a:prstGeom>
        </p:spPr>
      </p:pic>
    </p:spTree>
    <p:extLst>
      <p:ext uri="{BB962C8B-B14F-4D97-AF65-F5344CB8AC3E}">
        <p14:creationId xmlns:p14="http://schemas.microsoft.com/office/powerpoint/2010/main" val="66116371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4597" b="37208"/>
          <a:stretch/>
        </p:blipFill>
        <p:spPr bwMode="auto">
          <a:xfrm>
            <a:off x="1168298" y="175846"/>
            <a:ext cx="10023231" cy="6232970"/>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1817077" y="6283569"/>
            <a:ext cx="2461846" cy="231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p:cNvSpPr/>
          <p:nvPr/>
        </p:nvSpPr>
        <p:spPr>
          <a:xfrm rot="239503">
            <a:off x="3718067" y="6346193"/>
            <a:ext cx="2461846" cy="2315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412" name="Picture 4" descr="Ban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3823" y="6293837"/>
            <a:ext cx="28860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Bang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8524" y="2468991"/>
            <a:ext cx="2924175" cy="523875"/>
          </a:xfrm>
          <a:prstGeom prst="rect">
            <a:avLst/>
          </a:prstGeom>
          <a:noFill/>
          <a:extLst>
            <a:ext uri="{909E8E84-426E-40DD-AFC4-6F175D3DCCD1}">
              <a14:hiddenFill xmlns:a14="http://schemas.microsoft.com/office/drawing/2010/main">
                <a:solidFill>
                  <a:srgbClr val="FFFFFF"/>
                </a:solidFill>
              </a14:hiddenFill>
            </a:ext>
          </a:extLst>
        </p:spPr>
      </p:pic>
      <p:sp>
        <p:nvSpPr>
          <p:cNvPr id="6" name="Rechthoek 5"/>
          <p:cNvSpPr/>
          <p:nvPr/>
        </p:nvSpPr>
        <p:spPr>
          <a:xfrm>
            <a:off x="2062916" y="1221179"/>
            <a:ext cx="2825608" cy="1077218"/>
          </a:xfrm>
          <a:prstGeom prst="rect">
            <a:avLst/>
          </a:prstGeom>
        </p:spPr>
        <p:txBody>
          <a:bodyPr wrap="square">
            <a:spAutoFit/>
          </a:bodyPr>
          <a:lstStyle/>
          <a:p>
            <a:r>
              <a:rPr lang="nl-BE" sz="1600" dirty="0" err="1" smtClean="0">
                <a:solidFill>
                  <a:schemeClr val="bg2">
                    <a:lumMod val="10000"/>
                  </a:schemeClr>
                </a:solidFill>
                <a:latin typeface="Arial Rounded MT Bold" panose="020F0704030504030204" pitchFamily="34" charset="0"/>
              </a:rPr>
              <a:t>Improve</a:t>
            </a:r>
            <a:r>
              <a:rPr lang="nl-BE" sz="1600" dirty="0" smtClean="0">
                <a:solidFill>
                  <a:schemeClr val="bg2">
                    <a:lumMod val="10000"/>
                  </a:schemeClr>
                </a:solidFill>
                <a:latin typeface="Arial Rounded MT Bold" panose="020F0704030504030204" pitchFamily="34" charset="0"/>
              </a:rPr>
              <a:t> </a:t>
            </a:r>
            <a:r>
              <a:rPr lang="nl-BE" sz="1600" dirty="0" err="1" smtClean="0">
                <a:solidFill>
                  <a:schemeClr val="bg2">
                    <a:lumMod val="10000"/>
                  </a:schemeClr>
                </a:solidFill>
                <a:latin typeface="Arial Rounded MT Bold" panose="020F0704030504030204" pitchFamily="34" charset="0"/>
              </a:rPr>
              <a:t>effectiveness</a:t>
            </a:r>
            <a:r>
              <a:rPr lang="nl-BE" sz="1600" dirty="0" smtClean="0">
                <a:solidFill>
                  <a:schemeClr val="bg2">
                    <a:lumMod val="10000"/>
                  </a:schemeClr>
                </a:solidFill>
                <a:latin typeface="Arial Rounded MT Bold" panose="020F0704030504030204" pitchFamily="34" charset="0"/>
              </a:rPr>
              <a:t> </a:t>
            </a:r>
          </a:p>
          <a:p>
            <a:r>
              <a:rPr lang="nl-BE" sz="1600" dirty="0" smtClean="0">
                <a:solidFill>
                  <a:schemeClr val="bg2">
                    <a:lumMod val="10000"/>
                  </a:schemeClr>
                </a:solidFill>
                <a:latin typeface="Arial Rounded MT Bold" panose="020F0704030504030204" pitchFamily="34" charset="0"/>
              </a:rPr>
              <a:t>and </a:t>
            </a:r>
            <a:r>
              <a:rPr lang="nl-BE" sz="1600" dirty="0" err="1" smtClean="0">
                <a:solidFill>
                  <a:schemeClr val="bg2">
                    <a:lumMod val="10000"/>
                  </a:schemeClr>
                </a:solidFill>
                <a:latin typeface="Arial Rounded MT Bold" panose="020F0704030504030204" pitchFamily="34" charset="0"/>
              </a:rPr>
              <a:t>sustainability</a:t>
            </a:r>
            <a:r>
              <a:rPr lang="nl-BE" sz="1600" dirty="0" smtClean="0">
                <a:solidFill>
                  <a:schemeClr val="bg2">
                    <a:lumMod val="10000"/>
                  </a:schemeClr>
                </a:solidFill>
                <a:latin typeface="Arial Rounded MT Bold" panose="020F0704030504030204" pitchFamily="34" charset="0"/>
              </a:rPr>
              <a:t> of policy</a:t>
            </a:r>
          </a:p>
          <a:p>
            <a:r>
              <a:rPr lang="nl-BE" sz="1600" dirty="0" smtClean="0">
                <a:solidFill>
                  <a:schemeClr val="bg2">
                    <a:lumMod val="10000"/>
                  </a:schemeClr>
                </a:solidFill>
                <a:latin typeface="Arial Rounded MT Bold" panose="020F0704030504030204" pitchFamily="34" charset="0"/>
              </a:rPr>
              <a:t>and </a:t>
            </a:r>
            <a:r>
              <a:rPr lang="nl-BE" sz="1600" dirty="0" err="1" smtClean="0">
                <a:solidFill>
                  <a:schemeClr val="bg2">
                    <a:lumMod val="10000"/>
                  </a:schemeClr>
                </a:solidFill>
                <a:latin typeface="Arial Rounded MT Bold" panose="020F0704030504030204" pitchFamily="34" charset="0"/>
              </a:rPr>
              <a:t>activities</a:t>
            </a:r>
            <a:r>
              <a:rPr lang="nl-BE" sz="1600" dirty="0" smtClean="0">
                <a:solidFill>
                  <a:schemeClr val="bg2">
                    <a:lumMod val="10000"/>
                  </a:schemeClr>
                </a:solidFill>
                <a:latin typeface="Arial Rounded MT Bold" panose="020F0704030504030204" pitchFamily="34" charset="0"/>
              </a:rPr>
              <a:t> </a:t>
            </a:r>
            <a:r>
              <a:rPr lang="nl-BE" sz="1600" dirty="0" err="1" smtClean="0">
                <a:solidFill>
                  <a:schemeClr val="bg2">
                    <a:lumMod val="10000"/>
                  </a:schemeClr>
                </a:solidFill>
                <a:latin typeface="Arial Rounded MT Bold" panose="020F0704030504030204" pitchFamily="34" charset="0"/>
              </a:rPr>
              <a:t>by</a:t>
            </a:r>
            <a:r>
              <a:rPr lang="nl-BE" sz="1600" dirty="0" smtClean="0">
                <a:solidFill>
                  <a:schemeClr val="bg2">
                    <a:lumMod val="10000"/>
                  </a:schemeClr>
                </a:solidFill>
                <a:latin typeface="Arial Rounded MT Bold" panose="020F0704030504030204" pitchFamily="34" charset="0"/>
              </a:rPr>
              <a:t> ‘</a:t>
            </a:r>
            <a:r>
              <a:rPr lang="nl-BE" sz="1600" dirty="0" err="1" smtClean="0">
                <a:solidFill>
                  <a:schemeClr val="bg2">
                    <a:lumMod val="10000"/>
                  </a:schemeClr>
                </a:solidFill>
                <a:latin typeface="Arial Rounded MT Bold" panose="020F0704030504030204" pitchFamily="34" charset="0"/>
              </a:rPr>
              <a:t>third</a:t>
            </a:r>
            <a:r>
              <a:rPr lang="nl-BE" sz="1600" dirty="0" smtClean="0">
                <a:solidFill>
                  <a:schemeClr val="bg2">
                    <a:lumMod val="10000"/>
                  </a:schemeClr>
                </a:solidFill>
                <a:latin typeface="Arial Rounded MT Bold" panose="020F0704030504030204" pitchFamily="34" charset="0"/>
              </a:rPr>
              <a:t>                       </a:t>
            </a:r>
            <a:r>
              <a:rPr lang="nl-BE" sz="1600" dirty="0" err="1" smtClean="0">
                <a:solidFill>
                  <a:schemeClr val="bg2">
                    <a:lumMod val="10000"/>
                  </a:schemeClr>
                </a:solidFill>
                <a:latin typeface="Arial Rounded MT Bold" panose="020F0704030504030204" pitchFamily="34" charset="0"/>
              </a:rPr>
              <a:t>parties</a:t>
            </a:r>
            <a:endParaRPr lang="nl-BE" sz="1600" dirty="0">
              <a:latin typeface="Arial Rounded MT Bold" panose="020F0704030504030204" pitchFamily="34" charset="0"/>
            </a:endParaRPr>
          </a:p>
        </p:txBody>
      </p:sp>
      <p:sp>
        <p:nvSpPr>
          <p:cNvPr id="7" name="Rechthoek 6"/>
          <p:cNvSpPr/>
          <p:nvPr/>
        </p:nvSpPr>
        <p:spPr>
          <a:xfrm>
            <a:off x="2062915" y="674455"/>
            <a:ext cx="2587183" cy="584775"/>
          </a:xfrm>
          <a:prstGeom prst="rect">
            <a:avLst/>
          </a:prstGeom>
        </p:spPr>
        <p:txBody>
          <a:bodyPr wrap="none">
            <a:spAutoFit/>
          </a:bodyPr>
          <a:lstStyle/>
          <a:p>
            <a:r>
              <a:rPr lang="nl-BE" sz="1600" dirty="0" err="1">
                <a:solidFill>
                  <a:schemeClr val="bg2">
                    <a:lumMod val="10000"/>
                  </a:schemeClr>
                </a:solidFill>
                <a:latin typeface="Arial Rounded MT Bold" panose="020F0704030504030204" pitchFamily="34" charset="0"/>
              </a:rPr>
              <a:t>Improve</a:t>
            </a:r>
            <a:r>
              <a:rPr lang="nl-BE" sz="1600" dirty="0">
                <a:solidFill>
                  <a:schemeClr val="bg2">
                    <a:lumMod val="10000"/>
                  </a:schemeClr>
                </a:solidFill>
                <a:latin typeface="Arial Rounded MT Bold" panose="020F0704030504030204" pitchFamily="34" charset="0"/>
              </a:rPr>
              <a:t> </a:t>
            </a:r>
            <a:r>
              <a:rPr lang="nl-BE" sz="1600" dirty="0" err="1">
                <a:solidFill>
                  <a:schemeClr val="bg2">
                    <a:lumMod val="10000"/>
                  </a:schemeClr>
                </a:solidFill>
                <a:latin typeface="Arial Rounded MT Bold" panose="020F0704030504030204" pitchFamily="34" charset="0"/>
              </a:rPr>
              <a:t>social</a:t>
            </a:r>
            <a:r>
              <a:rPr lang="nl-BE" sz="1600" dirty="0">
                <a:solidFill>
                  <a:schemeClr val="bg2">
                    <a:lumMod val="10000"/>
                  </a:schemeClr>
                </a:solidFill>
                <a:latin typeface="Arial Rounded MT Bold" panose="020F0704030504030204" pitchFamily="34" charset="0"/>
              </a:rPr>
              <a:t> </a:t>
            </a:r>
            <a:r>
              <a:rPr lang="nl-BE" sz="1600" dirty="0" err="1" smtClean="0">
                <a:solidFill>
                  <a:schemeClr val="bg2">
                    <a:lumMod val="10000"/>
                  </a:schemeClr>
                </a:solidFill>
                <a:latin typeface="Arial Rounded MT Bold" panose="020F0704030504030204" pitchFamily="34" charset="0"/>
              </a:rPr>
              <a:t>cohesion</a:t>
            </a:r>
            <a:endParaRPr lang="nl-BE" sz="1600" dirty="0" smtClean="0">
              <a:solidFill>
                <a:schemeClr val="bg2">
                  <a:lumMod val="10000"/>
                </a:schemeClr>
              </a:solidFill>
              <a:latin typeface="Arial Rounded MT Bold" panose="020F0704030504030204" pitchFamily="34" charset="0"/>
            </a:endParaRPr>
          </a:p>
          <a:p>
            <a:r>
              <a:rPr lang="nl-BE" sz="1600" dirty="0" smtClean="0">
                <a:solidFill>
                  <a:schemeClr val="bg2">
                    <a:lumMod val="10000"/>
                  </a:schemeClr>
                </a:solidFill>
                <a:latin typeface="Arial Rounded MT Bold" panose="020F0704030504030204" pitchFamily="34" charset="0"/>
              </a:rPr>
              <a:t>and well-</a:t>
            </a:r>
            <a:r>
              <a:rPr lang="nl-BE" sz="1600" dirty="0" err="1" smtClean="0">
                <a:solidFill>
                  <a:schemeClr val="bg2">
                    <a:lumMod val="10000"/>
                  </a:schemeClr>
                </a:solidFill>
                <a:latin typeface="Arial Rounded MT Bold" panose="020F0704030504030204" pitchFamily="34" charset="0"/>
              </a:rPr>
              <a:t>being</a:t>
            </a:r>
            <a:endParaRPr lang="nl-BE" sz="1600" dirty="0">
              <a:latin typeface="Arial Rounded MT Bold" panose="020F0704030504030204" pitchFamily="34" charset="0"/>
            </a:endParaRPr>
          </a:p>
        </p:txBody>
      </p:sp>
      <p:sp>
        <p:nvSpPr>
          <p:cNvPr id="8" name="Rechthoek 7"/>
          <p:cNvSpPr/>
          <p:nvPr/>
        </p:nvSpPr>
        <p:spPr>
          <a:xfrm>
            <a:off x="7712910" y="1467400"/>
            <a:ext cx="3050387" cy="584775"/>
          </a:xfrm>
          <a:prstGeom prst="rect">
            <a:avLst/>
          </a:prstGeom>
        </p:spPr>
        <p:txBody>
          <a:bodyPr wrap="none">
            <a:spAutoFit/>
          </a:bodyPr>
          <a:lstStyle/>
          <a:p>
            <a:r>
              <a:rPr lang="nl-BE" sz="1600" dirty="0" err="1">
                <a:solidFill>
                  <a:schemeClr val="bg2">
                    <a:lumMod val="10000"/>
                  </a:schemeClr>
                </a:solidFill>
                <a:latin typeface="Arial Rounded MT Bold" panose="020F0704030504030204" pitchFamily="34" charset="0"/>
              </a:rPr>
              <a:t>Enlarge</a:t>
            </a:r>
            <a:r>
              <a:rPr lang="nl-BE" sz="1600" dirty="0">
                <a:solidFill>
                  <a:schemeClr val="bg2">
                    <a:lumMod val="10000"/>
                  </a:schemeClr>
                </a:solidFill>
                <a:latin typeface="Arial Rounded MT Bold" panose="020F0704030504030204" pitchFamily="34" charset="0"/>
              </a:rPr>
              <a:t> </a:t>
            </a:r>
            <a:r>
              <a:rPr lang="nl-BE" sz="1600" dirty="0" err="1">
                <a:solidFill>
                  <a:schemeClr val="bg2">
                    <a:lumMod val="10000"/>
                  </a:schemeClr>
                </a:solidFill>
                <a:latin typeface="Arial Rounded MT Bold" panose="020F0704030504030204" pitchFamily="34" charset="0"/>
              </a:rPr>
              <a:t>economic</a:t>
            </a:r>
            <a:r>
              <a:rPr lang="nl-BE" sz="1600" dirty="0">
                <a:solidFill>
                  <a:schemeClr val="bg2">
                    <a:lumMod val="10000"/>
                  </a:schemeClr>
                </a:solidFill>
                <a:latin typeface="Arial Rounded MT Bold" panose="020F0704030504030204" pitchFamily="34" charset="0"/>
              </a:rPr>
              <a:t> </a:t>
            </a:r>
            <a:r>
              <a:rPr lang="nl-BE" sz="1600" dirty="0" err="1" smtClean="0">
                <a:solidFill>
                  <a:schemeClr val="bg2">
                    <a:lumMod val="10000"/>
                  </a:schemeClr>
                </a:solidFill>
                <a:latin typeface="Arial Rounded MT Bold" panose="020F0704030504030204" pitchFamily="34" charset="0"/>
              </a:rPr>
              <a:t>prosperity</a:t>
            </a:r>
            <a:endParaRPr lang="nl-BE" sz="1600" dirty="0" smtClean="0">
              <a:solidFill>
                <a:schemeClr val="bg2">
                  <a:lumMod val="10000"/>
                </a:schemeClr>
              </a:solidFill>
              <a:latin typeface="Arial Rounded MT Bold" panose="020F0704030504030204" pitchFamily="34" charset="0"/>
            </a:endParaRPr>
          </a:p>
          <a:p>
            <a:r>
              <a:rPr lang="nl-BE" sz="1600" dirty="0" smtClean="0">
                <a:solidFill>
                  <a:schemeClr val="bg2">
                    <a:lumMod val="10000"/>
                  </a:schemeClr>
                </a:solidFill>
                <a:latin typeface="Arial Rounded MT Bold" panose="020F0704030504030204" pitchFamily="34" charset="0"/>
              </a:rPr>
              <a:t>and </a:t>
            </a:r>
            <a:r>
              <a:rPr lang="nl-BE" sz="1600" dirty="0" err="1" smtClean="0">
                <a:solidFill>
                  <a:schemeClr val="bg2">
                    <a:lumMod val="10000"/>
                  </a:schemeClr>
                </a:solidFill>
                <a:latin typeface="Arial Rounded MT Bold" panose="020F0704030504030204" pitchFamily="34" charset="0"/>
              </a:rPr>
              <a:t>robustness</a:t>
            </a:r>
            <a:endParaRPr lang="nl-BE" sz="1600" dirty="0">
              <a:latin typeface="Arial Rounded MT Bold" panose="020F0704030504030204" pitchFamily="34" charset="0"/>
            </a:endParaRPr>
          </a:p>
        </p:txBody>
      </p:sp>
      <p:sp>
        <p:nvSpPr>
          <p:cNvPr id="9" name="Rechthoek 8"/>
          <p:cNvSpPr/>
          <p:nvPr/>
        </p:nvSpPr>
        <p:spPr>
          <a:xfrm>
            <a:off x="7949502" y="792274"/>
            <a:ext cx="2379819" cy="584775"/>
          </a:xfrm>
          <a:prstGeom prst="rect">
            <a:avLst/>
          </a:prstGeom>
        </p:spPr>
        <p:txBody>
          <a:bodyPr wrap="none">
            <a:spAutoFit/>
          </a:bodyPr>
          <a:lstStyle/>
          <a:p>
            <a:r>
              <a:rPr lang="nl-BE" sz="1600" dirty="0" err="1">
                <a:solidFill>
                  <a:schemeClr val="bg2">
                    <a:lumMod val="10000"/>
                  </a:schemeClr>
                </a:solidFill>
                <a:latin typeface="Arial Rounded MT Bold" panose="020F0704030504030204" pitchFamily="34" charset="0"/>
              </a:rPr>
              <a:t>Improve</a:t>
            </a:r>
            <a:r>
              <a:rPr lang="nl-BE" sz="1600" dirty="0">
                <a:solidFill>
                  <a:schemeClr val="bg2">
                    <a:lumMod val="10000"/>
                  </a:schemeClr>
                </a:solidFill>
                <a:latin typeface="Arial Rounded MT Bold" panose="020F0704030504030204" pitchFamily="34" charset="0"/>
              </a:rPr>
              <a:t> </a:t>
            </a:r>
            <a:r>
              <a:rPr lang="nl-BE" sz="1600" dirty="0" err="1">
                <a:solidFill>
                  <a:schemeClr val="bg2">
                    <a:lumMod val="10000"/>
                  </a:schemeClr>
                </a:solidFill>
                <a:latin typeface="Arial Rounded MT Bold" panose="020F0704030504030204" pitchFamily="34" charset="0"/>
              </a:rPr>
              <a:t>quality</a:t>
            </a:r>
            <a:r>
              <a:rPr lang="nl-BE" sz="1600" dirty="0">
                <a:solidFill>
                  <a:schemeClr val="bg2">
                    <a:lumMod val="10000"/>
                  </a:schemeClr>
                </a:solidFill>
                <a:latin typeface="Arial Rounded MT Bold" panose="020F0704030504030204" pitchFamily="34" charset="0"/>
              </a:rPr>
              <a:t> of life </a:t>
            </a:r>
            <a:endParaRPr lang="nl-BE" sz="1600" dirty="0" smtClean="0">
              <a:solidFill>
                <a:schemeClr val="bg2">
                  <a:lumMod val="10000"/>
                </a:schemeClr>
              </a:solidFill>
              <a:latin typeface="Arial Rounded MT Bold" panose="020F0704030504030204" pitchFamily="34" charset="0"/>
            </a:endParaRPr>
          </a:p>
          <a:p>
            <a:r>
              <a:rPr lang="nl-BE" sz="1600" dirty="0">
                <a:solidFill>
                  <a:schemeClr val="bg2">
                    <a:lumMod val="10000"/>
                  </a:schemeClr>
                </a:solidFill>
                <a:latin typeface="Arial Rounded MT Bold" panose="020F0704030504030204" pitchFamily="34" charset="0"/>
              </a:rPr>
              <a:t> </a:t>
            </a:r>
            <a:r>
              <a:rPr lang="nl-BE" sz="1600" dirty="0" smtClean="0">
                <a:solidFill>
                  <a:schemeClr val="bg2">
                    <a:lumMod val="10000"/>
                  </a:schemeClr>
                </a:solidFill>
                <a:latin typeface="Arial Rounded MT Bold" panose="020F0704030504030204" pitchFamily="34" charset="0"/>
              </a:rPr>
              <a:t>  and </a:t>
            </a:r>
            <a:r>
              <a:rPr lang="nl-BE" sz="1600" dirty="0" err="1">
                <a:solidFill>
                  <a:schemeClr val="bg2">
                    <a:lumMod val="10000"/>
                  </a:schemeClr>
                </a:solidFill>
                <a:latin typeface="Arial Rounded MT Bold" panose="020F0704030504030204" pitchFamily="34" charset="0"/>
              </a:rPr>
              <a:t>cultural</a:t>
            </a:r>
            <a:r>
              <a:rPr lang="nl-BE" sz="1600" dirty="0">
                <a:solidFill>
                  <a:schemeClr val="bg2">
                    <a:lumMod val="10000"/>
                  </a:schemeClr>
                </a:solidFill>
                <a:latin typeface="Arial Rounded MT Bold" panose="020F0704030504030204" pitchFamily="34" charset="0"/>
              </a:rPr>
              <a:t> </a:t>
            </a:r>
            <a:r>
              <a:rPr lang="nl-BE" sz="1600" dirty="0" err="1">
                <a:solidFill>
                  <a:schemeClr val="bg2">
                    <a:lumMod val="10000"/>
                  </a:schemeClr>
                </a:solidFill>
                <a:latin typeface="Arial Rounded MT Bold" panose="020F0704030504030204" pitchFamily="34" charset="0"/>
              </a:rPr>
              <a:t>wealth</a:t>
            </a:r>
            <a:endParaRPr lang="en-US" sz="1600" dirty="0">
              <a:solidFill>
                <a:schemeClr val="bg2">
                  <a:lumMod val="10000"/>
                </a:schemeClr>
              </a:solidFill>
              <a:latin typeface="Arial Rounded MT Bold" panose="020F0704030504030204" pitchFamily="34" charset="0"/>
            </a:endParaRPr>
          </a:p>
        </p:txBody>
      </p:sp>
      <p:pic>
        <p:nvPicPr>
          <p:cNvPr id="17416" name="Picture 8" descr="Bang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9052" y="4926136"/>
            <a:ext cx="1981200" cy="523875"/>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p:cNvSpPr/>
          <p:nvPr/>
        </p:nvSpPr>
        <p:spPr>
          <a:xfrm>
            <a:off x="427720" y="5042208"/>
            <a:ext cx="6096000" cy="830997"/>
          </a:xfrm>
          <a:prstGeom prst="rect">
            <a:avLst/>
          </a:prstGeom>
        </p:spPr>
        <p:txBody>
          <a:bodyPr>
            <a:spAutoFit/>
          </a:bodyPr>
          <a:lstStyle/>
          <a:p>
            <a:pPr algn="ctr"/>
            <a:r>
              <a:rPr lang="nl-BE" sz="1600" dirty="0" err="1">
                <a:solidFill>
                  <a:schemeClr val="bg2">
                    <a:lumMod val="10000"/>
                  </a:schemeClr>
                </a:solidFill>
                <a:latin typeface="Arial Rounded MT Bold" panose="020F0704030504030204" pitchFamily="34" charset="0"/>
              </a:rPr>
              <a:t>Continuity</a:t>
            </a:r>
            <a:r>
              <a:rPr lang="nl-BE" sz="1600" dirty="0">
                <a:solidFill>
                  <a:schemeClr val="bg2">
                    <a:lumMod val="10000"/>
                  </a:schemeClr>
                </a:solidFill>
                <a:latin typeface="Arial Rounded MT Bold" panose="020F0704030504030204" pitchFamily="34" charset="0"/>
              </a:rPr>
              <a:t> of </a:t>
            </a:r>
            <a:r>
              <a:rPr lang="nl-BE" sz="1600" dirty="0" err="1" smtClean="0">
                <a:solidFill>
                  <a:schemeClr val="bg2">
                    <a:lumMod val="10000"/>
                  </a:schemeClr>
                </a:solidFill>
                <a:latin typeface="Arial Rounded MT Bold" panose="020F0704030504030204" pitchFamily="34" charset="0"/>
              </a:rPr>
              <a:t>funding</a:t>
            </a:r>
            <a:endParaRPr lang="nl-BE" sz="1600" dirty="0">
              <a:solidFill>
                <a:schemeClr val="bg2">
                  <a:lumMod val="10000"/>
                </a:schemeClr>
              </a:solidFill>
              <a:latin typeface="Arial Rounded MT Bold" panose="020F0704030504030204" pitchFamily="34" charset="0"/>
            </a:endParaRPr>
          </a:p>
          <a:p>
            <a:pPr algn="ctr"/>
            <a:r>
              <a:rPr lang="nl-BE" sz="1600" dirty="0">
                <a:solidFill>
                  <a:schemeClr val="bg2">
                    <a:lumMod val="10000"/>
                  </a:schemeClr>
                </a:solidFill>
                <a:latin typeface="Arial Rounded MT Bold" panose="020F0704030504030204" pitchFamily="34" charset="0"/>
              </a:rPr>
              <a:t>Trust of </a:t>
            </a:r>
            <a:r>
              <a:rPr lang="nl-BE" sz="1600" dirty="0" err="1">
                <a:solidFill>
                  <a:schemeClr val="bg2">
                    <a:lumMod val="10000"/>
                  </a:schemeClr>
                </a:solidFill>
                <a:latin typeface="Arial Rounded MT Bold" panose="020F0704030504030204" pitchFamily="34" charset="0"/>
              </a:rPr>
              <a:t>citizens</a:t>
            </a:r>
            <a:endParaRPr lang="nl-BE" sz="1600" dirty="0">
              <a:solidFill>
                <a:schemeClr val="bg2">
                  <a:lumMod val="10000"/>
                </a:schemeClr>
              </a:solidFill>
              <a:latin typeface="Arial Rounded MT Bold" panose="020F0704030504030204" pitchFamily="34" charset="0"/>
            </a:endParaRPr>
          </a:p>
          <a:p>
            <a:pPr algn="ctr"/>
            <a:r>
              <a:rPr lang="nl-BE" sz="1600" dirty="0" err="1">
                <a:solidFill>
                  <a:schemeClr val="bg2">
                    <a:lumMod val="10000"/>
                  </a:schemeClr>
                </a:solidFill>
                <a:latin typeface="Arial Rounded MT Bold" panose="020F0704030504030204" pitchFamily="34" charset="0"/>
              </a:rPr>
              <a:t>Touchstone</a:t>
            </a:r>
            <a:endParaRPr lang="nl-BE" sz="1600" dirty="0">
              <a:solidFill>
                <a:schemeClr val="bg2">
                  <a:lumMod val="10000"/>
                </a:schemeClr>
              </a:solidFill>
              <a:latin typeface="Arial Rounded MT Bold" panose="020F0704030504030204" pitchFamily="34" charset="0"/>
            </a:endParaRPr>
          </a:p>
        </p:txBody>
      </p:sp>
      <p:sp>
        <p:nvSpPr>
          <p:cNvPr id="16" name="Rechthoek 15"/>
          <p:cNvSpPr/>
          <p:nvPr/>
        </p:nvSpPr>
        <p:spPr>
          <a:xfrm>
            <a:off x="4948990" y="3964989"/>
            <a:ext cx="6096000" cy="830997"/>
          </a:xfrm>
          <a:prstGeom prst="rect">
            <a:avLst/>
          </a:prstGeom>
        </p:spPr>
        <p:txBody>
          <a:bodyPr>
            <a:spAutoFit/>
          </a:bodyPr>
          <a:lstStyle/>
          <a:p>
            <a:pPr algn="ctr"/>
            <a:r>
              <a:rPr lang="nl-BE" sz="1600" dirty="0" err="1" smtClean="0">
                <a:solidFill>
                  <a:schemeClr val="bg2">
                    <a:lumMod val="10000"/>
                  </a:schemeClr>
                </a:solidFill>
                <a:latin typeface="Arial Rounded MT Bold" panose="020F0704030504030204" pitchFamily="34" charset="0"/>
              </a:rPr>
              <a:t>Relevance</a:t>
            </a:r>
            <a:endParaRPr lang="nl-BE" sz="1600" dirty="0">
              <a:solidFill>
                <a:schemeClr val="bg2">
                  <a:lumMod val="10000"/>
                </a:schemeClr>
              </a:solidFill>
              <a:latin typeface="Arial Rounded MT Bold" panose="020F0704030504030204" pitchFamily="34" charset="0"/>
            </a:endParaRPr>
          </a:p>
          <a:p>
            <a:pPr algn="ctr"/>
            <a:r>
              <a:rPr lang="nl-BE" sz="1600" dirty="0" smtClean="0">
                <a:solidFill>
                  <a:schemeClr val="bg2">
                    <a:lumMod val="10000"/>
                  </a:schemeClr>
                </a:solidFill>
                <a:latin typeface="Arial Rounded MT Bold" panose="020F0704030504030204" pitchFamily="34" charset="0"/>
              </a:rPr>
              <a:t>Personal skills</a:t>
            </a:r>
            <a:endParaRPr lang="nl-BE" sz="1600" dirty="0">
              <a:solidFill>
                <a:schemeClr val="bg2">
                  <a:lumMod val="10000"/>
                </a:schemeClr>
              </a:solidFill>
              <a:latin typeface="Arial Rounded MT Bold" panose="020F0704030504030204" pitchFamily="34" charset="0"/>
            </a:endParaRPr>
          </a:p>
          <a:p>
            <a:pPr algn="ctr"/>
            <a:r>
              <a:rPr lang="nl-BE" sz="1600" dirty="0" err="1" smtClean="0">
                <a:solidFill>
                  <a:schemeClr val="bg2">
                    <a:lumMod val="10000"/>
                  </a:schemeClr>
                </a:solidFill>
                <a:latin typeface="Arial Rounded MT Bold" panose="020F0704030504030204" pitchFamily="34" charset="0"/>
              </a:rPr>
              <a:t>Fulfillment</a:t>
            </a:r>
            <a:endParaRPr lang="nl-BE" sz="1600" dirty="0">
              <a:solidFill>
                <a:schemeClr val="bg2">
                  <a:lumMod val="10000"/>
                </a:schemeClr>
              </a:solidFill>
              <a:latin typeface="Arial Rounded MT Bold" panose="020F0704030504030204" pitchFamily="34" charset="0"/>
            </a:endParaRPr>
          </a:p>
        </p:txBody>
      </p:sp>
      <p:pic>
        <p:nvPicPr>
          <p:cNvPr id="15" name="Afbeelding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63470" y="5766112"/>
            <a:ext cx="1228530" cy="983032"/>
          </a:xfrm>
          <a:prstGeom prst="rect">
            <a:avLst/>
          </a:prstGeom>
        </p:spPr>
      </p:pic>
    </p:spTree>
    <p:extLst>
      <p:ext uri="{BB962C8B-B14F-4D97-AF65-F5344CB8AC3E}">
        <p14:creationId xmlns:p14="http://schemas.microsoft.com/office/powerpoint/2010/main" val="1146190081"/>
      </p:ext>
    </p:extLst>
  </p:cSld>
  <p:clrMapOvr>
    <a:masterClrMapping/>
  </p:clrMapOvr>
  <p:transition spd="slow">
    <p:push/>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al">
  <a:themeElements>
    <a:clrScheme name="Integra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3429</TotalTime>
  <Words>3524</Words>
  <Application>Microsoft Office PowerPoint</Application>
  <PresentationFormat>Breedbeeld</PresentationFormat>
  <Paragraphs>538</Paragraphs>
  <Slides>64</Slides>
  <Notes>64</Notes>
  <HiddenSlides>0</HiddenSlides>
  <MMClips>0</MMClips>
  <ScaleCrop>false</ScaleCrop>
  <HeadingPairs>
    <vt:vector size="6" baseType="variant">
      <vt:variant>
        <vt:lpstr>Gebruikte lettertypen</vt:lpstr>
      </vt:variant>
      <vt:variant>
        <vt:i4>14</vt:i4>
      </vt:variant>
      <vt:variant>
        <vt:lpstr>Thema</vt:lpstr>
      </vt:variant>
      <vt:variant>
        <vt:i4>1</vt:i4>
      </vt:variant>
      <vt:variant>
        <vt:lpstr>Diatitels</vt:lpstr>
      </vt:variant>
      <vt:variant>
        <vt:i4>64</vt:i4>
      </vt:variant>
    </vt:vector>
  </HeadingPairs>
  <TitlesOfParts>
    <vt:vector size="79" baseType="lpstr">
      <vt:lpstr>Yu Gothic UI Light</vt:lpstr>
      <vt:lpstr>Agency FB</vt:lpstr>
      <vt:lpstr>Arial</vt:lpstr>
      <vt:lpstr>Arial Rounded MT Bold</vt:lpstr>
      <vt:lpstr>Calibri</vt:lpstr>
      <vt:lpstr>Californian FB</vt:lpstr>
      <vt:lpstr>Century Gothic</vt:lpstr>
      <vt:lpstr>Times New Roman</vt:lpstr>
      <vt:lpstr>Tw Cen MT</vt:lpstr>
      <vt:lpstr>Tw Cen MT Condensed</vt:lpstr>
      <vt:lpstr>UGent Panno Text</vt:lpstr>
      <vt:lpstr>UGent Panno Text Medium</vt:lpstr>
      <vt:lpstr>UGent Panno Text SemiLight</vt:lpstr>
      <vt:lpstr>Wingdings 3</vt:lpstr>
      <vt:lpstr>Integraal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Universiteit Gent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Esther De Smet</dc:creator>
  <cp:lastModifiedBy>Esther De Smet</cp:lastModifiedBy>
  <cp:revision>264</cp:revision>
  <cp:lastPrinted>2019-03-14T07:28:00Z</cp:lastPrinted>
  <dcterms:created xsi:type="dcterms:W3CDTF">2015-07-25T12:02:59Z</dcterms:created>
  <dcterms:modified xsi:type="dcterms:W3CDTF">2019-03-14T07:30:52Z</dcterms:modified>
</cp:coreProperties>
</file>