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24.jp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2" r:id="rId7"/>
  </p:sldMasterIdLst>
  <p:notesMasterIdLst>
    <p:notesMasterId r:id="rId31"/>
  </p:notesMasterIdLst>
  <p:handoutMasterIdLst>
    <p:handoutMasterId r:id="rId32"/>
  </p:handoutMasterIdLst>
  <p:sldIdLst>
    <p:sldId id="260" r:id="rId8"/>
    <p:sldId id="285" r:id="rId9"/>
    <p:sldId id="293" r:id="rId10"/>
    <p:sldId id="294" r:id="rId11"/>
    <p:sldId id="263" r:id="rId12"/>
    <p:sldId id="264" r:id="rId13"/>
    <p:sldId id="265" r:id="rId14"/>
    <p:sldId id="287" r:id="rId15"/>
    <p:sldId id="288" r:id="rId16"/>
    <p:sldId id="268" r:id="rId17"/>
    <p:sldId id="270" r:id="rId18"/>
    <p:sldId id="271" r:id="rId19"/>
    <p:sldId id="277" r:id="rId20"/>
    <p:sldId id="282" r:id="rId21"/>
    <p:sldId id="272" r:id="rId22"/>
    <p:sldId id="290" r:id="rId23"/>
    <p:sldId id="291" r:id="rId24"/>
    <p:sldId id="292" r:id="rId25"/>
    <p:sldId id="283" r:id="rId26"/>
    <p:sldId id="275" r:id="rId27"/>
    <p:sldId id="276" r:id="rId28"/>
    <p:sldId id="289" r:id="rId29"/>
    <p:sldId id="284" r:id="rId30"/>
  </p:sldIdLst>
  <p:sldSz cx="12192000" cy="6858000"/>
  <p:notesSz cx="6858000" cy="9144000"/>
  <p:custDataLst>
    <p:tags r:id="rId33"/>
  </p:custDataLst>
  <p:defaultTextStyle>
    <a:defPPr>
      <a:defRPr lang="da-DK"/>
    </a:defPPr>
    <a:lvl1pPr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1pPr>
    <a:lvl2pPr marL="4572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2pPr>
    <a:lvl3pPr marL="9144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3pPr>
    <a:lvl4pPr marL="13716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4pPr>
    <a:lvl5pPr marL="1828800" algn="l" rtl="0" fontAlgn="base">
      <a:spcBef>
        <a:spcPct val="50000"/>
      </a:spcBef>
      <a:spcAft>
        <a:spcPct val="0"/>
      </a:spcAft>
      <a:defRPr sz="1600" kern="1200">
        <a:solidFill>
          <a:schemeClr val="tx1"/>
        </a:solidFill>
        <a:latin typeface="Verdana" pitchFamily="34" charset="0"/>
        <a:ea typeface="ＭＳ Ｐゴシック" pitchFamily="-80" charset="-128"/>
        <a:cs typeface="+mn-cs"/>
      </a:defRPr>
    </a:lvl5pPr>
    <a:lvl6pPr marL="2286000" algn="l" defTabSz="914400" rtl="0" eaLnBrk="1" latinLnBrk="0" hangingPunct="1">
      <a:defRPr sz="1600" kern="1200">
        <a:solidFill>
          <a:schemeClr val="tx1"/>
        </a:solidFill>
        <a:latin typeface="Verdana" pitchFamily="34" charset="0"/>
        <a:ea typeface="ＭＳ Ｐゴシック" pitchFamily="-80" charset="-128"/>
        <a:cs typeface="+mn-cs"/>
      </a:defRPr>
    </a:lvl6pPr>
    <a:lvl7pPr marL="2743200" algn="l" defTabSz="914400" rtl="0" eaLnBrk="1" latinLnBrk="0" hangingPunct="1">
      <a:defRPr sz="1600" kern="1200">
        <a:solidFill>
          <a:schemeClr val="tx1"/>
        </a:solidFill>
        <a:latin typeface="Verdana" pitchFamily="34" charset="0"/>
        <a:ea typeface="ＭＳ Ｐゴシック" pitchFamily="-80" charset="-128"/>
        <a:cs typeface="+mn-cs"/>
      </a:defRPr>
    </a:lvl7pPr>
    <a:lvl8pPr marL="3200400" algn="l" defTabSz="914400" rtl="0" eaLnBrk="1" latinLnBrk="0" hangingPunct="1">
      <a:defRPr sz="1600" kern="1200">
        <a:solidFill>
          <a:schemeClr val="tx1"/>
        </a:solidFill>
        <a:latin typeface="Verdana" pitchFamily="34" charset="0"/>
        <a:ea typeface="ＭＳ Ｐゴシック" pitchFamily="-80" charset="-128"/>
        <a:cs typeface="+mn-cs"/>
      </a:defRPr>
    </a:lvl8pPr>
    <a:lvl9pPr marL="3657600" algn="l" defTabSz="914400" rtl="0" eaLnBrk="1" latinLnBrk="0" hangingPunct="1">
      <a:defRPr sz="1600" kern="1200">
        <a:solidFill>
          <a:schemeClr val="tx1"/>
        </a:solidFill>
        <a:latin typeface="Verdana" pitchFamily="34" charset="0"/>
        <a:ea typeface="ＭＳ Ｐゴシック" pitchFamily="-80"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1748"/>
    <a:srgbClr val="1FD082"/>
    <a:srgbClr val="2F3EEA"/>
    <a:srgbClr val="FFFFFF"/>
    <a:srgbClr val="990000"/>
    <a:srgbClr val="000000"/>
    <a:srgbClr val="FFCC00"/>
    <a:srgbClr val="FF6600"/>
    <a:srgbClr val="FF0000"/>
    <a:srgbClr val="FF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A15C55-8517-42AA-B614-E9B94910E39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87" autoAdjust="0"/>
    <p:restoredTop sz="94878" autoAdjust="0"/>
  </p:normalViewPr>
  <p:slideViewPr>
    <p:cSldViewPr showGuides="1">
      <p:cViewPr varScale="1">
        <p:scale>
          <a:sx n="78" d="100"/>
          <a:sy n="78" d="100"/>
        </p:scale>
        <p:origin x="96" y="43"/>
      </p:cViewPr>
      <p:guideLst/>
    </p:cSldViewPr>
  </p:slideViewPr>
  <p:notesTextViewPr>
    <p:cViewPr>
      <p:scale>
        <a:sx n="100" d="100"/>
        <a:sy n="100" d="100"/>
      </p:scale>
      <p:origin x="0" y="0"/>
    </p:cViewPr>
  </p:notesTextViewPr>
  <p:notesViewPr>
    <p:cSldViewPr showGuides="1">
      <p:cViewPr varScale="1">
        <p:scale>
          <a:sx n="62" d="100"/>
          <a:sy n="62" d="100"/>
        </p:scale>
        <p:origin x="3216"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1.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spcBef>
                <a:spcPct val="0"/>
              </a:spcBef>
              <a:defRPr sz="1200"/>
            </a:lvl1pPr>
          </a:lstStyle>
          <a:p>
            <a:endParaRPr lang="da-DK" dirty="0">
              <a:latin typeface="Arial" panose="020B0604020202020204" pitchFamily="34" charset="0"/>
            </a:endParaRPr>
          </a:p>
        </p:txBody>
      </p:sp>
      <p:sp>
        <p:nvSpPr>
          <p:cNvPr id="6349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vl1pPr>
          </a:lstStyle>
          <a:p>
            <a:endParaRPr lang="da-DK" dirty="0">
              <a:latin typeface="Arial" panose="020B0604020202020204" pitchFamily="34" charset="0"/>
            </a:endParaRPr>
          </a:p>
        </p:txBody>
      </p:sp>
      <p:sp>
        <p:nvSpPr>
          <p:cNvPr id="6349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spcBef>
                <a:spcPct val="0"/>
              </a:spcBef>
              <a:defRPr sz="1200"/>
            </a:lvl1pPr>
          </a:lstStyle>
          <a:p>
            <a:endParaRPr lang="da-DK" dirty="0">
              <a:latin typeface="Arial" panose="020B0604020202020204" pitchFamily="34" charset="0"/>
            </a:endParaRPr>
          </a:p>
        </p:txBody>
      </p:sp>
      <p:sp>
        <p:nvSpPr>
          <p:cNvPr id="6349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spcBef>
                <a:spcPct val="0"/>
              </a:spcBef>
              <a:defRPr sz="1200"/>
            </a:lvl1pPr>
          </a:lstStyle>
          <a:p>
            <a:fld id="{491ECFBD-4A0D-4BCF-98A8-E205F44719BF}" type="slidenum">
              <a:rPr lang="da-DK" smtClean="0">
                <a:latin typeface="Arial" panose="020B0604020202020204" pitchFamily="34" charset="0"/>
              </a:rPr>
              <a:pPr/>
              <a:t>‹#›</a:t>
            </a:fld>
            <a:endParaRPr lang="da-DK" dirty="0">
              <a:latin typeface="Arial" panose="020B0604020202020204" pitchFamily="34" charset="0"/>
            </a:endParaRPr>
          </a:p>
        </p:txBody>
      </p:sp>
    </p:spTree>
    <p:extLst>
      <p:ext uri="{BB962C8B-B14F-4D97-AF65-F5344CB8AC3E}">
        <p14:creationId xmlns:p14="http://schemas.microsoft.com/office/powerpoint/2010/main" val="1372809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spcBef>
                <a:spcPct val="0"/>
              </a:spcBef>
              <a:defRPr sz="1200">
                <a:latin typeface="Arial" panose="020B0604020202020204" pitchFamily="34" charset="0"/>
              </a:defRPr>
            </a:lvl1pPr>
          </a:lstStyle>
          <a:p>
            <a:endParaRPr lang="da-DK" dirty="0"/>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0" hangingPunct="0">
              <a:spcBef>
                <a:spcPct val="0"/>
              </a:spcBef>
              <a:defRPr sz="1200">
                <a:latin typeface="Arial" panose="020B0604020202020204" pitchFamily="34" charset="0"/>
              </a:defRPr>
            </a:lvl1pPr>
          </a:lstStyle>
          <a:p>
            <a:endParaRPr lang="da-DK" dirty="0"/>
          </a:p>
        </p:txBody>
      </p:sp>
      <p:sp>
        <p:nvSpPr>
          <p:cNvPr id="30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dirty="0" err="1"/>
              <a:t>Click</a:t>
            </a:r>
            <a:r>
              <a:rPr lang="da-DK" dirty="0"/>
              <a:t> to </a:t>
            </a:r>
            <a:r>
              <a:rPr lang="da-DK" dirty="0" err="1"/>
              <a:t>edit</a:t>
            </a:r>
            <a:r>
              <a:rPr lang="da-DK" dirty="0"/>
              <a:t> Master </a:t>
            </a:r>
            <a:r>
              <a:rPr lang="da-DK" dirty="0" err="1"/>
              <a:t>text</a:t>
            </a:r>
            <a:r>
              <a:rPr lang="da-DK" dirty="0"/>
              <a:t> </a:t>
            </a:r>
            <a:r>
              <a:rPr lang="da-DK" dirty="0" err="1"/>
              <a:t>styles</a:t>
            </a:r>
            <a:endParaRPr lang="da-DK" dirty="0"/>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eaLnBrk="0" hangingPunct="0">
              <a:spcBef>
                <a:spcPct val="0"/>
              </a:spcBef>
              <a:defRPr sz="1200">
                <a:latin typeface="Arial" panose="020B0604020202020204" pitchFamily="34" charset="0"/>
              </a:defRPr>
            </a:lvl1pPr>
          </a:lstStyle>
          <a:p>
            <a:endParaRPr lang="da-DK" dirty="0"/>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0" hangingPunct="0">
              <a:spcBef>
                <a:spcPct val="0"/>
              </a:spcBef>
              <a:defRPr sz="1200">
                <a:latin typeface="Arial" panose="020B0604020202020204" pitchFamily="34" charset="0"/>
              </a:defRPr>
            </a:lvl1pPr>
          </a:lstStyle>
          <a:p>
            <a:fld id="{C734BB09-483B-4C4B-A5A4-C02A22055B01}" type="slidenum">
              <a:rPr lang="da-DK" smtClean="0"/>
              <a:pPr/>
              <a:t>‹#›</a:t>
            </a:fld>
            <a:endParaRPr lang="da-DK" dirty="0"/>
          </a:p>
        </p:txBody>
      </p:sp>
    </p:spTree>
    <p:extLst>
      <p:ext uri="{BB962C8B-B14F-4D97-AF65-F5344CB8AC3E}">
        <p14:creationId xmlns:p14="http://schemas.microsoft.com/office/powerpoint/2010/main" val="127783607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ＭＳ Ｐゴシック" pitchFamily="-8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solidFill>
                  <a:srgbClr val="000000"/>
                </a:solidFill>
                <a:latin typeface="Times New Roman" panose="02020603050405020304" pitchFamily="18" charset="0"/>
                <a:ea typeface="Calibri" panose="020F0502020204030204" pitchFamily="34" charset="0"/>
                <a:cs typeface="Arial" panose="020B0604020202020204" pitchFamily="34" charset="0"/>
              </a:rPr>
              <a:t>The full implementation of a landing obligation in EU waters from 1</a:t>
            </a:r>
            <a:r>
              <a:rPr lang="en-US" baseline="30000" dirty="0" smtClean="0">
                <a:solidFill>
                  <a:srgbClr val="000000"/>
                </a:solidFill>
                <a:latin typeface="Times New Roman" panose="02020603050405020304" pitchFamily="18" charset="0"/>
                <a:ea typeface="Calibri" panose="020F0502020204030204" pitchFamily="34" charset="0"/>
                <a:cs typeface="Arial" panose="020B0604020202020204" pitchFamily="34" charset="0"/>
              </a:rPr>
              <a:t>st</a:t>
            </a:r>
            <a:r>
              <a:rPr lang="en-US" dirty="0" smtClean="0">
                <a:solidFill>
                  <a:srgbClr val="000000"/>
                </a:solidFill>
                <a:latin typeface="Times New Roman" panose="02020603050405020304" pitchFamily="18" charset="0"/>
                <a:ea typeface="Calibri" panose="020F0502020204030204" pitchFamily="34" charset="0"/>
                <a:cs typeface="Arial" panose="020B0604020202020204" pitchFamily="34" charset="0"/>
              </a:rPr>
              <a:t> of Jan 2019 associated with the TACs system in force in the northern EU waters may sometimes lead to a large quota underutilization, especially in the Celtic Sea, when the fishing is “choked” by the most restrictive quotas. If ‘choking’ is the result of decline in abundant commercial species, or of TACs lagging behind increasing fishing opportunities, there may be possibilities for the fishermen to avoid catching these species. We have developed a range of spatial fisheries models, integrating biological information with fisher decision-making dynamics. The models can simulate a range of possible management measures (both coercive and incentive) that would help such avoidance. We present the outcomes of the DISPLACE agent-based modelling platform for simulating bio-economic fisheries dynamics and clarifying options for sustainable and viable fisheries in the Celtic Sea. The Celtic Sea ecosystem consists of complex biological interactions among several fish species including commercially important species and unwanted by-catch species. This has encouraged us to integrate a size spectrum-modelling approach that accounts for potential predation effects among species when fishing pressure is displaced. The approach is specifically suited for evaluating whether the benefits of spatial plans and incentives compensate the potential biological costs of displacing fishing to the surroundings and possibly other stocks. The models generate an overview of short to medium-term impacts by aggregating the individual fishing operations, and at the same time detailing the spatiotemporal dimensions for particular fishing activities, harbor communities or national fleets. We found that computer simulations can support ecological-economical evaluations of spatial management strategies to elicit some viable paths when managing fisheries and for example avoiding quota underutilization and associated economic losses. We discuss the potential to facilitate nudging, incentivizing and/or self-government of the stakeholders. In the simulations, the fishers are provided with habitat credits and spatially varying tariff maps with which we can test in the model. The final model framework should ultimately anticipate the efficiency and effectiveness of the mitigation measures and the residual impacts on ecosystems at spatial and temporal scales relevant to fisheries interests and policy makers, in the Celtic Sea and beyond. </a:t>
            </a:r>
            <a:endParaRPr lang="da-DK" sz="1100" dirty="0" smtClean="0">
              <a:latin typeface="Calibri" panose="020F0502020204030204" pitchFamily="34" charset="0"/>
              <a:ea typeface="Calibri" panose="020F0502020204030204" pitchFamily="34" charset="0"/>
              <a:cs typeface="Calibri" panose="020F0502020204030204" pitchFamily="34" charset="0"/>
            </a:endParaRPr>
          </a:p>
          <a:p>
            <a:endParaRPr lang="da-DK" dirty="0" smtClean="0"/>
          </a:p>
          <a:p>
            <a:endParaRPr lang="da-DK" dirty="0"/>
          </a:p>
        </p:txBody>
      </p:sp>
      <p:sp>
        <p:nvSpPr>
          <p:cNvPr id="4" name="Slide Number Placeholder 3"/>
          <p:cNvSpPr>
            <a:spLocks noGrp="1"/>
          </p:cNvSpPr>
          <p:nvPr>
            <p:ph type="sldNum" sz="quarter" idx="10"/>
          </p:nvPr>
        </p:nvSpPr>
        <p:spPr/>
        <p:txBody>
          <a:bodyPr/>
          <a:lstStyle/>
          <a:p>
            <a:fld id="{C734BB09-483B-4C4B-A5A4-C02A22055B01}" type="slidenum">
              <a:rPr lang="da-DK" smtClean="0"/>
              <a:pPr/>
              <a:t>1</a:t>
            </a:fld>
            <a:endParaRPr lang="da-DK" dirty="0"/>
          </a:p>
        </p:txBody>
      </p:sp>
    </p:spTree>
    <p:extLst>
      <p:ext uri="{BB962C8B-B14F-4D97-AF65-F5344CB8AC3E}">
        <p14:creationId xmlns:p14="http://schemas.microsoft.com/office/powerpoint/2010/main" val="1609496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857616">
              <a:defRPr/>
            </a:pPr>
            <a:r>
              <a:rPr lang="da-DK" b="0" dirty="0" smtClean="0"/>
              <a:t>So to do </a:t>
            </a:r>
            <a:r>
              <a:rPr lang="da-DK" b="0" dirty="0" err="1" smtClean="0"/>
              <a:t>this</a:t>
            </a:r>
            <a:r>
              <a:rPr lang="da-DK" b="0" dirty="0" smtClean="0"/>
              <a:t> </a:t>
            </a:r>
            <a:r>
              <a:rPr lang="da-DK" b="0" dirty="0" err="1" smtClean="0"/>
              <a:t>we</a:t>
            </a:r>
            <a:r>
              <a:rPr lang="da-DK" b="0" dirty="0" smtClean="0"/>
              <a:t> </a:t>
            </a:r>
            <a:r>
              <a:rPr lang="da-DK" b="0" dirty="0" err="1" smtClean="0"/>
              <a:t>use</a:t>
            </a:r>
            <a:r>
              <a:rPr lang="da-DK" b="0" dirty="0" smtClean="0"/>
              <a:t> </a:t>
            </a:r>
            <a:r>
              <a:rPr lang="da-DK" b="0" dirty="0" err="1" smtClean="0"/>
              <a:t>newest</a:t>
            </a:r>
            <a:r>
              <a:rPr lang="da-DK" b="0" dirty="0" smtClean="0"/>
              <a:t> </a:t>
            </a:r>
            <a:r>
              <a:rPr lang="da-DK" b="0" dirty="0" err="1" smtClean="0"/>
              <a:t>available</a:t>
            </a:r>
            <a:r>
              <a:rPr lang="da-DK" b="0" dirty="0" smtClean="0"/>
              <a:t> data </a:t>
            </a:r>
            <a:r>
              <a:rPr lang="da-DK" b="0" dirty="0" err="1" smtClean="0"/>
              <a:t>admitting</a:t>
            </a:r>
            <a:r>
              <a:rPr lang="da-DK" b="0" baseline="0" dirty="0" smtClean="0"/>
              <a:t> </a:t>
            </a:r>
            <a:r>
              <a:rPr lang="da-DK" b="0" dirty="0" err="1" smtClean="0"/>
              <a:t>that</a:t>
            </a:r>
            <a:r>
              <a:rPr lang="da-DK" b="0" dirty="0" smtClean="0"/>
              <a:t> </a:t>
            </a:r>
            <a:r>
              <a:rPr lang="da-DK" b="0" dirty="0" err="1" smtClean="0"/>
              <a:t>fishing</a:t>
            </a:r>
            <a:r>
              <a:rPr lang="da-DK" b="0" baseline="0" dirty="0" smtClean="0"/>
              <a:t> is a </a:t>
            </a:r>
            <a:r>
              <a:rPr lang="da-DK" b="0" baseline="0" dirty="0" err="1" smtClean="0"/>
              <a:t>heterogeneous</a:t>
            </a:r>
            <a:r>
              <a:rPr lang="da-DK" b="0" baseline="0" dirty="0" smtClean="0"/>
              <a:t> </a:t>
            </a:r>
            <a:r>
              <a:rPr lang="da-DK" b="0" baseline="0" dirty="0" err="1" smtClean="0"/>
              <a:t>practice</a:t>
            </a:r>
            <a:r>
              <a:rPr lang="da-DK" b="0" baseline="0" dirty="0" smtClean="0"/>
              <a:t>….</a:t>
            </a:r>
          </a:p>
          <a:p>
            <a:pPr defTabSz="857616">
              <a:defRPr/>
            </a:pPr>
            <a:endParaRPr lang="da-DK" b="0" baseline="0" dirty="0" smtClean="0"/>
          </a:p>
          <a:p>
            <a:pPr defTabSz="857616">
              <a:defRPr/>
            </a:pPr>
            <a:r>
              <a:rPr lang="da-DK" b="0" baseline="0" dirty="0" smtClean="0"/>
              <a:t>For </a:t>
            </a:r>
            <a:r>
              <a:rPr lang="da-DK" b="0" baseline="0" dirty="0" err="1" smtClean="0"/>
              <a:t>example</a:t>
            </a:r>
            <a:r>
              <a:rPr lang="da-DK" b="0" baseline="0" dirty="0" smtClean="0"/>
              <a:t>, </a:t>
            </a:r>
            <a:r>
              <a:rPr lang="da-DK" b="0" baseline="0" dirty="0" err="1" smtClean="0"/>
              <a:t>we</a:t>
            </a:r>
            <a:r>
              <a:rPr lang="da-DK" b="0" baseline="0" dirty="0" smtClean="0"/>
              <a:t> </a:t>
            </a:r>
            <a:r>
              <a:rPr lang="da-DK" b="0" baseline="0" dirty="0" err="1" smtClean="0"/>
              <a:t>now</a:t>
            </a:r>
            <a:r>
              <a:rPr lang="da-DK" b="0" baseline="0" dirty="0" smtClean="0"/>
              <a:t> </a:t>
            </a:r>
            <a:r>
              <a:rPr lang="da-DK" b="0" baseline="0" dirty="0" err="1" smtClean="0"/>
              <a:t>got</a:t>
            </a:r>
            <a:r>
              <a:rPr lang="da-DK" b="0" baseline="0" dirty="0" smtClean="0"/>
              <a:t> a brand-new </a:t>
            </a:r>
            <a:r>
              <a:rPr lang="da-DK" b="0" baseline="0" dirty="0" err="1" smtClean="0"/>
              <a:t>picture</a:t>
            </a:r>
            <a:r>
              <a:rPr lang="da-DK" b="0" baseline="0" dirty="0" smtClean="0"/>
              <a:t> of </a:t>
            </a:r>
            <a:r>
              <a:rPr lang="da-DK" b="0" baseline="0" dirty="0" err="1" smtClean="0"/>
              <a:t>where</a:t>
            </a:r>
            <a:r>
              <a:rPr lang="da-DK" b="0" baseline="0" dirty="0" smtClean="0"/>
              <a:t> the </a:t>
            </a:r>
            <a:r>
              <a:rPr lang="da-DK" b="0" baseline="0" dirty="0" err="1" smtClean="0"/>
              <a:t>fishing</a:t>
            </a:r>
            <a:r>
              <a:rPr lang="da-DK" b="0" baseline="0" dirty="0" smtClean="0"/>
              <a:t> is </a:t>
            </a:r>
            <a:r>
              <a:rPr lang="da-DK" b="0" baseline="0" dirty="0" err="1" smtClean="0"/>
              <a:t>ongoing</a:t>
            </a:r>
            <a:r>
              <a:rPr lang="da-DK" b="0" baseline="0" dirty="0" smtClean="0"/>
              <a:t>, and at </a:t>
            </a:r>
            <a:r>
              <a:rPr lang="da-DK" b="0" baseline="0" dirty="0" err="1" smtClean="0"/>
              <a:t>which</a:t>
            </a:r>
            <a:r>
              <a:rPr lang="da-DK" b="0" baseline="0" dirty="0" smtClean="0"/>
              <a:t> </a:t>
            </a:r>
            <a:r>
              <a:rPr lang="da-DK" b="0" baseline="0" dirty="0" err="1" smtClean="0"/>
              <a:t>intensity</a:t>
            </a:r>
            <a:r>
              <a:rPr lang="da-DK" b="0" baseline="0" dirty="0" smtClean="0"/>
              <a:t>.</a:t>
            </a:r>
          </a:p>
          <a:p>
            <a:pPr defTabSz="857616">
              <a:defRPr/>
            </a:pPr>
            <a:endParaRPr lang="da-DK" b="0" baseline="0" dirty="0" smtClean="0"/>
          </a:p>
          <a:p>
            <a:pPr defTabSz="857616">
              <a:defRPr/>
            </a:pPr>
            <a:r>
              <a:rPr lang="da-DK" b="0" baseline="0" dirty="0" err="1" smtClean="0"/>
              <a:t>We</a:t>
            </a:r>
            <a:r>
              <a:rPr lang="da-DK" b="0" baseline="0" dirty="0" smtClean="0"/>
              <a:t> </a:t>
            </a:r>
            <a:r>
              <a:rPr lang="da-DK" b="0" baseline="0" dirty="0" err="1" smtClean="0"/>
              <a:t>also</a:t>
            </a:r>
            <a:r>
              <a:rPr lang="da-DK" b="0" baseline="0" dirty="0" smtClean="0"/>
              <a:t> analyse by </a:t>
            </a:r>
            <a:r>
              <a:rPr lang="da-DK" b="0" baseline="0" dirty="0" err="1" smtClean="0"/>
              <a:t>looking</a:t>
            </a:r>
            <a:r>
              <a:rPr lang="da-DK" b="0" baseline="0" dirty="0" smtClean="0"/>
              <a:t> at the </a:t>
            </a:r>
            <a:r>
              <a:rPr lang="da-DK" b="0" baseline="0" dirty="0" err="1" smtClean="0"/>
              <a:t>subcomponents</a:t>
            </a:r>
            <a:r>
              <a:rPr lang="da-DK" b="0" baseline="0" dirty="0" smtClean="0"/>
              <a:t> of the </a:t>
            </a:r>
            <a:r>
              <a:rPr lang="da-DK" b="0" baseline="0" dirty="0" err="1" smtClean="0"/>
              <a:t>fishing</a:t>
            </a:r>
            <a:r>
              <a:rPr lang="da-DK" b="0" baseline="0" dirty="0" smtClean="0"/>
              <a:t> gears in </a:t>
            </a:r>
            <a:r>
              <a:rPr lang="da-DK" b="0" baseline="0" dirty="0" err="1" smtClean="0"/>
              <a:t>use</a:t>
            </a:r>
            <a:r>
              <a:rPr lang="da-DK" b="0" baseline="0" dirty="0" smtClean="0"/>
              <a:t> </a:t>
            </a:r>
            <a:r>
              <a:rPr lang="da-DK" b="0" baseline="0" dirty="0" err="1" smtClean="0"/>
              <a:t>what</a:t>
            </a:r>
            <a:r>
              <a:rPr lang="da-DK" b="0" baseline="0" dirty="0" smtClean="0"/>
              <a:t> </a:t>
            </a:r>
            <a:r>
              <a:rPr lang="da-DK" b="0" baseline="0" dirty="0" err="1" smtClean="0"/>
              <a:t>will</a:t>
            </a:r>
            <a:r>
              <a:rPr lang="da-DK" b="0" baseline="0" dirty="0" smtClean="0"/>
              <a:t> </a:t>
            </a:r>
            <a:r>
              <a:rPr lang="da-DK" b="0" baseline="0" dirty="0" err="1" smtClean="0"/>
              <a:t>be</a:t>
            </a:r>
            <a:r>
              <a:rPr lang="da-DK" b="0" baseline="0" dirty="0" smtClean="0"/>
              <a:t> the </a:t>
            </a:r>
            <a:r>
              <a:rPr lang="da-DK" b="0" baseline="0" dirty="0" err="1" smtClean="0"/>
              <a:t>spatial</a:t>
            </a:r>
            <a:r>
              <a:rPr lang="da-DK" b="0" baseline="0" dirty="0" smtClean="0"/>
              <a:t> </a:t>
            </a:r>
            <a:r>
              <a:rPr lang="da-DK" b="0" baseline="0" dirty="0" err="1" smtClean="0"/>
              <a:t>footprints</a:t>
            </a:r>
            <a:r>
              <a:rPr lang="da-DK" b="0" baseline="0" dirty="0" smtClean="0"/>
              <a:t> of </a:t>
            </a:r>
            <a:r>
              <a:rPr lang="da-DK" b="0" baseline="0" dirty="0" err="1" smtClean="0"/>
              <a:t>these</a:t>
            </a:r>
            <a:r>
              <a:rPr lang="da-DK" b="0" baseline="0" dirty="0" smtClean="0"/>
              <a:t> </a:t>
            </a:r>
            <a:r>
              <a:rPr lang="da-DK" b="0" baseline="0" dirty="0" err="1" smtClean="0"/>
              <a:t>different</a:t>
            </a:r>
            <a:r>
              <a:rPr lang="da-DK" b="0" baseline="0" dirty="0" smtClean="0"/>
              <a:t> </a:t>
            </a:r>
            <a:r>
              <a:rPr lang="da-DK" b="0" baseline="0" dirty="0" err="1" smtClean="0"/>
              <a:t>activities</a:t>
            </a:r>
            <a:endParaRPr lang="da-DK" b="0" baseline="0" dirty="0" smtClean="0"/>
          </a:p>
          <a:p>
            <a:pPr defTabSz="857616">
              <a:defRPr/>
            </a:pPr>
            <a:endParaRPr lang="da-DK" b="0" baseline="0" dirty="0" smtClean="0"/>
          </a:p>
          <a:p>
            <a:pPr defTabSz="857616">
              <a:defRPr/>
            </a:pPr>
            <a:r>
              <a:rPr lang="da-DK" b="0" baseline="0" dirty="0" smtClean="0"/>
              <a:t>And </a:t>
            </a:r>
            <a:r>
              <a:rPr lang="da-DK" b="0" baseline="0" dirty="0" err="1" smtClean="0"/>
              <a:t>finally</a:t>
            </a:r>
            <a:r>
              <a:rPr lang="da-DK" b="0" baseline="0" dirty="0" smtClean="0"/>
              <a:t> </a:t>
            </a:r>
            <a:r>
              <a:rPr lang="da-DK" b="0" baseline="0" dirty="0" err="1" smtClean="0"/>
              <a:t>we</a:t>
            </a:r>
            <a:r>
              <a:rPr lang="da-DK" b="0" baseline="0" dirty="0" smtClean="0"/>
              <a:t> </a:t>
            </a:r>
            <a:r>
              <a:rPr lang="da-DK" b="0" baseline="0" dirty="0" err="1" smtClean="0"/>
              <a:t>make</a:t>
            </a:r>
            <a:r>
              <a:rPr lang="da-DK" b="0" baseline="0" dirty="0" smtClean="0"/>
              <a:t> </a:t>
            </a:r>
            <a:r>
              <a:rPr lang="da-DK" b="0" baseline="0" dirty="0" err="1" smtClean="0"/>
              <a:t>use</a:t>
            </a:r>
            <a:r>
              <a:rPr lang="da-DK" b="0" baseline="0" dirty="0" smtClean="0"/>
              <a:t> of brand new </a:t>
            </a:r>
            <a:r>
              <a:rPr lang="da-DK" b="0" baseline="0" dirty="0" err="1" smtClean="0"/>
              <a:t>dynamics</a:t>
            </a:r>
            <a:r>
              <a:rPr lang="da-DK" b="0" baseline="0" dirty="0" smtClean="0"/>
              <a:t> and </a:t>
            </a:r>
            <a:r>
              <a:rPr lang="da-DK" b="0" baseline="0" dirty="0" err="1" smtClean="0"/>
              <a:t>statistical</a:t>
            </a:r>
            <a:r>
              <a:rPr lang="da-DK" b="0" baseline="0" dirty="0" smtClean="0"/>
              <a:t> </a:t>
            </a:r>
            <a:r>
              <a:rPr lang="da-DK" b="0" baseline="0" dirty="0" err="1" smtClean="0"/>
              <a:t>modelling</a:t>
            </a:r>
            <a:r>
              <a:rPr lang="da-DK" b="0" baseline="0" dirty="0" smtClean="0"/>
              <a:t> of </a:t>
            </a:r>
            <a:r>
              <a:rPr lang="da-DK" b="0" baseline="0" dirty="0" err="1" smtClean="0"/>
              <a:t>how</a:t>
            </a:r>
            <a:r>
              <a:rPr lang="da-DK" b="0" baseline="0" dirty="0" smtClean="0"/>
              <a:t> the </a:t>
            </a:r>
            <a:r>
              <a:rPr lang="da-DK" b="0" baseline="0" dirty="0" err="1" smtClean="0"/>
              <a:t>fish</a:t>
            </a:r>
            <a:r>
              <a:rPr lang="da-DK" b="0" baseline="0" dirty="0" smtClean="0"/>
              <a:t> populations </a:t>
            </a:r>
            <a:r>
              <a:rPr lang="da-DK" b="0" baseline="0" dirty="0" err="1" smtClean="0"/>
              <a:t>distribute</a:t>
            </a:r>
            <a:r>
              <a:rPr lang="da-DK" b="0" baseline="0" dirty="0" smtClean="0"/>
              <a:t> in </a:t>
            </a:r>
            <a:r>
              <a:rPr lang="da-DK" b="0" baseline="0" dirty="0" err="1" smtClean="0"/>
              <a:t>space</a:t>
            </a:r>
            <a:r>
              <a:rPr lang="da-DK" b="0" baseline="0" dirty="0" smtClean="0"/>
              <a:t> and time.</a:t>
            </a:r>
          </a:p>
          <a:p>
            <a:pPr defTabSz="857616">
              <a:defRPr/>
            </a:pPr>
            <a:endParaRPr lang="da-DK" b="0" baseline="0" dirty="0" smtClean="0"/>
          </a:p>
          <a:p>
            <a:pPr defTabSz="857616">
              <a:defRPr/>
            </a:pPr>
            <a:endParaRPr lang="da-DK" b="0" baseline="0" dirty="0" smtClean="0"/>
          </a:p>
          <a:p>
            <a:pPr defTabSz="857616">
              <a:defRPr/>
            </a:pPr>
            <a:r>
              <a:rPr lang="da-DK" b="0" baseline="0" dirty="0" err="1" smtClean="0"/>
              <a:t>what</a:t>
            </a:r>
            <a:r>
              <a:rPr lang="da-DK" b="0" baseline="0" dirty="0" smtClean="0"/>
              <a:t> </a:t>
            </a:r>
            <a:r>
              <a:rPr lang="da-DK" b="0" baseline="0" dirty="0" err="1" smtClean="0"/>
              <a:t>will</a:t>
            </a:r>
            <a:r>
              <a:rPr lang="da-DK" b="0" baseline="0" dirty="0" smtClean="0"/>
              <a:t> </a:t>
            </a:r>
            <a:r>
              <a:rPr lang="da-DK" b="0" baseline="0" dirty="0" err="1" smtClean="0"/>
              <a:t>be</a:t>
            </a:r>
            <a:r>
              <a:rPr lang="da-DK" b="0" baseline="0" dirty="0" smtClean="0"/>
              <a:t> the future </a:t>
            </a:r>
            <a:r>
              <a:rPr lang="da-DK" b="0" baseline="0" dirty="0" err="1" smtClean="0"/>
              <a:t>opportunities</a:t>
            </a:r>
            <a:r>
              <a:rPr lang="da-DK" b="0" baseline="0" dirty="0" smtClean="0"/>
              <a:t> </a:t>
            </a:r>
            <a:r>
              <a:rPr lang="da-DK" b="0" baseline="0" dirty="0" err="1" smtClean="0"/>
              <a:t>will</a:t>
            </a:r>
            <a:r>
              <a:rPr lang="da-DK" b="0" baseline="0" dirty="0" smtClean="0"/>
              <a:t> </a:t>
            </a:r>
            <a:r>
              <a:rPr lang="da-DK" b="0" baseline="0" dirty="0" err="1" smtClean="0"/>
              <a:t>depend</a:t>
            </a:r>
            <a:r>
              <a:rPr lang="da-DK" b="0" baseline="0" dirty="0" smtClean="0"/>
              <a:t> on the </a:t>
            </a:r>
            <a:r>
              <a:rPr lang="da-DK" b="0" baseline="0" dirty="0" err="1" smtClean="0"/>
              <a:t>opportunities</a:t>
            </a:r>
            <a:r>
              <a:rPr lang="da-DK" b="0" baseline="0" dirty="0" smtClean="0"/>
              <a:t> </a:t>
            </a:r>
            <a:r>
              <a:rPr lang="da-DK" b="0" baseline="0" dirty="0" err="1" smtClean="0"/>
              <a:t>within</a:t>
            </a:r>
            <a:r>
              <a:rPr lang="da-DK" b="0" baseline="0" dirty="0" smtClean="0"/>
              <a:t> </a:t>
            </a:r>
            <a:r>
              <a:rPr lang="da-DK" b="0" baseline="0" dirty="0" err="1" smtClean="0"/>
              <a:t>this</a:t>
            </a:r>
            <a:r>
              <a:rPr lang="da-DK" b="0" baseline="0" dirty="0" smtClean="0"/>
              <a:t> </a:t>
            </a:r>
            <a:r>
              <a:rPr lang="da-DK" b="0" baseline="0" dirty="0" err="1" smtClean="0"/>
              <a:t>different</a:t>
            </a:r>
            <a:r>
              <a:rPr lang="da-DK" b="0" baseline="0" dirty="0" smtClean="0"/>
              <a:t> </a:t>
            </a:r>
            <a:r>
              <a:rPr lang="da-DK" b="0" baseline="0" dirty="0" err="1" smtClean="0"/>
              <a:t>practices</a:t>
            </a:r>
            <a:r>
              <a:rPr lang="da-DK" b="0" baseline="0" dirty="0" smtClean="0"/>
              <a:t>. </a:t>
            </a:r>
            <a:r>
              <a:rPr lang="da-DK" b="0" baseline="0" dirty="0" err="1" smtClean="0"/>
              <a:t>We</a:t>
            </a:r>
            <a:r>
              <a:rPr lang="da-DK" b="0" baseline="0" dirty="0" smtClean="0"/>
              <a:t> </a:t>
            </a:r>
            <a:r>
              <a:rPr lang="da-DK" b="0" baseline="0" dirty="0" err="1" smtClean="0"/>
              <a:t>want</a:t>
            </a:r>
            <a:r>
              <a:rPr lang="da-DK" b="0" baseline="0" dirty="0" smtClean="0"/>
              <a:t> to </a:t>
            </a:r>
            <a:r>
              <a:rPr lang="da-DK" b="0" baseline="0" dirty="0" err="1" smtClean="0"/>
              <a:t>evaluate</a:t>
            </a:r>
            <a:r>
              <a:rPr lang="da-DK" b="0" baseline="0" dirty="0" smtClean="0"/>
              <a:t> </a:t>
            </a:r>
            <a:r>
              <a:rPr lang="da-DK" b="0" baseline="0" dirty="0" err="1" smtClean="0"/>
              <a:t>what</a:t>
            </a:r>
            <a:r>
              <a:rPr lang="da-DK" b="0" baseline="0" dirty="0" smtClean="0"/>
              <a:t> is the </a:t>
            </a:r>
            <a:r>
              <a:rPr lang="da-DK" b="0" baseline="0" dirty="0" err="1" smtClean="0"/>
              <a:t>effect</a:t>
            </a:r>
            <a:r>
              <a:rPr lang="da-DK" b="0" baseline="0" dirty="0" smtClean="0"/>
              <a:t> of </a:t>
            </a:r>
            <a:r>
              <a:rPr lang="da-DK" b="0" baseline="0" dirty="0" err="1" smtClean="0"/>
              <a:t>varying</a:t>
            </a:r>
            <a:r>
              <a:rPr lang="da-DK" b="0" baseline="0" dirty="0" smtClean="0"/>
              <a:t> decision </a:t>
            </a:r>
            <a:r>
              <a:rPr lang="da-DK" b="0" baseline="0" dirty="0" err="1" smtClean="0"/>
              <a:t>making</a:t>
            </a:r>
            <a:r>
              <a:rPr lang="da-DK" b="0" baseline="0" dirty="0" smtClean="0"/>
              <a:t> </a:t>
            </a:r>
            <a:r>
              <a:rPr lang="da-DK" b="0" baseline="0" dirty="0" err="1" smtClean="0"/>
              <a:t>facing</a:t>
            </a:r>
            <a:r>
              <a:rPr lang="da-DK" b="0" baseline="0" dirty="0" smtClean="0"/>
              <a:t> </a:t>
            </a:r>
            <a:r>
              <a:rPr lang="da-DK" b="0" baseline="0" dirty="0" err="1" smtClean="0"/>
              <a:t>different</a:t>
            </a:r>
            <a:r>
              <a:rPr lang="da-DK" b="0" baseline="0" dirty="0" smtClean="0"/>
              <a:t> </a:t>
            </a:r>
            <a:r>
              <a:rPr lang="da-DK" b="0" baseline="0" dirty="0" err="1" smtClean="0"/>
              <a:t>ecological-economic</a:t>
            </a:r>
            <a:r>
              <a:rPr lang="da-DK" b="0" baseline="0" dirty="0" smtClean="0"/>
              <a:t> </a:t>
            </a:r>
            <a:r>
              <a:rPr lang="da-DK" b="0" baseline="0" dirty="0" err="1" smtClean="0"/>
              <a:t>paths</a:t>
            </a:r>
            <a:r>
              <a:rPr lang="da-DK" b="0" baseline="0" dirty="0" smtClean="0"/>
              <a:t> in the future…….and </a:t>
            </a:r>
            <a:r>
              <a:rPr lang="da-DK" b="0" baseline="0" dirty="0" err="1" smtClean="0"/>
              <a:t>possibility</a:t>
            </a:r>
            <a:r>
              <a:rPr lang="da-DK" b="0" baseline="0" dirty="0" smtClean="0"/>
              <a:t> for </a:t>
            </a:r>
            <a:r>
              <a:rPr lang="da-DK" b="0" baseline="0" dirty="0" err="1" smtClean="0"/>
              <a:t>mitigating</a:t>
            </a:r>
            <a:r>
              <a:rPr lang="da-DK" b="0" baseline="0" dirty="0" smtClean="0"/>
              <a:t>/</a:t>
            </a:r>
            <a:r>
              <a:rPr lang="da-DK" b="0" baseline="0" dirty="0" err="1" smtClean="0"/>
              <a:t>displacing</a:t>
            </a:r>
            <a:r>
              <a:rPr lang="da-DK" b="0" baseline="0" dirty="0" smtClean="0"/>
              <a:t> the pressure</a:t>
            </a:r>
            <a:endParaRPr lang="da-DK" b="0" dirty="0" smtClean="0"/>
          </a:p>
          <a:p>
            <a:endParaRPr lang="da-DK" b="0" dirty="0"/>
          </a:p>
        </p:txBody>
      </p:sp>
      <p:sp>
        <p:nvSpPr>
          <p:cNvPr id="4" name="Slide Number Placeholder 3"/>
          <p:cNvSpPr>
            <a:spLocks noGrp="1"/>
          </p:cNvSpPr>
          <p:nvPr>
            <p:ph type="sldNum" sz="quarter" idx="10"/>
          </p:nvPr>
        </p:nvSpPr>
        <p:spPr/>
        <p:txBody>
          <a:bodyPr/>
          <a:lstStyle/>
          <a:p>
            <a:fld id="{49E171E0-FD71-4445-A9ED-0CEB01BEA70E}" type="slidenum">
              <a:rPr lang="da-DK" smtClean="0"/>
              <a:t>10</a:t>
            </a:fld>
            <a:endParaRPr lang="da-DK"/>
          </a:p>
        </p:txBody>
      </p:sp>
    </p:spTree>
    <p:extLst>
      <p:ext uri="{BB962C8B-B14F-4D97-AF65-F5344CB8AC3E}">
        <p14:creationId xmlns:p14="http://schemas.microsoft.com/office/powerpoint/2010/main" val="321990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857616">
              <a:defRPr/>
            </a:pPr>
            <a:endParaRPr lang="da-DK" b="0" baseline="0" dirty="0" smtClean="0"/>
          </a:p>
          <a:p>
            <a:pPr defTabSz="857616">
              <a:defRPr/>
            </a:pPr>
            <a:r>
              <a:rPr lang="da-DK" b="0" baseline="0" dirty="0" smtClean="0"/>
              <a:t>For </a:t>
            </a:r>
            <a:r>
              <a:rPr lang="da-DK" b="0" baseline="0" dirty="0" err="1" smtClean="0"/>
              <a:t>example</a:t>
            </a:r>
            <a:r>
              <a:rPr lang="da-DK" b="0" baseline="0" dirty="0" smtClean="0"/>
              <a:t>, </a:t>
            </a:r>
            <a:r>
              <a:rPr lang="da-DK" b="0" baseline="0" dirty="0" err="1" smtClean="0"/>
              <a:t>we</a:t>
            </a:r>
            <a:r>
              <a:rPr lang="da-DK" b="0" baseline="0" dirty="0" smtClean="0"/>
              <a:t> </a:t>
            </a:r>
            <a:r>
              <a:rPr lang="da-DK" b="0" baseline="0" dirty="0" err="1" smtClean="0"/>
              <a:t>now</a:t>
            </a:r>
            <a:r>
              <a:rPr lang="da-DK" b="0" baseline="0" dirty="0" smtClean="0"/>
              <a:t> </a:t>
            </a:r>
            <a:r>
              <a:rPr lang="da-DK" b="0" baseline="0" dirty="0" err="1" smtClean="0"/>
              <a:t>got</a:t>
            </a:r>
            <a:r>
              <a:rPr lang="da-DK" b="0" baseline="0" dirty="0" smtClean="0"/>
              <a:t> a brand-new </a:t>
            </a:r>
            <a:r>
              <a:rPr lang="da-DK" b="0" baseline="0" dirty="0" err="1" smtClean="0"/>
              <a:t>picture</a:t>
            </a:r>
            <a:r>
              <a:rPr lang="da-DK" b="0" baseline="0" dirty="0" smtClean="0"/>
              <a:t> of </a:t>
            </a:r>
            <a:r>
              <a:rPr lang="da-DK" b="0" baseline="0" dirty="0" err="1" smtClean="0"/>
              <a:t>where</a:t>
            </a:r>
            <a:r>
              <a:rPr lang="da-DK" b="0" baseline="0" dirty="0" smtClean="0"/>
              <a:t> the </a:t>
            </a:r>
            <a:r>
              <a:rPr lang="da-DK" b="0" baseline="0" dirty="0" err="1" smtClean="0"/>
              <a:t>fishing</a:t>
            </a:r>
            <a:r>
              <a:rPr lang="da-DK" b="0" baseline="0" dirty="0" smtClean="0"/>
              <a:t> is </a:t>
            </a:r>
            <a:r>
              <a:rPr lang="da-DK" b="0" baseline="0" dirty="0" err="1" smtClean="0"/>
              <a:t>ongoing</a:t>
            </a:r>
            <a:r>
              <a:rPr lang="da-DK" b="0" baseline="0" dirty="0" smtClean="0"/>
              <a:t>, and at </a:t>
            </a:r>
            <a:r>
              <a:rPr lang="da-DK" b="0" baseline="0" dirty="0" err="1" smtClean="0"/>
              <a:t>which</a:t>
            </a:r>
            <a:r>
              <a:rPr lang="da-DK" b="0" baseline="0" dirty="0" smtClean="0"/>
              <a:t> </a:t>
            </a:r>
            <a:r>
              <a:rPr lang="da-DK" b="0" baseline="0" dirty="0" err="1" smtClean="0"/>
              <a:t>intensity</a:t>
            </a:r>
            <a:r>
              <a:rPr lang="da-DK" b="0" baseline="0" dirty="0" smtClean="0"/>
              <a:t>.</a:t>
            </a:r>
          </a:p>
          <a:p>
            <a:pPr defTabSz="857616">
              <a:defRPr/>
            </a:pPr>
            <a:endParaRPr lang="da-DK" b="0" baseline="0" dirty="0" smtClean="0"/>
          </a:p>
          <a:p>
            <a:pPr defTabSz="857616">
              <a:defRPr/>
            </a:pPr>
            <a:r>
              <a:rPr lang="da-DK" b="0" baseline="0" dirty="0" err="1" smtClean="0"/>
              <a:t>We</a:t>
            </a:r>
            <a:r>
              <a:rPr lang="da-DK" b="0" baseline="0" dirty="0" smtClean="0"/>
              <a:t> </a:t>
            </a:r>
            <a:r>
              <a:rPr lang="da-DK" b="0" baseline="0" dirty="0" err="1" smtClean="0"/>
              <a:t>also</a:t>
            </a:r>
            <a:r>
              <a:rPr lang="da-DK" b="0" baseline="0" dirty="0" smtClean="0"/>
              <a:t> analyse by </a:t>
            </a:r>
            <a:r>
              <a:rPr lang="da-DK" b="0" baseline="0" dirty="0" err="1" smtClean="0"/>
              <a:t>looking</a:t>
            </a:r>
            <a:r>
              <a:rPr lang="da-DK" b="0" baseline="0" dirty="0" smtClean="0"/>
              <a:t> at the </a:t>
            </a:r>
            <a:r>
              <a:rPr lang="da-DK" b="0" baseline="0" dirty="0" err="1" smtClean="0"/>
              <a:t>subcomponents</a:t>
            </a:r>
            <a:r>
              <a:rPr lang="da-DK" b="0" baseline="0" dirty="0" smtClean="0"/>
              <a:t> of the </a:t>
            </a:r>
            <a:r>
              <a:rPr lang="da-DK" b="0" baseline="0" dirty="0" err="1" smtClean="0"/>
              <a:t>fishing</a:t>
            </a:r>
            <a:r>
              <a:rPr lang="da-DK" b="0" baseline="0" dirty="0" smtClean="0"/>
              <a:t> gears in </a:t>
            </a:r>
            <a:r>
              <a:rPr lang="da-DK" b="0" baseline="0" dirty="0" err="1" smtClean="0"/>
              <a:t>use</a:t>
            </a:r>
            <a:r>
              <a:rPr lang="da-DK" b="0" baseline="0" dirty="0" smtClean="0"/>
              <a:t> </a:t>
            </a:r>
            <a:r>
              <a:rPr lang="da-DK" b="0" baseline="0" dirty="0" err="1" smtClean="0"/>
              <a:t>what</a:t>
            </a:r>
            <a:r>
              <a:rPr lang="da-DK" b="0" baseline="0" dirty="0" smtClean="0"/>
              <a:t> </a:t>
            </a:r>
            <a:r>
              <a:rPr lang="da-DK" b="0" baseline="0" dirty="0" err="1" smtClean="0"/>
              <a:t>will</a:t>
            </a:r>
            <a:r>
              <a:rPr lang="da-DK" b="0" baseline="0" dirty="0" smtClean="0"/>
              <a:t> </a:t>
            </a:r>
            <a:r>
              <a:rPr lang="da-DK" b="0" baseline="0" dirty="0" err="1" smtClean="0"/>
              <a:t>be</a:t>
            </a:r>
            <a:r>
              <a:rPr lang="da-DK" b="0" baseline="0" dirty="0" smtClean="0"/>
              <a:t> the </a:t>
            </a:r>
            <a:r>
              <a:rPr lang="da-DK" b="0" baseline="0" dirty="0" err="1" smtClean="0"/>
              <a:t>spatial</a:t>
            </a:r>
            <a:r>
              <a:rPr lang="da-DK" b="0" baseline="0" dirty="0" smtClean="0"/>
              <a:t> </a:t>
            </a:r>
            <a:r>
              <a:rPr lang="da-DK" b="0" baseline="0" dirty="0" err="1" smtClean="0"/>
              <a:t>footprints</a:t>
            </a:r>
            <a:r>
              <a:rPr lang="da-DK" b="0" baseline="0" dirty="0" smtClean="0"/>
              <a:t> of </a:t>
            </a:r>
            <a:r>
              <a:rPr lang="da-DK" b="0" baseline="0" dirty="0" err="1" smtClean="0"/>
              <a:t>these</a:t>
            </a:r>
            <a:r>
              <a:rPr lang="da-DK" b="0" baseline="0" dirty="0" smtClean="0"/>
              <a:t> </a:t>
            </a:r>
            <a:r>
              <a:rPr lang="da-DK" b="0" baseline="0" dirty="0" err="1" smtClean="0"/>
              <a:t>different</a:t>
            </a:r>
            <a:r>
              <a:rPr lang="da-DK" b="0" baseline="0" dirty="0" smtClean="0"/>
              <a:t> </a:t>
            </a:r>
            <a:r>
              <a:rPr lang="da-DK" b="0" baseline="0" dirty="0" err="1" smtClean="0"/>
              <a:t>activities</a:t>
            </a:r>
            <a:endParaRPr lang="da-DK" b="0" baseline="0" dirty="0" smtClean="0"/>
          </a:p>
          <a:p>
            <a:pPr defTabSz="857616">
              <a:defRPr/>
            </a:pPr>
            <a:endParaRPr lang="da-DK" b="0" baseline="0" dirty="0" smtClean="0"/>
          </a:p>
          <a:p>
            <a:pPr defTabSz="857616">
              <a:defRPr/>
            </a:pPr>
            <a:r>
              <a:rPr lang="da-DK" b="0" baseline="0" dirty="0" smtClean="0"/>
              <a:t>And </a:t>
            </a:r>
            <a:r>
              <a:rPr lang="da-DK" b="0" baseline="0" dirty="0" err="1" smtClean="0"/>
              <a:t>finally</a:t>
            </a:r>
            <a:r>
              <a:rPr lang="da-DK" b="0" baseline="0" dirty="0" smtClean="0"/>
              <a:t> </a:t>
            </a:r>
            <a:r>
              <a:rPr lang="da-DK" b="0" baseline="0" dirty="0" err="1" smtClean="0"/>
              <a:t>we</a:t>
            </a:r>
            <a:r>
              <a:rPr lang="da-DK" b="0" baseline="0" dirty="0" smtClean="0"/>
              <a:t> </a:t>
            </a:r>
            <a:r>
              <a:rPr lang="da-DK" b="0" baseline="0" dirty="0" err="1" smtClean="0"/>
              <a:t>make</a:t>
            </a:r>
            <a:r>
              <a:rPr lang="da-DK" b="0" baseline="0" dirty="0" smtClean="0"/>
              <a:t> </a:t>
            </a:r>
            <a:r>
              <a:rPr lang="da-DK" b="0" baseline="0" dirty="0" err="1" smtClean="0"/>
              <a:t>use</a:t>
            </a:r>
            <a:r>
              <a:rPr lang="da-DK" b="0" baseline="0" dirty="0" smtClean="0"/>
              <a:t> of brand new </a:t>
            </a:r>
            <a:r>
              <a:rPr lang="da-DK" b="0" baseline="0" dirty="0" err="1" smtClean="0"/>
              <a:t>dynamics</a:t>
            </a:r>
            <a:r>
              <a:rPr lang="da-DK" b="0" baseline="0" dirty="0" smtClean="0"/>
              <a:t> and </a:t>
            </a:r>
            <a:r>
              <a:rPr lang="da-DK" b="0" baseline="0" dirty="0" err="1" smtClean="0"/>
              <a:t>statistical</a:t>
            </a:r>
            <a:r>
              <a:rPr lang="da-DK" b="0" baseline="0" dirty="0" smtClean="0"/>
              <a:t> </a:t>
            </a:r>
            <a:r>
              <a:rPr lang="da-DK" b="0" baseline="0" dirty="0" err="1" smtClean="0"/>
              <a:t>modelling</a:t>
            </a:r>
            <a:r>
              <a:rPr lang="da-DK" b="0" baseline="0" dirty="0" smtClean="0"/>
              <a:t> of </a:t>
            </a:r>
            <a:r>
              <a:rPr lang="da-DK" b="0" baseline="0" dirty="0" err="1" smtClean="0"/>
              <a:t>how</a:t>
            </a:r>
            <a:r>
              <a:rPr lang="da-DK" b="0" baseline="0" dirty="0" smtClean="0"/>
              <a:t> the </a:t>
            </a:r>
            <a:r>
              <a:rPr lang="da-DK" b="0" baseline="0" dirty="0" err="1" smtClean="0"/>
              <a:t>fish</a:t>
            </a:r>
            <a:r>
              <a:rPr lang="da-DK" b="0" baseline="0" dirty="0" smtClean="0"/>
              <a:t> populations </a:t>
            </a:r>
            <a:r>
              <a:rPr lang="da-DK" b="0" baseline="0" dirty="0" err="1" smtClean="0"/>
              <a:t>distribute</a:t>
            </a:r>
            <a:r>
              <a:rPr lang="da-DK" b="0" baseline="0" dirty="0" smtClean="0"/>
              <a:t> in </a:t>
            </a:r>
            <a:r>
              <a:rPr lang="da-DK" b="0" baseline="0" dirty="0" err="1" smtClean="0"/>
              <a:t>space</a:t>
            </a:r>
            <a:r>
              <a:rPr lang="da-DK" b="0" baseline="0" dirty="0" smtClean="0"/>
              <a:t> and time.</a:t>
            </a:r>
          </a:p>
          <a:p>
            <a:pPr defTabSz="857616">
              <a:defRPr/>
            </a:pPr>
            <a:endParaRPr lang="da-DK" b="0" baseline="0" dirty="0" smtClean="0"/>
          </a:p>
          <a:p>
            <a:pPr defTabSz="857616">
              <a:defRPr/>
            </a:pPr>
            <a:endParaRPr lang="da-DK" b="0" baseline="0" dirty="0" smtClean="0"/>
          </a:p>
          <a:p>
            <a:pPr defTabSz="857616">
              <a:defRPr/>
            </a:pPr>
            <a:r>
              <a:rPr lang="da-DK" b="0" baseline="0" dirty="0" err="1" smtClean="0"/>
              <a:t>what</a:t>
            </a:r>
            <a:r>
              <a:rPr lang="da-DK" b="0" baseline="0" dirty="0" smtClean="0"/>
              <a:t> </a:t>
            </a:r>
            <a:r>
              <a:rPr lang="da-DK" b="0" baseline="0" dirty="0" err="1" smtClean="0"/>
              <a:t>will</a:t>
            </a:r>
            <a:r>
              <a:rPr lang="da-DK" b="0" baseline="0" dirty="0" smtClean="0"/>
              <a:t> </a:t>
            </a:r>
            <a:r>
              <a:rPr lang="da-DK" b="0" baseline="0" dirty="0" err="1" smtClean="0"/>
              <a:t>be</a:t>
            </a:r>
            <a:r>
              <a:rPr lang="da-DK" b="0" baseline="0" dirty="0" smtClean="0"/>
              <a:t> the future </a:t>
            </a:r>
            <a:r>
              <a:rPr lang="da-DK" b="0" baseline="0" dirty="0" err="1" smtClean="0"/>
              <a:t>opportunities</a:t>
            </a:r>
            <a:r>
              <a:rPr lang="da-DK" b="0" baseline="0" dirty="0" smtClean="0"/>
              <a:t> </a:t>
            </a:r>
            <a:r>
              <a:rPr lang="da-DK" b="0" baseline="0" dirty="0" err="1" smtClean="0"/>
              <a:t>will</a:t>
            </a:r>
            <a:r>
              <a:rPr lang="da-DK" b="0" baseline="0" dirty="0" smtClean="0"/>
              <a:t> </a:t>
            </a:r>
            <a:r>
              <a:rPr lang="da-DK" b="0" baseline="0" dirty="0" err="1" smtClean="0"/>
              <a:t>depend</a:t>
            </a:r>
            <a:r>
              <a:rPr lang="da-DK" b="0" baseline="0" dirty="0" smtClean="0"/>
              <a:t> on the </a:t>
            </a:r>
            <a:r>
              <a:rPr lang="da-DK" b="0" baseline="0" dirty="0" err="1" smtClean="0"/>
              <a:t>opportunities</a:t>
            </a:r>
            <a:r>
              <a:rPr lang="da-DK" b="0" baseline="0" dirty="0" smtClean="0"/>
              <a:t> </a:t>
            </a:r>
            <a:r>
              <a:rPr lang="da-DK" b="0" baseline="0" dirty="0" err="1" smtClean="0"/>
              <a:t>within</a:t>
            </a:r>
            <a:r>
              <a:rPr lang="da-DK" b="0" baseline="0" dirty="0" smtClean="0"/>
              <a:t> </a:t>
            </a:r>
            <a:r>
              <a:rPr lang="da-DK" b="0" baseline="0" dirty="0" err="1" smtClean="0"/>
              <a:t>this</a:t>
            </a:r>
            <a:r>
              <a:rPr lang="da-DK" b="0" baseline="0" dirty="0" smtClean="0"/>
              <a:t> </a:t>
            </a:r>
            <a:r>
              <a:rPr lang="da-DK" b="0" baseline="0" dirty="0" err="1" smtClean="0"/>
              <a:t>different</a:t>
            </a:r>
            <a:r>
              <a:rPr lang="da-DK" b="0" baseline="0" dirty="0" smtClean="0"/>
              <a:t> </a:t>
            </a:r>
            <a:r>
              <a:rPr lang="da-DK" b="0" baseline="0" dirty="0" err="1" smtClean="0"/>
              <a:t>practices</a:t>
            </a:r>
            <a:r>
              <a:rPr lang="da-DK" b="0" baseline="0" dirty="0" smtClean="0"/>
              <a:t>. </a:t>
            </a:r>
            <a:r>
              <a:rPr lang="da-DK" b="0" baseline="0" dirty="0" err="1" smtClean="0"/>
              <a:t>We</a:t>
            </a:r>
            <a:r>
              <a:rPr lang="da-DK" b="0" baseline="0" dirty="0" smtClean="0"/>
              <a:t> </a:t>
            </a:r>
            <a:r>
              <a:rPr lang="da-DK" b="0" baseline="0" dirty="0" err="1" smtClean="0"/>
              <a:t>want</a:t>
            </a:r>
            <a:r>
              <a:rPr lang="da-DK" b="0" baseline="0" dirty="0" smtClean="0"/>
              <a:t> to </a:t>
            </a:r>
            <a:r>
              <a:rPr lang="da-DK" b="0" baseline="0" dirty="0" err="1" smtClean="0"/>
              <a:t>evaluate</a:t>
            </a:r>
            <a:r>
              <a:rPr lang="da-DK" b="0" baseline="0" dirty="0" smtClean="0"/>
              <a:t> </a:t>
            </a:r>
            <a:r>
              <a:rPr lang="da-DK" b="0" baseline="0" dirty="0" err="1" smtClean="0"/>
              <a:t>what</a:t>
            </a:r>
            <a:r>
              <a:rPr lang="da-DK" b="0" baseline="0" dirty="0" smtClean="0"/>
              <a:t> is the </a:t>
            </a:r>
            <a:r>
              <a:rPr lang="da-DK" b="0" baseline="0" dirty="0" err="1" smtClean="0"/>
              <a:t>effect</a:t>
            </a:r>
            <a:r>
              <a:rPr lang="da-DK" b="0" baseline="0" dirty="0" smtClean="0"/>
              <a:t> of </a:t>
            </a:r>
            <a:r>
              <a:rPr lang="da-DK" b="0" baseline="0" dirty="0" err="1" smtClean="0"/>
              <a:t>varying</a:t>
            </a:r>
            <a:r>
              <a:rPr lang="da-DK" b="0" baseline="0" dirty="0" smtClean="0"/>
              <a:t> decision </a:t>
            </a:r>
            <a:r>
              <a:rPr lang="da-DK" b="0" baseline="0" dirty="0" err="1" smtClean="0"/>
              <a:t>making</a:t>
            </a:r>
            <a:r>
              <a:rPr lang="da-DK" b="0" baseline="0" dirty="0" smtClean="0"/>
              <a:t> </a:t>
            </a:r>
            <a:r>
              <a:rPr lang="da-DK" b="0" baseline="0" dirty="0" err="1" smtClean="0"/>
              <a:t>facing</a:t>
            </a:r>
            <a:r>
              <a:rPr lang="da-DK" b="0" baseline="0" dirty="0" smtClean="0"/>
              <a:t> </a:t>
            </a:r>
            <a:r>
              <a:rPr lang="da-DK" b="0" baseline="0" dirty="0" err="1" smtClean="0"/>
              <a:t>different</a:t>
            </a:r>
            <a:r>
              <a:rPr lang="da-DK" b="0" baseline="0" dirty="0" smtClean="0"/>
              <a:t> </a:t>
            </a:r>
            <a:r>
              <a:rPr lang="da-DK" b="0" baseline="0" dirty="0" err="1" smtClean="0"/>
              <a:t>ecological-economic</a:t>
            </a:r>
            <a:r>
              <a:rPr lang="da-DK" b="0" baseline="0" dirty="0" smtClean="0"/>
              <a:t> </a:t>
            </a:r>
            <a:r>
              <a:rPr lang="da-DK" b="0" baseline="0" dirty="0" err="1" smtClean="0"/>
              <a:t>paths</a:t>
            </a:r>
            <a:r>
              <a:rPr lang="da-DK" b="0" baseline="0" dirty="0" smtClean="0"/>
              <a:t> in the future…….and </a:t>
            </a:r>
            <a:r>
              <a:rPr lang="da-DK" b="0" baseline="0" dirty="0" err="1" smtClean="0"/>
              <a:t>possibility</a:t>
            </a:r>
            <a:r>
              <a:rPr lang="da-DK" b="0" baseline="0" dirty="0" smtClean="0"/>
              <a:t> for </a:t>
            </a:r>
            <a:r>
              <a:rPr lang="da-DK" b="0" baseline="0" dirty="0" err="1" smtClean="0"/>
              <a:t>mitigating</a:t>
            </a:r>
            <a:r>
              <a:rPr lang="da-DK" b="0" baseline="0" dirty="0" smtClean="0"/>
              <a:t>/</a:t>
            </a:r>
            <a:r>
              <a:rPr lang="da-DK" b="0" baseline="0" dirty="0" err="1" smtClean="0"/>
              <a:t>displacing</a:t>
            </a:r>
            <a:r>
              <a:rPr lang="da-DK" b="0" baseline="0" dirty="0" smtClean="0"/>
              <a:t> the pressure</a:t>
            </a:r>
            <a:endParaRPr lang="da-DK" b="0" dirty="0" smtClean="0"/>
          </a:p>
          <a:p>
            <a:endParaRPr lang="da-DK" b="0" dirty="0"/>
          </a:p>
        </p:txBody>
      </p:sp>
      <p:sp>
        <p:nvSpPr>
          <p:cNvPr id="4" name="Slide Number Placeholder 3"/>
          <p:cNvSpPr>
            <a:spLocks noGrp="1"/>
          </p:cNvSpPr>
          <p:nvPr>
            <p:ph type="sldNum" sz="quarter" idx="10"/>
          </p:nvPr>
        </p:nvSpPr>
        <p:spPr/>
        <p:txBody>
          <a:bodyPr/>
          <a:lstStyle/>
          <a:p>
            <a:fld id="{49E171E0-FD71-4445-A9ED-0CEB01BEA70E}" type="slidenum">
              <a:rPr lang="da-DK" smtClean="0"/>
              <a:t>11</a:t>
            </a:fld>
            <a:endParaRPr lang="da-DK"/>
          </a:p>
        </p:txBody>
      </p:sp>
    </p:spTree>
    <p:extLst>
      <p:ext uri="{BB962C8B-B14F-4D97-AF65-F5344CB8AC3E}">
        <p14:creationId xmlns:p14="http://schemas.microsoft.com/office/powerpoint/2010/main" val="2731685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a-DK" b="0" dirty="0"/>
          </a:p>
        </p:txBody>
      </p:sp>
      <p:sp>
        <p:nvSpPr>
          <p:cNvPr id="4" name="Slide Number Placeholder 3"/>
          <p:cNvSpPr>
            <a:spLocks noGrp="1"/>
          </p:cNvSpPr>
          <p:nvPr>
            <p:ph type="sldNum" sz="quarter" idx="10"/>
          </p:nvPr>
        </p:nvSpPr>
        <p:spPr/>
        <p:txBody>
          <a:bodyPr/>
          <a:lstStyle/>
          <a:p>
            <a:fld id="{49E171E0-FD71-4445-A9ED-0CEB01BEA70E}" type="slidenum">
              <a:rPr lang="da-DK" smtClean="0"/>
              <a:t>12</a:t>
            </a:fld>
            <a:endParaRPr lang="da-DK"/>
          </a:p>
        </p:txBody>
      </p:sp>
    </p:spTree>
    <p:extLst>
      <p:ext uri="{BB962C8B-B14F-4D97-AF65-F5344CB8AC3E}">
        <p14:creationId xmlns:p14="http://schemas.microsoft.com/office/powerpoint/2010/main" val="2843088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857616">
              <a:defRPr/>
            </a:pPr>
            <a:r>
              <a:rPr lang="da-DK" b="0" dirty="0" smtClean="0"/>
              <a:t>So to do </a:t>
            </a:r>
            <a:r>
              <a:rPr lang="da-DK" b="0" dirty="0" err="1" smtClean="0"/>
              <a:t>this</a:t>
            </a:r>
            <a:r>
              <a:rPr lang="da-DK" b="0" dirty="0" smtClean="0"/>
              <a:t> </a:t>
            </a:r>
            <a:r>
              <a:rPr lang="da-DK" b="0" dirty="0" err="1" smtClean="0"/>
              <a:t>we</a:t>
            </a:r>
            <a:r>
              <a:rPr lang="da-DK" b="0" dirty="0" smtClean="0"/>
              <a:t> </a:t>
            </a:r>
            <a:r>
              <a:rPr lang="da-DK" b="0" dirty="0" err="1" smtClean="0"/>
              <a:t>use</a:t>
            </a:r>
            <a:r>
              <a:rPr lang="da-DK" b="0" dirty="0" smtClean="0"/>
              <a:t> </a:t>
            </a:r>
            <a:r>
              <a:rPr lang="da-DK" b="0" dirty="0" err="1" smtClean="0"/>
              <a:t>newest</a:t>
            </a:r>
            <a:r>
              <a:rPr lang="da-DK" b="0" dirty="0" smtClean="0"/>
              <a:t> </a:t>
            </a:r>
            <a:r>
              <a:rPr lang="da-DK" b="0" dirty="0" err="1" smtClean="0"/>
              <a:t>available</a:t>
            </a:r>
            <a:r>
              <a:rPr lang="da-DK" b="0" dirty="0" smtClean="0"/>
              <a:t> data </a:t>
            </a:r>
            <a:r>
              <a:rPr lang="da-DK" b="0" dirty="0" err="1" smtClean="0"/>
              <a:t>admitting</a:t>
            </a:r>
            <a:r>
              <a:rPr lang="da-DK" b="0" baseline="0" dirty="0" smtClean="0"/>
              <a:t> </a:t>
            </a:r>
            <a:r>
              <a:rPr lang="da-DK" b="0" dirty="0" err="1" smtClean="0"/>
              <a:t>that</a:t>
            </a:r>
            <a:r>
              <a:rPr lang="da-DK" b="0" dirty="0" smtClean="0"/>
              <a:t> </a:t>
            </a:r>
            <a:r>
              <a:rPr lang="da-DK" b="0" dirty="0" err="1" smtClean="0"/>
              <a:t>fishing</a:t>
            </a:r>
            <a:r>
              <a:rPr lang="da-DK" b="0" baseline="0" dirty="0" smtClean="0"/>
              <a:t> is a </a:t>
            </a:r>
            <a:r>
              <a:rPr lang="da-DK" b="0" baseline="0" dirty="0" err="1" smtClean="0"/>
              <a:t>heterogeneous</a:t>
            </a:r>
            <a:r>
              <a:rPr lang="da-DK" b="0" baseline="0" dirty="0" smtClean="0"/>
              <a:t> </a:t>
            </a:r>
            <a:r>
              <a:rPr lang="da-DK" b="0" baseline="0" dirty="0" err="1" smtClean="0"/>
              <a:t>practice</a:t>
            </a:r>
            <a:r>
              <a:rPr lang="da-DK" b="0" baseline="0" dirty="0" smtClean="0"/>
              <a:t>….</a:t>
            </a:r>
          </a:p>
          <a:p>
            <a:pPr defTabSz="857616">
              <a:defRPr/>
            </a:pPr>
            <a:endParaRPr lang="da-DK" b="0" baseline="0" dirty="0" smtClean="0"/>
          </a:p>
          <a:p>
            <a:pPr defTabSz="857616">
              <a:defRPr/>
            </a:pPr>
            <a:r>
              <a:rPr lang="da-DK" b="0" baseline="0" dirty="0" smtClean="0"/>
              <a:t>For </a:t>
            </a:r>
            <a:r>
              <a:rPr lang="da-DK" b="0" baseline="0" dirty="0" err="1" smtClean="0"/>
              <a:t>example</a:t>
            </a:r>
            <a:r>
              <a:rPr lang="da-DK" b="0" baseline="0" dirty="0" smtClean="0"/>
              <a:t>, </a:t>
            </a:r>
            <a:r>
              <a:rPr lang="da-DK" b="0" baseline="0" dirty="0" err="1" smtClean="0"/>
              <a:t>we</a:t>
            </a:r>
            <a:r>
              <a:rPr lang="da-DK" b="0" baseline="0" dirty="0" smtClean="0"/>
              <a:t> </a:t>
            </a:r>
            <a:r>
              <a:rPr lang="da-DK" b="0" baseline="0" dirty="0" err="1" smtClean="0"/>
              <a:t>now</a:t>
            </a:r>
            <a:r>
              <a:rPr lang="da-DK" b="0" baseline="0" dirty="0" smtClean="0"/>
              <a:t> </a:t>
            </a:r>
            <a:r>
              <a:rPr lang="da-DK" b="0" baseline="0" dirty="0" err="1" smtClean="0"/>
              <a:t>got</a:t>
            </a:r>
            <a:r>
              <a:rPr lang="da-DK" b="0" baseline="0" dirty="0" smtClean="0"/>
              <a:t> a brand-new </a:t>
            </a:r>
            <a:r>
              <a:rPr lang="da-DK" b="0" baseline="0" dirty="0" err="1" smtClean="0"/>
              <a:t>picture</a:t>
            </a:r>
            <a:r>
              <a:rPr lang="da-DK" b="0" baseline="0" dirty="0" smtClean="0"/>
              <a:t> of </a:t>
            </a:r>
            <a:r>
              <a:rPr lang="da-DK" b="0" baseline="0" dirty="0" err="1" smtClean="0"/>
              <a:t>where</a:t>
            </a:r>
            <a:r>
              <a:rPr lang="da-DK" b="0" baseline="0" dirty="0" smtClean="0"/>
              <a:t> the </a:t>
            </a:r>
            <a:r>
              <a:rPr lang="da-DK" b="0" baseline="0" dirty="0" err="1" smtClean="0"/>
              <a:t>fishing</a:t>
            </a:r>
            <a:r>
              <a:rPr lang="da-DK" b="0" baseline="0" dirty="0" smtClean="0"/>
              <a:t> is </a:t>
            </a:r>
            <a:r>
              <a:rPr lang="da-DK" b="0" baseline="0" dirty="0" err="1" smtClean="0"/>
              <a:t>ongoing</a:t>
            </a:r>
            <a:r>
              <a:rPr lang="da-DK" b="0" baseline="0" dirty="0" smtClean="0"/>
              <a:t>, and at </a:t>
            </a:r>
            <a:r>
              <a:rPr lang="da-DK" b="0" baseline="0" dirty="0" err="1" smtClean="0"/>
              <a:t>which</a:t>
            </a:r>
            <a:r>
              <a:rPr lang="da-DK" b="0" baseline="0" dirty="0" smtClean="0"/>
              <a:t> </a:t>
            </a:r>
            <a:r>
              <a:rPr lang="da-DK" b="0" baseline="0" dirty="0" err="1" smtClean="0"/>
              <a:t>intensity</a:t>
            </a:r>
            <a:r>
              <a:rPr lang="da-DK" b="0" baseline="0" dirty="0" smtClean="0"/>
              <a:t>.</a:t>
            </a:r>
          </a:p>
          <a:p>
            <a:pPr defTabSz="857616">
              <a:defRPr/>
            </a:pPr>
            <a:endParaRPr lang="da-DK" b="0" baseline="0" dirty="0" smtClean="0"/>
          </a:p>
          <a:p>
            <a:pPr defTabSz="857616">
              <a:defRPr/>
            </a:pPr>
            <a:r>
              <a:rPr lang="da-DK" b="0" baseline="0" dirty="0" err="1" smtClean="0"/>
              <a:t>We</a:t>
            </a:r>
            <a:r>
              <a:rPr lang="da-DK" b="0" baseline="0" dirty="0" smtClean="0"/>
              <a:t> </a:t>
            </a:r>
            <a:r>
              <a:rPr lang="da-DK" b="0" baseline="0" dirty="0" err="1" smtClean="0"/>
              <a:t>also</a:t>
            </a:r>
            <a:r>
              <a:rPr lang="da-DK" b="0" baseline="0" dirty="0" smtClean="0"/>
              <a:t> analyse by </a:t>
            </a:r>
            <a:r>
              <a:rPr lang="da-DK" b="0" baseline="0" dirty="0" err="1" smtClean="0"/>
              <a:t>looking</a:t>
            </a:r>
            <a:r>
              <a:rPr lang="da-DK" b="0" baseline="0" dirty="0" smtClean="0"/>
              <a:t> at the </a:t>
            </a:r>
            <a:r>
              <a:rPr lang="da-DK" b="0" baseline="0" dirty="0" err="1" smtClean="0"/>
              <a:t>subcomponents</a:t>
            </a:r>
            <a:r>
              <a:rPr lang="da-DK" b="0" baseline="0" dirty="0" smtClean="0"/>
              <a:t> of the </a:t>
            </a:r>
            <a:r>
              <a:rPr lang="da-DK" b="0" baseline="0" dirty="0" err="1" smtClean="0"/>
              <a:t>fishing</a:t>
            </a:r>
            <a:r>
              <a:rPr lang="da-DK" b="0" baseline="0" dirty="0" smtClean="0"/>
              <a:t> gears in </a:t>
            </a:r>
            <a:r>
              <a:rPr lang="da-DK" b="0" baseline="0" dirty="0" err="1" smtClean="0"/>
              <a:t>use</a:t>
            </a:r>
            <a:r>
              <a:rPr lang="da-DK" b="0" baseline="0" dirty="0" smtClean="0"/>
              <a:t> </a:t>
            </a:r>
            <a:r>
              <a:rPr lang="da-DK" b="0" baseline="0" dirty="0" err="1" smtClean="0"/>
              <a:t>what</a:t>
            </a:r>
            <a:r>
              <a:rPr lang="da-DK" b="0" baseline="0" dirty="0" smtClean="0"/>
              <a:t> </a:t>
            </a:r>
            <a:r>
              <a:rPr lang="da-DK" b="0" baseline="0" dirty="0" err="1" smtClean="0"/>
              <a:t>will</a:t>
            </a:r>
            <a:r>
              <a:rPr lang="da-DK" b="0" baseline="0" dirty="0" smtClean="0"/>
              <a:t> </a:t>
            </a:r>
            <a:r>
              <a:rPr lang="da-DK" b="0" baseline="0" dirty="0" err="1" smtClean="0"/>
              <a:t>be</a:t>
            </a:r>
            <a:r>
              <a:rPr lang="da-DK" b="0" baseline="0" dirty="0" smtClean="0"/>
              <a:t> the </a:t>
            </a:r>
            <a:r>
              <a:rPr lang="da-DK" b="0" baseline="0" dirty="0" err="1" smtClean="0"/>
              <a:t>spatial</a:t>
            </a:r>
            <a:r>
              <a:rPr lang="da-DK" b="0" baseline="0" dirty="0" smtClean="0"/>
              <a:t> </a:t>
            </a:r>
            <a:r>
              <a:rPr lang="da-DK" b="0" baseline="0" dirty="0" err="1" smtClean="0"/>
              <a:t>footprints</a:t>
            </a:r>
            <a:r>
              <a:rPr lang="da-DK" b="0" baseline="0" dirty="0" smtClean="0"/>
              <a:t> of </a:t>
            </a:r>
            <a:r>
              <a:rPr lang="da-DK" b="0" baseline="0" dirty="0" err="1" smtClean="0"/>
              <a:t>these</a:t>
            </a:r>
            <a:r>
              <a:rPr lang="da-DK" b="0" baseline="0" dirty="0" smtClean="0"/>
              <a:t> </a:t>
            </a:r>
            <a:r>
              <a:rPr lang="da-DK" b="0" baseline="0" dirty="0" err="1" smtClean="0"/>
              <a:t>different</a:t>
            </a:r>
            <a:r>
              <a:rPr lang="da-DK" b="0" baseline="0" dirty="0" smtClean="0"/>
              <a:t> </a:t>
            </a:r>
            <a:r>
              <a:rPr lang="da-DK" b="0" baseline="0" dirty="0" err="1" smtClean="0"/>
              <a:t>activities</a:t>
            </a:r>
            <a:endParaRPr lang="da-DK" b="0" baseline="0" dirty="0" smtClean="0"/>
          </a:p>
          <a:p>
            <a:pPr defTabSz="857616">
              <a:defRPr/>
            </a:pPr>
            <a:endParaRPr lang="da-DK" b="0" baseline="0" dirty="0" smtClean="0"/>
          </a:p>
          <a:p>
            <a:pPr defTabSz="857616">
              <a:defRPr/>
            </a:pPr>
            <a:r>
              <a:rPr lang="da-DK" b="0" baseline="0" dirty="0" smtClean="0"/>
              <a:t>And </a:t>
            </a:r>
            <a:r>
              <a:rPr lang="da-DK" b="0" baseline="0" dirty="0" err="1" smtClean="0"/>
              <a:t>finally</a:t>
            </a:r>
            <a:r>
              <a:rPr lang="da-DK" b="0" baseline="0" dirty="0" smtClean="0"/>
              <a:t> </a:t>
            </a:r>
            <a:r>
              <a:rPr lang="da-DK" b="0" baseline="0" dirty="0" err="1" smtClean="0"/>
              <a:t>we</a:t>
            </a:r>
            <a:r>
              <a:rPr lang="da-DK" b="0" baseline="0" dirty="0" smtClean="0"/>
              <a:t> </a:t>
            </a:r>
            <a:r>
              <a:rPr lang="da-DK" b="0" baseline="0" dirty="0" err="1" smtClean="0"/>
              <a:t>make</a:t>
            </a:r>
            <a:r>
              <a:rPr lang="da-DK" b="0" baseline="0" dirty="0" smtClean="0"/>
              <a:t> </a:t>
            </a:r>
            <a:r>
              <a:rPr lang="da-DK" b="0" baseline="0" dirty="0" err="1" smtClean="0"/>
              <a:t>use</a:t>
            </a:r>
            <a:r>
              <a:rPr lang="da-DK" b="0" baseline="0" dirty="0" smtClean="0"/>
              <a:t> of brand new </a:t>
            </a:r>
            <a:r>
              <a:rPr lang="da-DK" b="0" baseline="0" dirty="0" err="1" smtClean="0"/>
              <a:t>dynamics</a:t>
            </a:r>
            <a:r>
              <a:rPr lang="da-DK" b="0" baseline="0" dirty="0" smtClean="0"/>
              <a:t> and </a:t>
            </a:r>
            <a:r>
              <a:rPr lang="da-DK" b="0" baseline="0" dirty="0" err="1" smtClean="0"/>
              <a:t>statistical</a:t>
            </a:r>
            <a:r>
              <a:rPr lang="da-DK" b="0" baseline="0" dirty="0" smtClean="0"/>
              <a:t> </a:t>
            </a:r>
            <a:r>
              <a:rPr lang="da-DK" b="0" baseline="0" dirty="0" err="1" smtClean="0"/>
              <a:t>modelling</a:t>
            </a:r>
            <a:r>
              <a:rPr lang="da-DK" b="0" baseline="0" dirty="0" smtClean="0"/>
              <a:t> of </a:t>
            </a:r>
            <a:r>
              <a:rPr lang="da-DK" b="0" baseline="0" dirty="0" err="1" smtClean="0"/>
              <a:t>how</a:t>
            </a:r>
            <a:r>
              <a:rPr lang="da-DK" b="0" baseline="0" dirty="0" smtClean="0"/>
              <a:t> the </a:t>
            </a:r>
            <a:r>
              <a:rPr lang="da-DK" b="0" baseline="0" dirty="0" err="1" smtClean="0"/>
              <a:t>fish</a:t>
            </a:r>
            <a:r>
              <a:rPr lang="da-DK" b="0" baseline="0" dirty="0" smtClean="0"/>
              <a:t> populations </a:t>
            </a:r>
            <a:r>
              <a:rPr lang="da-DK" b="0" baseline="0" dirty="0" err="1" smtClean="0"/>
              <a:t>distribute</a:t>
            </a:r>
            <a:r>
              <a:rPr lang="da-DK" b="0" baseline="0" dirty="0" smtClean="0"/>
              <a:t> in </a:t>
            </a:r>
            <a:r>
              <a:rPr lang="da-DK" b="0" baseline="0" dirty="0" err="1" smtClean="0"/>
              <a:t>space</a:t>
            </a:r>
            <a:r>
              <a:rPr lang="da-DK" b="0" baseline="0" dirty="0" smtClean="0"/>
              <a:t> and time.</a:t>
            </a:r>
          </a:p>
          <a:p>
            <a:pPr defTabSz="857616">
              <a:defRPr/>
            </a:pPr>
            <a:endParaRPr lang="da-DK" b="0" baseline="0" dirty="0" smtClean="0"/>
          </a:p>
          <a:p>
            <a:pPr defTabSz="857616">
              <a:defRPr/>
            </a:pPr>
            <a:endParaRPr lang="da-DK" b="0" baseline="0" dirty="0" smtClean="0"/>
          </a:p>
          <a:p>
            <a:pPr defTabSz="857616">
              <a:defRPr/>
            </a:pPr>
            <a:r>
              <a:rPr lang="da-DK" b="0" baseline="0" dirty="0" err="1" smtClean="0"/>
              <a:t>what</a:t>
            </a:r>
            <a:r>
              <a:rPr lang="da-DK" b="0" baseline="0" dirty="0" smtClean="0"/>
              <a:t> </a:t>
            </a:r>
            <a:r>
              <a:rPr lang="da-DK" b="0" baseline="0" dirty="0" err="1" smtClean="0"/>
              <a:t>will</a:t>
            </a:r>
            <a:r>
              <a:rPr lang="da-DK" b="0" baseline="0" dirty="0" smtClean="0"/>
              <a:t> </a:t>
            </a:r>
            <a:r>
              <a:rPr lang="da-DK" b="0" baseline="0" dirty="0" err="1" smtClean="0"/>
              <a:t>be</a:t>
            </a:r>
            <a:r>
              <a:rPr lang="da-DK" b="0" baseline="0" dirty="0" smtClean="0"/>
              <a:t> the future </a:t>
            </a:r>
            <a:r>
              <a:rPr lang="da-DK" b="0" baseline="0" dirty="0" err="1" smtClean="0"/>
              <a:t>opportunities</a:t>
            </a:r>
            <a:r>
              <a:rPr lang="da-DK" b="0" baseline="0" dirty="0" smtClean="0"/>
              <a:t> </a:t>
            </a:r>
            <a:r>
              <a:rPr lang="da-DK" b="0" baseline="0" dirty="0" err="1" smtClean="0"/>
              <a:t>will</a:t>
            </a:r>
            <a:r>
              <a:rPr lang="da-DK" b="0" baseline="0" dirty="0" smtClean="0"/>
              <a:t> </a:t>
            </a:r>
            <a:r>
              <a:rPr lang="da-DK" b="0" baseline="0" dirty="0" err="1" smtClean="0"/>
              <a:t>depend</a:t>
            </a:r>
            <a:r>
              <a:rPr lang="da-DK" b="0" baseline="0" dirty="0" smtClean="0"/>
              <a:t> on the </a:t>
            </a:r>
            <a:r>
              <a:rPr lang="da-DK" b="0" baseline="0" dirty="0" err="1" smtClean="0"/>
              <a:t>opportunities</a:t>
            </a:r>
            <a:r>
              <a:rPr lang="da-DK" b="0" baseline="0" dirty="0" smtClean="0"/>
              <a:t> </a:t>
            </a:r>
            <a:r>
              <a:rPr lang="da-DK" b="0" baseline="0" dirty="0" err="1" smtClean="0"/>
              <a:t>within</a:t>
            </a:r>
            <a:r>
              <a:rPr lang="da-DK" b="0" baseline="0" dirty="0" smtClean="0"/>
              <a:t> </a:t>
            </a:r>
            <a:r>
              <a:rPr lang="da-DK" b="0" baseline="0" dirty="0" err="1" smtClean="0"/>
              <a:t>this</a:t>
            </a:r>
            <a:r>
              <a:rPr lang="da-DK" b="0" baseline="0" dirty="0" smtClean="0"/>
              <a:t> </a:t>
            </a:r>
            <a:r>
              <a:rPr lang="da-DK" b="0" baseline="0" dirty="0" err="1" smtClean="0"/>
              <a:t>different</a:t>
            </a:r>
            <a:r>
              <a:rPr lang="da-DK" b="0" baseline="0" dirty="0" smtClean="0"/>
              <a:t> </a:t>
            </a:r>
            <a:r>
              <a:rPr lang="da-DK" b="0" baseline="0" dirty="0" err="1" smtClean="0"/>
              <a:t>practices</a:t>
            </a:r>
            <a:r>
              <a:rPr lang="da-DK" b="0" baseline="0" dirty="0" smtClean="0"/>
              <a:t>. </a:t>
            </a:r>
            <a:r>
              <a:rPr lang="da-DK" b="0" baseline="0" dirty="0" err="1" smtClean="0"/>
              <a:t>We</a:t>
            </a:r>
            <a:r>
              <a:rPr lang="da-DK" b="0" baseline="0" dirty="0" smtClean="0"/>
              <a:t> </a:t>
            </a:r>
            <a:r>
              <a:rPr lang="da-DK" b="0" baseline="0" dirty="0" err="1" smtClean="0"/>
              <a:t>want</a:t>
            </a:r>
            <a:r>
              <a:rPr lang="da-DK" b="0" baseline="0" dirty="0" smtClean="0"/>
              <a:t> to </a:t>
            </a:r>
            <a:r>
              <a:rPr lang="da-DK" b="0" baseline="0" dirty="0" err="1" smtClean="0"/>
              <a:t>evaluate</a:t>
            </a:r>
            <a:r>
              <a:rPr lang="da-DK" b="0" baseline="0" dirty="0" smtClean="0"/>
              <a:t> </a:t>
            </a:r>
            <a:r>
              <a:rPr lang="da-DK" b="0" baseline="0" dirty="0" err="1" smtClean="0"/>
              <a:t>what</a:t>
            </a:r>
            <a:r>
              <a:rPr lang="da-DK" b="0" baseline="0" dirty="0" smtClean="0"/>
              <a:t> is the </a:t>
            </a:r>
            <a:r>
              <a:rPr lang="da-DK" b="0" baseline="0" dirty="0" err="1" smtClean="0"/>
              <a:t>effect</a:t>
            </a:r>
            <a:r>
              <a:rPr lang="da-DK" b="0" baseline="0" dirty="0" smtClean="0"/>
              <a:t> of </a:t>
            </a:r>
            <a:r>
              <a:rPr lang="da-DK" b="0" baseline="0" dirty="0" err="1" smtClean="0"/>
              <a:t>varying</a:t>
            </a:r>
            <a:r>
              <a:rPr lang="da-DK" b="0" baseline="0" dirty="0" smtClean="0"/>
              <a:t> decision </a:t>
            </a:r>
            <a:r>
              <a:rPr lang="da-DK" b="0" baseline="0" dirty="0" err="1" smtClean="0"/>
              <a:t>making</a:t>
            </a:r>
            <a:r>
              <a:rPr lang="da-DK" b="0" baseline="0" dirty="0" smtClean="0"/>
              <a:t> </a:t>
            </a:r>
            <a:r>
              <a:rPr lang="da-DK" b="0" baseline="0" dirty="0" err="1" smtClean="0"/>
              <a:t>facing</a:t>
            </a:r>
            <a:r>
              <a:rPr lang="da-DK" b="0" baseline="0" dirty="0" smtClean="0"/>
              <a:t> </a:t>
            </a:r>
            <a:r>
              <a:rPr lang="da-DK" b="0" baseline="0" dirty="0" err="1" smtClean="0"/>
              <a:t>different</a:t>
            </a:r>
            <a:r>
              <a:rPr lang="da-DK" b="0" baseline="0" dirty="0" smtClean="0"/>
              <a:t> </a:t>
            </a:r>
            <a:r>
              <a:rPr lang="da-DK" b="0" baseline="0" dirty="0" err="1" smtClean="0"/>
              <a:t>ecological-economic</a:t>
            </a:r>
            <a:r>
              <a:rPr lang="da-DK" b="0" baseline="0" dirty="0" smtClean="0"/>
              <a:t> </a:t>
            </a:r>
            <a:r>
              <a:rPr lang="da-DK" b="0" baseline="0" dirty="0" err="1" smtClean="0"/>
              <a:t>paths</a:t>
            </a:r>
            <a:r>
              <a:rPr lang="da-DK" b="0" baseline="0" dirty="0" smtClean="0"/>
              <a:t> in the future…….and </a:t>
            </a:r>
            <a:r>
              <a:rPr lang="da-DK" b="0" baseline="0" dirty="0" err="1" smtClean="0"/>
              <a:t>possibility</a:t>
            </a:r>
            <a:r>
              <a:rPr lang="da-DK" b="0" baseline="0" dirty="0" smtClean="0"/>
              <a:t> for </a:t>
            </a:r>
            <a:r>
              <a:rPr lang="da-DK" b="0" baseline="0" dirty="0" err="1" smtClean="0"/>
              <a:t>mitigating</a:t>
            </a:r>
            <a:r>
              <a:rPr lang="da-DK" b="0" baseline="0" dirty="0" smtClean="0"/>
              <a:t>/</a:t>
            </a:r>
            <a:r>
              <a:rPr lang="da-DK" b="0" baseline="0" dirty="0" err="1" smtClean="0"/>
              <a:t>displacing</a:t>
            </a:r>
            <a:r>
              <a:rPr lang="da-DK" b="0" baseline="0" dirty="0" smtClean="0"/>
              <a:t> the pressure</a:t>
            </a:r>
            <a:endParaRPr lang="da-DK" b="0" dirty="0" smtClean="0"/>
          </a:p>
          <a:p>
            <a:endParaRPr lang="da-DK" b="0" dirty="0"/>
          </a:p>
        </p:txBody>
      </p:sp>
      <p:sp>
        <p:nvSpPr>
          <p:cNvPr id="4" name="Slide Number Placeholder 3"/>
          <p:cNvSpPr>
            <a:spLocks noGrp="1"/>
          </p:cNvSpPr>
          <p:nvPr>
            <p:ph type="sldNum" sz="quarter" idx="10"/>
          </p:nvPr>
        </p:nvSpPr>
        <p:spPr/>
        <p:txBody>
          <a:bodyPr/>
          <a:lstStyle/>
          <a:p>
            <a:fld id="{49E171E0-FD71-4445-A9ED-0CEB01BEA70E}" type="slidenum">
              <a:rPr lang="da-DK" smtClean="0"/>
              <a:t>13</a:t>
            </a:fld>
            <a:endParaRPr lang="da-DK"/>
          </a:p>
        </p:txBody>
      </p:sp>
    </p:spTree>
    <p:extLst>
      <p:ext uri="{BB962C8B-B14F-4D97-AF65-F5344CB8AC3E}">
        <p14:creationId xmlns:p14="http://schemas.microsoft.com/office/powerpoint/2010/main" val="11292227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a-DK" b="0" dirty="0"/>
          </a:p>
        </p:txBody>
      </p:sp>
      <p:sp>
        <p:nvSpPr>
          <p:cNvPr id="4" name="Slide Number Placeholder 3"/>
          <p:cNvSpPr>
            <a:spLocks noGrp="1"/>
          </p:cNvSpPr>
          <p:nvPr>
            <p:ph type="sldNum" sz="quarter" idx="10"/>
          </p:nvPr>
        </p:nvSpPr>
        <p:spPr/>
        <p:txBody>
          <a:bodyPr/>
          <a:lstStyle/>
          <a:p>
            <a:fld id="{49E171E0-FD71-4445-A9ED-0CEB01BEA70E}" type="slidenum">
              <a:rPr lang="da-DK" smtClean="0"/>
              <a:t>14</a:t>
            </a:fld>
            <a:endParaRPr lang="da-DK"/>
          </a:p>
        </p:txBody>
      </p:sp>
    </p:spTree>
    <p:extLst>
      <p:ext uri="{BB962C8B-B14F-4D97-AF65-F5344CB8AC3E}">
        <p14:creationId xmlns:p14="http://schemas.microsoft.com/office/powerpoint/2010/main" val="1871761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857616">
              <a:defRPr/>
            </a:pPr>
            <a:r>
              <a:rPr lang="da-DK" b="0" dirty="0" smtClean="0"/>
              <a:t>So to do </a:t>
            </a:r>
            <a:r>
              <a:rPr lang="da-DK" b="0" dirty="0" err="1" smtClean="0"/>
              <a:t>this</a:t>
            </a:r>
            <a:r>
              <a:rPr lang="da-DK" b="0" dirty="0" smtClean="0"/>
              <a:t> </a:t>
            </a:r>
            <a:r>
              <a:rPr lang="da-DK" b="0" dirty="0" err="1" smtClean="0"/>
              <a:t>we</a:t>
            </a:r>
            <a:r>
              <a:rPr lang="da-DK" b="0" dirty="0" smtClean="0"/>
              <a:t> </a:t>
            </a:r>
            <a:r>
              <a:rPr lang="da-DK" b="0" dirty="0" err="1" smtClean="0"/>
              <a:t>use</a:t>
            </a:r>
            <a:r>
              <a:rPr lang="da-DK" b="0" dirty="0" smtClean="0"/>
              <a:t> </a:t>
            </a:r>
            <a:r>
              <a:rPr lang="da-DK" b="0" dirty="0" err="1" smtClean="0"/>
              <a:t>newest</a:t>
            </a:r>
            <a:r>
              <a:rPr lang="da-DK" b="0" dirty="0" smtClean="0"/>
              <a:t> </a:t>
            </a:r>
            <a:r>
              <a:rPr lang="da-DK" b="0" dirty="0" err="1" smtClean="0"/>
              <a:t>available</a:t>
            </a:r>
            <a:r>
              <a:rPr lang="da-DK" b="0" dirty="0" smtClean="0"/>
              <a:t> data </a:t>
            </a:r>
            <a:r>
              <a:rPr lang="da-DK" b="0" dirty="0" err="1" smtClean="0"/>
              <a:t>admitting</a:t>
            </a:r>
            <a:r>
              <a:rPr lang="da-DK" b="0" baseline="0" dirty="0" smtClean="0"/>
              <a:t> </a:t>
            </a:r>
            <a:r>
              <a:rPr lang="da-DK" b="0" dirty="0" err="1" smtClean="0"/>
              <a:t>that</a:t>
            </a:r>
            <a:r>
              <a:rPr lang="da-DK" b="0" dirty="0" smtClean="0"/>
              <a:t> </a:t>
            </a:r>
            <a:r>
              <a:rPr lang="da-DK" b="0" dirty="0" err="1" smtClean="0"/>
              <a:t>fishing</a:t>
            </a:r>
            <a:r>
              <a:rPr lang="da-DK" b="0" baseline="0" dirty="0" smtClean="0"/>
              <a:t> is a </a:t>
            </a:r>
            <a:r>
              <a:rPr lang="da-DK" b="0" baseline="0" dirty="0" err="1" smtClean="0"/>
              <a:t>heterogeneous</a:t>
            </a:r>
            <a:r>
              <a:rPr lang="da-DK" b="0" baseline="0" dirty="0" smtClean="0"/>
              <a:t> </a:t>
            </a:r>
            <a:r>
              <a:rPr lang="da-DK" b="0" baseline="0" dirty="0" err="1" smtClean="0"/>
              <a:t>practice</a:t>
            </a:r>
            <a:r>
              <a:rPr lang="da-DK" b="0" baseline="0" dirty="0" smtClean="0"/>
              <a:t>….</a:t>
            </a:r>
          </a:p>
          <a:p>
            <a:pPr defTabSz="857616">
              <a:defRPr/>
            </a:pPr>
            <a:endParaRPr lang="da-DK" b="0" baseline="0" dirty="0" smtClean="0"/>
          </a:p>
          <a:p>
            <a:pPr defTabSz="857616">
              <a:defRPr/>
            </a:pPr>
            <a:r>
              <a:rPr lang="da-DK" b="0" baseline="0" dirty="0" smtClean="0"/>
              <a:t>For </a:t>
            </a:r>
            <a:r>
              <a:rPr lang="da-DK" b="0" baseline="0" dirty="0" err="1" smtClean="0"/>
              <a:t>example</a:t>
            </a:r>
            <a:r>
              <a:rPr lang="da-DK" b="0" baseline="0" dirty="0" smtClean="0"/>
              <a:t>, </a:t>
            </a:r>
            <a:r>
              <a:rPr lang="da-DK" b="0" baseline="0" dirty="0" err="1" smtClean="0"/>
              <a:t>we</a:t>
            </a:r>
            <a:r>
              <a:rPr lang="da-DK" b="0" baseline="0" dirty="0" smtClean="0"/>
              <a:t> </a:t>
            </a:r>
            <a:r>
              <a:rPr lang="da-DK" b="0" baseline="0" dirty="0" err="1" smtClean="0"/>
              <a:t>now</a:t>
            </a:r>
            <a:r>
              <a:rPr lang="da-DK" b="0" baseline="0" dirty="0" smtClean="0"/>
              <a:t> </a:t>
            </a:r>
            <a:r>
              <a:rPr lang="da-DK" b="0" baseline="0" dirty="0" err="1" smtClean="0"/>
              <a:t>got</a:t>
            </a:r>
            <a:r>
              <a:rPr lang="da-DK" b="0" baseline="0" dirty="0" smtClean="0"/>
              <a:t> a brand-new </a:t>
            </a:r>
            <a:r>
              <a:rPr lang="da-DK" b="0" baseline="0" dirty="0" err="1" smtClean="0"/>
              <a:t>picture</a:t>
            </a:r>
            <a:r>
              <a:rPr lang="da-DK" b="0" baseline="0" dirty="0" smtClean="0"/>
              <a:t> of </a:t>
            </a:r>
            <a:r>
              <a:rPr lang="da-DK" b="0" baseline="0" dirty="0" err="1" smtClean="0"/>
              <a:t>where</a:t>
            </a:r>
            <a:r>
              <a:rPr lang="da-DK" b="0" baseline="0" dirty="0" smtClean="0"/>
              <a:t> the </a:t>
            </a:r>
            <a:r>
              <a:rPr lang="da-DK" b="0" baseline="0" dirty="0" err="1" smtClean="0"/>
              <a:t>fishing</a:t>
            </a:r>
            <a:r>
              <a:rPr lang="da-DK" b="0" baseline="0" dirty="0" smtClean="0"/>
              <a:t> is </a:t>
            </a:r>
            <a:r>
              <a:rPr lang="da-DK" b="0" baseline="0" dirty="0" err="1" smtClean="0"/>
              <a:t>ongoing</a:t>
            </a:r>
            <a:r>
              <a:rPr lang="da-DK" b="0" baseline="0" dirty="0" smtClean="0"/>
              <a:t>, and at </a:t>
            </a:r>
            <a:r>
              <a:rPr lang="da-DK" b="0" baseline="0" dirty="0" err="1" smtClean="0"/>
              <a:t>which</a:t>
            </a:r>
            <a:r>
              <a:rPr lang="da-DK" b="0" baseline="0" dirty="0" smtClean="0"/>
              <a:t> </a:t>
            </a:r>
            <a:r>
              <a:rPr lang="da-DK" b="0" baseline="0" dirty="0" err="1" smtClean="0"/>
              <a:t>intensity</a:t>
            </a:r>
            <a:r>
              <a:rPr lang="da-DK" b="0" baseline="0" dirty="0" smtClean="0"/>
              <a:t>.</a:t>
            </a:r>
          </a:p>
          <a:p>
            <a:pPr defTabSz="857616">
              <a:defRPr/>
            </a:pPr>
            <a:endParaRPr lang="da-DK" b="0" baseline="0" dirty="0" smtClean="0"/>
          </a:p>
          <a:p>
            <a:pPr defTabSz="857616">
              <a:defRPr/>
            </a:pPr>
            <a:r>
              <a:rPr lang="da-DK" b="0" baseline="0" dirty="0" err="1" smtClean="0"/>
              <a:t>We</a:t>
            </a:r>
            <a:r>
              <a:rPr lang="da-DK" b="0" baseline="0" dirty="0" smtClean="0"/>
              <a:t> </a:t>
            </a:r>
            <a:r>
              <a:rPr lang="da-DK" b="0" baseline="0" dirty="0" err="1" smtClean="0"/>
              <a:t>also</a:t>
            </a:r>
            <a:r>
              <a:rPr lang="da-DK" b="0" baseline="0" dirty="0" smtClean="0"/>
              <a:t> analyse by </a:t>
            </a:r>
            <a:r>
              <a:rPr lang="da-DK" b="0" baseline="0" dirty="0" err="1" smtClean="0"/>
              <a:t>looking</a:t>
            </a:r>
            <a:r>
              <a:rPr lang="da-DK" b="0" baseline="0" dirty="0" smtClean="0"/>
              <a:t> at the </a:t>
            </a:r>
            <a:r>
              <a:rPr lang="da-DK" b="0" baseline="0" dirty="0" err="1" smtClean="0"/>
              <a:t>subcomponents</a:t>
            </a:r>
            <a:r>
              <a:rPr lang="da-DK" b="0" baseline="0" dirty="0" smtClean="0"/>
              <a:t> of the </a:t>
            </a:r>
            <a:r>
              <a:rPr lang="da-DK" b="0" baseline="0" dirty="0" err="1" smtClean="0"/>
              <a:t>fishing</a:t>
            </a:r>
            <a:r>
              <a:rPr lang="da-DK" b="0" baseline="0" dirty="0" smtClean="0"/>
              <a:t> gears in </a:t>
            </a:r>
            <a:r>
              <a:rPr lang="da-DK" b="0" baseline="0" dirty="0" err="1" smtClean="0"/>
              <a:t>use</a:t>
            </a:r>
            <a:r>
              <a:rPr lang="da-DK" b="0" baseline="0" dirty="0" smtClean="0"/>
              <a:t> </a:t>
            </a:r>
            <a:r>
              <a:rPr lang="da-DK" b="0" baseline="0" dirty="0" err="1" smtClean="0"/>
              <a:t>what</a:t>
            </a:r>
            <a:r>
              <a:rPr lang="da-DK" b="0" baseline="0" dirty="0" smtClean="0"/>
              <a:t> </a:t>
            </a:r>
            <a:r>
              <a:rPr lang="da-DK" b="0" baseline="0" dirty="0" err="1" smtClean="0"/>
              <a:t>will</a:t>
            </a:r>
            <a:r>
              <a:rPr lang="da-DK" b="0" baseline="0" dirty="0" smtClean="0"/>
              <a:t> </a:t>
            </a:r>
            <a:r>
              <a:rPr lang="da-DK" b="0" baseline="0" dirty="0" err="1" smtClean="0"/>
              <a:t>be</a:t>
            </a:r>
            <a:r>
              <a:rPr lang="da-DK" b="0" baseline="0" dirty="0" smtClean="0"/>
              <a:t> the </a:t>
            </a:r>
            <a:r>
              <a:rPr lang="da-DK" b="0" baseline="0" dirty="0" err="1" smtClean="0"/>
              <a:t>spatial</a:t>
            </a:r>
            <a:r>
              <a:rPr lang="da-DK" b="0" baseline="0" dirty="0" smtClean="0"/>
              <a:t> </a:t>
            </a:r>
            <a:r>
              <a:rPr lang="da-DK" b="0" baseline="0" dirty="0" err="1" smtClean="0"/>
              <a:t>footprints</a:t>
            </a:r>
            <a:r>
              <a:rPr lang="da-DK" b="0" baseline="0" dirty="0" smtClean="0"/>
              <a:t> of </a:t>
            </a:r>
            <a:r>
              <a:rPr lang="da-DK" b="0" baseline="0" dirty="0" err="1" smtClean="0"/>
              <a:t>these</a:t>
            </a:r>
            <a:r>
              <a:rPr lang="da-DK" b="0" baseline="0" dirty="0" smtClean="0"/>
              <a:t> </a:t>
            </a:r>
            <a:r>
              <a:rPr lang="da-DK" b="0" baseline="0" dirty="0" err="1" smtClean="0"/>
              <a:t>different</a:t>
            </a:r>
            <a:r>
              <a:rPr lang="da-DK" b="0" baseline="0" dirty="0" smtClean="0"/>
              <a:t> </a:t>
            </a:r>
            <a:r>
              <a:rPr lang="da-DK" b="0" baseline="0" dirty="0" err="1" smtClean="0"/>
              <a:t>activities</a:t>
            </a:r>
            <a:endParaRPr lang="da-DK" b="0" baseline="0" dirty="0" smtClean="0"/>
          </a:p>
          <a:p>
            <a:pPr defTabSz="857616">
              <a:defRPr/>
            </a:pPr>
            <a:endParaRPr lang="da-DK" b="0" baseline="0" dirty="0" smtClean="0"/>
          </a:p>
          <a:p>
            <a:pPr defTabSz="857616">
              <a:defRPr/>
            </a:pPr>
            <a:r>
              <a:rPr lang="da-DK" b="0" baseline="0" dirty="0" smtClean="0"/>
              <a:t>And </a:t>
            </a:r>
            <a:r>
              <a:rPr lang="da-DK" b="0" baseline="0" dirty="0" err="1" smtClean="0"/>
              <a:t>finally</a:t>
            </a:r>
            <a:r>
              <a:rPr lang="da-DK" b="0" baseline="0" dirty="0" smtClean="0"/>
              <a:t> </a:t>
            </a:r>
            <a:r>
              <a:rPr lang="da-DK" b="0" baseline="0" dirty="0" err="1" smtClean="0"/>
              <a:t>we</a:t>
            </a:r>
            <a:r>
              <a:rPr lang="da-DK" b="0" baseline="0" dirty="0" smtClean="0"/>
              <a:t> </a:t>
            </a:r>
            <a:r>
              <a:rPr lang="da-DK" b="0" baseline="0" dirty="0" err="1" smtClean="0"/>
              <a:t>make</a:t>
            </a:r>
            <a:r>
              <a:rPr lang="da-DK" b="0" baseline="0" dirty="0" smtClean="0"/>
              <a:t> </a:t>
            </a:r>
            <a:r>
              <a:rPr lang="da-DK" b="0" baseline="0" dirty="0" err="1" smtClean="0"/>
              <a:t>use</a:t>
            </a:r>
            <a:r>
              <a:rPr lang="da-DK" b="0" baseline="0" dirty="0" smtClean="0"/>
              <a:t> of brand new </a:t>
            </a:r>
            <a:r>
              <a:rPr lang="da-DK" b="0" baseline="0" dirty="0" err="1" smtClean="0"/>
              <a:t>dynamics</a:t>
            </a:r>
            <a:r>
              <a:rPr lang="da-DK" b="0" baseline="0" dirty="0" smtClean="0"/>
              <a:t> and </a:t>
            </a:r>
            <a:r>
              <a:rPr lang="da-DK" b="0" baseline="0" dirty="0" err="1" smtClean="0"/>
              <a:t>statistical</a:t>
            </a:r>
            <a:r>
              <a:rPr lang="da-DK" b="0" baseline="0" dirty="0" smtClean="0"/>
              <a:t> </a:t>
            </a:r>
            <a:r>
              <a:rPr lang="da-DK" b="0" baseline="0" dirty="0" err="1" smtClean="0"/>
              <a:t>modelling</a:t>
            </a:r>
            <a:r>
              <a:rPr lang="da-DK" b="0" baseline="0" dirty="0" smtClean="0"/>
              <a:t> of </a:t>
            </a:r>
            <a:r>
              <a:rPr lang="da-DK" b="0" baseline="0" dirty="0" err="1" smtClean="0"/>
              <a:t>how</a:t>
            </a:r>
            <a:r>
              <a:rPr lang="da-DK" b="0" baseline="0" dirty="0" smtClean="0"/>
              <a:t> the </a:t>
            </a:r>
            <a:r>
              <a:rPr lang="da-DK" b="0" baseline="0" dirty="0" err="1" smtClean="0"/>
              <a:t>fish</a:t>
            </a:r>
            <a:r>
              <a:rPr lang="da-DK" b="0" baseline="0" dirty="0" smtClean="0"/>
              <a:t> populations </a:t>
            </a:r>
            <a:r>
              <a:rPr lang="da-DK" b="0" baseline="0" dirty="0" err="1" smtClean="0"/>
              <a:t>distribute</a:t>
            </a:r>
            <a:r>
              <a:rPr lang="da-DK" b="0" baseline="0" dirty="0" smtClean="0"/>
              <a:t> in </a:t>
            </a:r>
            <a:r>
              <a:rPr lang="da-DK" b="0" baseline="0" dirty="0" err="1" smtClean="0"/>
              <a:t>space</a:t>
            </a:r>
            <a:r>
              <a:rPr lang="da-DK" b="0" baseline="0" dirty="0" smtClean="0"/>
              <a:t> and time.</a:t>
            </a:r>
          </a:p>
          <a:p>
            <a:pPr defTabSz="857616">
              <a:defRPr/>
            </a:pPr>
            <a:endParaRPr lang="da-DK" b="0" baseline="0" dirty="0" smtClean="0"/>
          </a:p>
          <a:p>
            <a:pPr defTabSz="857616">
              <a:defRPr/>
            </a:pPr>
            <a:endParaRPr lang="da-DK" b="0" baseline="0" dirty="0" smtClean="0"/>
          </a:p>
          <a:p>
            <a:pPr defTabSz="857616">
              <a:defRPr/>
            </a:pPr>
            <a:r>
              <a:rPr lang="da-DK" b="0" baseline="0" dirty="0" err="1" smtClean="0"/>
              <a:t>what</a:t>
            </a:r>
            <a:r>
              <a:rPr lang="da-DK" b="0" baseline="0" dirty="0" smtClean="0"/>
              <a:t> </a:t>
            </a:r>
            <a:r>
              <a:rPr lang="da-DK" b="0" baseline="0" dirty="0" err="1" smtClean="0"/>
              <a:t>will</a:t>
            </a:r>
            <a:r>
              <a:rPr lang="da-DK" b="0" baseline="0" dirty="0" smtClean="0"/>
              <a:t> </a:t>
            </a:r>
            <a:r>
              <a:rPr lang="da-DK" b="0" baseline="0" dirty="0" err="1" smtClean="0"/>
              <a:t>be</a:t>
            </a:r>
            <a:r>
              <a:rPr lang="da-DK" b="0" baseline="0" dirty="0" smtClean="0"/>
              <a:t> the future </a:t>
            </a:r>
            <a:r>
              <a:rPr lang="da-DK" b="0" baseline="0" dirty="0" err="1" smtClean="0"/>
              <a:t>opportunities</a:t>
            </a:r>
            <a:r>
              <a:rPr lang="da-DK" b="0" baseline="0" dirty="0" smtClean="0"/>
              <a:t> </a:t>
            </a:r>
            <a:r>
              <a:rPr lang="da-DK" b="0" baseline="0" dirty="0" err="1" smtClean="0"/>
              <a:t>will</a:t>
            </a:r>
            <a:r>
              <a:rPr lang="da-DK" b="0" baseline="0" dirty="0" smtClean="0"/>
              <a:t> </a:t>
            </a:r>
            <a:r>
              <a:rPr lang="da-DK" b="0" baseline="0" dirty="0" err="1" smtClean="0"/>
              <a:t>depend</a:t>
            </a:r>
            <a:r>
              <a:rPr lang="da-DK" b="0" baseline="0" dirty="0" smtClean="0"/>
              <a:t> on the </a:t>
            </a:r>
            <a:r>
              <a:rPr lang="da-DK" b="0" baseline="0" dirty="0" err="1" smtClean="0"/>
              <a:t>opportunities</a:t>
            </a:r>
            <a:r>
              <a:rPr lang="da-DK" b="0" baseline="0" dirty="0" smtClean="0"/>
              <a:t> </a:t>
            </a:r>
            <a:r>
              <a:rPr lang="da-DK" b="0" baseline="0" dirty="0" err="1" smtClean="0"/>
              <a:t>within</a:t>
            </a:r>
            <a:r>
              <a:rPr lang="da-DK" b="0" baseline="0" dirty="0" smtClean="0"/>
              <a:t> </a:t>
            </a:r>
            <a:r>
              <a:rPr lang="da-DK" b="0" baseline="0" dirty="0" err="1" smtClean="0"/>
              <a:t>this</a:t>
            </a:r>
            <a:r>
              <a:rPr lang="da-DK" b="0" baseline="0" dirty="0" smtClean="0"/>
              <a:t> </a:t>
            </a:r>
            <a:r>
              <a:rPr lang="da-DK" b="0" baseline="0" dirty="0" err="1" smtClean="0"/>
              <a:t>different</a:t>
            </a:r>
            <a:r>
              <a:rPr lang="da-DK" b="0" baseline="0" dirty="0" smtClean="0"/>
              <a:t> </a:t>
            </a:r>
            <a:r>
              <a:rPr lang="da-DK" b="0" baseline="0" dirty="0" err="1" smtClean="0"/>
              <a:t>practices</a:t>
            </a:r>
            <a:r>
              <a:rPr lang="da-DK" b="0" baseline="0" dirty="0" smtClean="0"/>
              <a:t>. </a:t>
            </a:r>
            <a:r>
              <a:rPr lang="da-DK" b="0" baseline="0" dirty="0" err="1" smtClean="0"/>
              <a:t>We</a:t>
            </a:r>
            <a:r>
              <a:rPr lang="da-DK" b="0" baseline="0" dirty="0" smtClean="0"/>
              <a:t> </a:t>
            </a:r>
            <a:r>
              <a:rPr lang="da-DK" b="0" baseline="0" dirty="0" err="1" smtClean="0"/>
              <a:t>want</a:t>
            </a:r>
            <a:r>
              <a:rPr lang="da-DK" b="0" baseline="0" dirty="0" smtClean="0"/>
              <a:t> to </a:t>
            </a:r>
            <a:r>
              <a:rPr lang="da-DK" b="0" baseline="0" dirty="0" err="1" smtClean="0"/>
              <a:t>evaluate</a:t>
            </a:r>
            <a:r>
              <a:rPr lang="da-DK" b="0" baseline="0" dirty="0" smtClean="0"/>
              <a:t> </a:t>
            </a:r>
            <a:r>
              <a:rPr lang="da-DK" b="0" baseline="0" dirty="0" err="1" smtClean="0"/>
              <a:t>what</a:t>
            </a:r>
            <a:r>
              <a:rPr lang="da-DK" b="0" baseline="0" dirty="0" smtClean="0"/>
              <a:t> is the </a:t>
            </a:r>
            <a:r>
              <a:rPr lang="da-DK" b="0" baseline="0" dirty="0" err="1" smtClean="0"/>
              <a:t>effect</a:t>
            </a:r>
            <a:r>
              <a:rPr lang="da-DK" b="0" baseline="0" dirty="0" smtClean="0"/>
              <a:t> of </a:t>
            </a:r>
            <a:r>
              <a:rPr lang="da-DK" b="0" baseline="0" dirty="0" err="1" smtClean="0"/>
              <a:t>varying</a:t>
            </a:r>
            <a:r>
              <a:rPr lang="da-DK" b="0" baseline="0" dirty="0" smtClean="0"/>
              <a:t> decision </a:t>
            </a:r>
            <a:r>
              <a:rPr lang="da-DK" b="0" baseline="0" dirty="0" err="1" smtClean="0"/>
              <a:t>making</a:t>
            </a:r>
            <a:r>
              <a:rPr lang="da-DK" b="0" baseline="0" dirty="0" smtClean="0"/>
              <a:t> </a:t>
            </a:r>
            <a:r>
              <a:rPr lang="da-DK" b="0" baseline="0" dirty="0" err="1" smtClean="0"/>
              <a:t>facing</a:t>
            </a:r>
            <a:r>
              <a:rPr lang="da-DK" b="0" baseline="0" dirty="0" smtClean="0"/>
              <a:t> </a:t>
            </a:r>
            <a:r>
              <a:rPr lang="da-DK" b="0" baseline="0" dirty="0" err="1" smtClean="0"/>
              <a:t>different</a:t>
            </a:r>
            <a:r>
              <a:rPr lang="da-DK" b="0" baseline="0" dirty="0" smtClean="0"/>
              <a:t> </a:t>
            </a:r>
            <a:r>
              <a:rPr lang="da-DK" b="0" baseline="0" dirty="0" err="1" smtClean="0"/>
              <a:t>ecological-economic</a:t>
            </a:r>
            <a:r>
              <a:rPr lang="da-DK" b="0" baseline="0" dirty="0" smtClean="0"/>
              <a:t> </a:t>
            </a:r>
            <a:r>
              <a:rPr lang="da-DK" b="0" baseline="0" dirty="0" err="1" smtClean="0"/>
              <a:t>paths</a:t>
            </a:r>
            <a:r>
              <a:rPr lang="da-DK" b="0" baseline="0" dirty="0" smtClean="0"/>
              <a:t> in the future…….and </a:t>
            </a:r>
            <a:r>
              <a:rPr lang="da-DK" b="0" baseline="0" dirty="0" err="1" smtClean="0"/>
              <a:t>possibility</a:t>
            </a:r>
            <a:r>
              <a:rPr lang="da-DK" b="0" baseline="0" dirty="0" smtClean="0"/>
              <a:t> for </a:t>
            </a:r>
            <a:r>
              <a:rPr lang="da-DK" b="0" baseline="0" dirty="0" err="1" smtClean="0"/>
              <a:t>mitigating</a:t>
            </a:r>
            <a:r>
              <a:rPr lang="da-DK" b="0" baseline="0" dirty="0" smtClean="0"/>
              <a:t>/</a:t>
            </a:r>
            <a:r>
              <a:rPr lang="da-DK" b="0" baseline="0" dirty="0" err="1" smtClean="0"/>
              <a:t>displacing</a:t>
            </a:r>
            <a:r>
              <a:rPr lang="da-DK" b="0" baseline="0" dirty="0" smtClean="0"/>
              <a:t> the pressure</a:t>
            </a:r>
            <a:endParaRPr lang="da-DK" b="0" dirty="0" smtClean="0"/>
          </a:p>
          <a:p>
            <a:endParaRPr lang="da-DK" b="0" dirty="0"/>
          </a:p>
        </p:txBody>
      </p:sp>
      <p:sp>
        <p:nvSpPr>
          <p:cNvPr id="4" name="Slide Number Placeholder 3"/>
          <p:cNvSpPr>
            <a:spLocks noGrp="1"/>
          </p:cNvSpPr>
          <p:nvPr>
            <p:ph type="sldNum" sz="quarter" idx="10"/>
          </p:nvPr>
        </p:nvSpPr>
        <p:spPr/>
        <p:txBody>
          <a:bodyPr/>
          <a:lstStyle/>
          <a:p>
            <a:fld id="{49E171E0-FD71-4445-A9ED-0CEB01BEA70E}" type="slidenum">
              <a:rPr lang="da-DK" smtClean="0"/>
              <a:t>15</a:t>
            </a:fld>
            <a:endParaRPr lang="da-DK"/>
          </a:p>
        </p:txBody>
      </p:sp>
    </p:spTree>
    <p:extLst>
      <p:ext uri="{BB962C8B-B14F-4D97-AF65-F5344CB8AC3E}">
        <p14:creationId xmlns:p14="http://schemas.microsoft.com/office/powerpoint/2010/main" val="1734175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857616">
              <a:defRPr/>
            </a:pPr>
            <a:r>
              <a:rPr lang="da-DK" b="0" dirty="0" smtClean="0"/>
              <a:t>So to do </a:t>
            </a:r>
            <a:r>
              <a:rPr lang="da-DK" b="0" dirty="0" err="1" smtClean="0"/>
              <a:t>this</a:t>
            </a:r>
            <a:r>
              <a:rPr lang="da-DK" b="0" dirty="0" smtClean="0"/>
              <a:t> </a:t>
            </a:r>
            <a:r>
              <a:rPr lang="da-DK" b="0" dirty="0" err="1" smtClean="0"/>
              <a:t>we</a:t>
            </a:r>
            <a:r>
              <a:rPr lang="da-DK" b="0" dirty="0" smtClean="0"/>
              <a:t> </a:t>
            </a:r>
            <a:r>
              <a:rPr lang="da-DK" b="0" dirty="0" err="1" smtClean="0"/>
              <a:t>use</a:t>
            </a:r>
            <a:r>
              <a:rPr lang="da-DK" b="0" dirty="0" smtClean="0"/>
              <a:t> </a:t>
            </a:r>
            <a:r>
              <a:rPr lang="da-DK" b="0" dirty="0" err="1" smtClean="0"/>
              <a:t>newest</a:t>
            </a:r>
            <a:r>
              <a:rPr lang="da-DK" b="0" dirty="0" smtClean="0"/>
              <a:t> </a:t>
            </a:r>
            <a:r>
              <a:rPr lang="da-DK" b="0" dirty="0" err="1" smtClean="0"/>
              <a:t>available</a:t>
            </a:r>
            <a:r>
              <a:rPr lang="da-DK" b="0" dirty="0" smtClean="0"/>
              <a:t> data </a:t>
            </a:r>
            <a:r>
              <a:rPr lang="da-DK" b="0" dirty="0" err="1" smtClean="0"/>
              <a:t>admitting</a:t>
            </a:r>
            <a:r>
              <a:rPr lang="da-DK" b="0" baseline="0" dirty="0" smtClean="0"/>
              <a:t> </a:t>
            </a:r>
            <a:r>
              <a:rPr lang="da-DK" b="0" dirty="0" err="1" smtClean="0"/>
              <a:t>that</a:t>
            </a:r>
            <a:r>
              <a:rPr lang="da-DK" b="0" dirty="0" smtClean="0"/>
              <a:t> </a:t>
            </a:r>
            <a:r>
              <a:rPr lang="da-DK" b="0" dirty="0" err="1" smtClean="0"/>
              <a:t>fishing</a:t>
            </a:r>
            <a:r>
              <a:rPr lang="da-DK" b="0" baseline="0" dirty="0" smtClean="0"/>
              <a:t> is a </a:t>
            </a:r>
            <a:r>
              <a:rPr lang="da-DK" b="0" baseline="0" dirty="0" err="1" smtClean="0"/>
              <a:t>heterogeneous</a:t>
            </a:r>
            <a:r>
              <a:rPr lang="da-DK" b="0" baseline="0" dirty="0" smtClean="0"/>
              <a:t> </a:t>
            </a:r>
            <a:r>
              <a:rPr lang="da-DK" b="0" baseline="0" dirty="0" err="1" smtClean="0"/>
              <a:t>practice</a:t>
            </a:r>
            <a:r>
              <a:rPr lang="da-DK" b="0" baseline="0" dirty="0" smtClean="0"/>
              <a:t>….</a:t>
            </a:r>
          </a:p>
          <a:p>
            <a:pPr defTabSz="857616">
              <a:defRPr/>
            </a:pPr>
            <a:endParaRPr lang="da-DK" b="0" baseline="0" dirty="0" smtClean="0"/>
          </a:p>
          <a:p>
            <a:pPr defTabSz="857616">
              <a:defRPr/>
            </a:pPr>
            <a:r>
              <a:rPr lang="da-DK" b="0" baseline="0" dirty="0" smtClean="0"/>
              <a:t>For </a:t>
            </a:r>
            <a:r>
              <a:rPr lang="da-DK" b="0" baseline="0" dirty="0" err="1" smtClean="0"/>
              <a:t>example</a:t>
            </a:r>
            <a:r>
              <a:rPr lang="da-DK" b="0" baseline="0" dirty="0" smtClean="0"/>
              <a:t>, </a:t>
            </a:r>
            <a:r>
              <a:rPr lang="da-DK" b="0" baseline="0" dirty="0" err="1" smtClean="0"/>
              <a:t>we</a:t>
            </a:r>
            <a:r>
              <a:rPr lang="da-DK" b="0" baseline="0" dirty="0" smtClean="0"/>
              <a:t> </a:t>
            </a:r>
            <a:r>
              <a:rPr lang="da-DK" b="0" baseline="0" dirty="0" err="1" smtClean="0"/>
              <a:t>now</a:t>
            </a:r>
            <a:r>
              <a:rPr lang="da-DK" b="0" baseline="0" dirty="0" smtClean="0"/>
              <a:t> </a:t>
            </a:r>
            <a:r>
              <a:rPr lang="da-DK" b="0" baseline="0" dirty="0" err="1" smtClean="0"/>
              <a:t>got</a:t>
            </a:r>
            <a:r>
              <a:rPr lang="da-DK" b="0" baseline="0" dirty="0" smtClean="0"/>
              <a:t> a brand-new </a:t>
            </a:r>
            <a:r>
              <a:rPr lang="da-DK" b="0" baseline="0" dirty="0" err="1" smtClean="0"/>
              <a:t>picture</a:t>
            </a:r>
            <a:r>
              <a:rPr lang="da-DK" b="0" baseline="0" dirty="0" smtClean="0"/>
              <a:t> of </a:t>
            </a:r>
            <a:r>
              <a:rPr lang="da-DK" b="0" baseline="0" dirty="0" err="1" smtClean="0"/>
              <a:t>where</a:t>
            </a:r>
            <a:r>
              <a:rPr lang="da-DK" b="0" baseline="0" dirty="0" smtClean="0"/>
              <a:t> the </a:t>
            </a:r>
            <a:r>
              <a:rPr lang="da-DK" b="0" baseline="0" dirty="0" err="1" smtClean="0"/>
              <a:t>fishing</a:t>
            </a:r>
            <a:r>
              <a:rPr lang="da-DK" b="0" baseline="0" dirty="0" smtClean="0"/>
              <a:t> is </a:t>
            </a:r>
            <a:r>
              <a:rPr lang="da-DK" b="0" baseline="0" dirty="0" err="1" smtClean="0"/>
              <a:t>ongoing</a:t>
            </a:r>
            <a:r>
              <a:rPr lang="da-DK" b="0" baseline="0" dirty="0" smtClean="0"/>
              <a:t>, and at </a:t>
            </a:r>
            <a:r>
              <a:rPr lang="da-DK" b="0" baseline="0" dirty="0" err="1" smtClean="0"/>
              <a:t>which</a:t>
            </a:r>
            <a:r>
              <a:rPr lang="da-DK" b="0" baseline="0" dirty="0" smtClean="0"/>
              <a:t> </a:t>
            </a:r>
            <a:r>
              <a:rPr lang="da-DK" b="0" baseline="0" dirty="0" err="1" smtClean="0"/>
              <a:t>intensity</a:t>
            </a:r>
            <a:r>
              <a:rPr lang="da-DK" b="0" baseline="0" dirty="0" smtClean="0"/>
              <a:t>.</a:t>
            </a:r>
          </a:p>
          <a:p>
            <a:pPr defTabSz="857616">
              <a:defRPr/>
            </a:pPr>
            <a:endParaRPr lang="da-DK" b="0" baseline="0" dirty="0" smtClean="0"/>
          </a:p>
          <a:p>
            <a:pPr defTabSz="857616">
              <a:defRPr/>
            </a:pPr>
            <a:r>
              <a:rPr lang="da-DK" b="0" baseline="0" dirty="0" err="1" smtClean="0"/>
              <a:t>We</a:t>
            </a:r>
            <a:r>
              <a:rPr lang="da-DK" b="0" baseline="0" dirty="0" smtClean="0"/>
              <a:t> </a:t>
            </a:r>
            <a:r>
              <a:rPr lang="da-DK" b="0" baseline="0" dirty="0" err="1" smtClean="0"/>
              <a:t>also</a:t>
            </a:r>
            <a:r>
              <a:rPr lang="da-DK" b="0" baseline="0" dirty="0" smtClean="0"/>
              <a:t> analyse by </a:t>
            </a:r>
            <a:r>
              <a:rPr lang="da-DK" b="0" baseline="0" dirty="0" err="1" smtClean="0"/>
              <a:t>looking</a:t>
            </a:r>
            <a:r>
              <a:rPr lang="da-DK" b="0" baseline="0" dirty="0" smtClean="0"/>
              <a:t> at the </a:t>
            </a:r>
            <a:r>
              <a:rPr lang="da-DK" b="0" baseline="0" dirty="0" err="1" smtClean="0"/>
              <a:t>subcomponents</a:t>
            </a:r>
            <a:r>
              <a:rPr lang="da-DK" b="0" baseline="0" dirty="0" smtClean="0"/>
              <a:t> of the </a:t>
            </a:r>
            <a:r>
              <a:rPr lang="da-DK" b="0" baseline="0" dirty="0" err="1" smtClean="0"/>
              <a:t>fishing</a:t>
            </a:r>
            <a:r>
              <a:rPr lang="da-DK" b="0" baseline="0" dirty="0" smtClean="0"/>
              <a:t> gears in </a:t>
            </a:r>
            <a:r>
              <a:rPr lang="da-DK" b="0" baseline="0" dirty="0" err="1" smtClean="0"/>
              <a:t>use</a:t>
            </a:r>
            <a:r>
              <a:rPr lang="da-DK" b="0" baseline="0" dirty="0" smtClean="0"/>
              <a:t> </a:t>
            </a:r>
            <a:r>
              <a:rPr lang="da-DK" b="0" baseline="0" dirty="0" err="1" smtClean="0"/>
              <a:t>what</a:t>
            </a:r>
            <a:r>
              <a:rPr lang="da-DK" b="0" baseline="0" dirty="0" smtClean="0"/>
              <a:t> </a:t>
            </a:r>
            <a:r>
              <a:rPr lang="da-DK" b="0" baseline="0" dirty="0" err="1" smtClean="0"/>
              <a:t>will</a:t>
            </a:r>
            <a:r>
              <a:rPr lang="da-DK" b="0" baseline="0" dirty="0" smtClean="0"/>
              <a:t> </a:t>
            </a:r>
            <a:r>
              <a:rPr lang="da-DK" b="0" baseline="0" dirty="0" err="1" smtClean="0"/>
              <a:t>be</a:t>
            </a:r>
            <a:r>
              <a:rPr lang="da-DK" b="0" baseline="0" dirty="0" smtClean="0"/>
              <a:t> the </a:t>
            </a:r>
            <a:r>
              <a:rPr lang="da-DK" b="0" baseline="0" dirty="0" err="1" smtClean="0"/>
              <a:t>spatial</a:t>
            </a:r>
            <a:r>
              <a:rPr lang="da-DK" b="0" baseline="0" dirty="0" smtClean="0"/>
              <a:t> </a:t>
            </a:r>
            <a:r>
              <a:rPr lang="da-DK" b="0" baseline="0" dirty="0" err="1" smtClean="0"/>
              <a:t>footprints</a:t>
            </a:r>
            <a:r>
              <a:rPr lang="da-DK" b="0" baseline="0" dirty="0" smtClean="0"/>
              <a:t> of </a:t>
            </a:r>
            <a:r>
              <a:rPr lang="da-DK" b="0" baseline="0" dirty="0" err="1" smtClean="0"/>
              <a:t>these</a:t>
            </a:r>
            <a:r>
              <a:rPr lang="da-DK" b="0" baseline="0" dirty="0" smtClean="0"/>
              <a:t> </a:t>
            </a:r>
            <a:r>
              <a:rPr lang="da-DK" b="0" baseline="0" dirty="0" err="1" smtClean="0"/>
              <a:t>different</a:t>
            </a:r>
            <a:r>
              <a:rPr lang="da-DK" b="0" baseline="0" dirty="0" smtClean="0"/>
              <a:t> </a:t>
            </a:r>
            <a:r>
              <a:rPr lang="da-DK" b="0" baseline="0" dirty="0" err="1" smtClean="0"/>
              <a:t>activities</a:t>
            </a:r>
            <a:endParaRPr lang="da-DK" b="0" baseline="0" dirty="0" smtClean="0"/>
          </a:p>
          <a:p>
            <a:pPr defTabSz="857616">
              <a:defRPr/>
            </a:pPr>
            <a:endParaRPr lang="da-DK" b="0" baseline="0" dirty="0" smtClean="0"/>
          </a:p>
          <a:p>
            <a:pPr defTabSz="857616">
              <a:defRPr/>
            </a:pPr>
            <a:r>
              <a:rPr lang="da-DK" b="0" baseline="0" dirty="0" smtClean="0"/>
              <a:t>And </a:t>
            </a:r>
            <a:r>
              <a:rPr lang="da-DK" b="0" baseline="0" dirty="0" err="1" smtClean="0"/>
              <a:t>finally</a:t>
            </a:r>
            <a:r>
              <a:rPr lang="da-DK" b="0" baseline="0" dirty="0" smtClean="0"/>
              <a:t> </a:t>
            </a:r>
            <a:r>
              <a:rPr lang="da-DK" b="0" baseline="0" dirty="0" err="1" smtClean="0"/>
              <a:t>we</a:t>
            </a:r>
            <a:r>
              <a:rPr lang="da-DK" b="0" baseline="0" dirty="0" smtClean="0"/>
              <a:t> </a:t>
            </a:r>
            <a:r>
              <a:rPr lang="da-DK" b="0" baseline="0" dirty="0" err="1" smtClean="0"/>
              <a:t>make</a:t>
            </a:r>
            <a:r>
              <a:rPr lang="da-DK" b="0" baseline="0" dirty="0" smtClean="0"/>
              <a:t> </a:t>
            </a:r>
            <a:r>
              <a:rPr lang="da-DK" b="0" baseline="0" dirty="0" err="1" smtClean="0"/>
              <a:t>use</a:t>
            </a:r>
            <a:r>
              <a:rPr lang="da-DK" b="0" baseline="0" dirty="0" smtClean="0"/>
              <a:t> of brand new </a:t>
            </a:r>
            <a:r>
              <a:rPr lang="da-DK" b="0" baseline="0" dirty="0" err="1" smtClean="0"/>
              <a:t>dynamics</a:t>
            </a:r>
            <a:r>
              <a:rPr lang="da-DK" b="0" baseline="0" dirty="0" smtClean="0"/>
              <a:t> and </a:t>
            </a:r>
            <a:r>
              <a:rPr lang="da-DK" b="0" baseline="0" dirty="0" err="1" smtClean="0"/>
              <a:t>statistical</a:t>
            </a:r>
            <a:r>
              <a:rPr lang="da-DK" b="0" baseline="0" dirty="0" smtClean="0"/>
              <a:t> </a:t>
            </a:r>
            <a:r>
              <a:rPr lang="da-DK" b="0" baseline="0" dirty="0" err="1" smtClean="0"/>
              <a:t>modelling</a:t>
            </a:r>
            <a:r>
              <a:rPr lang="da-DK" b="0" baseline="0" dirty="0" smtClean="0"/>
              <a:t> of </a:t>
            </a:r>
            <a:r>
              <a:rPr lang="da-DK" b="0" baseline="0" dirty="0" err="1" smtClean="0"/>
              <a:t>how</a:t>
            </a:r>
            <a:r>
              <a:rPr lang="da-DK" b="0" baseline="0" dirty="0" smtClean="0"/>
              <a:t> the </a:t>
            </a:r>
            <a:r>
              <a:rPr lang="da-DK" b="0" baseline="0" dirty="0" err="1" smtClean="0"/>
              <a:t>fish</a:t>
            </a:r>
            <a:r>
              <a:rPr lang="da-DK" b="0" baseline="0" dirty="0" smtClean="0"/>
              <a:t> populations </a:t>
            </a:r>
            <a:r>
              <a:rPr lang="da-DK" b="0" baseline="0" dirty="0" err="1" smtClean="0"/>
              <a:t>distribute</a:t>
            </a:r>
            <a:r>
              <a:rPr lang="da-DK" b="0" baseline="0" dirty="0" smtClean="0"/>
              <a:t> in </a:t>
            </a:r>
            <a:r>
              <a:rPr lang="da-DK" b="0" baseline="0" dirty="0" err="1" smtClean="0"/>
              <a:t>space</a:t>
            </a:r>
            <a:r>
              <a:rPr lang="da-DK" b="0" baseline="0" dirty="0" smtClean="0"/>
              <a:t> and time.</a:t>
            </a:r>
          </a:p>
          <a:p>
            <a:pPr defTabSz="857616">
              <a:defRPr/>
            </a:pPr>
            <a:endParaRPr lang="da-DK" b="0" baseline="0" dirty="0" smtClean="0"/>
          </a:p>
          <a:p>
            <a:pPr defTabSz="857616">
              <a:defRPr/>
            </a:pPr>
            <a:endParaRPr lang="da-DK" b="0" baseline="0" dirty="0" smtClean="0"/>
          </a:p>
          <a:p>
            <a:pPr defTabSz="857616">
              <a:defRPr/>
            </a:pPr>
            <a:r>
              <a:rPr lang="da-DK" b="0" baseline="0" dirty="0" err="1" smtClean="0"/>
              <a:t>what</a:t>
            </a:r>
            <a:r>
              <a:rPr lang="da-DK" b="0" baseline="0" dirty="0" smtClean="0"/>
              <a:t> </a:t>
            </a:r>
            <a:r>
              <a:rPr lang="da-DK" b="0" baseline="0" dirty="0" err="1" smtClean="0"/>
              <a:t>will</a:t>
            </a:r>
            <a:r>
              <a:rPr lang="da-DK" b="0" baseline="0" dirty="0" smtClean="0"/>
              <a:t> </a:t>
            </a:r>
            <a:r>
              <a:rPr lang="da-DK" b="0" baseline="0" dirty="0" err="1" smtClean="0"/>
              <a:t>be</a:t>
            </a:r>
            <a:r>
              <a:rPr lang="da-DK" b="0" baseline="0" dirty="0" smtClean="0"/>
              <a:t> the future </a:t>
            </a:r>
            <a:r>
              <a:rPr lang="da-DK" b="0" baseline="0" dirty="0" err="1" smtClean="0"/>
              <a:t>opportunities</a:t>
            </a:r>
            <a:r>
              <a:rPr lang="da-DK" b="0" baseline="0" dirty="0" smtClean="0"/>
              <a:t> </a:t>
            </a:r>
            <a:r>
              <a:rPr lang="da-DK" b="0" baseline="0" dirty="0" err="1" smtClean="0"/>
              <a:t>will</a:t>
            </a:r>
            <a:r>
              <a:rPr lang="da-DK" b="0" baseline="0" dirty="0" smtClean="0"/>
              <a:t> </a:t>
            </a:r>
            <a:r>
              <a:rPr lang="da-DK" b="0" baseline="0" dirty="0" err="1" smtClean="0"/>
              <a:t>depend</a:t>
            </a:r>
            <a:r>
              <a:rPr lang="da-DK" b="0" baseline="0" dirty="0" smtClean="0"/>
              <a:t> on the </a:t>
            </a:r>
            <a:r>
              <a:rPr lang="da-DK" b="0" baseline="0" dirty="0" err="1" smtClean="0"/>
              <a:t>opportunities</a:t>
            </a:r>
            <a:r>
              <a:rPr lang="da-DK" b="0" baseline="0" dirty="0" smtClean="0"/>
              <a:t> </a:t>
            </a:r>
            <a:r>
              <a:rPr lang="da-DK" b="0" baseline="0" dirty="0" err="1" smtClean="0"/>
              <a:t>within</a:t>
            </a:r>
            <a:r>
              <a:rPr lang="da-DK" b="0" baseline="0" dirty="0" smtClean="0"/>
              <a:t> </a:t>
            </a:r>
            <a:r>
              <a:rPr lang="da-DK" b="0" baseline="0" dirty="0" err="1" smtClean="0"/>
              <a:t>this</a:t>
            </a:r>
            <a:r>
              <a:rPr lang="da-DK" b="0" baseline="0" dirty="0" smtClean="0"/>
              <a:t> </a:t>
            </a:r>
            <a:r>
              <a:rPr lang="da-DK" b="0" baseline="0" dirty="0" err="1" smtClean="0"/>
              <a:t>different</a:t>
            </a:r>
            <a:r>
              <a:rPr lang="da-DK" b="0" baseline="0" dirty="0" smtClean="0"/>
              <a:t> </a:t>
            </a:r>
            <a:r>
              <a:rPr lang="da-DK" b="0" baseline="0" dirty="0" err="1" smtClean="0"/>
              <a:t>practices</a:t>
            </a:r>
            <a:r>
              <a:rPr lang="da-DK" b="0" baseline="0" dirty="0" smtClean="0"/>
              <a:t>. </a:t>
            </a:r>
            <a:r>
              <a:rPr lang="da-DK" b="0" baseline="0" dirty="0" err="1" smtClean="0"/>
              <a:t>We</a:t>
            </a:r>
            <a:r>
              <a:rPr lang="da-DK" b="0" baseline="0" dirty="0" smtClean="0"/>
              <a:t> </a:t>
            </a:r>
            <a:r>
              <a:rPr lang="da-DK" b="0" baseline="0" dirty="0" err="1" smtClean="0"/>
              <a:t>want</a:t>
            </a:r>
            <a:r>
              <a:rPr lang="da-DK" b="0" baseline="0" dirty="0" smtClean="0"/>
              <a:t> to </a:t>
            </a:r>
            <a:r>
              <a:rPr lang="da-DK" b="0" baseline="0" dirty="0" err="1" smtClean="0"/>
              <a:t>evaluate</a:t>
            </a:r>
            <a:r>
              <a:rPr lang="da-DK" b="0" baseline="0" dirty="0" smtClean="0"/>
              <a:t> </a:t>
            </a:r>
            <a:r>
              <a:rPr lang="da-DK" b="0" baseline="0" dirty="0" err="1" smtClean="0"/>
              <a:t>what</a:t>
            </a:r>
            <a:r>
              <a:rPr lang="da-DK" b="0" baseline="0" dirty="0" smtClean="0"/>
              <a:t> is the </a:t>
            </a:r>
            <a:r>
              <a:rPr lang="da-DK" b="0" baseline="0" dirty="0" err="1" smtClean="0"/>
              <a:t>effect</a:t>
            </a:r>
            <a:r>
              <a:rPr lang="da-DK" b="0" baseline="0" dirty="0" smtClean="0"/>
              <a:t> of </a:t>
            </a:r>
            <a:r>
              <a:rPr lang="da-DK" b="0" baseline="0" dirty="0" err="1" smtClean="0"/>
              <a:t>varying</a:t>
            </a:r>
            <a:r>
              <a:rPr lang="da-DK" b="0" baseline="0" dirty="0" smtClean="0"/>
              <a:t> decision </a:t>
            </a:r>
            <a:r>
              <a:rPr lang="da-DK" b="0" baseline="0" dirty="0" err="1" smtClean="0"/>
              <a:t>making</a:t>
            </a:r>
            <a:r>
              <a:rPr lang="da-DK" b="0" baseline="0" dirty="0" smtClean="0"/>
              <a:t> </a:t>
            </a:r>
            <a:r>
              <a:rPr lang="da-DK" b="0" baseline="0" dirty="0" err="1" smtClean="0"/>
              <a:t>facing</a:t>
            </a:r>
            <a:r>
              <a:rPr lang="da-DK" b="0" baseline="0" dirty="0" smtClean="0"/>
              <a:t> </a:t>
            </a:r>
            <a:r>
              <a:rPr lang="da-DK" b="0" baseline="0" dirty="0" err="1" smtClean="0"/>
              <a:t>different</a:t>
            </a:r>
            <a:r>
              <a:rPr lang="da-DK" b="0" baseline="0" dirty="0" smtClean="0"/>
              <a:t> </a:t>
            </a:r>
            <a:r>
              <a:rPr lang="da-DK" b="0" baseline="0" dirty="0" err="1" smtClean="0"/>
              <a:t>ecological-economic</a:t>
            </a:r>
            <a:r>
              <a:rPr lang="da-DK" b="0" baseline="0" dirty="0" smtClean="0"/>
              <a:t> </a:t>
            </a:r>
            <a:r>
              <a:rPr lang="da-DK" b="0" baseline="0" dirty="0" err="1" smtClean="0"/>
              <a:t>paths</a:t>
            </a:r>
            <a:r>
              <a:rPr lang="da-DK" b="0" baseline="0" dirty="0" smtClean="0"/>
              <a:t> in the future…….and </a:t>
            </a:r>
            <a:r>
              <a:rPr lang="da-DK" b="0" baseline="0" dirty="0" err="1" smtClean="0"/>
              <a:t>possibility</a:t>
            </a:r>
            <a:r>
              <a:rPr lang="da-DK" b="0" baseline="0" dirty="0" smtClean="0"/>
              <a:t> for </a:t>
            </a:r>
            <a:r>
              <a:rPr lang="da-DK" b="0" baseline="0" dirty="0" err="1" smtClean="0"/>
              <a:t>mitigating</a:t>
            </a:r>
            <a:r>
              <a:rPr lang="da-DK" b="0" baseline="0" dirty="0" smtClean="0"/>
              <a:t>/</a:t>
            </a:r>
            <a:r>
              <a:rPr lang="da-DK" b="0" baseline="0" dirty="0" err="1" smtClean="0"/>
              <a:t>displacing</a:t>
            </a:r>
            <a:r>
              <a:rPr lang="da-DK" b="0" baseline="0" dirty="0" smtClean="0"/>
              <a:t> the pressure</a:t>
            </a:r>
            <a:endParaRPr lang="da-DK" b="0" dirty="0" smtClean="0"/>
          </a:p>
          <a:p>
            <a:endParaRPr lang="da-DK" b="0" dirty="0"/>
          </a:p>
        </p:txBody>
      </p:sp>
      <p:sp>
        <p:nvSpPr>
          <p:cNvPr id="4" name="Slide Number Placeholder 3"/>
          <p:cNvSpPr>
            <a:spLocks noGrp="1"/>
          </p:cNvSpPr>
          <p:nvPr>
            <p:ph type="sldNum" sz="quarter" idx="10"/>
          </p:nvPr>
        </p:nvSpPr>
        <p:spPr/>
        <p:txBody>
          <a:bodyPr/>
          <a:lstStyle/>
          <a:p>
            <a:fld id="{49E171E0-FD71-4445-A9ED-0CEB01BEA70E}" type="slidenum">
              <a:rPr lang="da-DK" smtClean="0"/>
              <a:t>16</a:t>
            </a:fld>
            <a:endParaRPr lang="da-DK"/>
          </a:p>
        </p:txBody>
      </p:sp>
    </p:spTree>
    <p:extLst>
      <p:ext uri="{BB962C8B-B14F-4D97-AF65-F5344CB8AC3E}">
        <p14:creationId xmlns:p14="http://schemas.microsoft.com/office/powerpoint/2010/main" val="494487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857616">
              <a:defRPr/>
            </a:pPr>
            <a:r>
              <a:rPr lang="da-DK" b="0" dirty="0" smtClean="0"/>
              <a:t>So to do </a:t>
            </a:r>
            <a:r>
              <a:rPr lang="da-DK" b="0" dirty="0" err="1" smtClean="0"/>
              <a:t>this</a:t>
            </a:r>
            <a:r>
              <a:rPr lang="da-DK" b="0" dirty="0" smtClean="0"/>
              <a:t> </a:t>
            </a:r>
            <a:r>
              <a:rPr lang="da-DK" b="0" dirty="0" err="1" smtClean="0"/>
              <a:t>we</a:t>
            </a:r>
            <a:r>
              <a:rPr lang="da-DK" b="0" dirty="0" smtClean="0"/>
              <a:t> </a:t>
            </a:r>
            <a:r>
              <a:rPr lang="da-DK" b="0" dirty="0" err="1" smtClean="0"/>
              <a:t>use</a:t>
            </a:r>
            <a:r>
              <a:rPr lang="da-DK" b="0" dirty="0" smtClean="0"/>
              <a:t> </a:t>
            </a:r>
            <a:r>
              <a:rPr lang="da-DK" b="0" dirty="0" err="1" smtClean="0"/>
              <a:t>newest</a:t>
            </a:r>
            <a:r>
              <a:rPr lang="da-DK" b="0" dirty="0" smtClean="0"/>
              <a:t> </a:t>
            </a:r>
            <a:r>
              <a:rPr lang="da-DK" b="0" dirty="0" err="1" smtClean="0"/>
              <a:t>available</a:t>
            </a:r>
            <a:r>
              <a:rPr lang="da-DK" b="0" dirty="0" smtClean="0"/>
              <a:t> data </a:t>
            </a:r>
            <a:r>
              <a:rPr lang="da-DK" b="0" dirty="0" err="1" smtClean="0"/>
              <a:t>admitting</a:t>
            </a:r>
            <a:r>
              <a:rPr lang="da-DK" b="0" baseline="0" dirty="0" smtClean="0"/>
              <a:t> </a:t>
            </a:r>
            <a:r>
              <a:rPr lang="da-DK" b="0" dirty="0" err="1" smtClean="0"/>
              <a:t>that</a:t>
            </a:r>
            <a:r>
              <a:rPr lang="da-DK" b="0" dirty="0" smtClean="0"/>
              <a:t> </a:t>
            </a:r>
            <a:r>
              <a:rPr lang="da-DK" b="0" dirty="0" err="1" smtClean="0"/>
              <a:t>fishing</a:t>
            </a:r>
            <a:r>
              <a:rPr lang="da-DK" b="0" baseline="0" dirty="0" smtClean="0"/>
              <a:t> is a </a:t>
            </a:r>
            <a:r>
              <a:rPr lang="da-DK" b="0" baseline="0" dirty="0" err="1" smtClean="0"/>
              <a:t>heterogeneous</a:t>
            </a:r>
            <a:r>
              <a:rPr lang="da-DK" b="0" baseline="0" dirty="0" smtClean="0"/>
              <a:t> </a:t>
            </a:r>
            <a:r>
              <a:rPr lang="da-DK" b="0" baseline="0" dirty="0" err="1" smtClean="0"/>
              <a:t>practice</a:t>
            </a:r>
            <a:r>
              <a:rPr lang="da-DK" b="0" baseline="0" dirty="0" smtClean="0"/>
              <a:t>….</a:t>
            </a:r>
          </a:p>
          <a:p>
            <a:pPr defTabSz="857616">
              <a:defRPr/>
            </a:pPr>
            <a:endParaRPr lang="da-DK" b="0" baseline="0" dirty="0" smtClean="0"/>
          </a:p>
          <a:p>
            <a:pPr defTabSz="857616">
              <a:defRPr/>
            </a:pPr>
            <a:r>
              <a:rPr lang="da-DK" b="0" baseline="0" dirty="0" smtClean="0"/>
              <a:t>For </a:t>
            </a:r>
            <a:r>
              <a:rPr lang="da-DK" b="0" baseline="0" dirty="0" err="1" smtClean="0"/>
              <a:t>example</a:t>
            </a:r>
            <a:r>
              <a:rPr lang="da-DK" b="0" baseline="0" dirty="0" smtClean="0"/>
              <a:t>, </a:t>
            </a:r>
            <a:r>
              <a:rPr lang="da-DK" b="0" baseline="0" dirty="0" err="1" smtClean="0"/>
              <a:t>we</a:t>
            </a:r>
            <a:r>
              <a:rPr lang="da-DK" b="0" baseline="0" dirty="0" smtClean="0"/>
              <a:t> </a:t>
            </a:r>
            <a:r>
              <a:rPr lang="da-DK" b="0" baseline="0" dirty="0" err="1" smtClean="0"/>
              <a:t>now</a:t>
            </a:r>
            <a:r>
              <a:rPr lang="da-DK" b="0" baseline="0" dirty="0" smtClean="0"/>
              <a:t> </a:t>
            </a:r>
            <a:r>
              <a:rPr lang="da-DK" b="0" baseline="0" dirty="0" err="1" smtClean="0"/>
              <a:t>got</a:t>
            </a:r>
            <a:r>
              <a:rPr lang="da-DK" b="0" baseline="0" dirty="0" smtClean="0"/>
              <a:t> a brand-new </a:t>
            </a:r>
            <a:r>
              <a:rPr lang="da-DK" b="0" baseline="0" dirty="0" err="1" smtClean="0"/>
              <a:t>picture</a:t>
            </a:r>
            <a:r>
              <a:rPr lang="da-DK" b="0" baseline="0" dirty="0" smtClean="0"/>
              <a:t> of </a:t>
            </a:r>
            <a:r>
              <a:rPr lang="da-DK" b="0" baseline="0" dirty="0" err="1" smtClean="0"/>
              <a:t>where</a:t>
            </a:r>
            <a:r>
              <a:rPr lang="da-DK" b="0" baseline="0" dirty="0" smtClean="0"/>
              <a:t> the </a:t>
            </a:r>
            <a:r>
              <a:rPr lang="da-DK" b="0" baseline="0" dirty="0" err="1" smtClean="0"/>
              <a:t>fishing</a:t>
            </a:r>
            <a:r>
              <a:rPr lang="da-DK" b="0" baseline="0" dirty="0" smtClean="0"/>
              <a:t> is </a:t>
            </a:r>
            <a:r>
              <a:rPr lang="da-DK" b="0" baseline="0" dirty="0" err="1" smtClean="0"/>
              <a:t>ongoing</a:t>
            </a:r>
            <a:r>
              <a:rPr lang="da-DK" b="0" baseline="0" dirty="0" smtClean="0"/>
              <a:t>, and at </a:t>
            </a:r>
            <a:r>
              <a:rPr lang="da-DK" b="0" baseline="0" dirty="0" err="1" smtClean="0"/>
              <a:t>which</a:t>
            </a:r>
            <a:r>
              <a:rPr lang="da-DK" b="0" baseline="0" dirty="0" smtClean="0"/>
              <a:t> </a:t>
            </a:r>
            <a:r>
              <a:rPr lang="da-DK" b="0" baseline="0" dirty="0" err="1" smtClean="0"/>
              <a:t>intensity</a:t>
            </a:r>
            <a:r>
              <a:rPr lang="da-DK" b="0" baseline="0" dirty="0" smtClean="0"/>
              <a:t>.</a:t>
            </a:r>
          </a:p>
          <a:p>
            <a:pPr defTabSz="857616">
              <a:defRPr/>
            </a:pPr>
            <a:endParaRPr lang="da-DK" b="0" baseline="0" dirty="0" smtClean="0"/>
          </a:p>
          <a:p>
            <a:pPr defTabSz="857616">
              <a:defRPr/>
            </a:pPr>
            <a:r>
              <a:rPr lang="da-DK" b="0" baseline="0" dirty="0" err="1" smtClean="0"/>
              <a:t>We</a:t>
            </a:r>
            <a:r>
              <a:rPr lang="da-DK" b="0" baseline="0" dirty="0" smtClean="0"/>
              <a:t> </a:t>
            </a:r>
            <a:r>
              <a:rPr lang="da-DK" b="0" baseline="0" dirty="0" err="1" smtClean="0"/>
              <a:t>also</a:t>
            </a:r>
            <a:r>
              <a:rPr lang="da-DK" b="0" baseline="0" dirty="0" smtClean="0"/>
              <a:t> analyse by </a:t>
            </a:r>
            <a:r>
              <a:rPr lang="da-DK" b="0" baseline="0" dirty="0" err="1" smtClean="0"/>
              <a:t>looking</a:t>
            </a:r>
            <a:r>
              <a:rPr lang="da-DK" b="0" baseline="0" dirty="0" smtClean="0"/>
              <a:t> at the </a:t>
            </a:r>
            <a:r>
              <a:rPr lang="da-DK" b="0" baseline="0" dirty="0" err="1" smtClean="0"/>
              <a:t>subcomponents</a:t>
            </a:r>
            <a:r>
              <a:rPr lang="da-DK" b="0" baseline="0" dirty="0" smtClean="0"/>
              <a:t> of the </a:t>
            </a:r>
            <a:r>
              <a:rPr lang="da-DK" b="0" baseline="0" dirty="0" err="1" smtClean="0"/>
              <a:t>fishing</a:t>
            </a:r>
            <a:r>
              <a:rPr lang="da-DK" b="0" baseline="0" dirty="0" smtClean="0"/>
              <a:t> gears in </a:t>
            </a:r>
            <a:r>
              <a:rPr lang="da-DK" b="0" baseline="0" dirty="0" err="1" smtClean="0"/>
              <a:t>use</a:t>
            </a:r>
            <a:r>
              <a:rPr lang="da-DK" b="0" baseline="0" dirty="0" smtClean="0"/>
              <a:t> </a:t>
            </a:r>
            <a:r>
              <a:rPr lang="da-DK" b="0" baseline="0" dirty="0" err="1" smtClean="0"/>
              <a:t>what</a:t>
            </a:r>
            <a:r>
              <a:rPr lang="da-DK" b="0" baseline="0" dirty="0" smtClean="0"/>
              <a:t> </a:t>
            </a:r>
            <a:r>
              <a:rPr lang="da-DK" b="0" baseline="0" dirty="0" err="1" smtClean="0"/>
              <a:t>will</a:t>
            </a:r>
            <a:r>
              <a:rPr lang="da-DK" b="0" baseline="0" dirty="0" smtClean="0"/>
              <a:t> </a:t>
            </a:r>
            <a:r>
              <a:rPr lang="da-DK" b="0" baseline="0" dirty="0" err="1" smtClean="0"/>
              <a:t>be</a:t>
            </a:r>
            <a:r>
              <a:rPr lang="da-DK" b="0" baseline="0" dirty="0" smtClean="0"/>
              <a:t> the </a:t>
            </a:r>
            <a:r>
              <a:rPr lang="da-DK" b="0" baseline="0" dirty="0" err="1" smtClean="0"/>
              <a:t>spatial</a:t>
            </a:r>
            <a:r>
              <a:rPr lang="da-DK" b="0" baseline="0" dirty="0" smtClean="0"/>
              <a:t> </a:t>
            </a:r>
            <a:r>
              <a:rPr lang="da-DK" b="0" baseline="0" dirty="0" err="1" smtClean="0"/>
              <a:t>footprints</a:t>
            </a:r>
            <a:r>
              <a:rPr lang="da-DK" b="0" baseline="0" dirty="0" smtClean="0"/>
              <a:t> of </a:t>
            </a:r>
            <a:r>
              <a:rPr lang="da-DK" b="0" baseline="0" dirty="0" err="1" smtClean="0"/>
              <a:t>these</a:t>
            </a:r>
            <a:r>
              <a:rPr lang="da-DK" b="0" baseline="0" dirty="0" smtClean="0"/>
              <a:t> </a:t>
            </a:r>
            <a:r>
              <a:rPr lang="da-DK" b="0" baseline="0" dirty="0" err="1" smtClean="0"/>
              <a:t>different</a:t>
            </a:r>
            <a:r>
              <a:rPr lang="da-DK" b="0" baseline="0" dirty="0" smtClean="0"/>
              <a:t> </a:t>
            </a:r>
            <a:r>
              <a:rPr lang="da-DK" b="0" baseline="0" dirty="0" err="1" smtClean="0"/>
              <a:t>activities</a:t>
            </a:r>
            <a:endParaRPr lang="da-DK" b="0" baseline="0" dirty="0" smtClean="0"/>
          </a:p>
          <a:p>
            <a:pPr defTabSz="857616">
              <a:defRPr/>
            </a:pPr>
            <a:endParaRPr lang="da-DK" b="0" baseline="0" dirty="0" smtClean="0"/>
          </a:p>
          <a:p>
            <a:pPr defTabSz="857616">
              <a:defRPr/>
            </a:pPr>
            <a:r>
              <a:rPr lang="da-DK" b="0" baseline="0" dirty="0" smtClean="0"/>
              <a:t>And </a:t>
            </a:r>
            <a:r>
              <a:rPr lang="da-DK" b="0" baseline="0" dirty="0" err="1" smtClean="0"/>
              <a:t>finally</a:t>
            </a:r>
            <a:r>
              <a:rPr lang="da-DK" b="0" baseline="0" dirty="0" smtClean="0"/>
              <a:t> </a:t>
            </a:r>
            <a:r>
              <a:rPr lang="da-DK" b="0" baseline="0" dirty="0" err="1" smtClean="0"/>
              <a:t>we</a:t>
            </a:r>
            <a:r>
              <a:rPr lang="da-DK" b="0" baseline="0" dirty="0" smtClean="0"/>
              <a:t> </a:t>
            </a:r>
            <a:r>
              <a:rPr lang="da-DK" b="0" baseline="0" dirty="0" err="1" smtClean="0"/>
              <a:t>make</a:t>
            </a:r>
            <a:r>
              <a:rPr lang="da-DK" b="0" baseline="0" dirty="0" smtClean="0"/>
              <a:t> </a:t>
            </a:r>
            <a:r>
              <a:rPr lang="da-DK" b="0" baseline="0" dirty="0" err="1" smtClean="0"/>
              <a:t>use</a:t>
            </a:r>
            <a:r>
              <a:rPr lang="da-DK" b="0" baseline="0" dirty="0" smtClean="0"/>
              <a:t> of brand new </a:t>
            </a:r>
            <a:r>
              <a:rPr lang="da-DK" b="0" baseline="0" dirty="0" err="1" smtClean="0"/>
              <a:t>dynamics</a:t>
            </a:r>
            <a:r>
              <a:rPr lang="da-DK" b="0" baseline="0" dirty="0" smtClean="0"/>
              <a:t> and </a:t>
            </a:r>
            <a:r>
              <a:rPr lang="da-DK" b="0" baseline="0" dirty="0" err="1" smtClean="0"/>
              <a:t>statistical</a:t>
            </a:r>
            <a:r>
              <a:rPr lang="da-DK" b="0" baseline="0" dirty="0" smtClean="0"/>
              <a:t> </a:t>
            </a:r>
            <a:r>
              <a:rPr lang="da-DK" b="0" baseline="0" dirty="0" err="1" smtClean="0"/>
              <a:t>modelling</a:t>
            </a:r>
            <a:r>
              <a:rPr lang="da-DK" b="0" baseline="0" dirty="0" smtClean="0"/>
              <a:t> of </a:t>
            </a:r>
            <a:r>
              <a:rPr lang="da-DK" b="0" baseline="0" dirty="0" err="1" smtClean="0"/>
              <a:t>how</a:t>
            </a:r>
            <a:r>
              <a:rPr lang="da-DK" b="0" baseline="0" dirty="0" smtClean="0"/>
              <a:t> the </a:t>
            </a:r>
            <a:r>
              <a:rPr lang="da-DK" b="0" baseline="0" dirty="0" err="1" smtClean="0"/>
              <a:t>fish</a:t>
            </a:r>
            <a:r>
              <a:rPr lang="da-DK" b="0" baseline="0" dirty="0" smtClean="0"/>
              <a:t> populations </a:t>
            </a:r>
            <a:r>
              <a:rPr lang="da-DK" b="0" baseline="0" dirty="0" err="1" smtClean="0"/>
              <a:t>distribute</a:t>
            </a:r>
            <a:r>
              <a:rPr lang="da-DK" b="0" baseline="0" dirty="0" smtClean="0"/>
              <a:t> in </a:t>
            </a:r>
            <a:r>
              <a:rPr lang="da-DK" b="0" baseline="0" dirty="0" err="1" smtClean="0"/>
              <a:t>space</a:t>
            </a:r>
            <a:r>
              <a:rPr lang="da-DK" b="0" baseline="0" dirty="0" smtClean="0"/>
              <a:t> and time.</a:t>
            </a:r>
          </a:p>
          <a:p>
            <a:pPr defTabSz="857616">
              <a:defRPr/>
            </a:pPr>
            <a:endParaRPr lang="da-DK" b="0" baseline="0" dirty="0" smtClean="0"/>
          </a:p>
          <a:p>
            <a:pPr defTabSz="857616">
              <a:defRPr/>
            </a:pPr>
            <a:endParaRPr lang="da-DK" b="0" baseline="0" dirty="0" smtClean="0"/>
          </a:p>
          <a:p>
            <a:pPr defTabSz="857616">
              <a:defRPr/>
            </a:pPr>
            <a:r>
              <a:rPr lang="da-DK" b="0" baseline="0" dirty="0" err="1" smtClean="0"/>
              <a:t>what</a:t>
            </a:r>
            <a:r>
              <a:rPr lang="da-DK" b="0" baseline="0" dirty="0" smtClean="0"/>
              <a:t> </a:t>
            </a:r>
            <a:r>
              <a:rPr lang="da-DK" b="0" baseline="0" dirty="0" err="1" smtClean="0"/>
              <a:t>will</a:t>
            </a:r>
            <a:r>
              <a:rPr lang="da-DK" b="0" baseline="0" dirty="0" smtClean="0"/>
              <a:t> </a:t>
            </a:r>
            <a:r>
              <a:rPr lang="da-DK" b="0" baseline="0" dirty="0" err="1" smtClean="0"/>
              <a:t>be</a:t>
            </a:r>
            <a:r>
              <a:rPr lang="da-DK" b="0" baseline="0" dirty="0" smtClean="0"/>
              <a:t> the future </a:t>
            </a:r>
            <a:r>
              <a:rPr lang="da-DK" b="0" baseline="0" dirty="0" err="1" smtClean="0"/>
              <a:t>opportunities</a:t>
            </a:r>
            <a:r>
              <a:rPr lang="da-DK" b="0" baseline="0" dirty="0" smtClean="0"/>
              <a:t> </a:t>
            </a:r>
            <a:r>
              <a:rPr lang="da-DK" b="0" baseline="0" dirty="0" err="1" smtClean="0"/>
              <a:t>will</a:t>
            </a:r>
            <a:r>
              <a:rPr lang="da-DK" b="0" baseline="0" dirty="0" smtClean="0"/>
              <a:t> </a:t>
            </a:r>
            <a:r>
              <a:rPr lang="da-DK" b="0" baseline="0" dirty="0" err="1" smtClean="0"/>
              <a:t>depend</a:t>
            </a:r>
            <a:r>
              <a:rPr lang="da-DK" b="0" baseline="0" dirty="0" smtClean="0"/>
              <a:t> on the </a:t>
            </a:r>
            <a:r>
              <a:rPr lang="da-DK" b="0" baseline="0" dirty="0" err="1" smtClean="0"/>
              <a:t>opportunities</a:t>
            </a:r>
            <a:r>
              <a:rPr lang="da-DK" b="0" baseline="0" dirty="0" smtClean="0"/>
              <a:t> </a:t>
            </a:r>
            <a:r>
              <a:rPr lang="da-DK" b="0" baseline="0" dirty="0" err="1" smtClean="0"/>
              <a:t>within</a:t>
            </a:r>
            <a:r>
              <a:rPr lang="da-DK" b="0" baseline="0" dirty="0" smtClean="0"/>
              <a:t> </a:t>
            </a:r>
            <a:r>
              <a:rPr lang="da-DK" b="0" baseline="0" dirty="0" err="1" smtClean="0"/>
              <a:t>this</a:t>
            </a:r>
            <a:r>
              <a:rPr lang="da-DK" b="0" baseline="0" dirty="0" smtClean="0"/>
              <a:t> </a:t>
            </a:r>
            <a:r>
              <a:rPr lang="da-DK" b="0" baseline="0" dirty="0" err="1" smtClean="0"/>
              <a:t>different</a:t>
            </a:r>
            <a:r>
              <a:rPr lang="da-DK" b="0" baseline="0" dirty="0" smtClean="0"/>
              <a:t> </a:t>
            </a:r>
            <a:r>
              <a:rPr lang="da-DK" b="0" baseline="0" dirty="0" err="1" smtClean="0"/>
              <a:t>practices</a:t>
            </a:r>
            <a:r>
              <a:rPr lang="da-DK" b="0" baseline="0" dirty="0" smtClean="0"/>
              <a:t>. </a:t>
            </a:r>
            <a:r>
              <a:rPr lang="da-DK" b="0" baseline="0" dirty="0" err="1" smtClean="0"/>
              <a:t>We</a:t>
            </a:r>
            <a:r>
              <a:rPr lang="da-DK" b="0" baseline="0" dirty="0" smtClean="0"/>
              <a:t> </a:t>
            </a:r>
            <a:r>
              <a:rPr lang="da-DK" b="0" baseline="0" dirty="0" err="1" smtClean="0"/>
              <a:t>want</a:t>
            </a:r>
            <a:r>
              <a:rPr lang="da-DK" b="0" baseline="0" dirty="0" smtClean="0"/>
              <a:t> to </a:t>
            </a:r>
            <a:r>
              <a:rPr lang="da-DK" b="0" baseline="0" dirty="0" err="1" smtClean="0"/>
              <a:t>evaluate</a:t>
            </a:r>
            <a:r>
              <a:rPr lang="da-DK" b="0" baseline="0" dirty="0" smtClean="0"/>
              <a:t> </a:t>
            </a:r>
            <a:r>
              <a:rPr lang="da-DK" b="0" baseline="0" dirty="0" err="1" smtClean="0"/>
              <a:t>what</a:t>
            </a:r>
            <a:r>
              <a:rPr lang="da-DK" b="0" baseline="0" dirty="0" smtClean="0"/>
              <a:t> is the </a:t>
            </a:r>
            <a:r>
              <a:rPr lang="da-DK" b="0" baseline="0" dirty="0" err="1" smtClean="0"/>
              <a:t>effect</a:t>
            </a:r>
            <a:r>
              <a:rPr lang="da-DK" b="0" baseline="0" dirty="0" smtClean="0"/>
              <a:t> of </a:t>
            </a:r>
            <a:r>
              <a:rPr lang="da-DK" b="0" baseline="0" dirty="0" err="1" smtClean="0"/>
              <a:t>varying</a:t>
            </a:r>
            <a:r>
              <a:rPr lang="da-DK" b="0" baseline="0" dirty="0" smtClean="0"/>
              <a:t> decision </a:t>
            </a:r>
            <a:r>
              <a:rPr lang="da-DK" b="0" baseline="0" dirty="0" err="1" smtClean="0"/>
              <a:t>making</a:t>
            </a:r>
            <a:r>
              <a:rPr lang="da-DK" b="0" baseline="0" dirty="0" smtClean="0"/>
              <a:t> </a:t>
            </a:r>
            <a:r>
              <a:rPr lang="da-DK" b="0" baseline="0" dirty="0" err="1" smtClean="0"/>
              <a:t>facing</a:t>
            </a:r>
            <a:r>
              <a:rPr lang="da-DK" b="0" baseline="0" dirty="0" smtClean="0"/>
              <a:t> </a:t>
            </a:r>
            <a:r>
              <a:rPr lang="da-DK" b="0" baseline="0" dirty="0" err="1" smtClean="0"/>
              <a:t>different</a:t>
            </a:r>
            <a:r>
              <a:rPr lang="da-DK" b="0" baseline="0" dirty="0" smtClean="0"/>
              <a:t> </a:t>
            </a:r>
            <a:r>
              <a:rPr lang="da-DK" b="0" baseline="0" dirty="0" err="1" smtClean="0"/>
              <a:t>ecological-economic</a:t>
            </a:r>
            <a:r>
              <a:rPr lang="da-DK" b="0" baseline="0" dirty="0" smtClean="0"/>
              <a:t> </a:t>
            </a:r>
            <a:r>
              <a:rPr lang="da-DK" b="0" baseline="0" dirty="0" err="1" smtClean="0"/>
              <a:t>paths</a:t>
            </a:r>
            <a:r>
              <a:rPr lang="da-DK" b="0" baseline="0" dirty="0" smtClean="0"/>
              <a:t> in the future…….and </a:t>
            </a:r>
            <a:r>
              <a:rPr lang="da-DK" b="0" baseline="0" dirty="0" err="1" smtClean="0"/>
              <a:t>possibility</a:t>
            </a:r>
            <a:r>
              <a:rPr lang="da-DK" b="0" baseline="0" dirty="0" smtClean="0"/>
              <a:t> for </a:t>
            </a:r>
            <a:r>
              <a:rPr lang="da-DK" b="0" baseline="0" dirty="0" err="1" smtClean="0"/>
              <a:t>mitigating</a:t>
            </a:r>
            <a:r>
              <a:rPr lang="da-DK" b="0" baseline="0" dirty="0" smtClean="0"/>
              <a:t>/</a:t>
            </a:r>
            <a:r>
              <a:rPr lang="da-DK" b="0" baseline="0" dirty="0" err="1" smtClean="0"/>
              <a:t>displacing</a:t>
            </a:r>
            <a:r>
              <a:rPr lang="da-DK" b="0" baseline="0" dirty="0" smtClean="0"/>
              <a:t> the pressure</a:t>
            </a:r>
            <a:endParaRPr lang="da-DK" b="0" dirty="0" smtClean="0"/>
          </a:p>
          <a:p>
            <a:endParaRPr lang="da-DK" b="0" dirty="0"/>
          </a:p>
        </p:txBody>
      </p:sp>
      <p:sp>
        <p:nvSpPr>
          <p:cNvPr id="4" name="Slide Number Placeholder 3"/>
          <p:cNvSpPr>
            <a:spLocks noGrp="1"/>
          </p:cNvSpPr>
          <p:nvPr>
            <p:ph type="sldNum" sz="quarter" idx="10"/>
          </p:nvPr>
        </p:nvSpPr>
        <p:spPr/>
        <p:txBody>
          <a:bodyPr/>
          <a:lstStyle/>
          <a:p>
            <a:fld id="{49E171E0-FD71-4445-A9ED-0CEB01BEA70E}" type="slidenum">
              <a:rPr lang="da-DK" smtClean="0"/>
              <a:t>17</a:t>
            </a:fld>
            <a:endParaRPr lang="da-DK"/>
          </a:p>
        </p:txBody>
      </p:sp>
    </p:spTree>
    <p:extLst>
      <p:ext uri="{BB962C8B-B14F-4D97-AF65-F5344CB8AC3E}">
        <p14:creationId xmlns:p14="http://schemas.microsoft.com/office/powerpoint/2010/main" val="4069658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857616">
              <a:defRPr/>
            </a:pPr>
            <a:r>
              <a:rPr lang="da-DK" b="0" dirty="0" smtClean="0"/>
              <a:t>So to do </a:t>
            </a:r>
            <a:r>
              <a:rPr lang="da-DK" b="0" dirty="0" err="1" smtClean="0"/>
              <a:t>this</a:t>
            </a:r>
            <a:r>
              <a:rPr lang="da-DK" b="0" dirty="0" smtClean="0"/>
              <a:t> </a:t>
            </a:r>
            <a:r>
              <a:rPr lang="da-DK" b="0" dirty="0" err="1" smtClean="0"/>
              <a:t>we</a:t>
            </a:r>
            <a:r>
              <a:rPr lang="da-DK" b="0" dirty="0" smtClean="0"/>
              <a:t> </a:t>
            </a:r>
            <a:r>
              <a:rPr lang="da-DK" b="0" dirty="0" err="1" smtClean="0"/>
              <a:t>use</a:t>
            </a:r>
            <a:r>
              <a:rPr lang="da-DK" b="0" dirty="0" smtClean="0"/>
              <a:t> </a:t>
            </a:r>
            <a:r>
              <a:rPr lang="da-DK" b="0" dirty="0" err="1" smtClean="0"/>
              <a:t>newest</a:t>
            </a:r>
            <a:r>
              <a:rPr lang="da-DK" b="0" dirty="0" smtClean="0"/>
              <a:t> </a:t>
            </a:r>
            <a:r>
              <a:rPr lang="da-DK" b="0" dirty="0" err="1" smtClean="0"/>
              <a:t>available</a:t>
            </a:r>
            <a:r>
              <a:rPr lang="da-DK" b="0" dirty="0" smtClean="0"/>
              <a:t> data </a:t>
            </a:r>
            <a:r>
              <a:rPr lang="da-DK" b="0" dirty="0" err="1" smtClean="0"/>
              <a:t>admitting</a:t>
            </a:r>
            <a:r>
              <a:rPr lang="da-DK" b="0" baseline="0" dirty="0" smtClean="0"/>
              <a:t> </a:t>
            </a:r>
            <a:r>
              <a:rPr lang="da-DK" b="0" dirty="0" err="1" smtClean="0"/>
              <a:t>that</a:t>
            </a:r>
            <a:r>
              <a:rPr lang="da-DK" b="0" dirty="0" smtClean="0"/>
              <a:t> </a:t>
            </a:r>
            <a:r>
              <a:rPr lang="da-DK" b="0" dirty="0" err="1" smtClean="0"/>
              <a:t>fishing</a:t>
            </a:r>
            <a:r>
              <a:rPr lang="da-DK" b="0" baseline="0" dirty="0" smtClean="0"/>
              <a:t> is a </a:t>
            </a:r>
            <a:r>
              <a:rPr lang="da-DK" b="0" baseline="0" dirty="0" err="1" smtClean="0"/>
              <a:t>heterogeneous</a:t>
            </a:r>
            <a:r>
              <a:rPr lang="da-DK" b="0" baseline="0" dirty="0" smtClean="0"/>
              <a:t> </a:t>
            </a:r>
            <a:r>
              <a:rPr lang="da-DK" b="0" baseline="0" dirty="0" err="1" smtClean="0"/>
              <a:t>practice</a:t>
            </a:r>
            <a:r>
              <a:rPr lang="da-DK" b="0" baseline="0" dirty="0" smtClean="0"/>
              <a:t>….</a:t>
            </a:r>
          </a:p>
          <a:p>
            <a:pPr defTabSz="857616">
              <a:defRPr/>
            </a:pPr>
            <a:endParaRPr lang="da-DK" b="0" baseline="0" dirty="0" smtClean="0"/>
          </a:p>
          <a:p>
            <a:pPr defTabSz="857616">
              <a:defRPr/>
            </a:pPr>
            <a:r>
              <a:rPr lang="da-DK" b="0" baseline="0" dirty="0" smtClean="0"/>
              <a:t>For </a:t>
            </a:r>
            <a:r>
              <a:rPr lang="da-DK" b="0" baseline="0" dirty="0" err="1" smtClean="0"/>
              <a:t>example</a:t>
            </a:r>
            <a:r>
              <a:rPr lang="da-DK" b="0" baseline="0" dirty="0" smtClean="0"/>
              <a:t>, </a:t>
            </a:r>
            <a:r>
              <a:rPr lang="da-DK" b="0" baseline="0" dirty="0" err="1" smtClean="0"/>
              <a:t>we</a:t>
            </a:r>
            <a:r>
              <a:rPr lang="da-DK" b="0" baseline="0" dirty="0" smtClean="0"/>
              <a:t> </a:t>
            </a:r>
            <a:r>
              <a:rPr lang="da-DK" b="0" baseline="0" dirty="0" err="1" smtClean="0"/>
              <a:t>now</a:t>
            </a:r>
            <a:r>
              <a:rPr lang="da-DK" b="0" baseline="0" dirty="0" smtClean="0"/>
              <a:t> </a:t>
            </a:r>
            <a:r>
              <a:rPr lang="da-DK" b="0" baseline="0" dirty="0" err="1" smtClean="0"/>
              <a:t>got</a:t>
            </a:r>
            <a:r>
              <a:rPr lang="da-DK" b="0" baseline="0" dirty="0" smtClean="0"/>
              <a:t> a brand-new </a:t>
            </a:r>
            <a:r>
              <a:rPr lang="da-DK" b="0" baseline="0" dirty="0" err="1" smtClean="0"/>
              <a:t>picture</a:t>
            </a:r>
            <a:r>
              <a:rPr lang="da-DK" b="0" baseline="0" dirty="0" smtClean="0"/>
              <a:t> of </a:t>
            </a:r>
            <a:r>
              <a:rPr lang="da-DK" b="0" baseline="0" dirty="0" err="1" smtClean="0"/>
              <a:t>where</a:t>
            </a:r>
            <a:r>
              <a:rPr lang="da-DK" b="0" baseline="0" dirty="0" smtClean="0"/>
              <a:t> the </a:t>
            </a:r>
            <a:r>
              <a:rPr lang="da-DK" b="0" baseline="0" dirty="0" err="1" smtClean="0"/>
              <a:t>fishing</a:t>
            </a:r>
            <a:r>
              <a:rPr lang="da-DK" b="0" baseline="0" dirty="0" smtClean="0"/>
              <a:t> is </a:t>
            </a:r>
            <a:r>
              <a:rPr lang="da-DK" b="0" baseline="0" dirty="0" err="1" smtClean="0"/>
              <a:t>ongoing</a:t>
            </a:r>
            <a:r>
              <a:rPr lang="da-DK" b="0" baseline="0" dirty="0" smtClean="0"/>
              <a:t>, and at </a:t>
            </a:r>
            <a:r>
              <a:rPr lang="da-DK" b="0" baseline="0" dirty="0" err="1" smtClean="0"/>
              <a:t>which</a:t>
            </a:r>
            <a:r>
              <a:rPr lang="da-DK" b="0" baseline="0" dirty="0" smtClean="0"/>
              <a:t> </a:t>
            </a:r>
            <a:r>
              <a:rPr lang="da-DK" b="0" baseline="0" dirty="0" err="1" smtClean="0"/>
              <a:t>intensity</a:t>
            </a:r>
            <a:r>
              <a:rPr lang="da-DK" b="0" baseline="0" dirty="0" smtClean="0"/>
              <a:t>.</a:t>
            </a:r>
          </a:p>
          <a:p>
            <a:pPr defTabSz="857616">
              <a:defRPr/>
            </a:pPr>
            <a:endParaRPr lang="da-DK" b="0" baseline="0" dirty="0" smtClean="0"/>
          </a:p>
          <a:p>
            <a:pPr defTabSz="857616">
              <a:defRPr/>
            </a:pPr>
            <a:r>
              <a:rPr lang="da-DK" b="0" baseline="0" dirty="0" err="1" smtClean="0"/>
              <a:t>We</a:t>
            </a:r>
            <a:r>
              <a:rPr lang="da-DK" b="0" baseline="0" dirty="0" smtClean="0"/>
              <a:t> </a:t>
            </a:r>
            <a:r>
              <a:rPr lang="da-DK" b="0" baseline="0" dirty="0" err="1" smtClean="0"/>
              <a:t>also</a:t>
            </a:r>
            <a:r>
              <a:rPr lang="da-DK" b="0" baseline="0" dirty="0" smtClean="0"/>
              <a:t> analyse by </a:t>
            </a:r>
            <a:r>
              <a:rPr lang="da-DK" b="0" baseline="0" dirty="0" err="1" smtClean="0"/>
              <a:t>looking</a:t>
            </a:r>
            <a:r>
              <a:rPr lang="da-DK" b="0" baseline="0" dirty="0" smtClean="0"/>
              <a:t> at the </a:t>
            </a:r>
            <a:r>
              <a:rPr lang="da-DK" b="0" baseline="0" dirty="0" err="1" smtClean="0"/>
              <a:t>subcomponents</a:t>
            </a:r>
            <a:r>
              <a:rPr lang="da-DK" b="0" baseline="0" dirty="0" smtClean="0"/>
              <a:t> of the </a:t>
            </a:r>
            <a:r>
              <a:rPr lang="da-DK" b="0" baseline="0" dirty="0" err="1" smtClean="0"/>
              <a:t>fishing</a:t>
            </a:r>
            <a:r>
              <a:rPr lang="da-DK" b="0" baseline="0" dirty="0" smtClean="0"/>
              <a:t> gears in </a:t>
            </a:r>
            <a:r>
              <a:rPr lang="da-DK" b="0" baseline="0" dirty="0" err="1" smtClean="0"/>
              <a:t>use</a:t>
            </a:r>
            <a:r>
              <a:rPr lang="da-DK" b="0" baseline="0" dirty="0" smtClean="0"/>
              <a:t> </a:t>
            </a:r>
            <a:r>
              <a:rPr lang="da-DK" b="0" baseline="0" dirty="0" err="1" smtClean="0"/>
              <a:t>what</a:t>
            </a:r>
            <a:r>
              <a:rPr lang="da-DK" b="0" baseline="0" dirty="0" smtClean="0"/>
              <a:t> </a:t>
            </a:r>
            <a:r>
              <a:rPr lang="da-DK" b="0" baseline="0" dirty="0" err="1" smtClean="0"/>
              <a:t>will</a:t>
            </a:r>
            <a:r>
              <a:rPr lang="da-DK" b="0" baseline="0" dirty="0" smtClean="0"/>
              <a:t> </a:t>
            </a:r>
            <a:r>
              <a:rPr lang="da-DK" b="0" baseline="0" dirty="0" err="1" smtClean="0"/>
              <a:t>be</a:t>
            </a:r>
            <a:r>
              <a:rPr lang="da-DK" b="0" baseline="0" dirty="0" smtClean="0"/>
              <a:t> the </a:t>
            </a:r>
            <a:r>
              <a:rPr lang="da-DK" b="0" baseline="0" dirty="0" err="1" smtClean="0"/>
              <a:t>spatial</a:t>
            </a:r>
            <a:r>
              <a:rPr lang="da-DK" b="0" baseline="0" dirty="0" smtClean="0"/>
              <a:t> </a:t>
            </a:r>
            <a:r>
              <a:rPr lang="da-DK" b="0" baseline="0" dirty="0" err="1" smtClean="0"/>
              <a:t>footprints</a:t>
            </a:r>
            <a:r>
              <a:rPr lang="da-DK" b="0" baseline="0" dirty="0" smtClean="0"/>
              <a:t> of </a:t>
            </a:r>
            <a:r>
              <a:rPr lang="da-DK" b="0" baseline="0" dirty="0" err="1" smtClean="0"/>
              <a:t>these</a:t>
            </a:r>
            <a:r>
              <a:rPr lang="da-DK" b="0" baseline="0" dirty="0" smtClean="0"/>
              <a:t> </a:t>
            </a:r>
            <a:r>
              <a:rPr lang="da-DK" b="0" baseline="0" dirty="0" err="1" smtClean="0"/>
              <a:t>different</a:t>
            </a:r>
            <a:r>
              <a:rPr lang="da-DK" b="0" baseline="0" dirty="0" smtClean="0"/>
              <a:t> </a:t>
            </a:r>
            <a:r>
              <a:rPr lang="da-DK" b="0" baseline="0" dirty="0" err="1" smtClean="0"/>
              <a:t>activities</a:t>
            </a:r>
            <a:endParaRPr lang="da-DK" b="0" baseline="0" dirty="0" smtClean="0"/>
          </a:p>
          <a:p>
            <a:pPr defTabSz="857616">
              <a:defRPr/>
            </a:pPr>
            <a:endParaRPr lang="da-DK" b="0" baseline="0" dirty="0" smtClean="0"/>
          </a:p>
          <a:p>
            <a:pPr defTabSz="857616">
              <a:defRPr/>
            </a:pPr>
            <a:r>
              <a:rPr lang="da-DK" b="0" baseline="0" dirty="0" smtClean="0"/>
              <a:t>And </a:t>
            </a:r>
            <a:r>
              <a:rPr lang="da-DK" b="0" baseline="0" dirty="0" err="1" smtClean="0"/>
              <a:t>finally</a:t>
            </a:r>
            <a:r>
              <a:rPr lang="da-DK" b="0" baseline="0" dirty="0" smtClean="0"/>
              <a:t> </a:t>
            </a:r>
            <a:r>
              <a:rPr lang="da-DK" b="0" baseline="0" dirty="0" err="1" smtClean="0"/>
              <a:t>we</a:t>
            </a:r>
            <a:r>
              <a:rPr lang="da-DK" b="0" baseline="0" dirty="0" smtClean="0"/>
              <a:t> </a:t>
            </a:r>
            <a:r>
              <a:rPr lang="da-DK" b="0" baseline="0" dirty="0" err="1" smtClean="0"/>
              <a:t>make</a:t>
            </a:r>
            <a:r>
              <a:rPr lang="da-DK" b="0" baseline="0" dirty="0" smtClean="0"/>
              <a:t> </a:t>
            </a:r>
            <a:r>
              <a:rPr lang="da-DK" b="0" baseline="0" dirty="0" err="1" smtClean="0"/>
              <a:t>use</a:t>
            </a:r>
            <a:r>
              <a:rPr lang="da-DK" b="0" baseline="0" dirty="0" smtClean="0"/>
              <a:t> of brand new </a:t>
            </a:r>
            <a:r>
              <a:rPr lang="da-DK" b="0" baseline="0" dirty="0" err="1" smtClean="0"/>
              <a:t>dynamics</a:t>
            </a:r>
            <a:r>
              <a:rPr lang="da-DK" b="0" baseline="0" dirty="0" smtClean="0"/>
              <a:t> and </a:t>
            </a:r>
            <a:r>
              <a:rPr lang="da-DK" b="0" baseline="0" dirty="0" err="1" smtClean="0"/>
              <a:t>statistical</a:t>
            </a:r>
            <a:r>
              <a:rPr lang="da-DK" b="0" baseline="0" dirty="0" smtClean="0"/>
              <a:t> </a:t>
            </a:r>
            <a:r>
              <a:rPr lang="da-DK" b="0" baseline="0" dirty="0" err="1" smtClean="0"/>
              <a:t>modelling</a:t>
            </a:r>
            <a:r>
              <a:rPr lang="da-DK" b="0" baseline="0" dirty="0" smtClean="0"/>
              <a:t> of </a:t>
            </a:r>
            <a:r>
              <a:rPr lang="da-DK" b="0" baseline="0" dirty="0" err="1" smtClean="0"/>
              <a:t>how</a:t>
            </a:r>
            <a:r>
              <a:rPr lang="da-DK" b="0" baseline="0" dirty="0" smtClean="0"/>
              <a:t> the </a:t>
            </a:r>
            <a:r>
              <a:rPr lang="da-DK" b="0" baseline="0" dirty="0" err="1" smtClean="0"/>
              <a:t>fish</a:t>
            </a:r>
            <a:r>
              <a:rPr lang="da-DK" b="0" baseline="0" dirty="0" smtClean="0"/>
              <a:t> populations </a:t>
            </a:r>
            <a:r>
              <a:rPr lang="da-DK" b="0" baseline="0" dirty="0" err="1" smtClean="0"/>
              <a:t>distribute</a:t>
            </a:r>
            <a:r>
              <a:rPr lang="da-DK" b="0" baseline="0" dirty="0" smtClean="0"/>
              <a:t> in </a:t>
            </a:r>
            <a:r>
              <a:rPr lang="da-DK" b="0" baseline="0" dirty="0" err="1" smtClean="0"/>
              <a:t>space</a:t>
            </a:r>
            <a:r>
              <a:rPr lang="da-DK" b="0" baseline="0" dirty="0" smtClean="0"/>
              <a:t> and time.</a:t>
            </a:r>
          </a:p>
          <a:p>
            <a:pPr defTabSz="857616">
              <a:defRPr/>
            </a:pPr>
            <a:endParaRPr lang="da-DK" b="0" baseline="0" dirty="0" smtClean="0"/>
          </a:p>
          <a:p>
            <a:pPr defTabSz="857616">
              <a:defRPr/>
            </a:pPr>
            <a:endParaRPr lang="da-DK" b="0" baseline="0" dirty="0" smtClean="0"/>
          </a:p>
          <a:p>
            <a:pPr defTabSz="857616">
              <a:defRPr/>
            </a:pPr>
            <a:r>
              <a:rPr lang="da-DK" b="0" baseline="0" dirty="0" err="1" smtClean="0"/>
              <a:t>what</a:t>
            </a:r>
            <a:r>
              <a:rPr lang="da-DK" b="0" baseline="0" dirty="0" smtClean="0"/>
              <a:t> </a:t>
            </a:r>
            <a:r>
              <a:rPr lang="da-DK" b="0" baseline="0" dirty="0" err="1" smtClean="0"/>
              <a:t>will</a:t>
            </a:r>
            <a:r>
              <a:rPr lang="da-DK" b="0" baseline="0" dirty="0" smtClean="0"/>
              <a:t> </a:t>
            </a:r>
            <a:r>
              <a:rPr lang="da-DK" b="0" baseline="0" dirty="0" err="1" smtClean="0"/>
              <a:t>be</a:t>
            </a:r>
            <a:r>
              <a:rPr lang="da-DK" b="0" baseline="0" dirty="0" smtClean="0"/>
              <a:t> the future </a:t>
            </a:r>
            <a:r>
              <a:rPr lang="da-DK" b="0" baseline="0" dirty="0" err="1" smtClean="0"/>
              <a:t>opportunities</a:t>
            </a:r>
            <a:r>
              <a:rPr lang="da-DK" b="0" baseline="0" dirty="0" smtClean="0"/>
              <a:t> </a:t>
            </a:r>
            <a:r>
              <a:rPr lang="da-DK" b="0" baseline="0" dirty="0" err="1" smtClean="0"/>
              <a:t>will</a:t>
            </a:r>
            <a:r>
              <a:rPr lang="da-DK" b="0" baseline="0" dirty="0" smtClean="0"/>
              <a:t> </a:t>
            </a:r>
            <a:r>
              <a:rPr lang="da-DK" b="0" baseline="0" dirty="0" err="1" smtClean="0"/>
              <a:t>depend</a:t>
            </a:r>
            <a:r>
              <a:rPr lang="da-DK" b="0" baseline="0" dirty="0" smtClean="0"/>
              <a:t> on the </a:t>
            </a:r>
            <a:r>
              <a:rPr lang="da-DK" b="0" baseline="0" dirty="0" err="1" smtClean="0"/>
              <a:t>opportunities</a:t>
            </a:r>
            <a:r>
              <a:rPr lang="da-DK" b="0" baseline="0" dirty="0" smtClean="0"/>
              <a:t> </a:t>
            </a:r>
            <a:r>
              <a:rPr lang="da-DK" b="0" baseline="0" dirty="0" err="1" smtClean="0"/>
              <a:t>within</a:t>
            </a:r>
            <a:r>
              <a:rPr lang="da-DK" b="0" baseline="0" dirty="0" smtClean="0"/>
              <a:t> </a:t>
            </a:r>
            <a:r>
              <a:rPr lang="da-DK" b="0" baseline="0" dirty="0" err="1" smtClean="0"/>
              <a:t>this</a:t>
            </a:r>
            <a:r>
              <a:rPr lang="da-DK" b="0" baseline="0" dirty="0" smtClean="0"/>
              <a:t> </a:t>
            </a:r>
            <a:r>
              <a:rPr lang="da-DK" b="0" baseline="0" dirty="0" err="1" smtClean="0"/>
              <a:t>different</a:t>
            </a:r>
            <a:r>
              <a:rPr lang="da-DK" b="0" baseline="0" dirty="0" smtClean="0"/>
              <a:t> </a:t>
            </a:r>
            <a:r>
              <a:rPr lang="da-DK" b="0" baseline="0" dirty="0" err="1" smtClean="0"/>
              <a:t>practices</a:t>
            </a:r>
            <a:r>
              <a:rPr lang="da-DK" b="0" baseline="0" dirty="0" smtClean="0"/>
              <a:t>. </a:t>
            </a:r>
            <a:r>
              <a:rPr lang="da-DK" b="0" baseline="0" dirty="0" err="1" smtClean="0"/>
              <a:t>We</a:t>
            </a:r>
            <a:r>
              <a:rPr lang="da-DK" b="0" baseline="0" dirty="0" smtClean="0"/>
              <a:t> </a:t>
            </a:r>
            <a:r>
              <a:rPr lang="da-DK" b="0" baseline="0" dirty="0" err="1" smtClean="0"/>
              <a:t>want</a:t>
            </a:r>
            <a:r>
              <a:rPr lang="da-DK" b="0" baseline="0" dirty="0" smtClean="0"/>
              <a:t> to </a:t>
            </a:r>
            <a:r>
              <a:rPr lang="da-DK" b="0" baseline="0" dirty="0" err="1" smtClean="0"/>
              <a:t>evaluate</a:t>
            </a:r>
            <a:r>
              <a:rPr lang="da-DK" b="0" baseline="0" dirty="0" smtClean="0"/>
              <a:t> </a:t>
            </a:r>
            <a:r>
              <a:rPr lang="da-DK" b="0" baseline="0" dirty="0" err="1" smtClean="0"/>
              <a:t>what</a:t>
            </a:r>
            <a:r>
              <a:rPr lang="da-DK" b="0" baseline="0" dirty="0" smtClean="0"/>
              <a:t> is the </a:t>
            </a:r>
            <a:r>
              <a:rPr lang="da-DK" b="0" baseline="0" dirty="0" err="1" smtClean="0"/>
              <a:t>effect</a:t>
            </a:r>
            <a:r>
              <a:rPr lang="da-DK" b="0" baseline="0" dirty="0" smtClean="0"/>
              <a:t> of </a:t>
            </a:r>
            <a:r>
              <a:rPr lang="da-DK" b="0" baseline="0" dirty="0" err="1" smtClean="0"/>
              <a:t>varying</a:t>
            </a:r>
            <a:r>
              <a:rPr lang="da-DK" b="0" baseline="0" dirty="0" smtClean="0"/>
              <a:t> decision </a:t>
            </a:r>
            <a:r>
              <a:rPr lang="da-DK" b="0" baseline="0" dirty="0" err="1" smtClean="0"/>
              <a:t>making</a:t>
            </a:r>
            <a:r>
              <a:rPr lang="da-DK" b="0" baseline="0" dirty="0" smtClean="0"/>
              <a:t> </a:t>
            </a:r>
            <a:r>
              <a:rPr lang="da-DK" b="0" baseline="0" dirty="0" err="1" smtClean="0"/>
              <a:t>facing</a:t>
            </a:r>
            <a:r>
              <a:rPr lang="da-DK" b="0" baseline="0" dirty="0" smtClean="0"/>
              <a:t> </a:t>
            </a:r>
            <a:r>
              <a:rPr lang="da-DK" b="0" baseline="0" dirty="0" err="1" smtClean="0"/>
              <a:t>different</a:t>
            </a:r>
            <a:r>
              <a:rPr lang="da-DK" b="0" baseline="0" dirty="0" smtClean="0"/>
              <a:t> </a:t>
            </a:r>
            <a:r>
              <a:rPr lang="da-DK" b="0" baseline="0" dirty="0" err="1" smtClean="0"/>
              <a:t>ecological-economic</a:t>
            </a:r>
            <a:r>
              <a:rPr lang="da-DK" b="0" baseline="0" dirty="0" smtClean="0"/>
              <a:t> </a:t>
            </a:r>
            <a:r>
              <a:rPr lang="da-DK" b="0" baseline="0" dirty="0" err="1" smtClean="0"/>
              <a:t>paths</a:t>
            </a:r>
            <a:r>
              <a:rPr lang="da-DK" b="0" baseline="0" dirty="0" smtClean="0"/>
              <a:t> in the future…….and </a:t>
            </a:r>
            <a:r>
              <a:rPr lang="da-DK" b="0" baseline="0" dirty="0" err="1" smtClean="0"/>
              <a:t>possibility</a:t>
            </a:r>
            <a:r>
              <a:rPr lang="da-DK" b="0" baseline="0" dirty="0" smtClean="0"/>
              <a:t> for </a:t>
            </a:r>
            <a:r>
              <a:rPr lang="da-DK" b="0" baseline="0" dirty="0" err="1" smtClean="0"/>
              <a:t>mitigating</a:t>
            </a:r>
            <a:r>
              <a:rPr lang="da-DK" b="0" baseline="0" dirty="0" smtClean="0"/>
              <a:t>/</a:t>
            </a:r>
            <a:r>
              <a:rPr lang="da-DK" b="0" baseline="0" dirty="0" err="1" smtClean="0"/>
              <a:t>displacing</a:t>
            </a:r>
            <a:r>
              <a:rPr lang="da-DK" b="0" baseline="0" dirty="0" smtClean="0"/>
              <a:t> the pressure</a:t>
            </a:r>
            <a:endParaRPr lang="da-DK" b="0" dirty="0" smtClean="0"/>
          </a:p>
          <a:p>
            <a:endParaRPr lang="da-DK" b="0" dirty="0"/>
          </a:p>
        </p:txBody>
      </p:sp>
      <p:sp>
        <p:nvSpPr>
          <p:cNvPr id="4" name="Slide Number Placeholder 3"/>
          <p:cNvSpPr>
            <a:spLocks noGrp="1"/>
          </p:cNvSpPr>
          <p:nvPr>
            <p:ph type="sldNum" sz="quarter" idx="10"/>
          </p:nvPr>
        </p:nvSpPr>
        <p:spPr/>
        <p:txBody>
          <a:bodyPr/>
          <a:lstStyle/>
          <a:p>
            <a:fld id="{49E171E0-FD71-4445-A9ED-0CEB01BEA70E}" type="slidenum">
              <a:rPr lang="da-DK" smtClean="0"/>
              <a:t>18</a:t>
            </a:fld>
            <a:endParaRPr lang="da-DK"/>
          </a:p>
        </p:txBody>
      </p:sp>
    </p:spTree>
    <p:extLst>
      <p:ext uri="{BB962C8B-B14F-4D97-AF65-F5344CB8AC3E}">
        <p14:creationId xmlns:p14="http://schemas.microsoft.com/office/powerpoint/2010/main" val="15043739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a-DK" b="0" dirty="0"/>
          </a:p>
        </p:txBody>
      </p:sp>
      <p:sp>
        <p:nvSpPr>
          <p:cNvPr id="4" name="Slide Number Placeholder 3"/>
          <p:cNvSpPr>
            <a:spLocks noGrp="1"/>
          </p:cNvSpPr>
          <p:nvPr>
            <p:ph type="sldNum" sz="quarter" idx="10"/>
          </p:nvPr>
        </p:nvSpPr>
        <p:spPr/>
        <p:txBody>
          <a:bodyPr/>
          <a:lstStyle/>
          <a:p>
            <a:fld id="{49E171E0-FD71-4445-A9ED-0CEB01BEA70E}" type="slidenum">
              <a:rPr lang="da-DK" smtClean="0"/>
              <a:t>19</a:t>
            </a:fld>
            <a:endParaRPr lang="da-DK"/>
          </a:p>
        </p:txBody>
      </p:sp>
    </p:spTree>
    <p:extLst>
      <p:ext uri="{BB962C8B-B14F-4D97-AF65-F5344CB8AC3E}">
        <p14:creationId xmlns:p14="http://schemas.microsoft.com/office/powerpoint/2010/main" val="1144698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49E171E0-FD71-4445-A9ED-0CEB01BEA70E}" type="slidenum">
              <a:rPr lang="da-DK" smtClean="0"/>
              <a:t>2</a:t>
            </a:fld>
            <a:endParaRPr lang="da-DK"/>
          </a:p>
        </p:txBody>
      </p:sp>
    </p:spTree>
    <p:extLst>
      <p:ext uri="{BB962C8B-B14F-4D97-AF65-F5344CB8AC3E}">
        <p14:creationId xmlns:p14="http://schemas.microsoft.com/office/powerpoint/2010/main" val="3167434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a-DK" b="0" dirty="0"/>
          </a:p>
        </p:txBody>
      </p:sp>
      <p:sp>
        <p:nvSpPr>
          <p:cNvPr id="4" name="Slide Number Placeholder 3"/>
          <p:cNvSpPr>
            <a:spLocks noGrp="1"/>
          </p:cNvSpPr>
          <p:nvPr>
            <p:ph type="sldNum" sz="quarter" idx="10"/>
          </p:nvPr>
        </p:nvSpPr>
        <p:spPr/>
        <p:txBody>
          <a:bodyPr/>
          <a:lstStyle/>
          <a:p>
            <a:fld id="{49E171E0-FD71-4445-A9ED-0CEB01BEA70E}" type="slidenum">
              <a:rPr lang="da-DK" smtClean="0"/>
              <a:t>20</a:t>
            </a:fld>
            <a:endParaRPr lang="da-DK"/>
          </a:p>
        </p:txBody>
      </p:sp>
    </p:spTree>
    <p:extLst>
      <p:ext uri="{BB962C8B-B14F-4D97-AF65-F5344CB8AC3E}">
        <p14:creationId xmlns:p14="http://schemas.microsoft.com/office/powerpoint/2010/main" val="3641549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a-DK" b="0" dirty="0"/>
          </a:p>
        </p:txBody>
      </p:sp>
      <p:sp>
        <p:nvSpPr>
          <p:cNvPr id="4" name="Slide Number Placeholder 3"/>
          <p:cNvSpPr>
            <a:spLocks noGrp="1"/>
          </p:cNvSpPr>
          <p:nvPr>
            <p:ph type="sldNum" sz="quarter" idx="10"/>
          </p:nvPr>
        </p:nvSpPr>
        <p:spPr/>
        <p:txBody>
          <a:bodyPr/>
          <a:lstStyle/>
          <a:p>
            <a:fld id="{49E171E0-FD71-4445-A9ED-0CEB01BEA70E}" type="slidenum">
              <a:rPr lang="da-DK" smtClean="0"/>
              <a:t>21</a:t>
            </a:fld>
            <a:endParaRPr lang="da-DK"/>
          </a:p>
        </p:txBody>
      </p:sp>
    </p:spTree>
    <p:extLst>
      <p:ext uri="{BB962C8B-B14F-4D97-AF65-F5344CB8AC3E}">
        <p14:creationId xmlns:p14="http://schemas.microsoft.com/office/powerpoint/2010/main" val="3019085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49E171E0-FD71-4445-A9ED-0CEB01BEA70E}" type="slidenum">
              <a:rPr lang="da-DK" smtClean="0"/>
              <a:t>22</a:t>
            </a:fld>
            <a:endParaRPr lang="da-DK"/>
          </a:p>
        </p:txBody>
      </p:sp>
    </p:spTree>
    <p:extLst>
      <p:ext uri="{BB962C8B-B14F-4D97-AF65-F5344CB8AC3E}">
        <p14:creationId xmlns:p14="http://schemas.microsoft.com/office/powerpoint/2010/main" val="473198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49E171E0-FD71-4445-A9ED-0CEB01BEA70E}" type="slidenum">
              <a:rPr lang="da-DK" smtClean="0"/>
              <a:t>3</a:t>
            </a:fld>
            <a:endParaRPr lang="da-DK"/>
          </a:p>
        </p:txBody>
      </p:sp>
    </p:spTree>
    <p:extLst>
      <p:ext uri="{BB962C8B-B14F-4D97-AF65-F5344CB8AC3E}">
        <p14:creationId xmlns:p14="http://schemas.microsoft.com/office/powerpoint/2010/main" val="4157456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49E171E0-FD71-4445-A9ED-0CEB01BEA70E}" type="slidenum">
              <a:rPr lang="da-DK" smtClean="0"/>
              <a:t>4</a:t>
            </a:fld>
            <a:endParaRPr lang="da-DK"/>
          </a:p>
        </p:txBody>
      </p:sp>
    </p:spTree>
    <p:extLst>
      <p:ext uri="{BB962C8B-B14F-4D97-AF65-F5344CB8AC3E}">
        <p14:creationId xmlns:p14="http://schemas.microsoft.com/office/powerpoint/2010/main" val="1594594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da-DK" dirty="0" smtClean="0"/>
              <a:t>A slide to </a:t>
            </a:r>
            <a:r>
              <a:rPr lang="da-DK" dirty="0" err="1" smtClean="0"/>
              <a:t>summarize</a:t>
            </a:r>
            <a:r>
              <a:rPr lang="da-DK" dirty="0" smtClean="0"/>
              <a:t> the </a:t>
            </a:r>
            <a:r>
              <a:rPr lang="da-DK" dirty="0" err="1" smtClean="0"/>
              <a:t>overarching</a:t>
            </a:r>
            <a:r>
              <a:rPr lang="da-DK" baseline="0" dirty="0" smtClean="0"/>
              <a:t> </a:t>
            </a:r>
            <a:r>
              <a:rPr lang="da-DK" baseline="0" dirty="0" err="1" smtClean="0"/>
              <a:t>goals</a:t>
            </a:r>
            <a:r>
              <a:rPr lang="da-DK" baseline="0" dirty="0" smtClean="0"/>
              <a:t> of </a:t>
            </a:r>
            <a:r>
              <a:rPr lang="da-DK" baseline="0" dirty="0" err="1" smtClean="0"/>
              <a:t>what</a:t>
            </a:r>
            <a:r>
              <a:rPr lang="da-DK" baseline="0" dirty="0" smtClean="0"/>
              <a:t> </a:t>
            </a:r>
            <a:r>
              <a:rPr lang="da-DK" baseline="0" dirty="0" err="1" smtClean="0"/>
              <a:t>we</a:t>
            </a:r>
            <a:r>
              <a:rPr lang="da-DK" baseline="0" dirty="0" smtClean="0"/>
              <a:t> </a:t>
            </a:r>
            <a:r>
              <a:rPr lang="da-DK" baseline="0" dirty="0" err="1" smtClean="0"/>
              <a:t>are</a:t>
            </a:r>
            <a:r>
              <a:rPr lang="da-DK" baseline="0" dirty="0" smtClean="0"/>
              <a:t> </a:t>
            </a:r>
            <a:r>
              <a:rPr lang="da-DK" baseline="0" dirty="0" err="1" smtClean="0"/>
              <a:t>doing</a:t>
            </a:r>
            <a:r>
              <a:rPr lang="da-DK" baseline="0" dirty="0" smtClean="0"/>
              <a:t>:</a:t>
            </a:r>
          </a:p>
          <a:p>
            <a:r>
              <a:rPr lang="da-DK" baseline="0" dirty="0" smtClean="0"/>
              <a:t>In </a:t>
            </a:r>
            <a:r>
              <a:rPr lang="da-DK" baseline="0" dirty="0" err="1" smtClean="0"/>
              <a:t>this</a:t>
            </a:r>
            <a:r>
              <a:rPr lang="da-DK" baseline="0" dirty="0" smtClean="0"/>
              <a:t> maritime </a:t>
            </a:r>
            <a:r>
              <a:rPr lang="da-DK" baseline="0" dirty="0" err="1" smtClean="0"/>
              <a:t>Spatial</a:t>
            </a:r>
            <a:r>
              <a:rPr lang="da-DK" baseline="0" dirty="0" smtClean="0"/>
              <a:t> Planning </a:t>
            </a:r>
            <a:r>
              <a:rPr lang="da-DK" baseline="0" dirty="0" err="1" smtClean="0"/>
              <a:t>Context</a:t>
            </a:r>
            <a:r>
              <a:rPr lang="da-DK" baseline="0" dirty="0" smtClean="0"/>
              <a:t> from the </a:t>
            </a:r>
            <a:r>
              <a:rPr lang="da-DK" baseline="0" dirty="0" err="1" smtClean="0"/>
              <a:t>perspective</a:t>
            </a:r>
            <a:r>
              <a:rPr lang="da-DK" baseline="0" dirty="0" smtClean="0"/>
              <a:t> of the </a:t>
            </a:r>
            <a:r>
              <a:rPr lang="da-DK" baseline="0" dirty="0" err="1" smtClean="0"/>
              <a:t>fisheries</a:t>
            </a:r>
            <a:r>
              <a:rPr lang="da-DK" baseline="0" dirty="0" smtClean="0"/>
              <a:t> </a:t>
            </a:r>
            <a:r>
              <a:rPr lang="da-DK" baseline="0" dirty="0" err="1" smtClean="0"/>
              <a:t>we</a:t>
            </a:r>
            <a:r>
              <a:rPr lang="da-DK" baseline="0" dirty="0" smtClean="0"/>
              <a:t> </a:t>
            </a:r>
            <a:r>
              <a:rPr lang="da-DK" baseline="0" dirty="0" err="1" smtClean="0"/>
              <a:t>want</a:t>
            </a:r>
            <a:r>
              <a:rPr lang="da-DK" baseline="0" dirty="0" smtClean="0"/>
              <a:t> to:</a:t>
            </a:r>
          </a:p>
          <a:p>
            <a:r>
              <a:rPr lang="da-DK" baseline="0" dirty="0" smtClean="0"/>
              <a:t>1) </a:t>
            </a:r>
            <a:r>
              <a:rPr lang="da-DK" baseline="0" dirty="0" err="1" smtClean="0"/>
              <a:t>Maintaining</a:t>
            </a:r>
            <a:r>
              <a:rPr lang="da-DK" baseline="0" dirty="0" smtClean="0"/>
              <a:t>…</a:t>
            </a:r>
          </a:p>
          <a:p>
            <a:r>
              <a:rPr lang="da-DK" baseline="0" dirty="0" smtClean="0"/>
              <a:t>2)</a:t>
            </a:r>
            <a:r>
              <a:rPr lang="da-DK" baseline="0" dirty="0" err="1" smtClean="0"/>
              <a:t>Ensuring</a:t>
            </a:r>
            <a:r>
              <a:rPr lang="da-DK" baseline="0" dirty="0" smtClean="0"/>
              <a:t>…</a:t>
            </a:r>
          </a:p>
          <a:p>
            <a:r>
              <a:rPr lang="da-DK" baseline="0" dirty="0" smtClean="0"/>
              <a:t>….</a:t>
            </a:r>
            <a:endParaRPr lang="da-DK" dirty="0"/>
          </a:p>
        </p:txBody>
      </p:sp>
      <p:sp>
        <p:nvSpPr>
          <p:cNvPr id="4" name="Slide Number Placeholder 3"/>
          <p:cNvSpPr>
            <a:spLocks noGrp="1"/>
          </p:cNvSpPr>
          <p:nvPr>
            <p:ph type="sldNum" sz="quarter" idx="10"/>
          </p:nvPr>
        </p:nvSpPr>
        <p:spPr/>
        <p:txBody>
          <a:bodyPr/>
          <a:lstStyle/>
          <a:p>
            <a:fld id="{49E171E0-FD71-4445-A9ED-0CEB01BEA70E}" type="slidenum">
              <a:rPr lang="da-DK" smtClean="0"/>
              <a:t>5</a:t>
            </a:fld>
            <a:endParaRPr lang="da-DK"/>
          </a:p>
        </p:txBody>
      </p:sp>
    </p:spTree>
    <p:extLst>
      <p:ext uri="{BB962C8B-B14F-4D97-AF65-F5344CB8AC3E}">
        <p14:creationId xmlns:p14="http://schemas.microsoft.com/office/powerpoint/2010/main" val="3665480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F707BF-4FBE-48C5-9525-9FEA1F9258FC}" type="slidenum">
              <a:rPr lang="da-DK" altLang="da-DK"/>
              <a:pPr/>
              <a:t>6</a:t>
            </a:fld>
            <a:endParaRPr lang="da-DK" altLang="da-DK"/>
          </a:p>
        </p:txBody>
      </p:sp>
      <p:sp>
        <p:nvSpPr>
          <p:cNvPr id="122882" name="Rectangle 2"/>
          <p:cNvSpPr>
            <a:spLocks noGrp="1" noRot="1" noChangeAspect="1" noChangeArrowheads="1" noTextEdit="1"/>
          </p:cNvSpPr>
          <p:nvPr>
            <p:ph type="sldImg"/>
          </p:nvPr>
        </p:nvSpPr>
        <p:spPr>
          <a:xfrm>
            <a:off x="381000" y="685800"/>
            <a:ext cx="6096000" cy="3429000"/>
          </a:xfrm>
          <a:ln/>
        </p:spPr>
      </p:sp>
      <p:sp>
        <p:nvSpPr>
          <p:cNvPr id="122883" name="Rectangle 3"/>
          <p:cNvSpPr>
            <a:spLocks noGrp="1" noChangeArrowheads="1"/>
          </p:cNvSpPr>
          <p:nvPr>
            <p:ph type="body" idx="1"/>
          </p:nvPr>
        </p:nvSpPr>
        <p:spPr/>
        <p:txBody>
          <a:bodyPr/>
          <a:lstStyle/>
          <a:p>
            <a:r>
              <a:rPr lang="en-US" altLang="da-DK" dirty="0" smtClean="0"/>
              <a:t>Now just take an helicopter</a:t>
            </a:r>
            <a:r>
              <a:rPr lang="en-US" altLang="da-DK" baseline="0" dirty="0" smtClean="0"/>
              <a:t> view on Five European Case studies. Those cases are also </a:t>
            </a:r>
            <a:r>
              <a:rPr lang="en-US" altLang="da-DK" baseline="0" dirty="0" err="1" smtClean="0"/>
              <a:t>decribed</a:t>
            </a:r>
            <a:r>
              <a:rPr lang="en-US" altLang="da-DK" baseline="0" dirty="0" smtClean="0"/>
              <a:t> somehow on the DISPLACE website where you can also download the software….</a:t>
            </a:r>
            <a:endParaRPr lang="en-US" altLang="da-DK" dirty="0" smtClean="0"/>
          </a:p>
          <a:p>
            <a:endParaRPr lang="en-US" altLang="da-DK" dirty="0" smtClean="0"/>
          </a:p>
          <a:p>
            <a:endParaRPr lang="en-US" altLang="da-DK" dirty="0" smtClean="0"/>
          </a:p>
          <a:p>
            <a:endParaRPr lang="en-US" altLang="da-DK" dirty="0" smtClean="0"/>
          </a:p>
          <a:p>
            <a:endParaRPr lang="en-US" altLang="da-DK" dirty="0" smtClean="0"/>
          </a:p>
          <a:p>
            <a:r>
              <a:rPr lang="en-US" altLang="da-DK" dirty="0" smtClean="0"/>
              <a:t>Example of Use – one step further – The dynamic approach – put everything in a common platform and model forward to test alternative scenarios suggested by the practitioners</a:t>
            </a:r>
            <a:endParaRPr lang="en-US" altLang="da-DK" dirty="0"/>
          </a:p>
        </p:txBody>
      </p:sp>
    </p:spTree>
    <p:extLst>
      <p:ext uri="{BB962C8B-B14F-4D97-AF65-F5344CB8AC3E}">
        <p14:creationId xmlns:p14="http://schemas.microsoft.com/office/powerpoint/2010/main" val="2511709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49E171E0-FD71-4445-A9ED-0CEB01BEA70E}" type="slidenum">
              <a:rPr lang="da-DK" smtClean="0"/>
              <a:t>7</a:t>
            </a:fld>
            <a:endParaRPr lang="da-DK"/>
          </a:p>
        </p:txBody>
      </p:sp>
    </p:spTree>
    <p:extLst>
      <p:ext uri="{BB962C8B-B14F-4D97-AF65-F5344CB8AC3E}">
        <p14:creationId xmlns:p14="http://schemas.microsoft.com/office/powerpoint/2010/main" val="2422991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49E171E0-FD71-4445-A9ED-0CEB01BEA70E}" type="slidenum">
              <a:rPr lang="da-DK" smtClean="0"/>
              <a:t>8</a:t>
            </a:fld>
            <a:endParaRPr lang="da-DK"/>
          </a:p>
        </p:txBody>
      </p:sp>
    </p:spTree>
    <p:extLst>
      <p:ext uri="{BB962C8B-B14F-4D97-AF65-F5344CB8AC3E}">
        <p14:creationId xmlns:p14="http://schemas.microsoft.com/office/powerpoint/2010/main" val="1631457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I </a:t>
            </a:r>
            <a:r>
              <a:rPr lang="da-DK" dirty="0" err="1" smtClean="0"/>
              <a:t>should</a:t>
            </a:r>
            <a:r>
              <a:rPr lang="da-DK" dirty="0" smtClean="0"/>
              <a:t> </a:t>
            </a:r>
            <a:r>
              <a:rPr lang="da-DK" dirty="0" err="1" smtClean="0"/>
              <a:t>mention</a:t>
            </a:r>
            <a:r>
              <a:rPr lang="da-DK" dirty="0" smtClean="0"/>
              <a:t> </a:t>
            </a:r>
            <a:r>
              <a:rPr lang="da-DK" dirty="0" err="1" smtClean="0"/>
              <a:t>that</a:t>
            </a:r>
            <a:r>
              <a:rPr lang="da-DK" dirty="0" smtClean="0"/>
              <a:t> DISPLACE in a support</a:t>
            </a:r>
            <a:r>
              <a:rPr lang="da-DK" baseline="0" dirty="0" smtClean="0"/>
              <a:t> for Management Strategies Evaluation, </a:t>
            </a:r>
            <a:r>
              <a:rPr lang="da-DK" baseline="0" dirty="0" err="1" smtClean="0"/>
              <a:t>that</a:t>
            </a:r>
            <a:r>
              <a:rPr lang="da-DK" baseline="0" dirty="0" smtClean="0"/>
              <a:t> </a:t>
            </a:r>
            <a:r>
              <a:rPr lang="da-DK" baseline="0" dirty="0" err="1" smtClean="0"/>
              <a:t>create</a:t>
            </a:r>
            <a:r>
              <a:rPr lang="da-DK" baseline="0" dirty="0" smtClean="0"/>
              <a:t> </a:t>
            </a:r>
            <a:r>
              <a:rPr lang="da-DK" baseline="0" dirty="0" err="1" smtClean="0"/>
              <a:t>mathematical</a:t>
            </a:r>
            <a:r>
              <a:rPr lang="da-DK" baseline="0" dirty="0" smtClean="0"/>
              <a:t> models of the </a:t>
            </a:r>
            <a:r>
              <a:rPr lang="da-DK" baseline="0" dirty="0" err="1" smtClean="0"/>
              <a:t>fisheries</a:t>
            </a:r>
            <a:r>
              <a:rPr lang="da-DK" baseline="0" dirty="0" smtClean="0"/>
              <a:t> system, and </a:t>
            </a:r>
            <a:r>
              <a:rPr lang="da-DK" baseline="0" dirty="0" err="1" smtClean="0"/>
              <a:t>making</a:t>
            </a:r>
            <a:r>
              <a:rPr lang="da-DK" baseline="0" dirty="0" smtClean="0"/>
              <a:t> </a:t>
            </a:r>
            <a:r>
              <a:rPr lang="da-DK" baseline="0" dirty="0" err="1" smtClean="0"/>
              <a:t>possible</a:t>
            </a:r>
            <a:r>
              <a:rPr lang="da-DK" baseline="0" dirty="0" smtClean="0"/>
              <a:t> a </a:t>
            </a:r>
            <a:r>
              <a:rPr lang="da-DK" baseline="0" dirty="0" err="1" smtClean="0"/>
              <a:t>full</a:t>
            </a:r>
            <a:r>
              <a:rPr lang="da-DK" baseline="0" dirty="0" smtClean="0"/>
              <a:t> feedback loop </a:t>
            </a:r>
            <a:r>
              <a:rPr lang="da-DK" baseline="0" dirty="0" err="1" smtClean="0"/>
              <a:t>between</a:t>
            </a:r>
            <a:r>
              <a:rPr lang="da-DK" baseline="0" dirty="0" smtClean="0"/>
              <a:t> the </a:t>
            </a:r>
            <a:r>
              <a:rPr lang="da-DK" baseline="0" dirty="0" err="1" smtClean="0"/>
              <a:t>fish</a:t>
            </a:r>
            <a:r>
              <a:rPr lang="da-DK" baseline="0" dirty="0" smtClean="0"/>
              <a:t> population models, the </a:t>
            </a:r>
            <a:r>
              <a:rPr lang="da-DK" baseline="0" dirty="0" err="1" smtClean="0"/>
              <a:t>fishing</a:t>
            </a:r>
            <a:r>
              <a:rPr lang="da-DK" baseline="0" dirty="0" smtClean="0"/>
              <a:t>, and the management options. </a:t>
            </a:r>
            <a:r>
              <a:rPr lang="da-DK" baseline="0" dirty="0" err="1" smtClean="0"/>
              <a:t>Then</a:t>
            </a:r>
            <a:r>
              <a:rPr lang="da-DK" baseline="0" dirty="0" smtClean="0"/>
              <a:t> the </a:t>
            </a:r>
            <a:r>
              <a:rPr lang="da-DK" baseline="0" dirty="0" err="1" smtClean="0"/>
              <a:t>whole</a:t>
            </a:r>
            <a:r>
              <a:rPr lang="da-DK" baseline="0" dirty="0" smtClean="0"/>
              <a:t> </a:t>
            </a:r>
            <a:r>
              <a:rPr lang="da-DK" baseline="0" dirty="0" err="1" smtClean="0"/>
              <a:t>idea</a:t>
            </a:r>
            <a:r>
              <a:rPr lang="da-DK" baseline="0" dirty="0" smtClean="0"/>
              <a:t> is to </a:t>
            </a:r>
            <a:r>
              <a:rPr lang="da-DK" baseline="0" dirty="0" err="1" smtClean="0"/>
              <a:t>make</a:t>
            </a:r>
            <a:r>
              <a:rPr lang="da-DK" baseline="0" dirty="0" smtClean="0"/>
              <a:t> </a:t>
            </a:r>
            <a:r>
              <a:rPr lang="da-DK" baseline="0" dirty="0" err="1" smtClean="0"/>
              <a:t>each</a:t>
            </a:r>
            <a:r>
              <a:rPr lang="da-DK" baseline="0" dirty="0" smtClean="0"/>
              <a:t> of </a:t>
            </a:r>
            <a:r>
              <a:rPr lang="da-DK" baseline="0" dirty="0" err="1" smtClean="0"/>
              <a:t>our</a:t>
            </a:r>
            <a:r>
              <a:rPr lang="da-DK" baseline="0" dirty="0" smtClean="0"/>
              <a:t> computer </a:t>
            </a:r>
            <a:r>
              <a:rPr lang="da-DK" baseline="0" dirty="0" err="1" smtClean="0"/>
              <a:t>worlds</a:t>
            </a:r>
            <a:r>
              <a:rPr lang="da-DK" baseline="0" dirty="0" smtClean="0"/>
              <a:t> </a:t>
            </a:r>
            <a:r>
              <a:rPr lang="da-DK" baseline="0" dirty="0" err="1" smtClean="0"/>
              <a:t>slightly</a:t>
            </a:r>
            <a:r>
              <a:rPr lang="da-DK" baseline="0" dirty="0" smtClean="0"/>
              <a:t> </a:t>
            </a:r>
            <a:r>
              <a:rPr lang="da-DK" baseline="0" dirty="0" err="1" smtClean="0"/>
              <a:t>different</a:t>
            </a:r>
            <a:r>
              <a:rPr lang="da-DK" baseline="0" dirty="0" smtClean="0"/>
              <a:t> to </a:t>
            </a:r>
            <a:r>
              <a:rPr lang="da-DK" baseline="0" dirty="0" err="1" smtClean="0"/>
              <a:t>represent</a:t>
            </a:r>
            <a:r>
              <a:rPr lang="da-DK" baseline="0" dirty="0" smtClean="0"/>
              <a:t> </a:t>
            </a:r>
            <a:r>
              <a:rPr lang="da-DK" baseline="0" dirty="0" err="1" smtClean="0"/>
              <a:t>our</a:t>
            </a:r>
            <a:r>
              <a:rPr lang="da-DK" baseline="0" dirty="0" smtClean="0"/>
              <a:t> </a:t>
            </a:r>
            <a:r>
              <a:rPr lang="da-DK" baseline="0" dirty="0" err="1" smtClean="0"/>
              <a:t>uncertainty</a:t>
            </a:r>
            <a:r>
              <a:rPr lang="da-DK" baseline="0" dirty="0" smtClean="0"/>
              <a:t> </a:t>
            </a:r>
            <a:r>
              <a:rPr lang="da-DK" baseline="0" dirty="0" err="1" smtClean="0"/>
              <a:t>about</a:t>
            </a:r>
            <a:r>
              <a:rPr lang="da-DK" baseline="0" dirty="0" smtClean="0"/>
              <a:t> the real system. </a:t>
            </a:r>
            <a:endParaRPr lang="da-DK" dirty="0"/>
          </a:p>
        </p:txBody>
      </p:sp>
      <p:sp>
        <p:nvSpPr>
          <p:cNvPr id="4" name="Slide Number Placeholder 3"/>
          <p:cNvSpPr>
            <a:spLocks noGrp="1"/>
          </p:cNvSpPr>
          <p:nvPr>
            <p:ph type="sldNum" sz="quarter" idx="10"/>
          </p:nvPr>
        </p:nvSpPr>
        <p:spPr/>
        <p:txBody>
          <a:bodyPr/>
          <a:lstStyle/>
          <a:p>
            <a:fld id="{49E171E0-FD71-4445-A9ED-0CEB01BEA70E}" type="slidenum">
              <a:rPr lang="da-DK" smtClean="0"/>
              <a:t>9</a:t>
            </a:fld>
            <a:endParaRPr lang="da-DK"/>
          </a:p>
        </p:txBody>
      </p:sp>
    </p:spTree>
    <p:extLst>
      <p:ext uri="{BB962C8B-B14F-4D97-AF65-F5344CB8AC3E}">
        <p14:creationId xmlns:p14="http://schemas.microsoft.com/office/powerpoint/2010/main" val="2793353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ront A">
    <p:bg>
      <p:bgPr>
        <a:solidFill>
          <a:schemeClr val="accent4"/>
        </a:solidFill>
        <a:effectLst/>
      </p:bgPr>
    </p:bg>
    <p:spTree>
      <p:nvGrpSpPr>
        <p:cNvPr id="1" name=""/>
        <p:cNvGrpSpPr/>
        <p:nvPr/>
      </p:nvGrpSpPr>
      <p:grpSpPr>
        <a:xfrm>
          <a:off x="0" y="0"/>
          <a:ext cx="0" cy="0"/>
          <a:chOff x="0" y="0"/>
          <a:chExt cx="0" cy="0"/>
        </a:xfrm>
      </p:grpSpPr>
      <p:sp>
        <p:nvSpPr>
          <p:cNvPr id="2" name="Background"/>
          <p:cNvSpPr/>
          <p:nvPr userDrawn="1"/>
        </p:nvSpPr>
        <p:spPr bwMode="auto">
          <a:xfrm>
            <a:off x="1" y="0"/>
            <a:ext cx="12192000" cy="6861600"/>
          </a:xfrm>
          <a:prstGeom prst="rect">
            <a:avLst/>
          </a:prstGeom>
          <a:solidFill>
            <a:srgbClr val="171748"/>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1" name="Logo white">
            <a:extLst>
              <a:ext uri="{FF2B5EF4-FFF2-40B4-BE49-F238E27FC236}">
                <a16:creationId xmlns:a16="http://schemas.microsoft.com/office/drawing/2014/main" id="{275A6477-FE3A-4D40-B1FE-E46C11E344A5}"/>
              </a:ext>
            </a:extLst>
          </p:cNvPr>
          <p:cNvSpPr>
            <a:spLocks noChangeAspect="1"/>
          </p:cNvSpPr>
          <p:nvPr userDrawn="1">
            <p:custDataLst>
              <p:tags r:id="rId1"/>
            </p:custDataLst>
          </p:nvPr>
        </p:nvSpPr>
        <p:spPr bwMode="auto">
          <a:xfrm>
            <a:off x="252033" y="252000"/>
            <a:ext cx="419666"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noAutofit/>
          </a:bodyPr>
          <a:lstStyle/>
          <a:p>
            <a:endParaRPr lang="en-GB" sz="1600"/>
          </a:p>
        </p:txBody>
      </p:sp>
      <p:sp>
        <p:nvSpPr>
          <p:cNvPr id="114690" name="Rectangle 2"/>
          <p:cNvSpPr>
            <a:spLocks noGrp="1" noChangeArrowheads="1"/>
          </p:cNvSpPr>
          <p:nvPr>
            <p:ph type="ctrTitle"/>
          </p:nvPr>
        </p:nvSpPr>
        <p:spPr>
          <a:xfrm>
            <a:off x="249892" y="3545117"/>
            <a:ext cx="10841439" cy="2706458"/>
          </a:xfrm>
        </p:spPr>
        <p:txBody>
          <a:bodyPr anchor="t" anchorCtr="0"/>
          <a:lstStyle>
            <a:lvl1pPr>
              <a:lnSpc>
                <a:spcPct val="93000"/>
              </a:lnSpc>
              <a:defRPr sz="8000">
                <a:solidFill>
                  <a:schemeClr val="tx1"/>
                </a:solidFill>
              </a:defRPr>
            </a:lvl1pPr>
          </a:lstStyle>
          <a:p>
            <a:pPr lvl="0"/>
            <a:r>
              <a:rPr lang="en-GB" noProof="0" dirty="0"/>
              <a:t>Click to edit Master title style</a:t>
            </a:r>
          </a:p>
        </p:txBody>
      </p:sp>
      <p:sp>
        <p:nvSpPr>
          <p:cNvPr id="114691" name="Rectangle 3"/>
          <p:cNvSpPr>
            <a:spLocks noGrp="1" noChangeArrowheads="1"/>
          </p:cNvSpPr>
          <p:nvPr>
            <p:ph type="subTitle" idx="1"/>
          </p:nvPr>
        </p:nvSpPr>
        <p:spPr>
          <a:xfrm>
            <a:off x="247104" y="1704975"/>
            <a:ext cx="10841439" cy="1660654"/>
          </a:xfrm>
        </p:spPr>
        <p:txBody>
          <a:bodyPr anchor="b" anchorCtr="0"/>
          <a:lstStyle>
            <a:lvl1pPr marL="0" indent="0">
              <a:lnSpc>
                <a:spcPct val="110000"/>
              </a:lnSpc>
              <a:spcBef>
                <a:spcPts val="0"/>
              </a:spcBef>
              <a:buFontTx/>
              <a:buNone/>
              <a:defRPr sz="3000">
                <a:solidFill>
                  <a:schemeClr val="tx1"/>
                </a:solidFill>
              </a:defRPr>
            </a:lvl1pPr>
          </a:lstStyle>
          <a:p>
            <a:pPr lvl="0"/>
            <a:r>
              <a:rPr lang="en-GB" noProof="0"/>
              <a:t>Click to edit Master subtitle style</a:t>
            </a:r>
            <a:endParaRPr lang="en-GB" noProof="0" dirty="0"/>
          </a:p>
        </p:txBody>
      </p:sp>
      <p:sp>
        <p:nvSpPr>
          <p:cNvPr id="3" name="Footer Placeholder 2">
            <a:extLst>
              <a:ext uri="{FF2B5EF4-FFF2-40B4-BE49-F238E27FC236}">
                <a16:creationId xmlns:a16="http://schemas.microsoft.com/office/drawing/2014/main" id="{F2117C6C-7BC3-4888-BC29-FAB17565D119}"/>
              </a:ext>
            </a:extLst>
          </p:cNvPr>
          <p:cNvSpPr>
            <a:spLocks noGrp="1"/>
          </p:cNvSpPr>
          <p:nvPr>
            <p:ph type="ftr" sz="quarter" idx="16"/>
          </p:nvPr>
        </p:nvSpPr>
        <p:spPr/>
        <p:txBody>
          <a:bodyPr/>
          <a:lstStyle>
            <a:lvl1pPr>
              <a:defRPr>
                <a:noFill/>
              </a:defRPr>
            </a:lvl1pPr>
          </a:lstStyle>
          <a:p>
            <a:endParaRPr lang="en-GB" dirty="0"/>
          </a:p>
        </p:txBody>
      </p:sp>
      <p:sp>
        <p:nvSpPr>
          <p:cNvPr id="4" name="Slide Number Placeholder 3">
            <a:extLst>
              <a:ext uri="{FF2B5EF4-FFF2-40B4-BE49-F238E27FC236}">
                <a16:creationId xmlns:a16="http://schemas.microsoft.com/office/drawing/2014/main" id="{E77E4668-D07F-4B96-9755-175402734855}"/>
              </a:ext>
            </a:extLst>
          </p:cNvPr>
          <p:cNvSpPr>
            <a:spLocks noGrp="1"/>
          </p:cNvSpPr>
          <p:nvPr>
            <p:ph type="sldNum" sz="quarter" idx="17"/>
          </p:nvPr>
        </p:nvSpPr>
        <p:spPr/>
        <p:txBody>
          <a:bodyPr/>
          <a:lstStyle>
            <a:lvl1pPr>
              <a:defRPr>
                <a:solidFill>
                  <a:schemeClr val="tx1"/>
                </a:solidFill>
              </a:defRPr>
            </a:lvl1pPr>
          </a:lstStyle>
          <a:p>
            <a:fld id="{103EA872-A674-449B-A120-B97244F8E91D}" type="slidenum">
              <a:rPr lang="en-GB" smtClean="0"/>
              <a:pPr/>
              <a:t>‹#›</a:t>
            </a:fld>
            <a:endParaRPr lang="en-GB" dirty="0"/>
          </a:p>
        </p:txBody>
      </p:sp>
      <p:sp>
        <p:nvSpPr>
          <p:cNvPr id="12" name="text" descr="{&quot;templafy&quot;:{&quot;id&quot;:&quot;6ed3f7da-39ff-48dd-9f41-5758a15a8617&quot;}}" title="UserProfile.Offices.Workarea_{{DocumentLanguage}}">
            <a:extLst>
              <a:ext uri="{FF2B5EF4-FFF2-40B4-BE49-F238E27FC236}">
                <a16:creationId xmlns:a16="http://schemas.microsoft.com/office/drawing/2014/main" id="{88D4F65B-7B1E-4E1A-AD30-98C826D9001C}"/>
              </a:ext>
            </a:extLst>
          </p:cNvPr>
          <p:cNvSpPr>
            <a:spLocks noChangeArrowheads="1"/>
          </p:cNvSpPr>
          <p:nvPr userDrawn="1"/>
        </p:nvSpPr>
        <p:spPr bwMode="auto">
          <a:xfrm>
            <a:off x="1774958" y="6541200"/>
            <a:ext cx="3397513" cy="31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nchor="ctr" anchorCtr="0"/>
          <a:lstStyle/>
          <a:p>
            <a:pPr algn="l" eaLnBrk="0" hangingPunct="0">
              <a:spcBef>
                <a:spcPct val="0"/>
              </a:spcBef>
            </a:pPr>
            <a:r>
              <a:rPr lang="en-GB" sz="700" b="1" dirty="0">
                <a:solidFill>
                  <a:srgbClr val="FFFFFF"/>
                </a:solidFill>
                <a:latin typeface="+mn-lt"/>
              </a:rPr>
              <a:t>DTU Aqua</a:t>
            </a:r>
          </a:p>
        </p:txBody>
      </p:sp>
      <p:sp>
        <p:nvSpPr>
          <p:cNvPr id="16" name="date" descr="{&quot;templafy&quot;:{&quot;id&quot;:&quot;e69bba37-0225-4cbf-938c-1a14d1134bb8&quot;}}" title="Form.Date">
            <a:extLst>
              <a:ext uri="{FF2B5EF4-FFF2-40B4-BE49-F238E27FC236}">
                <a16:creationId xmlns:a16="http://schemas.microsoft.com/office/drawing/2014/main" id="{14EC1005-E0C5-4AE7-8DFC-958CB93AC366}"/>
              </a:ext>
            </a:extLst>
          </p:cNvPr>
          <p:cNvSpPr/>
          <p:nvPr userDrawn="1"/>
        </p:nvSpPr>
        <p:spPr bwMode="auto">
          <a:xfrm>
            <a:off x="251396" y="6541200"/>
            <a:ext cx="1104157" cy="316800"/>
          </a:xfrm>
          <a:prstGeom prst="rect">
            <a:avLst/>
          </a:prstGeom>
          <a:noFill/>
          <a:ln w="9525"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r>
              <a:rPr kumimoji="0" lang="en-GB" sz="700" b="1" i="0" u="none" strike="noStrike" cap="none" normalizeH="0" baseline="0" dirty="0" smtClean="0">
                <a:ln>
                  <a:noFill/>
                </a:ln>
                <a:solidFill>
                  <a:srgbClr val="FFFFFF"/>
                </a:solidFill>
                <a:effectLst/>
                <a:latin typeface="+mn-lt"/>
                <a:ea typeface="ＭＳ Ｐゴシック" pitchFamily="-80" charset="-128"/>
              </a:rPr>
              <a:t>17 June 2019</a:t>
            </a:r>
            <a:endParaRPr kumimoji="0" lang="en-GB" sz="700" b="1" i="0" u="none" strike="noStrike" cap="none" normalizeH="0" baseline="0" dirty="0">
              <a:ln>
                <a:noFill/>
              </a:ln>
              <a:solidFill>
                <a:srgbClr val="FFFFFF"/>
              </a:solidFill>
              <a:effectLst/>
              <a:latin typeface="+mn-lt"/>
              <a:ea typeface="ＭＳ Ｐゴシック" pitchFamily="-80" charset="-128"/>
            </a:endParaRPr>
          </a:p>
        </p:txBody>
      </p:sp>
      <p:sp>
        <p:nvSpPr>
          <p:cNvPr id="17" name="text" descr="{&quot;templafy&quot;:{&quot;id&quot;:&quot;c21bea47-29ad-4d79-abda-80b6b6a14c9a&quot;}}" title="Form.PresentationTitle">
            <a:extLst>
              <a:ext uri="{FF2B5EF4-FFF2-40B4-BE49-F238E27FC236}">
                <a16:creationId xmlns:a16="http://schemas.microsoft.com/office/drawing/2014/main" id="{1E153215-8D65-430A-AB7B-C1174877467B}"/>
              </a:ext>
            </a:extLst>
          </p:cNvPr>
          <p:cNvSpPr txBox="1"/>
          <p:nvPr userDrawn="1"/>
        </p:nvSpPr>
        <p:spPr>
          <a:xfrm>
            <a:off x="5591878" y="6541200"/>
            <a:ext cx="5496664" cy="316800"/>
          </a:xfrm>
          <a:prstGeom prst="rect">
            <a:avLst/>
          </a:prstGeom>
          <a:noFill/>
        </p:spPr>
        <p:txBody>
          <a:bodyPr wrap="square" lIns="0" tIns="0" rIns="0" bIns="0" rtlCol="0" anchor="ctr" anchorCtr="0">
            <a:noAutofit/>
          </a:bodyPr>
          <a:lstStyle/>
          <a:p>
            <a:pPr algn="r"/>
            <a:endParaRPr lang="en-GB" sz="700" dirty="0">
              <a:solidFill>
                <a:srgbClr val="FFFFFF"/>
              </a:solidFill>
              <a:latin typeface="+mn-lt"/>
            </a:endParaRPr>
          </a:p>
        </p:txBody>
      </p:sp>
    </p:spTree>
    <p:extLst>
      <p:ext uri="{BB962C8B-B14F-4D97-AF65-F5344CB8AC3E}">
        <p14:creationId xmlns:p14="http://schemas.microsoft.com/office/powerpoint/2010/main" val="3227214542"/>
      </p:ext>
    </p:extLst>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pos="156" userDrawn="1">
          <p15:clr>
            <a:srgbClr val="F26B43"/>
          </p15:clr>
        </p15:guide>
        <p15:guide id="2" pos="6985" userDrawn="1">
          <p15:clr>
            <a:srgbClr val="F26B43"/>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ront/Pause A ">
    <p:spTree>
      <p:nvGrpSpPr>
        <p:cNvPr id="1" name=""/>
        <p:cNvGrpSpPr/>
        <p:nvPr/>
      </p:nvGrpSpPr>
      <p:grpSpPr>
        <a:xfrm>
          <a:off x="0" y="0"/>
          <a:ext cx="0" cy="0"/>
          <a:chOff x="0" y="0"/>
          <a:chExt cx="0" cy="0"/>
        </a:xfrm>
      </p:grpSpPr>
      <p:sp>
        <p:nvSpPr>
          <p:cNvPr id="9" name="Background">
            <a:extLst>
              <a:ext uri="{FF2B5EF4-FFF2-40B4-BE49-F238E27FC236}">
                <a16:creationId xmlns:a16="http://schemas.microsoft.com/office/drawing/2014/main" id="{AF9D3C51-A276-4E1F-B6B6-FD6A4E17EE28}"/>
              </a:ext>
            </a:extLst>
          </p:cNvPr>
          <p:cNvSpPr/>
          <p:nvPr userDrawn="1"/>
        </p:nvSpPr>
        <p:spPr bwMode="auto">
          <a:xfrm>
            <a:off x="0" y="0"/>
            <a:ext cx="12194787" cy="6861600"/>
          </a:xfrm>
          <a:prstGeom prst="rect">
            <a:avLst/>
          </a:prstGeom>
          <a:solidFill>
            <a:srgbClr val="171748"/>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4" name="Date Placeholder 2">
            <a:extLst>
              <a:ext uri="{FF2B5EF4-FFF2-40B4-BE49-F238E27FC236}">
                <a16:creationId xmlns:a16="http://schemas.microsoft.com/office/drawing/2014/main" id="{C9776080-6230-4AB8-AB28-4D6744DD01F9}"/>
              </a:ext>
            </a:extLst>
          </p:cNvPr>
          <p:cNvSpPr>
            <a:spLocks noGrp="1"/>
          </p:cNvSpPr>
          <p:nvPr>
            <p:ph type="dt" sz="half" idx="10"/>
          </p:nvPr>
        </p:nvSpPr>
        <p:spPr>
          <a:xfrm>
            <a:off x="0" y="6912000"/>
            <a:ext cx="0" cy="0"/>
          </a:xfrm>
          <a:prstGeom prst="rect">
            <a:avLst/>
          </a:prstGeom>
        </p:spPr>
        <p:txBody>
          <a:bodyPr/>
          <a:lstStyle>
            <a:lvl1pPr>
              <a:defRPr>
                <a:noFill/>
              </a:defRPr>
            </a:lvl1pPr>
          </a:lstStyle>
          <a:p>
            <a:fld id="{0B242F95-89A7-49E4-AF17-E908961C1093}" type="datetime1">
              <a:rPr lang="da-DK" smtClean="0"/>
              <a:t>14-06-2019</a:t>
            </a:fld>
            <a:endParaRPr lang="en-GB" dirty="0"/>
          </a:p>
        </p:txBody>
      </p:sp>
      <p:sp>
        <p:nvSpPr>
          <p:cNvPr id="5" name="Footer Placeholder 3">
            <a:extLst>
              <a:ext uri="{FF2B5EF4-FFF2-40B4-BE49-F238E27FC236}">
                <a16:creationId xmlns:a16="http://schemas.microsoft.com/office/drawing/2014/main" id="{2B7FFAE6-D148-4A15-9DFC-7D71B82020C9}"/>
              </a:ext>
            </a:extLst>
          </p:cNvPr>
          <p:cNvSpPr>
            <a:spLocks noGrp="1"/>
          </p:cNvSpPr>
          <p:nvPr>
            <p:ph type="ftr" sz="quarter" idx="11"/>
          </p:nvPr>
        </p:nvSpPr>
        <p:spPr>
          <a:xfrm>
            <a:off x="0" y="6912000"/>
            <a:ext cx="0" cy="0"/>
          </a:xfrm>
        </p:spPr>
        <p:txBody>
          <a:bodyPr/>
          <a:lstStyle>
            <a:lvl1pPr>
              <a:defRPr>
                <a:noFill/>
              </a:defRPr>
            </a:lvl1pPr>
          </a:lstStyle>
          <a:p>
            <a:endParaRPr lang="en-GB" dirty="0"/>
          </a:p>
        </p:txBody>
      </p:sp>
      <p:sp>
        <p:nvSpPr>
          <p:cNvPr id="6" name="Slide Number Placeholder 4">
            <a:extLst>
              <a:ext uri="{FF2B5EF4-FFF2-40B4-BE49-F238E27FC236}">
                <a16:creationId xmlns:a16="http://schemas.microsoft.com/office/drawing/2014/main" id="{3125B57E-AFC7-4517-B327-461DB01D2867}"/>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en-GB" smtClean="0"/>
              <a:pPr/>
              <a:t>‹#›</a:t>
            </a:fld>
            <a:endParaRPr lang="en-GB" dirty="0"/>
          </a:p>
        </p:txBody>
      </p:sp>
      <p:sp>
        <p:nvSpPr>
          <p:cNvPr id="10" name="Logo color">
            <a:extLst>
              <a:ext uri="{FF2B5EF4-FFF2-40B4-BE49-F238E27FC236}">
                <a16:creationId xmlns:a16="http://schemas.microsoft.com/office/drawing/2014/main" id="{B0EE486B-843B-49D6-90AE-5093AB56E30F}"/>
              </a:ext>
            </a:extLst>
          </p:cNvPr>
          <p:cNvSpPr>
            <a:spLocks noChangeAspect="1"/>
          </p:cNvSpPr>
          <p:nvPr userDrawn="1">
            <p:custDataLst>
              <p:tags r:id="rId1"/>
            </p:custDataLst>
          </p:nvPr>
        </p:nvSpPr>
        <p:spPr bwMode="auto">
          <a:xfrm>
            <a:off x="4871174" y="1651373"/>
            <a:ext cx="2388634"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FFFFFF"/>
          </a:solidFill>
          <a:ln>
            <a:noFill/>
          </a:ln>
          <a:extLst/>
        </p:spPr>
        <p:txBody>
          <a:bodyPr vert="horz" wrap="square" lIns="91440" tIns="45720" rIns="91440" bIns="45720" numCol="1" anchor="t" anchorCtr="0" compatLnSpc="1">
            <a:prstTxWarp prst="textNoShape">
              <a:avLst/>
            </a:prstTxWarp>
            <a:noAutofit/>
          </a:bodyPr>
          <a:lstStyle/>
          <a:p>
            <a:endParaRPr lang="en-GB" sz="1600"/>
          </a:p>
        </p:txBody>
      </p:sp>
    </p:spTree>
    <p:extLst>
      <p:ext uri="{BB962C8B-B14F-4D97-AF65-F5344CB8AC3E}">
        <p14:creationId xmlns:p14="http://schemas.microsoft.com/office/powerpoint/2010/main" val="2321786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ront/Pause B">
    <p:bg>
      <p:bgRef idx="1001">
        <a:schemeClr val="bg1"/>
      </p:bgRef>
    </p:bg>
    <p:spTree>
      <p:nvGrpSpPr>
        <p:cNvPr id="1" name=""/>
        <p:cNvGrpSpPr/>
        <p:nvPr/>
      </p:nvGrpSpPr>
      <p:grpSpPr>
        <a:xfrm>
          <a:off x="0" y="0"/>
          <a:ext cx="0" cy="0"/>
          <a:chOff x="0" y="0"/>
          <a:chExt cx="0" cy="0"/>
        </a:xfrm>
      </p:grpSpPr>
      <p:sp>
        <p:nvSpPr>
          <p:cNvPr id="10" name="Background">
            <a:extLst>
              <a:ext uri="{FF2B5EF4-FFF2-40B4-BE49-F238E27FC236}">
                <a16:creationId xmlns:a16="http://schemas.microsoft.com/office/drawing/2014/main" id="{A3420087-96DF-432F-B192-585D42BF6A4E}"/>
              </a:ext>
            </a:extLst>
          </p:cNvPr>
          <p:cNvSpPr/>
          <p:nvPr userDrawn="1"/>
        </p:nvSpPr>
        <p:spPr bwMode="auto">
          <a:xfrm>
            <a:off x="0" y="0"/>
            <a:ext cx="12194787" cy="686160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Arial" panose="020B0604020202020204" pitchFamily="34" charset="0"/>
              <a:ea typeface="ＭＳ Ｐゴシック" pitchFamily="-80" charset="-128"/>
            </a:endParaRPr>
          </a:p>
        </p:txBody>
      </p:sp>
      <p:sp>
        <p:nvSpPr>
          <p:cNvPr id="13" name="Logo color">
            <a:extLst>
              <a:ext uri="{FF2B5EF4-FFF2-40B4-BE49-F238E27FC236}">
                <a16:creationId xmlns:a16="http://schemas.microsoft.com/office/drawing/2014/main" id="{09BBEE10-6A59-474F-B766-7643F97F869F}"/>
              </a:ext>
            </a:extLst>
          </p:cNvPr>
          <p:cNvSpPr>
            <a:spLocks noChangeAspect="1"/>
          </p:cNvSpPr>
          <p:nvPr userDrawn="1">
            <p:custDataLst>
              <p:tags r:id="rId1"/>
            </p:custDataLst>
          </p:nvPr>
        </p:nvSpPr>
        <p:spPr bwMode="auto">
          <a:xfrm>
            <a:off x="4871174" y="1651373"/>
            <a:ext cx="2388634" cy="3483354"/>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171748"/>
          </a:solidFill>
          <a:ln>
            <a:noFill/>
          </a:ln>
          <a:extLst/>
        </p:spPr>
        <p:txBody>
          <a:bodyPr vert="horz" wrap="square" lIns="91440" tIns="45720" rIns="91440" bIns="45720" numCol="1" anchor="t" anchorCtr="0" compatLnSpc="1">
            <a:prstTxWarp prst="textNoShape">
              <a:avLst/>
            </a:prstTxWarp>
            <a:noAutofit/>
          </a:bodyPr>
          <a:lstStyle/>
          <a:p>
            <a:endParaRPr lang="en-GB" sz="1600"/>
          </a:p>
        </p:txBody>
      </p:sp>
      <p:sp>
        <p:nvSpPr>
          <p:cNvPr id="6" name="Date Placeholder 2">
            <a:extLst>
              <a:ext uri="{FF2B5EF4-FFF2-40B4-BE49-F238E27FC236}">
                <a16:creationId xmlns:a16="http://schemas.microsoft.com/office/drawing/2014/main" id="{AF062B26-8169-4B93-8FD8-CFDB0855A961}"/>
              </a:ext>
            </a:extLst>
          </p:cNvPr>
          <p:cNvSpPr>
            <a:spLocks noGrp="1"/>
          </p:cNvSpPr>
          <p:nvPr>
            <p:ph type="dt" sz="half" idx="10"/>
          </p:nvPr>
        </p:nvSpPr>
        <p:spPr>
          <a:xfrm>
            <a:off x="0" y="6912000"/>
            <a:ext cx="0" cy="0"/>
          </a:xfrm>
          <a:prstGeom prst="rect">
            <a:avLst/>
          </a:prstGeom>
        </p:spPr>
        <p:txBody>
          <a:bodyPr/>
          <a:lstStyle>
            <a:lvl1pPr>
              <a:defRPr>
                <a:noFill/>
              </a:defRPr>
            </a:lvl1pPr>
          </a:lstStyle>
          <a:p>
            <a:fld id="{AFEA614C-42F1-4023-B878-6F50CD55C855}" type="datetime1">
              <a:rPr lang="da-DK" smtClean="0"/>
              <a:t>14-06-2019</a:t>
            </a:fld>
            <a:endParaRPr lang="en-GB" dirty="0"/>
          </a:p>
        </p:txBody>
      </p:sp>
      <p:sp>
        <p:nvSpPr>
          <p:cNvPr id="7" name="Footer Placeholder 3">
            <a:extLst>
              <a:ext uri="{FF2B5EF4-FFF2-40B4-BE49-F238E27FC236}">
                <a16:creationId xmlns:a16="http://schemas.microsoft.com/office/drawing/2014/main" id="{CA59923C-6F09-424E-AF1E-AC62326A9B2B}"/>
              </a:ext>
            </a:extLst>
          </p:cNvPr>
          <p:cNvSpPr>
            <a:spLocks noGrp="1"/>
          </p:cNvSpPr>
          <p:nvPr>
            <p:ph type="ftr" sz="quarter" idx="11"/>
          </p:nvPr>
        </p:nvSpPr>
        <p:spPr>
          <a:xfrm>
            <a:off x="0" y="6912000"/>
            <a:ext cx="0" cy="0"/>
          </a:xfrm>
        </p:spPr>
        <p:txBody>
          <a:bodyPr/>
          <a:lstStyle>
            <a:lvl1pPr>
              <a:defRPr>
                <a:noFill/>
              </a:defRPr>
            </a:lvl1pPr>
          </a:lstStyle>
          <a:p>
            <a:endParaRPr lang="en-GB" dirty="0"/>
          </a:p>
        </p:txBody>
      </p:sp>
      <p:sp>
        <p:nvSpPr>
          <p:cNvPr id="9" name="Slide Number Placeholder 4">
            <a:extLst>
              <a:ext uri="{FF2B5EF4-FFF2-40B4-BE49-F238E27FC236}">
                <a16:creationId xmlns:a16="http://schemas.microsoft.com/office/drawing/2014/main" id="{4C299FA2-BF46-4410-B2CD-E3C80B7A9893}"/>
              </a:ext>
            </a:extLst>
          </p:cNvPr>
          <p:cNvSpPr>
            <a:spLocks noGrp="1"/>
          </p:cNvSpPr>
          <p:nvPr>
            <p:ph type="sldNum" sz="quarter" idx="12"/>
          </p:nvPr>
        </p:nvSpPr>
        <p:spPr>
          <a:xfrm flipV="1">
            <a:off x="0" y="6912000"/>
            <a:ext cx="0" cy="0"/>
          </a:xfrm>
        </p:spPr>
        <p:txBody>
          <a:bodyPr/>
          <a:lstStyle>
            <a:lvl1pPr>
              <a:defRPr>
                <a:noFill/>
              </a:defRPr>
            </a:lvl1pPr>
          </a:lstStyle>
          <a:p>
            <a:fld id="{24C8C45C-947F-4981-8B3F-4F32E973C901}" type="slidenum">
              <a:rPr lang="en-GB" smtClean="0"/>
              <a:pPr/>
              <a:t>‹#›</a:t>
            </a:fld>
            <a:endParaRPr lang="en-GB" dirty="0"/>
          </a:p>
        </p:txBody>
      </p:sp>
      <p:sp>
        <p:nvSpPr>
          <p:cNvPr id="11" name="Bottom bar">
            <a:extLst>
              <a:ext uri="{FF2B5EF4-FFF2-40B4-BE49-F238E27FC236}">
                <a16:creationId xmlns:a16="http://schemas.microsoft.com/office/drawing/2014/main" id="{495865CE-5BE9-4122-8AB8-48E534DD88F7}"/>
              </a:ext>
            </a:extLst>
          </p:cNvPr>
          <p:cNvSpPr/>
          <p:nvPr userDrawn="1"/>
        </p:nvSpPr>
        <p:spPr bwMode="auto">
          <a:xfrm>
            <a:off x="0" y="6541200"/>
            <a:ext cx="12194787" cy="316800"/>
          </a:xfrm>
          <a:prstGeom prst="rect">
            <a:avLst/>
          </a:prstGeom>
          <a:solidFill>
            <a:srgbClr val="171748"/>
          </a:solidFill>
          <a:ln w="9525" cap="flat" cmpd="sng" algn="ctr">
            <a:noFill/>
            <a:prstDash val="solid"/>
            <a:miter lim="800000"/>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
        <p:nvSpPr>
          <p:cNvPr id="12" name="Top bar">
            <a:extLst>
              <a:ext uri="{FF2B5EF4-FFF2-40B4-BE49-F238E27FC236}">
                <a16:creationId xmlns:a16="http://schemas.microsoft.com/office/drawing/2014/main" id="{0D436479-94F3-475C-8F8D-D3CDC81793FD}"/>
              </a:ext>
            </a:extLst>
          </p:cNvPr>
          <p:cNvSpPr/>
          <p:nvPr userDrawn="1"/>
        </p:nvSpPr>
        <p:spPr bwMode="auto">
          <a:xfrm>
            <a:off x="0" y="0"/>
            <a:ext cx="12194787" cy="50400"/>
          </a:xfrm>
          <a:prstGeom prst="rect">
            <a:avLst/>
          </a:prstGeom>
          <a:solidFill>
            <a:srgbClr val="171748"/>
          </a:solidFill>
          <a:ln w="9525" cap="flat" cmpd="sng" algn="ctr">
            <a:noFill/>
            <a:prstDash val="solid"/>
            <a:miter lim="800000"/>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349637618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DC96A-8794-DF47-B1CF-ACD071DA0E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96A4BF-176C-EA4A-8B8B-B7449DCB06B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6E3879-9CAA-0F4D-A8D5-2670C68A2EFC}"/>
              </a:ext>
            </a:extLst>
          </p:cNvPr>
          <p:cNvSpPr>
            <a:spLocks noGrp="1"/>
          </p:cNvSpPr>
          <p:nvPr>
            <p:ph type="dt" sz="half" idx="10"/>
          </p:nvPr>
        </p:nvSpPr>
        <p:spPr/>
        <p:txBody>
          <a:bodyPr/>
          <a:lstStyle/>
          <a:p>
            <a:fld id="{F42FC00D-0BB3-CE4B-87B5-D7A4A60FF64F}" type="datetimeFigureOut">
              <a:rPr lang="en-US" smtClean="0"/>
              <a:t>6/14/2019</a:t>
            </a:fld>
            <a:endParaRPr lang="en-US"/>
          </a:p>
        </p:txBody>
      </p:sp>
      <p:sp>
        <p:nvSpPr>
          <p:cNvPr id="5" name="Footer Placeholder 4">
            <a:extLst>
              <a:ext uri="{FF2B5EF4-FFF2-40B4-BE49-F238E27FC236}">
                <a16:creationId xmlns:a16="http://schemas.microsoft.com/office/drawing/2014/main" id="{C4154CAB-A48C-1A4A-8182-2582AA922D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8F78ED-8007-2744-B417-A04A2E886E0D}"/>
              </a:ext>
            </a:extLst>
          </p:cNvPr>
          <p:cNvSpPr>
            <a:spLocks noGrp="1"/>
          </p:cNvSpPr>
          <p:nvPr>
            <p:ph type="sldNum" sz="quarter" idx="12"/>
          </p:nvPr>
        </p:nvSpPr>
        <p:spPr/>
        <p:txBody>
          <a:bodyPr/>
          <a:lstStyle/>
          <a:p>
            <a:fld id="{4CB132CE-69E2-6142-8741-A633903B3597}" type="slidenum">
              <a:rPr lang="en-US" smtClean="0"/>
              <a:t>‹#›</a:t>
            </a:fld>
            <a:endParaRPr lang="en-US"/>
          </a:p>
        </p:txBody>
      </p:sp>
    </p:spTree>
    <p:extLst>
      <p:ext uri="{BB962C8B-B14F-4D97-AF65-F5344CB8AC3E}">
        <p14:creationId xmlns:p14="http://schemas.microsoft.com/office/powerpoint/2010/main" val="3213696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6/14/2019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30700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ront B">
    <p:bg>
      <p:bgRef idx="1001">
        <a:schemeClr val="bg1"/>
      </p:bgRef>
    </p:bg>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249892" y="3545117"/>
            <a:ext cx="10841439" cy="2706458"/>
          </a:xfrm>
        </p:spPr>
        <p:txBody>
          <a:bodyPr anchor="t" anchorCtr="0"/>
          <a:lstStyle>
            <a:lvl1pPr>
              <a:lnSpc>
                <a:spcPct val="93000"/>
              </a:lnSpc>
              <a:defRPr sz="8000">
                <a:solidFill>
                  <a:schemeClr val="tx1"/>
                </a:solidFill>
              </a:defRPr>
            </a:lvl1pPr>
          </a:lstStyle>
          <a:p>
            <a:pPr lvl="0"/>
            <a:r>
              <a:rPr lang="en-GB" noProof="0"/>
              <a:t>Click to edit Master title style</a:t>
            </a:r>
            <a:endParaRPr lang="en-GB" noProof="0" dirty="0"/>
          </a:p>
        </p:txBody>
      </p:sp>
      <p:sp>
        <p:nvSpPr>
          <p:cNvPr id="114691" name="Rectangle 3"/>
          <p:cNvSpPr>
            <a:spLocks noGrp="1" noChangeArrowheads="1"/>
          </p:cNvSpPr>
          <p:nvPr>
            <p:ph type="subTitle" idx="1"/>
          </p:nvPr>
        </p:nvSpPr>
        <p:spPr>
          <a:xfrm>
            <a:off x="247104" y="1704975"/>
            <a:ext cx="10841439" cy="1660654"/>
          </a:xfrm>
        </p:spPr>
        <p:txBody>
          <a:bodyPr anchor="b" anchorCtr="0"/>
          <a:lstStyle>
            <a:lvl1pPr marL="0" indent="0">
              <a:lnSpc>
                <a:spcPct val="110000"/>
              </a:lnSpc>
              <a:spcBef>
                <a:spcPts val="0"/>
              </a:spcBef>
              <a:buFontTx/>
              <a:buNone/>
              <a:defRPr sz="3000">
                <a:solidFill>
                  <a:schemeClr val="tx1"/>
                </a:solidFill>
              </a:defRPr>
            </a:lvl1pPr>
          </a:lstStyle>
          <a:p>
            <a:pPr lvl="0"/>
            <a:r>
              <a:rPr lang="en-GB" noProof="0"/>
              <a:t>Click to edit Master subtitle style</a:t>
            </a:r>
            <a:endParaRPr lang="en-GB" noProof="0" dirty="0"/>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endParaRPr lang="en-GB"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225919311"/>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156" userDrawn="1">
          <p15:clr>
            <a:srgbClr val="F26B43"/>
          </p15:clr>
        </p15:guide>
        <p15:guide id="2" pos="6985" userDrawn="1">
          <p15:clr>
            <a:srgbClr val="F26B43"/>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8A0E3C-0CE1-4BBF-A912-5A81BF3B7BCA}"/>
              </a:ext>
            </a:extLst>
          </p:cNvPr>
          <p:cNvSpPr>
            <a:spLocks noGrp="1"/>
          </p:cNvSpPr>
          <p:nvPr>
            <p:ph type="title"/>
          </p:nvPr>
        </p:nvSpPr>
        <p:spPr/>
        <p:txBody>
          <a:bodyPr/>
          <a:lstStyle/>
          <a:p>
            <a:r>
              <a:rPr lang="en-GB" dirty="0"/>
              <a:t>Click to edit Master title style</a:t>
            </a:r>
            <a:endParaRPr lang="en-GB"/>
          </a:p>
        </p:txBody>
      </p:sp>
      <p:sp>
        <p:nvSpPr>
          <p:cNvPr id="3" name="Content Placeholder 2"/>
          <p:cNvSpPr>
            <a:spLocks noGrp="1"/>
          </p:cNvSpPr>
          <p:nvPr>
            <p:ph idx="1"/>
          </p:nvPr>
        </p:nvSpPr>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 name="Footer Placeholder 1">
            <a:extLst>
              <a:ext uri="{FF2B5EF4-FFF2-40B4-BE49-F238E27FC236}">
                <a16:creationId xmlns:a16="http://schemas.microsoft.com/office/drawing/2014/main" id="{1FCA8860-CDAD-4F91-9292-2B11655C191E}"/>
              </a:ext>
            </a:extLst>
          </p:cNvPr>
          <p:cNvSpPr>
            <a:spLocks noGrp="1"/>
          </p:cNvSpPr>
          <p:nvPr>
            <p:ph type="ftr" sz="quarter" idx="10"/>
          </p:nvPr>
        </p:nvSpPr>
        <p:spPr/>
        <p:txBody>
          <a:bodyPr/>
          <a:lstStyle/>
          <a:p>
            <a:endParaRPr lang="en-GB" dirty="0"/>
          </a:p>
        </p:txBody>
      </p:sp>
      <p:sp>
        <p:nvSpPr>
          <p:cNvPr id="6" name="Slide Number Placeholder 5">
            <a:extLst>
              <a:ext uri="{FF2B5EF4-FFF2-40B4-BE49-F238E27FC236}">
                <a16:creationId xmlns:a16="http://schemas.microsoft.com/office/drawing/2014/main" id="{88C7A21B-9B48-4777-BF0D-9FB95719C2E7}"/>
              </a:ext>
            </a:extLst>
          </p:cNvPr>
          <p:cNvSpPr>
            <a:spLocks noGrp="1"/>
          </p:cNvSpPr>
          <p:nvPr>
            <p:ph type="sldNum" sz="quarter" idx="11"/>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187774059"/>
      </p:ext>
    </p:extLst>
  </p:cSld>
  <p:clrMapOvr>
    <a:masterClrMapping/>
  </p:clrMapOvr>
  <p:extLst mod="1">
    <p:ext uri="{DCECCB84-F9BA-43D5-87BE-67443E8EF086}">
      <p15:sldGuideLst xmlns:p15="http://schemas.microsoft.com/office/powerpoint/2012/main">
        <p15:guide id="1" pos="6985" userDrawn="1">
          <p15:clr>
            <a:srgbClr val="F26B43"/>
          </p15:clr>
        </p15:guide>
        <p15:guide id="2" pos="1117"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EB1D5E1-0C4E-4A74-BE37-26307F7E2821}"/>
              </a:ext>
            </a:extLst>
          </p:cNvPr>
          <p:cNvSpPr>
            <a:spLocks noGrp="1"/>
          </p:cNvSpPr>
          <p:nvPr>
            <p:ph type="title"/>
          </p:nvPr>
        </p:nvSpPr>
        <p:spPr>
          <a:xfrm>
            <a:off x="1774957" y="426127"/>
            <a:ext cx="9313586" cy="972716"/>
          </a:xfrm>
        </p:spPr>
        <p:txBody>
          <a:bodyPr/>
          <a:lstStyle/>
          <a:p>
            <a:r>
              <a:rPr lang="en-GB"/>
              <a:t>Click to edit Master title style</a:t>
            </a:r>
            <a:endParaRPr lang="en-GB" dirty="0"/>
          </a:p>
        </p:txBody>
      </p:sp>
      <p:sp>
        <p:nvSpPr>
          <p:cNvPr id="3" name="Content Placeholder 2"/>
          <p:cNvSpPr>
            <a:spLocks noGrp="1"/>
          </p:cNvSpPr>
          <p:nvPr>
            <p:ph sz="half" idx="1"/>
          </p:nvPr>
        </p:nvSpPr>
        <p:spPr>
          <a:xfrm>
            <a:off x="1775032" y="1706399"/>
            <a:ext cx="4410751"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678870" y="1706399"/>
            <a:ext cx="4409674" cy="454680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Footer Placeholder 6">
            <a:extLst>
              <a:ext uri="{FF2B5EF4-FFF2-40B4-BE49-F238E27FC236}">
                <a16:creationId xmlns:a16="http://schemas.microsoft.com/office/drawing/2014/main" id="{02499420-B0E8-4C8A-8C00-E21262271ADD}"/>
              </a:ext>
            </a:extLst>
          </p:cNvPr>
          <p:cNvSpPr>
            <a:spLocks noGrp="1"/>
          </p:cNvSpPr>
          <p:nvPr>
            <p:ph type="ftr" sz="quarter" idx="10"/>
          </p:nvPr>
        </p:nvSpPr>
        <p:spPr/>
        <p:txBody>
          <a:bodyPr/>
          <a:lstStyle/>
          <a:p>
            <a:endParaRPr lang="en-GB" dirty="0"/>
          </a:p>
        </p:txBody>
      </p:sp>
      <p:sp>
        <p:nvSpPr>
          <p:cNvPr id="8" name="Slide Number Placeholder 7">
            <a:extLst>
              <a:ext uri="{FF2B5EF4-FFF2-40B4-BE49-F238E27FC236}">
                <a16:creationId xmlns:a16="http://schemas.microsoft.com/office/drawing/2014/main" id="{E3EE7F0E-E606-41AC-BBBF-B5AECB1112EB}"/>
              </a:ext>
            </a:extLst>
          </p:cNvPr>
          <p:cNvSpPr>
            <a:spLocks noGrp="1"/>
          </p:cNvSpPr>
          <p:nvPr>
            <p:ph type="sldNum" sz="quarter" idx="11"/>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968907775"/>
      </p:ext>
    </p:extLst>
  </p:cSld>
  <p:clrMapOvr>
    <a:masterClrMapping/>
  </p:clrMapOvr>
  <p:extLst mod="1">
    <p:ext uri="{DCECCB84-F9BA-43D5-87BE-67443E8EF086}">
      <p15:sldGuideLst xmlns:p15="http://schemas.microsoft.com/office/powerpoint/2012/main">
        <p15:guide id="1" pos="1118" userDrawn="1">
          <p15:clr>
            <a:srgbClr val="F26B43"/>
          </p15:clr>
        </p15:guide>
        <p15:guide id="2" pos="3897" userDrawn="1">
          <p15:clr>
            <a:srgbClr val="F26B43"/>
          </p15:clr>
        </p15:guide>
        <p15:guide id="3" pos="4206" userDrawn="1">
          <p15:clr>
            <a:srgbClr val="F26B43"/>
          </p15:clr>
        </p15:guide>
        <p15:guide id="4" pos="6985" userDrawn="1">
          <p15:clr>
            <a:srgbClr val="F26B43"/>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and two pictures">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90A2595F-A737-4D92-946C-EC0BBF885334}"/>
              </a:ext>
            </a:extLst>
          </p:cNvPr>
          <p:cNvSpPr>
            <a:spLocks noGrp="1"/>
          </p:cNvSpPr>
          <p:nvPr>
            <p:ph type="title"/>
          </p:nvPr>
        </p:nvSpPr>
        <p:spPr>
          <a:xfrm>
            <a:off x="1774957" y="426127"/>
            <a:ext cx="6049459" cy="972716"/>
          </a:xfrm>
        </p:spPr>
        <p:txBody>
          <a:bodyPr/>
          <a:lstStyle/>
          <a:p>
            <a:r>
              <a:rPr lang="en-GB"/>
              <a:t>Click to edit Master title style</a:t>
            </a:r>
            <a:endParaRPr lang="en-GB" dirty="0"/>
          </a:p>
        </p:txBody>
      </p:sp>
      <p:sp>
        <p:nvSpPr>
          <p:cNvPr id="3" name="Content Placeholder 2"/>
          <p:cNvSpPr>
            <a:spLocks noGrp="1"/>
          </p:cNvSpPr>
          <p:nvPr>
            <p:ph idx="1"/>
          </p:nvPr>
        </p:nvSpPr>
        <p:spPr>
          <a:xfrm>
            <a:off x="1774957" y="1706328"/>
            <a:ext cx="6049459" cy="4545578"/>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8332298" y="849734"/>
            <a:ext cx="3859702" cy="2505600"/>
          </a:xfrm>
        </p:spPr>
        <p:txBody>
          <a:bodyPr/>
          <a:lstStyle>
            <a:lvl1pPr marL="0" indent="0" algn="ctr">
              <a:buNone/>
              <a:defRPr sz="1200"/>
            </a:lvl1pPr>
          </a:lstStyle>
          <a:p>
            <a:r>
              <a:rPr lang="en-GB" dirty="0"/>
              <a:t>Click the placeholder and paste image via Skyfish icon</a:t>
            </a:r>
            <a:endParaRPr lang="en-GB"/>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8332298" y="3563718"/>
            <a:ext cx="3859702" cy="2505600"/>
          </a:xfrm>
        </p:spPr>
        <p:txBody>
          <a:bodyPr/>
          <a:lstStyle>
            <a:lvl1pPr marL="0" indent="0" algn="ctr">
              <a:buNone/>
              <a:defRPr sz="1200"/>
            </a:lvl1pPr>
          </a:lstStyle>
          <a:p>
            <a:r>
              <a:rPr lang="en-GB" dirty="0"/>
              <a:t>Click the placeholder and paste image via Skyfish icon</a:t>
            </a:r>
            <a:endParaRPr lang="en-GB"/>
          </a:p>
          <a:p>
            <a:endParaRPr lang="en-GB" dirty="0"/>
          </a:p>
        </p:txBody>
      </p:sp>
      <p:sp>
        <p:nvSpPr>
          <p:cNvPr id="2" name="Footer Placeholder 1">
            <a:extLst>
              <a:ext uri="{FF2B5EF4-FFF2-40B4-BE49-F238E27FC236}">
                <a16:creationId xmlns:a16="http://schemas.microsoft.com/office/drawing/2014/main" id="{D2986237-C7E2-4498-82A4-361A340A6504}"/>
              </a:ext>
            </a:extLst>
          </p:cNvPr>
          <p:cNvSpPr>
            <a:spLocks noGrp="1"/>
          </p:cNvSpPr>
          <p:nvPr>
            <p:ph type="ftr" sz="quarter" idx="15"/>
          </p:nvPr>
        </p:nvSpPr>
        <p:spPr/>
        <p:txBody>
          <a:bodyPr/>
          <a:lstStyle/>
          <a:p>
            <a:endParaRPr lang="en-GB" dirty="0"/>
          </a:p>
        </p:txBody>
      </p:sp>
      <p:sp>
        <p:nvSpPr>
          <p:cNvPr id="6" name="Slide Number Placeholder 5">
            <a:extLst>
              <a:ext uri="{FF2B5EF4-FFF2-40B4-BE49-F238E27FC236}">
                <a16:creationId xmlns:a16="http://schemas.microsoft.com/office/drawing/2014/main" id="{21664EEF-2B63-484E-803A-4FCD66F243A5}"/>
              </a:ext>
            </a:extLst>
          </p:cNvPr>
          <p:cNvSpPr>
            <a:spLocks noGrp="1"/>
          </p:cNvSpPr>
          <p:nvPr>
            <p:ph type="sldNum" sz="quarter" idx="16"/>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3922670733"/>
      </p:ext>
    </p:extLst>
  </p:cSld>
  <p:clrMapOvr>
    <a:masterClrMapping/>
  </p:clrMapOvr>
  <p:extLst mod="1">
    <p:ext uri="{DCECCB84-F9BA-43D5-87BE-67443E8EF086}">
      <p15:sldGuideLst xmlns:p15="http://schemas.microsoft.com/office/powerpoint/2012/main">
        <p15:guide id="1" pos="4928" userDrawn="1">
          <p15:clr>
            <a:srgbClr val="F26B43"/>
          </p15:clr>
        </p15:guide>
        <p15:guide id="2" pos="5248" userDrawn="1">
          <p15:clr>
            <a:srgbClr val="F26B43"/>
          </p15:clr>
        </p15:guide>
        <p15:guide id="3" pos="1117" userDrawn="1">
          <p15:clr>
            <a:srgbClr val="F26B43"/>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pictures and text">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92213382-11A1-48CE-B0A0-D8A7D26861FB}"/>
              </a:ext>
            </a:extLst>
          </p:cNvPr>
          <p:cNvSpPr>
            <a:spLocks noGrp="1"/>
          </p:cNvSpPr>
          <p:nvPr>
            <p:ph type="title"/>
          </p:nvPr>
        </p:nvSpPr>
        <p:spPr>
          <a:xfrm>
            <a:off x="4221909" y="426127"/>
            <a:ext cx="6866634" cy="972716"/>
          </a:xfrm>
        </p:spPr>
        <p:txBody>
          <a:bodyPr/>
          <a:lstStyle/>
          <a:p>
            <a:r>
              <a:rPr lang="en-GB" dirty="0"/>
              <a:t>Click to edit Master title style</a:t>
            </a:r>
            <a:endParaRPr lang="en-GB"/>
          </a:p>
        </p:txBody>
      </p:sp>
      <p:sp>
        <p:nvSpPr>
          <p:cNvPr id="3" name="Content Placeholder 2"/>
          <p:cNvSpPr>
            <a:spLocks noGrp="1"/>
          </p:cNvSpPr>
          <p:nvPr>
            <p:ph idx="1"/>
          </p:nvPr>
        </p:nvSpPr>
        <p:spPr>
          <a:xfrm>
            <a:off x="4221909" y="1706328"/>
            <a:ext cx="6866634" cy="4545578"/>
          </a:xfrm>
        </p:spPr>
        <p:txBody>
          <a:bodyPr/>
          <a:lstStyle/>
          <a:p>
            <a:pPr lvl="0"/>
            <a:r>
              <a:rPr lang="en-GB"/>
              <a:t>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0" name="Picture Placeholder 9">
            <a:extLst>
              <a:ext uri="{FF2B5EF4-FFF2-40B4-BE49-F238E27FC236}">
                <a16:creationId xmlns:a16="http://schemas.microsoft.com/office/drawing/2014/main" id="{565D29D0-EA4F-4318-8A82-6C2B200A712B}"/>
              </a:ext>
            </a:extLst>
          </p:cNvPr>
          <p:cNvSpPr>
            <a:spLocks noGrp="1"/>
          </p:cNvSpPr>
          <p:nvPr>
            <p:ph type="pic" sz="quarter" idx="13" hasCustomPrompt="1"/>
          </p:nvPr>
        </p:nvSpPr>
        <p:spPr>
          <a:xfrm>
            <a:off x="-1" y="1314523"/>
            <a:ext cx="3708483" cy="2455200"/>
          </a:xfrm>
        </p:spPr>
        <p:txBody>
          <a:bodyPr/>
          <a:lstStyle>
            <a:lvl1pPr marL="0" indent="0" algn="ctr">
              <a:buNone/>
              <a:defRPr sz="1200"/>
            </a:lvl1pPr>
          </a:lstStyle>
          <a:p>
            <a:r>
              <a:rPr lang="en-GB" dirty="0"/>
              <a:t>Click the placeholder and paste image via Skyfish icon</a:t>
            </a:r>
            <a:endParaRPr lang="en-GB"/>
          </a:p>
        </p:txBody>
      </p:sp>
      <p:sp>
        <p:nvSpPr>
          <p:cNvPr id="12" name="Picture Placeholder 11">
            <a:extLst>
              <a:ext uri="{FF2B5EF4-FFF2-40B4-BE49-F238E27FC236}">
                <a16:creationId xmlns:a16="http://schemas.microsoft.com/office/drawing/2014/main" id="{25B8511D-E10E-40C3-82A6-3DCDC97CF6C2}"/>
              </a:ext>
            </a:extLst>
          </p:cNvPr>
          <p:cNvSpPr>
            <a:spLocks noGrp="1"/>
          </p:cNvSpPr>
          <p:nvPr>
            <p:ph type="pic" sz="quarter" idx="14" hasCustomPrompt="1"/>
          </p:nvPr>
        </p:nvSpPr>
        <p:spPr>
          <a:xfrm>
            <a:off x="-1" y="3968153"/>
            <a:ext cx="3708483" cy="2455200"/>
          </a:xfrm>
        </p:spPr>
        <p:txBody>
          <a:bodyPr/>
          <a:lstStyle>
            <a:lvl1pPr marL="0" indent="0" algn="ctr">
              <a:buNone/>
              <a:defRPr sz="1200"/>
            </a:lvl1pPr>
          </a:lstStyle>
          <a:p>
            <a:r>
              <a:rPr lang="en-GB" dirty="0"/>
              <a:t>Click the placeholder and paste image via Skyfish icon</a:t>
            </a:r>
            <a:endParaRPr lang="en-GB"/>
          </a:p>
          <a:p>
            <a:endParaRPr lang="en-GB" dirty="0"/>
          </a:p>
        </p:txBody>
      </p:sp>
      <p:sp>
        <p:nvSpPr>
          <p:cNvPr id="2" name="Footer Placeholder 1">
            <a:extLst>
              <a:ext uri="{FF2B5EF4-FFF2-40B4-BE49-F238E27FC236}">
                <a16:creationId xmlns:a16="http://schemas.microsoft.com/office/drawing/2014/main" id="{AE26B732-1A52-4AA9-89FC-8FC5439E40DC}"/>
              </a:ext>
            </a:extLst>
          </p:cNvPr>
          <p:cNvSpPr>
            <a:spLocks noGrp="1"/>
          </p:cNvSpPr>
          <p:nvPr>
            <p:ph type="ftr" sz="quarter" idx="15"/>
          </p:nvPr>
        </p:nvSpPr>
        <p:spPr/>
        <p:txBody>
          <a:bodyPr/>
          <a:lstStyle/>
          <a:p>
            <a:endParaRPr lang="en-GB" dirty="0"/>
          </a:p>
        </p:txBody>
      </p:sp>
      <p:sp>
        <p:nvSpPr>
          <p:cNvPr id="6" name="Slide Number Placeholder 5">
            <a:extLst>
              <a:ext uri="{FF2B5EF4-FFF2-40B4-BE49-F238E27FC236}">
                <a16:creationId xmlns:a16="http://schemas.microsoft.com/office/drawing/2014/main" id="{3B25D0DC-E43F-43DA-AA0F-C0C54C8939F7}"/>
              </a:ext>
            </a:extLst>
          </p:cNvPr>
          <p:cNvSpPr>
            <a:spLocks noGrp="1"/>
          </p:cNvSpPr>
          <p:nvPr>
            <p:ph type="sldNum" sz="quarter" idx="16"/>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283562364"/>
      </p:ext>
    </p:extLst>
  </p:cSld>
  <p:clrMapOvr>
    <a:masterClrMapping/>
  </p:clrMapOvr>
  <p:extLst mod="1">
    <p:ext uri="{DCECCB84-F9BA-43D5-87BE-67443E8EF086}">
      <p15:sldGuideLst xmlns:p15="http://schemas.microsoft.com/office/powerpoint/2012/main">
        <p15:guide id="1" pos="6985" userDrawn="1">
          <p15:clr>
            <a:srgbClr val="F26B43"/>
          </p15:clr>
        </p15:guide>
        <p15:guide id="2" pos="2660" userDrawn="1">
          <p15:clr>
            <a:srgbClr val="F26B43"/>
          </p15:clr>
        </p15:guide>
        <p15:guide id="3" pos="2335" userDrawn="1">
          <p15:clr>
            <a:srgbClr val="F26B43"/>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lum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53C3-F3F7-4638-96F8-7CF20CB55E0C}"/>
              </a:ext>
            </a:extLst>
          </p:cNvPr>
          <p:cNvSpPr>
            <a:spLocks noGrp="1"/>
          </p:cNvSpPr>
          <p:nvPr>
            <p:ph type="title" hasCustomPrompt="1"/>
          </p:nvPr>
        </p:nvSpPr>
        <p:spPr>
          <a:xfrm>
            <a:off x="247682" y="980728"/>
            <a:ext cx="3740887" cy="418115"/>
          </a:xfrm>
        </p:spPr>
        <p:txBody>
          <a:bodyPr/>
          <a:lstStyle>
            <a:lvl1pPr>
              <a:defRPr sz="2400"/>
            </a:lvl1pPr>
          </a:lstStyle>
          <a:p>
            <a:r>
              <a:rPr lang="en-GB" dirty="0"/>
              <a:t>Click to add title one line</a:t>
            </a:r>
          </a:p>
        </p:txBody>
      </p:sp>
      <p:sp>
        <p:nvSpPr>
          <p:cNvPr id="15" name="Content Placeholder 2">
            <a:extLst>
              <a:ext uri="{FF2B5EF4-FFF2-40B4-BE49-F238E27FC236}">
                <a16:creationId xmlns:a16="http://schemas.microsoft.com/office/drawing/2014/main" id="{CC0DB591-4602-46B3-B1C3-1E64148AB9B7}"/>
              </a:ext>
            </a:extLst>
          </p:cNvPr>
          <p:cNvSpPr>
            <a:spLocks noGrp="1"/>
          </p:cNvSpPr>
          <p:nvPr>
            <p:ph idx="1"/>
          </p:nvPr>
        </p:nvSpPr>
        <p:spPr>
          <a:xfrm>
            <a:off x="247682" y="4407151"/>
            <a:ext cx="3740887" cy="184442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GB" dirty="0"/>
              <a:t>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p:txBody>
      </p:sp>
      <p:sp>
        <p:nvSpPr>
          <p:cNvPr id="19" name="Text Placeholder 18">
            <a:extLst>
              <a:ext uri="{FF2B5EF4-FFF2-40B4-BE49-F238E27FC236}">
                <a16:creationId xmlns:a16="http://schemas.microsoft.com/office/drawing/2014/main" id="{68416079-1CFC-426F-A6ED-5AB355FC545F}"/>
              </a:ext>
            </a:extLst>
          </p:cNvPr>
          <p:cNvSpPr>
            <a:spLocks noGrp="1"/>
          </p:cNvSpPr>
          <p:nvPr>
            <p:ph type="body" sz="quarter" idx="21" hasCustomPrompt="1"/>
          </p:nvPr>
        </p:nvSpPr>
        <p:spPr>
          <a:xfrm>
            <a:off x="4223300" y="979201"/>
            <a:ext cx="3740887"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en-GB" dirty="0"/>
              <a:t>Click to add title one line</a:t>
            </a:r>
            <a:endParaRPr lang="en-GB"/>
          </a:p>
        </p:txBody>
      </p:sp>
      <p:sp>
        <p:nvSpPr>
          <p:cNvPr id="21" name="Content Placeholder 20">
            <a:extLst>
              <a:ext uri="{FF2B5EF4-FFF2-40B4-BE49-F238E27FC236}">
                <a16:creationId xmlns:a16="http://schemas.microsoft.com/office/drawing/2014/main" id="{D358873C-68BF-4E89-B536-B3248F2B25FE}"/>
              </a:ext>
            </a:extLst>
          </p:cNvPr>
          <p:cNvSpPr>
            <a:spLocks noGrp="1"/>
          </p:cNvSpPr>
          <p:nvPr>
            <p:ph sz="quarter" idx="22"/>
          </p:nvPr>
        </p:nvSpPr>
        <p:spPr>
          <a:xfrm>
            <a:off x="4223300" y="4406900"/>
            <a:ext cx="3740888"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GB" dirty="0"/>
              <a:t>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a:p>
            <a:pPr lvl="5"/>
            <a:endParaRPr lang="en-GB" dirty="0"/>
          </a:p>
        </p:txBody>
      </p:sp>
      <p:sp>
        <p:nvSpPr>
          <p:cNvPr id="23" name="Text Placeholder 22">
            <a:extLst>
              <a:ext uri="{FF2B5EF4-FFF2-40B4-BE49-F238E27FC236}">
                <a16:creationId xmlns:a16="http://schemas.microsoft.com/office/drawing/2014/main" id="{69A0E900-1FE2-4CC1-B435-93F3A1189356}"/>
              </a:ext>
            </a:extLst>
          </p:cNvPr>
          <p:cNvSpPr>
            <a:spLocks noGrp="1"/>
          </p:cNvSpPr>
          <p:nvPr>
            <p:ph type="body" sz="quarter" idx="23" hasCustomPrompt="1"/>
          </p:nvPr>
        </p:nvSpPr>
        <p:spPr>
          <a:xfrm>
            <a:off x="8198917" y="979201"/>
            <a:ext cx="3740887" cy="417767"/>
          </a:xfrm>
        </p:spPr>
        <p:txBody>
          <a:bodyPr anchor="b" anchorCtr="0"/>
          <a:lstStyle>
            <a:lvl1pPr marL="0" indent="0">
              <a:buNone/>
              <a:defRPr sz="2400" b="1"/>
            </a:lvl1pPr>
            <a:lvl2pPr marL="0" indent="0">
              <a:buNone/>
              <a:defRPr sz="2400" b="1"/>
            </a:lvl2pPr>
            <a:lvl3pPr marL="0" indent="0">
              <a:buNone/>
              <a:defRPr sz="2400" b="1"/>
            </a:lvl3pPr>
            <a:lvl4pPr marL="0" indent="0">
              <a:buNone/>
              <a:defRPr sz="2400" b="1"/>
            </a:lvl4pPr>
            <a:lvl5pPr marL="0" indent="0">
              <a:buNone/>
              <a:defRPr sz="2400" b="1"/>
            </a:lvl5pPr>
          </a:lstStyle>
          <a:p>
            <a:pPr lvl="0"/>
            <a:r>
              <a:rPr lang="en-GB" dirty="0"/>
              <a:t>Click to add title one line</a:t>
            </a:r>
            <a:endParaRPr lang="en-GB"/>
          </a:p>
        </p:txBody>
      </p:sp>
      <p:sp>
        <p:nvSpPr>
          <p:cNvPr id="25" name="Content Placeholder 24">
            <a:extLst>
              <a:ext uri="{FF2B5EF4-FFF2-40B4-BE49-F238E27FC236}">
                <a16:creationId xmlns:a16="http://schemas.microsoft.com/office/drawing/2014/main" id="{E094886A-F110-4851-B1DA-8DFC40D509F8}"/>
              </a:ext>
            </a:extLst>
          </p:cNvPr>
          <p:cNvSpPr>
            <a:spLocks noGrp="1"/>
          </p:cNvSpPr>
          <p:nvPr>
            <p:ph sz="quarter" idx="24"/>
          </p:nvPr>
        </p:nvSpPr>
        <p:spPr>
          <a:xfrm>
            <a:off x="8198917" y="4406900"/>
            <a:ext cx="3740887" cy="1844675"/>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GB" dirty="0"/>
              <a:t>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a:p>
            <a:pPr lvl="5"/>
            <a:endParaRPr lang="en-GB" dirty="0"/>
          </a:p>
        </p:txBody>
      </p:sp>
      <p:sp>
        <p:nvSpPr>
          <p:cNvPr id="9" name="Picture Placeholder 8">
            <a:extLst>
              <a:ext uri="{FF2B5EF4-FFF2-40B4-BE49-F238E27FC236}">
                <a16:creationId xmlns:a16="http://schemas.microsoft.com/office/drawing/2014/main" id="{91B02311-54A6-4455-B615-BBCA0DA742E4}"/>
              </a:ext>
            </a:extLst>
          </p:cNvPr>
          <p:cNvSpPr>
            <a:spLocks noGrp="1"/>
          </p:cNvSpPr>
          <p:nvPr>
            <p:ph type="pic" sz="quarter" idx="18" hasCustomPrompt="1"/>
          </p:nvPr>
        </p:nvSpPr>
        <p:spPr>
          <a:xfrm>
            <a:off x="247682" y="1546282"/>
            <a:ext cx="3740887" cy="2664000"/>
          </a:xfrm>
        </p:spPr>
        <p:txBody>
          <a:bodyPr/>
          <a:lstStyle>
            <a:lvl1pPr marL="0" indent="0" algn="ctr">
              <a:buNone/>
              <a:defRPr sz="1200"/>
            </a:lvl1pPr>
          </a:lstStyle>
          <a:p>
            <a:r>
              <a:rPr lang="en-GB" dirty="0"/>
              <a:t>Click the placeholder and paste image via Skyfish icon</a:t>
            </a:r>
            <a:endParaRPr lang="en-GB"/>
          </a:p>
        </p:txBody>
      </p:sp>
      <p:sp>
        <p:nvSpPr>
          <p:cNvPr id="13" name="Picture Placeholder 8">
            <a:extLst>
              <a:ext uri="{FF2B5EF4-FFF2-40B4-BE49-F238E27FC236}">
                <a16:creationId xmlns:a16="http://schemas.microsoft.com/office/drawing/2014/main" id="{710A5827-3485-49A0-81F0-FF89EE34B804}"/>
              </a:ext>
            </a:extLst>
          </p:cNvPr>
          <p:cNvSpPr>
            <a:spLocks noGrp="1"/>
          </p:cNvSpPr>
          <p:nvPr>
            <p:ph type="pic" sz="quarter" idx="19" hasCustomPrompt="1"/>
          </p:nvPr>
        </p:nvSpPr>
        <p:spPr>
          <a:xfrm>
            <a:off x="4223699" y="1548581"/>
            <a:ext cx="3740887" cy="2664000"/>
          </a:xfrm>
        </p:spPr>
        <p:txBody>
          <a:bodyPr/>
          <a:lstStyle>
            <a:lvl1pPr marL="0" indent="0" algn="ctr">
              <a:buNone/>
              <a:defRPr sz="1200"/>
            </a:lvl1pPr>
          </a:lstStyle>
          <a:p>
            <a:r>
              <a:rPr lang="en-GB" dirty="0"/>
              <a:t>Click the placeholder and paste image via Skyfish icon</a:t>
            </a:r>
            <a:endParaRPr lang="en-GB"/>
          </a:p>
        </p:txBody>
      </p:sp>
      <p:sp>
        <p:nvSpPr>
          <p:cNvPr id="14" name="Picture Placeholder 8">
            <a:extLst>
              <a:ext uri="{FF2B5EF4-FFF2-40B4-BE49-F238E27FC236}">
                <a16:creationId xmlns:a16="http://schemas.microsoft.com/office/drawing/2014/main" id="{E27B0558-FCB8-4A55-9BA9-182DFF0387F4}"/>
              </a:ext>
            </a:extLst>
          </p:cNvPr>
          <p:cNvSpPr>
            <a:spLocks noGrp="1"/>
          </p:cNvSpPr>
          <p:nvPr>
            <p:ph type="pic" sz="quarter" idx="20" hasCustomPrompt="1"/>
          </p:nvPr>
        </p:nvSpPr>
        <p:spPr>
          <a:xfrm>
            <a:off x="8199715" y="1546282"/>
            <a:ext cx="3740887" cy="2664000"/>
          </a:xfrm>
        </p:spPr>
        <p:txBody>
          <a:bodyPr/>
          <a:lstStyle>
            <a:lvl1pPr marL="0" indent="0" algn="ctr">
              <a:buNone/>
              <a:defRPr sz="1200"/>
            </a:lvl1pPr>
          </a:lstStyle>
          <a:p>
            <a:r>
              <a:rPr lang="en-GB" dirty="0"/>
              <a:t>Click the placeholder and paste image via Skyfish icon</a:t>
            </a:r>
            <a:endParaRPr lang="en-GB"/>
          </a:p>
        </p:txBody>
      </p:sp>
      <p:sp>
        <p:nvSpPr>
          <p:cNvPr id="3" name="Footer Placeholder 2">
            <a:extLst>
              <a:ext uri="{FF2B5EF4-FFF2-40B4-BE49-F238E27FC236}">
                <a16:creationId xmlns:a16="http://schemas.microsoft.com/office/drawing/2014/main" id="{71346B4F-F02C-40EC-9B70-932B18214C6A}"/>
              </a:ext>
            </a:extLst>
          </p:cNvPr>
          <p:cNvSpPr>
            <a:spLocks noGrp="1"/>
          </p:cNvSpPr>
          <p:nvPr>
            <p:ph type="ftr" sz="quarter" idx="16"/>
          </p:nvPr>
        </p:nvSpPr>
        <p:spPr/>
        <p:txBody>
          <a:bodyPr/>
          <a:lstStyle/>
          <a:p>
            <a:endParaRPr lang="en-GB" dirty="0"/>
          </a:p>
        </p:txBody>
      </p:sp>
      <p:sp>
        <p:nvSpPr>
          <p:cNvPr id="4" name="Slide Number Placeholder 3">
            <a:extLst>
              <a:ext uri="{FF2B5EF4-FFF2-40B4-BE49-F238E27FC236}">
                <a16:creationId xmlns:a16="http://schemas.microsoft.com/office/drawing/2014/main" id="{FE67EB69-BB5A-407E-BF0A-1CB9B24506D8}"/>
              </a:ext>
            </a:extLst>
          </p:cNvPr>
          <p:cNvSpPr>
            <a:spLocks noGrp="1"/>
          </p:cNvSpPr>
          <p:nvPr>
            <p:ph type="sldNum" sz="quarter" idx="17"/>
          </p:nvPr>
        </p:nvSpPr>
        <p:spPr/>
        <p:txBody>
          <a:bodyPr/>
          <a:lstStyle>
            <a:lvl1pPr>
              <a:defRPr>
                <a:solidFill>
                  <a:schemeClr val="bg1"/>
                </a:solidFill>
              </a:defRPr>
            </a:lvl1p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886374073"/>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15:guide id="1" pos="156" userDrawn="1">
          <p15:clr>
            <a:srgbClr val="F26B43"/>
          </p15:clr>
        </p15:guide>
        <p15:guide id="2" pos="7523" userDrawn="1">
          <p15:clr>
            <a:srgbClr val="F26B43"/>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un titel">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297DEAA-3B7B-49C7-8C28-3F21F36A93D7}"/>
              </a:ext>
            </a:extLst>
          </p:cNvPr>
          <p:cNvSpPr>
            <a:spLocks noGrp="1"/>
          </p:cNvSpPr>
          <p:nvPr>
            <p:ph type="title"/>
          </p:nvPr>
        </p:nvSpPr>
        <p:spPr/>
        <p:txBody>
          <a:bodyPr/>
          <a:lstStyle/>
          <a:p>
            <a:r>
              <a:rPr lang="en-GB"/>
              <a:t>Click to edit Master title style</a:t>
            </a:r>
            <a:endParaRPr lang="en-GB" dirty="0"/>
          </a:p>
        </p:txBody>
      </p:sp>
      <p:sp>
        <p:nvSpPr>
          <p:cNvPr id="2" name="Footer Placeholder 1">
            <a:extLst>
              <a:ext uri="{FF2B5EF4-FFF2-40B4-BE49-F238E27FC236}">
                <a16:creationId xmlns:a16="http://schemas.microsoft.com/office/drawing/2014/main" id="{51F74546-9D06-4CF7-806D-E04B043BF5A5}"/>
              </a:ext>
            </a:extLst>
          </p:cNvPr>
          <p:cNvSpPr>
            <a:spLocks noGrp="1"/>
          </p:cNvSpPr>
          <p:nvPr>
            <p:ph type="ftr" sz="quarter" idx="10"/>
          </p:nvPr>
        </p:nvSpPr>
        <p:spPr/>
        <p:txBody>
          <a:bodyPr/>
          <a:lstStyle/>
          <a:p>
            <a:endParaRPr lang="en-GB" dirty="0"/>
          </a:p>
        </p:txBody>
      </p:sp>
      <p:sp>
        <p:nvSpPr>
          <p:cNvPr id="6" name="Slide Number Placeholder 5">
            <a:extLst>
              <a:ext uri="{FF2B5EF4-FFF2-40B4-BE49-F238E27FC236}">
                <a16:creationId xmlns:a16="http://schemas.microsoft.com/office/drawing/2014/main" id="{42F53AB3-8AAF-469F-AD3F-AE5E1A39D7C8}"/>
              </a:ext>
            </a:extLst>
          </p:cNvPr>
          <p:cNvSpPr>
            <a:spLocks noGrp="1"/>
          </p:cNvSpPr>
          <p:nvPr>
            <p:ph type="sldNum" sz="quarter" idx="11"/>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120845512"/>
      </p:ext>
    </p:extLst>
  </p:cSld>
  <p:clrMapOvr>
    <a:masterClrMapping/>
  </p:clrMapOvr>
  <p:extLst mod="1">
    <p:ext uri="{DCECCB84-F9BA-43D5-87BE-67443E8EF086}">
      <p15:sldGuideLst xmlns:p15="http://schemas.microsoft.com/office/powerpoint/2012/main">
        <p15:guide id="1" pos="1117" userDrawn="1">
          <p15:clr>
            <a:srgbClr val="F26B43"/>
          </p15:clr>
        </p15:guide>
        <p15:guide id="2" pos="6985" userDrawn="1">
          <p15:clr>
            <a:srgbClr val="F26B43"/>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ogo og footer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AE75ABF-082F-4A38-B952-09157E37A81A}"/>
              </a:ext>
            </a:extLst>
          </p:cNvPr>
          <p:cNvSpPr>
            <a:spLocks noGrp="1"/>
          </p:cNvSpPr>
          <p:nvPr>
            <p:ph type="ftr" sz="quarter" idx="10"/>
          </p:nvPr>
        </p:nvSpPr>
        <p:spPr/>
        <p:txBody>
          <a:bodyPr/>
          <a:lstStyle/>
          <a:p>
            <a:endParaRPr lang="en-GB" dirty="0"/>
          </a:p>
        </p:txBody>
      </p:sp>
      <p:sp>
        <p:nvSpPr>
          <p:cNvPr id="5" name="Slide Number Placeholder 4">
            <a:extLst>
              <a:ext uri="{FF2B5EF4-FFF2-40B4-BE49-F238E27FC236}">
                <a16:creationId xmlns:a16="http://schemas.microsoft.com/office/drawing/2014/main" id="{D0A39F3A-7714-4FD6-9132-D60FFA220D98}"/>
              </a:ext>
            </a:extLst>
          </p:cNvPr>
          <p:cNvSpPr>
            <a:spLocks noGrp="1"/>
          </p:cNvSpPr>
          <p:nvPr>
            <p:ph type="sldNum" sz="quarter" idx="11"/>
          </p:nvPr>
        </p:nvSpPr>
        <p:spPr/>
        <p:txBody>
          <a:bodyPr/>
          <a:lstStyle/>
          <a:p>
            <a:fld id="{103EA872-A674-449B-A120-B97244F8E91D}" type="slidenum">
              <a:rPr lang="en-GB" smtClean="0"/>
              <a:pPr/>
              <a:t>‹#›</a:t>
            </a:fld>
            <a:endParaRPr lang="en-GB" dirty="0"/>
          </a:p>
        </p:txBody>
      </p:sp>
    </p:spTree>
    <p:extLst>
      <p:ext uri="{BB962C8B-B14F-4D97-AF65-F5344CB8AC3E}">
        <p14:creationId xmlns:p14="http://schemas.microsoft.com/office/powerpoint/2010/main" val="2669264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2.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 name="Logo color">
            <a:extLst>
              <a:ext uri="{FF2B5EF4-FFF2-40B4-BE49-F238E27FC236}">
                <a16:creationId xmlns:a16="http://schemas.microsoft.com/office/drawing/2014/main" id="{ADC92552-7939-46C1-AAFE-B97F51EBFFE9}"/>
              </a:ext>
            </a:extLst>
          </p:cNvPr>
          <p:cNvSpPr>
            <a:spLocks noChangeAspect="1"/>
          </p:cNvSpPr>
          <p:nvPr userDrawn="1">
            <p:custDataLst>
              <p:tags r:id="rId15"/>
            </p:custDataLst>
          </p:nvPr>
        </p:nvSpPr>
        <p:spPr bwMode="auto">
          <a:xfrm>
            <a:off x="252033" y="252000"/>
            <a:ext cx="419666" cy="612000"/>
          </a:xfrm>
          <a:custGeom>
            <a:avLst/>
            <a:gdLst>
              <a:gd name="connsiteX0" fmla="*/ 1050029 w 4933949"/>
              <a:gd name="connsiteY0" fmla="*/ 6094413 h 7196138"/>
              <a:gd name="connsiteX1" fmla="*/ 3883920 w 4933949"/>
              <a:gd name="connsiteY1" fmla="*/ 6094413 h 7196138"/>
              <a:gd name="connsiteX2" fmla="*/ 4933949 w 4933949"/>
              <a:gd name="connsiteY2" fmla="*/ 6645934 h 7196138"/>
              <a:gd name="connsiteX3" fmla="*/ 3883920 w 4933949"/>
              <a:gd name="connsiteY3" fmla="*/ 7196138 h 7196138"/>
              <a:gd name="connsiteX4" fmla="*/ 1050029 w 4933949"/>
              <a:gd name="connsiteY4" fmla="*/ 7196138 h 7196138"/>
              <a:gd name="connsiteX5" fmla="*/ 0 w 4933949"/>
              <a:gd name="connsiteY5" fmla="*/ 6645934 h 7196138"/>
              <a:gd name="connsiteX6" fmla="*/ 1050029 w 4933949"/>
              <a:gd name="connsiteY6" fmla="*/ 6094413 h 7196138"/>
              <a:gd name="connsiteX7" fmla="*/ 1050029 w 4933949"/>
              <a:gd name="connsiteY7" fmla="*/ 4730750 h 7196138"/>
              <a:gd name="connsiteX8" fmla="*/ 3883920 w 4933949"/>
              <a:gd name="connsiteY8" fmla="*/ 4730750 h 7196138"/>
              <a:gd name="connsiteX9" fmla="*/ 4933949 w 4933949"/>
              <a:gd name="connsiteY9" fmla="*/ 5283066 h 7196138"/>
              <a:gd name="connsiteX10" fmla="*/ 3883920 w 4933949"/>
              <a:gd name="connsiteY10" fmla="*/ 5834063 h 7196138"/>
              <a:gd name="connsiteX11" fmla="*/ 1050029 w 4933949"/>
              <a:gd name="connsiteY11" fmla="*/ 5834063 h 7196138"/>
              <a:gd name="connsiteX12" fmla="*/ 0 w 4933949"/>
              <a:gd name="connsiteY12" fmla="*/ 5283066 h 7196138"/>
              <a:gd name="connsiteX13" fmla="*/ 1050029 w 4933949"/>
              <a:gd name="connsiteY13" fmla="*/ 4730750 h 7196138"/>
              <a:gd name="connsiteX14" fmla="*/ 1050029 w 4933949"/>
              <a:gd name="connsiteY14" fmla="*/ 3368675 h 7196138"/>
              <a:gd name="connsiteX15" fmla="*/ 3883920 w 4933949"/>
              <a:gd name="connsiteY15" fmla="*/ 3368675 h 7196138"/>
              <a:gd name="connsiteX16" fmla="*/ 4933949 w 4933949"/>
              <a:gd name="connsiteY16" fmla="*/ 3920991 h 7196138"/>
              <a:gd name="connsiteX17" fmla="*/ 3883920 w 4933949"/>
              <a:gd name="connsiteY17" fmla="*/ 4471988 h 7196138"/>
              <a:gd name="connsiteX18" fmla="*/ 1050029 w 4933949"/>
              <a:gd name="connsiteY18" fmla="*/ 4471988 h 7196138"/>
              <a:gd name="connsiteX19" fmla="*/ 0 w 4933949"/>
              <a:gd name="connsiteY19" fmla="*/ 3920991 h 7196138"/>
              <a:gd name="connsiteX20" fmla="*/ 1050029 w 4933949"/>
              <a:gd name="connsiteY20" fmla="*/ 3368675 h 7196138"/>
              <a:gd name="connsiteX21" fmla="*/ 678543 w 4933949"/>
              <a:gd name="connsiteY21" fmla="*/ 305710 h 7196138"/>
              <a:gd name="connsiteX22" fmla="*/ 678543 w 4933949"/>
              <a:gd name="connsiteY22" fmla="*/ 2307316 h 7196138"/>
              <a:gd name="connsiteX23" fmla="*/ 909109 w 4933949"/>
              <a:gd name="connsiteY23" fmla="*/ 2307316 h 7196138"/>
              <a:gd name="connsiteX24" fmla="*/ 1119911 w 4933949"/>
              <a:gd name="connsiteY24" fmla="*/ 2234842 h 7196138"/>
              <a:gd name="connsiteX25" fmla="*/ 1198962 w 4933949"/>
              <a:gd name="connsiteY25" fmla="*/ 1615517 h 7196138"/>
              <a:gd name="connsiteX26" fmla="*/ 1198962 w 4933949"/>
              <a:gd name="connsiteY26" fmla="*/ 996191 h 7196138"/>
              <a:gd name="connsiteX27" fmla="*/ 1119911 w 4933949"/>
              <a:gd name="connsiteY27" fmla="*/ 378184 h 7196138"/>
              <a:gd name="connsiteX28" fmla="*/ 909109 w 4933949"/>
              <a:gd name="connsiteY28" fmla="*/ 305710 h 7196138"/>
              <a:gd name="connsiteX29" fmla="*/ 678543 w 4933949"/>
              <a:gd name="connsiteY29" fmla="*/ 305710 h 7196138"/>
              <a:gd name="connsiteX30" fmla="*/ 1842869 w 4933949"/>
              <a:gd name="connsiteY30" fmla="*/ 0 h 7196138"/>
              <a:gd name="connsiteX31" fmla="*/ 3073618 w 4933949"/>
              <a:gd name="connsiteY31" fmla="*/ 0 h 7196138"/>
              <a:gd name="connsiteX32" fmla="*/ 3114467 w 4933949"/>
              <a:gd name="connsiteY32" fmla="*/ 14495 h 7196138"/>
              <a:gd name="connsiteX33" fmla="*/ 3128962 w 4933949"/>
              <a:gd name="connsiteY33" fmla="*/ 54027 h 7196138"/>
              <a:gd name="connsiteX34" fmla="*/ 3128962 w 4933949"/>
              <a:gd name="connsiteY34" fmla="*/ 275402 h 7196138"/>
              <a:gd name="connsiteX35" fmla="*/ 3114467 w 4933949"/>
              <a:gd name="connsiteY35" fmla="*/ 314934 h 7196138"/>
              <a:gd name="connsiteX36" fmla="*/ 3073618 w 4933949"/>
              <a:gd name="connsiteY36" fmla="*/ 329429 h 7196138"/>
              <a:gd name="connsiteX37" fmla="*/ 2679620 w 4933949"/>
              <a:gd name="connsiteY37" fmla="*/ 329429 h 7196138"/>
              <a:gd name="connsiteX38" fmla="*/ 2679620 w 4933949"/>
              <a:gd name="connsiteY38" fmla="*/ 2558999 h 7196138"/>
              <a:gd name="connsiteX39" fmla="*/ 2665125 w 4933949"/>
              <a:gd name="connsiteY39" fmla="*/ 2598530 h 7196138"/>
              <a:gd name="connsiteX40" fmla="*/ 2625594 w 4933949"/>
              <a:gd name="connsiteY40" fmla="*/ 2613025 h 7196138"/>
              <a:gd name="connsiteX41" fmla="*/ 2290893 w 4933949"/>
              <a:gd name="connsiteY41" fmla="*/ 2613025 h 7196138"/>
              <a:gd name="connsiteX42" fmla="*/ 2250044 w 4933949"/>
              <a:gd name="connsiteY42" fmla="*/ 2598530 h 7196138"/>
              <a:gd name="connsiteX43" fmla="*/ 2235549 w 4933949"/>
              <a:gd name="connsiteY43" fmla="*/ 2558999 h 7196138"/>
              <a:gd name="connsiteX44" fmla="*/ 2235549 w 4933949"/>
              <a:gd name="connsiteY44" fmla="*/ 329429 h 7196138"/>
              <a:gd name="connsiteX45" fmla="*/ 1842869 w 4933949"/>
              <a:gd name="connsiteY45" fmla="*/ 329429 h 7196138"/>
              <a:gd name="connsiteX46" fmla="*/ 1802020 w 4933949"/>
              <a:gd name="connsiteY46" fmla="*/ 314934 h 7196138"/>
              <a:gd name="connsiteX47" fmla="*/ 1787525 w 4933949"/>
              <a:gd name="connsiteY47" fmla="*/ 275402 h 7196138"/>
              <a:gd name="connsiteX48" fmla="*/ 1787525 w 4933949"/>
              <a:gd name="connsiteY48" fmla="*/ 54027 h 7196138"/>
              <a:gd name="connsiteX49" fmla="*/ 1802020 w 4933949"/>
              <a:gd name="connsiteY49" fmla="*/ 14495 h 7196138"/>
              <a:gd name="connsiteX50" fmla="*/ 1842869 w 4933949"/>
              <a:gd name="connsiteY50" fmla="*/ 0 h 7196138"/>
              <a:gd name="connsiteX51" fmla="*/ 317544 w 4933949"/>
              <a:gd name="connsiteY51" fmla="*/ 0 h 7196138"/>
              <a:gd name="connsiteX52" fmla="*/ 972349 w 4933949"/>
              <a:gd name="connsiteY52" fmla="*/ 0 h 7196138"/>
              <a:gd name="connsiteX53" fmla="*/ 1476958 w 4933949"/>
              <a:gd name="connsiteY53" fmla="*/ 179209 h 7196138"/>
              <a:gd name="connsiteX54" fmla="*/ 1619250 w 4933949"/>
              <a:gd name="connsiteY54" fmla="*/ 1025181 h 7196138"/>
              <a:gd name="connsiteX55" fmla="*/ 1619250 w 4933949"/>
              <a:gd name="connsiteY55" fmla="*/ 1587845 h 7196138"/>
              <a:gd name="connsiteX56" fmla="*/ 1476958 w 4933949"/>
              <a:gd name="connsiteY56" fmla="*/ 2433816 h 7196138"/>
              <a:gd name="connsiteX57" fmla="*/ 972349 w 4933949"/>
              <a:gd name="connsiteY57" fmla="*/ 2613025 h 7196138"/>
              <a:gd name="connsiteX58" fmla="*/ 317544 w 4933949"/>
              <a:gd name="connsiteY58" fmla="*/ 2613025 h 7196138"/>
              <a:gd name="connsiteX59" fmla="*/ 278018 w 4933949"/>
              <a:gd name="connsiteY59" fmla="*/ 2598530 h 7196138"/>
              <a:gd name="connsiteX60" fmla="*/ 263525 w 4933949"/>
              <a:gd name="connsiteY60" fmla="*/ 2558999 h 7196138"/>
              <a:gd name="connsiteX61" fmla="*/ 263525 w 4933949"/>
              <a:gd name="connsiteY61" fmla="*/ 54027 h 7196138"/>
              <a:gd name="connsiteX62" fmla="*/ 278018 w 4933949"/>
              <a:gd name="connsiteY62" fmla="*/ 14495 h 7196138"/>
              <a:gd name="connsiteX63" fmla="*/ 317544 w 4933949"/>
              <a:gd name="connsiteY63" fmla="*/ 0 h 7196138"/>
              <a:gd name="connsiteX64" fmla="*/ 3359213 w 4933949"/>
              <a:gd name="connsiteY64" fmla="*/ 0 h 7196138"/>
              <a:gd name="connsiteX65" fmla="*/ 3664991 w 4933949"/>
              <a:gd name="connsiteY65" fmla="*/ 0 h 7196138"/>
              <a:gd name="connsiteX66" fmla="*/ 3705850 w 4933949"/>
              <a:gd name="connsiteY66" fmla="*/ 14497 h 7196138"/>
              <a:gd name="connsiteX67" fmla="*/ 3720348 w 4933949"/>
              <a:gd name="connsiteY67" fmla="*/ 54035 h 7196138"/>
              <a:gd name="connsiteX68" fmla="*/ 3720348 w 4933949"/>
              <a:gd name="connsiteY68" fmla="*/ 1903062 h 7196138"/>
              <a:gd name="connsiteX69" fmla="*/ 3798111 w 4933949"/>
              <a:gd name="connsiteY69" fmla="*/ 2279984 h 7196138"/>
              <a:gd name="connsiteX70" fmla="*/ 3976042 w 4933949"/>
              <a:gd name="connsiteY70" fmla="*/ 2349833 h 7196138"/>
              <a:gd name="connsiteX71" fmla="*/ 4163200 w 4933949"/>
              <a:gd name="connsiteY71" fmla="*/ 2279984 h 7196138"/>
              <a:gd name="connsiteX72" fmla="*/ 4240963 w 4933949"/>
              <a:gd name="connsiteY72" fmla="*/ 1903062 h 7196138"/>
              <a:gd name="connsiteX73" fmla="*/ 4240963 w 4933949"/>
              <a:gd name="connsiteY73" fmla="*/ 54035 h 7196138"/>
              <a:gd name="connsiteX74" fmla="*/ 4255461 w 4933949"/>
              <a:gd name="connsiteY74" fmla="*/ 14497 h 7196138"/>
              <a:gd name="connsiteX75" fmla="*/ 4295001 w 4933949"/>
              <a:gd name="connsiteY75" fmla="*/ 0 h 7196138"/>
              <a:gd name="connsiteX76" fmla="*/ 4602098 w 4933949"/>
              <a:gd name="connsiteY76" fmla="*/ 0 h 7196138"/>
              <a:gd name="connsiteX77" fmla="*/ 4641638 w 4933949"/>
              <a:gd name="connsiteY77" fmla="*/ 14497 h 7196138"/>
              <a:gd name="connsiteX78" fmla="*/ 4656136 w 4933949"/>
              <a:gd name="connsiteY78" fmla="*/ 54035 h 7196138"/>
              <a:gd name="connsiteX79" fmla="*/ 4656136 w 4933949"/>
              <a:gd name="connsiteY79" fmla="*/ 1904380 h 7196138"/>
              <a:gd name="connsiteX80" fmla="*/ 4507201 w 4933949"/>
              <a:gd name="connsiteY80" fmla="*/ 2459220 h 7196138"/>
              <a:gd name="connsiteX81" fmla="*/ 3981314 w 4933949"/>
              <a:gd name="connsiteY81" fmla="*/ 2646363 h 7196138"/>
              <a:gd name="connsiteX82" fmla="*/ 3447519 w 4933949"/>
              <a:gd name="connsiteY82" fmla="*/ 2459220 h 7196138"/>
              <a:gd name="connsiteX83" fmla="*/ 3305174 w 4933949"/>
              <a:gd name="connsiteY83" fmla="*/ 1904380 h 7196138"/>
              <a:gd name="connsiteX84" fmla="*/ 3305174 w 4933949"/>
              <a:gd name="connsiteY84" fmla="*/ 54035 h 7196138"/>
              <a:gd name="connsiteX85" fmla="*/ 3318354 w 4933949"/>
              <a:gd name="connsiteY85" fmla="*/ 14497 h 7196138"/>
              <a:gd name="connsiteX86" fmla="*/ 3359213 w 4933949"/>
              <a:gd name="connsiteY86" fmla="*/ 0 h 7196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4933949" h="7196138">
                <a:moveTo>
                  <a:pt x="1050029" y="6094413"/>
                </a:moveTo>
                <a:cubicBezTo>
                  <a:pt x="2409664" y="6623557"/>
                  <a:pt x="2524285" y="6623557"/>
                  <a:pt x="3883920" y="6094413"/>
                </a:cubicBezTo>
                <a:cubicBezTo>
                  <a:pt x="3883920" y="6094413"/>
                  <a:pt x="3883920" y="6094413"/>
                  <a:pt x="4933949" y="6645934"/>
                </a:cubicBezTo>
                <a:cubicBezTo>
                  <a:pt x="4933949" y="6645934"/>
                  <a:pt x="4933949" y="6645934"/>
                  <a:pt x="3883920" y="7196138"/>
                </a:cubicBezTo>
                <a:cubicBezTo>
                  <a:pt x="2524285" y="6668311"/>
                  <a:pt x="2409664" y="6668311"/>
                  <a:pt x="1050029" y="7196138"/>
                </a:cubicBezTo>
                <a:cubicBezTo>
                  <a:pt x="1050029" y="7196138"/>
                  <a:pt x="1050029" y="7196138"/>
                  <a:pt x="0" y="6645934"/>
                </a:cubicBezTo>
                <a:cubicBezTo>
                  <a:pt x="0" y="6645934"/>
                  <a:pt x="0" y="6645934"/>
                  <a:pt x="1050029" y="6094413"/>
                </a:cubicBezTo>
                <a:close/>
                <a:moveTo>
                  <a:pt x="1050029" y="4730750"/>
                </a:moveTo>
                <a:cubicBezTo>
                  <a:pt x="2409664" y="5260657"/>
                  <a:pt x="2524285" y="5260657"/>
                  <a:pt x="3883920" y="4730750"/>
                </a:cubicBezTo>
                <a:cubicBezTo>
                  <a:pt x="3883920" y="4730750"/>
                  <a:pt x="3883920" y="4730750"/>
                  <a:pt x="4933949" y="5283066"/>
                </a:cubicBezTo>
                <a:cubicBezTo>
                  <a:pt x="4933949" y="5283066"/>
                  <a:pt x="4933949" y="5283066"/>
                  <a:pt x="3883920" y="5834063"/>
                </a:cubicBezTo>
                <a:cubicBezTo>
                  <a:pt x="2524285" y="5305475"/>
                  <a:pt x="2409664" y="5305475"/>
                  <a:pt x="1050029" y="5834063"/>
                </a:cubicBezTo>
                <a:cubicBezTo>
                  <a:pt x="1050029" y="5834063"/>
                  <a:pt x="1050029" y="5834063"/>
                  <a:pt x="0" y="5283066"/>
                </a:cubicBezTo>
                <a:cubicBezTo>
                  <a:pt x="0" y="5283066"/>
                  <a:pt x="0" y="5283066"/>
                  <a:pt x="1050029" y="4730750"/>
                </a:cubicBezTo>
                <a:close/>
                <a:moveTo>
                  <a:pt x="1050029" y="3368675"/>
                </a:moveTo>
                <a:cubicBezTo>
                  <a:pt x="2409664" y="3898582"/>
                  <a:pt x="2524285" y="3898582"/>
                  <a:pt x="3883920" y="3368675"/>
                </a:cubicBezTo>
                <a:cubicBezTo>
                  <a:pt x="3883920" y="3368675"/>
                  <a:pt x="3883920" y="3368675"/>
                  <a:pt x="4933949" y="3920991"/>
                </a:cubicBezTo>
                <a:cubicBezTo>
                  <a:pt x="4933949" y="3920991"/>
                  <a:pt x="4933949" y="3920991"/>
                  <a:pt x="3883920" y="4471988"/>
                </a:cubicBezTo>
                <a:cubicBezTo>
                  <a:pt x="2524285" y="3943400"/>
                  <a:pt x="2409664" y="3943400"/>
                  <a:pt x="1050029" y="4471988"/>
                </a:cubicBezTo>
                <a:cubicBezTo>
                  <a:pt x="1050029" y="4471988"/>
                  <a:pt x="1050029" y="4471988"/>
                  <a:pt x="0" y="3920991"/>
                </a:cubicBezTo>
                <a:cubicBezTo>
                  <a:pt x="0" y="3920991"/>
                  <a:pt x="0" y="3920991"/>
                  <a:pt x="1050029" y="3368675"/>
                </a:cubicBezTo>
                <a:close/>
                <a:moveTo>
                  <a:pt x="678543" y="305710"/>
                </a:moveTo>
                <a:lnTo>
                  <a:pt x="678543" y="2307316"/>
                </a:lnTo>
                <a:cubicBezTo>
                  <a:pt x="678543" y="2307316"/>
                  <a:pt x="678543" y="2307316"/>
                  <a:pt x="909109" y="2307316"/>
                </a:cubicBezTo>
                <a:cubicBezTo>
                  <a:pt x="1011875" y="2307316"/>
                  <a:pt x="1072481" y="2291503"/>
                  <a:pt x="1119911" y="2234842"/>
                </a:cubicBezTo>
                <a:cubicBezTo>
                  <a:pt x="1192375" y="2147873"/>
                  <a:pt x="1198962" y="1971299"/>
                  <a:pt x="1198962" y="1615517"/>
                </a:cubicBezTo>
                <a:cubicBezTo>
                  <a:pt x="1198962" y="1615517"/>
                  <a:pt x="1198962" y="1615517"/>
                  <a:pt x="1198962" y="996191"/>
                </a:cubicBezTo>
                <a:cubicBezTo>
                  <a:pt x="1198962" y="641727"/>
                  <a:pt x="1192375" y="465153"/>
                  <a:pt x="1119911" y="378184"/>
                </a:cubicBezTo>
                <a:cubicBezTo>
                  <a:pt x="1072481" y="321522"/>
                  <a:pt x="1011875" y="305710"/>
                  <a:pt x="909109" y="305710"/>
                </a:cubicBezTo>
                <a:cubicBezTo>
                  <a:pt x="909109" y="305710"/>
                  <a:pt x="909109" y="305710"/>
                  <a:pt x="678543" y="305710"/>
                </a:cubicBezTo>
                <a:close/>
                <a:moveTo>
                  <a:pt x="1842869" y="0"/>
                </a:moveTo>
                <a:cubicBezTo>
                  <a:pt x="1842869" y="0"/>
                  <a:pt x="1842869" y="0"/>
                  <a:pt x="3073618" y="0"/>
                </a:cubicBezTo>
                <a:cubicBezTo>
                  <a:pt x="3093384" y="0"/>
                  <a:pt x="3105243" y="5271"/>
                  <a:pt x="3114467" y="14495"/>
                </a:cubicBezTo>
                <a:cubicBezTo>
                  <a:pt x="3122374" y="22401"/>
                  <a:pt x="3128962" y="34261"/>
                  <a:pt x="3128962" y="54027"/>
                </a:cubicBezTo>
                <a:cubicBezTo>
                  <a:pt x="3128962" y="54027"/>
                  <a:pt x="3128962" y="54027"/>
                  <a:pt x="3128962" y="275402"/>
                </a:cubicBezTo>
                <a:cubicBezTo>
                  <a:pt x="3128962" y="295168"/>
                  <a:pt x="3122374" y="307028"/>
                  <a:pt x="3114467" y="314934"/>
                </a:cubicBezTo>
                <a:cubicBezTo>
                  <a:pt x="3105243" y="324158"/>
                  <a:pt x="3093384" y="329429"/>
                  <a:pt x="3073618" y="329429"/>
                </a:cubicBezTo>
                <a:cubicBezTo>
                  <a:pt x="3073618" y="329429"/>
                  <a:pt x="3073618" y="329429"/>
                  <a:pt x="2679620" y="329429"/>
                </a:cubicBezTo>
                <a:cubicBezTo>
                  <a:pt x="2679620" y="329429"/>
                  <a:pt x="2679620" y="329429"/>
                  <a:pt x="2679620" y="2558999"/>
                </a:cubicBezTo>
                <a:cubicBezTo>
                  <a:pt x="2679620" y="2578765"/>
                  <a:pt x="2674349" y="2590624"/>
                  <a:pt x="2665125" y="2598530"/>
                </a:cubicBezTo>
                <a:cubicBezTo>
                  <a:pt x="2657219" y="2607755"/>
                  <a:pt x="2645360" y="2613025"/>
                  <a:pt x="2625594" y="2613025"/>
                </a:cubicBezTo>
                <a:cubicBezTo>
                  <a:pt x="2625594" y="2613025"/>
                  <a:pt x="2625594" y="2613025"/>
                  <a:pt x="2290893" y="2613025"/>
                </a:cubicBezTo>
                <a:cubicBezTo>
                  <a:pt x="2271128" y="2613025"/>
                  <a:pt x="2259268" y="2607755"/>
                  <a:pt x="2250044" y="2598530"/>
                </a:cubicBezTo>
                <a:cubicBezTo>
                  <a:pt x="2240820" y="2590624"/>
                  <a:pt x="2235549" y="2578765"/>
                  <a:pt x="2235549" y="2558999"/>
                </a:cubicBezTo>
                <a:cubicBezTo>
                  <a:pt x="2235549" y="2558999"/>
                  <a:pt x="2235549" y="2558999"/>
                  <a:pt x="2235549" y="329429"/>
                </a:cubicBezTo>
                <a:cubicBezTo>
                  <a:pt x="2235549" y="329429"/>
                  <a:pt x="2235549" y="329429"/>
                  <a:pt x="1842869" y="329429"/>
                </a:cubicBezTo>
                <a:cubicBezTo>
                  <a:pt x="1823104" y="329429"/>
                  <a:pt x="1811244" y="324158"/>
                  <a:pt x="1802020" y="314934"/>
                </a:cubicBezTo>
                <a:cubicBezTo>
                  <a:pt x="1792796" y="307028"/>
                  <a:pt x="1787525" y="295168"/>
                  <a:pt x="1787525" y="275402"/>
                </a:cubicBezTo>
                <a:cubicBezTo>
                  <a:pt x="1787525" y="275402"/>
                  <a:pt x="1787525" y="275402"/>
                  <a:pt x="1787525" y="54027"/>
                </a:cubicBezTo>
                <a:cubicBezTo>
                  <a:pt x="1787525" y="34261"/>
                  <a:pt x="1792796" y="22401"/>
                  <a:pt x="1802020" y="14495"/>
                </a:cubicBezTo>
                <a:cubicBezTo>
                  <a:pt x="1811244" y="5271"/>
                  <a:pt x="1823104" y="0"/>
                  <a:pt x="1842869" y="0"/>
                </a:cubicBezTo>
                <a:close/>
                <a:moveTo>
                  <a:pt x="317544" y="0"/>
                </a:moveTo>
                <a:cubicBezTo>
                  <a:pt x="317544" y="0"/>
                  <a:pt x="317544" y="0"/>
                  <a:pt x="972349" y="0"/>
                </a:cubicBezTo>
                <a:cubicBezTo>
                  <a:pt x="1226630" y="0"/>
                  <a:pt x="1382097" y="57980"/>
                  <a:pt x="1476958" y="179209"/>
                </a:cubicBezTo>
                <a:cubicBezTo>
                  <a:pt x="1615298" y="345241"/>
                  <a:pt x="1619250" y="614055"/>
                  <a:pt x="1619250" y="1025181"/>
                </a:cubicBezTo>
                <a:cubicBezTo>
                  <a:pt x="1619250" y="1025181"/>
                  <a:pt x="1619250" y="1025181"/>
                  <a:pt x="1619250" y="1587845"/>
                </a:cubicBezTo>
                <a:cubicBezTo>
                  <a:pt x="1619250" y="1998971"/>
                  <a:pt x="1615298" y="2267784"/>
                  <a:pt x="1476958" y="2433816"/>
                </a:cubicBezTo>
                <a:cubicBezTo>
                  <a:pt x="1382097" y="2555046"/>
                  <a:pt x="1226630" y="2613025"/>
                  <a:pt x="972349" y="2613025"/>
                </a:cubicBezTo>
                <a:cubicBezTo>
                  <a:pt x="972349" y="2613025"/>
                  <a:pt x="972349" y="2613025"/>
                  <a:pt x="317544" y="2613025"/>
                </a:cubicBezTo>
                <a:cubicBezTo>
                  <a:pt x="297781" y="2613025"/>
                  <a:pt x="285923" y="2607755"/>
                  <a:pt x="278018" y="2598530"/>
                </a:cubicBezTo>
                <a:cubicBezTo>
                  <a:pt x="268795" y="2590624"/>
                  <a:pt x="263525" y="2578765"/>
                  <a:pt x="263525" y="2558999"/>
                </a:cubicBezTo>
                <a:cubicBezTo>
                  <a:pt x="263525" y="2558999"/>
                  <a:pt x="263525" y="2558999"/>
                  <a:pt x="263525" y="54027"/>
                </a:cubicBezTo>
                <a:cubicBezTo>
                  <a:pt x="263525" y="34261"/>
                  <a:pt x="268795" y="22401"/>
                  <a:pt x="278018" y="14495"/>
                </a:cubicBezTo>
                <a:cubicBezTo>
                  <a:pt x="285923" y="5271"/>
                  <a:pt x="297781" y="0"/>
                  <a:pt x="317544" y="0"/>
                </a:cubicBezTo>
                <a:close/>
                <a:moveTo>
                  <a:pt x="3359213" y="0"/>
                </a:moveTo>
                <a:cubicBezTo>
                  <a:pt x="3359213" y="0"/>
                  <a:pt x="3359213" y="0"/>
                  <a:pt x="3664991" y="0"/>
                </a:cubicBezTo>
                <a:cubicBezTo>
                  <a:pt x="3684762" y="0"/>
                  <a:pt x="3696624" y="5272"/>
                  <a:pt x="3705850" y="14497"/>
                </a:cubicBezTo>
                <a:cubicBezTo>
                  <a:pt x="3715076" y="22405"/>
                  <a:pt x="3720348" y="34266"/>
                  <a:pt x="3720348" y="54035"/>
                </a:cubicBezTo>
                <a:cubicBezTo>
                  <a:pt x="3720348" y="54035"/>
                  <a:pt x="3720348" y="54035"/>
                  <a:pt x="3720348" y="1903062"/>
                </a:cubicBezTo>
                <a:cubicBezTo>
                  <a:pt x="3720348" y="2103384"/>
                  <a:pt x="3738800" y="2214089"/>
                  <a:pt x="3798111" y="2279984"/>
                </a:cubicBezTo>
                <a:cubicBezTo>
                  <a:pt x="3841605" y="2328747"/>
                  <a:pt x="3899597" y="2349833"/>
                  <a:pt x="3976042" y="2349833"/>
                </a:cubicBezTo>
                <a:cubicBezTo>
                  <a:pt x="4060395" y="2349833"/>
                  <a:pt x="4121023" y="2326111"/>
                  <a:pt x="4163200" y="2279984"/>
                </a:cubicBezTo>
                <a:cubicBezTo>
                  <a:pt x="4226464" y="2211453"/>
                  <a:pt x="4240963" y="2096795"/>
                  <a:pt x="4240963" y="1903062"/>
                </a:cubicBezTo>
                <a:cubicBezTo>
                  <a:pt x="4240963" y="1903062"/>
                  <a:pt x="4240963" y="1903062"/>
                  <a:pt x="4240963" y="54035"/>
                </a:cubicBezTo>
                <a:cubicBezTo>
                  <a:pt x="4240963" y="34266"/>
                  <a:pt x="4246235" y="22405"/>
                  <a:pt x="4255461" y="14497"/>
                </a:cubicBezTo>
                <a:cubicBezTo>
                  <a:pt x="4263369" y="5272"/>
                  <a:pt x="4276549" y="0"/>
                  <a:pt x="4295001" y="0"/>
                </a:cubicBezTo>
                <a:cubicBezTo>
                  <a:pt x="4295001" y="0"/>
                  <a:pt x="4295001" y="0"/>
                  <a:pt x="4602098" y="0"/>
                </a:cubicBezTo>
                <a:cubicBezTo>
                  <a:pt x="4621868" y="0"/>
                  <a:pt x="4633730" y="5272"/>
                  <a:pt x="4641638" y="14497"/>
                </a:cubicBezTo>
                <a:cubicBezTo>
                  <a:pt x="4650864" y="22405"/>
                  <a:pt x="4656136" y="34266"/>
                  <a:pt x="4656136" y="54035"/>
                </a:cubicBezTo>
                <a:cubicBezTo>
                  <a:pt x="4656136" y="54035"/>
                  <a:pt x="4656136" y="54035"/>
                  <a:pt x="4656136" y="1904380"/>
                </a:cubicBezTo>
                <a:cubicBezTo>
                  <a:pt x="4656136" y="2153465"/>
                  <a:pt x="4627140" y="2319521"/>
                  <a:pt x="4507201" y="2459220"/>
                </a:cubicBezTo>
                <a:cubicBezTo>
                  <a:pt x="4405714" y="2577832"/>
                  <a:pt x="4239645" y="2646363"/>
                  <a:pt x="3981314" y="2646363"/>
                </a:cubicBezTo>
                <a:cubicBezTo>
                  <a:pt x="3726938" y="2646363"/>
                  <a:pt x="3559550" y="2581786"/>
                  <a:pt x="3447519" y="2459220"/>
                </a:cubicBezTo>
                <a:cubicBezTo>
                  <a:pt x="3340760" y="2341926"/>
                  <a:pt x="3305174" y="2173233"/>
                  <a:pt x="3305174" y="1904380"/>
                </a:cubicBezTo>
                <a:cubicBezTo>
                  <a:pt x="3305174" y="1904380"/>
                  <a:pt x="3305174" y="1904380"/>
                  <a:pt x="3305174" y="54035"/>
                </a:cubicBezTo>
                <a:cubicBezTo>
                  <a:pt x="3305174" y="34266"/>
                  <a:pt x="3310446" y="22405"/>
                  <a:pt x="3318354" y="14497"/>
                </a:cubicBezTo>
                <a:cubicBezTo>
                  <a:pt x="3327580" y="5272"/>
                  <a:pt x="3339442" y="0"/>
                  <a:pt x="3359213" y="0"/>
                </a:cubicBezTo>
                <a:close/>
              </a:path>
            </a:pathLst>
          </a:custGeom>
          <a:solidFill>
            <a:srgbClr val="171748"/>
          </a:solidFill>
          <a:ln>
            <a:noFill/>
          </a:ln>
          <a:extLst/>
        </p:spPr>
        <p:txBody>
          <a:bodyPr vert="horz" wrap="square" lIns="91440" tIns="45720" rIns="91440" bIns="45720" numCol="1" anchor="t" anchorCtr="0" compatLnSpc="1">
            <a:prstTxWarp prst="textNoShape">
              <a:avLst/>
            </a:prstTxWarp>
            <a:noAutofit/>
          </a:bodyPr>
          <a:lstStyle/>
          <a:p>
            <a:endParaRPr lang="en-GB" sz="1600"/>
          </a:p>
        </p:txBody>
      </p:sp>
      <p:sp>
        <p:nvSpPr>
          <p:cNvPr id="11" name="Bottom bar">
            <a:extLst>
              <a:ext uri="{FF2B5EF4-FFF2-40B4-BE49-F238E27FC236}">
                <a16:creationId xmlns:a16="http://schemas.microsoft.com/office/drawing/2014/main" id="{FFFFD011-0D94-46EE-B45C-787FE82C3B5E}"/>
              </a:ext>
            </a:extLst>
          </p:cNvPr>
          <p:cNvSpPr/>
          <p:nvPr userDrawn="1"/>
        </p:nvSpPr>
        <p:spPr bwMode="auto">
          <a:xfrm>
            <a:off x="0" y="6541200"/>
            <a:ext cx="12194787" cy="316800"/>
          </a:xfrm>
          <a:prstGeom prst="rect">
            <a:avLst/>
          </a:prstGeom>
          <a:solidFill>
            <a:srgbClr val="171748"/>
          </a:solidFill>
          <a:ln w="9525" cap="flat" cmpd="sng" algn="ctr">
            <a:noFill/>
            <a:prstDash val="solid"/>
            <a:miter lim="800000"/>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
        <p:nvSpPr>
          <p:cNvPr id="3" name="FLD_Presentation Title"/>
          <p:cNvSpPr>
            <a:spLocks noGrp="1"/>
          </p:cNvSpPr>
          <p:nvPr>
            <p:ph type="ftr" sz="quarter" idx="3"/>
          </p:nvPr>
        </p:nvSpPr>
        <p:spPr>
          <a:xfrm>
            <a:off x="0" y="6912000"/>
            <a:ext cx="0" cy="0"/>
          </a:xfrm>
          <a:prstGeom prst="rect">
            <a:avLst/>
          </a:prstGeom>
        </p:spPr>
        <p:txBody>
          <a:bodyPr vert="horz" lIns="0" tIns="0" rIns="0" bIns="0" rtlCol="0" anchor="t" anchorCtr="0"/>
          <a:lstStyle>
            <a:lvl1pPr algn="l">
              <a:spcBef>
                <a:spcPts val="0"/>
              </a:spcBef>
              <a:defRPr sz="700" b="0">
                <a:noFill/>
                <a:latin typeface="+mn-lt"/>
              </a:defRPr>
            </a:lvl1pPr>
          </a:lstStyle>
          <a:p>
            <a:endParaRPr lang="en-GB" dirty="0"/>
          </a:p>
        </p:txBody>
      </p:sp>
      <p:sp>
        <p:nvSpPr>
          <p:cNvPr id="4" name="Slide Number Placeholder 3"/>
          <p:cNvSpPr>
            <a:spLocks noGrp="1"/>
          </p:cNvSpPr>
          <p:nvPr>
            <p:ph type="sldNum" sz="quarter" idx="4"/>
          </p:nvPr>
        </p:nvSpPr>
        <p:spPr>
          <a:xfrm>
            <a:off x="11507948" y="6541200"/>
            <a:ext cx="432656" cy="316800"/>
          </a:xfrm>
          <a:prstGeom prst="rect">
            <a:avLst/>
          </a:prstGeom>
        </p:spPr>
        <p:txBody>
          <a:bodyPr vert="horz" lIns="0" tIns="0" rIns="0" bIns="0" rtlCol="0" anchor="ctr" anchorCtr="0"/>
          <a:lstStyle>
            <a:lvl1pPr algn="l">
              <a:defRPr sz="700" b="1">
                <a:solidFill>
                  <a:schemeClr val="bg1"/>
                </a:solidFill>
                <a:latin typeface="+mn-lt"/>
              </a:defRPr>
            </a:lvl1pPr>
          </a:lstStyle>
          <a:p>
            <a:fld id="{103EA872-A674-449B-A120-B97244F8E91D}" type="slidenum">
              <a:rPr lang="en-GB" smtClean="0"/>
              <a:pPr/>
              <a:t>‹#›</a:t>
            </a:fld>
            <a:endParaRPr lang="en-GB" dirty="0"/>
          </a:p>
        </p:txBody>
      </p:sp>
      <p:sp>
        <p:nvSpPr>
          <p:cNvPr id="113666" name="Rectangle 2"/>
          <p:cNvSpPr>
            <a:spLocks noGrp="1" noChangeArrowheads="1"/>
          </p:cNvSpPr>
          <p:nvPr>
            <p:ph type="title"/>
          </p:nvPr>
        </p:nvSpPr>
        <p:spPr bwMode="auto">
          <a:xfrm>
            <a:off x="1774957" y="426127"/>
            <a:ext cx="9313586" cy="972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p>
            <a:pPr lvl="0"/>
            <a:r>
              <a:rPr lang="en-GB" dirty="0"/>
              <a:t>Click to edit Master title style</a:t>
            </a:r>
          </a:p>
        </p:txBody>
      </p:sp>
      <p:sp>
        <p:nvSpPr>
          <p:cNvPr id="113667" name="Rectangle 3"/>
          <p:cNvSpPr>
            <a:spLocks noGrp="1" noChangeArrowheads="1"/>
          </p:cNvSpPr>
          <p:nvPr>
            <p:ph type="body" idx="1"/>
          </p:nvPr>
        </p:nvSpPr>
        <p:spPr bwMode="auto">
          <a:xfrm>
            <a:off x="1774957" y="1706328"/>
            <a:ext cx="9313586" cy="4545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GB" dirty="0"/>
              <a:t>Edit Master text styles</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a:p>
            <a:pPr lvl="5"/>
            <a:endParaRPr lang="en-GB" dirty="0"/>
          </a:p>
        </p:txBody>
      </p:sp>
      <p:sp>
        <p:nvSpPr>
          <p:cNvPr id="113676" name="text" descr="{&quot;templafy&quot;:{&quot;id&quot;:&quot;25939b85-735d-4536-96b0-bff5b30753fd&quot;}}" title="UserProfile.Offices.Workarea_{{DocumentLanguage}}"/>
          <p:cNvSpPr>
            <a:spLocks noChangeArrowheads="1"/>
          </p:cNvSpPr>
          <p:nvPr userDrawn="1"/>
        </p:nvSpPr>
        <p:spPr bwMode="auto">
          <a:xfrm>
            <a:off x="1774958" y="6541200"/>
            <a:ext cx="3397513" cy="316800"/>
          </a:xfrm>
          <a:prstGeom prst="rect">
            <a:avLst/>
          </a:prstGeom>
          <a:noFill/>
          <a:ln>
            <a:noFill/>
          </a:ln>
          <a:extLst/>
        </p:spPr>
        <p:txBody>
          <a:bodyPr lIns="0" tIns="0" rIns="0" bIns="0" anchor="ctr" anchorCtr="0"/>
          <a:lstStyle/>
          <a:p>
            <a:pPr algn="l" eaLnBrk="0" hangingPunct="0">
              <a:spcBef>
                <a:spcPct val="0"/>
              </a:spcBef>
            </a:pPr>
            <a:r>
              <a:rPr lang="en-GB" sz="700" b="1" dirty="0">
                <a:solidFill>
                  <a:schemeClr val="bg1"/>
                </a:solidFill>
                <a:latin typeface="+mn-lt"/>
              </a:rPr>
              <a:t>DTU Aqua</a:t>
            </a:r>
          </a:p>
        </p:txBody>
      </p:sp>
      <p:sp>
        <p:nvSpPr>
          <p:cNvPr id="5" name="date" descr="{&quot;templafy&quot;:{&quot;id&quot;:&quot;22c5a646-b6e3-458c-9744-427e8b95a2f0&quot;}}" title="Form.Date">
            <a:extLst>
              <a:ext uri="{FF2B5EF4-FFF2-40B4-BE49-F238E27FC236}">
                <a16:creationId xmlns:a16="http://schemas.microsoft.com/office/drawing/2014/main" id="{792B975C-625D-4095-8E1D-63F20A11B57C}"/>
              </a:ext>
            </a:extLst>
          </p:cNvPr>
          <p:cNvSpPr/>
          <p:nvPr userDrawn="1"/>
        </p:nvSpPr>
        <p:spPr bwMode="auto">
          <a:xfrm>
            <a:off x="251396" y="6541200"/>
            <a:ext cx="1104157" cy="316800"/>
          </a:xfrm>
          <a:prstGeom prst="rect">
            <a:avLst/>
          </a:prstGeom>
          <a:noFill/>
          <a:ln w="9525"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bodyPr>
          <a:lstStyle/>
          <a:p>
            <a:pPr marL="0" marR="0" indent="0" algn="r" defTabSz="914400" rtl="0" eaLnBrk="1" fontAlgn="base" latinLnBrk="0" hangingPunct="1">
              <a:lnSpc>
                <a:spcPct val="100000"/>
              </a:lnSpc>
              <a:spcBef>
                <a:spcPct val="50000"/>
              </a:spcBef>
              <a:spcAft>
                <a:spcPct val="0"/>
              </a:spcAft>
              <a:buClrTx/>
              <a:buSzTx/>
              <a:buFontTx/>
              <a:buNone/>
              <a:tabLst/>
            </a:pPr>
            <a:r>
              <a:rPr kumimoji="0" lang="en-GB" sz="700" b="1" i="0" u="none" strike="noStrike" cap="none" normalizeH="0" baseline="0" dirty="0" smtClean="0">
                <a:ln>
                  <a:noFill/>
                </a:ln>
                <a:solidFill>
                  <a:schemeClr val="bg1"/>
                </a:solidFill>
                <a:effectLst/>
                <a:latin typeface="+mn-lt"/>
                <a:ea typeface="ＭＳ Ｐゴシック" pitchFamily="-80" charset="-128"/>
              </a:rPr>
              <a:t>17 June 2019</a:t>
            </a:r>
            <a:endParaRPr kumimoji="0" lang="en-GB" sz="700" b="1" i="0" u="none" strike="noStrike" cap="none" normalizeH="0" baseline="0" dirty="0">
              <a:ln>
                <a:noFill/>
              </a:ln>
              <a:solidFill>
                <a:schemeClr val="bg1"/>
              </a:solidFill>
              <a:effectLst/>
              <a:latin typeface="+mn-lt"/>
              <a:ea typeface="ＭＳ Ｐゴシック" pitchFamily="-80" charset="-128"/>
            </a:endParaRPr>
          </a:p>
        </p:txBody>
      </p:sp>
      <p:sp>
        <p:nvSpPr>
          <p:cNvPr id="7" name="text" descr="{&quot;templafy&quot;:{&quot;id&quot;:&quot;c21b56d5-0ad0-41d2-a2b2-e5e87c39cb59&quot;}}" title="Form.PresentationTitle">
            <a:extLst>
              <a:ext uri="{FF2B5EF4-FFF2-40B4-BE49-F238E27FC236}">
                <a16:creationId xmlns:a16="http://schemas.microsoft.com/office/drawing/2014/main" id="{06B09BDB-1C7D-4F8A-8F1B-82D88054A428}"/>
              </a:ext>
            </a:extLst>
          </p:cNvPr>
          <p:cNvSpPr txBox="1"/>
          <p:nvPr userDrawn="1"/>
        </p:nvSpPr>
        <p:spPr>
          <a:xfrm>
            <a:off x="5591878" y="6541200"/>
            <a:ext cx="5496664" cy="316800"/>
          </a:xfrm>
          <a:prstGeom prst="rect">
            <a:avLst/>
          </a:prstGeom>
          <a:noFill/>
        </p:spPr>
        <p:txBody>
          <a:bodyPr wrap="square" lIns="0" tIns="0" rIns="0" bIns="0" rtlCol="0" anchor="ctr" anchorCtr="0">
            <a:noAutofit/>
          </a:bodyPr>
          <a:lstStyle/>
          <a:p>
            <a:pPr algn="r"/>
            <a:endParaRPr lang="en-GB" sz="700" dirty="0">
              <a:solidFill>
                <a:schemeClr val="bg1"/>
              </a:solidFill>
              <a:latin typeface="+mn-lt"/>
            </a:endParaRPr>
          </a:p>
        </p:txBody>
      </p:sp>
      <p:sp>
        <p:nvSpPr>
          <p:cNvPr id="2" name="Top bar">
            <a:extLst>
              <a:ext uri="{FF2B5EF4-FFF2-40B4-BE49-F238E27FC236}">
                <a16:creationId xmlns:a16="http://schemas.microsoft.com/office/drawing/2014/main" id="{35912424-89BF-4A93-9096-3282916C71FE}"/>
              </a:ext>
            </a:extLst>
          </p:cNvPr>
          <p:cNvSpPr/>
          <p:nvPr userDrawn="1"/>
        </p:nvSpPr>
        <p:spPr bwMode="auto">
          <a:xfrm>
            <a:off x="0" y="0"/>
            <a:ext cx="12194787" cy="50400"/>
          </a:xfrm>
          <a:prstGeom prst="rect">
            <a:avLst/>
          </a:prstGeom>
          <a:solidFill>
            <a:srgbClr val="171748"/>
          </a:solidFill>
          <a:ln w="9525" cap="flat" cmpd="sng" algn="ctr">
            <a:noFill/>
            <a:prstDash val="solid"/>
            <a:miter lim="800000"/>
            <a:headEnd type="none" w="med" len="med"/>
            <a:tailEnd type="none" w="med" len="med"/>
          </a:ln>
          <a:effectLst/>
          <a:ex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432"/>
              </a:spcBef>
              <a:spcAft>
                <a:spcPct val="0"/>
              </a:spcAft>
              <a:buClrTx/>
              <a:buSzTx/>
              <a:buFontTx/>
              <a:buNone/>
              <a:tabLst/>
            </a:pPr>
            <a:endParaRPr kumimoji="0" lang="en-GB" sz="1600" b="0" i="0" u="none" strike="noStrike" cap="none" normalizeH="0" baseline="0" dirty="0" err="1">
              <a:ln>
                <a:noFill/>
              </a:ln>
              <a:solidFill>
                <a:srgbClr val="FFFFFF"/>
              </a:solidFill>
              <a:effectLst/>
              <a:latin typeface="+mn-lt"/>
              <a:ea typeface="ＭＳ Ｐゴシック" pitchFamily="-80" charset="-128"/>
            </a:endParaRPr>
          </a:p>
        </p:txBody>
      </p:sp>
    </p:spTree>
    <p:extLst>
      <p:ext uri="{BB962C8B-B14F-4D97-AF65-F5344CB8AC3E}">
        <p14:creationId xmlns:p14="http://schemas.microsoft.com/office/powerpoint/2010/main" val="2454702602"/>
      </p:ext>
    </p:extLst>
  </p:cSld>
  <p:clrMap bg1="lt1" tx1="dk1" bg2="lt2" tx2="dk2" accent1="accent1" accent2="accent2" accent3="accent3" accent4="accent4" accent5="accent5" accent6="accent6" hlink="hlink" folHlink="folHlink"/>
  <p:sldLayoutIdLst>
    <p:sldLayoutId id="2147483663" r:id="rId1"/>
    <p:sldLayoutId id="2147483671" r:id="rId2"/>
    <p:sldLayoutId id="2147483664" r:id="rId3"/>
    <p:sldLayoutId id="2147483677" r:id="rId4"/>
    <p:sldLayoutId id="2147483672" r:id="rId5"/>
    <p:sldLayoutId id="2147483673" r:id="rId6"/>
    <p:sldLayoutId id="2147483676" r:id="rId7"/>
    <p:sldLayoutId id="2147483666" r:id="rId8"/>
    <p:sldLayoutId id="2147483667" r:id="rId9"/>
    <p:sldLayoutId id="2147483668" r:id="rId10"/>
    <p:sldLayoutId id="2147483669" r:id="rId11"/>
    <p:sldLayoutId id="2147483678" r:id="rId12"/>
    <p:sldLayoutId id="2147483679" r:id="rId13"/>
  </p:sldLayoutIdLst>
  <p:hf hdr="0"/>
  <p:txStyles>
    <p:titleStyle>
      <a:lvl1pPr algn="l" rtl="0" eaLnBrk="1" fontAlgn="base" hangingPunct="1">
        <a:spcBef>
          <a:spcPct val="0"/>
        </a:spcBef>
        <a:spcAft>
          <a:spcPct val="0"/>
        </a:spcAft>
        <a:defRPr sz="3000" b="1">
          <a:solidFill>
            <a:srgbClr val="000000"/>
          </a:solidFill>
          <a:latin typeface="+mj-lt"/>
          <a:ea typeface="+mj-ea"/>
          <a:cs typeface="+mj-cs"/>
        </a:defRPr>
      </a:lvl1pPr>
      <a:lvl2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2pPr>
      <a:lvl3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3pPr>
      <a:lvl4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4pPr>
      <a:lvl5pPr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5pPr>
      <a:lvl6pPr marL="4572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6pPr>
      <a:lvl7pPr marL="9144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7pPr>
      <a:lvl8pPr marL="13716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8pPr>
      <a:lvl9pPr marL="1828800" algn="l" rtl="0" eaLnBrk="1" fontAlgn="base" hangingPunct="1">
        <a:spcBef>
          <a:spcPct val="0"/>
        </a:spcBef>
        <a:spcAft>
          <a:spcPct val="0"/>
        </a:spcAft>
        <a:defRPr sz="2400" b="1">
          <a:solidFill>
            <a:schemeClr val="tx1"/>
          </a:solidFill>
          <a:latin typeface="Verdana" pitchFamily="34" charset="0"/>
          <a:ea typeface="ＭＳ Ｐゴシック" pitchFamily="-80" charset="-128"/>
        </a:defRPr>
      </a:lvl9pPr>
    </p:titleStyle>
    <p:bodyStyle>
      <a:lvl1pPr marL="198000" indent="-198000" algn="l" rtl="0" eaLnBrk="1" fontAlgn="base" hangingPunct="1">
        <a:spcBef>
          <a:spcPct val="20000"/>
        </a:spcBef>
        <a:spcAft>
          <a:spcPct val="0"/>
        </a:spcAft>
        <a:buChar char="•"/>
        <a:defRPr sz="1800">
          <a:solidFill>
            <a:schemeClr val="tx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orient="horz" pos="268" userDrawn="1">
          <p15:clr>
            <a:srgbClr val="F26B43"/>
          </p15:clr>
        </p15:guide>
        <p15:guide id="4" orient="horz" pos="881" userDrawn="1">
          <p15:clr>
            <a:srgbClr val="F26B43"/>
          </p15:clr>
        </p15:guide>
        <p15:guide id="5" orient="horz" pos="1074" userDrawn="1">
          <p15:clr>
            <a:srgbClr val="F26B43"/>
          </p15:clr>
        </p15:guide>
        <p15:guide id="6" orient="horz" pos="39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1.xml"/><Relationship Id="rId1" Type="http://schemas.openxmlformats.org/officeDocument/2006/relationships/customXml" Target="../../customXml/item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29.gif"/><Relationship Id="rId5" Type="http://schemas.openxmlformats.org/officeDocument/2006/relationships/image" Target="../media/image28.gif"/><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4.png"/><Relationship Id="rId7"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58.tiff"/><Relationship Id="rId4" Type="http://schemas.openxmlformats.org/officeDocument/2006/relationships/image" Target="../media/image57.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5.xml"/><Relationship Id="rId1" Type="http://schemas.openxmlformats.org/officeDocument/2006/relationships/customXml" Target="../../customXml/item4.xml"/><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gif"/><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4358EA-4D5B-461F-997D-DE6729900DE7}"/>
              </a:ext>
            </a:extLst>
          </p:cNvPr>
          <p:cNvSpPr>
            <a:spLocks noGrp="1"/>
          </p:cNvSpPr>
          <p:nvPr>
            <p:ph type="ctrTitle"/>
          </p:nvPr>
        </p:nvSpPr>
        <p:spPr>
          <a:xfrm>
            <a:off x="499925" y="1442622"/>
            <a:ext cx="10840028" cy="2706458"/>
          </a:xfrm>
        </p:spPr>
        <p:txBody>
          <a:bodyPr/>
          <a:lstStyle/>
          <a:p>
            <a:r>
              <a:rPr lang="en-US" sz="3200" dirty="0"/>
              <a:t>Eliciting spatial approaches to avoid unwanted catches in an EU Landing obligation context: A bio-economic evaluation in the Celtic Sea </a:t>
            </a:r>
            <a:r>
              <a:rPr lang="da-DK" sz="3200" dirty="0"/>
              <a:t/>
            </a:r>
            <a:br>
              <a:rPr lang="da-DK" sz="3200" dirty="0"/>
            </a:br>
            <a:endParaRPr lang="da-DK" sz="3200" dirty="0"/>
          </a:p>
        </p:txBody>
      </p:sp>
      <p:sp>
        <p:nvSpPr>
          <p:cNvPr id="5" name="Subtitle 4">
            <a:extLst>
              <a:ext uri="{FF2B5EF4-FFF2-40B4-BE49-F238E27FC236}">
                <a16:creationId xmlns:a16="http://schemas.microsoft.com/office/drawing/2014/main" id="{88CE6942-A17C-4247-86C6-41FACF7E90AC}"/>
              </a:ext>
            </a:extLst>
          </p:cNvPr>
          <p:cNvSpPr>
            <a:spLocks noGrp="1"/>
          </p:cNvSpPr>
          <p:nvPr>
            <p:ph type="subTitle" idx="1"/>
          </p:nvPr>
        </p:nvSpPr>
        <p:spPr>
          <a:xfrm>
            <a:off x="499925" y="3396919"/>
            <a:ext cx="10840028" cy="1012582"/>
          </a:xfrm>
        </p:spPr>
        <p:txBody>
          <a:bodyPr/>
          <a:lstStyle/>
          <a:p>
            <a:r>
              <a:rPr lang="de-CH" sz="2800" dirty="0"/>
              <a:t>Bastardie F, Höffle H, Vigier A, Nielsen JR, Farnsworth KD, Pedreschi D, Reid D</a:t>
            </a:r>
            <a:endParaRPr lang="en-GB" dirty="0"/>
          </a:p>
        </p:txBody>
      </p:sp>
      <p:sp>
        <p:nvSpPr>
          <p:cNvPr id="2" name="Footer Placeholder 1">
            <a:extLst>
              <a:ext uri="{FF2B5EF4-FFF2-40B4-BE49-F238E27FC236}">
                <a16:creationId xmlns:a16="http://schemas.microsoft.com/office/drawing/2014/main" id="{A45995EB-10E4-4119-B468-5CD7D10A0933}"/>
              </a:ext>
            </a:extLst>
          </p:cNvPr>
          <p:cNvSpPr>
            <a:spLocks noGrp="1"/>
          </p:cNvSpPr>
          <p:nvPr>
            <p:ph type="ftr" sz="quarter" idx="16"/>
          </p:nvPr>
        </p:nvSpPr>
        <p:spPr/>
        <p:txBody>
          <a:bodyPr/>
          <a:lstStyle/>
          <a:p>
            <a:endParaRPr lang="en-GB" dirty="0"/>
          </a:p>
        </p:txBody>
      </p:sp>
      <p:sp>
        <p:nvSpPr>
          <p:cNvPr id="3" name="Slide Number Placeholder 2">
            <a:extLst>
              <a:ext uri="{FF2B5EF4-FFF2-40B4-BE49-F238E27FC236}">
                <a16:creationId xmlns:a16="http://schemas.microsoft.com/office/drawing/2014/main" id="{0AA221E4-1851-497D-90EE-984C7112166A}"/>
              </a:ext>
            </a:extLst>
          </p:cNvPr>
          <p:cNvSpPr>
            <a:spLocks noGrp="1"/>
          </p:cNvSpPr>
          <p:nvPr>
            <p:ph type="sldNum" sz="quarter" idx="17"/>
          </p:nvPr>
        </p:nvSpPr>
        <p:spPr/>
        <p:txBody>
          <a:bodyPr/>
          <a:lstStyle/>
          <a:p>
            <a:fld id="{24C8C45C-947F-4981-8B3F-4F32E973C901}" type="slidenum">
              <a:rPr lang="en-GB" smtClean="0"/>
              <a:pPr/>
              <a:t>1</a:t>
            </a:fld>
            <a:endParaRPr lang="en-GB" dirty="0"/>
          </a:p>
        </p:txBody>
      </p:sp>
      <p:sp>
        <p:nvSpPr>
          <p:cNvPr id="6" name="Subtitle 4">
            <a:extLst>
              <a:ext uri="{FF2B5EF4-FFF2-40B4-BE49-F238E27FC236}">
                <a16:creationId xmlns:a16="http://schemas.microsoft.com/office/drawing/2014/main" id="{88CE6942-A17C-4247-86C6-41FACF7E90AC}"/>
              </a:ext>
            </a:extLst>
          </p:cNvPr>
          <p:cNvSpPr txBox="1">
            <a:spLocks/>
          </p:cNvSpPr>
          <p:nvPr/>
        </p:nvSpPr>
        <p:spPr bwMode="auto">
          <a:xfrm>
            <a:off x="7966872" y="5552574"/>
            <a:ext cx="3385712" cy="756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marL="0" indent="0" algn="l" rtl="0" eaLnBrk="1" fontAlgn="base" hangingPunct="1">
              <a:lnSpc>
                <a:spcPct val="110000"/>
              </a:lnSpc>
              <a:spcBef>
                <a:spcPts val="0"/>
              </a:spcBef>
              <a:spcAft>
                <a:spcPct val="0"/>
              </a:spcAft>
              <a:buFontTx/>
              <a:buNone/>
              <a:defRPr sz="3000">
                <a:solidFill>
                  <a:schemeClr val="tx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a:lstStyle>
          <a:p>
            <a:r>
              <a:rPr lang="de-CH" sz="1800" kern="0" dirty="0"/>
              <a:t>IMBER Brest, France, 2019</a:t>
            </a:r>
            <a:endParaRPr lang="en-GB" sz="2000" kern="0" dirty="0"/>
          </a:p>
        </p:txBody>
      </p:sp>
      <p:sp>
        <p:nvSpPr>
          <p:cNvPr id="10" name="Rectangle 9"/>
          <p:cNvSpPr/>
          <p:nvPr/>
        </p:nvSpPr>
        <p:spPr>
          <a:xfrm>
            <a:off x="1756930" y="5593697"/>
            <a:ext cx="1458750" cy="830997"/>
          </a:xfrm>
          <a:prstGeom prst="rect">
            <a:avLst/>
          </a:prstGeom>
        </p:spPr>
        <p:txBody>
          <a:bodyPr wrap="square">
            <a:spAutoFit/>
          </a:bodyPr>
          <a:lstStyle/>
          <a:p>
            <a:r>
              <a:rPr lang="de-CH" kern="0" dirty="0" err="1"/>
              <a:t>Funded</a:t>
            </a:r>
            <a:r>
              <a:rPr lang="de-CH" kern="0" dirty="0"/>
              <a:t> </a:t>
            </a:r>
            <a:r>
              <a:rPr lang="de-CH" kern="0" dirty="0" err="1"/>
              <a:t>by</a:t>
            </a:r>
            <a:r>
              <a:rPr lang="de-CH" kern="0" dirty="0"/>
              <a:t> EU EASME PROBYFISH </a:t>
            </a:r>
            <a:endParaRPr lang="da-DK" dirty="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618" y="5552245"/>
            <a:ext cx="1249313" cy="832875"/>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75920" y="5259257"/>
            <a:ext cx="1796721" cy="1330483"/>
          </a:xfrm>
          <a:prstGeom prst="rect">
            <a:avLst/>
          </a:prstGeom>
        </p:spPr>
      </p:pic>
      <p:sp>
        <p:nvSpPr>
          <p:cNvPr id="12" name="Rectangle 11"/>
          <p:cNvSpPr/>
          <p:nvPr/>
        </p:nvSpPr>
        <p:spPr>
          <a:xfrm>
            <a:off x="3215680" y="5269227"/>
            <a:ext cx="2740017" cy="1323439"/>
          </a:xfrm>
          <a:prstGeom prst="rect">
            <a:avLst/>
          </a:prstGeom>
        </p:spPr>
        <p:txBody>
          <a:bodyPr wrap="square">
            <a:spAutoFit/>
          </a:bodyPr>
          <a:lstStyle/>
          <a:p>
            <a:r>
              <a:rPr lang="da-DK" dirty="0" smtClean="0"/>
              <a:t>Co-</a:t>
            </a:r>
            <a:r>
              <a:rPr lang="da-DK" dirty="0" err="1" smtClean="0"/>
              <a:t>funded</a:t>
            </a:r>
            <a:r>
              <a:rPr lang="da-DK" dirty="0" smtClean="0"/>
              <a:t> by the EU FP7 ERA-net COFASP ECOAST Project under Grant Agreement No. 321553. </a:t>
            </a:r>
            <a:endParaRPr lang="da-DK" dirty="0"/>
          </a:p>
        </p:txBody>
      </p:sp>
    </p:spTree>
    <p:custDataLst>
      <p:custData r:id="rId1"/>
      <p:custData r:id="rId2"/>
    </p:custDataLst>
    <p:extLst>
      <p:ext uri="{BB962C8B-B14F-4D97-AF65-F5344CB8AC3E}">
        <p14:creationId xmlns:p14="http://schemas.microsoft.com/office/powerpoint/2010/main" val="23207141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87294" y="1317346"/>
            <a:ext cx="5092922" cy="450417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8169" y="2545443"/>
            <a:ext cx="6931208" cy="3646006"/>
          </a:xfrm>
          <a:prstGeom prst="rect">
            <a:avLst/>
          </a:prstGeom>
        </p:spPr>
      </p:pic>
      <p:pic>
        <p:nvPicPr>
          <p:cNvPr id="12" name="Picture 11" descr="ibm_vs_obs2.gif"/>
          <p:cNvPicPr>
            <a:picLocks noChangeAspect="1"/>
          </p:cNvPicPr>
          <p:nvPr/>
        </p:nvPicPr>
        <p:blipFill>
          <a:blip r:embed="rId5"/>
          <a:stretch>
            <a:fillRect/>
          </a:stretch>
        </p:blipFill>
        <p:spPr>
          <a:xfrm>
            <a:off x="-4397099" y="2106552"/>
            <a:ext cx="8285671" cy="4523786"/>
          </a:xfrm>
          <a:prstGeom prst="rect">
            <a:avLst/>
          </a:prstGeom>
        </p:spPr>
      </p:pic>
      <p:sp>
        <p:nvSpPr>
          <p:cNvPr id="3" name="Rectangle 2"/>
          <p:cNvSpPr/>
          <p:nvPr/>
        </p:nvSpPr>
        <p:spPr>
          <a:xfrm>
            <a:off x="911424" y="122408"/>
            <a:ext cx="8843856" cy="1178784"/>
          </a:xfrm>
          <a:prstGeom prst="rect">
            <a:avLst/>
          </a:prstGeom>
        </p:spPr>
        <p:txBody>
          <a:bodyPr wrap="square">
            <a:spAutoFit/>
          </a:bodyPr>
          <a:lstStyle/>
          <a:p>
            <a:r>
              <a:rPr lang="da-DK" sz="3530" dirty="0">
                <a:solidFill>
                  <a:schemeClr val="tx2">
                    <a:lumMod val="75000"/>
                  </a:schemeClr>
                </a:solidFill>
              </a:rPr>
              <a:t>Using &amp; </a:t>
            </a:r>
            <a:r>
              <a:rPr lang="da-DK" sz="3530" dirty="0" err="1">
                <a:solidFill>
                  <a:schemeClr val="tx2">
                    <a:lumMod val="75000"/>
                  </a:schemeClr>
                </a:solidFill>
              </a:rPr>
              <a:t>generating</a:t>
            </a:r>
            <a:r>
              <a:rPr lang="da-DK" sz="3530" dirty="0">
                <a:solidFill>
                  <a:schemeClr val="tx2">
                    <a:lumMod val="75000"/>
                  </a:schemeClr>
                </a:solidFill>
              </a:rPr>
              <a:t> </a:t>
            </a:r>
            <a:r>
              <a:rPr lang="da-DK" sz="3530" dirty="0" err="1">
                <a:solidFill>
                  <a:schemeClr val="tx2">
                    <a:lumMod val="75000"/>
                  </a:schemeClr>
                </a:solidFill>
              </a:rPr>
              <a:t>fishing</a:t>
            </a:r>
            <a:r>
              <a:rPr lang="da-DK" sz="3530" dirty="0">
                <a:solidFill>
                  <a:schemeClr val="tx2">
                    <a:lumMod val="75000"/>
                  </a:schemeClr>
                </a:solidFill>
              </a:rPr>
              <a:t> </a:t>
            </a:r>
            <a:r>
              <a:rPr lang="da-DK" sz="3530" dirty="0" err="1">
                <a:solidFill>
                  <a:schemeClr val="tx2">
                    <a:lumMod val="75000"/>
                  </a:schemeClr>
                </a:solidFill>
              </a:rPr>
              <a:t>intensity</a:t>
            </a:r>
            <a:r>
              <a:rPr lang="da-DK" sz="3530" dirty="0">
                <a:solidFill>
                  <a:schemeClr val="tx2">
                    <a:lumMod val="75000"/>
                  </a:schemeClr>
                </a:solidFill>
              </a:rPr>
              <a:t>, </a:t>
            </a:r>
            <a:r>
              <a:rPr lang="da-DK" sz="3530" dirty="0" err="1">
                <a:solidFill>
                  <a:schemeClr val="tx2">
                    <a:lumMod val="75000"/>
                  </a:schemeClr>
                </a:solidFill>
              </a:rPr>
              <a:t>spatial</a:t>
            </a:r>
            <a:r>
              <a:rPr lang="da-DK" sz="3530" dirty="0">
                <a:solidFill>
                  <a:schemeClr val="tx2">
                    <a:lumMod val="75000"/>
                  </a:schemeClr>
                </a:solidFill>
              </a:rPr>
              <a:t> </a:t>
            </a:r>
            <a:r>
              <a:rPr lang="da-DK" sz="3530" dirty="0" err="1">
                <a:solidFill>
                  <a:schemeClr val="tx2">
                    <a:lumMod val="75000"/>
                  </a:schemeClr>
                </a:solidFill>
              </a:rPr>
              <a:t>footprint</a:t>
            </a:r>
            <a:r>
              <a:rPr lang="da-DK" sz="3530" dirty="0">
                <a:solidFill>
                  <a:schemeClr val="tx2">
                    <a:lumMod val="75000"/>
                  </a:schemeClr>
                </a:solidFill>
              </a:rPr>
              <a:t> &amp; Population </a:t>
            </a:r>
            <a:r>
              <a:rPr lang="da-DK" sz="3530" dirty="0" err="1">
                <a:solidFill>
                  <a:schemeClr val="tx2">
                    <a:lumMod val="75000"/>
                  </a:schemeClr>
                </a:solidFill>
              </a:rPr>
              <a:t>fields</a:t>
            </a:r>
            <a:endParaRPr lang="da-DK" sz="3530" dirty="0">
              <a:solidFill>
                <a:schemeClr val="tx2">
                  <a:lumMod val="75000"/>
                </a:schemeClr>
              </a:solidFill>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80162" y="3791681"/>
            <a:ext cx="3107133" cy="3107132"/>
          </a:xfrm>
          <a:prstGeom prst="rect">
            <a:avLst/>
          </a:prstGeom>
        </p:spPr>
      </p:pic>
    </p:spTree>
    <p:extLst>
      <p:ext uri="{BB962C8B-B14F-4D97-AF65-F5344CB8AC3E}">
        <p14:creationId xmlns:p14="http://schemas.microsoft.com/office/powerpoint/2010/main" val="89891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27448" y="332657"/>
            <a:ext cx="8843856" cy="526939"/>
          </a:xfrm>
          <a:prstGeom prst="rect">
            <a:avLst/>
          </a:prstGeom>
        </p:spPr>
        <p:txBody>
          <a:bodyPr wrap="square">
            <a:spAutoFit/>
          </a:bodyPr>
          <a:lstStyle/>
          <a:p>
            <a:r>
              <a:rPr lang="da-DK" sz="2824" b="1" dirty="0"/>
              <a:t>Celtic Sea Case studies - </a:t>
            </a:r>
            <a:r>
              <a:rPr lang="da-DK" sz="2824" b="1" dirty="0" err="1"/>
              <a:t>C</a:t>
            </a:r>
            <a:r>
              <a:rPr lang="da-DK" sz="2824" b="1" dirty="0" err="1" smtClean="0"/>
              <a:t>onditioning</a:t>
            </a:r>
            <a:endParaRPr lang="da-DK" sz="2824"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4113" y="980728"/>
            <a:ext cx="4706189" cy="445041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2025" y="1916833"/>
            <a:ext cx="4605845" cy="4355527"/>
          </a:xfrm>
          <a:prstGeom prst="rect">
            <a:avLst/>
          </a:prstGeom>
        </p:spPr>
      </p:pic>
      <p:sp>
        <p:nvSpPr>
          <p:cNvPr id="5" name="Rectangle 4"/>
          <p:cNvSpPr/>
          <p:nvPr/>
        </p:nvSpPr>
        <p:spPr>
          <a:xfrm>
            <a:off x="407368" y="2852936"/>
            <a:ext cx="4976220" cy="461665"/>
          </a:xfrm>
          <a:prstGeom prst="rect">
            <a:avLst/>
          </a:prstGeom>
        </p:spPr>
        <p:txBody>
          <a:bodyPr wrap="square">
            <a:spAutoFit/>
          </a:bodyPr>
          <a:lstStyle/>
          <a:p>
            <a:r>
              <a:rPr lang="da-DK" sz="2400" dirty="0" smtClean="0"/>
              <a:t>28 </a:t>
            </a:r>
            <a:r>
              <a:rPr lang="da-DK" sz="2400" dirty="0" err="1"/>
              <a:t>fish</a:t>
            </a:r>
            <a:r>
              <a:rPr lang="da-DK" sz="2400" dirty="0"/>
              <a:t> &amp; </a:t>
            </a:r>
            <a:r>
              <a:rPr lang="da-DK" sz="2400" dirty="0" err="1"/>
              <a:t>shellfish</a:t>
            </a:r>
            <a:r>
              <a:rPr lang="da-DK" sz="2400" dirty="0"/>
              <a:t> </a:t>
            </a:r>
            <a:r>
              <a:rPr lang="da-DK" sz="2400" dirty="0" err="1"/>
              <a:t>stocks</a:t>
            </a:r>
            <a:endParaRPr lang="da-DK" sz="2400" dirty="0"/>
          </a:p>
        </p:txBody>
      </p:sp>
      <p:sp>
        <p:nvSpPr>
          <p:cNvPr id="6" name="Rectangle 5"/>
          <p:cNvSpPr/>
          <p:nvPr/>
        </p:nvSpPr>
        <p:spPr>
          <a:xfrm>
            <a:off x="435705" y="1373911"/>
            <a:ext cx="5012224" cy="1015663"/>
          </a:xfrm>
          <a:prstGeom prst="rect">
            <a:avLst/>
          </a:prstGeom>
        </p:spPr>
        <p:txBody>
          <a:bodyPr wrap="square">
            <a:spAutoFit/>
          </a:bodyPr>
          <a:lstStyle/>
          <a:p>
            <a:r>
              <a:rPr lang="da-DK" sz="2400" dirty="0" err="1"/>
              <a:t>EmodNet</a:t>
            </a:r>
            <a:r>
              <a:rPr lang="da-DK" sz="2400" dirty="0"/>
              <a:t> EUNIS </a:t>
            </a:r>
            <a:r>
              <a:rPr lang="da-DK" sz="2400" dirty="0" smtClean="0"/>
              <a:t>habitat</a:t>
            </a:r>
          </a:p>
          <a:p>
            <a:endParaRPr lang="da-DK" sz="2400" dirty="0"/>
          </a:p>
        </p:txBody>
      </p:sp>
      <p:sp>
        <p:nvSpPr>
          <p:cNvPr id="7" name="Rectangle 6"/>
          <p:cNvSpPr/>
          <p:nvPr/>
        </p:nvSpPr>
        <p:spPr>
          <a:xfrm>
            <a:off x="407368" y="3662834"/>
            <a:ext cx="5760640" cy="830997"/>
          </a:xfrm>
          <a:prstGeom prst="rect">
            <a:avLst/>
          </a:prstGeom>
        </p:spPr>
        <p:txBody>
          <a:bodyPr wrap="square">
            <a:spAutoFit/>
          </a:bodyPr>
          <a:lstStyle/>
          <a:p>
            <a:r>
              <a:rPr lang="da-DK" sz="2400" dirty="0" smtClean="0"/>
              <a:t>274 large </a:t>
            </a:r>
            <a:r>
              <a:rPr lang="da-DK" sz="2400" dirty="0" err="1"/>
              <a:t>fishing</a:t>
            </a:r>
            <a:r>
              <a:rPr lang="da-DK" sz="2400" dirty="0"/>
              <a:t> </a:t>
            </a:r>
            <a:r>
              <a:rPr lang="da-DK" sz="2400" dirty="0" err="1" smtClean="0"/>
              <a:t>vessels</a:t>
            </a:r>
            <a:r>
              <a:rPr lang="da-DK" sz="2400" dirty="0"/>
              <a:t> + 69 </a:t>
            </a:r>
            <a:r>
              <a:rPr lang="da-DK" sz="2400" dirty="0" smtClean="0"/>
              <a:t>super </a:t>
            </a:r>
            <a:r>
              <a:rPr lang="da-DK" sz="2400" dirty="0" err="1" smtClean="0"/>
              <a:t>individuals</a:t>
            </a:r>
            <a:r>
              <a:rPr lang="da-DK" sz="2400" dirty="0" smtClean="0"/>
              <a:t> for small </a:t>
            </a:r>
            <a:r>
              <a:rPr lang="da-DK" sz="2400" dirty="0" err="1" smtClean="0"/>
              <a:t>vessels</a:t>
            </a:r>
            <a:endParaRPr lang="da-DK" sz="2400" dirty="0"/>
          </a:p>
        </p:txBody>
      </p:sp>
      <p:sp>
        <p:nvSpPr>
          <p:cNvPr id="8" name="Rectangle 7"/>
          <p:cNvSpPr/>
          <p:nvPr/>
        </p:nvSpPr>
        <p:spPr>
          <a:xfrm>
            <a:off x="407368" y="4695527"/>
            <a:ext cx="4919254" cy="461665"/>
          </a:xfrm>
          <a:prstGeom prst="rect">
            <a:avLst/>
          </a:prstGeom>
        </p:spPr>
        <p:txBody>
          <a:bodyPr wrap="square">
            <a:spAutoFit/>
          </a:bodyPr>
          <a:lstStyle/>
          <a:p>
            <a:r>
              <a:rPr lang="da-DK" sz="2400" dirty="0" smtClean="0"/>
              <a:t>21 </a:t>
            </a:r>
            <a:r>
              <a:rPr lang="da-DK" sz="2400" dirty="0" err="1"/>
              <a:t>fishing</a:t>
            </a:r>
            <a:r>
              <a:rPr lang="da-DK" sz="2400" dirty="0"/>
              <a:t> </a:t>
            </a:r>
            <a:r>
              <a:rPr lang="da-DK" sz="2400" dirty="0" err="1" smtClean="0"/>
              <a:t>activities</a:t>
            </a:r>
            <a:r>
              <a:rPr lang="da-DK" sz="2400" dirty="0"/>
              <a:t> </a:t>
            </a:r>
            <a:r>
              <a:rPr lang="da-DK" sz="2400" dirty="0" smtClean="0"/>
              <a:t>(</a:t>
            </a:r>
            <a:r>
              <a:rPr lang="da-DK" sz="2400" dirty="0" smtClean="0"/>
              <a:t>metiers)</a:t>
            </a:r>
            <a:endParaRPr lang="da-DK" sz="2400" dirty="0"/>
          </a:p>
        </p:txBody>
      </p:sp>
      <p:sp>
        <p:nvSpPr>
          <p:cNvPr id="9" name="Rectangle 8"/>
          <p:cNvSpPr/>
          <p:nvPr/>
        </p:nvSpPr>
        <p:spPr>
          <a:xfrm>
            <a:off x="407368" y="2132856"/>
            <a:ext cx="5760640" cy="1107996"/>
          </a:xfrm>
          <a:prstGeom prst="rect">
            <a:avLst/>
          </a:prstGeom>
        </p:spPr>
        <p:txBody>
          <a:bodyPr wrap="square">
            <a:spAutoFit/>
          </a:bodyPr>
          <a:lstStyle/>
          <a:p>
            <a:r>
              <a:rPr lang="da-DK" sz="2400" dirty="0"/>
              <a:t>4 </a:t>
            </a:r>
            <a:r>
              <a:rPr lang="da-DK" sz="2400" dirty="0" err="1"/>
              <a:t>benthic</a:t>
            </a:r>
            <a:r>
              <a:rPr lang="da-DK" sz="2400" dirty="0"/>
              <a:t> </a:t>
            </a:r>
            <a:r>
              <a:rPr lang="da-DK" sz="2400" dirty="0" err="1"/>
              <a:t>functional</a:t>
            </a:r>
            <a:r>
              <a:rPr lang="da-DK" sz="2400" dirty="0"/>
              <a:t> </a:t>
            </a:r>
            <a:r>
              <a:rPr lang="da-DK" sz="2400" dirty="0" err="1"/>
              <a:t>groups</a:t>
            </a:r>
            <a:endParaRPr lang="da-DK" sz="2400" dirty="0"/>
          </a:p>
          <a:p>
            <a:endParaRPr lang="da-DK" sz="2800" dirty="0"/>
          </a:p>
        </p:txBody>
      </p:sp>
      <p:sp>
        <p:nvSpPr>
          <p:cNvPr id="10" name="Rectangle 9"/>
          <p:cNvSpPr/>
          <p:nvPr/>
        </p:nvSpPr>
        <p:spPr>
          <a:xfrm>
            <a:off x="407368" y="5426060"/>
            <a:ext cx="6624736" cy="830997"/>
          </a:xfrm>
          <a:prstGeom prst="rect">
            <a:avLst/>
          </a:prstGeom>
        </p:spPr>
        <p:txBody>
          <a:bodyPr wrap="square">
            <a:spAutoFit/>
          </a:bodyPr>
          <a:lstStyle/>
          <a:p>
            <a:r>
              <a:rPr lang="da-DK" sz="2400" dirty="0" err="1"/>
              <a:t>Other</a:t>
            </a:r>
            <a:r>
              <a:rPr lang="da-DK" sz="2400" dirty="0"/>
              <a:t> </a:t>
            </a:r>
            <a:r>
              <a:rPr lang="da-DK" sz="2400" dirty="0" err="1"/>
              <a:t>sector</a:t>
            </a:r>
            <a:r>
              <a:rPr lang="da-DK" sz="2400" dirty="0"/>
              <a:t> </a:t>
            </a:r>
            <a:r>
              <a:rPr lang="da-DK" sz="2400" dirty="0" err="1"/>
              <a:t>modules</a:t>
            </a:r>
            <a:r>
              <a:rPr lang="da-DK" sz="2400" dirty="0"/>
              <a:t> (</a:t>
            </a:r>
            <a:r>
              <a:rPr lang="da-DK" sz="2400" dirty="0" err="1"/>
              <a:t>aquaculture</a:t>
            </a:r>
            <a:r>
              <a:rPr lang="da-DK" sz="2400" dirty="0"/>
              <a:t>, shipping) not </a:t>
            </a:r>
            <a:r>
              <a:rPr lang="da-DK" sz="2400" dirty="0" err="1"/>
              <a:t>informed</a:t>
            </a:r>
            <a:endParaRPr lang="da-DK" sz="2400" dirty="0"/>
          </a:p>
        </p:txBody>
      </p:sp>
      <p:pic>
        <p:nvPicPr>
          <p:cNvPr id="12" name="Picture 11"/>
          <p:cNvPicPr>
            <a:picLocks noChangeAspect="1"/>
          </p:cNvPicPr>
          <p:nvPr/>
        </p:nvPicPr>
        <p:blipFill>
          <a:blip r:embed="rId5"/>
          <a:stretch>
            <a:fillRect/>
          </a:stretch>
        </p:blipFill>
        <p:spPr>
          <a:xfrm>
            <a:off x="7011140" y="4293096"/>
            <a:ext cx="4892133" cy="2625925"/>
          </a:xfrm>
          <a:prstGeom prst="rect">
            <a:avLst/>
          </a:prstGeom>
        </p:spPr>
      </p:pic>
    </p:spTree>
    <p:extLst>
      <p:ext uri="{BB962C8B-B14F-4D97-AF65-F5344CB8AC3E}">
        <p14:creationId xmlns:p14="http://schemas.microsoft.com/office/powerpoint/2010/main" val="238910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27448" y="73595"/>
            <a:ext cx="6552728" cy="1396151"/>
          </a:xfrm>
          <a:prstGeom prst="rect">
            <a:avLst/>
          </a:prstGeom>
        </p:spPr>
        <p:txBody>
          <a:bodyPr wrap="square">
            <a:spAutoFit/>
          </a:bodyPr>
          <a:lstStyle/>
          <a:p>
            <a:r>
              <a:rPr lang="da-DK" sz="2824" b="1" dirty="0"/>
              <a:t>Celtic Sea Case studies – Fishing </a:t>
            </a:r>
            <a:r>
              <a:rPr lang="da-DK" sz="2824" b="1" dirty="0" err="1"/>
              <a:t>credits</a:t>
            </a:r>
            <a:r>
              <a:rPr lang="da-DK" sz="2824" b="1" dirty="0"/>
              <a:t> </a:t>
            </a:r>
            <a:r>
              <a:rPr lang="da-DK" sz="2824" b="1" dirty="0" smtClean="0"/>
              <a:t>system as </a:t>
            </a:r>
            <a:r>
              <a:rPr lang="da-DK" sz="2824" b="1" dirty="0" err="1" smtClean="0"/>
              <a:t>impact</a:t>
            </a:r>
            <a:r>
              <a:rPr lang="da-DK" sz="2824" b="1" dirty="0" smtClean="0"/>
              <a:t> </a:t>
            </a:r>
            <a:r>
              <a:rPr lang="da-DK" sz="2824" b="1" dirty="0" err="1" smtClean="0"/>
              <a:t>quotas</a:t>
            </a:r>
            <a:endParaRPr lang="da-DK" sz="2824" b="1" dirty="0"/>
          </a:p>
        </p:txBody>
      </p:sp>
      <p:pic>
        <p:nvPicPr>
          <p:cNvPr id="5" name="Picture 4"/>
          <p:cNvPicPr>
            <a:picLocks noChangeAspect="1"/>
          </p:cNvPicPr>
          <p:nvPr/>
        </p:nvPicPr>
        <p:blipFill>
          <a:blip r:embed="rId3"/>
          <a:stretch>
            <a:fillRect/>
          </a:stretch>
        </p:blipFill>
        <p:spPr>
          <a:xfrm>
            <a:off x="4236140" y="1268760"/>
            <a:ext cx="7374880" cy="3888432"/>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368" y="1412776"/>
            <a:ext cx="5339048" cy="4971021"/>
          </a:xfrm>
          <a:prstGeom prst="rect">
            <a:avLst/>
          </a:prstGeom>
        </p:spPr>
      </p:pic>
      <p:sp>
        <p:nvSpPr>
          <p:cNvPr id="6" name="Rectangle 5"/>
          <p:cNvSpPr/>
          <p:nvPr/>
        </p:nvSpPr>
        <p:spPr>
          <a:xfrm>
            <a:off x="5961656" y="5174382"/>
            <a:ext cx="6264696" cy="1384995"/>
          </a:xfrm>
          <a:prstGeom prst="rect">
            <a:avLst/>
          </a:prstGeom>
        </p:spPr>
        <p:txBody>
          <a:bodyPr wrap="square">
            <a:spAutoFit/>
          </a:bodyPr>
          <a:lstStyle/>
          <a:p>
            <a:r>
              <a:rPr lang="da-DK" sz="2800" dirty="0" smtClean="0"/>
              <a:t>For </a:t>
            </a:r>
            <a:r>
              <a:rPr lang="da-DK" sz="2800" dirty="0" err="1" smtClean="0"/>
              <a:t>this</a:t>
            </a:r>
            <a:r>
              <a:rPr lang="da-DK" sz="2800" dirty="0" smtClean="0"/>
              <a:t> </a:t>
            </a:r>
            <a:r>
              <a:rPr lang="da-DK" sz="2800" dirty="0" err="1" smtClean="0"/>
              <a:t>application</a:t>
            </a:r>
            <a:r>
              <a:rPr lang="da-DK" sz="2800" dirty="0" smtClean="0"/>
              <a:t> </a:t>
            </a:r>
            <a:r>
              <a:rPr lang="da-DK" sz="2800" dirty="0" err="1" smtClean="0"/>
              <a:t>we</a:t>
            </a:r>
            <a:r>
              <a:rPr lang="da-DK" sz="2800" dirty="0" smtClean="0"/>
              <a:t> </a:t>
            </a:r>
            <a:r>
              <a:rPr lang="da-DK" sz="2800" dirty="0" err="1" smtClean="0"/>
              <a:t>used</a:t>
            </a:r>
            <a:r>
              <a:rPr lang="da-DK" sz="2800" dirty="0" smtClean="0"/>
              <a:t> </a:t>
            </a:r>
            <a:r>
              <a:rPr lang="da-DK" sz="2800" dirty="0"/>
              <a:t>a </a:t>
            </a:r>
            <a:r>
              <a:rPr lang="da-DK" sz="2800" dirty="0" err="1"/>
              <a:t>tariff</a:t>
            </a:r>
            <a:r>
              <a:rPr lang="da-DK" sz="2800" dirty="0"/>
              <a:t> </a:t>
            </a:r>
            <a:r>
              <a:rPr lang="da-DK" sz="2800" dirty="0" err="1"/>
              <a:t>map</a:t>
            </a:r>
            <a:r>
              <a:rPr lang="da-DK" sz="2800" dirty="0"/>
              <a:t> </a:t>
            </a:r>
            <a:r>
              <a:rPr lang="da-DK" sz="2800" dirty="0" err="1"/>
              <a:t>based</a:t>
            </a:r>
            <a:r>
              <a:rPr lang="da-DK" sz="2800" dirty="0"/>
              <a:t> on </a:t>
            </a:r>
            <a:r>
              <a:rPr lang="da-DK" sz="2800" dirty="0" err="1"/>
              <a:t>historical</a:t>
            </a:r>
            <a:r>
              <a:rPr lang="da-DK" sz="2800" dirty="0"/>
              <a:t> discard rates</a:t>
            </a:r>
          </a:p>
        </p:txBody>
      </p:sp>
    </p:spTree>
    <p:extLst>
      <p:ext uri="{BB962C8B-B14F-4D97-AF65-F5344CB8AC3E}">
        <p14:creationId xmlns:p14="http://schemas.microsoft.com/office/powerpoint/2010/main" val="40845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27448" y="163199"/>
            <a:ext cx="10009112" cy="961545"/>
          </a:xfrm>
          <a:prstGeom prst="rect">
            <a:avLst/>
          </a:prstGeom>
        </p:spPr>
        <p:txBody>
          <a:bodyPr wrap="square">
            <a:spAutoFit/>
          </a:bodyPr>
          <a:lstStyle/>
          <a:p>
            <a:pPr>
              <a:spcBef>
                <a:spcPts val="0"/>
              </a:spcBef>
            </a:pPr>
            <a:r>
              <a:rPr lang="da-DK" sz="2824" b="1" dirty="0"/>
              <a:t>Celtic Sea Case </a:t>
            </a:r>
            <a:r>
              <a:rPr lang="da-DK" sz="2824" b="1" dirty="0" smtClean="0"/>
              <a:t>studies</a:t>
            </a:r>
          </a:p>
          <a:p>
            <a:pPr>
              <a:spcBef>
                <a:spcPts val="0"/>
              </a:spcBef>
            </a:pPr>
            <a:r>
              <a:rPr lang="da-DK" sz="2824" b="1" dirty="0" smtClean="0"/>
              <a:t> </a:t>
            </a:r>
            <a:r>
              <a:rPr lang="da-DK" sz="2824" b="1" dirty="0" err="1" smtClean="0"/>
              <a:t>Predators-preys</a:t>
            </a:r>
            <a:r>
              <a:rPr lang="da-DK" sz="2824" b="1" dirty="0" smtClean="0"/>
              <a:t> from </a:t>
            </a:r>
            <a:r>
              <a:rPr lang="da-DK" sz="2824" b="1" dirty="0" err="1" smtClean="0"/>
              <a:t>Size</a:t>
            </a:r>
            <a:r>
              <a:rPr lang="da-DK" sz="2824" b="1" dirty="0" smtClean="0"/>
              <a:t> </a:t>
            </a:r>
            <a:r>
              <a:rPr lang="da-DK" sz="2824" b="1" dirty="0"/>
              <a:t>Spectra</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416" y="1124744"/>
            <a:ext cx="10058400" cy="5348975"/>
          </a:xfrm>
          <a:prstGeom prst="rect">
            <a:avLst/>
          </a:prstGeom>
        </p:spPr>
      </p:pic>
    </p:spTree>
    <p:extLst>
      <p:ext uri="{BB962C8B-B14F-4D97-AF65-F5344CB8AC3E}">
        <p14:creationId xmlns:p14="http://schemas.microsoft.com/office/powerpoint/2010/main" val="11210519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27448" y="332657"/>
            <a:ext cx="10153128" cy="526939"/>
          </a:xfrm>
          <a:prstGeom prst="rect">
            <a:avLst/>
          </a:prstGeom>
        </p:spPr>
        <p:txBody>
          <a:bodyPr wrap="square">
            <a:spAutoFit/>
          </a:bodyPr>
          <a:lstStyle/>
          <a:p>
            <a:r>
              <a:rPr lang="da-DK" sz="2824" b="1" dirty="0"/>
              <a:t>Celtic Sea Case studies – CFP scenario </a:t>
            </a:r>
            <a:r>
              <a:rPr lang="da-DK" sz="2824" b="1" dirty="0" err="1"/>
              <a:t>testing</a:t>
            </a:r>
            <a:endParaRPr lang="da-DK" sz="2824" b="1" dirty="0"/>
          </a:p>
        </p:txBody>
      </p:sp>
      <p:pic>
        <p:nvPicPr>
          <p:cNvPr id="6" name="Picture 5"/>
          <p:cNvPicPr>
            <a:picLocks noChangeAspect="1"/>
          </p:cNvPicPr>
          <p:nvPr/>
        </p:nvPicPr>
        <p:blipFill>
          <a:blip r:embed="rId3"/>
          <a:stretch>
            <a:fillRect/>
          </a:stretch>
        </p:blipFill>
        <p:spPr>
          <a:xfrm>
            <a:off x="5951985" y="1427108"/>
            <a:ext cx="5022145" cy="4903558"/>
          </a:xfrm>
          <a:prstGeom prst="rect">
            <a:avLst/>
          </a:prstGeom>
        </p:spPr>
      </p:pic>
      <p:pic>
        <p:nvPicPr>
          <p:cNvPr id="7" name="Picture 6"/>
          <p:cNvPicPr>
            <a:picLocks noChangeAspect="1"/>
          </p:cNvPicPr>
          <p:nvPr/>
        </p:nvPicPr>
        <p:blipFill>
          <a:blip r:embed="rId4"/>
          <a:stretch>
            <a:fillRect/>
          </a:stretch>
        </p:blipFill>
        <p:spPr>
          <a:xfrm>
            <a:off x="666015" y="1447464"/>
            <a:ext cx="4743467" cy="4862053"/>
          </a:xfrm>
          <a:prstGeom prst="rect">
            <a:avLst/>
          </a:prstGeom>
        </p:spPr>
      </p:pic>
      <p:pic>
        <p:nvPicPr>
          <p:cNvPr id="8" name="Picture 7"/>
          <p:cNvPicPr>
            <a:picLocks noChangeAspect="1"/>
          </p:cNvPicPr>
          <p:nvPr/>
        </p:nvPicPr>
        <p:blipFill>
          <a:blip r:embed="rId5"/>
          <a:stretch>
            <a:fillRect/>
          </a:stretch>
        </p:blipFill>
        <p:spPr>
          <a:xfrm>
            <a:off x="8976321" y="980729"/>
            <a:ext cx="2910083" cy="3057429"/>
          </a:xfrm>
          <a:prstGeom prst="rect">
            <a:avLst/>
          </a:prstGeom>
        </p:spPr>
      </p:pic>
      <p:sp>
        <p:nvSpPr>
          <p:cNvPr id="9" name="Rectangle 8"/>
          <p:cNvSpPr/>
          <p:nvPr/>
        </p:nvSpPr>
        <p:spPr>
          <a:xfrm>
            <a:off x="867752" y="924243"/>
            <a:ext cx="4976220" cy="523220"/>
          </a:xfrm>
          <a:prstGeom prst="rect">
            <a:avLst/>
          </a:prstGeom>
        </p:spPr>
        <p:txBody>
          <a:bodyPr wrap="square">
            <a:spAutoFit/>
          </a:bodyPr>
          <a:lstStyle/>
          <a:p>
            <a:r>
              <a:rPr lang="da-DK" sz="2800" dirty="0"/>
              <a:t>Landings</a:t>
            </a:r>
          </a:p>
        </p:txBody>
      </p:sp>
      <p:sp>
        <p:nvSpPr>
          <p:cNvPr id="10" name="Rectangle 9"/>
          <p:cNvSpPr/>
          <p:nvPr/>
        </p:nvSpPr>
        <p:spPr>
          <a:xfrm>
            <a:off x="5879976" y="980728"/>
            <a:ext cx="4976220" cy="523220"/>
          </a:xfrm>
          <a:prstGeom prst="rect">
            <a:avLst/>
          </a:prstGeom>
        </p:spPr>
        <p:txBody>
          <a:bodyPr wrap="square">
            <a:spAutoFit/>
          </a:bodyPr>
          <a:lstStyle/>
          <a:p>
            <a:r>
              <a:rPr lang="da-DK" sz="2800" dirty="0" err="1"/>
              <a:t>Unmarketable</a:t>
            </a:r>
            <a:endParaRPr lang="da-DK" sz="2800" dirty="0"/>
          </a:p>
        </p:txBody>
      </p:sp>
    </p:spTree>
    <p:extLst>
      <p:ext uri="{BB962C8B-B14F-4D97-AF65-F5344CB8AC3E}">
        <p14:creationId xmlns:p14="http://schemas.microsoft.com/office/powerpoint/2010/main" val="160069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55440" y="237765"/>
            <a:ext cx="10153128" cy="526939"/>
          </a:xfrm>
          <a:prstGeom prst="rect">
            <a:avLst/>
          </a:prstGeom>
        </p:spPr>
        <p:txBody>
          <a:bodyPr wrap="square">
            <a:spAutoFit/>
          </a:bodyPr>
          <a:lstStyle/>
          <a:p>
            <a:r>
              <a:rPr lang="da-DK" sz="2824" b="1" dirty="0"/>
              <a:t>Celtic Sea Case studies – CFP scenario </a:t>
            </a:r>
            <a:r>
              <a:rPr lang="da-DK" sz="2824" b="1" dirty="0" err="1"/>
              <a:t>testing</a:t>
            </a:r>
            <a:endParaRPr lang="da-DK" sz="2824" b="1" dirty="0"/>
          </a:p>
        </p:txBody>
      </p:sp>
      <p:pic>
        <p:nvPicPr>
          <p:cNvPr id="2" name="Picture 1"/>
          <p:cNvPicPr>
            <a:picLocks noChangeAspect="1"/>
          </p:cNvPicPr>
          <p:nvPr/>
        </p:nvPicPr>
        <p:blipFill>
          <a:blip r:embed="rId3"/>
          <a:stretch>
            <a:fillRect/>
          </a:stretch>
        </p:blipFill>
        <p:spPr>
          <a:xfrm>
            <a:off x="444899" y="1134214"/>
            <a:ext cx="2944013" cy="2717037"/>
          </a:xfrm>
          <a:prstGeom prst="rect">
            <a:avLst/>
          </a:prstGeom>
        </p:spPr>
      </p:pic>
      <p:sp>
        <p:nvSpPr>
          <p:cNvPr id="6" name="Rectangle 5"/>
          <p:cNvSpPr/>
          <p:nvPr/>
        </p:nvSpPr>
        <p:spPr>
          <a:xfrm>
            <a:off x="7320136" y="5926397"/>
            <a:ext cx="4752528" cy="526939"/>
          </a:xfrm>
          <a:prstGeom prst="rect">
            <a:avLst/>
          </a:prstGeom>
        </p:spPr>
        <p:txBody>
          <a:bodyPr wrap="square">
            <a:spAutoFit/>
          </a:bodyPr>
          <a:lstStyle/>
          <a:p>
            <a:r>
              <a:rPr lang="da-DK" sz="2824" b="1" dirty="0" smtClean="0"/>
              <a:t>Baseline + </a:t>
            </a:r>
            <a:r>
              <a:rPr lang="da-DK" sz="2824" b="1" dirty="0" err="1" smtClean="0"/>
              <a:t>Avoidance</a:t>
            </a:r>
            <a:endParaRPr lang="da-DK" sz="2824" b="1" dirty="0"/>
          </a:p>
        </p:txBody>
      </p:sp>
      <p:pic>
        <p:nvPicPr>
          <p:cNvPr id="12" name="Picture 11"/>
          <p:cNvPicPr>
            <a:picLocks noChangeAspect="1"/>
          </p:cNvPicPr>
          <p:nvPr/>
        </p:nvPicPr>
        <p:blipFill>
          <a:blip r:embed="rId4"/>
          <a:stretch>
            <a:fillRect/>
          </a:stretch>
        </p:blipFill>
        <p:spPr>
          <a:xfrm>
            <a:off x="3588219" y="944974"/>
            <a:ext cx="3141393" cy="2943056"/>
          </a:xfrm>
          <a:prstGeom prst="rect">
            <a:avLst/>
          </a:prstGeom>
        </p:spPr>
      </p:pic>
      <p:grpSp>
        <p:nvGrpSpPr>
          <p:cNvPr id="15" name="Group 14"/>
          <p:cNvGrpSpPr/>
          <p:nvPr/>
        </p:nvGrpSpPr>
        <p:grpSpPr>
          <a:xfrm>
            <a:off x="6960095" y="980728"/>
            <a:ext cx="5016385" cy="3744416"/>
            <a:chOff x="6861550" y="1124744"/>
            <a:chExt cx="5085210" cy="3803390"/>
          </a:xfrm>
        </p:grpSpPr>
        <p:pic>
          <p:nvPicPr>
            <p:cNvPr id="13" name="Picture 12"/>
            <p:cNvPicPr>
              <a:picLocks noChangeAspect="1"/>
            </p:cNvPicPr>
            <p:nvPr/>
          </p:nvPicPr>
          <p:blipFill>
            <a:blip r:embed="rId5"/>
            <a:stretch>
              <a:fillRect/>
            </a:stretch>
          </p:blipFill>
          <p:spPr>
            <a:xfrm>
              <a:off x="6888279" y="1124744"/>
              <a:ext cx="5058481" cy="2838846"/>
            </a:xfrm>
            <a:prstGeom prst="rect">
              <a:avLst/>
            </a:prstGeom>
          </p:spPr>
        </p:pic>
        <p:pic>
          <p:nvPicPr>
            <p:cNvPr id="14" name="Picture 13"/>
            <p:cNvPicPr>
              <a:picLocks noChangeAspect="1"/>
            </p:cNvPicPr>
            <p:nvPr/>
          </p:nvPicPr>
          <p:blipFill>
            <a:blip r:embed="rId6"/>
            <a:stretch>
              <a:fillRect/>
            </a:stretch>
          </p:blipFill>
          <p:spPr>
            <a:xfrm>
              <a:off x="6861550" y="3842132"/>
              <a:ext cx="4944165" cy="1086002"/>
            </a:xfrm>
            <a:prstGeom prst="rect">
              <a:avLst/>
            </a:prstGeom>
          </p:spPr>
        </p:pic>
      </p:grpSp>
      <p:pic>
        <p:nvPicPr>
          <p:cNvPr id="11" name="Picture 10"/>
          <p:cNvPicPr>
            <a:picLocks noChangeAspect="1"/>
          </p:cNvPicPr>
          <p:nvPr/>
        </p:nvPicPr>
        <p:blipFill>
          <a:blip r:embed="rId7"/>
          <a:stretch>
            <a:fillRect/>
          </a:stretch>
        </p:blipFill>
        <p:spPr>
          <a:xfrm>
            <a:off x="4095875" y="3952680"/>
            <a:ext cx="2743079" cy="2532651"/>
          </a:xfrm>
          <a:prstGeom prst="rect">
            <a:avLst/>
          </a:prstGeom>
        </p:spPr>
      </p:pic>
      <p:pic>
        <p:nvPicPr>
          <p:cNvPr id="16" name="Picture 15"/>
          <p:cNvPicPr>
            <a:picLocks noChangeAspect="1"/>
          </p:cNvPicPr>
          <p:nvPr/>
        </p:nvPicPr>
        <p:blipFill>
          <a:blip r:embed="rId8"/>
          <a:stretch>
            <a:fillRect/>
          </a:stretch>
        </p:blipFill>
        <p:spPr>
          <a:xfrm>
            <a:off x="479376" y="3906719"/>
            <a:ext cx="2554757" cy="2618625"/>
          </a:xfrm>
          <a:prstGeom prst="rect">
            <a:avLst/>
          </a:prstGeom>
        </p:spPr>
      </p:pic>
      <p:sp>
        <p:nvSpPr>
          <p:cNvPr id="17" name="Rectangle 16"/>
          <p:cNvSpPr/>
          <p:nvPr/>
        </p:nvSpPr>
        <p:spPr>
          <a:xfrm>
            <a:off x="7328520" y="1052736"/>
            <a:ext cx="4824536" cy="276999"/>
          </a:xfrm>
          <a:prstGeom prst="rect">
            <a:avLst/>
          </a:prstGeom>
        </p:spPr>
        <p:txBody>
          <a:bodyPr wrap="square">
            <a:spAutoFit/>
          </a:bodyPr>
          <a:lstStyle/>
          <a:p>
            <a:r>
              <a:rPr lang="da-DK" sz="1200" b="1" dirty="0" smtClean="0"/>
              <a:t>Large </a:t>
            </a:r>
            <a:r>
              <a:rPr lang="da-DK" sz="1200" b="1" dirty="0" err="1" smtClean="0"/>
              <a:t>vessels</a:t>
            </a:r>
            <a:r>
              <a:rPr lang="da-DK" sz="1200" b="1" dirty="0" smtClean="0"/>
              <a:t> </a:t>
            </a:r>
            <a:r>
              <a:rPr lang="da-DK" sz="1200" b="1" dirty="0" err="1" smtClean="0"/>
              <a:t>only</a:t>
            </a:r>
            <a:endParaRPr lang="da-DK" sz="1200" b="1" dirty="0"/>
          </a:p>
        </p:txBody>
      </p:sp>
    </p:spTree>
    <p:extLst>
      <p:ext uri="{BB962C8B-B14F-4D97-AF65-F5344CB8AC3E}">
        <p14:creationId xmlns:p14="http://schemas.microsoft.com/office/powerpoint/2010/main" val="163964472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55440" y="237765"/>
            <a:ext cx="10153128" cy="526939"/>
          </a:xfrm>
          <a:prstGeom prst="rect">
            <a:avLst/>
          </a:prstGeom>
        </p:spPr>
        <p:txBody>
          <a:bodyPr wrap="square">
            <a:spAutoFit/>
          </a:bodyPr>
          <a:lstStyle/>
          <a:p>
            <a:r>
              <a:rPr lang="da-DK" sz="2824" b="1" dirty="0"/>
              <a:t>Celtic Sea Case studies – CFP scenario </a:t>
            </a:r>
            <a:r>
              <a:rPr lang="da-DK" sz="2824" b="1" dirty="0" err="1"/>
              <a:t>testing</a:t>
            </a:r>
            <a:endParaRPr lang="da-DK" sz="2824" b="1" dirty="0"/>
          </a:p>
        </p:txBody>
      </p:sp>
      <p:sp>
        <p:nvSpPr>
          <p:cNvPr id="6" name="Rectangle 5"/>
          <p:cNvSpPr/>
          <p:nvPr/>
        </p:nvSpPr>
        <p:spPr>
          <a:xfrm>
            <a:off x="7367645" y="5435977"/>
            <a:ext cx="4805731" cy="961545"/>
          </a:xfrm>
          <a:prstGeom prst="rect">
            <a:avLst/>
          </a:prstGeom>
        </p:spPr>
        <p:txBody>
          <a:bodyPr wrap="square">
            <a:spAutoFit/>
          </a:bodyPr>
          <a:lstStyle/>
          <a:p>
            <a:r>
              <a:rPr lang="da-DK" sz="2824" b="1" dirty="0" smtClean="0"/>
              <a:t>Baseline + </a:t>
            </a:r>
            <a:r>
              <a:rPr lang="da-DK" sz="2824" b="1" dirty="0" err="1" smtClean="0"/>
              <a:t>Avoidance</a:t>
            </a:r>
            <a:r>
              <a:rPr lang="da-DK" sz="2824" b="1" dirty="0" smtClean="0"/>
              <a:t> + Stop if </a:t>
            </a:r>
            <a:r>
              <a:rPr lang="da-DK" sz="2824" b="1" dirty="0" err="1" smtClean="0"/>
              <a:t>choked</a:t>
            </a:r>
            <a:endParaRPr lang="da-DK" sz="2824" b="1" dirty="0"/>
          </a:p>
        </p:txBody>
      </p:sp>
      <p:pic>
        <p:nvPicPr>
          <p:cNvPr id="7" name="Picture 6"/>
          <p:cNvPicPr preferRelativeResize="0">
            <a:picLocks/>
          </p:cNvPicPr>
          <p:nvPr/>
        </p:nvPicPr>
        <p:blipFill>
          <a:blip r:embed="rId3"/>
          <a:stretch>
            <a:fillRect/>
          </a:stretch>
        </p:blipFill>
        <p:spPr>
          <a:xfrm>
            <a:off x="496457" y="975194"/>
            <a:ext cx="2815303" cy="2718000"/>
          </a:xfrm>
          <a:prstGeom prst="rect">
            <a:avLst/>
          </a:prstGeom>
        </p:spPr>
      </p:pic>
      <p:pic>
        <p:nvPicPr>
          <p:cNvPr id="10" name="Picture 9"/>
          <p:cNvPicPr>
            <a:picLocks noChangeAspect="1"/>
          </p:cNvPicPr>
          <p:nvPr/>
        </p:nvPicPr>
        <p:blipFill>
          <a:blip r:embed="rId4"/>
          <a:stretch>
            <a:fillRect/>
          </a:stretch>
        </p:blipFill>
        <p:spPr>
          <a:xfrm>
            <a:off x="4079776" y="3855447"/>
            <a:ext cx="2673898" cy="2620724"/>
          </a:xfrm>
          <a:prstGeom prst="rect">
            <a:avLst/>
          </a:prstGeom>
        </p:spPr>
      </p:pic>
      <p:pic>
        <p:nvPicPr>
          <p:cNvPr id="13" name="Picture 12"/>
          <p:cNvPicPr>
            <a:picLocks noChangeAspect="1"/>
          </p:cNvPicPr>
          <p:nvPr/>
        </p:nvPicPr>
        <p:blipFill>
          <a:blip r:embed="rId5"/>
          <a:stretch>
            <a:fillRect/>
          </a:stretch>
        </p:blipFill>
        <p:spPr>
          <a:xfrm>
            <a:off x="3647728" y="920593"/>
            <a:ext cx="3051227" cy="2839509"/>
          </a:xfrm>
          <a:prstGeom prst="rect">
            <a:avLst/>
          </a:prstGeom>
        </p:spPr>
      </p:pic>
      <p:grpSp>
        <p:nvGrpSpPr>
          <p:cNvPr id="17" name="Group 16"/>
          <p:cNvGrpSpPr/>
          <p:nvPr/>
        </p:nvGrpSpPr>
        <p:grpSpPr>
          <a:xfrm>
            <a:off x="6877915" y="1052736"/>
            <a:ext cx="5068406" cy="3796725"/>
            <a:chOff x="7579190" y="2672731"/>
            <a:chExt cx="5068406" cy="3796725"/>
          </a:xfrm>
        </p:grpSpPr>
        <p:pic>
          <p:nvPicPr>
            <p:cNvPr id="15" name="Picture 14"/>
            <p:cNvPicPr>
              <a:picLocks noChangeAspect="1"/>
            </p:cNvPicPr>
            <p:nvPr/>
          </p:nvPicPr>
          <p:blipFill>
            <a:blip r:embed="rId6"/>
            <a:stretch>
              <a:fillRect/>
            </a:stretch>
          </p:blipFill>
          <p:spPr>
            <a:xfrm>
              <a:off x="7608168" y="2672731"/>
              <a:ext cx="5039428" cy="2724530"/>
            </a:xfrm>
            <a:prstGeom prst="rect">
              <a:avLst/>
            </a:prstGeom>
          </p:spPr>
        </p:pic>
        <p:pic>
          <p:nvPicPr>
            <p:cNvPr id="16" name="Picture 15"/>
            <p:cNvPicPr>
              <a:picLocks noChangeAspect="1"/>
            </p:cNvPicPr>
            <p:nvPr/>
          </p:nvPicPr>
          <p:blipFill>
            <a:blip r:embed="rId7"/>
            <a:stretch>
              <a:fillRect/>
            </a:stretch>
          </p:blipFill>
          <p:spPr>
            <a:xfrm>
              <a:off x="7579190" y="5383454"/>
              <a:ext cx="4944165" cy="1086002"/>
            </a:xfrm>
            <a:prstGeom prst="rect">
              <a:avLst/>
            </a:prstGeom>
          </p:spPr>
        </p:pic>
      </p:grpSp>
      <p:pic>
        <p:nvPicPr>
          <p:cNvPr id="18" name="Picture 17"/>
          <p:cNvPicPr>
            <a:picLocks noChangeAspect="1"/>
          </p:cNvPicPr>
          <p:nvPr/>
        </p:nvPicPr>
        <p:blipFill>
          <a:blip r:embed="rId8"/>
          <a:stretch>
            <a:fillRect/>
          </a:stretch>
        </p:blipFill>
        <p:spPr>
          <a:xfrm>
            <a:off x="479376" y="3906719"/>
            <a:ext cx="2554757" cy="2618625"/>
          </a:xfrm>
          <a:prstGeom prst="rect">
            <a:avLst/>
          </a:prstGeom>
        </p:spPr>
      </p:pic>
      <p:sp>
        <p:nvSpPr>
          <p:cNvPr id="19" name="Rectangle 18"/>
          <p:cNvSpPr/>
          <p:nvPr/>
        </p:nvSpPr>
        <p:spPr>
          <a:xfrm>
            <a:off x="7328520" y="1052736"/>
            <a:ext cx="4824536" cy="276999"/>
          </a:xfrm>
          <a:prstGeom prst="rect">
            <a:avLst/>
          </a:prstGeom>
        </p:spPr>
        <p:txBody>
          <a:bodyPr wrap="square">
            <a:spAutoFit/>
          </a:bodyPr>
          <a:lstStyle/>
          <a:p>
            <a:r>
              <a:rPr lang="da-DK" sz="1200" b="1" dirty="0" smtClean="0"/>
              <a:t>Large </a:t>
            </a:r>
            <a:r>
              <a:rPr lang="da-DK" sz="1200" b="1" dirty="0" err="1" smtClean="0"/>
              <a:t>vessels</a:t>
            </a:r>
            <a:r>
              <a:rPr lang="da-DK" sz="1200" b="1" dirty="0" smtClean="0"/>
              <a:t> </a:t>
            </a:r>
            <a:r>
              <a:rPr lang="da-DK" sz="1200" b="1" dirty="0" err="1" smtClean="0"/>
              <a:t>only</a:t>
            </a:r>
            <a:endParaRPr lang="da-DK" sz="1200" b="1" dirty="0"/>
          </a:p>
        </p:txBody>
      </p:sp>
    </p:spTree>
    <p:extLst>
      <p:ext uri="{BB962C8B-B14F-4D97-AF65-F5344CB8AC3E}">
        <p14:creationId xmlns:p14="http://schemas.microsoft.com/office/powerpoint/2010/main" val="12075946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55440" y="237765"/>
            <a:ext cx="10153128" cy="526939"/>
          </a:xfrm>
          <a:prstGeom prst="rect">
            <a:avLst/>
          </a:prstGeom>
        </p:spPr>
        <p:txBody>
          <a:bodyPr wrap="square">
            <a:spAutoFit/>
          </a:bodyPr>
          <a:lstStyle/>
          <a:p>
            <a:r>
              <a:rPr lang="da-DK" sz="2824" b="1" dirty="0"/>
              <a:t>Celtic Sea Case studies – CFP scenario </a:t>
            </a:r>
            <a:r>
              <a:rPr lang="da-DK" sz="2824" b="1" dirty="0" err="1"/>
              <a:t>testing</a:t>
            </a:r>
            <a:endParaRPr lang="da-DK" sz="2824" b="1" dirty="0"/>
          </a:p>
        </p:txBody>
      </p:sp>
      <p:pic>
        <p:nvPicPr>
          <p:cNvPr id="8" name="Picture 7"/>
          <p:cNvPicPr>
            <a:picLocks noChangeAspect="1"/>
          </p:cNvPicPr>
          <p:nvPr/>
        </p:nvPicPr>
        <p:blipFill>
          <a:blip r:embed="rId3"/>
          <a:stretch>
            <a:fillRect/>
          </a:stretch>
        </p:blipFill>
        <p:spPr>
          <a:xfrm>
            <a:off x="287691" y="919611"/>
            <a:ext cx="2944800" cy="2757829"/>
          </a:xfrm>
          <a:prstGeom prst="rect">
            <a:avLst/>
          </a:prstGeom>
        </p:spPr>
      </p:pic>
      <p:sp>
        <p:nvSpPr>
          <p:cNvPr id="10" name="Rectangle 9"/>
          <p:cNvSpPr/>
          <p:nvPr/>
        </p:nvSpPr>
        <p:spPr>
          <a:xfrm>
            <a:off x="7343946" y="5517232"/>
            <a:ext cx="4032448" cy="961545"/>
          </a:xfrm>
          <a:prstGeom prst="rect">
            <a:avLst/>
          </a:prstGeom>
        </p:spPr>
        <p:txBody>
          <a:bodyPr wrap="square">
            <a:spAutoFit/>
          </a:bodyPr>
          <a:lstStyle/>
          <a:p>
            <a:r>
              <a:rPr lang="da-DK" sz="2824" b="1" dirty="0" smtClean="0"/>
              <a:t>Baseline + </a:t>
            </a:r>
            <a:r>
              <a:rPr lang="da-DK" sz="2824" b="1" dirty="0" err="1" smtClean="0"/>
              <a:t>Avoid</a:t>
            </a:r>
            <a:r>
              <a:rPr lang="da-DK" sz="2824" b="1" dirty="0" smtClean="0"/>
              <a:t> </a:t>
            </a:r>
            <a:r>
              <a:rPr lang="da-DK" sz="2824" b="1" dirty="0" err="1" smtClean="0"/>
              <a:t>high</a:t>
            </a:r>
            <a:r>
              <a:rPr lang="da-DK" sz="2824" b="1" dirty="0" smtClean="0"/>
              <a:t> </a:t>
            </a:r>
            <a:r>
              <a:rPr lang="da-DK" sz="2824" b="1" dirty="0" err="1" smtClean="0"/>
              <a:t>Tariffs</a:t>
            </a:r>
            <a:endParaRPr lang="da-DK" sz="2824" b="1" dirty="0"/>
          </a:p>
        </p:txBody>
      </p:sp>
      <p:pic>
        <p:nvPicPr>
          <p:cNvPr id="13" name="Picture 12"/>
          <p:cNvPicPr>
            <a:picLocks noChangeAspect="1"/>
          </p:cNvPicPr>
          <p:nvPr/>
        </p:nvPicPr>
        <p:blipFill>
          <a:blip r:embed="rId4"/>
          <a:stretch>
            <a:fillRect/>
          </a:stretch>
        </p:blipFill>
        <p:spPr>
          <a:xfrm>
            <a:off x="3391855" y="3573016"/>
            <a:ext cx="3208201" cy="2967371"/>
          </a:xfrm>
          <a:prstGeom prst="rect">
            <a:avLst/>
          </a:prstGeom>
        </p:spPr>
      </p:pic>
      <p:pic>
        <p:nvPicPr>
          <p:cNvPr id="14" name="Picture 13"/>
          <p:cNvPicPr>
            <a:picLocks noChangeAspect="1"/>
          </p:cNvPicPr>
          <p:nvPr/>
        </p:nvPicPr>
        <p:blipFill>
          <a:blip r:embed="rId5"/>
          <a:stretch>
            <a:fillRect/>
          </a:stretch>
        </p:blipFill>
        <p:spPr>
          <a:xfrm>
            <a:off x="3503712" y="908719"/>
            <a:ext cx="2941102" cy="2721262"/>
          </a:xfrm>
          <a:prstGeom prst="rect">
            <a:avLst/>
          </a:prstGeom>
        </p:spPr>
      </p:pic>
      <p:pic>
        <p:nvPicPr>
          <p:cNvPr id="15" name="Picture 14"/>
          <p:cNvPicPr>
            <a:picLocks noChangeAspect="1"/>
          </p:cNvPicPr>
          <p:nvPr/>
        </p:nvPicPr>
        <p:blipFill>
          <a:blip r:embed="rId6"/>
          <a:stretch>
            <a:fillRect/>
          </a:stretch>
        </p:blipFill>
        <p:spPr>
          <a:xfrm>
            <a:off x="6888088" y="1030049"/>
            <a:ext cx="4944165" cy="3839111"/>
          </a:xfrm>
          <a:prstGeom prst="rect">
            <a:avLst/>
          </a:prstGeom>
        </p:spPr>
      </p:pic>
      <p:pic>
        <p:nvPicPr>
          <p:cNvPr id="16" name="Picture 15"/>
          <p:cNvPicPr>
            <a:picLocks noChangeAspect="1"/>
          </p:cNvPicPr>
          <p:nvPr/>
        </p:nvPicPr>
        <p:blipFill>
          <a:blip r:embed="rId7"/>
          <a:stretch>
            <a:fillRect/>
          </a:stretch>
        </p:blipFill>
        <p:spPr>
          <a:xfrm>
            <a:off x="479376" y="3906719"/>
            <a:ext cx="2554757" cy="2618625"/>
          </a:xfrm>
          <a:prstGeom prst="rect">
            <a:avLst/>
          </a:prstGeom>
        </p:spPr>
      </p:pic>
      <p:sp>
        <p:nvSpPr>
          <p:cNvPr id="17" name="Rectangle 16"/>
          <p:cNvSpPr/>
          <p:nvPr/>
        </p:nvSpPr>
        <p:spPr>
          <a:xfrm>
            <a:off x="7328520" y="1052736"/>
            <a:ext cx="4824536" cy="276999"/>
          </a:xfrm>
          <a:prstGeom prst="rect">
            <a:avLst/>
          </a:prstGeom>
        </p:spPr>
        <p:txBody>
          <a:bodyPr wrap="square">
            <a:spAutoFit/>
          </a:bodyPr>
          <a:lstStyle/>
          <a:p>
            <a:r>
              <a:rPr lang="da-DK" sz="1200" b="1" dirty="0" smtClean="0"/>
              <a:t>Large </a:t>
            </a:r>
            <a:r>
              <a:rPr lang="da-DK" sz="1200" b="1" dirty="0" err="1" smtClean="0"/>
              <a:t>vessels</a:t>
            </a:r>
            <a:r>
              <a:rPr lang="da-DK" sz="1200" b="1" dirty="0" smtClean="0"/>
              <a:t> </a:t>
            </a:r>
            <a:r>
              <a:rPr lang="da-DK" sz="1200" b="1" dirty="0" err="1" smtClean="0"/>
              <a:t>only</a:t>
            </a:r>
            <a:endParaRPr lang="da-DK" sz="1200" b="1" dirty="0"/>
          </a:p>
        </p:txBody>
      </p:sp>
    </p:spTree>
    <p:extLst>
      <p:ext uri="{BB962C8B-B14F-4D97-AF65-F5344CB8AC3E}">
        <p14:creationId xmlns:p14="http://schemas.microsoft.com/office/powerpoint/2010/main" val="6046247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55440" y="237765"/>
            <a:ext cx="10153128" cy="526939"/>
          </a:xfrm>
          <a:prstGeom prst="rect">
            <a:avLst/>
          </a:prstGeom>
        </p:spPr>
        <p:txBody>
          <a:bodyPr wrap="square">
            <a:spAutoFit/>
          </a:bodyPr>
          <a:lstStyle/>
          <a:p>
            <a:r>
              <a:rPr lang="da-DK" sz="2824" b="1" dirty="0"/>
              <a:t>Celtic Sea Case studies – CFP scenario </a:t>
            </a:r>
            <a:r>
              <a:rPr lang="da-DK" sz="2824" b="1" dirty="0" err="1"/>
              <a:t>testing</a:t>
            </a:r>
            <a:endParaRPr lang="da-DK" sz="2824" b="1" dirty="0"/>
          </a:p>
        </p:txBody>
      </p:sp>
      <p:sp>
        <p:nvSpPr>
          <p:cNvPr id="6" name="Rectangle 5"/>
          <p:cNvSpPr/>
          <p:nvPr/>
        </p:nvSpPr>
        <p:spPr>
          <a:xfrm>
            <a:off x="7176120" y="5563799"/>
            <a:ext cx="4824536" cy="961545"/>
          </a:xfrm>
          <a:prstGeom prst="rect">
            <a:avLst/>
          </a:prstGeom>
        </p:spPr>
        <p:txBody>
          <a:bodyPr wrap="square">
            <a:spAutoFit/>
          </a:bodyPr>
          <a:lstStyle/>
          <a:p>
            <a:r>
              <a:rPr lang="da-DK" sz="2824" b="1" dirty="0" smtClean="0"/>
              <a:t>Baseline + Focus on High </a:t>
            </a:r>
            <a:r>
              <a:rPr lang="da-DK" sz="2824" b="1" dirty="0" err="1" smtClean="0"/>
              <a:t>Tariffs</a:t>
            </a:r>
            <a:endParaRPr lang="da-DK" sz="2824" b="1" dirty="0"/>
          </a:p>
        </p:txBody>
      </p:sp>
      <p:pic>
        <p:nvPicPr>
          <p:cNvPr id="9" name="Picture 8"/>
          <p:cNvPicPr>
            <a:picLocks noChangeAspect="1"/>
          </p:cNvPicPr>
          <p:nvPr/>
        </p:nvPicPr>
        <p:blipFill>
          <a:blip r:embed="rId3"/>
          <a:stretch>
            <a:fillRect/>
          </a:stretch>
        </p:blipFill>
        <p:spPr>
          <a:xfrm>
            <a:off x="379585" y="957437"/>
            <a:ext cx="2944800" cy="2756548"/>
          </a:xfrm>
          <a:prstGeom prst="rect">
            <a:avLst/>
          </a:prstGeom>
        </p:spPr>
      </p:pic>
      <p:pic>
        <p:nvPicPr>
          <p:cNvPr id="10" name="Picture 9"/>
          <p:cNvPicPr>
            <a:picLocks noChangeAspect="1"/>
          </p:cNvPicPr>
          <p:nvPr/>
        </p:nvPicPr>
        <p:blipFill>
          <a:blip r:embed="rId4"/>
          <a:stretch>
            <a:fillRect/>
          </a:stretch>
        </p:blipFill>
        <p:spPr>
          <a:xfrm>
            <a:off x="3655901" y="3559458"/>
            <a:ext cx="3102642" cy="2965886"/>
          </a:xfrm>
          <a:prstGeom prst="rect">
            <a:avLst/>
          </a:prstGeom>
        </p:spPr>
      </p:pic>
      <p:pic>
        <p:nvPicPr>
          <p:cNvPr id="11" name="Picture 10"/>
          <p:cNvPicPr>
            <a:picLocks noChangeAspect="1"/>
          </p:cNvPicPr>
          <p:nvPr/>
        </p:nvPicPr>
        <p:blipFill>
          <a:blip r:embed="rId5"/>
          <a:stretch>
            <a:fillRect/>
          </a:stretch>
        </p:blipFill>
        <p:spPr>
          <a:xfrm>
            <a:off x="3577468" y="764705"/>
            <a:ext cx="3034831" cy="2794754"/>
          </a:xfrm>
          <a:prstGeom prst="rect">
            <a:avLst/>
          </a:prstGeom>
        </p:spPr>
      </p:pic>
      <p:pic>
        <p:nvPicPr>
          <p:cNvPr id="12" name="Picture 11"/>
          <p:cNvPicPr>
            <a:picLocks noChangeAspect="1"/>
          </p:cNvPicPr>
          <p:nvPr/>
        </p:nvPicPr>
        <p:blipFill>
          <a:blip r:embed="rId6"/>
          <a:stretch>
            <a:fillRect/>
          </a:stretch>
        </p:blipFill>
        <p:spPr>
          <a:xfrm>
            <a:off x="6890687" y="1038181"/>
            <a:ext cx="4944165" cy="3801005"/>
          </a:xfrm>
          <a:prstGeom prst="rect">
            <a:avLst/>
          </a:prstGeom>
        </p:spPr>
      </p:pic>
      <p:pic>
        <p:nvPicPr>
          <p:cNvPr id="13" name="Picture 12"/>
          <p:cNvPicPr>
            <a:picLocks noChangeAspect="1"/>
          </p:cNvPicPr>
          <p:nvPr/>
        </p:nvPicPr>
        <p:blipFill>
          <a:blip r:embed="rId7"/>
          <a:stretch>
            <a:fillRect/>
          </a:stretch>
        </p:blipFill>
        <p:spPr>
          <a:xfrm>
            <a:off x="479376" y="3906719"/>
            <a:ext cx="2554757" cy="2618625"/>
          </a:xfrm>
          <a:prstGeom prst="rect">
            <a:avLst/>
          </a:prstGeom>
        </p:spPr>
      </p:pic>
      <p:sp>
        <p:nvSpPr>
          <p:cNvPr id="14" name="Rectangle 13"/>
          <p:cNvSpPr/>
          <p:nvPr/>
        </p:nvSpPr>
        <p:spPr>
          <a:xfrm>
            <a:off x="7328520" y="1052736"/>
            <a:ext cx="4824536" cy="276999"/>
          </a:xfrm>
          <a:prstGeom prst="rect">
            <a:avLst/>
          </a:prstGeom>
        </p:spPr>
        <p:txBody>
          <a:bodyPr wrap="square">
            <a:spAutoFit/>
          </a:bodyPr>
          <a:lstStyle/>
          <a:p>
            <a:r>
              <a:rPr lang="da-DK" sz="1200" b="1" dirty="0" smtClean="0"/>
              <a:t>Large </a:t>
            </a:r>
            <a:r>
              <a:rPr lang="da-DK" sz="1200" b="1" dirty="0" err="1" smtClean="0"/>
              <a:t>vessels</a:t>
            </a:r>
            <a:r>
              <a:rPr lang="da-DK" sz="1200" b="1" dirty="0" smtClean="0"/>
              <a:t> </a:t>
            </a:r>
            <a:r>
              <a:rPr lang="da-DK" sz="1200" b="1" dirty="0" err="1" smtClean="0"/>
              <a:t>only</a:t>
            </a:r>
            <a:endParaRPr lang="da-DK" sz="1200" b="1" dirty="0"/>
          </a:p>
        </p:txBody>
      </p:sp>
    </p:spTree>
    <p:extLst>
      <p:ext uri="{BB962C8B-B14F-4D97-AF65-F5344CB8AC3E}">
        <p14:creationId xmlns:p14="http://schemas.microsoft.com/office/powerpoint/2010/main" val="19870255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27448" y="332657"/>
            <a:ext cx="10153128" cy="526939"/>
          </a:xfrm>
          <a:prstGeom prst="rect">
            <a:avLst/>
          </a:prstGeom>
        </p:spPr>
        <p:txBody>
          <a:bodyPr wrap="square">
            <a:spAutoFit/>
          </a:bodyPr>
          <a:lstStyle/>
          <a:p>
            <a:r>
              <a:rPr lang="da-DK" sz="2824" b="1" dirty="0"/>
              <a:t>Celtic Sea Case studies – CFP scenario </a:t>
            </a:r>
            <a:r>
              <a:rPr lang="da-DK" sz="2824" b="1" dirty="0" err="1"/>
              <a:t>testing</a:t>
            </a:r>
            <a:endParaRPr lang="da-DK" sz="2824" b="1"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6365" y="980728"/>
            <a:ext cx="10058400" cy="287382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4102" y="3212976"/>
            <a:ext cx="9582925" cy="2737978"/>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2425" y="836712"/>
            <a:ext cx="9806103" cy="5603488"/>
          </a:xfrm>
          <a:prstGeom prst="rect">
            <a:avLst/>
          </a:prstGeom>
        </p:spPr>
      </p:pic>
      <p:sp>
        <p:nvSpPr>
          <p:cNvPr id="7" name="TextBox 6"/>
          <p:cNvSpPr txBox="1"/>
          <p:nvPr/>
        </p:nvSpPr>
        <p:spPr>
          <a:xfrm>
            <a:off x="8832304" y="1363651"/>
            <a:ext cx="3473829" cy="1292662"/>
          </a:xfrm>
          <a:prstGeom prst="rect">
            <a:avLst/>
          </a:prstGeom>
          <a:noFill/>
        </p:spPr>
        <p:txBody>
          <a:bodyPr wrap="square" lIns="0" tIns="0" rIns="0" bIns="0" rtlCol="0">
            <a:spAutoFit/>
          </a:bodyPr>
          <a:lstStyle/>
          <a:p>
            <a:pPr>
              <a:spcBef>
                <a:spcPts val="432"/>
              </a:spcBef>
            </a:pPr>
            <a:r>
              <a:rPr lang="da-DK" sz="2800" dirty="0" err="1" smtClean="0">
                <a:latin typeface="+mn-lt"/>
              </a:rPr>
              <a:t>Indicators</a:t>
            </a:r>
            <a:r>
              <a:rPr lang="da-DK" sz="2800" dirty="0" smtClean="0">
                <a:latin typeface="+mn-lt"/>
              </a:rPr>
              <a:t> of </a:t>
            </a:r>
            <a:r>
              <a:rPr lang="da-DK" sz="2800" dirty="0" err="1" smtClean="0">
                <a:latin typeface="+mn-lt"/>
              </a:rPr>
              <a:t>sustainability</a:t>
            </a:r>
            <a:r>
              <a:rPr lang="da-DK" sz="2800" dirty="0" smtClean="0">
                <a:latin typeface="+mn-lt"/>
              </a:rPr>
              <a:t> per </a:t>
            </a:r>
            <a:r>
              <a:rPr lang="da-DK" sz="2800" dirty="0" err="1" smtClean="0">
                <a:latin typeface="+mn-lt"/>
              </a:rPr>
              <a:t>stock</a:t>
            </a:r>
            <a:endParaRPr lang="da-DK" sz="2800" dirty="0">
              <a:latin typeface="+mn-lt"/>
            </a:endParaRPr>
          </a:p>
        </p:txBody>
      </p:sp>
      <p:sp>
        <p:nvSpPr>
          <p:cNvPr id="8" name="TextBox 7"/>
          <p:cNvSpPr txBox="1"/>
          <p:nvPr/>
        </p:nvSpPr>
        <p:spPr>
          <a:xfrm>
            <a:off x="5386909" y="5301208"/>
            <a:ext cx="3473829" cy="430887"/>
          </a:xfrm>
          <a:prstGeom prst="rect">
            <a:avLst/>
          </a:prstGeom>
          <a:noFill/>
        </p:spPr>
        <p:txBody>
          <a:bodyPr wrap="square" lIns="0" tIns="0" rIns="0" bIns="0" rtlCol="0">
            <a:spAutoFit/>
          </a:bodyPr>
          <a:lstStyle/>
          <a:p>
            <a:pPr>
              <a:spcBef>
                <a:spcPts val="432"/>
              </a:spcBef>
            </a:pPr>
            <a:r>
              <a:rPr lang="da-DK" sz="2800" dirty="0" smtClean="0">
                <a:latin typeface="+mn-lt"/>
              </a:rPr>
              <a:t>Etc.</a:t>
            </a:r>
            <a:endParaRPr lang="da-DK" sz="2800" dirty="0">
              <a:latin typeface="+mn-lt"/>
            </a:endParaRPr>
          </a:p>
        </p:txBody>
      </p:sp>
      <p:sp>
        <p:nvSpPr>
          <p:cNvPr id="9" name="TextBox 8"/>
          <p:cNvSpPr txBox="1"/>
          <p:nvPr/>
        </p:nvSpPr>
        <p:spPr>
          <a:xfrm>
            <a:off x="9696400" y="6261396"/>
            <a:ext cx="5490053" cy="246221"/>
          </a:xfrm>
          <a:prstGeom prst="rect">
            <a:avLst/>
          </a:prstGeom>
          <a:noFill/>
        </p:spPr>
        <p:txBody>
          <a:bodyPr wrap="square" lIns="0" tIns="0" rIns="0" bIns="0" rtlCol="0">
            <a:spAutoFit/>
          </a:bodyPr>
          <a:lstStyle/>
          <a:p>
            <a:pPr>
              <a:spcBef>
                <a:spcPts val="432"/>
              </a:spcBef>
            </a:pPr>
            <a:r>
              <a:rPr lang="da-DK" dirty="0" err="1">
                <a:latin typeface="+mn-lt"/>
              </a:rPr>
              <a:t>v</a:t>
            </a:r>
            <a:r>
              <a:rPr lang="da-DK" dirty="0" err="1" smtClean="0">
                <a:latin typeface="+mn-lt"/>
              </a:rPr>
              <a:t>isualisation</a:t>
            </a:r>
            <a:r>
              <a:rPr lang="da-DK" dirty="0" smtClean="0">
                <a:latin typeface="+mn-lt"/>
              </a:rPr>
              <a:t> </a:t>
            </a:r>
            <a:r>
              <a:rPr lang="da-DK" dirty="0" err="1" smtClean="0">
                <a:latin typeface="+mn-lt"/>
              </a:rPr>
              <a:t>challenge</a:t>
            </a:r>
            <a:r>
              <a:rPr lang="da-DK" dirty="0" smtClean="0">
                <a:latin typeface="+mn-lt"/>
              </a:rPr>
              <a:t>…</a:t>
            </a:r>
            <a:endParaRPr lang="da-DK" dirty="0">
              <a:latin typeface="+mn-lt"/>
            </a:endParaRPr>
          </a:p>
        </p:txBody>
      </p:sp>
    </p:spTree>
    <p:extLst>
      <p:ext uri="{BB962C8B-B14F-4D97-AF65-F5344CB8AC3E}">
        <p14:creationId xmlns:p14="http://schemas.microsoft.com/office/powerpoint/2010/main" val="34462345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368" y="996838"/>
            <a:ext cx="3416990" cy="2677656"/>
          </a:xfrm>
          <a:prstGeom prst="rect">
            <a:avLst/>
          </a:prstGeom>
        </p:spPr>
        <p:txBody>
          <a:bodyPr wrap="square">
            <a:spAutoFit/>
          </a:bodyPr>
          <a:lstStyle/>
          <a:p>
            <a:pPr>
              <a:tabLst>
                <a:tab pos="0" algn="l"/>
                <a:tab pos="806705" algn="l"/>
                <a:tab pos="1613411" algn="l"/>
                <a:tab pos="2420116" algn="l"/>
                <a:tab pos="3226820" algn="l"/>
                <a:tab pos="4033527" algn="l"/>
                <a:tab pos="4840231" algn="l"/>
                <a:tab pos="5646936" algn="l"/>
                <a:tab pos="6453642" algn="l"/>
                <a:tab pos="7260347" algn="l"/>
                <a:tab pos="8067052" algn="l"/>
                <a:tab pos="8873757" algn="l"/>
              </a:tabLst>
            </a:pPr>
            <a:r>
              <a:rPr lang="da-DK" sz="2800" b="1" dirty="0" err="1">
                <a:cs typeface="ＭＳ Ｐゴシック"/>
              </a:rPr>
              <a:t>Sector-specific</a:t>
            </a:r>
            <a:r>
              <a:rPr lang="da-DK" sz="2800" b="1" dirty="0">
                <a:cs typeface="ＭＳ Ｐゴシック"/>
              </a:rPr>
              <a:t> </a:t>
            </a:r>
            <a:r>
              <a:rPr lang="da-DK" sz="2800" b="1" dirty="0" err="1">
                <a:cs typeface="ＭＳ Ｐゴシック"/>
              </a:rPr>
              <a:t>o</a:t>
            </a:r>
            <a:r>
              <a:rPr lang="da-DK" sz="2800" b="1" dirty="0" err="1" smtClean="0">
                <a:cs typeface="ＭＳ Ｐゴシック"/>
              </a:rPr>
              <a:t>verarching</a:t>
            </a:r>
            <a:r>
              <a:rPr lang="da-DK" sz="2800" b="1" dirty="0" smtClean="0">
                <a:cs typeface="ＭＳ Ｐゴシック"/>
              </a:rPr>
              <a:t> </a:t>
            </a:r>
            <a:r>
              <a:rPr lang="da-DK" sz="2800" b="1" u="sng" dirty="0" err="1">
                <a:cs typeface="ＭＳ Ｐゴシック"/>
              </a:rPr>
              <a:t>goals</a:t>
            </a:r>
            <a:r>
              <a:rPr lang="da-DK" sz="2800" b="1" dirty="0">
                <a:cs typeface="ＭＳ Ｐゴシック"/>
              </a:rPr>
              <a:t> from the </a:t>
            </a:r>
            <a:r>
              <a:rPr lang="da-DK" sz="2800" b="1" dirty="0" err="1">
                <a:cs typeface="ＭＳ Ｐゴシック"/>
              </a:rPr>
              <a:t>fisheries</a:t>
            </a:r>
            <a:r>
              <a:rPr lang="da-DK" sz="2800" b="1" dirty="0">
                <a:cs typeface="ＭＳ Ｐゴシック"/>
              </a:rPr>
              <a:t> management </a:t>
            </a:r>
            <a:r>
              <a:rPr lang="da-DK" sz="2800" b="1" dirty="0" err="1">
                <a:cs typeface="ＭＳ Ｐゴシック"/>
              </a:rPr>
              <a:t>perspective</a:t>
            </a:r>
            <a:endParaRPr lang="en-GB" sz="2800" b="1" dirty="0">
              <a:cs typeface="ＭＳ Ｐゴシック"/>
            </a:endParaRPr>
          </a:p>
        </p:txBody>
      </p:sp>
      <p:grpSp>
        <p:nvGrpSpPr>
          <p:cNvPr id="2" name="Group 1"/>
          <p:cNvGrpSpPr/>
          <p:nvPr/>
        </p:nvGrpSpPr>
        <p:grpSpPr>
          <a:xfrm>
            <a:off x="3565375" y="292873"/>
            <a:ext cx="3256365" cy="3683460"/>
            <a:chOff x="3722697" y="260935"/>
            <a:chExt cx="3256789" cy="3683940"/>
          </a:xfrm>
        </p:grpSpPr>
        <p:sp>
          <p:nvSpPr>
            <p:cNvPr id="9" name="Freeform 8"/>
            <p:cNvSpPr/>
            <p:nvPr/>
          </p:nvSpPr>
          <p:spPr>
            <a:xfrm rot="10800000">
              <a:off x="3722697" y="260935"/>
              <a:ext cx="3256789" cy="3683940"/>
            </a:xfrm>
            <a:custGeom>
              <a:avLst/>
              <a:gdLst>
                <a:gd name="connsiteX0" fmla="*/ 1016211 w 2032423"/>
                <a:gd name="connsiteY0" fmla="*/ 2269069 h 2269069"/>
                <a:gd name="connsiteX1" fmla="*/ 0 w 2032423"/>
                <a:gd name="connsiteY1" fmla="*/ 1701802 h 2269069"/>
                <a:gd name="connsiteX2" fmla="*/ 0 w 2032423"/>
                <a:gd name="connsiteY2" fmla="*/ 1412649 h 2269069"/>
                <a:gd name="connsiteX3" fmla="*/ 43511 w 2032423"/>
                <a:gd name="connsiteY3" fmla="*/ 1408263 h 2269069"/>
                <a:gd name="connsiteX4" fmla="*/ 266604 w 2032423"/>
                <a:gd name="connsiteY4" fmla="*/ 1134537 h 2269069"/>
                <a:gd name="connsiteX5" fmla="*/ 43511 w 2032423"/>
                <a:gd name="connsiteY5" fmla="*/ 860812 h 2269069"/>
                <a:gd name="connsiteX6" fmla="*/ 0 w 2032423"/>
                <a:gd name="connsiteY6" fmla="*/ 856425 h 2269069"/>
                <a:gd name="connsiteX7" fmla="*/ 0 w 2032423"/>
                <a:gd name="connsiteY7" fmla="*/ 567268 h 2269069"/>
                <a:gd name="connsiteX8" fmla="*/ 1016212 w 2032423"/>
                <a:gd name="connsiteY8" fmla="*/ 1 h 2269069"/>
                <a:gd name="connsiteX9" fmla="*/ 1279671 w 2032423"/>
                <a:gd name="connsiteY9" fmla="*/ 147068 h 2269069"/>
                <a:gd name="connsiteX10" fmla="*/ 1292634 w 2032423"/>
                <a:gd name="connsiteY10" fmla="*/ 123186 h 2269069"/>
                <a:gd name="connsiteX11" fmla="*/ 1524318 w 2032423"/>
                <a:gd name="connsiteY11" fmla="*/ 0 h 2269069"/>
                <a:gd name="connsiteX12" fmla="*/ 1803720 w 2032423"/>
                <a:gd name="connsiteY12" fmla="*/ 279402 h 2269069"/>
                <a:gd name="connsiteX13" fmla="*/ 1781763 w 2032423"/>
                <a:gd name="connsiteY13" fmla="*/ 388158 h 2269069"/>
                <a:gd name="connsiteX14" fmla="*/ 1765439 w 2032423"/>
                <a:gd name="connsiteY14" fmla="*/ 418233 h 2269069"/>
                <a:gd name="connsiteX15" fmla="*/ 2032423 w 2032423"/>
                <a:gd name="connsiteY15" fmla="*/ 567268 h 2269069"/>
                <a:gd name="connsiteX16" fmla="*/ 2032423 w 2032423"/>
                <a:gd name="connsiteY16" fmla="*/ 1701802 h 226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2423" h="2269069">
                  <a:moveTo>
                    <a:pt x="1016211" y="2269069"/>
                  </a:moveTo>
                  <a:lnTo>
                    <a:pt x="0" y="1701802"/>
                  </a:lnTo>
                  <a:lnTo>
                    <a:pt x="0" y="1412649"/>
                  </a:lnTo>
                  <a:lnTo>
                    <a:pt x="43511" y="1408263"/>
                  </a:lnTo>
                  <a:cubicBezTo>
                    <a:pt x="170830" y="1382209"/>
                    <a:pt x="266604" y="1269557"/>
                    <a:pt x="266604" y="1134537"/>
                  </a:cubicBezTo>
                  <a:cubicBezTo>
                    <a:pt x="266604" y="999517"/>
                    <a:pt x="170830" y="886865"/>
                    <a:pt x="43511" y="860812"/>
                  </a:cubicBezTo>
                  <a:lnTo>
                    <a:pt x="0" y="856425"/>
                  </a:lnTo>
                  <a:lnTo>
                    <a:pt x="0" y="567268"/>
                  </a:lnTo>
                  <a:lnTo>
                    <a:pt x="1016212" y="1"/>
                  </a:lnTo>
                  <a:lnTo>
                    <a:pt x="1279671" y="147068"/>
                  </a:lnTo>
                  <a:lnTo>
                    <a:pt x="1292634" y="123186"/>
                  </a:lnTo>
                  <a:cubicBezTo>
                    <a:pt x="1342844" y="48865"/>
                    <a:pt x="1427875" y="0"/>
                    <a:pt x="1524318" y="0"/>
                  </a:cubicBezTo>
                  <a:cubicBezTo>
                    <a:pt x="1678627" y="0"/>
                    <a:pt x="1803720" y="125093"/>
                    <a:pt x="1803720" y="279402"/>
                  </a:cubicBezTo>
                  <a:cubicBezTo>
                    <a:pt x="1803720" y="317979"/>
                    <a:pt x="1795902" y="354731"/>
                    <a:pt x="1781763" y="388158"/>
                  </a:cubicBezTo>
                  <a:lnTo>
                    <a:pt x="1765439" y="418233"/>
                  </a:lnTo>
                  <a:lnTo>
                    <a:pt x="2032423" y="567268"/>
                  </a:lnTo>
                  <a:lnTo>
                    <a:pt x="2032423" y="1701802"/>
                  </a:lnTo>
                  <a:close/>
                </a:path>
              </a:pathLst>
            </a:cu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50"/>
            </a:p>
          </p:txBody>
        </p:sp>
        <p:sp>
          <p:nvSpPr>
            <p:cNvPr id="14" name="Rectangle 13"/>
            <p:cNvSpPr/>
            <p:nvPr/>
          </p:nvSpPr>
          <p:spPr>
            <a:xfrm>
              <a:off x="3957426" y="1152447"/>
              <a:ext cx="2668928" cy="1754555"/>
            </a:xfrm>
            <a:prstGeom prst="rect">
              <a:avLst/>
            </a:prstGeom>
            <a:ln>
              <a:noFill/>
            </a:ln>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tabLst>
                  <a:tab pos="0" algn="l"/>
                  <a:tab pos="806705" algn="l"/>
                  <a:tab pos="1613411" algn="l"/>
                  <a:tab pos="2420116" algn="l"/>
                  <a:tab pos="3226820" algn="l"/>
                  <a:tab pos="4033527" algn="l"/>
                  <a:tab pos="4840231" algn="l"/>
                  <a:tab pos="5646936" algn="l"/>
                  <a:tab pos="6453642" algn="l"/>
                  <a:tab pos="7260347" algn="l"/>
                  <a:tab pos="8067052" algn="l"/>
                  <a:tab pos="8873757" algn="l"/>
                </a:tabLst>
              </a:pPr>
              <a:r>
                <a:rPr lang="da-DK" sz="3600" b="1" dirty="0" err="1" smtClean="0">
                  <a:solidFill>
                    <a:schemeClr val="tx1">
                      <a:lumMod val="85000"/>
                      <a:lumOff val="15000"/>
                    </a:schemeClr>
                  </a:solidFill>
                </a:rPr>
                <a:t>Workable</a:t>
              </a:r>
              <a:r>
                <a:rPr lang="da-DK" sz="3600" b="1" dirty="0" smtClean="0">
                  <a:solidFill>
                    <a:schemeClr val="tx1">
                      <a:lumMod val="85000"/>
                      <a:lumOff val="15000"/>
                    </a:schemeClr>
                  </a:solidFill>
                </a:rPr>
                <a:t> operating </a:t>
              </a:r>
              <a:r>
                <a:rPr lang="da-DK" sz="3600" b="1" dirty="0" err="1" smtClean="0">
                  <a:solidFill>
                    <a:schemeClr val="tx1">
                      <a:lumMod val="85000"/>
                      <a:lumOff val="15000"/>
                    </a:schemeClr>
                  </a:solidFill>
                </a:rPr>
                <a:t>costs</a:t>
              </a:r>
              <a:endParaRPr lang="da-DK" sz="2400" b="1" dirty="0">
                <a:solidFill>
                  <a:schemeClr val="tx1">
                    <a:lumMod val="85000"/>
                    <a:lumOff val="15000"/>
                  </a:schemeClr>
                </a:solidFill>
              </a:endParaRPr>
            </a:p>
          </p:txBody>
        </p:sp>
      </p:grpSp>
      <p:grpSp>
        <p:nvGrpSpPr>
          <p:cNvPr id="8" name="Group 7"/>
          <p:cNvGrpSpPr/>
          <p:nvPr/>
        </p:nvGrpSpPr>
        <p:grpSpPr>
          <a:xfrm>
            <a:off x="6703353" y="257807"/>
            <a:ext cx="3683518" cy="3683458"/>
            <a:chOff x="6703353" y="257807"/>
            <a:chExt cx="3683518" cy="3683458"/>
          </a:xfrm>
        </p:grpSpPr>
        <p:sp>
          <p:nvSpPr>
            <p:cNvPr id="10" name="Freeform 9"/>
            <p:cNvSpPr/>
            <p:nvPr/>
          </p:nvSpPr>
          <p:spPr>
            <a:xfrm rot="10800000">
              <a:off x="6703353" y="257807"/>
              <a:ext cx="3683518" cy="3683458"/>
            </a:xfrm>
            <a:custGeom>
              <a:avLst/>
              <a:gdLst>
                <a:gd name="connsiteX0" fmla="*/ 1016211 w 2299026"/>
                <a:gd name="connsiteY0" fmla="*/ 2269068 h 2269068"/>
                <a:gd name="connsiteX1" fmla="*/ 0 w 2299026"/>
                <a:gd name="connsiteY1" fmla="*/ 1701801 h 2269068"/>
                <a:gd name="connsiteX2" fmla="*/ 0 w 2299026"/>
                <a:gd name="connsiteY2" fmla="*/ 567267 h 2269068"/>
                <a:gd name="connsiteX3" fmla="*/ 266985 w 2299026"/>
                <a:gd name="connsiteY3" fmla="*/ 418232 h 2269068"/>
                <a:gd name="connsiteX4" fmla="*/ 276421 w 2299026"/>
                <a:gd name="connsiteY4" fmla="*/ 435616 h 2269068"/>
                <a:gd name="connsiteX5" fmla="*/ 508105 w 2299026"/>
                <a:gd name="connsiteY5" fmla="*/ 558802 h 2269068"/>
                <a:gd name="connsiteX6" fmla="*/ 787507 w 2299026"/>
                <a:gd name="connsiteY6" fmla="*/ 279400 h 2269068"/>
                <a:gd name="connsiteX7" fmla="*/ 765550 w 2299026"/>
                <a:gd name="connsiteY7" fmla="*/ 170644 h 2269068"/>
                <a:gd name="connsiteX8" fmla="*/ 752753 w 2299026"/>
                <a:gd name="connsiteY8" fmla="*/ 147067 h 2269068"/>
                <a:gd name="connsiteX9" fmla="*/ 1016212 w 2299026"/>
                <a:gd name="connsiteY9" fmla="*/ 0 h 2269068"/>
                <a:gd name="connsiteX10" fmla="*/ 2032423 w 2299026"/>
                <a:gd name="connsiteY10" fmla="*/ 567267 h 2269068"/>
                <a:gd name="connsiteX11" fmla="*/ 2032423 w 2299026"/>
                <a:gd name="connsiteY11" fmla="*/ 856422 h 2269068"/>
                <a:gd name="connsiteX12" fmla="*/ 2075933 w 2299026"/>
                <a:gd name="connsiteY12" fmla="*/ 860809 h 2269068"/>
                <a:gd name="connsiteX13" fmla="*/ 2299026 w 2299026"/>
                <a:gd name="connsiteY13" fmla="*/ 1134534 h 2269068"/>
                <a:gd name="connsiteX14" fmla="*/ 2075933 w 2299026"/>
                <a:gd name="connsiteY14" fmla="*/ 1408260 h 2269068"/>
                <a:gd name="connsiteX15" fmla="*/ 2032423 w 2299026"/>
                <a:gd name="connsiteY15" fmla="*/ 1412646 h 2269068"/>
                <a:gd name="connsiteX16" fmla="*/ 2032423 w 2299026"/>
                <a:gd name="connsiteY16" fmla="*/ 1701801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9026" h="2269068">
                  <a:moveTo>
                    <a:pt x="1016211" y="2269068"/>
                  </a:moveTo>
                  <a:lnTo>
                    <a:pt x="0" y="1701801"/>
                  </a:lnTo>
                  <a:lnTo>
                    <a:pt x="0" y="567267"/>
                  </a:lnTo>
                  <a:lnTo>
                    <a:pt x="266985" y="418232"/>
                  </a:lnTo>
                  <a:lnTo>
                    <a:pt x="276421" y="435616"/>
                  </a:lnTo>
                  <a:cubicBezTo>
                    <a:pt x="326631" y="509938"/>
                    <a:pt x="411662" y="558802"/>
                    <a:pt x="508105" y="558802"/>
                  </a:cubicBezTo>
                  <a:cubicBezTo>
                    <a:pt x="662414" y="558802"/>
                    <a:pt x="787507" y="433709"/>
                    <a:pt x="787507" y="279400"/>
                  </a:cubicBezTo>
                  <a:cubicBezTo>
                    <a:pt x="787507" y="240823"/>
                    <a:pt x="779689" y="204072"/>
                    <a:pt x="765550" y="170644"/>
                  </a:cubicBezTo>
                  <a:lnTo>
                    <a:pt x="752753" y="147067"/>
                  </a:lnTo>
                  <a:lnTo>
                    <a:pt x="1016212" y="0"/>
                  </a:lnTo>
                  <a:lnTo>
                    <a:pt x="2032423" y="567267"/>
                  </a:lnTo>
                  <a:lnTo>
                    <a:pt x="2032423" y="856422"/>
                  </a:lnTo>
                  <a:lnTo>
                    <a:pt x="2075933" y="860809"/>
                  </a:lnTo>
                  <a:cubicBezTo>
                    <a:pt x="2203252" y="886862"/>
                    <a:pt x="2299026" y="999514"/>
                    <a:pt x="2299026" y="1134534"/>
                  </a:cubicBezTo>
                  <a:cubicBezTo>
                    <a:pt x="2299026" y="1269554"/>
                    <a:pt x="2203252" y="1382206"/>
                    <a:pt x="2075933" y="1408260"/>
                  </a:cubicBezTo>
                  <a:lnTo>
                    <a:pt x="2032423" y="1412646"/>
                  </a:lnTo>
                  <a:lnTo>
                    <a:pt x="2032423" y="1701801"/>
                  </a:lnTo>
                  <a:close/>
                </a:path>
              </a:pathLst>
            </a:cu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50">
                <a:solidFill>
                  <a:prstClr val="white"/>
                </a:solidFill>
              </a:endParaRPr>
            </a:p>
          </p:txBody>
        </p:sp>
        <p:sp>
          <p:nvSpPr>
            <p:cNvPr id="15" name="Rectangle 14"/>
            <p:cNvSpPr/>
            <p:nvPr/>
          </p:nvSpPr>
          <p:spPr>
            <a:xfrm>
              <a:off x="6964047" y="1365581"/>
              <a:ext cx="3265582" cy="1200329"/>
            </a:xfrm>
            <a:prstGeom prst="rect">
              <a:avLst/>
            </a:prstGeom>
            <a:ln>
              <a:noFill/>
            </a:ln>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0"/>
                </a:spcBef>
                <a:tabLst>
                  <a:tab pos="0" algn="l"/>
                  <a:tab pos="806705" algn="l"/>
                  <a:tab pos="1613411" algn="l"/>
                  <a:tab pos="2420116" algn="l"/>
                  <a:tab pos="3226820" algn="l"/>
                  <a:tab pos="4033527" algn="l"/>
                  <a:tab pos="4840231" algn="l"/>
                  <a:tab pos="5646936" algn="l"/>
                  <a:tab pos="6453642" algn="l"/>
                  <a:tab pos="7260347" algn="l"/>
                  <a:tab pos="8067052" algn="l"/>
                  <a:tab pos="8873757" algn="l"/>
                </a:tabLst>
              </a:pPr>
              <a:r>
                <a:rPr lang="da-DK" sz="3600" b="1" dirty="0" smtClean="0">
                  <a:solidFill>
                    <a:schemeClr val="tx1">
                      <a:lumMod val="85000"/>
                      <a:lumOff val="15000"/>
                    </a:schemeClr>
                  </a:solidFill>
                </a:rPr>
                <a:t>Stable</a:t>
              </a:r>
            </a:p>
            <a:p>
              <a:pPr algn="ctr">
                <a:spcBef>
                  <a:spcPts val="0"/>
                </a:spcBef>
                <a:tabLst>
                  <a:tab pos="0" algn="l"/>
                  <a:tab pos="806705" algn="l"/>
                  <a:tab pos="1613411" algn="l"/>
                  <a:tab pos="2420116" algn="l"/>
                  <a:tab pos="3226820" algn="l"/>
                  <a:tab pos="4033527" algn="l"/>
                  <a:tab pos="4840231" algn="l"/>
                  <a:tab pos="5646936" algn="l"/>
                  <a:tab pos="6453642" algn="l"/>
                  <a:tab pos="7260347" algn="l"/>
                  <a:tab pos="8067052" algn="l"/>
                  <a:tab pos="8873757" algn="l"/>
                </a:tabLst>
              </a:pPr>
              <a:r>
                <a:rPr lang="da-DK" sz="3600" b="1" dirty="0" smtClean="0">
                  <a:solidFill>
                    <a:schemeClr val="tx1">
                      <a:lumMod val="85000"/>
                      <a:lumOff val="15000"/>
                    </a:schemeClr>
                  </a:solidFill>
                </a:rPr>
                <a:t> </a:t>
              </a:r>
              <a:r>
                <a:rPr lang="da-DK" sz="3600" b="1" dirty="0" err="1" smtClean="0">
                  <a:solidFill>
                    <a:schemeClr val="tx1">
                      <a:lumMod val="85000"/>
                      <a:lumOff val="15000"/>
                    </a:schemeClr>
                  </a:solidFill>
                </a:rPr>
                <a:t>yield</a:t>
              </a:r>
              <a:r>
                <a:rPr lang="da-DK" sz="3600" b="1" dirty="0" smtClean="0">
                  <a:solidFill>
                    <a:schemeClr val="tx1">
                      <a:lumMod val="85000"/>
                      <a:lumOff val="15000"/>
                    </a:schemeClr>
                  </a:solidFill>
                </a:rPr>
                <a:t> </a:t>
              </a:r>
              <a:endParaRPr lang="da-DK" sz="3600" b="1" dirty="0">
                <a:solidFill>
                  <a:schemeClr val="tx1">
                    <a:lumMod val="85000"/>
                    <a:lumOff val="15000"/>
                  </a:schemeClr>
                </a:solidFill>
              </a:endParaRPr>
            </a:p>
          </p:txBody>
        </p:sp>
      </p:grpSp>
      <p:grpSp>
        <p:nvGrpSpPr>
          <p:cNvPr id="7" name="Group 6"/>
          <p:cNvGrpSpPr/>
          <p:nvPr/>
        </p:nvGrpSpPr>
        <p:grpSpPr>
          <a:xfrm>
            <a:off x="8872153" y="3237149"/>
            <a:ext cx="3256365" cy="3683458"/>
            <a:chOff x="8670403" y="3077037"/>
            <a:chExt cx="3256789" cy="3683938"/>
          </a:xfrm>
        </p:grpSpPr>
        <p:sp>
          <p:nvSpPr>
            <p:cNvPr id="11" name="Freeform 10"/>
            <p:cNvSpPr/>
            <p:nvPr/>
          </p:nvSpPr>
          <p:spPr>
            <a:xfrm rot="10800000">
              <a:off x="8670403" y="3077037"/>
              <a:ext cx="3256789" cy="3683938"/>
            </a:xfrm>
            <a:custGeom>
              <a:avLst/>
              <a:gdLst>
                <a:gd name="connsiteX0" fmla="*/ 1016211 w 2032423"/>
                <a:gd name="connsiteY0" fmla="*/ 2269068 h 2269068"/>
                <a:gd name="connsiteX1" fmla="*/ 0 w 2032423"/>
                <a:gd name="connsiteY1" fmla="*/ 1701801 h 2269068"/>
                <a:gd name="connsiteX2" fmla="*/ 0 w 2032423"/>
                <a:gd name="connsiteY2" fmla="*/ 567267 h 2269068"/>
                <a:gd name="connsiteX3" fmla="*/ 1016212 w 2032423"/>
                <a:gd name="connsiteY3" fmla="*/ 0 h 2269068"/>
                <a:gd name="connsiteX4" fmla="*/ 2032423 w 2032423"/>
                <a:gd name="connsiteY4" fmla="*/ 567267 h 2269068"/>
                <a:gd name="connsiteX5" fmla="*/ 2032423 w 2032423"/>
                <a:gd name="connsiteY5" fmla="*/ 855133 h 2269068"/>
                <a:gd name="connsiteX6" fmla="*/ 1976116 w 2032423"/>
                <a:gd name="connsiteY6" fmla="*/ 860810 h 2269068"/>
                <a:gd name="connsiteX7" fmla="*/ 1753023 w 2032423"/>
                <a:gd name="connsiteY7" fmla="*/ 1134535 h 2269068"/>
                <a:gd name="connsiteX8" fmla="*/ 1976116 w 2032423"/>
                <a:gd name="connsiteY8" fmla="*/ 1408261 h 2269068"/>
                <a:gd name="connsiteX9" fmla="*/ 2032423 w 2032423"/>
                <a:gd name="connsiteY9" fmla="*/ 1413937 h 2269068"/>
                <a:gd name="connsiteX10" fmla="*/ 2032423 w 2032423"/>
                <a:gd name="connsiteY10" fmla="*/ 1701801 h 2269068"/>
                <a:gd name="connsiteX11" fmla="*/ 1772490 w 2032423"/>
                <a:gd name="connsiteY11" fmla="*/ 1846901 h 2269068"/>
                <a:gd name="connsiteX12" fmla="*/ 1781761 w 2032423"/>
                <a:gd name="connsiteY12" fmla="*/ 1863982 h 2269068"/>
                <a:gd name="connsiteX13" fmla="*/ 1803718 w 2032423"/>
                <a:gd name="connsiteY13" fmla="*/ 1972738 h 2269068"/>
                <a:gd name="connsiteX14" fmla="*/ 1524316 w 2032423"/>
                <a:gd name="connsiteY14" fmla="*/ 2252140 h 2269068"/>
                <a:gd name="connsiteX15" fmla="*/ 1292632 w 2032423"/>
                <a:gd name="connsiteY15" fmla="*/ 2128954 h 2269068"/>
                <a:gd name="connsiteX16" fmla="*/ 1286721 w 2032423"/>
                <a:gd name="connsiteY16" fmla="*/ 2118065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2423" h="2269068">
                  <a:moveTo>
                    <a:pt x="1016211" y="2269068"/>
                  </a:moveTo>
                  <a:lnTo>
                    <a:pt x="0" y="1701801"/>
                  </a:lnTo>
                  <a:lnTo>
                    <a:pt x="0" y="567267"/>
                  </a:lnTo>
                  <a:lnTo>
                    <a:pt x="1016212" y="0"/>
                  </a:lnTo>
                  <a:lnTo>
                    <a:pt x="2032423" y="567267"/>
                  </a:lnTo>
                  <a:lnTo>
                    <a:pt x="2032423" y="855133"/>
                  </a:lnTo>
                  <a:lnTo>
                    <a:pt x="1976116" y="860810"/>
                  </a:lnTo>
                  <a:cubicBezTo>
                    <a:pt x="1848798" y="886863"/>
                    <a:pt x="1753023" y="999515"/>
                    <a:pt x="1753023" y="1134535"/>
                  </a:cubicBezTo>
                  <a:cubicBezTo>
                    <a:pt x="1753023" y="1269555"/>
                    <a:pt x="1848798" y="1382207"/>
                    <a:pt x="1976116" y="1408261"/>
                  </a:cubicBezTo>
                  <a:lnTo>
                    <a:pt x="2032423" y="1413937"/>
                  </a:lnTo>
                  <a:lnTo>
                    <a:pt x="2032423" y="1701801"/>
                  </a:lnTo>
                  <a:lnTo>
                    <a:pt x="1772490" y="1846901"/>
                  </a:lnTo>
                  <a:lnTo>
                    <a:pt x="1781761" y="1863982"/>
                  </a:lnTo>
                  <a:cubicBezTo>
                    <a:pt x="1795900" y="1897410"/>
                    <a:pt x="1803718" y="1934161"/>
                    <a:pt x="1803718" y="1972738"/>
                  </a:cubicBezTo>
                  <a:cubicBezTo>
                    <a:pt x="1803718" y="2127047"/>
                    <a:pt x="1678625" y="2252140"/>
                    <a:pt x="1524316" y="2252140"/>
                  </a:cubicBezTo>
                  <a:cubicBezTo>
                    <a:pt x="1427873" y="2252140"/>
                    <a:pt x="1342842" y="2203276"/>
                    <a:pt x="1292632" y="2128954"/>
                  </a:cubicBezTo>
                  <a:lnTo>
                    <a:pt x="1286721" y="2118065"/>
                  </a:lnTo>
                  <a:close/>
                </a:path>
              </a:pathLst>
            </a:cu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sp>
          <p:nvSpPr>
            <p:cNvPr id="16" name="Rectangle 15"/>
            <p:cNvSpPr/>
            <p:nvPr/>
          </p:nvSpPr>
          <p:spPr>
            <a:xfrm>
              <a:off x="8993246" y="3747794"/>
              <a:ext cx="2829581" cy="2308625"/>
            </a:xfrm>
            <a:prstGeom prst="rect">
              <a:avLst/>
            </a:prstGeom>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0"/>
                </a:spcBef>
                <a:tabLst>
                  <a:tab pos="0" algn="l"/>
                  <a:tab pos="806705" algn="l"/>
                  <a:tab pos="1613411" algn="l"/>
                  <a:tab pos="2420116" algn="l"/>
                  <a:tab pos="3226820" algn="l"/>
                  <a:tab pos="4033527" algn="l"/>
                  <a:tab pos="4840231" algn="l"/>
                  <a:tab pos="5646936" algn="l"/>
                  <a:tab pos="6453642" algn="l"/>
                  <a:tab pos="7260347" algn="l"/>
                  <a:tab pos="8067052" algn="l"/>
                  <a:tab pos="8873757" algn="l"/>
                </a:tabLst>
              </a:pPr>
              <a:r>
                <a:rPr lang="da-DK" sz="3600" b="1" dirty="0" smtClean="0">
                  <a:solidFill>
                    <a:schemeClr val="tx1">
                      <a:lumMod val="85000"/>
                      <a:lumOff val="15000"/>
                    </a:schemeClr>
                  </a:solidFill>
                </a:rPr>
                <a:t>Low </a:t>
              </a:r>
              <a:r>
                <a:rPr lang="da-DK" sz="3600" b="1" dirty="0" err="1" smtClean="0">
                  <a:solidFill>
                    <a:schemeClr val="tx1">
                      <a:lumMod val="85000"/>
                      <a:lumOff val="15000"/>
                    </a:schemeClr>
                  </a:solidFill>
                </a:rPr>
                <a:t>impact</a:t>
              </a:r>
              <a:r>
                <a:rPr lang="da-DK" sz="3600" b="1" dirty="0" smtClean="0">
                  <a:solidFill>
                    <a:schemeClr val="tx1">
                      <a:lumMod val="85000"/>
                      <a:lumOff val="15000"/>
                    </a:schemeClr>
                  </a:solidFill>
                </a:rPr>
                <a:t> on </a:t>
              </a:r>
              <a:r>
                <a:rPr lang="da-DK" sz="3600" b="1" dirty="0" err="1" smtClean="0">
                  <a:solidFill>
                    <a:schemeClr val="tx1">
                      <a:lumMod val="85000"/>
                      <a:lumOff val="15000"/>
                    </a:schemeClr>
                  </a:solidFill>
                </a:rPr>
                <a:t>ecosys</a:t>
              </a:r>
              <a:r>
                <a:rPr lang="da-DK" sz="3600" b="1" dirty="0" smtClean="0">
                  <a:solidFill>
                    <a:schemeClr val="tx1">
                      <a:lumMod val="85000"/>
                      <a:lumOff val="15000"/>
                    </a:schemeClr>
                  </a:solidFill>
                </a:rPr>
                <a:t>. &amp; social </a:t>
              </a:r>
              <a:r>
                <a:rPr lang="da-DK" sz="3600" b="1" dirty="0" err="1">
                  <a:solidFill>
                    <a:schemeClr val="tx1">
                      <a:lumMod val="85000"/>
                      <a:lumOff val="15000"/>
                    </a:schemeClr>
                  </a:solidFill>
                </a:rPr>
                <a:t>fabrics</a:t>
              </a:r>
              <a:endParaRPr lang="da-DK" sz="3600" b="1" dirty="0">
                <a:solidFill>
                  <a:schemeClr val="tx1">
                    <a:lumMod val="85000"/>
                    <a:lumOff val="15000"/>
                  </a:schemeClr>
                </a:solidFill>
              </a:endParaRPr>
            </a:p>
          </p:txBody>
        </p:sp>
      </p:grpSp>
      <p:grpSp>
        <p:nvGrpSpPr>
          <p:cNvPr id="6" name="Group 5"/>
          <p:cNvGrpSpPr/>
          <p:nvPr/>
        </p:nvGrpSpPr>
        <p:grpSpPr>
          <a:xfrm>
            <a:off x="5413701" y="3237143"/>
            <a:ext cx="3704024" cy="3683458"/>
            <a:chOff x="5413612" y="3077037"/>
            <a:chExt cx="3704506" cy="3683938"/>
          </a:xfrm>
        </p:grpSpPr>
        <p:sp>
          <p:nvSpPr>
            <p:cNvPr id="12" name="Freeform 11"/>
            <p:cNvSpPr/>
            <p:nvPr/>
          </p:nvSpPr>
          <p:spPr>
            <a:xfrm rot="10800000">
              <a:off x="5413612" y="3077037"/>
              <a:ext cx="3704506" cy="3683938"/>
            </a:xfrm>
            <a:custGeom>
              <a:avLst/>
              <a:gdLst>
                <a:gd name="connsiteX0" fmla="*/ 1295612 w 2311824"/>
                <a:gd name="connsiteY0" fmla="*/ 2269068 h 2269068"/>
                <a:gd name="connsiteX1" fmla="*/ 279401 w 2311824"/>
                <a:gd name="connsiteY1" fmla="*/ 1701801 h 2269068"/>
                <a:gd name="connsiteX2" fmla="*/ 279401 w 2311824"/>
                <a:gd name="connsiteY2" fmla="*/ 1413937 h 2269068"/>
                <a:gd name="connsiteX3" fmla="*/ 223093 w 2311824"/>
                <a:gd name="connsiteY3" fmla="*/ 1408261 h 2269068"/>
                <a:gd name="connsiteX4" fmla="*/ 0 w 2311824"/>
                <a:gd name="connsiteY4" fmla="*/ 1134535 h 2269068"/>
                <a:gd name="connsiteX5" fmla="*/ 223093 w 2311824"/>
                <a:gd name="connsiteY5" fmla="*/ 860810 h 2269068"/>
                <a:gd name="connsiteX6" fmla="*/ 279401 w 2311824"/>
                <a:gd name="connsiteY6" fmla="*/ 855133 h 2269068"/>
                <a:gd name="connsiteX7" fmla="*/ 279401 w 2311824"/>
                <a:gd name="connsiteY7" fmla="*/ 567267 h 2269068"/>
                <a:gd name="connsiteX8" fmla="*/ 1295613 w 2311824"/>
                <a:gd name="connsiteY8" fmla="*/ 0 h 2269068"/>
                <a:gd name="connsiteX9" fmla="*/ 2311824 w 2311824"/>
                <a:gd name="connsiteY9" fmla="*/ 567267 h 2269068"/>
                <a:gd name="connsiteX10" fmla="*/ 2311824 w 2311824"/>
                <a:gd name="connsiteY10" fmla="*/ 855133 h 2269068"/>
                <a:gd name="connsiteX11" fmla="*/ 2255517 w 2311824"/>
                <a:gd name="connsiteY11" fmla="*/ 860810 h 2269068"/>
                <a:gd name="connsiteX12" fmla="*/ 2032424 w 2311824"/>
                <a:gd name="connsiteY12" fmla="*/ 1134535 h 2269068"/>
                <a:gd name="connsiteX13" fmla="*/ 2255517 w 2311824"/>
                <a:gd name="connsiteY13" fmla="*/ 1408261 h 2269068"/>
                <a:gd name="connsiteX14" fmla="*/ 2311824 w 2311824"/>
                <a:gd name="connsiteY14" fmla="*/ 1413937 h 2269068"/>
                <a:gd name="connsiteX15" fmla="*/ 2311824 w 2311824"/>
                <a:gd name="connsiteY15" fmla="*/ 1701801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1824" h="2269068">
                  <a:moveTo>
                    <a:pt x="1295612" y="2269068"/>
                  </a:moveTo>
                  <a:lnTo>
                    <a:pt x="279401" y="1701801"/>
                  </a:lnTo>
                  <a:lnTo>
                    <a:pt x="279401" y="1413937"/>
                  </a:lnTo>
                  <a:lnTo>
                    <a:pt x="223093" y="1408261"/>
                  </a:lnTo>
                  <a:cubicBezTo>
                    <a:pt x="95774" y="1382207"/>
                    <a:pt x="0" y="1269555"/>
                    <a:pt x="0" y="1134535"/>
                  </a:cubicBezTo>
                  <a:cubicBezTo>
                    <a:pt x="0" y="999515"/>
                    <a:pt x="95774" y="886863"/>
                    <a:pt x="223093" y="860810"/>
                  </a:cubicBezTo>
                  <a:lnTo>
                    <a:pt x="279401" y="855133"/>
                  </a:lnTo>
                  <a:lnTo>
                    <a:pt x="279401" y="567267"/>
                  </a:lnTo>
                  <a:lnTo>
                    <a:pt x="1295613" y="0"/>
                  </a:lnTo>
                  <a:lnTo>
                    <a:pt x="2311824" y="567267"/>
                  </a:lnTo>
                  <a:lnTo>
                    <a:pt x="2311824" y="855133"/>
                  </a:lnTo>
                  <a:lnTo>
                    <a:pt x="2255517" y="860810"/>
                  </a:lnTo>
                  <a:cubicBezTo>
                    <a:pt x="2128199" y="886863"/>
                    <a:pt x="2032424" y="999515"/>
                    <a:pt x="2032424" y="1134535"/>
                  </a:cubicBezTo>
                  <a:cubicBezTo>
                    <a:pt x="2032424" y="1269555"/>
                    <a:pt x="2128199" y="1382207"/>
                    <a:pt x="2255517" y="1408261"/>
                  </a:cubicBezTo>
                  <a:lnTo>
                    <a:pt x="2311824" y="1413937"/>
                  </a:lnTo>
                  <a:lnTo>
                    <a:pt x="2311824" y="1701801"/>
                  </a:lnTo>
                  <a:close/>
                </a:path>
              </a:pathLst>
            </a:cu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sp>
          <p:nvSpPr>
            <p:cNvPr id="17" name="Rectangle 16"/>
            <p:cNvSpPr/>
            <p:nvPr/>
          </p:nvSpPr>
          <p:spPr>
            <a:xfrm>
              <a:off x="5664798" y="3714349"/>
              <a:ext cx="2813685" cy="2308625"/>
            </a:xfrm>
            <a:prstGeom prst="rect">
              <a:avLst/>
            </a:prstGeom>
            <a:ln>
              <a:noFill/>
            </a:ln>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tabLst>
                  <a:tab pos="0" algn="l"/>
                  <a:tab pos="806705" algn="l"/>
                  <a:tab pos="1613411" algn="l"/>
                  <a:tab pos="2420116" algn="l"/>
                  <a:tab pos="3226820" algn="l"/>
                  <a:tab pos="4033527" algn="l"/>
                  <a:tab pos="4840231" algn="l"/>
                  <a:tab pos="5646936" algn="l"/>
                  <a:tab pos="6453642" algn="l"/>
                  <a:tab pos="7260347" algn="l"/>
                  <a:tab pos="8067052" algn="l"/>
                  <a:tab pos="8873757" algn="l"/>
                </a:tabLst>
              </a:pPr>
              <a:r>
                <a:rPr lang="da-DK" sz="3600" b="1" dirty="0" err="1" smtClean="0">
                  <a:solidFill>
                    <a:schemeClr val="tx1">
                      <a:lumMod val="85000"/>
                      <a:lumOff val="15000"/>
                    </a:schemeClr>
                  </a:solidFill>
                </a:rPr>
                <a:t>sustainable</a:t>
              </a:r>
              <a:r>
                <a:rPr lang="da-DK" sz="3600" b="1" dirty="0" smtClean="0">
                  <a:solidFill>
                    <a:schemeClr val="tx1">
                      <a:lumMod val="85000"/>
                      <a:lumOff val="15000"/>
                    </a:schemeClr>
                  </a:solidFill>
                </a:rPr>
                <a:t> </a:t>
              </a:r>
              <a:r>
                <a:rPr lang="da-DK" sz="3600" b="1" dirty="0">
                  <a:solidFill>
                    <a:schemeClr val="tx1">
                      <a:lumMod val="85000"/>
                      <a:lumOff val="15000"/>
                    </a:schemeClr>
                  </a:solidFill>
                </a:rPr>
                <a:t>long-term </a:t>
              </a:r>
              <a:r>
                <a:rPr lang="da-DK" sz="3600" b="1" dirty="0" err="1" smtClean="0">
                  <a:solidFill>
                    <a:schemeClr val="tx1">
                      <a:lumMod val="85000"/>
                      <a:lumOff val="15000"/>
                    </a:schemeClr>
                  </a:solidFill>
                </a:rPr>
                <a:t>biomass</a:t>
              </a:r>
              <a:r>
                <a:rPr lang="da-DK" sz="3600" b="1" dirty="0" smtClean="0">
                  <a:solidFill>
                    <a:schemeClr val="tx1">
                      <a:lumMod val="85000"/>
                      <a:lumOff val="15000"/>
                    </a:schemeClr>
                  </a:solidFill>
                </a:rPr>
                <a:t> </a:t>
              </a:r>
              <a:r>
                <a:rPr lang="da-DK" sz="3600" b="1" dirty="0" err="1">
                  <a:solidFill>
                    <a:schemeClr val="tx1">
                      <a:lumMod val="85000"/>
                      <a:lumOff val="15000"/>
                    </a:schemeClr>
                  </a:solidFill>
                </a:rPr>
                <a:t>levels</a:t>
              </a:r>
              <a:endParaRPr lang="da-DK" sz="3600" b="1" dirty="0">
                <a:solidFill>
                  <a:schemeClr val="tx1">
                    <a:lumMod val="85000"/>
                    <a:lumOff val="15000"/>
                  </a:schemeClr>
                </a:solidFill>
              </a:endParaRPr>
            </a:p>
          </p:txBody>
        </p:sp>
      </p:grpSp>
      <p:grpSp>
        <p:nvGrpSpPr>
          <p:cNvPr id="19" name="Group 18"/>
          <p:cNvGrpSpPr/>
          <p:nvPr/>
        </p:nvGrpSpPr>
        <p:grpSpPr>
          <a:xfrm>
            <a:off x="1837779" y="3257245"/>
            <a:ext cx="3704024" cy="3683458"/>
            <a:chOff x="1837779" y="3257245"/>
            <a:chExt cx="3704024" cy="3683458"/>
          </a:xfrm>
        </p:grpSpPr>
        <p:sp>
          <p:nvSpPr>
            <p:cNvPr id="13" name="Freeform 12"/>
            <p:cNvSpPr/>
            <p:nvPr/>
          </p:nvSpPr>
          <p:spPr>
            <a:xfrm>
              <a:off x="1837779" y="3257245"/>
              <a:ext cx="3704024" cy="3683458"/>
            </a:xfrm>
            <a:custGeom>
              <a:avLst/>
              <a:gdLst>
                <a:gd name="connsiteX0" fmla="*/ 1016212 w 2311824"/>
                <a:gd name="connsiteY0" fmla="*/ 0 h 2269068"/>
                <a:gd name="connsiteX1" fmla="*/ 1286724 w 2311824"/>
                <a:gd name="connsiteY1" fmla="*/ 151005 h 2269068"/>
                <a:gd name="connsiteX2" fmla="*/ 1266875 w 2311824"/>
                <a:gd name="connsiteY2" fmla="*/ 187574 h 2269068"/>
                <a:gd name="connsiteX3" fmla="*/ 1244918 w 2311824"/>
                <a:gd name="connsiteY3" fmla="*/ 296330 h 2269068"/>
                <a:gd name="connsiteX4" fmla="*/ 1524320 w 2311824"/>
                <a:gd name="connsiteY4" fmla="*/ 575732 h 2269068"/>
                <a:gd name="connsiteX5" fmla="*/ 1756005 w 2311824"/>
                <a:gd name="connsiteY5" fmla="*/ 452546 h 2269068"/>
                <a:gd name="connsiteX6" fmla="*/ 1772493 w 2311824"/>
                <a:gd name="connsiteY6" fmla="*/ 422169 h 2269068"/>
                <a:gd name="connsiteX7" fmla="*/ 2032423 w 2311824"/>
                <a:gd name="connsiteY7" fmla="*/ 567267 h 2269068"/>
                <a:gd name="connsiteX8" fmla="*/ 2032423 w 2311824"/>
                <a:gd name="connsiteY8" fmla="*/ 855131 h 2269068"/>
                <a:gd name="connsiteX9" fmla="*/ 2088731 w 2311824"/>
                <a:gd name="connsiteY9" fmla="*/ 860808 h 2269068"/>
                <a:gd name="connsiteX10" fmla="*/ 2311824 w 2311824"/>
                <a:gd name="connsiteY10" fmla="*/ 1134533 h 2269068"/>
                <a:gd name="connsiteX11" fmla="*/ 2088731 w 2311824"/>
                <a:gd name="connsiteY11" fmla="*/ 1408259 h 2269068"/>
                <a:gd name="connsiteX12" fmla="*/ 2032423 w 2311824"/>
                <a:gd name="connsiteY12" fmla="*/ 1413935 h 2269068"/>
                <a:gd name="connsiteX13" fmla="*/ 2032423 w 2311824"/>
                <a:gd name="connsiteY13" fmla="*/ 1701801 h 2269068"/>
                <a:gd name="connsiteX14" fmla="*/ 1016211 w 2311824"/>
                <a:gd name="connsiteY14" fmla="*/ 2269068 h 2269068"/>
                <a:gd name="connsiteX15" fmla="*/ 0 w 2311824"/>
                <a:gd name="connsiteY15" fmla="*/ 1701801 h 2269068"/>
                <a:gd name="connsiteX16" fmla="*/ 0 w 2311824"/>
                <a:gd name="connsiteY16" fmla="*/ 567267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1824" h="2269068">
                  <a:moveTo>
                    <a:pt x="1016212" y="0"/>
                  </a:moveTo>
                  <a:lnTo>
                    <a:pt x="1286724" y="151005"/>
                  </a:lnTo>
                  <a:lnTo>
                    <a:pt x="1266875" y="187574"/>
                  </a:lnTo>
                  <a:cubicBezTo>
                    <a:pt x="1252737" y="221002"/>
                    <a:pt x="1244918" y="257753"/>
                    <a:pt x="1244918" y="296330"/>
                  </a:cubicBezTo>
                  <a:cubicBezTo>
                    <a:pt x="1244918" y="450639"/>
                    <a:pt x="1370011" y="575732"/>
                    <a:pt x="1524320" y="575732"/>
                  </a:cubicBezTo>
                  <a:cubicBezTo>
                    <a:pt x="1620763" y="575732"/>
                    <a:pt x="1705794" y="526868"/>
                    <a:pt x="1756005" y="452546"/>
                  </a:cubicBezTo>
                  <a:lnTo>
                    <a:pt x="1772493" y="422169"/>
                  </a:lnTo>
                  <a:lnTo>
                    <a:pt x="2032423" y="567267"/>
                  </a:lnTo>
                  <a:lnTo>
                    <a:pt x="2032423" y="855131"/>
                  </a:lnTo>
                  <a:lnTo>
                    <a:pt x="2088731" y="860808"/>
                  </a:lnTo>
                  <a:cubicBezTo>
                    <a:pt x="2216050" y="886861"/>
                    <a:pt x="2311824" y="999513"/>
                    <a:pt x="2311824" y="1134533"/>
                  </a:cubicBezTo>
                  <a:cubicBezTo>
                    <a:pt x="2311824" y="1269553"/>
                    <a:pt x="2216050" y="1382205"/>
                    <a:pt x="2088731" y="1408259"/>
                  </a:cubicBezTo>
                  <a:lnTo>
                    <a:pt x="2032423" y="1413935"/>
                  </a:lnTo>
                  <a:lnTo>
                    <a:pt x="2032423" y="1701801"/>
                  </a:lnTo>
                  <a:lnTo>
                    <a:pt x="1016211" y="2269068"/>
                  </a:lnTo>
                  <a:lnTo>
                    <a:pt x="0" y="1701801"/>
                  </a:lnTo>
                  <a:lnTo>
                    <a:pt x="0" y="567267"/>
                  </a:lnTo>
                  <a:close/>
                </a:path>
              </a:pathLst>
            </a:cu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sp>
          <p:nvSpPr>
            <p:cNvPr id="18" name="Rectangle 17"/>
            <p:cNvSpPr/>
            <p:nvPr/>
          </p:nvSpPr>
          <p:spPr>
            <a:xfrm>
              <a:off x="1848455" y="4104573"/>
              <a:ext cx="3261903" cy="1754326"/>
            </a:xfrm>
            <a:prstGeom prst="rect">
              <a:avLst/>
            </a:prstGeom>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0"/>
                </a:spcBef>
                <a:tabLst>
                  <a:tab pos="0" algn="l"/>
                  <a:tab pos="806705" algn="l"/>
                  <a:tab pos="1613411" algn="l"/>
                  <a:tab pos="2420116" algn="l"/>
                  <a:tab pos="3226820" algn="l"/>
                  <a:tab pos="4033527" algn="l"/>
                  <a:tab pos="4840231" algn="l"/>
                  <a:tab pos="5646936" algn="l"/>
                  <a:tab pos="6453642" algn="l"/>
                  <a:tab pos="7260347" algn="l"/>
                  <a:tab pos="8067052" algn="l"/>
                  <a:tab pos="8873757" algn="l"/>
                </a:tabLst>
              </a:pPr>
              <a:r>
                <a:rPr lang="da-DK" sz="3600" b="1" dirty="0" smtClean="0">
                  <a:solidFill>
                    <a:schemeClr val="tx1">
                      <a:lumMod val="85000"/>
                      <a:lumOff val="15000"/>
                    </a:schemeClr>
                  </a:solidFill>
                </a:rPr>
                <a:t>Quality </a:t>
              </a:r>
            </a:p>
            <a:p>
              <a:pPr algn="ctr">
                <a:spcBef>
                  <a:spcPts val="0"/>
                </a:spcBef>
                <a:tabLst>
                  <a:tab pos="0" algn="l"/>
                  <a:tab pos="806705" algn="l"/>
                  <a:tab pos="1613411" algn="l"/>
                  <a:tab pos="2420116" algn="l"/>
                  <a:tab pos="3226820" algn="l"/>
                  <a:tab pos="4033527" algn="l"/>
                  <a:tab pos="4840231" algn="l"/>
                  <a:tab pos="5646936" algn="l"/>
                  <a:tab pos="6453642" algn="l"/>
                  <a:tab pos="7260347" algn="l"/>
                  <a:tab pos="8067052" algn="l"/>
                  <a:tab pos="8873757" algn="l"/>
                </a:tabLst>
              </a:pPr>
              <a:r>
                <a:rPr lang="da-DK" sz="3600" b="1" dirty="0" smtClean="0">
                  <a:solidFill>
                    <a:schemeClr val="tx1">
                      <a:lumMod val="85000"/>
                      <a:lumOff val="15000"/>
                    </a:schemeClr>
                  </a:solidFill>
                </a:rPr>
                <a:t>from most </a:t>
              </a:r>
              <a:r>
                <a:rPr lang="da-DK" sz="3600" b="1" dirty="0" err="1" smtClean="0">
                  <a:solidFill>
                    <a:schemeClr val="tx1">
                      <a:lumMod val="85000"/>
                      <a:lumOff val="15000"/>
                    </a:schemeClr>
                  </a:solidFill>
                </a:rPr>
                <a:t>valuable</a:t>
              </a:r>
              <a:r>
                <a:rPr lang="da-DK" sz="3600" b="1" dirty="0" smtClean="0">
                  <a:solidFill>
                    <a:schemeClr val="tx1">
                      <a:lumMod val="85000"/>
                      <a:lumOff val="15000"/>
                    </a:schemeClr>
                  </a:solidFill>
                </a:rPr>
                <a:t> </a:t>
              </a:r>
              <a:r>
                <a:rPr lang="da-DK" sz="3600" b="1" dirty="0" err="1" smtClean="0">
                  <a:solidFill>
                    <a:schemeClr val="tx1">
                      <a:lumMod val="85000"/>
                      <a:lumOff val="15000"/>
                    </a:schemeClr>
                  </a:solidFill>
                </a:rPr>
                <a:t>fish</a:t>
              </a:r>
              <a:endParaRPr lang="da-DK" sz="3600" b="1" dirty="0">
                <a:solidFill>
                  <a:schemeClr val="tx1">
                    <a:lumMod val="85000"/>
                    <a:lumOff val="15000"/>
                  </a:schemeClr>
                </a:solidFill>
              </a:endParaRPr>
            </a:p>
          </p:txBody>
        </p:sp>
      </p:grpSp>
    </p:spTree>
    <p:extLst>
      <p:ext uri="{BB962C8B-B14F-4D97-AF65-F5344CB8AC3E}">
        <p14:creationId xmlns:p14="http://schemas.microsoft.com/office/powerpoint/2010/main" val="22530748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6378" y="596126"/>
            <a:ext cx="8424936" cy="5832648"/>
          </a:xfrm>
          <a:prstGeom prst="rect">
            <a:avLst/>
          </a:prstGeom>
        </p:spPr>
      </p:pic>
      <p:sp>
        <p:nvSpPr>
          <p:cNvPr id="3" name="Rectangle 2"/>
          <p:cNvSpPr/>
          <p:nvPr/>
        </p:nvSpPr>
        <p:spPr>
          <a:xfrm>
            <a:off x="839416" y="188640"/>
            <a:ext cx="11521280" cy="961545"/>
          </a:xfrm>
          <a:prstGeom prst="rect">
            <a:avLst/>
          </a:prstGeom>
        </p:spPr>
        <p:txBody>
          <a:bodyPr wrap="square">
            <a:spAutoFit/>
          </a:bodyPr>
          <a:lstStyle/>
          <a:p>
            <a:r>
              <a:rPr lang="da-DK" sz="2824" b="1" dirty="0" err="1" smtClean="0"/>
              <a:t>Displaced</a:t>
            </a:r>
            <a:r>
              <a:rPr lang="da-DK" sz="2824" b="1" dirty="0" smtClean="0"/>
              <a:t> on </a:t>
            </a:r>
            <a:r>
              <a:rPr lang="da-DK" sz="2824" b="1" dirty="0" err="1" smtClean="0"/>
              <a:t>surrounding</a:t>
            </a:r>
            <a:r>
              <a:rPr lang="da-DK" sz="2824" b="1" dirty="0" smtClean="0"/>
              <a:t>/</a:t>
            </a:r>
            <a:r>
              <a:rPr lang="da-DK" sz="2824" b="1" dirty="0" err="1" smtClean="0"/>
              <a:t>remote</a:t>
            </a:r>
            <a:r>
              <a:rPr lang="da-DK" sz="2824" b="1" dirty="0" smtClean="0"/>
              <a:t>/</a:t>
            </a:r>
            <a:r>
              <a:rPr lang="da-DK" sz="2824" b="1" dirty="0" err="1" smtClean="0"/>
              <a:t>workable</a:t>
            </a:r>
            <a:r>
              <a:rPr lang="da-DK" sz="2824" b="1" dirty="0" smtClean="0"/>
              <a:t>/sensitive </a:t>
            </a:r>
            <a:r>
              <a:rPr lang="da-DK" sz="2824" b="1" dirty="0" err="1" smtClean="0"/>
              <a:t>seafloor</a:t>
            </a:r>
            <a:r>
              <a:rPr lang="da-DK" sz="2824" b="1" dirty="0" smtClean="0"/>
              <a:t>?</a:t>
            </a:r>
            <a:endParaRPr lang="da-DK" sz="2824" b="1" dirty="0"/>
          </a:p>
        </p:txBody>
      </p:sp>
      <p:sp>
        <p:nvSpPr>
          <p:cNvPr id="4" name="Rectangle 3"/>
          <p:cNvSpPr/>
          <p:nvPr/>
        </p:nvSpPr>
        <p:spPr>
          <a:xfrm rot="16200000">
            <a:off x="234833" y="2071591"/>
            <a:ext cx="4824536" cy="338554"/>
          </a:xfrm>
          <a:prstGeom prst="rect">
            <a:avLst/>
          </a:prstGeom>
        </p:spPr>
        <p:txBody>
          <a:bodyPr wrap="square">
            <a:spAutoFit/>
          </a:bodyPr>
          <a:lstStyle/>
          <a:p>
            <a:r>
              <a:rPr lang="da-DK" b="1" dirty="0" smtClean="0"/>
              <a:t>EUNIS </a:t>
            </a:r>
            <a:r>
              <a:rPr lang="da-DK" b="1" dirty="0" err="1" smtClean="0"/>
              <a:t>seabed</a:t>
            </a:r>
            <a:r>
              <a:rPr lang="da-DK" b="1" dirty="0" smtClean="0"/>
              <a:t> Habitat</a:t>
            </a:r>
            <a:endParaRPr lang="da-DK" b="1" dirty="0"/>
          </a:p>
        </p:txBody>
      </p:sp>
      <p:pic>
        <p:nvPicPr>
          <p:cNvPr id="5" name="Picture 4"/>
          <p:cNvPicPr>
            <a:picLocks noChangeAspect="1"/>
          </p:cNvPicPr>
          <p:nvPr/>
        </p:nvPicPr>
        <p:blipFill>
          <a:blip r:embed="rId4"/>
          <a:stretch>
            <a:fillRect/>
          </a:stretch>
        </p:blipFill>
        <p:spPr>
          <a:xfrm>
            <a:off x="370310" y="4257836"/>
            <a:ext cx="4892133" cy="2625925"/>
          </a:xfrm>
          <a:prstGeom prst="rect">
            <a:avLst/>
          </a:prstGeom>
        </p:spPr>
      </p:pic>
    </p:spTree>
    <p:extLst>
      <p:ext uri="{BB962C8B-B14F-4D97-AF65-F5344CB8AC3E}">
        <p14:creationId xmlns:p14="http://schemas.microsoft.com/office/powerpoint/2010/main" val="19533869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27448" y="332657"/>
            <a:ext cx="10873208" cy="526939"/>
          </a:xfrm>
          <a:prstGeom prst="rect">
            <a:avLst/>
          </a:prstGeom>
        </p:spPr>
        <p:txBody>
          <a:bodyPr wrap="square">
            <a:spAutoFit/>
          </a:bodyPr>
          <a:lstStyle/>
          <a:p>
            <a:r>
              <a:rPr lang="da-DK" sz="2824" b="1" dirty="0"/>
              <a:t>Celtic Sea Case </a:t>
            </a:r>
            <a:r>
              <a:rPr lang="da-DK" sz="2824" b="1" smtClean="0"/>
              <a:t>study </a:t>
            </a:r>
            <a:r>
              <a:rPr lang="da-DK" sz="2824" b="1" dirty="0"/>
              <a:t>– </a:t>
            </a:r>
            <a:r>
              <a:rPr lang="da-DK" sz="2824" b="1" dirty="0" err="1" smtClean="0"/>
              <a:t>What</a:t>
            </a:r>
            <a:r>
              <a:rPr lang="da-DK" sz="2824" b="1" dirty="0" smtClean="0"/>
              <a:t> </a:t>
            </a:r>
            <a:r>
              <a:rPr lang="da-DK" sz="2824" b="1" dirty="0" err="1" smtClean="0"/>
              <a:t>we</a:t>
            </a:r>
            <a:r>
              <a:rPr lang="da-DK" sz="2824" b="1" dirty="0" smtClean="0"/>
              <a:t> have </a:t>
            </a:r>
            <a:r>
              <a:rPr lang="da-DK" sz="2824" b="1" dirty="0" err="1" smtClean="0"/>
              <a:t>learnt</a:t>
            </a:r>
            <a:r>
              <a:rPr lang="da-DK" sz="2824" b="1" dirty="0" smtClean="0"/>
              <a:t> </a:t>
            </a:r>
            <a:r>
              <a:rPr lang="da-DK" sz="2824" b="1" dirty="0"/>
              <a:t>so far</a:t>
            </a:r>
          </a:p>
        </p:txBody>
      </p:sp>
      <p:sp>
        <p:nvSpPr>
          <p:cNvPr id="2" name="Rectangle 1"/>
          <p:cNvSpPr/>
          <p:nvPr/>
        </p:nvSpPr>
        <p:spPr>
          <a:xfrm>
            <a:off x="407368" y="859596"/>
            <a:ext cx="11593288" cy="6432530"/>
          </a:xfrm>
          <a:prstGeom prst="rect">
            <a:avLst/>
          </a:prstGeom>
        </p:spPr>
        <p:txBody>
          <a:bodyPr wrap="square">
            <a:spAutoFit/>
          </a:bodyPr>
          <a:lstStyle/>
          <a:p>
            <a:pPr marL="342900" indent="-342900">
              <a:spcAft>
                <a:spcPts val="0"/>
              </a:spcAft>
              <a:buFont typeface="Arial" panose="020B0604020202020204" pitchFamily="34" charset="0"/>
              <a:buChar char="•"/>
            </a:pPr>
            <a:r>
              <a:rPr lang="en-IE" sz="2400" dirty="0" smtClean="0">
                <a:latin typeface="Calibri" panose="020F0502020204030204" pitchFamily="34" charset="0"/>
                <a:ea typeface="Times New Roman" panose="02020603050405020304" pitchFamily="18" charset="0"/>
                <a:cs typeface="Arial" panose="020B0604020202020204" pitchFamily="34" charset="0"/>
              </a:rPr>
              <a:t>Accounting </a:t>
            </a:r>
            <a:r>
              <a:rPr lang="en-IE" sz="2400" dirty="0">
                <a:latin typeface="Calibri" panose="020F0502020204030204" pitchFamily="34" charset="0"/>
                <a:ea typeface="Times New Roman" panose="02020603050405020304" pitchFamily="18" charset="0"/>
                <a:cs typeface="Arial" panose="020B0604020202020204" pitchFamily="34" charset="0"/>
              </a:rPr>
              <a:t>for </a:t>
            </a:r>
            <a:r>
              <a:rPr lang="en-IE" sz="2400" dirty="0" smtClean="0">
                <a:latin typeface="Calibri" panose="020F0502020204030204" pitchFamily="34" charset="0"/>
                <a:ea typeface="Times New Roman" panose="02020603050405020304" pitchFamily="18" charset="0"/>
                <a:cs typeface="Arial" panose="020B0604020202020204" pitchFamily="34" charset="0"/>
              </a:rPr>
              <a:t>predation </a:t>
            </a:r>
            <a:r>
              <a:rPr lang="en-IE" sz="2400" dirty="0">
                <a:latin typeface="Calibri" panose="020F0502020204030204" pitchFamily="34" charset="0"/>
                <a:ea typeface="Times New Roman" panose="02020603050405020304" pitchFamily="18" charset="0"/>
                <a:cs typeface="Arial" panose="020B0604020202020204" pitchFamily="34" charset="0"/>
              </a:rPr>
              <a:t>effects </a:t>
            </a:r>
            <a:r>
              <a:rPr lang="en-IE" sz="2400" dirty="0" smtClean="0">
                <a:latin typeface="Calibri" panose="020F0502020204030204" pitchFamily="34" charset="0"/>
                <a:ea typeface="Times New Roman" panose="02020603050405020304" pitchFamily="18" charset="0"/>
                <a:cs typeface="Arial" panose="020B0604020202020204" pitchFamily="34" charset="0"/>
              </a:rPr>
              <a:t>= </a:t>
            </a:r>
            <a:r>
              <a:rPr lang="en-IE" sz="2400" dirty="0">
                <a:latin typeface="Calibri" panose="020F0502020204030204" pitchFamily="34" charset="0"/>
                <a:ea typeface="Times New Roman" panose="02020603050405020304" pitchFamily="18" charset="0"/>
                <a:cs typeface="Arial" panose="020B0604020202020204" pitchFamily="34" charset="0"/>
              </a:rPr>
              <a:t>f</a:t>
            </a:r>
            <a:r>
              <a:rPr lang="en-IE" sz="2400" dirty="0" smtClean="0">
                <a:latin typeface="Calibri" panose="020F0502020204030204" pitchFamily="34" charset="0"/>
                <a:ea typeface="Times New Roman" panose="02020603050405020304" pitchFamily="18" charset="0"/>
                <a:cs typeface="Arial" panose="020B0604020202020204" pitchFamily="34" charset="0"/>
              </a:rPr>
              <a:t>ishing </a:t>
            </a:r>
            <a:r>
              <a:rPr lang="en-IE" sz="2400" dirty="0">
                <a:latin typeface="Calibri" panose="020F0502020204030204" pitchFamily="34" charset="0"/>
                <a:ea typeface="Times New Roman" panose="02020603050405020304" pitchFamily="18" charset="0"/>
                <a:cs typeface="Arial" panose="020B0604020202020204" pitchFamily="34" charset="0"/>
              </a:rPr>
              <a:t>vessels </a:t>
            </a:r>
            <a:r>
              <a:rPr lang="en-IE" sz="2800" b="1" dirty="0">
                <a:latin typeface="Calibri" panose="020F0502020204030204" pitchFamily="34" charset="0"/>
                <a:ea typeface="Times New Roman" panose="02020603050405020304" pitchFamily="18" charset="0"/>
                <a:cs typeface="Arial" panose="020B0604020202020204" pitchFamily="34" charset="0"/>
              </a:rPr>
              <a:t>requiring more effort to catch </a:t>
            </a:r>
            <a:r>
              <a:rPr lang="en-IE" sz="2400" dirty="0">
                <a:latin typeface="Calibri" panose="020F0502020204030204" pitchFamily="34" charset="0"/>
                <a:ea typeface="Times New Roman" panose="02020603050405020304" pitchFamily="18" charset="0"/>
                <a:cs typeface="Arial" panose="020B0604020202020204" pitchFamily="34" charset="0"/>
              </a:rPr>
              <a:t>the </a:t>
            </a:r>
            <a:r>
              <a:rPr lang="en-IE" sz="2400" dirty="0" smtClean="0">
                <a:latin typeface="Calibri" panose="020F0502020204030204" pitchFamily="34" charset="0"/>
                <a:ea typeface="Times New Roman" panose="02020603050405020304" pitchFamily="18" charset="0"/>
                <a:cs typeface="Arial" panose="020B0604020202020204" pitchFamily="34" charset="0"/>
              </a:rPr>
              <a:t>quotas = showing single-stock </a:t>
            </a:r>
            <a:r>
              <a:rPr lang="en-IE" sz="2400" dirty="0">
                <a:latin typeface="Calibri" panose="020F0502020204030204" pitchFamily="34" charset="0"/>
                <a:ea typeface="Times New Roman" panose="02020603050405020304" pitchFamily="18" charset="0"/>
                <a:cs typeface="Arial" panose="020B0604020202020204" pitchFamily="34" charset="0"/>
              </a:rPr>
              <a:t>dynamics </a:t>
            </a:r>
            <a:r>
              <a:rPr lang="en-IE" sz="2400" dirty="0" smtClean="0">
                <a:latin typeface="Calibri" panose="020F0502020204030204" pitchFamily="34" charset="0"/>
                <a:ea typeface="Times New Roman" panose="02020603050405020304" pitchFamily="18" charset="0"/>
                <a:cs typeface="Arial" panose="020B0604020202020204" pitchFamily="34" charset="0"/>
              </a:rPr>
              <a:t>are overly </a:t>
            </a:r>
            <a:r>
              <a:rPr lang="en-IE" sz="2400" dirty="0">
                <a:latin typeface="Calibri" panose="020F0502020204030204" pitchFamily="34" charset="0"/>
                <a:ea typeface="Times New Roman" panose="02020603050405020304" pitchFamily="18" charset="0"/>
                <a:cs typeface="Arial" panose="020B0604020202020204" pitchFamily="34" charset="0"/>
              </a:rPr>
              <a:t>optimistic on stock </a:t>
            </a:r>
            <a:r>
              <a:rPr lang="en-IE" sz="2400" dirty="0" smtClean="0">
                <a:latin typeface="Calibri" panose="020F0502020204030204" pitchFamily="34" charset="0"/>
                <a:ea typeface="Times New Roman" panose="02020603050405020304" pitchFamily="18" charset="0"/>
                <a:cs typeface="Arial" panose="020B0604020202020204" pitchFamily="34" charset="0"/>
              </a:rPr>
              <a:t>levels</a:t>
            </a:r>
            <a:endParaRPr lang="da-DK" sz="2800" dirty="0">
              <a:latin typeface="Times New Roman" panose="02020603050405020304" pitchFamily="18" charset="0"/>
              <a:ea typeface="Times New Roman" panose="02020603050405020304" pitchFamily="18" charset="0"/>
            </a:endParaRPr>
          </a:p>
          <a:p>
            <a:pPr marL="342900" indent="-342900">
              <a:spcAft>
                <a:spcPts val="0"/>
              </a:spcAft>
              <a:buFont typeface="Arial" panose="020B0604020202020204" pitchFamily="34" charset="0"/>
              <a:buChar char="•"/>
            </a:pPr>
            <a:r>
              <a:rPr lang="en-IE" sz="2800" b="1" dirty="0" smtClean="0">
                <a:solidFill>
                  <a:schemeClr val="tx1">
                    <a:lumMod val="85000"/>
                    <a:lumOff val="15000"/>
                  </a:schemeClr>
                </a:solidFill>
                <a:latin typeface="Calibri" panose="020F0502020204030204" pitchFamily="34" charset="0"/>
                <a:ea typeface="Times New Roman" panose="02020603050405020304" pitchFamily="18" charset="0"/>
                <a:cs typeface="Arial" panose="020B0604020202020204" pitchFamily="34" charset="0"/>
              </a:rPr>
              <a:t>Risk </a:t>
            </a:r>
            <a:r>
              <a:rPr lang="en-IE" sz="2800" b="1" dirty="0">
                <a:solidFill>
                  <a:schemeClr val="tx1">
                    <a:lumMod val="85000"/>
                    <a:lumOff val="15000"/>
                  </a:schemeClr>
                </a:solidFill>
                <a:latin typeface="Calibri" panose="020F0502020204030204" pitchFamily="34" charset="0"/>
                <a:ea typeface="Times New Roman" panose="02020603050405020304" pitchFamily="18" charset="0"/>
                <a:cs typeface="Arial" panose="020B0604020202020204" pitchFamily="34" charset="0"/>
              </a:rPr>
              <a:t>of the fisheries to be choked is very high </a:t>
            </a:r>
            <a:r>
              <a:rPr lang="en-IE" sz="2400" dirty="0" smtClean="0">
                <a:latin typeface="Calibri" panose="020F0502020204030204" pitchFamily="34" charset="0"/>
                <a:ea typeface="Times New Roman" panose="02020603050405020304" pitchFamily="18" charset="0"/>
                <a:cs typeface="Arial" panose="020B0604020202020204" pitchFamily="34" charset="0"/>
              </a:rPr>
              <a:t>= a </a:t>
            </a:r>
            <a:r>
              <a:rPr lang="en-IE" sz="2400" dirty="0">
                <a:latin typeface="Calibri" panose="020F0502020204030204" pitchFamily="34" charset="0"/>
                <a:ea typeface="Times New Roman" panose="02020603050405020304" pitchFamily="18" charset="0"/>
                <a:cs typeface="Arial" panose="020B0604020202020204" pitchFamily="34" charset="0"/>
              </a:rPr>
              <a:t>large effort cut </a:t>
            </a:r>
            <a:r>
              <a:rPr lang="en-IE" sz="2400" dirty="0" smtClean="0">
                <a:latin typeface="Calibri" panose="020F0502020204030204" pitchFamily="34" charset="0"/>
                <a:ea typeface="Times New Roman" panose="02020603050405020304" pitchFamily="18" charset="0"/>
                <a:cs typeface="Arial" panose="020B0604020202020204" pitchFamily="34" charset="0"/>
              </a:rPr>
              <a:t>= react </a:t>
            </a:r>
            <a:r>
              <a:rPr lang="en-IE" sz="2400" dirty="0">
                <a:latin typeface="Calibri" panose="020F0502020204030204" pitchFamily="34" charset="0"/>
                <a:ea typeface="Times New Roman" panose="02020603050405020304" pitchFamily="18" charset="0"/>
                <a:cs typeface="Arial" panose="020B0604020202020204" pitchFamily="34" charset="0"/>
              </a:rPr>
              <a:t>to choke by staying on </a:t>
            </a:r>
            <a:r>
              <a:rPr lang="en-IE" sz="2400" dirty="0" smtClean="0">
                <a:latin typeface="Calibri" panose="020F0502020204030204" pitchFamily="34" charset="0"/>
                <a:ea typeface="Times New Roman" panose="02020603050405020304" pitchFamily="18" charset="0"/>
                <a:cs typeface="Arial" panose="020B0604020202020204" pitchFamily="34" charset="0"/>
              </a:rPr>
              <a:t>quayside as </a:t>
            </a:r>
            <a:r>
              <a:rPr lang="en-IE" sz="2400" dirty="0">
                <a:latin typeface="Calibri" panose="020F0502020204030204" pitchFamily="34" charset="0"/>
                <a:ea typeface="Times New Roman" panose="02020603050405020304" pitchFamily="18" charset="0"/>
                <a:cs typeface="Arial" panose="020B0604020202020204" pitchFamily="34" charset="0"/>
              </a:rPr>
              <a:t>the landing obligation would </a:t>
            </a:r>
            <a:r>
              <a:rPr lang="en-IE" sz="2400" dirty="0" smtClean="0">
                <a:latin typeface="Calibri" panose="020F0502020204030204" pitchFamily="34" charset="0"/>
                <a:ea typeface="Times New Roman" panose="02020603050405020304" pitchFamily="18" charset="0"/>
                <a:cs typeface="Arial" panose="020B0604020202020204" pitchFamily="34" charset="0"/>
              </a:rPr>
              <a:t>suggest</a:t>
            </a:r>
            <a:endParaRPr lang="da-DK" sz="2800" dirty="0">
              <a:latin typeface="Times New Roman" panose="02020603050405020304" pitchFamily="18" charset="0"/>
              <a:ea typeface="Times New Roman" panose="02020603050405020304" pitchFamily="18" charset="0"/>
            </a:endParaRPr>
          </a:p>
          <a:p>
            <a:pPr marL="342900" indent="-342900">
              <a:spcAft>
                <a:spcPts val="0"/>
              </a:spcAft>
              <a:buFont typeface="Arial" panose="020B0604020202020204" pitchFamily="34" charset="0"/>
              <a:buChar char="•"/>
            </a:pPr>
            <a:r>
              <a:rPr lang="en-IE" sz="2800" b="1" dirty="0" smtClean="0">
                <a:latin typeface="Calibri" panose="020F0502020204030204" pitchFamily="34" charset="0"/>
                <a:ea typeface="Times New Roman" panose="02020603050405020304" pitchFamily="18" charset="0"/>
                <a:cs typeface="Arial" panose="020B0604020202020204" pitchFamily="34" charset="0"/>
              </a:rPr>
              <a:t>Possibility </a:t>
            </a:r>
            <a:r>
              <a:rPr lang="en-IE" sz="2800" b="1" dirty="0">
                <a:latin typeface="Calibri" panose="020F0502020204030204" pitchFamily="34" charset="0"/>
                <a:ea typeface="Times New Roman" panose="02020603050405020304" pitchFamily="18" charset="0"/>
                <a:cs typeface="Arial" panose="020B0604020202020204" pitchFamily="34" charset="0"/>
              </a:rPr>
              <a:t>to mitigate </a:t>
            </a:r>
            <a:r>
              <a:rPr lang="en-IE" sz="2400" dirty="0">
                <a:latin typeface="Calibri" panose="020F0502020204030204" pitchFamily="34" charset="0"/>
                <a:ea typeface="Times New Roman" panose="02020603050405020304" pitchFamily="18" charset="0"/>
                <a:cs typeface="Arial" panose="020B0604020202020204" pitchFamily="34" charset="0"/>
              </a:rPr>
              <a:t>and continue profitable fishing </a:t>
            </a:r>
            <a:r>
              <a:rPr lang="en-IE" sz="2400" b="1" dirty="0" smtClean="0">
                <a:latin typeface="Calibri" panose="020F0502020204030204" pitchFamily="34" charset="0"/>
                <a:ea typeface="Times New Roman" panose="02020603050405020304" pitchFamily="18" charset="0"/>
                <a:cs typeface="Arial" panose="020B0604020202020204" pitchFamily="34" charset="0"/>
              </a:rPr>
              <a:t>by </a:t>
            </a:r>
            <a:r>
              <a:rPr lang="en-IE" sz="2400" b="1" dirty="0">
                <a:latin typeface="Calibri" panose="020F0502020204030204" pitchFamily="34" charset="0"/>
                <a:ea typeface="Times New Roman" panose="02020603050405020304" pitchFamily="18" charset="0"/>
                <a:cs typeface="Arial" panose="020B0604020202020204" pitchFamily="34" charset="0"/>
              </a:rPr>
              <a:t>avoiding areas </a:t>
            </a:r>
            <a:r>
              <a:rPr lang="en-IE" sz="2400" dirty="0">
                <a:latin typeface="Calibri" panose="020F0502020204030204" pitchFamily="34" charset="0"/>
                <a:ea typeface="Times New Roman" panose="02020603050405020304" pitchFamily="18" charset="0"/>
                <a:cs typeface="Arial" panose="020B0604020202020204" pitchFamily="34" charset="0"/>
              </a:rPr>
              <a:t>with a high risk of catching the choking stocks from their experienced historical catch </a:t>
            </a:r>
            <a:r>
              <a:rPr lang="en-IE" sz="2400" dirty="0" smtClean="0">
                <a:latin typeface="Calibri" panose="020F0502020204030204" pitchFamily="34" charset="0"/>
                <a:ea typeface="Times New Roman" panose="02020603050405020304" pitchFamily="18" charset="0"/>
                <a:cs typeface="Arial" panose="020B0604020202020204" pitchFamily="34" charset="0"/>
              </a:rPr>
              <a:t>rates</a:t>
            </a:r>
            <a:endParaRPr lang="da-DK" sz="2800" dirty="0">
              <a:latin typeface="Times New Roman" panose="02020603050405020304" pitchFamily="18" charset="0"/>
              <a:ea typeface="Times New Roman" panose="02020603050405020304" pitchFamily="18" charset="0"/>
            </a:endParaRPr>
          </a:p>
          <a:p>
            <a:pPr marL="342900" indent="-342900">
              <a:spcAft>
                <a:spcPts val="0"/>
              </a:spcAft>
              <a:buFont typeface="Arial" panose="020B0604020202020204" pitchFamily="34" charset="0"/>
              <a:buChar char="•"/>
            </a:pPr>
            <a:r>
              <a:rPr lang="en-IE" sz="2400" dirty="0" smtClean="0">
                <a:latin typeface="Calibri" panose="020F0502020204030204" pitchFamily="34" charset="0"/>
                <a:ea typeface="Times New Roman" panose="02020603050405020304" pitchFamily="18" charset="0"/>
                <a:cs typeface="Arial" panose="020B0604020202020204" pitchFamily="34" charset="0"/>
              </a:rPr>
              <a:t>Fishers in need for support: Implementing </a:t>
            </a:r>
            <a:r>
              <a:rPr lang="en-IE" sz="2800" b="1" dirty="0">
                <a:latin typeface="Calibri" panose="020F0502020204030204" pitchFamily="34" charset="0"/>
                <a:ea typeface="Times New Roman" panose="02020603050405020304" pitchFamily="18" charset="0"/>
                <a:cs typeface="Arial" panose="020B0604020202020204" pitchFamily="34" charset="0"/>
              </a:rPr>
              <a:t>a fishing credits system </a:t>
            </a:r>
            <a:r>
              <a:rPr lang="en-IE" sz="2400" dirty="0" smtClean="0">
                <a:latin typeface="Calibri" panose="020F0502020204030204" pitchFamily="34" charset="0"/>
                <a:ea typeface="Times New Roman" panose="02020603050405020304" pitchFamily="18" charset="0"/>
                <a:cs typeface="Arial" panose="020B0604020202020204" pitchFamily="34" charset="0"/>
              </a:rPr>
              <a:t>= </a:t>
            </a:r>
            <a:r>
              <a:rPr lang="en-IE" sz="2400" dirty="0">
                <a:latin typeface="Calibri" panose="020F0502020204030204" pitchFamily="34" charset="0"/>
                <a:ea typeface="Times New Roman" panose="02020603050405020304" pitchFamily="18" charset="0"/>
                <a:cs typeface="Arial" panose="020B0604020202020204" pitchFamily="34" charset="0"/>
              </a:rPr>
              <a:t>mitigate the choke </a:t>
            </a:r>
            <a:r>
              <a:rPr lang="en-IE" sz="2400" dirty="0" smtClean="0">
                <a:latin typeface="Calibri" panose="020F0502020204030204" pitchFamily="34" charset="0"/>
                <a:ea typeface="Times New Roman" panose="02020603050405020304" pitchFamily="18" charset="0"/>
                <a:cs typeface="Arial" panose="020B0604020202020204" pitchFamily="34" charset="0"/>
              </a:rPr>
              <a:t>problem. </a:t>
            </a:r>
            <a:r>
              <a:rPr lang="en-IE" sz="2400" dirty="0" smtClean="0">
                <a:latin typeface="Calibri" panose="020F0502020204030204" pitchFamily="34" charset="0"/>
                <a:ea typeface="Times New Roman" panose="02020603050405020304" pitchFamily="18" charset="0"/>
                <a:cs typeface="Arial" panose="020B0604020202020204" pitchFamily="34" charset="0"/>
              </a:rPr>
              <a:t>but </a:t>
            </a:r>
            <a:r>
              <a:rPr lang="en-IE" sz="2400" dirty="0">
                <a:latin typeface="Calibri" panose="020F0502020204030204" pitchFamily="34" charset="0"/>
                <a:ea typeface="Times New Roman" panose="02020603050405020304" pitchFamily="18" charset="0"/>
                <a:cs typeface="Arial" panose="020B0604020202020204" pitchFamily="34" charset="0"/>
              </a:rPr>
              <a:t>with a different </a:t>
            </a:r>
            <a:r>
              <a:rPr lang="en-IE" sz="2400" dirty="0" smtClean="0">
                <a:latin typeface="Calibri" panose="020F0502020204030204" pitchFamily="34" charset="0"/>
                <a:ea typeface="Times New Roman" panose="02020603050405020304" pitchFamily="18" charset="0"/>
                <a:cs typeface="Arial" panose="020B0604020202020204" pitchFamily="34" charset="0"/>
              </a:rPr>
              <a:t>success</a:t>
            </a:r>
            <a:r>
              <a:rPr lang="en-IE" sz="2400" dirty="0">
                <a:latin typeface="Calibri" panose="020F0502020204030204" pitchFamily="34" charset="0"/>
                <a:ea typeface="Times New Roman" panose="02020603050405020304" pitchFamily="18" charset="0"/>
                <a:cs typeface="Arial" panose="020B0604020202020204" pitchFamily="34" charset="0"/>
              </a:rPr>
              <a:t>:</a:t>
            </a:r>
            <a:r>
              <a:rPr lang="en-IE" sz="2400" dirty="0" smtClean="0">
                <a:latin typeface="Calibri" panose="020F0502020204030204" pitchFamily="34" charset="0"/>
                <a:ea typeface="Times New Roman" panose="02020603050405020304" pitchFamily="18" charset="0"/>
                <a:cs typeface="Arial" panose="020B0604020202020204" pitchFamily="34" charset="0"/>
              </a:rPr>
              <a:t> the </a:t>
            </a:r>
            <a:r>
              <a:rPr lang="en-IE" sz="2400" dirty="0">
                <a:latin typeface="Calibri" panose="020F0502020204030204" pitchFamily="34" charset="0"/>
                <a:ea typeface="Times New Roman" panose="02020603050405020304" pitchFamily="18" charset="0"/>
                <a:cs typeface="Arial" panose="020B0604020202020204" pitchFamily="34" charset="0"/>
              </a:rPr>
              <a:t>best rewarding solution </a:t>
            </a:r>
            <a:r>
              <a:rPr lang="en-IE" sz="2400" dirty="0" smtClean="0">
                <a:latin typeface="Calibri" panose="020F0502020204030204" pitchFamily="34" charset="0"/>
                <a:ea typeface="Times New Roman" panose="02020603050405020304" pitchFamily="18" charset="0"/>
                <a:cs typeface="Arial" panose="020B0604020202020204" pitchFamily="34" charset="0"/>
              </a:rPr>
              <a:t>= </a:t>
            </a:r>
            <a:r>
              <a:rPr lang="en-IE" sz="2800" b="1" dirty="0" smtClean="0">
                <a:latin typeface="Calibri" panose="020F0502020204030204" pitchFamily="34" charset="0"/>
                <a:ea typeface="Times New Roman" panose="02020603050405020304" pitchFamily="18" charset="0"/>
                <a:cs typeface="Arial" panose="020B0604020202020204" pitchFamily="34" charset="0"/>
              </a:rPr>
              <a:t>focus </a:t>
            </a:r>
            <a:r>
              <a:rPr lang="en-IE" sz="2800" b="1" dirty="0">
                <a:latin typeface="Calibri" panose="020F0502020204030204" pitchFamily="34" charset="0"/>
                <a:ea typeface="Times New Roman" panose="02020603050405020304" pitchFamily="18" charset="0"/>
                <a:cs typeface="Arial" panose="020B0604020202020204" pitchFamily="34" charset="0"/>
              </a:rPr>
              <a:t>on high tariff </a:t>
            </a:r>
            <a:r>
              <a:rPr lang="en-IE" sz="2800" b="1" dirty="0" smtClean="0">
                <a:latin typeface="Calibri" panose="020F0502020204030204" pitchFamily="34" charset="0"/>
                <a:ea typeface="Times New Roman" panose="02020603050405020304" pitchFamily="18" charset="0"/>
                <a:cs typeface="Arial" panose="020B0604020202020204" pitchFamily="34" charset="0"/>
              </a:rPr>
              <a:t>areas</a:t>
            </a:r>
            <a:r>
              <a:rPr lang="en-IE" sz="2400" dirty="0" smtClean="0">
                <a:latin typeface="Calibri" panose="020F0502020204030204" pitchFamily="34" charset="0"/>
                <a:ea typeface="Times New Roman" panose="02020603050405020304" pitchFamily="18" charset="0"/>
                <a:cs typeface="Arial" panose="020B0604020202020204" pitchFamily="34" charset="0"/>
              </a:rPr>
              <a:t>. </a:t>
            </a:r>
            <a:r>
              <a:rPr lang="en-IE" sz="2400" dirty="0">
                <a:latin typeface="Calibri" panose="020F0502020204030204" pitchFamily="34" charset="0"/>
                <a:ea typeface="Times New Roman" panose="02020603050405020304" pitchFamily="18" charset="0"/>
                <a:cs typeface="Arial" panose="020B0604020202020204" pitchFamily="34" charset="0"/>
              </a:rPr>
              <a:t>Overall landing </a:t>
            </a:r>
            <a:r>
              <a:rPr lang="en-IE" sz="2400" dirty="0" smtClean="0">
                <a:latin typeface="Calibri" panose="020F0502020204030204" pitchFamily="34" charset="0"/>
                <a:ea typeface="Times New Roman" panose="02020603050405020304" pitchFamily="18" charset="0"/>
                <a:cs typeface="Arial" panose="020B0604020202020204" pitchFamily="34" charset="0"/>
              </a:rPr>
              <a:t>for larger vessels reduced. As </a:t>
            </a:r>
            <a:r>
              <a:rPr lang="en-IE" sz="2400" dirty="0">
                <a:latin typeface="Calibri" panose="020F0502020204030204" pitchFamily="34" charset="0"/>
                <a:ea typeface="Times New Roman" panose="02020603050405020304" pitchFamily="18" charset="0"/>
                <a:cs typeface="Arial" panose="020B0604020202020204" pitchFamily="34" charset="0"/>
              </a:rPr>
              <a:t>the effort is also reduced the profit is higher from higher catch rates and </a:t>
            </a:r>
            <a:r>
              <a:rPr lang="en-IE" sz="2400" dirty="0" smtClean="0">
                <a:latin typeface="Calibri" panose="020F0502020204030204" pitchFamily="34" charset="0"/>
                <a:ea typeface="Times New Roman" panose="02020603050405020304" pitchFamily="18" charset="0"/>
                <a:cs typeface="Arial" panose="020B0604020202020204" pitchFamily="34" charset="0"/>
              </a:rPr>
              <a:t>saving on operating costs</a:t>
            </a:r>
            <a:endParaRPr lang="da-DK" sz="2800" dirty="0">
              <a:latin typeface="Times New Roman" panose="02020603050405020304" pitchFamily="18" charset="0"/>
              <a:ea typeface="Times New Roman" panose="02020603050405020304" pitchFamily="18" charset="0"/>
            </a:endParaRPr>
          </a:p>
          <a:p>
            <a:pPr marL="342900" indent="-342900">
              <a:spcAft>
                <a:spcPts val="0"/>
              </a:spcAft>
              <a:buFont typeface="Arial" panose="020B0604020202020204" pitchFamily="34" charset="0"/>
              <a:buChar char="•"/>
            </a:pPr>
            <a:r>
              <a:rPr lang="en-IE" sz="2400" dirty="0" smtClean="0">
                <a:latin typeface="Calibri" panose="020F0502020204030204" pitchFamily="34" charset="0"/>
                <a:ea typeface="Times New Roman" panose="02020603050405020304" pitchFamily="18" charset="0"/>
                <a:cs typeface="Arial" panose="020B0604020202020204" pitchFamily="34" charset="0"/>
              </a:rPr>
              <a:t>A </a:t>
            </a:r>
            <a:r>
              <a:rPr lang="en-IE" sz="2400" dirty="0">
                <a:latin typeface="Calibri" panose="020F0502020204030204" pitchFamily="34" charset="0"/>
                <a:ea typeface="Times New Roman" panose="02020603050405020304" pitchFamily="18" charset="0"/>
                <a:cs typeface="Arial" panose="020B0604020202020204" pitchFamily="34" charset="0"/>
              </a:rPr>
              <a:t>net </a:t>
            </a:r>
            <a:r>
              <a:rPr lang="en-IE" sz="2800" b="1" dirty="0">
                <a:latin typeface="Calibri" panose="020F0502020204030204" pitchFamily="34" charset="0"/>
                <a:ea typeface="Times New Roman" panose="02020603050405020304" pitchFamily="18" charset="0"/>
                <a:cs typeface="Arial" panose="020B0604020202020204" pitchFamily="34" charset="0"/>
              </a:rPr>
              <a:t>effort displaced </a:t>
            </a:r>
            <a:r>
              <a:rPr lang="en-IE" sz="2400" dirty="0">
                <a:latin typeface="Calibri" panose="020F0502020204030204" pitchFamily="34" charset="0"/>
                <a:ea typeface="Times New Roman" panose="02020603050405020304" pitchFamily="18" charset="0"/>
                <a:cs typeface="Arial" panose="020B0604020202020204" pitchFamily="34" charset="0"/>
              </a:rPr>
              <a:t>toward </a:t>
            </a:r>
            <a:r>
              <a:rPr lang="en-IE" sz="2400" dirty="0" smtClean="0">
                <a:latin typeface="Calibri" panose="020F0502020204030204" pitchFamily="34" charset="0"/>
                <a:ea typeface="Times New Roman" panose="02020603050405020304" pitchFamily="18" charset="0"/>
                <a:cs typeface="Arial" panose="020B0604020202020204" pitchFamily="34" charset="0"/>
              </a:rPr>
              <a:t>other types of (EUNIS) seabed and </a:t>
            </a:r>
            <a:r>
              <a:rPr lang="en-IE" sz="2400" dirty="0" smtClean="0">
                <a:latin typeface="Calibri" panose="020F0502020204030204" pitchFamily="34" charset="0"/>
                <a:ea typeface="Times New Roman" panose="02020603050405020304" pitchFamily="18" charset="0"/>
                <a:cs typeface="Arial" panose="020B0604020202020204" pitchFamily="34" charset="0"/>
              </a:rPr>
              <a:t>biota = </a:t>
            </a:r>
            <a:r>
              <a:rPr lang="en-IE" sz="2800" b="1" dirty="0" smtClean="0">
                <a:latin typeface="Calibri" panose="020F0502020204030204" pitchFamily="34" charset="0"/>
                <a:ea typeface="Times New Roman" panose="02020603050405020304" pitchFamily="18" charset="0"/>
                <a:cs typeface="Arial" panose="020B0604020202020204" pitchFamily="34" charset="0"/>
              </a:rPr>
              <a:t>check the </a:t>
            </a:r>
            <a:r>
              <a:rPr lang="en-IE" sz="2800" b="1" dirty="0" err="1" smtClean="0">
                <a:latin typeface="Calibri" panose="020F0502020204030204" pitchFamily="34" charset="0"/>
                <a:ea typeface="Times New Roman" panose="02020603050405020304" pitchFamily="18" charset="0"/>
                <a:cs typeface="Arial" panose="020B0604020202020204" pitchFamily="34" charset="0"/>
              </a:rPr>
              <a:t>tradeoff</a:t>
            </a:r>
            <a:endParaRPr lang="da-DK" sz="3200" b="1" dirty="0">
              <a:latin typeface="Times New Roman" panose="02020603050405020304" pitchFamily="18" charset="0"/>
              <a:ea typeface="Times New Roman" panose="02020603050405020304" pitchFamily="18" charset="0"/>
            </a:endParaRPr>
          </a:p>
          <a:p>
            <a:pPr>
              <a:spcAft>
                <a:spcPts val="0"/>
              </a:spcAft>
            </a:pPr>
            <a:r>
              <a:rPr lang="en-IE" sz="2400" dirty="0">
                <a:latin typeface="Calibri" panose="020F0502020204030204" pitchFamily="34" charset="0"/>
                <a:ea typeface="Times New Roman" panose="02020603050405020304" pitchFamily="18" charset="0"/>
                <a:cs typeface="Arial" panose="020B0604020202020204" pitchFamily="34" charset="0"/>
              </a:rPr>
              <a:t> </a:t>
            </a:r>
            <a:endParaRPr lang="da-DK"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619231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02226" y="202127"/>
            <a:ext cx="6236837" cy="1815882"/>
          </a:xfrm>
          <a:prstGeom prst="rect">
            <a:avLst/>
          </a:prstGeom>
        </p:spPr>
        <p:txBody>
          <a:bodyPr wrap="square">
            <a:spAutoFit/>
          </a:bodyPr>
          <a:lstStyle/>
          <a:p>
            <a:pPr>
              <a:tabLst>
                <a:tab pos="0" algn="l"/>
                <a:tab pos="806786" algn="l"/>
                <a:tab pos="1613572" algn="l"/>
                <a:tab pos="2420358" algn="l"/>
                <a:tab pos="3227143" algn="l"/>
                <a:tab pos="4033930" algn="l"/>
                <a:tab pos="4840715" algn="l"/>
                <a:tab pos="5647501" algn="l"/>
                <a:tab pos="6454287" algn="l"/>
                <a:tab pos="7261073" algn="l"/>
                <a:tab pos="8067859" algn="l"/>
                <a:tab pos="8874644" algn="l"/>
              </a:tabLst>
            </a:pPr>
            <a:r>
              <a:rPr lang="da-DK" sz="2800" b="1" dirty="0">
                <a:cs typeface="ＭＳ Ｐゴシック"/>
              </a:rPr>
              <a:t>One </a:t>
            </a:r>
            <a:r>
              <a:rPr lang="da-DK" sz="2800" b="1" dirty="0" err="1">
                <a:cs typeface="ＭＳ Ｐゴシック"/>
              </a:rPr>
              <a:t>way</a:t>
            </a:r>
            <a:r>
              <a:rPr lang="da-DK" sz="2800" b="1" dirty="0">
                <a:cs typeface="ＭＳ Ｐゴシック"/>
              </a:rPr>
              <a:t> forward for </a:t>
            </a:r>
            <a:r>
              <a:rPr lang="da-DK" sz="2800" b="1" dirty="0" err="1">
                <a:cs typeface="ＭＳ Ｐゴシック"/>
              </a:rPr>
              <a:t>low-impact</a:t>
            </a:r>
            <a:r>
              <a:rPr lang="da-DK" sz="2800" b="1" dirty="0">
                <a:cs typeface="ＭＳ Ｐゴシック"/>
              </a:rPr>
              <a:t>, </a:t>
            </a:r>
            <a:r>
              <a:rPr lang="da-DK" sz="2800" b="1" dirty="0" err="1">
                <a:cs typeface="ＭＳ Ｐゴシック"/>
              </a:rPr>
              <a:t>economically</a:t>
            </a:r>
            <a:r>
              <a:rPr lang="da-DK" sz="2800" b="1" dirty="0">
                <a:cs typeface="ＭＳ Ｐゴシック"/>
              </a:rPr>
              <a:t> </a:t>
            </a:r>
            <a:r>
              <a:rPr lang="da-DK" sz="2800" b="1" dirty="0" err="1">
                <a:cs typeface="ＭＳ Ｐゴシック"/>
              </a:rPr>
              <a:t>viable</a:t>
            </a:r>
            <a:r>
              <a:rPr lang="da-DK" sz="2800" b="1" dirty="0">
                <a:cs typeface="ＭＳ Ｐゴシック"/>
              </a:rPr>
              <a:t> &amp; profitable </a:t>
            </a:r>
            <a:r>
              <a:rPr lang="da-DK" sz="2800" b="1" dirty="0" err="1">
                <a:cs typeface="ＭＳ Ｐゴシック"/>
              </a:rPr>
              <a:t>fisheries</a:t>
            </a:r>
            <a:r>
              <a:rPr lang="da-DK" sz="2800" b="1" dirty="0">
                <a:cs typeface="ＭＳ Ｐゴシック"/>
              </a:rPr>
              <a:t>: A Fishing Credit System test platform</a:t>
            </a:r>
            <a:endParaRPr lang="en-GB" sz="2800" b="1" dirty="0">
              <a:cs typeface="ＭＳ Ｐゴシック"/>
            </a:endParaRPr>
          </a:p>
        </p:txBody>
      </p:sp>
      <p:pic>
        <p:nvPicPr>
          <p:cNvPr id="5" name="Picture 4"/>
          <p:cNvPicPr>
            <a:picLocks noChangeAspect="1"/>
          </p:cNvPicPr>
          <p:nvPr/>
        </p:nvPicPr>
        <p:blipFill>
          <a:blip r:embed="rId3"/>
          <a:stretch>
            <a:fillRect/>
          </a:stretch>
        </p:blipFill>
        <p:spPr>
          <a:xfrm>
            <a:off x="4439816" y="2455562"/>
            <a:ext cx="7529372" cy="3969889"/>
          </a:xfrm>
          <a:prstGeom prst="rect">
            <a:avLst/>
          </a:prstGeom>
        </p:spPr>
      </p:pic>
      <p:pic>
        <p:nvPicPr>
          <p:cNvPr id="4" name="Picture 3"/>
          <p:cNvPicPr>
            <a:picLocks noChangeAspect="1"/>
          </p:cNvPicPr>
          <p:nvPr/>
        </p:nvPicPr>
        <p:blipFill>
          <a:blip r:embed="rId4"/>
          <a:stretch>
            <a:fillRect/>
          </a:stretch>
        </p:blipFill>
        <p:spPr>
          <a:xfrm>
            <a:off x="7039064" y="204764"/>
            <a:ext cx="4599797" cy="3050518"/>
          </a:xfrm>
          <a:prstGeom prst="rect">
            <a:avLst/>
          </a:prstGeom>
        </p:spPr>
      </p:pic>
      <p:sp>
        <p:nvSpPr>
          <p:cNvPr id="7" name="Rectangle 6"/>
          <p:cNvSpPr/>
          <p:nvPr/>
        </p:nvSpPr>
        <p:spPr>
          <a:xfrm>
            <a:off x="191344" y="2060848"/>
            <a:ext cx="5184576" cy="4524315"/>
          </a:xfrm>
          <a:prstGeom prst="rect">
            <a:avLst/>
          </a:prstGeom>
        </p:spPr>
        <p:txBody>
          <a:bodyPr wrap="square">
            <a:spAutoFit/>
          </a:bodyPr>
          <a:lstStyle/>
          <a:p>
            <a:pPr>
              <a:tabLst>
                <a:tab pos="0" algn="l"/>
                <a:tab pos="806786" algn="l"/>
                <a:tab pos="1613572" algn="l"/>
                <a:tab pos="2420358" algn="l"/>
                <a:tab pos="3227143" algn="l"/>
                <a:tab pos="4033930" algn="l"/>
                <a:tab pos="4840715" algn="l"/>
                <a:tab pos="5647501" algn="l"/>
                <a:tab pos="6454287" algn="l"/>
                <a:tab pos="7261073" algn="l"/>
                <a:tab pos="8067859" algn="l"/>
                <a:tab pos="8874644" algn="l"/>
              </a:tabLst>
            </a:pPr>
            <a:r>
              <a:rPr lang="da-DK" sz="2400" dirty="0">
                <a:cs typeface="ＭＳ Ｐゴシック"/>
              </a:rPr>
              <a:t>A system to </a:t>
            </a:r>
            <a:r>
              <a:rPr lang="da-DK" sz="2400" dirty="0" err="1">
                <a:cs typeface="ＭＳ Ｐゴシック"/>
              </a:rPr>
              <a:t>avoid</a:t>
            </a:r>
            <a:r>
              <a:rPr lang="da-DK" sz="2400" dirty="0">
                <a:cs typeface="ＭＳ Ｐゴシック"/>
              </a:rPr>
              <a:t> </a:t>
            </a:r>
            <a:r>
              <a:rPr lang="da-DK" sz="2400" dirty="0" err="1">
                <a:cs typeface="ＭＳ Ｐゴシック"/>
              </a:rPr>
              <a:t>conservation</a:t>
            </a:r>
            <a:r>
              <a:rPr lang="da-DK" sz="2400" dirty="0">
                <a:cs typeface="ＭＳ Ｐゴシック"/>
              </a:rPr>
              <a:t> </a:t>
            </a:r>
            <a:r>
              <a:rPr lang="da-DK" sz="2400" dirty="0" err="1">
                <a:cs typeface="ＭＳ Ｐゴシック"/>
              </a:rPr>
              <a:t>areas</a:t>
            </a:r>
            <a:r>
              <a:rPr lang="da-DK" sz="2400" dirty="0">
                <a:cs typeface="ＭＳ Ｐゴシック"/>
              </a:rPr>
              <a:t> with </a:t>
            </a:r>
            <a:r>
              <a:rPr lang="da-DK" sz="2400" dirty="0" err="1" smtClean="0">
                <a:cs typeface="ＭＳ Ｐゴシック"/>
              </a:rPr>
              <a:t>e.g</a:t>
            </a:r>
            <a:r>
              <a:rPr lang="da-DK" sz="2400" dirty="0" smtClean="0">
                <a:cs typeface="ＭＳ Ｐゴシック"/>
              </a:rPr>
              <a:t>. EU MSFD </a:t>
            </a:r>
            <a:r>
              <a:rPr lang="da-DK" sz="2400" dirty="0" err="1" smtClean="0">
                <a:cs typeface="ＭＳ Ｐゴシック"/>
              </a:rPr>
              <a:t>targets</a:t>
            </a:r>
            <a:r>
              <a:rPr lang="da-DK" sz="2400" dirty="0" smtClean="0">
                <a:cs typeface="ＭＳ Ｐゴシック"/>
              </a:rPr>
              <a:t> i.e. habitat </a:t>
            </a:r>
            <a:r>
              <a:rPr lang="da-DK" sz="2400" dirty="0" err="1" smtClean="0">
                <a:cs typeface="ＭＳ Ｐゴシック"/>
              </a:rPr>
              <a:t>impact</a:t>
            </a:r>
            <a:r>
              <a:rPr lang="da-DK" sz="2400" dirty="0" smtClean="0">
                <a:cs typeface="ＭＳ Ｐゴシック"/>
              </a:rPr>
              <a:t> </a:t>
            </a:r>
            <a:r>
              <a:rPr lang="da-DK" sz="2400" dirty="0" err="1" smtClean="0">
                <a:cs typeface="ＭＳ Ｐゴシック"/>
              </a:rPr>
              <a:t>quotas</a:t>
            </a:r>
            <a:endParaRPr lang="da-DK" sz="2400" dirty="0">
              <a:cs typeface="ＭＳ Ｐゴシック"/>
            </a:endParaRPr>
          </a:p>
          <a:p>
            <a:pPr>
              <a:tabLst>
                <a:tab pos="0" algn="l"/>
                <a:tab pos="806786" algn="l"/>
                <a:tab pos="1613572" algn="l"/>
                <a:tab pos="2420358" algn="l"/>
                <a:tab pos="3227143" algn="l"/>
                <a:tab pos="4033930" algn="l"/>
                <a:tab pos="4840715" algn="l"/>
                <a:tab pos="5647501" algn="l"/>
                <a:tab pos="6454287" algn="l"/>
                <a:tab pos="7261073" algn="l"/>
                <a:tab pos="8067859" algn="l"/>
                <a:tab pos="8874644" algn="l"/>
              </a:tabLst>
            </a:pPr>
            <a:r>
              <a:rPr lang="da-DK" sz="2400" dirty="0" smtClean="0">
                <a:cs typeface="ＭＳ Ｐゴシック"/>
              </a:rPr>
              <a:t>”</a:t>
            </a:r>
            <a:r>
              <a:rPr lang="da-DK" sz="2400" b="1" dirty="0" err="1" smtClean="0">
                <a:cs typeface="ＭＳ Ｐゴシック"/>
              </a:rPr>
              <a:t>personalized</a:t>
            </a:r>
            <a:r>
              <a:rPr lang="da-DK" sz="2400" b="1" dirty="0" smtClean="0">
                <a:cs typeface="ＭＳ Ｐゴシック"/>
              </a:rPr>
              <a:t> </a:t>
            </a:r>
            <a:r>
              <a:rPr lang="da-DK" sz="2400" b="1" dirty="0" err="1" smtClean="0">
                <a:cs typeface="ＭＳ Ｐゴシック"/>
              </a:rPr>
              <a:t>medecine</a:t>
            </a:r>
            <a:r>
              <a:rPr lang="da-DK" sz="2400" dirty="0" smtClean="0">
                <a:cs typeface="ＭＳ Ｐゴシック"/>
              </a:rPr>
              <a:t>”:</a:t>
            </a:r>
            <a:endParaRPr lang="da-DK" sz="2400" dirty="0">
              <a:cs typeface="ＭＳ Ｐゴシック"/>
            </a:endParaRPr>
          </a:p>
          <a:p>
            <a:pPr>
              <a:tabLst>
                <a:tab pos="0" algn="l"/>
                <a:tab pos="806786" algn="l"/>
                <a:tab pos="1613572" algn="l"/>
                <a:tab pos="2420358" algn="l"/>
                <a:tab pos="3227143" algn="l"/>
                <a:tab pos="4033930" algn="l"/>
                <a:tab pos="4840715" algn="l"/>
                <a:tab pos="5647501" algn="l"/>
                <a:tab pos="6454287" algn="l"/>
                <a:tab pos="7261073" algn="l"/>
                <a:tab pos="8067859" algn="l"/>
                <a:tab pos="8874644" algn="l"/>
              </a:tabLst>
            </a:pPr>
            <a:r>
              <a:rPr lang="da-DK" sz="2400" dirty="0" err="1">
                <a:cs typeface="ＭＳ Ｐゴシック"/>
              </a:rPr>
              <a:t>Incentivize</a:t>
            </a:r>
            <a:r>
              <a:rPr lang="da-DK" sz="2400" dirty="0">
                <a:cs typeface="ＭＳ Ｐゴシック"/>
              </a:rPr>
              <a:t> the </a:t>
            </a:r>
            <a:r>
              <a:rPr lang="da-DK" sz="2400" dirty="0" err="1">
                <a:cs typeface="ＭＳ Ｐゴシック"/>
              </a:rPr>
              <a:t>fishers</a:t>
            </a:r>
            <a:endParaRPr lang="da-DK" sz="2400" dirty="0">
              <a:cs typeface="ＭＳ Ｐゴシック"/>
            </a:endParaRPr>
          </a:p>
          <a:p>
            <a:pPr>
              <a:tabLst>
                <a:tab pos="0" algn="l"/>
                <a:tab pos="806786" algn="l"/>
                <a:tab pos="1613572" algn="l"/>
                <a:tab pos="2420358" algn="l"/>
                <a:tab pos="3227143" algn="l"/>
                <a:tab pos="4033930" algn="l"/>
                <a:tab pos="4840715" algn="l"/>
                <a:tab pos="5647501" algn="l"/>
                <a:tab pos="6454287" algn="l"/>
                <a:tab pos="7261073" algn="l"/>
                <a:tab pos="8067859" algn="l"/>
                <a:tab pos="8874644" algn="l"/>
              </a:tabLst>
            </a:pPr>
            <a:r>
              <a:rPr lang="da-DK" sz="2400" dirty="0" err="1">
                <a:cs typeface="ＭＳ Ｐゴシック"/>
              </a:rPr>
              <a:t>free</a:t>
            </a:r>
            <a:r>
              <a:rPr lang="da-DK" sz="2400" dirty="0">
                <a:cs typeface="ＭＳ Ｐゴシック"/>
              </a:rPr>
              <a:t> to </a:t>
            </a:r>
            <a:r>
              <a:rPr lang="da-DK" sz="2400" dirty="0" err="1">
                <a:cs typeface="ＭＳ Ｐゴシック"/>
              </a:rPr>
              <a:t>decide</a:t>
            </a:r>
            <a:r>
              <a:rPr lang="da-DK" sz="2400" dirty="0">
                <a:cs typeface="ＭＳ Ｐゴシック"/>
              </a:rPr>
              <a:t> to </a:t>
            </a:r>
            <a:r>
              <a:rPr lang="da-DK" sz="2400" dirty="0" err="1">
                <a:cs typeface="ＭＳ Ｐゴシック"/>
              </a:rPr>
              <a:t>avoid</a:t>
            </a:r>
            <a:r>
              <a:rPr lang="da-DK" sz="2400" dirty="0">
                <a:cs typeface="ＭＳ Ｐゴシック"/>
              </a:rPr>
              <a:t> or not at his </a:t>
            </a:r>
            <a:r>
              <a:rPr lang="da-DK" sz="2400" dirty="0" err="1">
                <a:cs typeface="ＭＳ Ｐゴシック"/>
              </a:rPr>
              <a:t>own</a:t>
            </a:r>
            <a:r>
              <a:rPr lang="da-DK" sz="2400" dirty="0">
                <a:cs typeface="ＭＳ Ｐゴシック"/>
              </a:rPr>
              <a:t> </a:t>
            </a:r>
            <a:r>
              <a:rPr lang="da-DK" sz="2400" dirty="0" err="1">
                <a:cs typeface="ＭＳ Ｐゴシック"/>
              </a:rPr>
              <a:t>cost</a:t>
            </a:r>
            <a:endParaRPr lang="da-DK" sz="2400" dirty="0">
              <a:cs typeface="ＭＳ Ｐゴシック"/>
            </a:endParaRPr>
          </a:p>
          <a:p>
            <a:pPr>
              <a:tabLst>
                <a:tab pos="0" algn="l"/>
                <a:tab pos="806786" algn="l"/>
                <a:tab pos="1613572" algn="l"/>
                <a:tab pos="2420358" algn="l"/>
                <a:tab pos="3227143" algn="l"/>
                <a:tab pos="4033930" algn="l"/>
                <a:tab pos="4840715" algn="l"/>
                <a:tab pos="5647501" algn="l"/>
                <a:tab pos="6454287" algn="l"/>
                <a:tab pos="7261073" algn="l"/>
                <a:tab pos="8067859" algn="l"/>
                <a:tab pos="8874644" algn="l"/>
              </a:tabLst>
            </a:pPr>
            <a:r>
              <a:rPr lang="da-DK" sz="2400" dirty="0">
                <a:cs typeface="ＭＳ Ｐゴシック"/>
              </a:rPr>
              <a:t>T</a:t>
            </a:r>
            <a:r>
              <a:rPr lang="da-DK" sz="2400" dirty="0" smtClean="0">
                <a:cs typeface="ＭＳ Ｐゴシック"/>
              </a:rPr>
              <a:t>his </a:t>
            </a:r>
            <a:r>
              <a:rPr lang="da-DK" sz="2400" dirty="0" err="1">
                <a:cs typeface="ＭＳ Ｐゴシック"/>
              </a:rPr>
              <a:t>would</a:t>
            </a:r>
            <a:r>
              <a:rPr lang="da-DK" sz="2400" dirty="0">
                <a:cs typeface="ＭＳ Ｐゴシック"/>
              </a:rPr>
              <a:t> </a:t>
            </a:r>
            <a:r>
              <a:rPr lang="da-DK" sz="2400" dirty="0" err="1">
                <a:cs typeface="ＭＳ Ｐゴシック"/>
              </a:rPr>
              <a:t>increase</a:t>
            </a:r>
            <a:r>
              <a:rPr lang="da-DK" sz="2400" dirty="0">
                <a:cs typeface="ＭＳ Ｐゴシック"/>
              </a:rPr>
              <a:t> social </a:t>
            </a:r>
            <a:r>
              <a:rPr lang="da-DK" sz="2400" dirty="0" err="1">
                <a:cs typeface="ＭＳ Ｐゴシック"/>
              </a:rPr>
              <a:t>acceptance</a:t>
            </a:r>
            <a:r>
              <a:rPr lang="da-DK" sz="2400" dirty="0">
                <a:cs typeface="ＭＳ Ｐゴシック"/>
              </a:rPr>
              <a:t> / </a:t>
            </a:r>
            <a:r>
              <a:rPr lang="da-DK" sz="2400" dirty="0" err="1">
                <a:cs typeface="ＭＳ Ｐゴシック"/>
              </a:rPr>
              <a:t>compliance</a:t>
            </a:r>
            <a:r>
              <a:rPr lang="da-DK" sz="2400" dirty="0">
                <a:cs typeface="ＭＳ Ｐゴシック"/>
              </a:rPr>
              <a:t> with the </a:t>
            </a:r>
            <a:r>
              <a:rPr lang="da-DK" sz="2400" dirty="0" err="1">
                <a:cs typeface="ＭＳ Ｐゴシック"/>
              </a:rPr>
              <a:t>mitigation</a:t>
            </a:r>
            <a:r>
              <a:rPr lang="da-DK" sz="2400" dirty="0">
                <a:cs typeface="ＭＳ Ｐゴシック"/>
              </a:rPr>
              <a:t> </a:t>
            </a:r>
            <a:r>
              <a:rPr lang="da-DK" sz="2400" dirty="0" smtClean="0">
                <a:cs typeface="ＭＳ Ｐゴシック"/>
              </a:rPr>
              <a:t>measures</a:t>
            </a:r>
            <a:endParaRPr lang="en-GB" sz="2400" dirty="0">
              <a:cs typeface="ＭＳ Ｐゴシック"/>
            </a:endParaRPr>
          </a:p>
        </p:txBody>
      </p:sp>
      <p:sp>
        <p:nvSpPr>
          <p:cNvPr id="3" name="TextBox 2"/>
          <p:cNvSpPr txBox="1"/>
          <p:nvPr/>
        </p:nvSpPr>
        <p:spPr>
          <a:xfrm>
            <a:off x="10416481" y="6092805"/>
            <a:ext cx="1497331" cy="276963"/>
          </a:xfrm>
          <a:prstGeom prst="rect">
            <a:avLst/>
          </a:prstGeom>
          <a:noFill/>
        </p:spPr>
        <p:txBody>
          <a:bodyPr wrap="none" rtlCol="0">
            <a:spAutoFit/>
          </a:bodyPr>
          <a:lstStyle/>
          <a:p>
            <a:r>
              <a:rPr lang="da-DK" sz="1200" dirty="0"/>
              <a:t>EU FP7-BENTHIS</a:t>
            </a:r>
          </a:p>
        </p:txBody>
      </p:sp>
    </p:spTree>
    <p:extLst>
      <p:ext uri="{BB962C8B-B14F-4D97-AF65-F5344CB8AC3E}">
        <p14:creationId xmlns:p14="http://schemas.microsoft.com/office/powerpoint/2010/main" val="221665745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4358EA-4D5B-461F-997D-DE6729900DE7}"/>
              </a:ext>
            </a:extLst>
          </p:cNvPr>
          <p:cNvSpPr>
            <a:spLocks noGrp="1"/>
          </p:cNvSpPr>
          <p:nvPr>
            <p:ph type="ctrTitle"/>
          </p:nvPr>
        </p:nvSpPr>
        <p:spPr>
          <a:xfrm>
            <a:off x="499925" y="1442622"/>
            <a:ext cx="10840028" cy="2706458"/>
          </a:xfrm>
        </p:spPr>
        <p:txBody>
          <a:bodyPr/>
          <a:lstStyle/>
          <a:p>
            <a:r>
              <a:rPr lang="en-US" sz="3200" dirty="0"/>
              <a:t>Eliciting spatial approaches to avoid unwanted catches in an EU Landing obligation context: A bio-economic evaluation in the Celtic Sea </a:t>
            </a:r>
            <a:r>
              <a:rPr lang="da-DK" sz="3200" dirty="0"/>
              <a:t/>
            </a:r>
            <a:br>
              <a:rPr lang="da-DK" sz="3200" dirty="0"/>
            </a:br>
            <a:endParaRPr lang="da-DK" sz="3200" dirty="0"/>
          </a:p>
        </p:txBody>
      </p:sp>
      <p:sp>
        <p:nvSpPr>
          <p:cNvPr id="5" name="Subtitle 4">
            <a:extLst>
              <a:ext uri="{FF2B5EF4-FFF2-40B4-BE49-F238E27FC236}">
                <a16:creationId xmlns:a16="http://schemas.microsoft.com/office/drawing/2014/main" id="{88CE6942-A17C-4247-86C6-41FACF7E90AC}"/>
              </a:ext>
            </a:extLst>
          </p:cNvPr>
          <p:cNvSpPr>
            <a:spLocks noGrp="1"/>
          </p:cNvSpPr>
          <p:nvPr>
            <p:ph type="subTitle" idx="1"/>
          </p:nvPr>
        </p:nvSpPr>
        <p:spPr>
          <a:xfrm>
            <a:off x="499925" y="3396919"/>
            <a:ext cx="10840028" cy="1012582"/>
          </a:xfrm>
        </p:spPr>
        <p:txBody>
          <a:bodyPr/>
          <a:lstStyle/>
          <a:p>
            <a:r>
              <a:rPr lang="de-CH" sz="2800" dirty="0"/>
              <a:t>Bastardie F, Höffle H, Vigier A, Nielsen JR, Farnsworth KD, Pedreschi D, Reid D</a:t>
            </a:r>
            <a:endParaRPr lang="en-GB" dirty="0"/>
          </a:p>
        </p:txBody>
      </p:sp>
      <p:sp>
        <p:nvSpPr>
          <p:cNvPr id="2" name="Footer Placeholder 1">
            <a:extLst>
              <a:ext uri="{FF2B5EF4-FFF2-40B4-BE49-F238E27FC236}">
                <a16:creationId xmlns:a16="http://schemas.microsoft.com/office/drawing/2014/main" id="{A45995EB-10E4-4119-B468-5CD7D10A0933}"/>
              </a:ext>
            </a:extLst>
          </p:cNvPr>
          <p:cNvSpPr>
            <a:spLocks noGrp="1"/>
          </p:cNvSpPr>
          <p:nvPr>
            <p:ph type="ftr" sz="quarter" idx="16"/>
          </p:nvPr>
        </p:nvSpPr>
        <p:spPr/>
        <p:txBody>
          <a:bodyPr/>
          <a:lstStyle/>
          <a:p>
            <a:endParaRPr lang="en-GB" dirty="0"/>
          </a:p>
        </p:txBody>
      </p:sp>
      <p:sp>
        <p:nvSpPr>
          <p:cNvPr id="3" name="Slide Number Placeholder 2">
            <a:extLst>
              <a:ext uri="{FF2B5EF4-FFF2-40B4-BE49-F238E27FC236}">
                <a16:creationId xmlns:a16="http://schemas.microsoft.com/office/drawing/2014/main" id="{0AA221E4-1851-497D-90EE-984C7112166A}"/>
              </a:ext>
            </a:extLst>
          </p:cNvPr>
          <p:cNvSpPr>
            <a:spLocks noGrp="1"/>
          </p:cNvSpPr>
          <p:nvPr>
            <p:ph type="sldNum" sz="quarter" idx="17"/>
          </p:nvPr>
        </p:nvSpPr>
        <p:spPr/>
        <p:txBody>
          <a:bodyPr/>
          <a:lstStyle/>
          <a:p>
            <a:fld id="{24C8C45C-947F-4981-8B3F-4F32E973C901}" type="slidenum">
              <a:rPr lang="en-GB" smtClean="0"/>
              <a:pPr/>
              <a:t>23</a:t>
            </a:fld>
            <a:endParaRPr lang="en-GB" dirty="0"/>
          </a:p>
        </p:txBody>
      </p:sp>
      <p:sp>
        <p:nvSpPr>
          <p:cNvPr id="6" name="Subtitle 4">
            <a:extLst>
              <a:ext uri="{FF2B5EF4-FFF2-40B4-BE49-F238E27FC236}">
                <a16:creationId xmlns:a16="http://schemas.microsoft.com/office/drawing/2014/main" id="{88CE6942-A17C-4247-86C6-41FACF7E90AC}"/>
              </a:ext>
            </a:extLst>
          </p:cNvPr>
          <p:cNvSpPr txBox="1">
            <a:spLocks/>
          </p:cNvSpPr>
          <p:nvPr/>
        </p:nvSpPr>
        <p:spPr bwMode="auto">
          <a:xfrm>
            <a:off x="7966872" y="5552574"/>
            <a:ext cx="3385712" cy="756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b" anchorCtr="0" compatLnSpc="1">
            <a:prstTxWarp prst="textNoShape">
              <a:avLst/>
            </a:prstTxWarp>
          </a:bodyPr>
          <a:lstStyle>
            <a:lvl1pPr marL="0" indent="0" algn="l" rtl="0" eaLnBrk="1" fontAlgn="base" hangingPunct="1">
              <a:lnSpc>
                <a:spcPct val="110000"/>
              </a:lnSpc>
              <a:spcBef>
                <a:spcPts val="0"/>
              </a:spcBef>
              <a:spcAft>
                <a:spcPct val="0"/>
              </a:spcAft>
              <a:buFontTx/>
              <a:buNone/>
              <a:defRPr sz="3000">
                <a:solidFill>
                  <a:schemeClr val="tx1"/>
                </a:solidFill>
                <a:latin typeface="+mn-lt"/>
                <a:ea typeface="+mn-ea"/>
                <a:cs typeface="+mn-cs"/>
              </a:defRPr>
            </a:lvl1pPr>
            <a:lvl2pPr marL="414000" indent="-198000" algn="l" rtl="0" eaLnBrk="1" fontAlgn="base" hangingPunct="1">
              <a:spcBef>
                <a:spcPct val="20000"/>
              </a:spcBef>
              <a:spcAft>
                <a:spcPct val="0"/>
              </a:spcAft>
              <a:buChar char="–"/>
              <a:defRPr sz="1800">
                <a:solidFill>
                  <a:schemeClr val="tx1"/>
                </a:solidFill>
                <a:latin typeface="+mn-lt"/>
                <a:ea typeface="+mn-ea"/>
              </a:defRPr>
            </a:lvl2pPr>
            <a:lvl3pPr marL="615600" indent="-198000" algn="l" rtl="0" eaLnBrk="1" fontAlgn="base" hangingPunct="1">
              <a:spcBef>
                <a:spcPct val="20000"/>
              </a:spcBef>
              <a:spcAft>
                <a:spcPct val="0"/>
              </a:spcAft>
              <a:buChar char="•"/>
              <a:defRPr sz="1800">
                <a:solidFill>
                  <a:schemeClr val="tx1"/>
                </a:solidFill>
                <a:latin typeface="+mn-lt"/>
                <a:ea typeface="+mn-ea"/>
              </a:defRPr>
            </a:lvl3pPr>
            <a:lvl4pPr marL="828000" indent="-198000" algn="l" rtl="0" eaLnBrk="1" fontAlgn="base" hangingPunct="1">
              <a:spcBef>
                <a:spcPct val="20000"/>
              </a:spcBef>
              <a:spcAft>
                <a:spcPct val="0"/>
              </a:spcAft>
              <a:buChar char="–"/>
              <a:defRPr sz="1800">
                <a:solidFill>
                  <a:schemeClr val="tx1"/>
                </a:solidFill>
                <a:latin typeface="+mn-lt"/>
                <a:ea typeface="+mn-ea"/>
              </a:defRPr>
            </a:lvl4pPr>
            <a:lvl5pPr marL="1026000" indent="-198000" algn="l" rtl="0" eaLnBrk="1" fontAlgn="base" hangingPunct="1">
              <a:spcBef>
                <a:spcPct val="20000"/>
              </a:spcBef>
              <a:spcAft>
                <a:spcPct val="0"/>
              </a:spcAft>
              <a:buChar char="»"/>
              <a:defRPr sz="1800">
                <a:solidFill>
                  <a:schemeClr val="tx1"/>
                </a:solidFill>
                <a:latin typeface="+mn-lt"/>
                <a:ea typeface="+mn-ea"/>
              </a:defRPr>
            </a:lvl5pPr>
            <a:lvl6pPr marL="1026000" indent="-198000" algn="l" rtl="0" eaLnBrk="1" fontAlgn="base" hangingPunct="1">
              <a:spcBef>
                <a:spcPct val="20000"/>
              </a:spcBef>
              <a:spcAft>
                <a:spcPct val="0"/>
              </a:spcAft>
              <a:buChar char="»"/>
              <a:defRPr sz="1800">
                <a:solidFill>
                  <a:schemeClr val="tx1"/>
                </a:solidFill>
                <a:latin typeface="+mn-lt"/>
                <a:ea typeface="+mn-ea"/>
              </a:defRPr>
            </a:lvl6pPr>
            <a:lvl7pPr marL="1026000" indent="-198000" algn="l" rtl="0" eaLnBrk="1" fontAlgn="base" hangingPunct="1">
              <a:spcBef>
                <a:spcPct val="20000"/>
              </a:spcBef>
              <a:spcAft>
                <a:spcPct val="0"/>
              </a:spcAft>
              <a:buChar char="»"/>
              <a:defRPr sz="1800">
                <a:solidFill>
                  <a:schemeClr val="tx1"/>
                </a:solidFill>
                <a:latin typeface="+mn-lt"/>
                <a:ea typeface="+mn-ea"/>
              </a:defRPr>
            </a:lvl7pPr>
            <a:lvl8pPr marL="1026000" indent="-198000" algn="l" rtl="0" eaLnBrk="1" fontAlgn="base" hangingPunct="1">
              <a:spcBef>
                <a:spcPct val="20000"/>
              </a:spcBef>
              <a:spcAft>
                <a:spcPct val="0"/>
              </a:spcAft>
              <a:buChar char="»"/>
              <a:defRPr sz="1800">
                <a:solidFill>
                  <a:schemeClr val="tx1"/>
                </a:solidFill>
                <a:latin typeface="+mn-lt"/>
                <a:ea typeface="+mn-ea"/>
              </a:defRPr>
            </a:lvl8pPr>
            <a:lvl9pPr marL="1026000" indent="-198000" algn="l" rtl="0" eaLnBrk="1" fontAlgn="base" hangingPunct="1">
              <a:spcBef>
                <a:spcPct val="20000"/>
              </a:spcBef>
              <a:spcAft>
                <a:spcPct val="0"/>
              </a:spcAft>
              <a:buChar char="»"/>
              <a:defRPr sz="1800">
                <a:solidFill>
                  <a:schemeClr val="tx1"/>
                </a:solidFill>
                <a:latin typeface="+mn-lt"/>
                <a:ea typeface="+mn-ea"/>
              </a:defRPr>
            </a:lvl9pPr>
          </a:lstStyle>
          <a:p>
            <a:r>
              <a:rPr lang="de-CH" sz="1800" kern="0" dirty="0"/>
              <a:t>IMBER Brest, France, 2019</a:t>
            </a:r>
            <a:endParaRPr lang="en-GB" sz="2000" kern="0" dirty="0"/>
          </a:p>
        </p:txBody>
      </p:sp>
      <p:sp>
        <p:nvSpPr>
          <p:cNvPr id="10" name="Rectangle 9"/>
          <p:cNvSpPr/>
          <p:nvPr/>
        </p:nvSpPr>
        <p:spPr>
          <a:xfrm>
            <a:off x="1756930" y="5593697"/>
            <a:ext cx="1458750" cy="830997"/>
          </a:xfrm>
          <a:prstGeom prst="rect">
            <a:avLst/>
          </a:prstGeom>
        </p:spPr>
        <p:txBody>
          <a:bodyPr wrap="square">
            <a:spAutoFit/>
          </a:bodyPr>
          <a:lstStyle/>
          <a:p>
            <a:r>
              <a:rPr lang="de-CH" kern="0" dirty="0" err="1"/>
              <a:t>Funded</a:t>
            </a:r>
            <a:r>
              <a:rPr lang="de-CH" kern="0" dirty="0"/>
              <a:t> </a:t>
            </a:r>
            <a:r>
              <a:rPr lang="de-CH" kern="0" dirty="0" err="1"/>
              <a:t>by</a:t>
            </a:r>
            <a:r>
              <a:rPr lang="de-CH" kern="0" dirty="0"/>
              <a:t> EU EASME PROBYFISH </a:t>
            </a:r>
            <a:endParaRPr lang="da-DK"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618" y="5552245"/>
            <a:ext cx="1249313" cy="83287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5920" y="5259257"/>
            <a:ext cx="1796721" cy="1330483"/>
          </a:xfrm>
          <a:prstGeom prst="rect">
            <a:avLst/>
          </a:prstGeom>
        </p:spPr>
      </p:pic>
      <p:sp>
        <p:nvSpPr>
          <p:cNvPr id="12" name="Rectangle 11"/>
          <p:cNvSpPr/>
          <p:nvPr/>
        </p:nvSpPr>
        <p:spPr>
          <a:xfrm>
            <a:off x="3215680" y="5269227"/>
            <a:ext cx="2740017" cy="1323439"/>
          </a:xfrm>
          <a:prstGeom prst="rect">
            <a:avLst/>
          </a:prstGeom>
        </p:spPr>
        <p:txBody>
          <a:bodyPr wrap="square">
            <a:spAutoFit/>
          </a:bodyPr>
          <a:lstStyle/>
          <a:p>
            <a:r>
              <a:rPr lang="da-DK" dirty="0" smtClean="0"/>
              <a:t>Co-</a:t>
            </a:r>
            <a:r>
              <a:rPr lang="da-DK" dirty="0" err="1" smtClean="0"/>
              <a:t>funded</a:t>
            </a:r>
            <a:r>
              <a:rPr lang="da-DK" dirty="0" smtClean="0"/>
              <a:t> by the EU FP7 ERA-net COFASP ECOAST Project under Grant Agreement No. 321553. </a:t>
            </a:r>
            <a:endParaRPr lang="da-DK" dirty="0"/>
          </a:p>
        </p:txBody>
      </p:sp>
    </p:spTree>
    <p:custDataLst>
      <p:custData r:id="rId1"/>
      <p:custData r:id="rId2"/>
    </p:custDataLst>
    <p:extLst>
      <p:ext uri="{BB962C8B-B14F-4D97-AF65-F5344CB8AC3E}">
        <p14:creationId xmlns:p14="http://schemas.microsoft.com/office/powerpoint/2010/main" val="18717294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863752" y="260648"/>
            <a:ext cx="3256365" cy="3683460"/>
            <a:chOff x="3722697" y="260935"/>
            <a:chExt cx="3256789" cy="3683940"/>
          </a:xfrm>
        </p:grpSpPr>
        <p:sp>
          <p:nvSpPr>
            <p:cNvPr id="9" name="Freeform 8"/>
            <p:cNvSpPr/>
            <p:nvPr/>
          </p:nvSpPr>
          <p:spPr>
            <a:xfrm rot="10800000">
              <a:off x="3722697" y="260935"/>
              <a:ext cx="3256789" cy="3683940"/>
            </a:xfrm>
            <a:custGeom>
              <a:avLst/>
              <a:gdLst>
                <a:gd name="connsiteX0" fmla="*/ 1016211 w 2032423"/>
                <a:gd name="connsiteY0" fmla="*/ 2269069 h 2269069"/>
                <a:gd name="connsiteX1" fmla="*/ 0 w 2032423"/>
                <a:gd name="connsiteY1" fmla="*/ 1701802 h 2269069"/>
                <a:gd name="connsiteX2" fmla="*/ 0 w 2032423"/>
                <a:gd name="connsiteY2" fmla="*/ 1412649 h 2269069"/>
                <a:gd name="connsiteX3" fmla="*/ 43511 w 2032423"/>
                <a:gd name="connsiteY3" fmla="*/ 1408263 h 2269069"/>
                <a:gd name="connsiteX4" fmla="*/ 266604 w 2032423"/>
                <a:gd name="connsiteY4" fmla="*/ 1134537 h 2269069"/>
                <a:gd name="connsiteX5" fmla="*/ 43511 w 2032423"/>
                <a:gd name="connsiteY5" fmla="*/ 860812 h 2269069"/>
                <a:gd name="connsiteX6" fmla="*/ 0 w 2032423"/>
                <a:gd name="connsiteY6" fmla="*/ 856425 h 2269069"/>
                <a:gd name="connsiteX7" fmla="*/ 0 w 2032423"/>
                <a:gd name="connsiteY7" fmla="*/ 567268 h 2269069"/>
                <a:gd name="connsiteX8" fmla="*/ 1016212 w 2032423"/>
                <a:gd name="connsiteY8" fmla="*/ 1 h 2269069"/>
                <a:gd name="connsiteX9" fmla="*/ 1279671 w 2032423"/>
                <a:gd name="connsiteY9" fmla="*/ 147068 h 2269069"/>
                <a:gd name="connsiteX10" fmla="*/ 1292634 w 2032423"/>
                <a:gd name="connsiteY10" fmla="*/ 123186 h 2269069"/>
                <a:gd name="connsiteX11" fmla="*/ 1524318 w 2032423"/>
                <a:gd name="connsiteY11" fmla="*/ 0 h 2269069"/>
                <a:gd name="connsiteX12" fmla="*/ 1803720 w 2032423"/>
                <a:gd name="connsiteY12" fmla="*/ 279402 h 2269069"/>
                <a:gd name="connsiteX13" fmla="*/ 1781763 w 2032423"/>
                <a:gd name="connsiteY13" fmla="*/ 388158 h 2269069"/>
                <a:gd name="connsiteX14" fmla="*/ 1765439 w 2032423"/>
                <a:gd name="connsiteY14" fmla="*/ 418233 h 2269069"/>
                <a:gd name="connsiteX15" fmla="*/ 2032423 w 2032423"/>
                <a:gd name="connsiteY15" fmla="*/ 567268 h 2269069"/>
                <a:gd name="connsiteX16" fmla="*/ 2032423 w 2032423"/>
                <a:gd name="connsiteY16" fmla="*/ 1701802 h 226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2423" h="2269069">
                  <a:moveTo>
                    <a:pt x="1016211" y="2269069"/>
                  </a:moveTo>
                  <a:lnTo>
                    <a:pt x="0" y="1701802"/>
                  </a:lnTo>
                  <a:lnTo>
                    <a:pt x="0" y="1412649"/>
                  </a:lnTo>
                  <a:lnTo>
                    <a:pt x="43511" y="1408263"/>
                  </a:lnTo>
                  <a:cubicBezTo>
                    <a:pt x="170830" y="1382209"/>
                    <a:pt x="266604" y="1269557"/>
                    <a:pt x="266604" y="1134537"/>
                  </a:cubicBezTo>
                  <a:cubicBezTo>
                    <a:pt x="266604" y="999517"/>
                    <a:pt x="170830" y="886865"/>
                    <a:pt x="43511" y="860812"/>
                  </a:cubicBezTo>
                  <a:lnTo>
                    <a:pt x="0" y="856425"/>
                  </a:lnTo>
                  <a:lnTo>
                    <a:pt x="0" y="567268"/>
                  </a:lnTo>
                  <a:lnTo>
                    <a:pt x="1016212" y="1"/>
                  </a:lnTo>
                  <a:lnTo>
                    <a:pt x="1279671" y="147068"/>
                  </a:lnTo>
                  <a:lnTo>
                    <a:pt x="1292634" y="123186"/>
                  </a:lnTo>
                  <a:cubicBezTo>
                    <a:pt x="1342844" y="48865"/>
                    <a:pt x="1427875" y="0"/>
                    <a:pt x="1524318" y="0"/>
                  </a:cubicBezTo>
                  <a:cubicBezTo>
                    <a:pt x="1678627" y="0"/>
                    <a:pt x="1803720" y="125093"/>
                    <a:pt x="1803720" y="279402"/>
                  </a:cubicBezTo>
                  <a:cubicBezTo>
                    <a:pt x="1803720" y="317979"/>
                    <a:pt x="1795902" y="354731"/>
                    <a:pt x="1781763" y="388158"/>
                  </a:cubicBezTo>
                  <a:lnTo>
                    <a:pt x="1765439" y="418233"/>
                  </a:lnTo>
                  <a:lnTo>
                    <a:pt x="2032423" y="567268"/>
                  </a:lnTo>
                  <a:lnTo>
                    <a:pt x="2032423" y="1701802"/>
                  </a:lnTo>
                  <a:close/>
                </a:path>
              </a:pathLst>
            </a:cu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50"/>
            </a:p>
          </p:txBody>
        </p:sp>
        <p:sp>
          <p:nvSpPr>
            <p:cNvPr id="14" name="Rectangle 13"/>
            <p:cNvSpPr/>
            <p:nvPr/>
          </p:nvSpPr>
          <p:spPr>
            <a:xfrm>
              <a:off x="3957426" y="1152447"/>
              <a:ext cx="2668928" cy="1754555"/>
            </a:xfrm>
            <a:prstGeom prst="rect">
              <a:avLst/>
            </a:prstGeom>
            <a:ln>
              <a:noFill/>
            </a:ln>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tabLst>
                  <a:tab pos="0" algn="l"/>
                  <a:tab pos="806705" algn="l"/>
                  <a:tab pos="1613411" algn="l"/>
                  <a:tab pos="2420116" algn="l"/>
                  <a:tab pos="3226820" algn="l"/>
                  <a:tab pos="4033527" algn="l"/>
                  <a:tab pos="4840231" algn="l"/>
                  <a:tab pos="5646936" algn="l"/>
                  <a:tab pos="6453642" algn="l"/>
                  <a:tab pos="7260347" algn="l"/>
                  <a:tab pos="8067052" algn="l"/>
                  <a:tab pos="8873757" algn="l"/>
                </a:tabLst>
              </a:pPr>
              <a:r>
                <a:rPr lang="da-DK" sz="3600" b="1" dirty="0" err="1" smtClean="0">
                  <a:solidFill>
                    <a:schemeClr val="tx1">
                      <a:lumMod val="85000"/>
                      <a:lumOff val="15000"/>
                    </a:schemeClr>
                  </a:solidFill>
                </a:rPr>
                <a:t>Workable</a:t>
              </a:r>
              <a:r>
                <a:rPr lang="da-DK" sz="3600" b="1" dirty="0" smtClean="0">
                  <a:solidFill>
                    <a:schemeClr val="tx1">
                      <a:lumMod val="85000"/>
                      <a:lumOff val="15000"/>
                    </a:schemeClr>
                  </a:solidFill>
                </a:rPr>
                <a:t> operating </a:t>
              </a:r>
              <a:r>
                <a:rPr lang="da-DK" sz="3600" b="1" dirty="0" err="1" smtClean="0">
                  <a:solidFill>
                    <a:schemeClr val="tx1">
                      <a:lumMod val="85000"/>
                      <a:lumOff val="15000"/>
                    </a:schemeClr>
                  </a:solidFill>
                </a:rPr>
                <a:t>costs</a:t>
              </a:r>
              <a:endParaRPr lang="da-DK" sz="2400" b="1" dirty="0">
                <a:solidFill>
                  <a:schemeClr val="tx1">
                    <a:lumMod val="85000"/>
                    <a:lumOff val="15000"/>
                  </a:schemeClr>
                </a:solidFill>
              </a:endParaRPr>
            </a:p>
          </p:txBody>
        </p:sp>
      </p:grpSp>
      <p:grpSp>
        <p:nvGrpSpPr>
          <p:cNvPr id="8" name="Group 7"/>
          <p:cNvGrpSpPr/>
          <p:nvPr/>
        </p:nvGrpSpPr>
        <p:grpSpPr>
          <a:xfrm>
            <a:off x="6703353" y="257807"/>
            <a:ext cx="3683518" cy="3683458"/>
            <a:chOff x="6703353" y="257807"/>
            <a:chExt cx="3683518" cy="3683458"/>
          </a:xfrm>
        </p:grpSpPr>
        <p:sp>
          <p:nvSpPr>
            <p:cNvPr id="10" name="Freeform 9"/>
            <p:cNvSpPr/>
            <p:nvPr/>
          </p:nvSpPr>
          <p:spPr>
            <a:xfrm rot="10800000">
              <a:off x="6703353" y="257807"/>
              <a:ext cx="3683518" cy="3683458"/>
            </a:xfrm>
            <a:custGeom>
              <a:avLst/>
              <a:gdLst>
                <a:gd name="connsiteX0" fmla="*/ 1016211 w 2299026"/>
                <a:gd name="connsiteY0" fmla="*/ 2269068 h 2269068"/>
                <a:gd name="connsiteX1" fmla="*/ 0 w 2299026"/>
                <a:gd name="connsiteY1" fmla="*/ 1701801 h 2269068"/>
                <a:gd name="connsiteX2" fmla="*/ 0 w 2299026"/>
                <a:gd name="connsiteY2" fmla="*/ 567267 h 2269068"/>
                <a:gd name="connsiteX3" fmla="*/ 266985 w 2299026"/>
                <a:gd name="connsiteY3" fmla="*/ 418232 h 2269068"/>
                <a:gd name="connsiteX4" fmla="*/ 276421 w 2299026"/>
                <a:gd name="connsiteY4" fmla="*/ 435616 h 2269068"/>
                <a:gd name="connsiteX5" fmla="*/ 508105 w 2299026"/>
                <a:gd name="connsiteY5" fmla="*/ 558802 h 2269068"/>
                <a:gd name="connsiteX6" fmla="*/ 787507 w 2299026"/>
                <a:gd name="connsiteY6" fmla="*/ 279400 h 2269068"/>
                <a:gd name="connsiteX7" fmla="*/ 765550 w 2299026"/>
                <a:gd name="connsiteY7" fmla="*/ 170644 h 2269068"/>
                <a:gd name="connsiteX8" fmla="*/ 752753 w 2299026"/>
                <a:gd name="connsiteY8" fmla="*/ 147067 h 2269068"/>
                <a:gd name="connsiteX9" fmla="*/ 1016212 w 2299026"/>
                <a:gd name="connsiteY9" fmla="*/ 0 h 2269068"/>
                <a:gd name="connsiteX10" fmla="*/ 2032423 w 2299026"/>
                <a:gd name="connsiteY10" fmla="*/ 567267 h 2269068"/>
                <a:gd name="connsiteX11" fmla="*/ 2032423 w 2299026"/>
                <a:gd name="connsiteY11" fmla="*/ 856422 h 2269068"/>
                <a:gd name="connsiteX12" fmla="*/ 2075933 w 2299026"/>
                <a:gd name="connsiteY12" fmla="*/ 860809 h 2269068"/>
                <a:gd name="connsiteX13" fmla="*/ 2299026 w 2299026"/>
                <a:gd name="connsiteY13" fmla="*/ 1134534 h 2269068"/>
                <a:gd name="connsiteX14" fmla="*/ 2075933 w 2299026"/>
                <a:gd name="connsiteY14" fmla="*/ 1408260 h 2269068"/>
                <a:gd name="connsiteX15" fmla="*/ 2032423 w 2299026"/>
                <a:gd name="connsiteY15" fmla="*/ 1412646 h 2269068"/>
                <a:gd name="connsiteX16" fmla="*/ 2032423 w 2299026"/>
                <a:gd name="connsiteY16" fmla="*/ 1701801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9026" h="2269068">
                  <a:moveTo>
                    <a:pt x="1016211" y="2269068"/>
                  </a:moveTo>
                  <a:lnTo>
                    <a:pt x="0" y="1701801"/>
                  </a:lnTo>
                  <a:lnTo>
                    <a:pt x="0" y="567267"/>
                  </a:lnTo>
                  <a:lnTo>
                    <a:pt x="266985" y="418232"/>
                  </a:lnTo>
                  <a:lnTo>
                    <a:pt x="276421" y="435616"/>
                  </a:lnTo>
                  <a:cubicBezTo>
                    <a:pt x="326631" y="509938"/>
                    <a:pt x="411662" y="558802"/>
                    <a:pt x="508105" y="558802"/>
                  </a:cubicBezTo>
                  <a:cubicBezTo>
                    <a:pt x="662414" y="558802"/>
                    <a:pt x="787507" y="433709"/>
                    <a:pt x="787507" y="279400"/>
                  </a:cubicBezTo>
                  <a:cubicBezTo>
                    <a:pt x="787507" y="240823"/>
                    <a:pt x="779689" y="204072"/>
                    <a:pt x="765550" y="170644"/>
                  </a:cubicBezTo>
                  <a:lnTo>
                    <a:pt x="752753" y="147067"/>
                  </a:lnTo>
                  <a:lnTo>
                    <a:pt x="1016212" y="0"/>
                  </a:lnTo>
                  <a:lnTo>
                    <a:pt x="2032423" y="567267"/>
                  </a:lnTo>
                  <a:lnTo>
                    <a:pt x="2032423" y="856422"/>
                  </a:lnTo>
                  <a:lnTo>
                    <a:pt x="2075933" y="860809"/>
                  </a:lnTo>
                  <a:cubicBezTo>
                    <a:pt x="2203252" y="886862"/>
                    <a:pt x="2299026" y="999514"/>
                    <a:pt x="2299026" y="1134534"/>
                  </a:cubicBezTo>
                  <a:cubicBezTo>
                    <a:pt x="2299026" y="1269554"/>
                    <a:pt x="2203252" y="1382206"/>
                    <a:pt x="2075933" y="1408260"/>
                  </a:cubicBezTo>
                  <a:lnTo>
                    <a:pt x="2032423" y="1412646"/>
                  </a:lnTo>
                  <a:lnTo>
                    <a:pt x="2032423" y="1701801"/>
                  </a:lnTo>
                  <a:close/>
                </a:path>
              </a:pathLst>
            </a:cu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50">
                <a:solidFill>
                  <a:prstClr val="white"/>
                </a:solidFill>
              </a:endParaRPr>
            </a:p>
          </p:txBody>
        </p:sp>
        <p:sp>
          <p:nvSpPr>
            <p:cNvPr id="15" name="Rectangle 14"/>
            <p:cNvSpPr/>
            <p:nvPr/>
          </p:nvSpPr>
          <p:spPr>
            <a:xfrm>
              <a:off x="6964047" y="1365581"/>
              <a:ext cx="3265582" cy="1200329"/>
            </a:xfrm>
            <a:prstGeom prst="rect">
              <a:avLst/>
            </a:prstGeom>
            <a:ln>
              <a:noFill/>
            </a:ln>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0"/>
                </a:spcBef>
                <a:tabLst>
                  <a:tab pos="0" algn="l"/>
                  <a:tab pos="806705" algn="l"/>
                  <a:tab pos="1613411" algn="l"/>
                  <a:tab pos="2420116" algn="l"/>
                  <a:tab pos="3226820" algn="l"/>
                  <a:tab pos="4033527" algn="l"/>
                  <a:tab pos="4840231" algn="l"/>
                  <a:tab pos="5646936" algn="l"/>
                  <a:tab pos="6453642" algn="l"/>
                  <a:tab pos="7260347" algn="l"/>
                  <a:tab pos="8067052" algn="l"/>
                  <a:tab pos="8873757" algn="l"/>
                </a:tabLst>
              </a:pPr>
              <a:r>
                <a:rPr lang="da-DK" sz="3600" b="1" dirty="0" smtClean="0">
                  <a:solidFill>
                    <a:schemeClr val="tx1">
                      <a:lumMod val="85000"/>
                      <a:lumOff val="15000"/>
                    </a:schemeClr>
                  </a:solidFill>
                </a:rPr>
                <a:t>Stable</a:t>
              </a:r>
            </a:p>
            <a:p>
              <a:pPr algn="ctr">
                <a:spcBef>
                  <a:spcPts val="0"/>
                </a:spcBef>
                <a:tabLst>
                  <a:tab pos="0" algn="l"/>
                  <a:tab pos="806705" algn="l"/>
                  <a:tab pos="1613411" algn="l"/>
                  <a:tab pos="2420116" algn="l"/>
                  <a:tab pos="3226820" algn="l"/>
                  <a:tab pos="4033527" algn="l"/>
                  <a:tab pos="4840231" algn="l"/>
                  <a:tab pos="5646936" algn="l"/>
                  <a:tab pos="6453642" algn="l"/>
                  <a:tab pos="7260347" algn="l"/>
                  <a:tab pos="8067052" algn="l"/>
                  <a:tab pos="8873757" algn="l"/>
                </a:tabLst>
              </a:pPr>
              <a:r>
                <a:rPr lang="da-DK" sz="3600" b="1" dirty="0" smtClean="0">
                  <a:solidFill>
                    <a:schemeClr val="tx1">
                      <a:lumMod val="85000"/>
                      <a:lumOff val="15000"/>
                    </a:schemeClr>
                  </a:solidFill>
                </a:rPr>
                <a:t> </a:t>
              </a:r>
              <a:r>
                <a:rPr lang="da-DK" sz="3600" b="1" dirty="0" err="1" smtClean="0">
                  <a:solidFill>
                    <a:schemeClr val="tx1">
                      <a:lumMod val="85000"/>
                      <a:lumOff val="15000"/>
                    </a:schemeClr>
                  </a:solidFill>
                </a:rPr>
                <a:t>yield</a:t>
              </a:r>
              <a:r>
                <a:rPr lang="da-DK" sz="3600" b="1" dirty="0" smtClean="0">
                  <a:solidFill>
                    <a:schemeClr val="tx1">
                      <a:lumMod val="85000"/>
                      <a:lumOff val="15000"/>
                    </a:schemeClr>
                  </a:solidFill>
                </a:rPr>
                <a:t> </a:t>
              </a:r>
              <a:endParaRPr lang="da-DK" sz="3600" b="1" dirty="0">
                <a:solidFill>
                  <a:schemeClr val="tx1">
                    <a:lumMod val="85000"/>
                    <a:lumOff val="15000"/>
                  </a:schemeClr>
                </a:solidFill>
              </a:endParaRPr>
            </a:p>
          </p:txBody>
        </p:sp>
      </p:grpSp>
      <p:grpSp>
        <p:nvGrpSpPr>
          <p:cNvPr id="7" name="Group 6"/>
          <p:cNvGrpSpPr/>
          <p:nvPr/>
        </p:nvGrpSpPr>
        <p:grpSpPr>
          <a:xfrm>
            <a:off x="8760296" y="2985902"/>
            <a:ext cx="3256365" cy="3683458"/>
            <a:chOff x="8670403" y="3077037"/>
            <a:chExt cx="3256789" cy="3683938"/>
          </a:xfrm>
        </p:grpSpPr>
        <p:sp>
          <p:nvSpPr>
            <p:cNvPr id="11" name="Freeform 10"/>
            <p:cNvSpPr/>
            <p:nvPr/>
          </p:nvSpPr>
          <p:spPr>
            <a:xfrm rot="10800000">
              <a:off x="8670403" y="3077037"/>
              <a:ext cx="3256789" cy="3683938"/>
            </a:xfrm>
            <a:custGeom>
              <a:avLst/>
              <a:gdLst>
                <a:gd name="connsiteX0" fmla="*/ 1016211 w 2032423"/>
                <a:gd name="connsiteY0" fmla="*/ 2269068 h 2269068"/>
                <a:gd name="connsiteX1" fmla="*/ 0 w 2032423"/>
                <a:gd name="connsiteY1" fmla="*/ 1701801 h 2269068"/>
                <a:gd name="connsiteX2" fmla="*/ 0 w 2032423"/>
                <a:gd name="connsiteY2" fmla="*/ 567267 h 2269068"/>
                <a:gd name="connsiteX3" fmla="*/ 1016212 w 2032423"/>
                <a:gd name="connsiteY3" fmla="*/ 0 h 2269068"/>
                <a:gd name="connsiteX4" fmla="*/ 2032423 w 2032423"/>
                <a:gd name="connsiteY4" fmla="*/ 567267 h 2269068"/>
                <a:gd name="connsiteX5" fmla="*/ 2032423 w 2032423"/>
                <a:gd name="connsiteY5" fmla="*/ 855133 h 2269068"/>
                <a:gd name="connsiteX6" fmla="*/ 1976116 w 2032423"/>
                <a:gd name="connsiteY6" fmla="*/ 860810 h 2269068"/>
                <a:gd name="connsiteX7" fmla="*/ 1753023 w 2032423"/>
                <a:gd name="connsiteY7" fmla="*/ 1134535 h 2269068"/>
                <a:gd name="connsiteX8" fmla="*/ 1976116 w 2032423"/>
                <a:gd name="connsiteY8" fmla="*/ 1408261 h 2269068"/>
                <a:gd name="connsiteX9" fmla="*/ 2032423 w 2032423"/>
                <a:gd name="connsiteY9" fmla="*/ 1413937 h 2269068"/>
                <a:gd name="connsiteX10" fmla="*/ 2032423 w 2032423"/>
                <a:gd name="connsiteY10" fmla="*/ 1701801 h 2269068"/>
                <a:gd name="connsiteX11" fmla="*/ 1772490 w 2032423"/>
                <a:gd name="connsiteY11" fmla="*/ 1846901 h 2269068"/>
                <a:gd name="connsiteX12" fmla="*/ 1781761 w 2032423"/>
                <a:gd name="connsiteY12" fmla="*/ 1863982 h 2269068"/>
                <a:gd name="connsiteX13" fmla="*/ 1803718 w 2032423"/>
                <a:gd name="connsiteY13" fmla="*/ 1972738 h 2269068"/>
                <a:gd name="connsiteX14" fmla="*/ 1524316 w 2032423"/>
                <a:gd name="connsiteY14" fmla="*/ 2252140 h 2269068"/>
                <a:gd name="connsiteX15" fmla="*/ 1292632 w 2032423"/>
                <a:gd name="connsiteY15" fmla="*/ 2128954 h 2269068"/>
                <a:gd name="connsiteX16" fmla="*/ 1286721 w 2032423"/>
                <a:gd name="connsiteY16" fmla="*/ 2118065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2423" h="2269068">
                  <a:moveTo>
                    <a:pt x="1016211" y="2269068"/>
                  </a:moveTo>
                  <a:lnTo>
                    <a:pt x="0" y="1701801"/>
                  </a:lnTo>
                  <a:lnTo>
                    <a:pt x="0" y="567267"/>
                  </a:lnTo>
                  <a:lnTo>
                    <a:pt x="1016212" y="0"/>
                  </a:lnTo>
                  <a:lnTo>
                    <a:pt x="2032423" y="567267"/>
                  </a:lnTo>
                  <a:lnTo>
                    <a:pt x="2032423" y="855133"/>
                  </a:lnTo>
                  <a:lnTo>
                    <a:pt x="1976116" y="860810"/>
                  </a:lnTo>
                  <a:cubicBezTo>
                    <a:pt x="1848798" y="886863"/>
                    <a:pt x="1753023" y="999515"/>
                    <a:pt x="1753023" y="1134535"/>
                  </a:cubicBezTo>
                  <a:cubicBezTo>
                    <a:pt x="1753023" y="1269555"/>
                    <a:pt x="1848798" y="1382207"/>
                    <a:pt x="1976116" y="1408261"/>
                  </a:cubicBezTo>
                  <a:lnTo>
                    <a:pt x="2032423" y="1413937"/>
                  </a:lnTo>
                  <a:lnTo>
                    <a:pt x="2032423" y="1701801"/>
                  </a:lnTo>
                  <a:lnTo>
                    <a:pt x="1772490" y="1846901"/>
                  </a:lnTo>
                  <a:lnTo>
                    <a:pt x="1781761" y="1863982"/>
                  </a:lnTo>
                  <a:cubicBezTo>
                    <a:pt x="1795900" y="1897410"/>
                    <a:pt x="1803718" y="1934161"/>
                    <a:pt x="1803718" y="1972738"/>
                  </a:cubicBezTo>
                  <a:cubicBezTo>
                    <a:pt x="1803718" y="2127047"/>
                    <a:pt x="1678625" y="2252140"/>
                    <a:pt x="1524316" y="2252140"/>
                  </a:cubicBezTo>
                  <a:cubicBezTo>
                    <a:pt x="1427873" y="2252140"/>
                    <a:pt x="1342842" y="2203276"/>
                    <a:pt x="1292632" y="2128954"/>
                  </a:cubicBezTo>
                  <a:lnTo>
                    <a:pt x="1286721" y="2118065"/>
                  </a:lnTo>
                  <a:close/>
                </a:path>
              </a:pathLst>
            </a:cu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sp>
          <p:nvSpPr>
            <p:cNvPr id="16" name="Rectangle 15"/>
            <p:cNvSpPr/>
            <p:nvPr/>
          </p:nvSpPr>
          <p:spPr>
            <a:xfrm>
              <a:off x="8993246" y="3747794"/>
              <a:ext cx="2829581" cy="2308625"/>
            </a:xfrm>
            <a:prstGeom prst="rect">
              <a:avLst/>
            </a:prstGeom>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0"/>
                </a:spcBef>
                <a:tabLst>
                  <a:tab pos="0" algn="l"/>
                  <a:tab pos="806705" algn="l"/>
                  <a:tab pos="1613411" algn="l"/>
                  <a:tab pos="2420116" algn="l"/>
                  <a:tab pos="3226820" algn="l"/>
                  <a:tab pos="4033527" algn="l"/>
                  <a:tab pos="4840231" algn="l"/>
                  <a:tab pos="5646936" algn="l"/>
                  <a:tab pos="6453642" algn="l"/>
                  <a:tab pos="7260347" algn="l"/>
                  <a:tab pos="8067052" algn="l"/>
                  <a:tab pos="8873757" algn="l"/>
                </a:tabLst>
              </a:pPr>
              <a:r>
                <a:rPr lang="da-DK" sz="3600" b="1" dirty="0" smtClean="0">
                  <a:solidFill>
                    <a:schemeClr val="tx1">
                      <a:lumMod val="85000"/>
                      <a:lumOff val="15000"/>
                    </a:schemeClr>
                  </a:solidFill>
                </a:rPr>
                <a:t>Low </a:t>
              </a:r>
              <a:r>
                <a:rPr lang="da-DK" sz="3600" b="1" dirty="0" err="1" smtClean="0">
                  <a:solidFill>
                    <a:schemeClr val="tx1">
                      <a:lumMod val="85000"/>
                      <a:lumOff val="15000"/>
                    </a:schemeClr>
                  </a:solidFill>
                </a:rPr>
                <a:t>impact</a:t>
              </a:r>
              <a:r>
                <a:rPr lang="da-DK" sz="3600" b="1" dirty="0" smtClean="0">
                  <a:solidFill>
                    <a:schemeClr val="tx1">
                      <a:lumMod val="85000"/>
                      <a:lumOff val="15000"/>
                    </a:schemeClr>
                  </a:solidFill>
                </a:rPr>
                <a:t> on </a:t>
              </a:r>
              <a:r>
                <a:rPr lang="da-DK" sz="3600" b="1" dirty="0" err="1" smtClean="0">
                  <a:solidFill>
                    <a:schemeClr val="tx1">
                      <a:lumMod val="85000"/>
                      <a:lumOff val="15000"/>
                    </a:schemeClr>
                  </a:solidFill>
                </a:rPr>
                <a:t>ecosys</a:t>
              </a:r>
              <a:r>
                <a:rPr lang="da-DK" sz="3600" b="1" dirty="0" smtClean="0">
                  <a:solidFill>
                    <a:schemeClr val="tx1">
                      <a:lumMod val="85000"/>
                      <a:lumOff val="15000"/>
                    </a:schemeClr>
                  </a:solidFill>
                </a:rPr>
                <a:t>. &amp; social </a:t>
              </a:r>
              <a:r>
                <a:rPr lang="da-DK" sz="3600" b="1" dirty="0" err="1">
                  <a:solidFill>
                    <a:schemeClr val="tx1">
                      <a:lumMod val="85000"/>
                      <a:lumOff val="15000"/>
                    </a:schemeClr>
                  </a:solidFill>
                </a:rPr>
                <a:t>fabrics</a:t>
              </a:r>
              <a:endParaRPr lang="da-DK" sz="3600" b="1" dirty="0">
                <a:solidFill>
                  <a:schemeClr val="tx1">
                    <a:lumMod val="85000"/>
                    <a:lumOff val="15000"/>
                  </a:schemeClr>
                </a:solidFill>
              </a:endParaRPr>
            </a:p>
          </p:txBody>
        </p:sp>
      </p:grpSp>
      <p:grpSp>
        <p:nvGrpSpPr>
          <p:cNvPr id="6" name="Group 5"/>
          <p:cNvGrpSpPr/>
          <p:nvPr/>
        </p:nvGrpSpPr>
        <p:grpSpPr>
          <a:xfrm>
            <a:off x="5519936" y="2996952"/>
            <a:ext cx="3704024" cy="3683458"/>
            <a:chOff x="5413612" y="3077037"/>
            <a:chExt cx="3704506" cy="3683938"/>
          </a:xfrm>
        </p:grpSpPr>
        <p:sp>
          <p:nvSpPr>
            <p:cNvPr id="12" name="Freeform 11"/>
            <p:cNvSpPr/>
            <p:nvPr/>
          </p:nvSpPr>
          <p:spPr>
            <a:xfrm rot="10800000">
              <a:off x="5413612" y="3077037"/>
              <a:ext cx="3704506" cy="3683938"/>
            </a:xfrm>
            <a:custGeom>
              <a:avLst/>
              <a:gdLst>
                <a:gd name="connsiteX0" fmla="*/ 1295612 w 2311824"/>
                <a:gd name="connsiteY0" fmla="*/ 2269068 h 2269068"/>
                <a:gd name="connsiteX1" fmla="*/ 279401 w 2311824"/>
                <a:gd name="connsiteY1" fmla="*/ 1701801 h 2269068"/>
                <a:gd name="connsiteX2" fmla="*/ 279401 w 2311824"/>
                <a:gd name="connsiteY2" fmla="*/ 1413937 h 2269068"/>
                <a:gd name="connsiteX3" fmla="*/ 223093 w 2311824"/>
                <a:gd name="connsiteY3" fmla="*/ 1408261 h 2269068"/>
                <a:gd name="connsiteX4" fmla="*/ 0 w 2311824"/>
                <a:gd name="connsiteY4" fmla="*/ 1134535 h 2269068"/>
                <a:gd name="connsiteX5" fmla="*/ 223093 w 2311824"/>
                <a:gd name="connsiteY5" fmla="*/ 860810 h 2269068"/>
                <a:gd name="connsiteX6" fmla="*/ 279401 w 2311824"/>
                <a:gd name="connsiteY6" fmla="*/ 855133 h 2269068"/>
                <a:gd name="connsiteX7" fmla="*/ 279401 w 2311824"/>
                <a:gd name="connsiteY7" fmla="*/ 567267 h 2269068"/>
                <a:gd name="connsiteX8" fmla="*/ 1295613 w 2311824"/>
                <a:gd name="connsiteY8" fmla="*/ 0 h 2269068"/>
                <a:gd name="connsiteX9" fmla="*/ 2311824 w 2311824"/>
                <a:gd name="connsiteY9" fmla="*/ 567267 h 2269068"/>
                <a:gd name="connsiteX10" fmla="*/ 2311824 w 2311824"/>
                <a:gd name="connsiteY10" fmla="*/ 855133 h 2269068"/>
                <a:gd name="connsiteX11" fmla="*/ 2255517 w 2311824"/>
                <a:gd name="connsiteY11" fmla="*/ 860810 h 2269068"/>
                <a:gd name="connsiteX12" fmla="*/ 2032424 w 2311824"/>
                <a:gd name="connsiteY12" fmla="*/ 1134535 h 2269068"/>
                <a:gd name="connsiteX13" fmla="*/ 2255517 w 2311824"/>
                <a:gd name="connsiteY13" fmla="*/ 1408261 h 2269068"/>
                <a:gd name="connsiteX14" fmla="*/ 2311824 w 2311824"/>
                <a:gd name="connsiteY14" fmla="*/ 1413937 h 2269068"/>
                <a:gd name="connsiteX15" fmla="*/ 2311824 w 2311824"/>
                <a:gd name="connsiteY15" fmla="*/ 1701801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1824" h="2269068">
                  <a:moveTo>
                    <a:pt x="1295612" y="2269068"/>
                  </a:moveTo>
                  <a:lnTo>
                    <a:pt x="279401" y="1701801"/>
                  </a:lnTo>
                  <a:lnTo>
                    <a:pt x="279401" y="1413937"/>
                  </a:lnTo>
                  <a:lnTo>
                    <a:pt x="223093" y="1408261"/>
                  </a:lnTo>
                  <a:cubicBezTo>
                    <a:pt x="95774" y="1382207"/>
                    <a:pt x="0" y="1269555"/>
                    <a:pt x="0" y="1134535"/>
                  </a:cubicBezTo>
                  <a:cubicBezTo>
                    <a:pt x="0" y="999515"/>
                    <a:pt x="95774" y="886863"/>
                    <a:pt x="223093" y="860810"/>
                  </a:cubicBezTo>
                  <a:lnTo>
                    <a:pt x="279401" y="855133"/>
                  </a:lnTo>
                  <a:lnTo>
                    <a:pt x="279401" y="567267"/>
                  </a:lnTo>
                  <a:lnTo>
                    <a:pt x="1295613" y="0"/>
                  </a:lnTo>
                  <a:lnTo>
                    <a:pt x="2311824" y="567267"/>
                  </a:lnTo>
                  <a:lnTo>
                    <a:pt x="2311824" y="855133"/>
                  </a:lnTo>
                  <a:lnTo>
                    <a:pt x="2255517" y="860810"/>
                  </a:lnTo>
                  <a:cubicBezTo>
                    <a:pt x="2128199" y="886863"/>
                    <a:pt x="2032424" y="999515"/>
                    <a:pt x="2032424" y="1134535"/>
                  </a:cubicBezTo>
                  <a:cubicBezTo>
                    <a:pt x="2032424" y="1269555"/>
                    <a:pt x="2128199" y="1382207"/>
                    <a:pt x="2255517" y="1408261"/>
                  </a:cubicBezTo>
                  <a:lnTo>
                    <a:pt x="2311824" y="1413937"/>
                  </a:lnTo>
                  <a:lnTo>
                    <a:pt x="2311824" y="1701801"/>
                  </a:lnTo>
                  <a:close/>
                </a:path>
              </a:pathLst>
            </a:cu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sp>
          <p:nvSpPr>
            <p:cNvPr id="17" name="Rectangle 16"/>
            <p:cNvSpPr/>
            <p:nvPr/>
          </p:nvSpPr>
          <p:spPr>
            <a:xfrm>
              <a:off x="5664798" y="3714349"/>
              <a:ext cx="2813685" cy="2308625"/>
            </a:xfrm>
            <a:prstGeom prst="rect">
              <a:avLst/>
            </a:prstGeom>
            <a:ln>
              <a:noFill/>
            </a:ln>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tabLst>
                  <a:tab pos="0" algn="l"/>
                  <a:tab pos="806705" algn="l"/>
                  <a:tab pos="1613411" algn="l"/>
                  <a:tab pos="2420116" algn="l"/>
                  <a:tab pos="3226820" algn="l"/>
                  <a:tab pos="4033527" algn="l"/>
                  <a:tab pos="4840231" algn="l"/>
                  <a:tab pos="5646936" algn="l"/>
                  <a:tab pos="6453642" algn="l"/>
                  <a:tab pos="7260347" algn="l"/>
                  <a:tab pos="8067052" algn="l"/>
                  <a:tab pos="8873757" algn="l"/>
                </a:tabLst>
              </a:pPr>
              <a:r>
                <a:rPr lang="da-DK" sz="3600" b="1" dirty="0" err="1" smtClean="0">
                  <a:solidFill>
                    <a:schemeClr val="tx1">
                      <a:lumMod val="85000"/>
                      <a:lumOff val="15000"/>
                    </a:schemeClr>
                  </a:solidFill>
                </a:rPr>
                <a:t>sustainable</a:t>
              </a:r>
              <a:r>
                <a:rPr lang="da-DK" sz="3600" b="1" dirty="0" smtClean="0">
                  <a:solidFill>
                    <a:schemeClr val="tx1">
                      <a:lumMod val="85000"/>
                      <a:lumOff val="15000"/>
                    </a:schemeClr>
                  </a:solidFill>
                </a:rPr>
                <a:t> </a:t>
              </a:r>
              <a:r>
                <a:rPr lang="da-DK" sz="3600" b="1" dirty="0">
                  <a:solidFill>
                    <a:schemeClr val="tx1">
                      <a:lumMod val="85000"/>
                      <a:lumOff val="15000"/>
                    </a:schemeClr>
                  </a:solidFill>
                </a:rPr>
                <a:t>long-term </a:t>
              </a:r>
              <a:r>
                <a:rPr lang="da-DK" sz="3600" b="1" dirty="0" err="1" smtClean="0">
                  <a:solidFill>
                    <a:schemeClr val="tx1">
                      <a:lumMod val="85000"/>
                      <a:lumOff val="15000"/>
                    </a:schemeClr>
                  </a:solidFill>
                </a:rPr>
                <a:t>biomass</a:t>
              </a:r>
              <a:r>
                <a:rPr lang="da-DK" sz="3600" b="1" dirty="0" smtClean="0">
                  <a:solidFill>
                    <a:schemeClr val="tx1">
                      <a:lumMod val="85000"/>
                      <a:lumOff val="15000"/>
                    </a:schemeClr>
                  </a:solidFill>
                </a:rPr>
                <a:t> </a:t>
              </a:r>
              <a:r>
                <a:rPr lang="da-DK" sz="3600" b="1" dirty="0" err="1">
                  <a:solidFill>
                    <a:schemeClr val="tx1">
                      <a:lumMod val="85000"/>
                      <a:lumOff val="15000"/>
                    </a:schemeClr>
                  </a:solidFill>
                </a:rPr>
                <a:t>levels</a:t>
              </a:r>
              <a:endParaRPr lang="da-DK" sz="3600" b="1" dirty="0">
                <a:solidFill>
                  <a:schemeClr val="tx1">
                    <a:lumMod val="85000"/>
                    <a:lumOff val="15000"/>
                  </a:schemeClr>
                </a:solidFill>
              </a:endParaRPr>
            </a:p>
          </p:txBody>
        </p:sp>
      </p:grpSp>
      <p:grpSp>
        <p:nvGrpSpPr>
          <p:cNvPr id="19" name="Group 18"/>
          <p:cNvGrpSpPr/>
          <p:nvPr/>
        </p:nvGrpSpPr>
        <p:grpSpPr>
          <a:xfrm>
            <a:off x="2247960" y="2996952"/>
            <a:ext cx="3704024" cy="3683458"/>
            <a:chOff x="1837779" y="3257245"/>
            <a:chExt cx="3704024" cy="3683458"/>
          </a:xfrm>
        </p:grpSpPr>
        <p:sp>
          <p:nvSpPr>
            <p:cNvPr id="13" name="Freeform 12"/>
            <p:cNvSpPr/>
            <p:nvPr/>
          </p:nvSpPr>
          <p:spPr>
            <a:xfrm>
              <a:off x="1837779" y="3257245"/>
              <a:ext cx="3704024" cy="3683458"/>
            </a:xfrm>
            <a:custGeom>
              <a:avLst/>
              <a:gdLst>
                <a:gd name="connsiteX0" fmla="*/ 1016212 w 2311824"/>
                <a:gd name="connsiteY0" fmla="*/ 0 h 2269068"/>
                <a:gd name="connsiteX1" fmla="*/ 1286724 w 2311824"/>
                <a:gd name="connsiteY1" fmla="*/ 151005 h 2269068"/>
                <a:gd name="connsiteX2" fmla="*/ 1266875 w 2311824"/>
                <a:gd name="connsiteY2" fmla="*/ 187574 h 2269068"/>
                <a:gd name="connsiteX3" fmla="*/ 1244918 w 2311824"/>
                <a:gd name="connsiteY3" fmla="*/ 296330 h 2269068"/>
                <a:gd name="connsiteX4" fmla="*/ 1524320 w 2311824"/>
                <a:gd name="connsiteY4" fmla="*/ 575732 h 2269068"/>
                <a:gd name="connsiteX5" fmla="*/ 1756005 w 2311824"/>
                <a:gd name="connsiteY5" fmla="*/ 452546 h 2269068"/>
                <a:gd name="connsiteX6" fmla="*/ 1772493 w 2311824"/>
                <a:gd name="connsiteY6" fmla="*/ 422169 h 2269068"/>
                <a:gd name="connsiteX7" fmla="*/ 2032423 w 2311824"/>
                <a:gd name="connsiteY7" fmla="*/ 567267 h 2269068"/>
                <a:gd name="connsiteX8" fmla="*/ 2032423 w 2311824"/>
                <a:gd name="connsiteY8" fmla="*/ 855131 h 2269068"/>
                <a:gd name="connsiteX9" fmla="*/ 2088731 w 2311824"/>
                <a:gd name="connsiteY9" fmla="*/ 860808 h 2269068"/>
                <a:gd name="connsiteX10" fmla="*/ 2311824 w 2311824"/>
                <a:gd name="connsiteY10" fmla="*/ 1134533 h 2269068"/>
                <a:gd name="connsiteX11" fmla="*/ 2088731 w 2311824"/>
                <a:gd name="connsiteY11" fmla="*/ 1408259 h 2269068"/>
                <a:gd name="connsiteX12" fmla="*/ 2032423 w 2311824"/>
                <a:gd name="connsiteY12" fmla="*/ 1413935 h 2269068"/>
                <a:gd name="connsiteX13" fmla="*/ 2032423 w 2311824"/>
                <a:gd name="connsiteY13" fmla="*/ 1701801 h 2269068"/>
                <a:gd name="connsiteX14" fmla="*/ 1016211 w 2311824"/>
                <a:gd name="connsiteY14" fmla="*/ 2269068 h 2269068"/>
                <a:gd name="connsiteX15" fmla="*/ 0 w 2311824"/>
                <a:gd name="connsiteY15" fmla="*/ 1701801 h 2269068"/>
                <a:gd name="connsiteX16" fmla="*/ 0 w 2311824"/>
                <a:gd name="connsiteY16" fmla="*/ 567267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1824" h="2269068">
                  <a:moveTo>
                    <a:pt x="1016212" y="0"/>
                  </a:moveTo>
                  <a:lnTo>
                    <a:pt x="1286724" y="151005"/>
                  </a:lnTo>
                  <a:lnTo>
                    <a:pt x="1266875" y="187574"/>
                  </a:lnTo>
                  <a:cubicBezTo>
                    <a:pt x="1252737" y="221002"/>
                    <a:pt x="1244918" y="257753"/>
                    <a:pt x="1244918" y="296330"/>
                  </a:cubicBezTo>
                  <a:cubicBezTo>
                    <a:pt x="1244918" y="450639"/>
                    <a:pt x="1370011" y="575732"/>
                    <a:pt x="1524320" y="575732"/>
                  </a:cubicBezTo>
                  <a:cubicBezTo>
                    <a:pt x="1620763" y="575732"/>
                    <a:pt x="1705794" y="526868"/>
                    <a:pt x="1756005" y="452546"/>
                  </a:cubicBezTo>
                  <a:lnTo>
                    <a:pt x="1772493" y="422169"/>
                  </a:lnTo>
                  <a:lnTo>
                    <a:pt x="2032423" y="567267"/>
                  </a:lnTo>
                  <a:lnTo>
                    <a:pt x="2032423" y="855131"/>
                  </a:lnTo>
                  <a:lnTo>
                    <a:pt x="2088731" y="860808"/>
                  </a:lnTo>
                  <a:cubicBezTo>
                    <a:pt x="2216050" y="886861"/>
                    <a:pt x="2311824" y="999513"/>
                    <a:pt x="2311824" y="1134533"/>
                  </a:cubicBezTo>
                  <a:cubicBezTo>
                    <a:pt x="2311824" y="1269553"/>
                    <a:pt x="2216050" y="1382205"/>
                    <a:pt x="2088731" y="1408259"/>
                  </a:cubicBezTo>
                  <a:lnTo>
                    <a:pt x="2032423" y="1413935"/>
                  </a:lnTo>
                  <a:lnTo>
                    <a:pt x="2032423" y="1701801"/>
                  </a:lnTo>
                  <a:lnTo>
                    <a:pt x="1016211" y="2269068"/>
                  </a:lnTo>
                  <a:lnTo>
                    <a:pt x="0" y="1701801"/>
                  </a:lnTo>
                  <a:lnTo>
                    <a:pt x="0" y="567267"/>
                  </a:lnTo>
                  <a:close/>
                </a:path>
              </a:pathLst>
            </a:cu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sp>
          <p:nvSpPr>
            <p:cNvPr id="18" name="Rectangle 17"/>
            <p:cNvSpPr/>
            <p:nvPr/>
          </p:nvSpPr>
          <p:spPr>
            <a:xfrm>
              <a:off x="1848455" y="4104573"/>
              <a:ext cx="3261903" cy="1754326"/>
            </a:xfrm>
            <a:prstGeom prst="rect">
              <a:avLst/>
            </a:prstGeom>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0"/>
                </a:spcBef>
                <a:tabLst>
                  <a:tab pos="0" algn="l"/>
                  <a:tab pos="806705" algn="l"/>
                  <a:tab pos="1613411" algn="l"/>
                  <a:tab pos="2420116" algn="l"/>
                  <a:tab pos="3226820" algn="l"/>
                  <a:tab pos="4033527" algn="l"/>
                  <a:tab pos="4840231" algn="l"/>
                  <a:tab pos="5646936" algn="l"/>
                  <a:tab pos="6453642" algn="l"/>
                  <a:tab pos="7260347" algn="l"/>
                  <a:tab pos="8067052" algn="l"/>
                  <a:tab pos="8873757" algn="l"/>
                </a:tabLst>
              </a:pPr>
              <a:r>
                <a:rPr lang="da-DK" sz="3600" b="1" dirty="0" smtClean="0">
                  <a:solidFill>
                    <a:schemeClr val="tx1">
                      <a:lumMod val="85000"/>
                      <a:lumOff val="15000"/>
                    </a:schemeClr>
                  </a:solidFill>
                </a:rPr>
                <a:t>Quality </a:t>
              </a:r>
            </a:p>
            <a:p>
              <a:pPr algn="ctr">
                <a:spcBef>
                  <a:spcPts val="0"/>
                </a:spcBef>
                <a:tabLst>
                  <a:tab pos="0" algn="l"/>
                  <a:tab pos="806705" algn="l"/>
                  <a:tab pos="1613411" algn="l"/>
                  <a:tab pos="2420116" algn="l"/>
                  <a:tab pos="3226820" algn="l"/>
                  <a:tab pos="4033527" algn="l"/>
                  <a:tab pos="4840231" algn="l"/>
                  <a:tab pos="5646936" algn="l"/>
                  <a:tab pos="6453642" algn="l"/>
                  <a:tab pos="7260347" algn="l"/>
                  <a:tab pos="8067052" algn="l"/>
                  <a:tab pos="8873757" algn="l"/>
                </a:tabLst>
              </a:pPr>
              <a:r>
                <a:rPr lang="da-DK" sz="3600" b="1" dirty="0" smtClean="0">
                  <a:solidFill>
                    <a:schemeClr val="tx1">
                      <a:lumMod val="85000"/>
                      <a:lumOff val="15000"/>
                    </a:schemeClr>
                  </a:solidFill>
                </a:rPr>
                <a:t>from most </a:t>
              </a:r>
              <a:r>
                <a:rPr lang="da-DK" sz="3600" b="1" dirty="0" err="1" smtClean="0">
                  <a:solidFill>
                    <a:schemeClr val="tx1">
                      <a:lumMod val="85000"/>
                      <a:lumOff val="15000"/>
                    </a:schemeClr>
                  </a:solidFill>
                </a:rPr>
                <a:t>valuable</a:t>
              </a:r>
              <a:r>
                <a:rPr lang="da-DK" sz="3600" b="1" dirty="0" smtClean="0">
                  <a:solidFill>
                    <a:schemeClr val="tx1">
                      <a:lumMod val="85000"/>
                      <a:lumOff val="15000"/>
                    </a:schemeClr>
                  </a:solidFill>
                </a:rPr>
                <a:t> </a:t>
              </a:r>
              <a:r>
                <a:rPr lang="da-DK" sz="3600" b="1" dirty="0" err="1" smtClean="0">
                  <a:solidFill>
                    <a:schemeClr val="tx1">
                      <a:lumMod val="85000"/>
                      <a:lumOff val="15000"/>
                    </a:schemeClr>
                  </a:solidFill>
                </a:rPr>
                <a:t>fish</a:t>
              </a:r>
              <a:endParaRPr lang="da-DK" sz="3600" b="1" dirty="0">
                <a:solidFill>
                  <a:schemeClr val="tx1">
                    <a:lumMod val="85000"/>
                    <a:lumOff val="15000"/>
                  </a:schemeClr>
                </a:solidFill>
              </a:endParaRPr>
            </a:p>
          </p:txBody>
        </p:sp>
      </p:grpSp>
      <p:sp>
        <p:nvSpPr>
          <p:cNvPr id="20" name="Sun 19"/>
          <p:cNvSpPr/>
          <p:nvPr/>
        </p:nvSpPr>
        <p:spPr>
          <a:xfrm>
            <a:off x="6648294" y="1409663"/>
            <a:ext cx="4517829" cy="3653834"/>
          </a:xfrm>
          <a:prstGeom prst="sun">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dirty="0" err="1" smtClean="0">
                <a:solidFill>
                  <a:schemeClr val="bg1">
                    <a:lumMod val="50000"/>
                  </a:schemeClr>
                </a:solidFill>
              </a:rPr>
              <a:t>Mngmt</a:t>
            </a:r>
            <a:r>
              <a:rPr lang="da-DK" sz="2400" dirty="0" smtClean="0">
                <a:solidFill>
                  <a:schemeClr val="bg1">
                    <a:lumMod val="50000"/>
                  </a:schemeClr>
                </a:solidFill>
              </a:rPr>
              <a:t> Measures</a:t>
            </a:r>
            <a:endParaRPr lang="da-DK" dirty="0">
              <a:solidFill>
                <a:schemeClr val="bg1">
                  <a:lumMod val="50000"/>
                </a:schemeClr>
              </a:solidFill>
            </a:endParaRPr>
          </a:p>
        </p:txBody>
      </p:sp>
      <p:sp>
        <p:nvSpPr>
          <p:cNvPr id="21" name="Rectangle 20"/>
          <p:cNvSpPr/>
          <p:nvPr/>
        </p:nvSpPr>
        <p:spPr>
          <a:xfrm>
            <a:off x="47328" y="976742"/>
            <a:ext cx="3416990" cy="2817438"/>
          </a:xfrm>
          <a:prstGeom prst="rect">
            <a:avLst/>
          </a:prstGeom>
        </p:spPr>
        <p:txBody>
          <a:bodyPr wrap="square">
            <a:spAutoFit/>
          </a:bodyPr>
          <a:lstStyle/>
          <a:p>
            <a:pPr>
              <a:tabLst>
                <a:tab pos="0" algn="l"/>
                <a:tab pos="806705" algn="l"/>
                <a:tab pos="1613411" algn="l"/>
                <a:tab pos="2420116" algn="l"/>
                <a:tab pos="3226820" algn="l"/>
                <a:tab pos="4033527" algn="l"/>
                <a:tab pos="4840231" algn="l"/>
                <a:tab pos="5646936" algn="l"/>
                <a:tab pos="6453642" algn="l"/>
                <a:tab pos="7260347" algn="l"/>
                <a:tab pos="8067052" algn="l"/>
                <a:tab pos="8873757" algn="l"/>
              </a:tabLst>
            </a:pPr>
            <a:r>
              <a:rPr lang="da-DK" sz="3177" b="1" dirty="0" err="1">
                <a:cs typeface="ＭＳ Ｐゴシック"/>
              </a:rPr>
              <a:t>Possible</a:t>
            </a:r>
            <a:r>
              <a:rPr lang="da-DK" sz="3177" b="1" dirty="0">
                <a:cs typeface="ＭＳ Ｐゴシック"/>
              </a:rPr>
              <a:t> </a:t>
            </a:r>
            <a:r>
              <a:rPr lang="da-DK" sz="3177" b="1" dirty="0" err="1">
                <a:cs typeface="ＭＳ Ｐゴシック"/>
              </a:rPr>
              <a:t>benefits</a:t>
            </a:r>
            <a:r>
              <a:rPr lang="da-DK" sz="3177" b="1" dirty="0">
                <a:cs typeface="ＭＳ Ｐゴシック"/>
              </a:rPr>
              <a:t> of new </a:t>
            </a:r>
            <a:r>
              <a:rPr lang="da-DK" sz="3177" b="1" dirty="0" smtClean="0">
                <a:cs typeface="ＭＳ Ｐゴシック"/>
              </a:rPr>
              <a:t>EU CFP measures</a:t>
            </a:r>
          </a:p>
          <a:p>
            <a:pPr>
              <a:tabLst>
                <a:tab pos="0" algn="l"/>
                <a:tab pos="806705" algn="l"/>
                <a:tab pos="1613411" algn="l"/>
                <a:tab pos="2420116" algn="l"/>
                <a:tab pos="3226820" algn="l"/>
                <a:tab pos="4033527" algn="l"/>
                <a:tab pos="4840231" algn="l"/>
                <a:tab pos="5646936" algn="l"/>
                <a:tab pos="6453642" algn="l"/>
                <a:tab pos="7260347" algn="l"/>
                <a:tab pos="8067052" algn="l"/>
                <a:tab pos="8873757" algn="l"/>
              </a:tabLst>
            </a:pPr>
            <a:r>
              <a:rPr lang="da-DK" sz="1800" b="1" dirty="0" smtClean="0">
                <a:cs typeface="ＭＳ Ｐゴシック"/>
              </a:rPr>
              <a:t>(</a:t>
            </a:r>
            <a:r>
              <a:rPr lang="da-DK" sz="2000" b="1" dirty="0" smtClean="0">
                <a:cs typeface="ＭＳ Ｐゴシック"/>
              </a:rPr>
              <a:t>MSY, </a:t>
            </a:r>
            <a:r>
              <a:rPr lang="da-DK" sz="2000" b="1" dirty="0" err="1" smtClean="0">
                <a:cs typeface="ＭＳ Ｐゴシック"/>
              </a:rPr>
              <a:t>regionalization</a:t>
            </a:r>
            <a:r>
              <a:rPr lang="da-DK" sz="2000" b="1" dirty="0" smtClean="0">
                <a:cs typeface="ＭＳ Ｐゴシック"/>
              </a:rPr>
              <a:t>, landing obligation…)</a:t>
            </a:r>
            <a:endParaRPr lang="en-GB" sz="2000" b="1" dirty="0">
              <a:cs typeface="ＭＳ Ｐゴシック"/>
            </a:endParaRPr>
          </a:p>
        </p:txBody>
      </p:sp>
    </p:spTree>
    <p:extLst>
      <p:ext uri="{BB962C8B-B14F-4D97-AF65-F5344CB8AC3E}">
        <p14:creationId xmlns:p14="http://schemas.microsoft.com/office/powerpoint/2010/main" val="17211403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19736" y="44624"/>
            <a:ext cx="3256365" cy="3683460"/>
            <a:chOff x="3722697" y="260935"/>
            <a:chExt cx="3256789" cy="3683940"/>
          </a:xfrm>
        </p:grpSpPr>
        <p:sp>
          <p:nvSpPr>
            <p:cNvPr id="9" name="Freeform 8"/>
            <p:cNvSpPr/>
            <p:nvPr/>
          </p:nvSpPr>
          <p:spPr>
            <a:xfrm rot="10800000">
              <a:off x="3722697" y="260935"/>
              <a:ext cx="3256789" cy="3683940"/>
            </a:xfrm>
            <a:custGeom>
              <a:avLst/>
              <a:gdLst>
                <a:gd name="connsiteX0" fmla="*/ 1016211 w 2032423"/>
                <a:gd name="connsiteY0" fmla="*/ 2269069 h 2269069"/>
                <a:gd name="connsiteX1" fmla="*/ 0 w 2032423"/>
                <a:gd name="connsiteY1" fmla="*/ 1701802 h 2269069"/>
                <a:gd name="connsiteX2" fmla="*/ 0 w 2032423"/>
                <a:gd name="connsiteY2" fmla="*/ 1412649 h 2269069"/>
                <a:gd name="connsiteX3" fmla="*/ 43511 w 2032423"/>
                <a:gd name="connsiteY3" fmla="*/ 1408263 h 2269069"/>
                <a:gd name="connsiteX4" fmla="*/ 266604 w 2032423"/>
                <a:gd name="connsiteY4" fmla="*/ 1134537 h 2269069"/>
                <a:gd name="connsiteX5" fmla="*/ 43511 w 2032423"/>
                <a:gd name="connsiteY5" fmla="*/ 860812 h 2269069"/>
                <a:gd name="connsiteX6" fmla="*/ 0 w 2032423"/>
                <a:gd name="connsiteY6" fmla="*/ 856425 h 2269069"/>
                <a:gd name="connsiteX7" fmla="*/ 0 w 2032423"/>
                <a:gd name="connsiteY7" fmla="*/ 567268 h 2269069"/>
                <a:gd name="connsiteX8" fmla="*/ 1016212 w 2032423"/>
                <a:gd name="connsiteY8" fmla="*/ 1 h 2269069"/>
                <a:gd name="connsiteX9" fmla="*/ 1279671 w 2032423"/>
                <a:gd name="connsiteY9" fmla="*/ 147068 h 2269069"/>
                <a:gd name="connsiteX10" fmla="*/ 1292634 w 2032423"/>
                <a:gd name="connsiteY10" fmla="*/ 123186 h 2269069"/>
                <a:gd name="connsiteX11" fmla="*/ 1524318 w 2032423"/>
                <a:gd name="connsiteY11" fmla="*/ 0 h 2269069"/>
                <a:gd name="connsiteX12" fmla="*/ 1803720 w 2032423"/>
                <a:gd name="connsiteY12" fmla="*/ 279402 h 2269069"/>
                <a:gd name="connsiteX13" fmla="*/ 1781763 w 2032423"/>
                <a:gd name="connsiteY13" fmla="*/ 388158 h 2269069"/>
                <a:gd name="connsiteX14" fmla="*/ 1765439 w 2032423"/>
                <a:gd name="connsiteY14" fmla="*/ 418233 h 2269069"/>
                <a:gd name="connsiteX15" fmla="*/ 2032423 w 2032423"/>
                <a:gd name="connsiteY15" fmla="*/ 567268 h 2269069"/>
                <a:gd name="connsiteX16" fmla="*/ 2032423 w 2032423"/>
                <a:gd name="connsiteY16" fmla="*/ 1701802 h 226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2423" h="2269069">
                  <a:moveTo>
                    <a:pt x="1016211" y="2269069"/>
                  </a:moveTo>
                  <a:lnTo>
                    <a:pt x="0" y="1701802"/>
                  </a:lnTo>
                  <a:lnTo>
                    <a:pt x="0" y="1412649"/>
                  </a:lnTo>
                  <a:lnTo>
                    <a:pt x="43511" y="1408263"/>
                  </a:lnTo>
                  <a:cubicBezTo>
                    <a:pt x="170830" y="1382209"/>
                    <a:pt x="266604" y="1269557"/>
                    <a:pt x="266604" y="1134537"/>
                  </a:cubicBezTo>
                  <a:cubicBezTo>
                    <a:pt x="266604" y="999517"/>
                    <a:pt x="170830" y="886865"/>
                    <a:pt x="43511" y="860812"/>
                  </a:cubicBezTo>
                  <a:lnTo>
                    <a:pt x="0" y="856425"/>
                  </a:lnTo>
                  <a:lnTo>
                    <a:pt x="0" y="567268"/>
                  </a:lnTo>
                  <a:lnTo>
                    <a:pt x="1016212" y="1"/>
                  </a:lnTo>
                  <a:lnTo>
                    <a:pt x="1279671" y="147068"/>
                  </a:lnTo>
                  <a:lnTo>
                    <a:pt x="1292634" y="123186"/>
                  </a:lnTo>
                  <a:cubicBezTo>
                    <a:pt x="1342844" y="48865"/>
                    <a:pt x="1427875" y="0"/>
                    <a:pt x="1524318" y="0"/>
                  </a:cubicBezTo>
                  <a:cubicBezTo>
                    <a:pt x="1678627" y="0"/>
                    <a:pt x="1803720" y="125093"/>
                    <a:pt x="1803720" y="279402"/>
                  </a:cubicBezTo>
                  <a:cubicBezTo>
                    <a:pt x="1803720" y="317979"/>
                    <a:pt x="1795902" y="354731"/>
                    <a:pt x="1781763" y="388158"/>
                  </a:cubicBezTo>
                  <a:lnTo>
                    <a:pt x="1765439" y="418233"/>
                  </a:lnTo>
                  <a:lnTo>
                    <a:pt x="2032423" y="567268"/>
                  </a:lnTo>
                  <a:lnTo>
                    <a:pt x="2032423" y="1701802"/>
                  </a:lnTo>
                  <a:close/>
                </a:path>
              </a:pathLst>
            </a:cu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50"/>
            </a:p>
          </p:txBody>
        </p:sp>
        <p:sp>
          <p:nvSpPr>
            <p:cNvPr id="14" name="Rectangle 13"/>
            <p:cNvSpPr/>
            <p:nvPr/>
          </p:nvSpPr>
          <p:spPr>
            <a:xfrm>
              <a:off x="3957426" y="1152447"/>
              <a:ext cx="2668928" cy="1754555"/>
            </a:xfrm>
            <a:prstGeom prst="rect">
              <a:avLst/>
            </a:prstGeom>
            <a:ln>
              <a:noFill/>
            </a:ln>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tabLst>
                  <a:tab pos="0" algn="l"/>
                  <a:tab pos="806705" algn="l"/>
                  <a:tab pos="1613411" algn="l"/>
                  <a:tab pos="2420116" algn="l"/>
                  <a:tab pos="3226820" algn="l"/>
                  <a:tab pos="4033527" algn="l"/>
                  <a:tab pos="4840231" algn="l"/>
                  <a:tab pos="5646936" algn="l"/>
                  <a:tab pos="6453642" algn="l"/>
                  <a:tab pos="7260347" algn="l"/>
                  <a:tab pos="8067052" algn="l"/>
                  <a:tab pos="8873757" algn="l"/>
                </a:tabLst>
              </a:pPr>
              <a:r>
                <a:rPr lang="da-DK" sz="3600" b="1" dirty="0" err="1" smtClean="0">
                  <a:solidFill>
                    <a:schemeClr val="tx1">
                      <a:lumMod val="85000"/>
                      <a:lumOff val="15000"/>
                    </a:schemeClr>
                  </a:solidFill>
                </a:rPr>
                <a:t>Workable</a:t>
              </a:r>
              <a:r>
                <a:rPr lang="da-DK" sz="3600" b="1" dirty="0" smtClean="0">
                  <a:solidFill>
                    <a:schemeClr val="tx1">
                      <a:lumMod val="85000"/>
                      <a:lumOff val="15000"/>
                    </a:schemeClr>
                  </a:solidFill>
                </a:rPr>
                <a:t> operating </a:t>
              </a:r>
              <a:r>
                <a:rPr lang="da-DK" sz="3600" b="1" dirty="0" err="1" smtClean="0">
                  <a:solidFill>
                    <a:schemeClr val="tx1">
                      <a:lumMod val="85000"/>
                      <a:lumOff val="15000"/>
                    </a:schemeClr>
                  </a:solidFill>
                </a:rPr>
                <a:t>costs</a:t>
              </a:r>
              <a:endParaRPr lang="da-DK" sz="2400" b="1" dirty="0">
                <a:solidFill>
                  <a:schemeClr val="tx1">
                    <a:lumMod val="85000"/>
                    <a:lumOff val="15000"/>
                  </a:schemeClr>
                </a:solidFill>
              </a:endParaRPr>
            </a:p>
          </p:txBody>
        </p:sp>
      </p:grpSp>
      <p:grpSp>
        <p:nvGrpSpPr>
          <p:cNvPr id="8" name="Group 7"/>
          <p:cNvGrpSpPr/>
          <p:nvPr/>
        </p:nvGrpSpPr>
        <p:grpSpPr>
          <a:xfrm>
            <a:off x="7176120" y="-99392"/>
            <a:ext cx="3683518" cy="3683458"/>
            <a:chOff x="6703353" y="257807"/>
            <a:chExt cx="3683518" cy="3683458"/>
          </a:xfrm>
        </p:grpSpPr>
        <p:sp>
          <p:nvSpPr>
            <p:cNvPr id="10" name="Freeform 9"/>
            <p:cNvSpPr/>
            <p:nvPr/>
          </p:nvSpPr>
          <p:spPr>
            <a:xfrm rot="10800000">
              <a:off x="6703353" y="257807"/>
              <a:ext cx="3683518" cy="3683458"/>
            </a:xfrm>
            <a:custGeom>
              <a:avLst/>
              <a:gdLst>
                <a:gd name="connsiteX0" fmla="*/ 1016211 w 2299026"/>
                <a:gd name="connsiteY0" fmla="*/ 2269068 h 2269068"/>
                <a:gd name="connsiteX1" fmla="*/ 0 w 2299026"/>
                <a:gd name="connsiteY1" fmla="*/ 1701801 h 2269068"/>
                <a:gd name="connsiteX2" fmla="*/ 0 w 2299026"/>
                <a:gd name="connsiteY2" fmla="*/ 567267 h 2269068"/>
                <a:gd name="connsiteX3" fmla="*/ 266985 w 2299026"/>
                <a:gd name="connsiteY3" fmla="*/ 418232 h 2269068"/>
                <a:gd name="connsiteX4" fmla="*/ 276421 w 2299026"/>
                <a:gd name="connsiteY4" fmla="*/ 435616 h 2269068"/>
                <a:gd name="connsiteX5" fmla="*/ 508105 w 2299026"/>
                <a:gd name="connsiteY5" fmla="*/ 558802 h 2269068"/>
                <a:gd name="connsiteX6" fmla="*/ 787507 w 2299026"/>
                <a:gd name="connsiteY6" fmla="*/ 279400 h 2269068"/>
                <a:gd name="connsiteX7" fmla="*/ 765550 w 2299026"/>
                <a:gd name="connsiteY7" fmla="*/ 170644 h 2269068"/>
                <a:gd name="connsiteX8" fmla="*/ 752753 w 2299026"/>
                <a:gd name="connsiteY8" fmla="*/ 147067 h 2269068"/>
                <a:gd name="connsiteX9" fmla="*/ 1016212 w 2299026"/>
                <a:gd name="connsiteY9" fmla="*/ 0 h 2269068"/>
                <a:gd name="connsiteX10" fmla="*/ 2032423 w 2299026"/>
                <a:gd name="connsiteY10" fmla="*/ 567267 h 2269068"/>
                <a:gd name="connsiteX11" fmla="*/ 2032423 w 2299026"/>
                <a:gd name="connsiteY11" fmla="*/ 856422 h 2269068"/>
                <a:gd name="connsiteX12" fmla="*/ 2075933 w 2299026"/>
                <a:gd name="connsiteY12" fmla="*/ 860809 h 2269068"/>
                <a:gd name="connsiteX13" fmla="*/ 2299026 w 2299026"/>
                <a:gd name="connsiteY13" fmla="*/ 1134534 h 2269068"/>
                <a:gd name="connsiteX14" fmla="*/ 2075933 w 2299026"/>
                <a:gd name="connsiteY14" fmla="*/ 1408260 h 2269068"/>
                <a:gd name="connsiteX15" fmla="*/ 2032423 w 2299026"/>
                <a:gd name="connsiteY15" fmla="*/ 1412646 h 2269068"/>
                <a:gd name="connsiteX16" fmla="*/ 2032423 w 2299026"/>
                <a:gd name="connsiteY16" fmla="*/ 1701801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9026" h="2269068">
                  <a:moveTo>
                    <a:pt x="1016211" y="2269068"/>
                  </a:moveTo>
                  <a:lnTo>
                    <a:pt x="0" y="1701801"/>
                  </a:lnTo>
                  <a:lnTo>
                    <a:pt x="0" y="567267"/>
                  </a:lnTo>
                  <a:lnTo>
                    <a:pt x="266985" y="418232"/>
                  </a:lnTo>
                  <a:lnTo>
                    <a:pt x="276421" y="435616"/>
                  </a:lnTo>
                  <a:cubicBezTo>
                    <a:pt x="326631" y="509938"/>
                    <a:pt x="411662" y="558802"/>
                    <a:pt x="508105" y="558802"/>
                  </a:cubicBezTo>
                  <a:cubicBezTo>
                    <a:pt x="662414" y="558802"/>
                    <a:pt x="787507" y="433709"/>
                    <a:pt x="787507" y="279400"/>
                  </a:cubicBezTo>
                  <a:cubicBezTo>
                    <a:pt x="787507" y="240823"/>
                    <a:pt x="779689" y="204072"/>
                    <a:pt x="765550" y="170644"/>
                  </a:cubicBezTo>
                  <a:lnTo>
                    <a:pt x="752753" y="147067"/>
                  </a:lnTo>
                  <a:lnTo>
                    <a:pt x="1016212" y="0"/>
                  </a:lnTo>
                  <a:lnTo>
                    <a:pt x="2032423" y="567267"/>
                  </a:lnTo>
                  <a:lnTo>
                    <a:pt x="2032423" y="856422"/>
                  </a:lnTo>
                  <a:lnTo>
                    <a:pt x="2075933" y="860809"/>
                  </a:lnTo>
                  <a:cubicBezTo>
                    <a:pt x="2203252" y="886862"/>
                    <a:pt x="2299026" y="999514"/>
                    <a:pt x="2299026" y="1134534"/>
                  </a:cubicBezTo>
                  <a:cubicBezTo>
                    <a:pt x="2299026" y="1269554"/>
                    <a:pt x="2203252" y="1382206"/>
                    <a:pt x="2075933" y="1408260"/>
                  </a:cubicBezTo>
                  <a:lnTo>
                    <a:pt x="2032423" y="1412646"/>
                  </a:lnTo>
                  <a:lnTo>
                    <a:pt x="2032423" y="1701801"/>
                  </a:lnTo>
                  <a:close/>
                </a:path>
              </a:pathLst>
            </a:cu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50">
                <a:solidFill>
                  <a:prstClr val="white"/>
                </a:solidFill>
              </a:endParaRPr>
            </a:p>
          </p:txBody>
        </p:sp>
        <p:sp>
          <p:nvSpPr>
            <p:cNvPr id="15" name="Rectangle 14"/>
            <p:cNvSpPr/>
            <p:nvPr/>
          </p:nvSpPr>
          <p:spPr>
            <a:xfrm>
              <a:off x="6964047" y="1365581"/>
              <a:ext cx="3265582" cy="1200329"/>
            </a:xfrm>
            <a:prstGeom prst="rect">
              <a:avLst/>
            </a:prstGeom>
            <a:ln>
              <a:noFill/>
            </a:ln>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0"/>
                </a:spcBef>
                <a:tabLst>
                  <a:tab pos="0" algn="l"/>
                  <a:tab pos="806705" algn="l"/>
                  <a:tab pos="1613411" algn="l"/>
                  <a:tab pos="2420116" algn="l"/>
                  <a:tab pos="3226820" algn="l"/>
                  <a:tab pos="4033527" algn="l"/>
                  <a:tab pos="4840231" algn="l"/>
                  <a:tab pos="5646936" algn="l"/>
                  <a:tab pos="6453642" algn="l"/>
                  <a:tab pos="7260347" algn="l"/>
                  <a:tab pos="8067052" algn="l"/>
                  <a:tab pos="8873757" algn="l"/>
                </a:tabLst>
              </a:pPr>
              <a:r>
                <a:rPr lang="da-DK" sz="3600" b="1" dirty="0" smtClean="0">
                  <a:solidFill>
                    <a:schemeClr val="tx1">
                      <a:lumMod val="85000"/>
                      <a:lumOff val="15000"/>
                    </a:schemeClr>
                  </a:solidFill>
                </a:rPr>
                <a:t>Stable</a:t>
              </a:r>
            </a:p>
            <a:p>
              <a:pPr algn="ctr">
                <a:spcBef>
                  <a:spcPts val="0"/>
                </a:spcBef>
                <a:tabLst>
                  <a:tab pos="0" algn="l"/>
                  <a:tab pos="806705" algn="l"/>
                  <a:tab pos="1613411" algn="l"/>
                  <a:tab pos="2420116" algn="l"/>
                  <a:tab pos="3226820" algn="l"/>
                  <a:tab pos="4033527" algn="l"/>
                  <a:tab pos="4840231" algn="l"/>
                  <a:tab pos="5646936" algn="l"/>
                  <a:tab pos="6453642" algn="l"/>
                  <a:tab pos="7260347" algn="l"/>
                  <a:tab pos="8067052" algn="l"/>
                  <a:tab pos="8873757" algn="l"/>
                </a:tabLst>
              </a:pPr>
              <a:r>
                <a:rPr lang="da-DK" sz="3600" b="1" dirty="0" smtClean="0">
                  <a:solidFill>
                    <a:schemeClr val="tx1">
                      <a:lumMod val="85000"/>
                      <a:lumOff val="15000"/>
                    </a:schemeClr>
                  </a:solidFill>
                </a:rPr>
                <a:t> </a:t>
              </a:r>
              <a:r>
                <a:rPr lang="da-DK" sz="3600" b="1" dirty="0" err="1" smtClean="0">
                  <a:solidFill>
                    <a:schemeClr val="tx1">
                      <a:lumMod val="85000"/>
                      <a:lumOff val="15000"/>
                    </a:schemeClr>
                  </a:solidFill>
                </a:rPr>
                <a:t>yield</a:t>
              </a:r>
              <a:r>
                <a:rPr lang="da-DK" sz="3600" b="1" dirty="0" smtClean="0">
                  <a:solidFill>
                    <a:schemeClr val="tx1">
                      <a:lumMod val="85000"/>
                      <a:lumOff val="15000"/>
                    </a:schemeClr>
                  </a:solidFill>
                </a:rPr>
                <a:t> </a:t>
              </a:r>
              <a:endParaRPr lang="da-DK" sz="3600" b="1" dirty="0">
                <a:solidFill>
                  <a:schemeClr val="tx1">
                    <a:lumMod val="85000"/>
                    <a:lumOff val="15000"/>
                  </a:schemeClr>
                </a:solidFill>
              </a:endParaRPr>
            </a:p>
          </p:txBody>
        </p:sp>
      </p:grpSp>
      <p:grpSp>
        <p:nvGrpSpPr>
          <p:cNvPr id="7" name="Group 6"/>
          <p:cNvGrpSpPr/>
          <p:nvPr/>
        </p:nvGrpSpPr>
        <p:grpSpPr>
          <a:xfrm>
            <a:off x="9248347" y="3489958"/>
            <a:ext cx="3256365" cy="3683458"/>
            <a:chOff x="8670403" y="3077037"/>
            <a:chExt cx="3256789" cy="3683938"/>
          </a:xfrm>
        </p:grpSpPr>
        <p:sp>
          <p:nvSpPr>
            <p:cNvPr id="11" name="Freeform 10"/>
            <p:cNvSpPr/>
            <p:nvPr/>
          </p:nvSpPr>
          <p:spPr>
            <a:xfrm rot="10800000">
              <a:off x="8670403" y="3077037"/>
              <a:ext cx="3256789" cy="3683938"/>
            </a:xfrm>
            <a:custGeom>
              <a:avLst/>
              <a:gdLst>
                <a:gd name="connsiteX0" fmla="*/ 1016211 w 2032423"/>
                <a:gd name="connsiteY0" fmla="*/ 2269068 h 2269068"/>
                <a:gd name="connsiteX1" fmla="*/ 0 w 2032423"/>
                <a:gd name="connsiteY1" fmla="*/ 1701801 h 2269068"/>
                <a:gd name="connsiteX2" fmla="*/ 0 w 2032423"/>
                <a:gd name="connsiteY2" fmla="*/ 567267 h 2269068"/>
                <a:gd name="connsiteX3" fmla="*/ 1016212 w 2032423"/>
                <a:gd name="connsiteY3" fmla="*/ 0 h 2269068"/>
                <a:gd name="connsiteX4" fmla="*/ 2032423 w 2032423"/>
                <a:gd name="connsiteY4" fmla="*/ 567267 h 2269068"/>
                <a:gd name="connsiteX5" fmla="*/ 2032423 w 2032423"/>
                <a:gd name="connsiteY5" fmla="*/ 855133 h 2269068"/>
                <a:gd name="connsiteX6" fmla="*/ 1976116 w 2032423"/>
                <a:gd name="connsiteY6" fmla="*/ 860810 h 2269068"/>
                <a:gd name="connsiteX7" fmla="*/ 1753023 w 2032423"/>
                <a:gd name="connsiteY7" fmla="*/ 1134535 h 2269068"/>
                <a:gd name="connsiteX8" fmla="*/ 1976116 w 2032423"/>
                <a:gd name="connsiteY8" fmla="*/ 1408261 h 2269068"/>
                <a:gd name="connsiteX9" fmla="*/ 2032423 w 2032423"/>
                <a:gd name="connsiteY9" fmla="*/ 1413937 h 2269068"/>
                <a:gd name="connsiteX10" fmla="*/ 2032423 w 2032423"/>
                <a:gd name="connsiteY10" fmla="*/ 1701801 h 2269068"/>
                <a:gd name="connsiteX11" fmla="*/ 1772490 w 2032423"/>
                <a:gd name="connsiteY11" fmla="*/ 1846901 h 2269068"/>
                <a:gd name="connsiteX12" fmla="*/ 1781761 w 2032423"/>
                <a:gd name="connsiteY12" fmla="*/ 1863982 h 2269068"/>
                <a:gd name="connsiteX13" fmla="*/ 1803718 w 2032423"/>
                <a:gd name="connsiteY13" fmla="*/ 1972738 h 2269068"/>
                <a:gd name="connsiteX14" fmla="*/ 1524316 w 2032423"/>
                <a:gd name="connsiteY14" fmla="*/ 2252140 h 2269068"/>
                <a:gd name="connsiteX15" fmla="*/ 1292632 w 2032423"/>
                <a:gd name="connsiteY15" fmla="*/ 2128954 h 2269068"/>
                <a:gd name="connsiteX16" fmla="*/ 1286721 w 2032423"/>
                <a:gd name="connsiteY16" fmla="*/ 2118065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2423" h="2269068">
                  <a:moveTo>
                    <a:pt x="1016211" y="2269068"/>
                  </a:moveTo>
                  <a:lnTo>
                    <a:pt x="0" y="1701801"/>
                  </a:lnTo>
                  <a:lnTo>
                    <a:pt x="0" y="567267"/>
                  </a:lnTo>
                  <a:lnTo>
                    <a:pt x="1016212" y="0"/>
                  </a:lnTo>
                  <a:lnTo>
                    <a:pt x="2032423" y="567267"/>
                  </a:lnTo>
                  <a:lnTo>
                    <a:pt x="2032423" y="855133"/>
                  </a:lnTo>
                  <a:lnTo>
                    <a:pt x="1976116" y="860810"/>
                  </a:lnTo>
                  <a:cubicBezTo>
                    <a:pt x="1848798" y="886863"/>
                    <a:pt x="1753023" y="999515"/>
                    <a:pt x="1753023" y="1134535"/>
                  </a:cubicBezTo>
                  <a:cubicBezTo>
                    <a:pt x="1753023" y="1269555"/>
                    <a:pt x="1848798" y="1382207"/>
                    <a:pt x="1976116" y="1408261"/>
                  </a:cubicBezTo>
                  <a:lnTo>
                    <a:pt x="2032423" y="1413937"/>
                  </a:lnTo>
                  <a:lnTo>
                    <a:pt x="2032423" y="1701801"/>
                  </a:lnTo>
                  <a:lnTo>
                    <a:pt x="1772490" y="1846901"/>
                  </a:lnTo>
                  <a:lnTo>
                    <a:pt x="1781761" y="1863982"/>
                  </a:lnTo>
                  <a:cubicBezTo>
                    <a:pt x="1795900" y="1897410"/>
                    <a:pt x="1803718" y="1934161"/>
                    <a:pt x="1803718" y="1972738"/>
                  </a:cubicBezTo>
                  <a:cubicBezTo>
                    <a:pt x="1803718" y="2127047"/>
                    <a:pt x="1678625" y="2252140"/>
                    <a:pt x="1524316" y="2252140"/>
                  </a:cubicBezTo>
                  <a:cubicBezTo>
                    <a:pt x="1427873" y="2252140"/>
                    <a:pt x="1342842" y="2203276"/>
                    <a:pt x="1292632" y="2128954"/>
                  </a:cubicBezTo>
                  <a:lnTo>
                    <a:pt x="1286721" y="2118065"/>
                  </a:lnTo>
                  <a:close/>
                </a:path>
              </a:pathLst>
            </a:cu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sp>
          <p:nvSpPr>
            <p:cNvPr id="16" name="Rectangle 15"/>
            <p:cNvSpPr/>
            <p:nvPr/>
          </p:nvSpPr>
          <p:spPr>
            <a:xfrm>
              <a:off x="8993246" y="3747794"/>
              <a:ext cx="2829581" cy="2308625"/>
            </a:xfrm>
            <a:prstGeom prst="rect">
              <a:avLst/>
            </a:prstGeom>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0"/>
                </a:spcBef>
                <a:tabLst>
                  <a:tab pos="0" algn="l"/>
                  <a:tab pos="806705" algn="l"/>
                  <a:tab pos="1613411" algn="l"/>
                  <a:tab pos="2420116" algn="l"/>
                  <a:tab pos="3226820" algn="l"/>
                  <a:tab pos="4033527" algn="l"/>
                  <a:tab pos="4840231" algn="l"/>
                  <a:tab pos="5646936" algn="l"/>
                  <a:tab pos="6453642" algn="l"/>
                  <a:tab pos="7260347" algn="l"/>
                  <a:tab pos="8067052" algn="l"/>
                  <a:tab pos="8873757" algn="l"/>
                </a:tabLst>
              </a:pPr>
              <a:r>
                <a:rPr lang="da-DK" sz="3600" b="1" dirty="0" smtClean="0">
                  <a:solidFill>
                    <a:schemeClr val="tx1">
                      <a:lumMod val="85000"/>
                      <a:lumOff val="15000"/>
                    </a:schemeClr>
                  </a:solidFill>
                </a:rPr>
                <a:t>Low </a:t>
              </a:r>
              <a:r>
                <a:rPr lang="da-DK" sz="3600" b="1" dirty="0" err="1" smtClean="0">
                  <a:solidFill>
                    <a:schemeClr val="tx1">
                      <a:lumMod val="85000"/>
                      <a:lumOff val="15000"/>
                    </a:schemeClr>
                  </a:solidFill>
                </a:rPr>
                <a:t>impact</a:t>
              </a:r>
              <a:r>
                <a:rPr lang="da-DK" sz="3600" b="1" dirty="0" smtClean="0">
                  <a:solidFill>
                    <a:schemeClr val="tx1">
                      <a:lumMod val="85000"/>
                      <a:lumOff val="15000"/>
                    </a:schemeClr>
                  </a:solidFill>
                </a:rPr>
                <a:t> on </a:t>
              </a:r>
              <a:r>
                <a:rPr lang="da-DK" sz="3600" b="1" dirty="0" err="1" smtClean="0">
                  <a:solidFill>
                    <a:schemeClr val="tx1">
                      <a:lumMod val="85000"/>
                      <a:lumOff val="15000"/>
                    </a:schemeClr>
                  </a:solidFill>
                </a:rPr>
                <a:t>ecosys</a:t>
              </a:r>
              <a:r>
                <a:rPr lang="da-DK" sz="3600" b="1" dirty="0" smtClean="0">
                  <a:solidFill>
                    <a:schemeClr val="tx1">
                      <a:lumMod val="85000"/>
                      <a:lumOff val="15000"/>
                    </a:schemeClr>
                  </a:solidFill>
                </a:rPr>
                <a:t>. &amp; social </a:t>
              </a:r>
              <a:r>
                <a:rPr lang="da-DK" sz="3600" b="1" dirty="0" err="1">
                  <a:solidFill>
                    <a:schemeClr val="tx1">
                      <a:lumMod val="85000"/>
                      <a:lumOff val="15000"/>
                    </a:schemeClr>
                  </a:solidFill>
                </a:rPr>
                <a:t>fabrics</a:t>
              </a:r>
              <a:endParaRPr lang="da-DK" sz="3600" b="1" dirty="0">
                <a:solidFill>
                  <a:schemeClr val="tx1">
                    <a:lumMod val="85000"/>
                    <a:lumOff val="15000"/>
                  </a:schemeClr>
                </a:solidFill>
              </a:endParaRPr>
            </a:p>
          </p:txBody>
        </p:sp>
      </p:grpSp>
      <p:grpSp>
        <p:nvGrpSpPr>
          <p:cNvPr id="6" name="Group 5"/>
          <p:cNvGrpSpPr/>
          <p:nvPr/>
        </p:nvGrpSpPr>
        <p:grpSpPr>
          <a:xfrm>
            <a:off x="5519936" y="2996952"/>
            <a:ext cx="3704024" cy="3683458"/>
            <a:chOff x="5413612" y="3077037"/>
            <a:chExt cx="3704506" cy="3683938"/>
          </a:xfrm>
        </p:grpSpPr>
        <p:sp>
          <p:nvSpPr>
            <p:cNvPr id="12" name="Freeform 11"/>
            <p:cNvSpPr/>
            <p:nvPr/>
          </p:nvSpPr>
          <p:spPr>
            <a:xfrm rot="10800000">
              <a:off x="5413612" y="3077037"/>
              <a:ext cx="3704506" cy="3683938"/>
            </a:xfrm>
            <a:custGeom>
              <a:avLst/>
              <a:gdLst>
                <a:gd name="connsiteX0" fmla="*/ 1295612 w 2311824"/>
                <a:gd name="connsiteY0" fmla="*/ 2269068 h 2269068"/>
                <a:gd name="connsiteX1" fmla="*/ 279401 w 2311824"/>
                <a:gd name="connsiteY1" fmla="*/ 1701801 h 2269068"/>
                <a:gd name="connsiteX2" fmla="*/ 279401 w 2311824"/>
                <a:gd name="connsiteY2" fmla="*/ 1413937 h 2269068"/>
                <a:gd name="connsiteX3" fmla="*/ 223093 w 2311824"/>
                <a:gd name="connsiteY3" fmla="*/ 1408261 h 2269068"/>
                <a:gd name="connsiteX4" fmla="*/ 0 w 2311824"/>
                <a:gd name="connsiteY4" fmla="*/ 1134535 h 2269068"/>
                <a:gd name="connsiteX5" fmla="*/ 223093 w 2311824"/>
                <a:gd name="connsiteY5" fmla="*/ 860810 h 2269068"/>
                <a:gd name="connsiteX6" fmla="*/ 279401 w 2311824"/>
                <a:gd name="connsiteY6" fmla="*/ 855133 h 2269068"/>
                <a:gd name="connsiteX7" fmla="*/ 279401 w 2311824"/>
                <a:gd name="connsiteY7" fmla="*/ 567267 h 2269068"/>
                <a:gd name="connsiteX8" fmla="*/ 1295613 w 2311824"/>
                <a:gd name="connsiteY8" fmla="*/ 0 h 2269068"/>
                <a:gd name="connsiteX9" fmla="*/ 2311824 w 2311824"/>
                <a:gd name="connsiteY9" fmla="*/ 567267 h 2269068"/>
                <a:gd name="connsiteX10" fmla="*/ 2311824 w 2311824"/>
                <a:gd name="connsiteY10" fmla="*/ 855133 h 2269068"/>
                <a:gd name="connsiteX11" fmla="*/ 2255517 w 2311824"/>
                <a:gd name="connsiteY11" fmla="*/ 860810 h 2269068"/>
                <a:gd name="connsiteX12" fmla="*/ 2032424 w 2311824"/>
                <a:gd name="connsiteY12" fmla="*/ 1134535 h 2269068"/>
                <a:gd name="connsiteX13" fmla="*/ 2255517 w 2311824"/>
                <a:gd name="connsiteY13" fmla="*/ 1408261 h 2269068"/>
                <a:gd name="connsiteX14" fmla="*/ 2311824 w 2311824"/>
                <a:gd name="connsiteY14" fmla="*/ 1413937 h 2269068"/>
                <a:gd name="connsiteX15" fmla="*/ 2311824 w 2311824"/>
                <a:gd name="connsiteY15" fmla="*/ 1701801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11824" h="2269068">
                  <a:moveTo>
                    <a:pt x="1295612" y="2269068"/>
                  </a:moveTo>
                  <a:lnTo>
                    <a:pt x="279401" y="1701801"/>
                  </a:lnTo>
                  <a:lnTo>
                    <a:pt x="279401" y="1413937"/>
                  </a:lnTo>
                  <a:lnTo>
                    <a:pt x="223093" y="1408261"/>
                  </a:lnTo>
                  <a:cubicBezTo>
                    <a:pt x="95774" y="1382207"/>
                    <a:pt x="0" y="1269555"/>
                    <a:pt x="0" y="1134535"/>
                  </a:cubicBezTo>
                  <a:cubicBezTo>
                    <a:pt x="0" y="999515"/>
                    <a:pt x="95774" y="886863"/>
                    <a:pt x="223093" y="860810"/>
                  </a:cubicBezTo>
                  <a:lnTo>
                    <a:pt x="279401" y="855133"/>
                  </a:lnTo>
                  <a:lnTo>
                    <a:pt x="279401" y="567267"/>
                  </a:lnTo>
                  <a:lnTo>
                    <a:pt x="1295613" y="0"/>
                  </a:lnTo>
                  <a:lnTo>
                    <a:pt x="2311824" y="567267"/>
                  </a:lnTo>
                  <a:lnTo>
                    <a:pt x="2311824" y="855133"/>
                  </a:lnTo>
                  <a:lnTo>
                    <a:pt x="2255517" y="860810"/>
                  </a:lnTo>
                  <a:cubicBezTo>
                    <a:pt x="2128199" y="886863"/>
                    <a:pt x="2032424" y="999515"/>
                    <a:pt x="2032424" y="1134535"/>
                  </a:cubicBezTo>
                  <a:cubicBezTo>
                    <a:pt x="2032424" y="1269555"/>
                    <a:pt x="2128199" y="1382207"/>
                    <a:pt x="2255517" y="1408261"/>
                  </a:cubicBezTo>
                  <a:lnTo>
                    <a:pt x="2311824" y="1413937"/>
                  </a:lnTo>
                  <a:lnTo>
                    <a:pt x="2311824" y="1701801"/>
                  </a:lnTo>
                  <a:close/>
                </a:path>
              </a:pathLst>
            </a:cu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sp>
          <p:nvSpPr>
            <p:cNvPr id="17" name="Rectangle 16"/>
            <p:cNvSpPr/>
            <p:nvPr/>
          </p:nvSpPr>
          <p:spPr>
            <a:xfrm>
              <a:off x="5664798" y="3714349"/>
              <a:ext cx="2813685" cy="2308625"/>
            </a:xfrm>
            <a:prstGeom prst="rect">
              <a:avLst/>
            </a:prstGeom>
            <a:ln>
              <a:noFill/>
            </a:ln>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tabLst>
                  <a:tab pos="0" algn="l"/>
                  <a:tab pos="806705" algn="l"/>
                  <a:tab pos="1613411" algn="l"/>
                  <a:tab pos="2420116" algn="l"/>
                  <a:tab pos="3226820" algn="l"/>
                  <a:tab pos="4033527" algn="l"/>
                  <a:tab pos="4840231" algn="l"/>
                  <a:tab pos="5646936" algn="l"/>
                  <a:tab pos="6453642" algn="l"/>
                  <a:tab pos="7260347" algn="l"/>
                  <a:tab pos="8067052" algn="l"/>
                  <a:tab pos="8873757" algn="l"/>
                </a:tabLst>
              </a:pPr>
              <a:r>
                <a:rPr lang="da-DK" sz="3600" b="1" dirty="0" err="1" smtClean="0">
                  <a:solidFill>
                    <a:schemeClr val="tx1">
                      <a:lumMod val="85000"/>
                      <a:lumOff val="15000"/>
                    </a:schemeClr>
                  </a:solidFill>
                </a:rPr>
                <a:t>sustainable</a:t>
              </a:r>
              <a:r>
                <a:rPr lang="da-DK" sz="3600" b="1" dirty="0" smtClean="0">
                  <a:solidFill>
                    <a:schemeClr val="tx1">
                      <a:lumMod val="85000"/>
                      <a:lumOff val="15000"/>
                    </a:schemeClr>
                  </a:solidFill>
                </a:rPr>
                <a:t> </a:t>
              </a:r>
              <a:r>
                <a:rPr lang="da-DK" sz="3600" b="1" dirty="0">
                  <a:solidFill>
                    <a:schemeClr val="tx1">
                      <a:lumMod val="85000"/>
                      <a:lumOff val="15000"/>
                    </a:schemeClr>
                  </a:solidFill>
                </a:rPr>
                <a:t>long-term </a:t>
              </a:r>
              <a:r>
                <a:rPr lang="da-DK" sz="3600" b="1" dirty="0" err="1" smtClean="0">
                  <a:solidFill>
                    <a:schemeClr val="tx1">
                      <a:lumMod val="85000"/>
                      <a:lumOff val="15000"/>
                    </a:schemeClr>
                  </a:solidFill>
                </a:rPr>
                <a:t>biomass</a:t>
              </a:r>
              <a:r>
                <a:rPr lang="da-DK" sz="3600" b="1" dirty="0" smtClean="0">
                  <a:solidFill>
                    <a:schemeClr val="tx1">
                      <a:lumMod val="85000"/>
                      <a:lumOff val="15000"/>
                    </a:schemeClr>
                  </a:solidFill>
                </a:rPr>
                <a:t> </a:t>
              </a:r>
              <a:r>
                <a:rPr lang="da-DK" sz="3600" b="1" dirty="0" err="1">
                  <a:solidFill>
                    <a:schemeClr val="tx1">
                      <a:lumMod val="85000"/>
                      <a:lumOff val="15000"/>
                    </a:schemeClr>
                  </a:solidFill>
                </a:rPr>
                <a:t>levels</a:t>
              </a:r>
              <a:endParaRPr lang="da-DK" sz="3600" b="1" dirty="0">
                <a:solidFill>
                  <a:schemeClr val="tx1">
                    <a:lumMod val="85000"/>
                    <a:lumOff val="15000"/>
                  </a:schemeClr>
                </a:solidFill>
              </a:endParaRPr>
            </a:p>
          </p:txBody>
        </p:sp>
      </p:grpSp>
      <p:grpSp>
        <p:nvGrpSpPr>
          <p:cNvPr id="19" name="Group 18"/>
          <p:cNvGrpSpPr/>
          <p:nvPr/>
        </p:nvGrpSpPr>
        <p:grpSpPr>
          <a:xfrm>
            <a:off x="2247960" y="2996952"/>
            <a:ext cx="3704024" cy="3683458"/>
            <a:chOff x="1837779" y="3257245"/>
            <a:chExt cx="3704024" cy="3683458"/>
          </a:xfrm>
        </p:grpSpPr>
        <p:sp>
          <p:nvSpPr>
            <p:cNvPr id="13" name="Freeform 12"/>
            <p:cNvSpPr/>
            <p:nvPr/>
          </p:nvSpPr>
          <p:spPr>
            <a:xfrm>
              <a:off x="1837779" y="3257245"/>
              <a:ext cx="3704024" cy="3683458"/>
            </a:xfrm>
            <a:custGeom>
              <a:avLst/>
              <a:gdLst>
                <a:gd name="connsiteX0" fmla="*/ 1016212 w 2311824"/>
                <a:gd name="connsiteY0" fmla="*/ 0 h 2269068"/>
                <a:gd name="connsiteX1" fmla="*/ 1286724 w 2311824"/>
                <a:gd name="connsiteY1" fmla="*/ 151005 h 2269068"/>
                <a:gd name="connsiteX2" fmla="*/ 1266875 w 2311824"/>
                <a:gd name="connsiteY2" fmla="*/ 187574 h 2269068"/>
                <a:gd name="connsiteX3" fmla="*/ 1244918 w 2311824"/>
                <a:gd name="connsiteY3" fmla="*/ 296330 h 2269068"/>
                <a:gd name="connsiteX4" fmla="*/ 1524320 w 2311824"/>
                <a:gd name="connsiteY4" fmla="*/ 575732 h 2269068"/>
                <a:gd name="connsiteX5" fmla="*/ 1756005 w 2311824"/>
                <a:gd name="connsiteY5" fmla="*/ 452546 h 2269068"/>
                <a:gd name="connsiteX6" fmla="*/ 1772493 w 2311824"/>
                <a:gd name="connsiteY6" fmla="*/ 422169 h 2269068"/>
                <a:gd name="connsiteX7" fmla="*/ 2032423 w 2311824"/>
                <a:gd name="connsiteY7" fmla="*/ 567267 h 2269068"/>
                <a:gd name="connsiteX8" fmla="*/ 2032423 w 2311824"/>
                <a:gd name="connsiteY8" fmla="*/ 855131 h 2269068"/>
                <a:gd name="connsiteX9" fmla="*/ 2088731 w 2311824"/>
                <a:gd name="connsiteY9" fmla="*/ 860808 h 2269068"/>
                <a:gd name="connsiteX10" fmla="*/ 2311824 w 2311824"/>
                <a:gd name="connsiteY10" fmla="*/ 1134533 h 2269068"/>
                <a:gd name="connsiteX11" fmla="*/ 2088731 w 2311824"/>
                <a:gd name="connsiteY11" fmla="*/ 1408259 h 2269068"/>
                <a:gd name="connsiteX12" fmla="*/ 2032423 w 2311824"/>
                <a:gd name="connsiteY12" fmla="*/ 1413935 h 2269068"/>
                <a:gd name="connsiteX13" fmla="*/ 2032423 w 2311824"/>
                <a:gd name="connsiteY13" fmla="*/ 1701801 h 2269068"/>
                <a:gd name="connsiteX14" fmla="*/ 1016211 w 2311824"/>
                <a:gd name="connsiteY14" fmla="*/ 2269068 h 2269068"/>
                <a:gd name="connsiteX15" fmla="*/ 0 w 2311824"/>
                <a:gd name="connsiteY15" fmla="*/ 1701801 h 2269068"/>
                <a:gd name="connsiteX16" fmla="*/ 0 w 2311824"/>
                <a:gd name="connsiteY16" fmla="*/ 567267 h 2269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11824" h="2269068">
                  <a:moveTo>
                    <a:pt x="1016212" y="0"/>
                  </a:moveTo>
                  <a:lnTo>
                    <a:pt x="1286724" y="151005"/>
                  </a:lnTo>
                  <a:lnTo>
                    <a:pt x="1266875" y="187574"/>
                  </a:lnTo>
                  <a:cubicBezTo>
                    <a:pt x="1252737" y="221002"/>
                    <a:pt x="1244918" y="257753"/>
                    <a:pt x="1244918" y="296330"/>
                  </a:cubicBezTo>
                  <a:cubicBezTo>
                    <a:pt x="1244918" y="450639"/>
                    <a:pt x="1370011" y="575732"/>
                    <a:pt x="1524320" y="575732"/>
                  </a:cubicBezTo>
                  <a:cubicBezTo>
                    <a:pt x="1620763" y="575732"/>
                    <a:pt x="1705794" y="526868"/>
                    <a:pt x="1756005" y="452546"/>
                  </a:cubicBezTo>
                  <a:lnTo>
                    <a:pt x="1772493" y="422169"/>
                  </a:lnTo>
                  <a:lnTo>
                    <a:pt x="2032423" y="567267"/>
                  </a:lnTo>
                  <a:lnTo>
                    <a:pt x="2032423" y="855131"/>
                  </a:lnTo>
                  <a:lnTo>
                    <a:pt x="2088731" y="860808"/>
                  </a:lnTo>
                  <a:cubicBezTo>
                    <a:pt x="2216050" y="886861"/>
                    <a:pt x="2311824" y="999513"/>
                    <a:pt x="2311824" y="1134533"/>
                  </a:cubicBezTo>
                  <a:cubicBezTo>
                    <a:pt x="2311824" y="1269553"/>
                    <a:pt x="2216050" y="1382205"/>
                    <a:pt x="2088731" y="1408259"/>
                  </a:cubicBezTo>
                  <a:lnTo>
                    <a:pt x="2032423" y="1413935"/>
                  </a:lnTo>
                  <a:lnTo>
                    <a:pt x="2032423" y="1701801"/>
                  </a:lnTo>
                  <a:lnTo>
                    <a:pt x="1016211" y="2269068"/>
                  </a:lnTo>
                  <a:lnTo>
                    <a:pt x="0" y="1701801"/>
                  </a:lnTo>
                  <a:lnTo>
                    <a:pt x="0" y="567267"/>
                  </a:lnTo>
                  <a:close/>
                </a:path>
              </a:pathLst>
            </a:custGeom>
            <a:no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400"/>
            </a:p>
          </p:txBody>
        </p:sp>
        <p:sp>
          <p:nvSpPr>
            <p:cNvPr id="18" name="Rectangle 17"/>
            <p:cNvSpPr/>
            <p:nvPr/>
          </p:nvSpPr>
          <p:spPr>
            <a:xfrm>
              <a:off x="1848455" y="4104573"/>
              <a:ext cx="3261903" cy="1754326"/>
            </a:xfrm>
            <a:prstGeom prst="rect">
              <a:avLst/>
            </a:prstGeom>
          </p:spPr>
          <p:txBody>
            <a:bodyPr wrap="square"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ts val="0"/>
                </a:spcBef>
                <a:tabLst>
                  <a:tab pos="0" algn="l"/>
                  <a:tab pos="806705" algn="l"/>
                  <a:tab pos="1613411" algn="l"/>
                  <a:tab pos="2420116" algn="l"/>
                  <a:tab pos="3226820" algn="l"/>
                  <a:tab pos="4033527" algn="l"/>
                  <a:tab pos="4840231" algn="l"/>
                  <a:tab pos="5646936" algn="l"/>
                  <a:tab pos="6453642" algn="l"/>
                  <a:tab pos="7260347" algn="l"/>
                  <a:tab pos="8067052" algn="l"/>
                  <a:tab pos="8873757" algn="l"/>
                </a:tabLst>
              </a:pPr>
              <a:r>
                <a:rPr lang="da-DK" sz="3600" b="1" dirty="0" smtClean="0">
                  <a:solidFill>
                    <a:schemeClr val="tx1">
                      <a:lumMod val="85000"/>
                      <a:lumOff val="15000"/>
                    </a:schemeClr>
                  </a:solidFill>
                </a:rPr>
                <a:t>Quality </a:t>
              </a:r>
            </a:p>
            <a:p>
              <a:pPr algn="ctr">
                <a:spcBef>
                  <a:spcPts val="0"/>
                </a:spcBef>
                <a:tabLst>
                  <a:tab pos="0" algn="l"/>
                  <a:tab pos="806705" algn="l"/>
                  <a:tab pos="1613411" algn="l"/>
                  <a:tab pos="2420116" algn="l"/>
                  <a:tab pos="3226820" algn="l"/>
                  <a:tab pos="4033527" algn="l"/>
                  <a:tab pos="4840231" algn="l"/>
                  <a:tab pos="5646936" algn="l"/>
                  <a:tab pos="6453642" algn="l"/>
                  <a:tab pos="7260347" algn="l"/>
                  <a:tab pos="8067052" algn="l"/>
                  <a:tab pos="8873757" algn="l"/>
                </a:tabLst>
              </a:pPr>
              <a:r>
                <a:rPr lang="da-DK" sz="3600" b="1" dirty="0" smtClean="0">
                  <a:solidFill>
                    <a:schemeClr val="tx1">
                      <a:lumMod val="85000"/>
                      <a:lumOff val="15000"/>
                    </a:schemeClr>
                  </a:solidFill>
                </a:rPr>
                <a:t>from most </a:t>
              </a:r>
              <a:r>
                <a:rPr lang="da-DK" sz="3600" b="1" dirty="0" err="1" smtClean="0">
                  <a:solidFill>
                    <a:schemeClr val="tx1">
                      <a:lumMod val="85000"/>
                      <a:lumOff val="15000"/>
                    </a:schemeClr>
                  </a:solidFill>
                </a:rPr>
                <a:t>valuable</a:t>
              </a:r>
              <a:r>
                <a:rPr lang="da-DK" sz="3600" b="1" dirty="0" smtClean="0">
                  <a:solidFill>
                    <a:schemeClr val="tx1">
                      <a:lumMod val="85000"/>
                      <a:lumOff val="15000"/>
                    </a:schemeClr>
                  </a:solidFill>
                </a:rPr>
                <a:t> </a:t>
              </a:r>
              <a:r>
                <a:rPr lang="da-DK" sz="3600" b="1" dirty="0" err="1" smtClean="0">
                  <a:solidFill>
                    <a:schemeClr val="tx1">
                      <a:lumMod val="85000"/>
                      <a:lumOff val="15000"/>
                    </a:schemeClr>
                  </a:solidFill>
                </a:rPr>
                <a:t>fish</a:t>
              </a:r>
              <a:endParaRPr lang="da-DK" sz="3600" b="1" dirty="0">
                <a:solidFill>
                  <a:schemeClr val="tx1">
                    <a:lumMod val="85000"/>
                    <a:lumOff val="15000"/>
                  </a:schemeClr>
                </a:solidFill>
              </a:endParaRPr>
            </a:p>
          </p:txBody>
        </p:sp>
      </p:grpSp>
      <p:sp>
        <p:nvSpPr>
          <p:cNvPr id="22" name="Explosion 2 21"/>
          <p:cNvSpPr/>
          <p:nvPr/>
        </p:nvSpPr>
        <p:spPr bwMode="auto">
          <a:xfrm rot="20307575">
            <a:off x="7376890" y="2225655"/>
            <a:ext cx="3535664" cy="2088190"/>
          </a:xfrm>
          <a:prstGeom prst="irregularSeal2">
            <a:avLst/>
          </a:prstGeom>
          <a:solidFill>
            <a:srgbClr val="FFFF00"/>
          </a:solidFill>
          <a:ln w="9525" cap="flat" cmpd="sng" algn="ctr">
            <a:noFill/>
            <a:prstDash val="solid"/>
            <a:miter lim="800000"/>
            <a:headEnd type="none" w="med" len="med"/>
            <a:tailEnd type="none" w="med" len="med"/>
          </a:ln>
          <a:effectLst/>
          <a:extLst/>
        </p:spPr>
        <p:txBody>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p>
            <a:pPr algn="ctr">
              <a:spcBef>
                <a:spcPts val="432"/>
              </a:spcBef>
            </a:pPr>
            <a:r>
              <a:rPr lang="da-DK" sz="2800" b="1" dirty="0">
                <a:latin typeface="+mn-lt"/>
              </a:rPr>
              <a:t>CHOKE</a:t>
            </a:r>
          </a:p>
        </p:txBody>
      </p:sp>
      <p:sp>
        <p:nvSpPr>
          <p:cNvPr id="23" name="Rectangle 22"/>
          <p:cNvSpPr/>
          <p:nvPr/>
        </p:nvSpPr>
        <p:spPr>
          <a:xfrm>
            <a:off x="191344" y="1041295"/>
            <a:ext cx="2346643" cy="3525324"/>
          </a:xfrm>
          <a:prstGeom prst="rect">
            <a:avLst/>
          </a:prstGeom>
        </p:spPr>
        <p:txBody>
          <a:bodyPr wrap="square" lIns="0" rIns="0">
            <a:spAutoFit/>
          </a:bodyPr>
          <a:lstStyle/>
          <a:p>
            <a:pPr>
              <a:spcBef>
                <a:spcPts val="0"/>
              </a:spcBef>
              <a:tabLst>
                <a:tab pos="0" algn="l"/>
                <a:tab pos="806786" algn="l"/>
                <a:tab pos="1613572" algn="l"/>
                <a:tab pos="2420358" algn="l"/>
                <a:tab pos="3227143" algn="l"/>
                <a:tab pos="4033930" algn="l"/>
                <a:tab pos="4840715" algn="l"/>
                <a:tab pos="5647501" algn="l"/>
                <a:tab pos="6454287" algn="l"/>
                <a:tab pos="7261073" algn="l"/>
                <a:tab pos="8067859" algn="l"/>
                <a:tab pos="8874644" algn="l"/>
              </a:tabLst>
            </a:pPr>
            <a:r>
              <a:rPr lang="da-DK" sz="3177" b="1" dirty="0">
                <a:cs typeface="ＭＳ Ｐゴシック"/>
              </a:rPr>
              <a:t>Landing obligation in EU Waters</a:t>
            </a:r>
            <a:r>
              <a:rPr lang="da-DK" sz="3177" b="1" dirty="0" smtClean="0">
                <a:cs typeface="ＭＳ Ｐゴシック"/>
              </a:rPr>
              <a:t>…</a:t>
            </a:r>
          </a:p>
          <a:p>
            <a:pPr>
              <a:spcBef>
                <a:spcPts val="0"/>
              </a:spcBef>
              <a:tabLst>
                <a:tab pos="0" algn="l"/>
                <a:tab pos="806786" algn="l"/>
                <a:tab pos="1613572" algn="l"/>
                <a:tab pos="2420358" algn="l"/>
                <a:tab pos="3227143" algn="l"/>
                <a:tab pos="4033930" algn="l"/>
                <a:tab pos="4840715" algn="l"/>
                <a:tab pos="5647501" algn="l"/>
                <a:tab pos="6454287" algn="l"/>
                <a:tab pos="7261073" algn="l"/>
                <a:tab pos="8067859" algn="l"/>
                <a:tab pos="8874644" algn="l"/>
              </a:tabLst>
            </a:pPr>
            <a:r>
              <a:rPr lang="da-DK" b="1" dirty="0" smtClean="0">
                <a:cs typeface="ＭＳ Ｐゴシック"/>
              </a:rPr>
              <a:t>= </a:t>
            </a:r>
            <a:r>
              <a:rPr lang="da-DK" b="1" dirty="0" err="1" smtClean="0">
                <a:cs typeface="ＭＳ Ｐゴシック"/>
              </a:rPr>
              <a:t>Inconsistent</a:t>
            </a:r>
            <a:endParaRPr lang="da-DK" b="1" dirty="0" smtClean="0">
              <a:cs typeface="ＭＳ Ｐゴシック"/>
            </a:endParaRPr>
          </a:p>
          <a:p>
            <a:pPr>
              <a:spcBef>
                <a:spcPts val="0"/>
              </a:spcBef>
              <a:tabLst>
                <a:tab pos="0" algn="l"/>
                <a:tab pos="806786" algn="l"/>
                <a:tab pos="1613572" algn="l"/>
                <a:tab pos="2420358" algn="l"/>
                <a:tab pos="3227143" algn="l"/>
                <a:tab pos="4033930" algn="l"/>
                <a:tab pos="4840715" algn="l"/>
                <a:tab pos="5647501" algn="l"/>
                <a:tab pos="6454287" algn="l"/>
                <a:tab pos="7261073" algn="l"/>
                <a:tab pos="8067859" algn="l"/>
                <a:tab pos="8874644" algn="l"/>
              </a:tabLst>
            </a:pPr>
            <a:r>
              <a:rPr lang="da-DK" b="1" dirty="0" err="1" smtClean="0">
                <a:cs typeface="ＭＳ Ｐゴシック"/>
              </a:rPr>
              <a:t>Advices</a:t>
            </a:r>
            <a:r>
              <a:rPr lang="da-DK" b="1" dirty="0" smtClean="0">
                <a:cs typeface="ＭＳ Ｐゴシック"/>
              </a:rPr>
              <a:t>,</a:t>
            </a:r>
          </a:p>
          <a:p>
            <a:pPr>
              <a:spcBef>
                <a:spcPts val="0"/>
              </a:spcBef>
              <a:tabLst>
                <a:tab pos="0" algn="l"/>
                <a:tab pos="806786" algn="l"/>
                <a:tab pos="1613572" algn="l"/>
                <a:tab pos="2420358" algn="l"/>
                <a:tab pos="3227143" algn="l"/>
                <a:tab pos="4033930" algn="l"/>
                <a:tab pos="4840715" algn="l"/>
                <a:tab pos="5647501" algn="l"/>
                <a:tab pos="6454287" algn="l"/>
                <a:tab pos="7261073" algn="l"/>
                <a:tab pos="8067859" algn="l"/>
                <a:tab pos="8874644" algn="l"/>
              </a:tabLst>
            </a:pPr>
            <a:r>
              <a:rPr lang="da-DK" b="1" dirty="0" smtClean="0">
                <a:cs typeface="ＭＳ Ｐゴシック"/>
              </a:rPr>
              <a:t>Micro-</a:t>
            </a:r>
          </a:p>
          <a:p>
            <a:pPr>
              <a:spcBef>
                <a:spcPts val="0"/>
              </a:spcBef>
              <a:tabLst>
                <a:tab pos="0" algn="l"/>
                <a:tab pos="806786" algn="l"/>
                <a:tab pos="1613572" algn="l"/>
                <a:tab pos="2420358" algn="l"/>
                <a:tab pos="3227143" algn="l"/>
                <a:tab pos="4033930" algn="l"/>
                <a:tab pos="4840715" algn="l"/>
                <a:tab pos="5647501" algn="l"/>
                <a:tab pos="6454287" algn="l"/>
                <a:tab pos="7261073" algn="l"/>
                <a:tab pos="8067859" algn="l"/>
                <a:tab pos="8874644" algn="l"/>
              </a:tabLst>
            </a:pPr>
            <a:r>
              <a:rPr lang="da-DK" b="1" dirty="0" smtClean="0">
                <a:cs typeface="ＭＳ Ｐゴシック"/>
              </a:rPr>
              <a:t>Management,</a:t>
            </a:r>
          </a:p>
          <a:p>
            <a:pPr>
              <a:spcBef>
                <a:spcPts val="0"/>
              </a:spcBef>
              <a:tabLst>
                <a:tab pos="0" algn="l"/>
                <a:tab pos="806786" algn="l"/>
                <a:tab pos="1613572" algn="l"/>
                <a:tab pos="2420358" algn="l"/>
                <a:tab pos="3227143" algn="l"/>
                <a:tab pos="4033930" algn="l"/>
                <a:tab pos="4840715" algn="l"/>
                <a:tab pos="5647501" algn="l"/>
                <a:tab pos="6454287" algn="l"/>
                <a:tab pos="7261073" algn="l"/>
                <a:tab pos="8067859" algn="l"/>
                <a:tab pos="8874644" algn="l"/>
              </a:tabLst>
            </a:pPr>
            <a:r>
              <a:rPr lang="da-DK" b="1" dirty="0" err="1" smtClean="0">
                <a:cs typeface="ＭＳ Ｐゴシック"/>
              </a:rPr>
              <a:t>TACs</a:t>
            </a:r>
            <a:r>
              <a:rPr lang="da-DK" b="1" dirty="0" smtClean="0">
                <a:cs typeface="ＭＳ Ｐゴシック"/>
              </a:rPr>
              <a:t> under-</a:t>
            </a:r>
            <a:r>
              <a:rPr lang="da-DK" b="1" dirty="0" err="1" smtClean="0">
                <a:cs typeface="ＭＳ Ｐゴシック"/>
              </a:rPr>
              <a:t>utilisation</a:t>
            </a:r>
            <a:r>
              <a:rPr lang="da-DK" b="1" dirty="0" smtClean="0">
                <a:cs typeface="ＭＳ Ｐゴシック"/>
              </a:rPr>
              <a:t> etc.</a:t>
            </a:r>
            <a:endParaRPr lang="en-GB" b="1" dirty="0">
              <a:cs typeface="ＭＳ Ｐゴシック"/>
            </a:endParaRPr>
          </a:p>
        </p:txBody>
      </p:sp>
    </p:spTree>
    <p:extLst>
      <p:ext uri="{BB962C8B-B14F-4D97-AF65-F5344CB8AC3E}">
        <p14:creationId xmlns:p14="http://schemas.microsoft.com/office/powerpoint/2010/main" val="28838440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4093" y="202127"/>
            <a:ext cx="8344423" cy="2047794"/>
          </a:xfrm>
          <a:prstGeom prst="rect">
            <a:avLst/>
          </a:prstGeom>
        </p:spPr>
        <p:txBody>
          <a:bodyPr wrap="square">
            <a:spAutoFit/>
          </a:bodyPr>
          <a:lstStyle/>
          <a:p>
            <a:pPr>
              <a:tabLst>
                <a:tab pos="0" algn="l"/>
                <a:tab pos="806786" algn="l"/>
                <a:tab pos="1613572" algn="l"/>
                <a:tab pos="2420358" algn="l"/>
                <a:tab pos="3227143" algn="l"/>
                <a:tab pos="4033930" algn="l"/>
                <a:tab pos="4840715" algn="l"/>
                <a:tab pos="5647501" algn="l"/>
                <a:tab pos="6454287" algn="l"/>
                <a:tab pos="7261073" algn="l"/>
                <a:tab pos="8067859" algn="l"/>
                <a:tab pos="8874644" algn="l"/>
              </a:tabLst>
            </a:pPr>
            <a:r>
              <a:rPr lang="da-DK" sz="3177" b="1" dirty="0" err="1">
                <a:cs typeface="ＭＳ Ｐゴシック"/>
              </a:rPr>
              <a:t>Overarching</a:t>
            </a:r>
            <a:r>
              <a:rPr lang="da-DK" sz="3177" b="1" dirty="0">
                <a:cs typeface="ＭＳ Ｐゴシック"/>
              </a:rPr>
              <a:t> </a:t>
            </a:r>
            <a:r>
              <a:rPr lang="da-DK" sz="3177" b="1" dirty="0" err="1">
                <a:cs typeface="ＭＳ Ｐゴシック"/>
              </a:rPr>
              <a:t>goals</a:t>
            </a:r>
            <a:r>
              <a:rPr lang="da-DK" sz="3177" b="1" dirty="0">
                <a:cs typeface="ＭＳ Ｐゴシック"/>
              </a:rPr>
              <a:t> </a:t>
            </a:r>
          </a:p>
          <a:p>
            <a:pPr>
              <a:tabLst>
                <a:tab pos="0" algn="l"/>
                <a:tab pos="806786" algn="l"/>
                <a:tab pos="1613572" algn="l"/>
                <a:tab pos="2420358" algn="l"/>
                <a:tab pos="3227143" algn="l"/>
                <a:tab pos="4033930" algn="l"/>
                <a:tab pos="4840715" algn="l"/>
                <a:tab pos="5647501" algn="l"/>
                <a:tab pos="6454287" algn="l"/>
                <a:tab pos="7261073" algn="l"/>
                <a:tab pos="8067859" algn="l"/>
                <a:tab pos="8874644" algn="l"/>
              </a:tabLst>
            </a:pPr>
            <a:r>
              <a:rPr lang="da-DK" sz="3177" b="1" dirty="0">
                <a:cs typeface="ＭＳ Ｐゴシック"/>
              </a:rPr>
              <a:t>from the </a:t>
            </a:r>
            <a:r>
              <a:rPr lang="da-DK" sz="3177" b="1" dirty="0" err="1">
                <a:cs typeface="ＭＳ Ｐゴシック"/>
              </a:rPr>
              <a:t>fisheries</a:t>
            </a:r>
            <a:r>
              <a:rPr lang="da-DK" sz="3177" b="1" dirty="0">
                <a:cs typeface="ＭＳ Ｐゴシック"/>
              </a:rPr>
              <a:t> management</a:t>
            </a:r>
          </a:p>
          <a:p>
            <a:pPr>
              <a:tabLst>
                <a:tab pos="0" algn="l"/>
                <a:tab pos="806786" algn="l"/>
                <a:tab pos="1613572" algn="l"/>
                <a:tab pos="2420358" algn="l"/>
                <a:tab pos="3227143" algn="l"/>
                <a:tab pos="4033930" algn="l"/>
                <a:tab pos="4840715" algn="l"/>
                <a:tab pos="5647501" algn="l"/>
                <a:tab pos="6454287" algn="l"/>
                <a:tab pos="7261073" algn="l"/>
                <a:tab pos="8067859" algn="l"/>
                <a:tab pos="8874644" algn="l"/>
              </a:tabLst>
            </a:pPr>
            <a:r>
              <a:rPr lang="da-DK" sz="3177" b="1" dirty="0" err="1">
                <a:cs typeface="ＭＳ Ｐゴシック"/>
              </a:rPr>
              <a:t>perspective</a:t>
            </a:r>
            <a:endParaRPr lang="en-GB" sz="3177" b="1" dirty="0">
              <a:cs typeface="ＭＳ Ｐゴシック"/>
            </a:endParaRPr>
          </a:p>
        </p:txBody>
      </p:sp>
      <p:sp>
        <p:nvSpPr>
          <p:cNvPr id="19" name="object 2"/>
          <p:cNvSpPr/>
          <p:nvPr/>
        </p:nvSpPr>
        <p:spPr>
          <a:xfrm>
            <a:off x="794" y="-9877"/>
            <a:ext cx="12190412" cy="6857107"/>
          </a:xfrm>
          <a:prstGeom prst="rect">
            <a:avLst/>
          </a:prstGeom>
          <a:blipFill>
            <a:blip r:embed="rId3" cstate="print"/>
            <a:stretch>
              <a:fillRect/>
            </a:stretch>
          </a:blipFill>
        </p:spPr>
        <p:txBody>
          <a:bodyPr wrap="square" lIns="0" tIns="0" rIns="0" bIns="0" rtlCol="0"/>
          <a:lstStyle/>
          <a:p>
            <a:endParaRPr dirty="0"/>
          </a:p>
        </p:txBody>
      </p:sp>
      <p:sp>
        <p:nvSpPr>
          <p:cNvPr id="20" name="Rectangle 19"/>
          <p:cNvSpPr/>
          <p:nvPr/>
        </p:nvSpPr>
        <p:spPr>
          <a:xfrm>
            <a:off x="135196" y="110846"/>
            <a:ext cx="6729796" cy="1070165"/>
          </a:xfrm>
          <a:prstGeom prst="rect">
            <a:avLst/>
          </a:prstGeom>
        </p:spPr>
        <p:txBody>
          <a:bodyPr wrap="square">
            <a:spAutoFit/>
          </a:bodyPr>
          <a:lstStyle/>
          <a:p>
            <a:r>
              <a:rPr lang="da-DK" sz="3177" b="1" dirty="0" err="1">
                <a:cs typeface="ＭＳ Ｐゴシック"/>
              </a:rPr>
              <a:t>Why</a:t>
            </a:r>
            <a:r>
              <a:rPr lang="da-DK" sz="3177" b="1" dirty="0">
                <a:cs typeface="ＭＳ Ｐゴシック"/>
              </a:rPr>
              <a:t> time and </a:t>
            </a:r>
            <a:r>
              <a:rPr lang="da-DK" sz="3177" b="1" dirty="0" err="1">
                <a:cs typeface="ＭＳ Ｐゴシック"/>
              </a:rPr>
              <a:t>space</a:t>
            </a:r>
            <a:r>
              <a:rPr lang="da-DK" sz="3177" b="1" dirty="0">
                <a:cs typeface="ＭＳ Ｐゴシック"/>
              </a:rPr>
              <a:t> </a:t>
            </a:r>
            <a:r>
              <a:rPr lang="da-DK" sz="3177" b="1" dirty="0" err="1">
                <a:cs typeface="ＭＳ Ｐゴシック"/>
              </a:rPr>
              <a:t>are</a:t>
            </a:r>
            <a:r>
              <a:rPr lang="da-DK" sz="3177" b="1" dirty="0">
                <a:cs typeface="ＭＳ Ｐゴシック"/>
              </a:rPr>
              <a:t> so </a:t>
            </a:r>
            <a:r>
              <a:rPr lang="da-DK" sz="3177" b="1" dirty="0" err="1">
                <a:cs typeface="ＭＳ Ｐゴシック"/>
              </a:rPr>
              <a:t>important</a:t>
            </a:r>
            <a:r>
              <a:rPr lang="da-DK" sz="3177" b="1" dirty="0">
                <a:cs typeface="ＭＳ Ｐゴシック"/>
              </a:rPr>
              <a:t> dimensions?</a:t>
            </a:r>
          </a:p>
        </p:txBody>
      </p:sp>
      <p:sp>
        <p:nvSpPr>
          <p:cNvPr id="21" name="Rectangle 20"/>
          <p:cNvSpPr/>
          <p:nvPr/>
        </p:nvSpPr>
        <p:spPr>
          <a:xfrm>
            <a:off x="275599" y="4734670"/>
            <a:ext cx="4584158" cy="2000548"/>
          </a:xfrm>
          <a:prstGeom prst="rect">
            <a:avLst/>
          </a:prstGeom>
        </p:spPr>
        <p:txBody>
          <a:bodyPr wrap="square">
            <a:spAutoFit/>
          </a:bodyPr>
          <a:lstStyle/>
          <a:p>
            <a:r>
              <a:rPr lang="da-DK" sz="3200" b="1" dirty="0" err="1" smtClean="0">
                <a:solidFill>
                  <a:prstClr val="white"/>
                </a:solidFill>
                <a:effectLst>
                  <a:outerShdw blurRad="38100" dist="38100" dir="2700000" algn="tl">
                    <a:srgbClr val="000000">
                      <a:alpha val="43137"/>
                    </a:srgbClr>
                  </a:outerShdw>
                </a:effectLst>
                <a:latin typeface="+mn-lt"/>
                <a:ea typeface="+mn-ea"/>
              </a:rPr>
              <a:t>Fishes</a:t>
            </a:r>
            <a:r>
              <a:rPr lang="da-DK" sz="3200" b="1" dirty="0" smtClean="0">
                <a:solidFill>
                  <a:prstClr val="white"/>
                </a:solidFill>
                <a:effectLst>
                  <a:outerShdw blurRad="38100" dist="38100" dir="2700000" algn="tl">
                    <a:srgbClr val="000000">
                      <a:alpha val="43137"/>
                    </a:srgbClr>
                  </a:outerShdw>
                </a:effectLst>
                <a:latin typeface="+mn-lt"/>
                <a:ea typeface="+mn-ea"/>
              </a:rPr>
              <a:t> </a:t>
            </a:r>
            <a:r>
              <a:rPr lang="da-DK" sz="3200" b="1" dirty="0" err="1" smtClean="0">
                <a:solidFill>
                  <a:prstClr val="white"/>
                </a:solidFill>
                <a:effectLst>
                  <a:outerShdw blurRad="38100" dist="38100" dir="2700000" algn="tl">
                    <a:srgbClr val="000000">
                      <a:alpha val="43137"/>
                    </a:srgbClr>
                  </a:outerShdw>
                </a:effectLst>
                <a:latin typeface="+mn-lt"/>
                <a:ea typeface="+mn-ea"/>
              </a:rPr>
              <a:t>move</a:t>
            </a:r>
            <a:r>
              <a:rPr lang="da-DK" sz="3200" b="1" dirty="0" smtClean="0">
                <a:solidFill>
                  <a:prstClr val="white"/>
                </a:solidFill>
                <a:effectLst>
                  <a:outerShdw blurRad="38100" dist="38100" dir="2700000" algn="tl">
                    <a:srgbClr val="000000">
                      <a:alpha val="43137"/>
                    </a:srgbClr>
                  </a:outerShdw>
                </a:effectLst>
                <a:latin typeface="+mn-lt"/>
                <a:ea typeface="+mn-ea"/>
              </a:rPr>
              <a:t> and </a:t>
            </a:r>
            <a:r>
              <a:rPr lang="da-DK" sz="3200" b="1" dirty="0" err="1" smtClean="0">
                <a:solidFill>
                  <a:prstClr val="white"/>
                </a:solidFill>
                <a:effectLst>
                  <a:outerShdw blurRad="38100" dist="38100" dir="2700000" algn="tl">
                    <a:srgbClr val="000000">
                      <a:alpha val="43137"/>
                    </a:srgbClr>
                  </a:outerShdw>
                </a:effectLst>
                <a:latin typeface="+mn-lt"/>
                <a:ea typeface="+mn-ea"/>
              </a:rPr>
              <a:t>structure</a:t>
            </a:r>
            <a:r>
              <a:rPr lang="da-DK" sz="3200" b="1" dirty="0" smtClean="0">
                <a:solidFill>
                  <a:prstClr val="white"/>
                </a:solidFill>
                <a:effectLst>
                  <a:outerShdw blurRad="38100" dist="38100" dir="2700000" algn="tl">
                    <a:srgbClr val="000000">
                      <a:alpha val="43137"/>
                    </a:srgbClr>
                  </a:outerShdw>
                </a:effectLst>
                <a:latin typeface="+mn-lt"/>
                <a:ea typeface="+mn-ea"/>
              </a:rPr>
              <a:t> in </a:t>
            </a:r>
            <a:r>
              <a:rPr lang="da-DK" sz="3200" b="1" dirty="0" err="1" smtClean="0">
                <a:solidFill>
                  <a:prstClr val="white"/>
                </a:solidFill>
                <a:effectLst>
                  <a:outerShdw blurRad="38100" dist="38100" dir="2700000" algn="tl">
                    <a:srgbClr val="000000">
                      <a:alpha val="43137"/>
                    </a:srgbClr>
                  </a:outerShdw>
                </a:effectLst>
                <a:latin typeface="+mn-lt"/>
                <a:ea typeface="+mn-ea"/>
              </a:rPr>
              <a:t>space</a:t>
            </a:r>
            <a:r>
              <a:rPr lang="da-DK" sz="3200" b="1" dirty="0" smtClean="0">
                <a:solidFill>
                  <a:prstClr val="white"/>
                </a:solidFill>
                <a:effectLst>
                  <a:outerShdw blurRad="38100" dist="38100" dir="2700000" algn="tl">
                    <a:srgbClr val="000000">
                      <a:alpha val="43137"/>
                    </a:srgbClr>
                  </a:outerShdw>
                </a:effectLst>
                <a:latin typeface="+mn-lt"/>
                <a:ea typeface="+mn-ea"/>
              </a:rPr>
              <a:t> </a:t>
            </a:r>
            <a:r>
              <a:rPr lang="da-DK" sz="2400" b="1" dirty="0" smtClean="0">
                <a:solidFill>
                  <a:prstClr val="white"/>
                </a:solidFill>
                <a:effectLst>
                  <a:outerShdw blurRad="38100" dist="38100" dir="2700000" algn="tl">
                    <a:srgbClr val="000000">
                      <a:alpha val="43137"/>
                    </a:srgbClr>
                  </a:outerShdw>
                </a:effectLst>
                <a:latin typeface="+mn-lt"/>
                <a:ea typeface="+mn-ea"/>
              </a:rPr>
              <a:t>(</a:t>
            </a:r>
            <a:r>
              <a:rPr lang="da-DK" sz="2000" b="1" dirty="0" err="1" smtClean="0">
                <a:solidFill>
                  <a:prstClr val="white"/>
                </a:solidFill>
                <a:effectLst>
                  <a:outerShdw blurRad="38100" dist="38100" dir="2700000" algn="tl">
                    <a:srgbClr val="000000">
                      <a:alpha val="43137"/>
                    </a:srgbClr>
                  </a:outerShdw>
                </a:effectLst>
                <a:latin typeface="+mn-lt"/>
                <a:ea typeface="+mn-ea"/>
              </a:rPr>
              <a:t>along</a:t>
            </a:r>
            <a:r>
              <a:rPr lang="da-DK" sz="2000" b="1" dirty="0" smtClean="0">
                <a:solidFill>
                  <a:prstClr val="white"/>
                </a:solidFill>
                <a:effectLst>
                  <a:outerShdw blurRad="38100" dist="38100" dir="2700000" algn="tl">
                    <a:srgbClr val="000000">
                      <a:alpha val="43137"/>
                    </a:srgbClr>
                  </a:outerShdw>
                </a:effectLst>
                <a:latin typeface="+mn-lt"/>
                <a:ea typeface="+mn-ea"/>
              </a:rPr>
              <a:t> the </a:t>
            </a:r>
            <a:r>
              <a:rPr lang="da-DK" sz="2000" b="1" dirty="0" err="1" smtClean="0">
                <a:solidFill>
                  <a:prstClr val="white"/>
                </a:solidFill>
                <a:effectLst>
                  <a:outerShdw blurRad="38100" dist="38100" dir="2700000" algn="tl">
                    <a:srgbClr val="000000">
                      <a:alpha val="43137"/>
                    </a:srgbClr>
                  </a:outerShdw>
                </a:effectLst>
                <a:latin typeface="+mn-lt"/>
                <a:ea typeface="+mn-ea"/>
              </a:rPr>
              <a:t>growth</a:t>
            </a:r>
            <a:r>
              <a:rPr lang="da-DK" sz="2000" b="1" dirty="0">
                <a:solidFill>
                  <a:prstClr val="white"/>
                </a:solidFill>
                <a:effectLst>
                  <a:outerShdw blurRad="38100" dist="38100" dir="2700000" algn="tl">
                    <a:srgbClr val="000000">
                      <a:alpha val="43137"/>
                    </a:srgbClr>
                  </a:outerShdw>
                </a:effectLst>
                <a:latin typeface="+mn-lt"/>
                <a:ea typeface="+mn-ea"/>
              </a:rPr>
              <a:t>, </a:t>
            </a:r>
            <a:r>
              <a:rPr lang="da-DK" sz="2000" b="1" dirty="0" err="1">
                <a:solidFill>
                  <a:prstClr val="white"/>
                </a:solidFill>
                <a:effectLst>
                  <a:outerShdw blurRad="38100" dist="38100" dir="2700000" algn="tl">
                    <a:srgbClr val="000000">
                      <a:alpha val="43137"/>
                    </a:srgbClr>
                  </a:outerShdw>
                </a:effectLst>
                <a:latin typeface="+mn-lt"/>
                <a:ea typeface="+mn-ea"/>
              </a:rPr>
              <a:t>responding</a:t>
            </a:r>
            <a:r>
              <a:rPr lang="da-DK" sz="2000" b="1" dirty="0">
                <a:solidFill>
                  <a:prstClr val="white"/>
                </a:solidFill>
                <a:effectLst>
                  <a:outerShdw blurRad="38100" dist="38100" dir="2700000" algn="tl">
                    <a:srgbClr val="000000">
                      <a:alpha val="43137"/>
                    </a:srgbClr>
                  </a:outerShdw>
                </a:effectLst>
                <a:latin typeface="+mn-lt"/>
                <a:ea typeface="+mn-ea"/>
              </a:rPr>
              <a:t> to </a:t>
            </a:r>
            <a:r>
              <a:rPr lang="da-DK" sz="2000" b="1" dirty="0" err="1">
                <a:solidFill>
                  <a:prstClr val="white"/>
                </a:solidFill>
                <a:effectLst>
                  <a:outerShdw blurRad="38100" dist="38100" dir="2700000" algn="tl">
                    <a:srgbClr val="000000">
                      <a:alpha val="43137"/>
                    </a:srgbClr>
                  </a:outerShdw>
                </a:effectLst>
                <a:latin typeface="+mn-lt"/>
                <a:ea typeface="+mn-ea"/>
              </a:rPr>
              <a:t>change</a:t>
            </a:r>
            <a:r>
              <a:rPr lang="da-DK" sz="2000" b="1" dirty="0">
                <a:solidFill>
                  <a:prstClr val="white"/>
                </a:solidFill>
                <a:effectLst>
                  <a:outerShdw blurRad="38100" dist="38100" dir="2700000" algn="tl">
                    <a:srgbClr val="000000">
                      <a:alpha val="43137"/>
                    </a:srgbClr>
                  </a:outerShdw>
                </a:effectLst>
                <a:latin typeface="+mn-lt"/>
                <a:ea typeface="+mn-ea"/>
              </a:rPr>
              <a:t> in </a:t>
            </a:r>
            <a:r>
              <a:rPr lang="da-DK" sz="2000" b="1" dirty="0" err="1">
                <a:solidFill>
                  <a:prstClr val="white"/>
                </a:solidFill>
                <a:effectLst>
                  <a:outerShdw blurRad="38100" dist="38100" dir="2700000" algn="tl">
                    <a:srgbClr val="000000">
                      <a:alpha val="43137"/>
                    </a:srgbClr>
                  </a:outerShdw>
                </a:effectLst>
                <a:latin typeface="+mn-lt"/>
                <a:ea typeface="+mn-ea"/>
              </a:rPr>
              <a:t>envt</a:t>
            </a:r>
            <a:r>
              <a:rPr lang="da-DK" sz="2000" b="1" dirty="0">
                <a:solidFill>
                  <a:prstClr val="white"/>
                </a:solidFill>
                <a:effectLst>
                  <a:outerShdw blurRad="38100" dist="38100" dir="2700000" algn="tl">
                    <a:srgbClr val="000000">
                      <a:alpha val="43137"/>
                    </a:srgbClr>
                  </a:outerShdw>
                </a:effectLst>
                <a:latin typeface="+mn-lt"/>
                <a:ea typeface="+mn-ea"/>
              </a:rPr>
              <a:t> </a:t>
            </a:r>
            <a:r>
              <a:rPr lang="da-DK" sz="2000" b="1" dirty="0" err="1">
                <a:solidFill>
                  <a:prstClr val="white"/>
                </a:solidFill>
                <a:effectLst>
                  <a:outerShdw blurRad="38100" dist="38100" dir="2700000" algn="tl">
                    <a:srgbClr val="000000">
                      <a:alpha val="43137"/>
                    </a:srgbClr>
                  </a:outerShdw>
                </a:effectLst>
                <a:latin typeface="+mn-lt"/>
                <a:ea typeface="+mn-ea"/>
              </a:rPr>
              <a:t>conditions</a:t>
            </a:r>
            <a:r>
              <a:rPr lang="da-DK" sz="2000" b="1" dirty="0">
                <a:solidFill>
                  <a:prstClr val="white"/>
                </a:solidFill>
                <a:effectLst>
                  <a:outerShdw blurRad="38100" dist="38100" dir="2700000" algn="tl">
                    <a:srgbClr val="000000">
                      <a:alpha val="43137"/>
                    </a:srgbClr>
                  </a:outerShdw>
                </a:effectLst>
                <a:latin typeface="+mn-lt"/>
                <a:ea typeface="+mn-ea"/>
              </a:rPr>
              <a:t> </a:t>
            </a:r>
            <a:r>
              <a:rPr lang="da-DK" sz="2000" b="1" dirty="0" err="1" smtClean="0">
                <a:solidFill>
                  <a:prstClr val="white"/>
                </a:solidFill>
                <a:effectLst>
                  <a:outerShdw blurRad="38100" dist="38100" dir="2700000" algn="tl">
                    <a:srgbClr val="000000">
                      <a:alpha val="43137"/>
                    </a:srgbClr>
                  </a:outerShdw>
                </a:effectLst>
                <a:latin typeface="+mn-lt"/>
                <a:ea typeface="+mn-ea"/>
              </a:rPr>
              <a:t>e.g</a:t>
            </a:r>
            <a:r>
              <a:rPr lang="da-DK" sz="2000" b="1" dirty="0" smtClean="0">
                <a:solidFill>
                  <a:prstClr val="white"/>
                </a:solidFill>
                <a:effectLst>
                  <a:outerShdw blurRad="38100" dist="38100" dir="2700000" algn="tl">
                    <a:srgbClr val="000000">
                      <a:alpha val="43137"/>
                    </a:srgbClr>
                  </a:outerShdw>
                </a:effectLst>
                <a:latin typeface="+mn-lt"/>
                <a:ea typeface="+mn-ea"/>
              </a:rPr>
              <a:t>. </a:t>
            </a:r>
            <a:r>
              <a:rPr lang="da-DK" sz="2000" b="1" dirty="0" err="1" smtClean="0">
                <a:solidFill>
                  <a:prstClr val="white"/>
                </a:solidFill>
                <a:effectLst>
                  <a:outerShdw blurRad="38100" dist="38100" dir="2700000" algn="tl">
                    <a:srgbClr val="000000">
                      <a:alpha val="43137"/>
                    </a:srgbClr>
                  </a:outerShdw>
                </a:effectLst>
                <a:latin typeface="+mn-lt"/>
                <a:ea typeface="+mn-ea"/>
              </a:rPr>
              <a:t>food</a:t>
            </a:r>
            <a:r>
              <a:rPr lang="da-DK" sz="2000" b="1" dirty="0">
                <a:solidFill>
                  <a:prstClr val="white"/>
                </a:solidFill>
                <a:effectLst>
                  <a:outerShdw blurRad="38100" dist="38100" dir="2700000" algn="tl">
                    <a:srgbClr val="000000">
                      <a:alpha val="43137"/>
                    </a:srgbClr>
                  </a:outerShdw>
                </a:effectLst>
                <a:latin typeface="+mn-lt"/>
                <a:ea typeface="+mn-ea"/>
              </a:rPr>
              <a:t>, </a:t>
            </a:r>
            <a:r>
              <a:rPr lang="da-DK" sz="2000" b="1" dirty="0" err="1">
                <a:solidFill>
                  <a:prstClr val="white"/>
                </a:solidFill>
                <a:effectLst>
                  <a:outerShdw blurRad="38100" dist="38100" dir="2700000" algn="tl">
                    <a:srgbClr val="000000">
                      <a:alpha val="43137"/>
                    </a:srgbClr>
                  </a:outerShdw>
                </a:effectLst>
                <a:latin typeface="+mn-lt"/>
                <a:ea typeface="+mn-ea"/>
              </a:rPr>
              <a:t>predators</a:t>
            </a:r>
            <a:r>
              <a:rPr lang="da-DK" sz="2000" b="1" dirty="0">
                <a:solidFill>
                  <a:prstClr val="white"/>
                </a:solidFill>
                <a:effectLst>
                  <a:outerShdw blurRad="38100" dist="38100" dir="2700000" algn="tl">
                    <a:srgbClr val="000000">
                      <a:alpha val="43137"/>
                    </a:srgbClr>
                  </a:outerShdw>
                </a:effectLst>
                <a:latin typeface="+mn-lt"/>
                <a:ea typeface="+mn-ea"/>
              </a:rPr>
              <a:t>, mates, etc</a:t>
            </a:r>
            <a:r>
              <a:rPr lang="da-DK" sz="2000" b="1" dirty="0" smtClean="0">
                <a:solidFill>
                  <a:prstClr val="white"/>
                </a:solidFill>
                <a:effectLst>
                  <a:outerShdw blurRad="38100" dist="38100" dir="2700000" algn="tl">
                    <a:srgbClr val="000000">
                      <a:alpha val="43137"/>
                    </a:srgbClr>
                  </a:outerShdw>
                </a:effectLst>
                <a:latin typeface="+mn-lt"/>
                <a:ea typeface="+mn-ea"/>
              </a:rPr>
              <a:t>.)</a:t>
            </a:r>
            <a:endParaRPr lang="da-DK" sz="2000" b="1" dirty="0">
              <a:solidFill>
                <a:prstClr val="white"/>
              </a:solidFill>
              <a:effectLst>
                <a:outerShdw blurRad="38100" dist="38100" dir="2700000" algn="tl">
                  <a:srgbClr val="000000">
                    <a:alpha val="43137"/>
                  </a:srgbClr>
                </a:outerShdw>
              </a:effectLst>
              <a:latin typeface="+mn-lt"/>
              <a:ea typeface="+mn-ea"/>
            </a:endParaRPr>
          </a:p>
        </p:txBody>
      </p:sp>
      <p:sp>
        <p:nvSpPr>
          <p:cNvPr id="22" name="Rectangle 21"/>
          <p:cNvSpPr/>
          <p:nvPr/>
        </p:nvSpPr>
        <p:spPr>
          <a:xfrm>
            <a:off x="5630782" y="4792940"/>
            <a:ext cx="6297866" cy="2062103"/>
          </a:xfrm>
          <a:prstGeom prst="rect">
            <a:avLst/>
          </a:prstGeom>
        </p:spPr>
        <p:txBody>
          <a:bodyPr wrap="square">
            <a:spAutoFit/>
          </a:bodyPr>
          <a:lstStyle/>
          <a:p>
            <a:r>
              <a:rPr lang="da-DK" sz="3200" b="1" dirty="0">
                <a:solidFill>
                  <a:prstClr val="white"/>
                </a:solidFill>
                <a:effectLst>
                  <a:outerShdw blurRad="38100" dist="38100" dir="2700000" algn="tl">
                    <a:srgbClr val="000000">
                      <a:alpha val="43137"/>
                    </a:srgbClr>
                  </a:outerShdw>
                </a:effectLst>
                <a:latin typeface="+mn-lt"/>
                <a:ea typeface="+mn-ea"/>
              </a:rPr>
              <a:t>Fishermen </a:t>
            </a:r>
            <a:r>
              <a:rPr lang="da-DK" sz="3200" b="1" dirty="0" err="1">
                <a:solidFill>
                  <a:prstClr val="white"/>
                </a:solidFill>
                <a:effectLst>
                  <a:outerShdw blurRad="38100" dist="38100" dir="2700000" algn="tl">
                    <a:srgbClr val="000000">
                      <a:alpha val="43137"/>
                    </a:srgbClr>
                  </a:outerShdw>
                </a:effectLst>
                <a:latin typeface="+mn-lt"/>
                <a:ea typeface="+mn-ea"/>
              </a:rPr>
              <a:t>locate</a:t>
            </a:r>
            <a:r>
              <a:rPr lang="da-DK" sz="3200" b="1" dirty="0">
                <a:solidFill>
                  <a:prstClr val="white"/>
                </a:solidFill>
                <a:effectLst>
                  <a:outerShdw blurRad="38100" dist="38100" dir="2700000" algn="tl">
                    <a:srgbClr val="000000">
                      <a:alpha val="43137"/>
                    </a:srgbClr>
                  </a:outerShdw>
                </a:effectLst>
                <a:latin typeface="+mn-lt"/>
                <a:ea typeface="+mn-ea"/>
              </a:rPr>
              <a:t> in </a:t>
            </a:r>
            <a:r>
              <a:rPr lang="da-DK" sz="3200" b="1" dirty="0" err="1" smtClean="0">
                <a:solidFill>
                  <a:prstClr val="white"/>
                </a:solidFill>
                <a:effectLst>
                  <a:outerShdw blurRad="38100" dist="38100" dir="2700000" algn="tl">
                    <a:srgbClr val="000000">
                      <a:alpha val="43137"/>
                    </a:srgbClr>
                  </a:outerShdw>
                </a:effectLst>
                <a:latin typeface="+mn-lt"/>
                <a:ea typeface="+mn-ea"/>
              </a:rPr>
              <a:t>space</a:t>
            </a:r>
            <a:r>
              <a:rPr lang="da-DK" sz="3200" b="1" dirty="0" smtClean="0">
                <a:solidFill>
                  <a:prstClr val="white"/>
                </a:solidFill>
                <a:effectLst>
                  <a:outerShdw blurRad="38100" dist="38100" dir="2700000" algn="tl">
                    <a:srgbClr val="000000">
                      <a:alpha val="43137"/>
                    </a:srgbClr>
                  </a:outerShdw>
                </a:effectLst>
                <a:latin typeface="+mn-lt"/>
                <a:ea typeface="+mn-ea"/>
              </a:rPr>
              <a:t>, </a:t>
            </a:r>
            <a:r>
              <a:rPr lang="da-DK" sz="3200" b="1" dirty="0" err="1" smtClean="0">
                <a:solidFill>
                  <a:prstClr val="white"/>
                </a:solidFill>
                <a:effectLst>
                  <a:outerShdw blurRad="38100" dist="38100" dir="2700000" algn="tl">
                    <a:srgbClr val="000000">
                      <a:alpha val="43137"/>
                    </a:srgbClr>
                  </a:outerShdw>
                </a:effectLst>
                <a:latin typeface="+mn-lt"/>
                <a:ea typeface="+mn-ea"/>
              </a:rPr>
              <a:t>think</a:t>
            </a:r>
            <a:r>
              <a:rPr lang="da-DK" sz="3200" b="1" dirty="0" smtClean="0">
                <a:solidFill>
                  <a:prstClr val="white"/>
                </a:solidFill>
                <a:effectLst>
                  <a:outerShdw blurRad="38100" dist="38100" dir="2700000" algn="tl">
                    <a:srgbClr val="000000">
                      <a:alpha val="43137"/>
                    </a:srgbClr>
                  </a:outerShdw>
                </a:effectLst>
                <a:latin typeface="+mn-lt"/>
                <a:ea typeface="+mn-ea"/>
              </a:rPr>
              <a:t>, and have operating </a:t>
            </a:r>
            <a:r>
              <a:rPr lang="da-DK" sz="3200" b="1" dirty="0" err="1" smtClean="0">
                <a:solidFill>
                  <a:prstClr val="white"/>
                </a:solidFill>
                <a:effectLst>
                  <a:outerShdw blurRad="38100" dist="38100" dir="2700000" algn="tl">
                    <a:srgbClr val="000000">
                      <a:alpha val="43137"/>
                    </a:srgbClr>
                  </a:outerShdw>
                </a:effectLst>
                <a:latin typeface="+mn-lt"/>
                <a:ea typeface="+mn-ea"/>
              </a:rPr>
              <a:t>costs</a:t>
            </a:r>
            <a:r>
              <a:rPr lang="da-DK" sz="3200" b="1" dirty="0" smtClean="0">
                <a:solidFill>
                  <a:prstClr val="white"/>
                </a:solidFill>
                <a:effectLst>
                  <a:outerShdw blurRad="38100" dist="38100" dir="2700000" algn="tl">
                    <a:srgbClr val="000000">
                      <a:alpha val="43137"/>
                    </a:srgbClr>
                  </a:outerShdw>
                </a:effectLst>
                <a:latin typeface="+mn-lt"/>
                <a:ea typeface="+mn-ea"/>
              </a:rPr>
              <a:t> </a:t>
            </a:r>
            <a:r>
              <a:rPr lang="da-DK" sz="2000" b="1" dirty="0" smtClean="0">
                <a:solidFill>
                  <a:prstClr val="white"/>
                </a:solidFill>
                <a:effectLst>
                  <a:outerShdw blurRad="38100" dist="38100" dir="2700000" algn="tl">
                    <a:srgbClr val="000000">
                      <a:alpha val="43137"/>
                    </a:srgbClr>
                  </a:outerShdw>
                </a:effectLst>
                <a:latin typeface="+mn-lt"/>
                <a:ea typeface="+mn-ea"/>
              </a:rPr>
              <a:t>(to </a:t>
            </a:r>
            <a:r>
              <a:rPr lang="da-DK" sz="2000" b="1" dirty="0" err="1" smtClean="0">
                <a:solidFill>
                  <a:prstClr val="white"/>
                </a:solidFill>
                <a:effectLst>
                  <a:outerShdw blurRad="38100" dist="38100" dir="2700000" algn="tl">
                    <a:srgbClr val="000000">
                      <a:alpha val="43137"/>
                    </a:srgbClr>
                  </a:outerShdw>
                </a:effectLst>
                <a:latin typeface="+mn-lt"/>
                <a:ea typeface="+mn-ea"/>
              </a:rPr>
              <a:t>operate</a:t>
            </a:r>
            <a:r>
              <a:rPr lang="da-DK" sz="2000" b="1" dirty="0" smtClean="0">
                <a:solidFill>
                  <a:prstClr val="white"/>
                </a:solidFill>
                <a:effectLst>
                  <a:outerShdw blurRad="38100" dist="38100" dir="2700000" algn="tl">
                    <a:srgbClr val="000000">
                      <a:alpha val="43137"/>
                    </a:srgbClr>
                  </a:outerShdw>
                </a:effectLst>
                <a:latin typeface="+mn-lt"/>
                <a:ea typeface="+mn-ea"/>
              </a:rPr>
              <a:t> </a:t>
            </a:r>
            <a:r>
              <a:rPr lang="da-DK" sz="2000" b="1" dirty="0">
                <a:solidFill>
                  <a:prstClr val="white"/>
                </a:solidFill>
                <a:effectLst>
                  <a:outerShdw blurRad="38100" dist="38100" dir="2700000" algn="tl">
                    <a:srgbClr val="000000">
                      <a:alpha val="43137"/>
                    </a:srgbClr>
                  </a:outerShdw>
                </a:effectLst>
                <a:latin typeface="+mn-lt"/>
                <a:ea typeface="+mn-ea"/>
              </a:rPr>
              <a:t>the </a:t>
            </a:r>
            <a:r>
              <a:rPr lang="da-DK" sz="2000" b="1" dirty="0" err="1">
                <a:solidFill>
                  <a:prstClr val="white"/>
                </a:solidFill>
                <a:effectLst>
                  <a:outerShdw blurRad="38100" dist="38100" dir="2700000" algn="tl">
                    <a:srgbClr val="000000">
                      <a:alpha val="43137"/>
                    </a:srgbClr>
                  </a:outerShdw>
                </a:effectLst>
                <a:latin typeface="+mn-lt"/>
                <a:ea typeface="+mn-ea"/>
              </a:rPr>
              <a:t>fishing</a:t>
            </a:r>
            <a:r>
              <a:rPr lang="da-DK" sz="2000" b="1" dirty="0">
                <a:solidFill>
                  <a:prstClr val="white"/>
                </a:solidFill>
                <a:effectLst>
                  <a:outerShdw blurRad="38100" dist="38100" dir="2700000" algn="tl">
                    <a:srgbClr val="000000">
                      <a:alpha val="43137"/>
                    </a:srgbClr>
                  </a:outerShdw>
                </a:effectLst>
                <a:latin typeface="+mn-lt"/>
                <a:ea typeface="+mn-ea"/>
              </a:rPr>
              <a:t>, </a:t>
            </a:r>
            <a:r>
              <a:rPr lang="da-DK" sz="2000" b="1" dirty="0" err="1">
                <a:solidFill>
                  <a:prstClr val="white"/>
                </a:solidFill>
                <a:effectLst>
                  <a:outerShdw blurRad="38100" dist="38100" dir="2700000" algn="tl">
                    <a:srgbClr val="000000">
                      <a:alpha val="43137"/>
                    </a:srgbClr>
                  </a:outerShdw>
                </a:effectLst>
                <a:latin typeface="+mn-lt"/>
                <a:ea typeface="+mn-ea"/>
              </a:rPr>
              <a:t>choose</a:t>
            </a:r>
            <a:r>
              <a:rPr lang="da-DK" sz="2000" b="1" dirty="0">
                <a:solidFill>
                  <a:prstClr val="white"/>
                </a:solidFill>
                <a:effectLst>
                  <a:outerShdw blurRad="38100" dist="38100" dir="2700000" algn="tl">
                    <a:srgbClr val="000000">
                      <a:alpha val="43137"/>
                    </a:srgbClr>
                  </a:outerShdw>
                </a:effectLst>
                <a:latin typeface="+mn-lt"/>
                <a:ea typeface="+mn-ea"/>
              </a:rPr>
              <a:t> species </a:t>
            </a:r>
            <a:r>
              <a:rPr lang="da-DK" sz="2000" b="1" dirty="0" err="1">
                <a:solidFill>
                  <a:prstClr val="white"/>
                </a:solidFill>
                <a:effectLst>
                  <a:outerShdw blurRad="38100" dist="38100" dir="2700000" algn="tl">
                    <a:srgbClr val="000000">
                      <a:alpha val="43137"/>
                    </a:srgbClr>
                  </a:outerShdw>
                </a:effectLst>
                <a:latin typeface="+mn-lt"/>
                <a:ea typeface="+mn-ea"/>
              </a:rPr>
              <a:t>among</a:t>
            </a:r>
            <a:r>
              <a:rPr lang="da-DK" sz="2000" b="1" dirty="0">
                <a:solidFill>
                  <a:prstClr val="white"/>
                </a:solidFill>
                <a:effectLst>
                  <a:outerShdw blurRad="38100" dist="38100" dir="2700000" algn="tl">
                    <a:srgbClr val="000000">
                      <a:alpha val="43137"/>
                    </a:srgbClr>
                  </a:outerShdw>
                </a:effectLst>
                <a:latin typeface="+mn-lt"/>
                <a:ea typeface="+mn-ea"/>
              </a:rPr>
              <a:t> the </a:t>
            </a:r>
            <a:r>
              <a:rPr lang="da-DK" sz="2000" b="1" dirty="0" err="1">
                <a:solidFill>
                  <a:prstClr val="white"/>
                </a:solidFill>
                <a:effectLst>
                  <a:outerShdw blurRad="38100" dist="38100" dir="2700000" algn="tl">
                    <a:srgbClr val="000000">
                      <a:alpha val="43137"/>
                    </a:srgbClr>
                  </a:outerShdw>
                </a:effectLst>
                <a:latin typeface="+mn-lt"/>
                <a:ea typeface="+mn-ea"/>
              </a:rPr>
              <a:t>available</a:t>
            </a:r>
            <a:r>
              <a:rPr lang="da-DK" sz="2000" b="1" dirty="0">
                <a:solidFill>
                  <a:prstClr val="white"/>
                </a:solidFill>
                <a:effectLst>
                  <a:outerShdw blurRad="38100" dist="38100" dir="2700000" algn="tl">
                    <a:srgbClr val="000000">
                      <a:alpha val="43137"/>
                    </a:srgbClr>
                  </a:outerShdw>
                </a:effectLst>
                <a:latin typeface="+mn-lt"/>
                <a:ea typeface="+mn-ea"/>
              </a:rPr>
              <a:t> and </a:t>
            </a:r>
            <a:r>
              <a:rPr lang="da-DK" sz="2000" b="1" dirty="0" err="1">
                <a:solidFill>
                  <a:prstClr val="white"/>
                </a:solidFill>
                <a:effectLst>
                  <a:outerShdw blurRad="38100" dist="38100" dir="2700000" algn="tl">
                    <a:srgbClr val="000000">
                      <a:alpha val="43137"/>
                    </a:srgbClr>
                  </a:outerShdw>
                </a:effectLst>
                <a:latin typeface="+mn-lt"/>
                <a:ea typeface="+mn-ea"/>
              </a:rPr>
              <a:t>depending</a:t>
            </a:r>
            <a:r>
              <a:rPr lang="da-DK" sz="2000" b="1" dirty="0">
                <a:solidFill>
                  <a:prstClr val="white"/>
                </a:solidFill>
                <a:effectLst>
                  <a:outerShdw blurRad="38100" dist="38100" dir="2700000" algn="tl">
                    <a:srgbClr val="000000">
                      <a:alpha val="43137"/>
                    </a:srgbClr>
                  </a:outerShdw>
                </a:effectLst>
                <a:latin typeface="+mn-lt"/>
                <a:ea typeface="+mn-ea"/>
              </a:rPr>
              <a:t> on </a:t>
            </a:r>
            <a:r>
              <a:rPr lang="da-DK" sz="2000" b="1" dirty="0" err="1">
                <a:solidFill>
                  <a:prstClr val="white"/>
                </a:solidFill>
                <a:effectLst>
                  <a:outerShdw blurRad="38100" dist="38100" dir="2700000" algn="tl">
                    <a:srgbClr val="000000">
                      <a:alpha val="43137"/>
                    </a:srgbClr>
                  </a:outerShdw>
                </a:effectLst>
                <a:latin typeface="+mn-lt"/>
                <a:ea typeface="+mn-ea"/>
              </a:rPr>
              <a:t>market</a:t>
            </a:r>
            <a:r>
              <a:rPr lang="da-DK" sz="2000" b="1" dirty="0">
                <a:solidFill>
                  <a:prstClr val="white"/>
                </a:solidFill>
                <a:effectLst>
                  <a:outerShdw blurRad="38100" dist="38100" dir="2700000" algn="tl">
                    <a:srgbClr val="000000">
                      <a:alpha val="43137"/>
                    </a:srgbClr>
                  </a:outerShdw>
                </a:effectLst>
                <a:latin typeface="+mn-lt"/>
                <a:ea typeface="+mn-ea"/>
              </a:rPr>
              <a:t> </a:t>
            </a:r>
            <a:r>
              <a:rPr lang="da-DK" sz="2000" b="1" dirty="0" err="1">
                <a:solidFill>
                  <a:prstClr val="white"/>
                </a:solidFill>
                <a:effectLst>
                  <a:outerShdw blurRad="38100" dist="38100" dir="2700000" algn="tl">
                    <a:srgbClr val="000000">
                      <a:alpha val="43137"/>
                    </a:srgbClr>
                  </a:outerShdw>
                </a:effectLst>
                <a:latin typeface="+mn-lt"/>
                <a:ea typeface="+mn-ea"/>
              </a:rPr>
              <a:t>demand</a:t>
            </a:r>
            <a:r>
              <a:rPr lang="da-DK" sz="2000" b="1" dirty="0">
                <a:solidFill>
                  <a:prstClr val="white"/>
                </a:solidFill>
                <a:effectLst>
                  <a:outerShdw blurRad="38100" dist="38100" dir="2700000" algn="tl">
                    <a:srgbClr val="000000">
                      <a:alpha val="43137"/>
                    </a:srgbClr>
                  </a:outerShdw>
                </a:effectLst>
                <a:latin typeface="+mn-lt"/>
                <a:ea typeface="+mn-ea"/>
              </a:rPr>
              <a:t>, </a:t>
            </a:r>
            <a:r>
              <a:rPr lang="da-DK" sz="2000" b="1" dirty="0" err="1">
                <a:solidFill>
                  <a:prstClr val="white"/>
                </a:solidFill>
                <a:effectLst>
                  <a:outerShdw blurRad="38100" dist="38100" dir="2700000" algn="tl">
                    <a:srgbClr val="000000">
                      <a:alpha val="43137"/>
                    </a:srgbClr>
                  </a:outerShdw>
                </a:effectLst>
                <a:latin typeface="+mn-lt"/>
                <a:ea typeface="+mn-ea"/>
              </a:rPr>
              <a:t>policies</a:t>
            </a:r>
            <a:r>
              <a:rPr lang="da-DK" sz="2000" b="1" dirty="0">
                <a:solidFill>
                  <a:prstClr val="white"/>
                </a:solidFill>
                <a:effectLst>
                  <a:outerShdw blurRad="38100" dist="38100" dir="2700000" algn="tl">
                    <a:srgbClr val="000000">
                      <a:alpha val="43137"/>
                    </a:srgbClr>
                  </a:outerShdw>
                </a:effectLst>
                <a:latin typeface="+mn-lt"/>
                <a:ea typeface="+mn-ea"/>
              </a:rPr>
              <a:t>, </a:t>
            </a:r>
            <a:r>
              <a:rPr lang="da-DK" sz="2000" b="1" dirty="0" err="1">
                <a:solidFill>
                  <a:prstClr val="white"/>
                </a:solidFill>
                <a:effectLst>
                  <a:outerShdw blurRad="38100" dist="38100" dir="2700000" algn="tl">
                    <a:srgbClr val="000000">
                      <a:alpha val="43137"/>
                    </a:srgbClr>
                  </a:outerShdw>
                </a:effectLst>
                <a:latin typeface="+mn-lt"/>
                <a:ea typeface="+mn-ea"/>
              </a:rPr>
              <a:t>environmental</a:t>
            </a:r>
            <a:r>
              <a:rPr lang="da-DK" sz="2000" b="1" dirty="0">
                <a:solidFill>
                  <a:prstClr val="white"/>
                </a:solidFill>
                <a:effectLst>
                  <a:outerShdw blurRad="38100" dist="38100" dir="2700000" algn="tl">
                    <a:srgbClr val="000000">
                      <a:alpha val="43137"/>
                    </a:srgbClr>
                  </a:outerShdw>
                </a:effectLst>
                <a:latin typeface="+mn-lt"/>
                <a:ea typeface="+mn-ea"/>
              </a:rPr>
              <a:t> </a:t>
            </a:r>
            <a:r>
              <a:rPr lang="da-DK" sz="2000" b="1" dirty="0" err="1">
                <a:solidFill>
                  <a:prstClr val="white"/>
                </a:solidFill>
                <a:effectLst>
                  <a:outerShdw blurRad="38100" dist="38100" dir="2700000" algn="tl">
                    <a:srgbClr val="000000">
                      <a:alpha val="43137"/>
                    </a:srgbClr>
                  </a:outerShdw>
                </a:effectLst>
                <a:latin typeface="+mn-lt"/>
                <a:ea typeface="+mn-ea"/>
              </a:rPr>
              <a:t>influences</a:t>
            </a:r>
            <a:r>
              <a:rPr lang="da-DK" sz="2000" b="1" dirty="0">
                <a:solidFill>
                  <a:prstClr val="white"/>
                </a:solidFill>
                <a:effectLst>
                  <a:outerShdw blurRad="38100" dist="38100" dir="2700000" algn="tl">
                    <a:srgbClr val="000000">
                      <a:alpha val="43137"/>
                    </a:srgbClr>
                  </a:outerShdw>
                </a:effectLst>
                <a:latin typeface="+mn-lt"/>
                <a:ea typeface="+mn-ea"/>
              </a:rPr>
              <a:t> etc</a:t>
            </a:r>
            <a:r>
              <a:rPr lang="da-DK" sz="2000" b="1" dirty="0" smtClean="0">
                <a:solidFill>
                  <a:prstClr val="white"/>
                </a:solidFill>
                <a:effectLst>
                  <a:outerShdw blurRad="38100" dist="38100" dir="2700000" algn="tl">
                    <a:srgbClr val="000000">
                      <a:alpha val="43137"/>
                    </a:srgbClr>
                  </a:outerShdw>
                </a:effectLst>
                <a:latin typeface="+mn-lt"/>
                <a:ea typeface="+mn-ea"/>
              </a:rPr>
              <a:t>.)</a:t>
            </a:r>
            <a:r>
              <a:rPr lang="da-DK" sz="2400" b="1" dirty="0" smtClean="0">
                <a:solidFill>
                  <a:prstClr val="white"/>
                </a:solidFill>
                <a:effectLst>
                  <a:outerShdw blurRad="38100" dist="38100" dir="2700000" algn="tl">
                    <a:srgbClr val="000000">
                      <a:alpha val="43137"/>
                    </a:srgbClr>
                  </a:outerShdw>
                </a:effectLst>
                <a:latin typeface="+mn-lt"/>
                <a:ea typeface="+mn-ea"/>
              </a:rPr>
              <a:t> </a:t>
            </a:r>
            <a:endParaRPr lang="da-DK" sz="2400" b="1" dirty="0">
              <a:solidFill>
                <a:prstClr val="white"/>
              </a:solidFill>
              <a:effectLst>
                <a:outerShdw blurRad="38100" dist="38100" dir="2700000" algn="tl">
                  <a:srgbClr val="000000">
                    <a:alpha val="43137"/>
                  </a:srgbClr>
                </a:outerShdw>
              </a:effectLst>
              <a:latin typeface="+mn-lt"/>
              <a:ea typeface="+mn-ea"/>
            </a:endParaRPr>
          </a:p>
        </p:txBody>
      </p:sp>
      <p:sp>
        <p:nvSpPr>
          <p:cNvPr id="23" name="Rectangle 22"/>
          <p:cNvSpPr/>
          <p:nvPr/>
        </p:nvSpPr>
        <p:spPr>
          <a:xfrm>
            <a:off x="7248128" y="44625"/>
            <a:ext cx="5071625" cy="4616648"/>
          </a:xfrm>
          <a:prstGeom prst="rect">
            <a:avLst/>
          </a:prstGeom>
        </p:spPr>
        <p:txBody>
          <a:bodyPr wrap="square">
            <a:spAutoFit/>
          </a:bodyPr>
          <a:lstStyle/>
          <a:p>
            <a:r>
              <a:rPr lang="da-DK" sz="2800" dirty="0" err="1"/>
              <a:t>We</a:t>
            </a:r>
            <a:r>
              <a:rPr lang="da-DK" sz="2800" dirty="0"/>
              <a:t> </a:t>
            </a:r>
            <a:r>
              <a:rPr lang="da-DK" sz="2800" dirty="0" err="1"/>
              <a:t>gather</a:t>
            </a:r>
            <a:r>
              <a:rPr lang="da-DK" sz="2800" dirty="0"/>
              <a:t> data &amp; </a:t>
            </a:r>
            <a:r>
              <a:rPr lang="da-DK" sz="2800" dirty="0" err="1"/>
              <a:t>tools</a:t>
            </a:r>
            <a:r>
              <a:rPr lang="da-DK" sz="2800" dirty="0"/>
              <a:t> for </a:t>
            </a:r>
            <a:r>
              <a:rPr lang="da-DK" sz="2800" dirty="0" err="1"/>
              <a:t>capturing</a:t>
            </a:r>
            <a:r>
              <a:rPr lang="da-DK" sz="2800" dirty="0"/>
              <a:t> the </a:t>
            </a:r>
            <a:r>
              <a:rPr lang="da-DK" sz="2800" dirty="0" err="1"/>
              <a:t>interlinked</a:t>
            </a:r>
            <a:r>
              <a:rPr lang="da-DK" sz="2800" dirty="0"/>
              <a:t> </a:t>
            </a:r>
            <a:r>
              <a:rPr lang="da-DK" sz="2800" dirty="0" err="1"/>
              <a:t>dynamics</a:t>
            </a:r>
            <a:r>
              <a:rPr lang="da-DK" sz="2800" dirty="0"/>
              <a:t>, the joint </a:t>
            </a:r>
            <a:r>
              <a:rPr lang="da-DK" sz="2800" dirty="0" err="1"/>
              <a:t>production</a:t>
            </a:r>
            <a:r>
              <a:rPr lang="da-DK" sz="2800" dirty="0"/>
              <a:t> and the </a:t>
            </a:r>
            <a:r>
              <a:rPr lang="da-DK" sz="2800" dirty="0" err="1"/>
              <a:t>technical</a:t>
            </a:r>
            <a:r>
              <a:rPr lang="da-DK" sz="2800" dirty="0"/>
              <a:t> </a:t>
            </a:r>
            <a:r>
              <a:rPr lang="da-DK" sz="2800" dirty="0" err="1"/>
              <a:t>interactions</a:t>
            </a:r>
            <a:r>
              <a:rPr lang="da-DK" sz="2800" dirty="0"/>
              <a:t> </a:t>
            </a:r>
            <a:r>
              <a:rPr lang="da-DK" sz="2800" dirty="0" err="1"/>
              <a:t>between</a:t>
            </a:r>
            <a:r>
              <a:rPr lang="da-DK" sz="2800" dirty="0"/>
              <a:t> </a:t>
            </a:r>
            <a:r>
              <a:rPr lang="da-DK" sz="2800" dirty="0" err="1"/>
              <a:t>activities</a:t>
            </a:r>
            <a:r>
              <a:rPr lang="da-DK" sz="2800" dirty="0"/>
              <a:t> </a:t>
            </a:r>
          </a:p>
          <a:p>
            <a:r>
              <a:rPr lang="da-DK" sz="2800" dirty="0"/>
              <a:t>=&gt; the DISPLACE </a:t>
            </a:r>
            <a:r>
              <a:rPr lang="da-DK" sz="2800" dirty="0" smtClean="0"/>
              <a:t>platform to </a:t>
            </a:r>
            <a:r>
              <a:rPr lang="da-DK" sz="2800" dirty="0" err="1" smtClean="0"/>
              <a:t>prepare</a:t>
            </a:r>
            <a:r>
              <a:rPr lang="da-DK" sz="2800" dirty="0" smtClean="0"/>
              <a:t> &amp; </a:t>
            </a:r>
            <a:r>
              <a:rPr lang="da-DK" sz="2800" dirty="0" err="1" smtClean="0"/>
              <a:t>anticipate</a:t>
            </a:r>
            <a:r>
              <a:rPr lang="da-DK" sz="2800" dirty="0" smtClean="0"/>
              <a:t> </a:t>
            </a:r>
            <a:r>
              <a:rPr lang="da-DK" sz="2800" dirty="0" err="1" smtClean="0"/>
              <a:t>unintended</a:t>
            </a:r>
            <a:r>
              <a:rPr lang="da-DK" sz="2800" dirty="0" smtClean="0"/>
              <a:t> </a:t>
            </a:r>
            <a:r>
              <a:rPr lang="da-DK" sz="2800" dirty="0" err="1" smtClean="0"/>
              <a:t>consequences</a:t>
            </a:r>
            <a:r>
              <a:rPr lang="da-DK" sz="2800" dirty="0" smtClean="0"/>
              <a:t> &amp; </a:t>
            </a:r>
            <a:r>
              <a:rPr lang="da-DK" sz="2800" dirty="0" err="1" smtClean="0"/>
              <a:t>document</a:t>
            </a:r>
            <a:r>
              <a:rPr lang="da-DK" sz="2800" dirty="0" smtClean="0"/>
              <a:t> </a:t>
            </a:r>
            <a:r>
              <a:rPr lang="da-DK" sz="2800" dirty="0" err="1" smtClean="0"/>
              <a:t>trade-offs</a:t>
            </a:r>
            <a:endParaRPr lang="da-DK" sz="2800" dirty="0"/>
          </a:p>
        </p:txBody>
      </p: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1169" y="3589770"/>
            <a:ext cx="1021671" cy="282079"/>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1198" y="3959866"/>
            <a:ext cx="1427681" cy="487418"/>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0667" y="3618755"/>
            <a:ext cx="873124" cy="465076"/>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61933">
            <a:off x="6733226" y="2459907"/>
            <a:ext cx="681988" cy="600897"/>
          </a:xfrm>
          <a:prstGeom prst="rect">
            <a:avLst/>
          </a:prstGeom>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6067" y="3463433"/>
            <a:ext cx="550913" cy="448932"/>
          </a:xfrm>
          <a:prstGeom prst="rect">
            <a:avLst/>
          </a:prstGeom>
        </p:spPr>
      </p:pic>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8257891">
            <a:off x="5692473" y="2330510"/>
            <a:ext cx="565129" cy="460516"/>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2066588">
            <a:off x="5688154" y="3037271"/>
            <a:ext cx="573767" cy="467555"/>
          </a:xfrm>
          <a:prstGeom prst="rect">
            <a:avLst/>
          </a:prstGeom>
        </p:spPr>
      </p:pic>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187543">
            <a:off x="3040478" y="2624214"/>
            <a:ext cx="413551" cy="507495"/>
          </a:xfrm>
          <a:prstGeom prst="rect">
            <a:avLst/>
          </a:prstGeom>
        </p:spPr>
      </p:pic>
    </p:spTree>
    <p:extLst>
      <p:ext uri="{BB962C8B-B14F-4D97-AF65-F5344CB8AC3E}">
        <p14:creationId xmlns:p14="http://schemas.microsoft.com/office/powerpoint/2010/main" val="19761251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7612" y="97692"/>
            <a:ext cx="9025341" cy="6652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9214" y="2101261"/>
            <a:ext cx="3782773" cy="3494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9023" y="2792838"/>
            <a:ext cx="3709261" cy="3957402"/>
          </a:xfrm>
          <a:prstGeom prst="rect">
            <a:avLst/>
          </a:prstGeom>
          <a:noFill/>
          <a:ln>
            <a:noFill/>
          </a:ln>
          <a:scene3d>
            <a:camera prst="orthographicFront">
              <a:rot lat="1800000" lon="0" rev="300000"/>
            </a:camera>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9140" y="3708527"/>
            <a:ext cx="3701642" cy="3493875"/>
          </a:xfrm>
          <a:prstGeom prst="rect">
            <a:avLst/>
          </a:prstGeom>
          <a:noFill/>
          <a:ln>
            <a:noFill/>
          </a:ln>
          <a:scene3d>
            <a:camera prst="orthographicFront">
              <a:rot lat="600000" lon="600000" rev="21299999"/>
            </a:camera>
            <a:lightRig rig="threePt" dir="t"/>
          </a:scene3d>
          <a:sp3d>
            <a:bevelB/>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2926" y="101287"/>
            <a:ext cx="8920026" cy="1301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7896200" y="2114634"/>
            <a:ext cx="4621607" cy="4438395"/>
          </a:xfrm>
          <a:prstGeom prst="rect">
            <a:avLst/>
          </a:prstGeom>
        </p:spPr>
        <p:txBody>
          <a:bodyPr wrap="square">
            <a:spAutoFit/>
          </a:bodyPr>
          <a:lstStyle/>
          <a:p>
            <a:r>
              <a:rPr lang="da-DK" sz="2824" b="1" dirty="0" err="1" smtClean="0"/>
              <a:t>Spatial</a:t>
            </a:r>
            <a:r>
              <a:rPr lang="da-DK" sz="2824" b="1" dirty="0" smtClean="0"/>
              <a:t> </a:t>
            </a:r>
            <a:r>
              <a:rPr lang="da-DK" sz="2824" b="1" dirty="0" err="1"/>
              <a:t>m</a:t>
            </a:r>
            <a:r>
              <a:rPr lang="da-DK" sz="2824" b="1" dirty="0" err="1" smtClean="0"/>
              <a:t>ulti</a:t>
            </a:r>
            <a:r>
              <a:rPr lang="da-DK" sz="2824" b="1" dirty="0" smtClean="0"/>
              <a:t>-agents </a:t>
            </a:r>
            <a:r>
              <a:rPr lang="da-DK" sz="2824" b="1" dirty="0" err="1" smtClean="0"/>
              <a:t>bioeconomic</a:t>
            </a:r>
            <a:r>
              <a:rPr lang="da-DK" sz="2824" b="1" dirty="0" smtClean="0"/>
              <a:t> </a:t>
            </a:r>
            <a:r>
              <a:rPr lang="da-DK" sz="2824" b="1" dirty="0"/>
              <a:t>model </a:t>
            </a:r>
            <a:r>
              <a:rPr lang="da-DK" sz="2824" b="1" dirty="0" err="1"/>
              <a:t>combined</a:t>
            </a:r>
            <a:r>
              <a:rPr lang="da-DK" sz="2824" b="1" dirty="0"/>
              <a:t> to </a:t>
            </a:r>
            <a:r>
              <a:rPr lang="da-DK" sz="2824" b="1" dirty="0" err="1"/>
              <a:t>spatial</a:t>
            </a:r>
            <a:r>
              <a:rPr lang="da-DK" sz="2824" b="1" dirty="0"/>
              <a:t> population </a:t>
            </a:r>
            <a:r>
              <a:rPr lang="da-DK" sz="2824" b="1" dirty="0" err="1"/>
              <a:t>dynamics</a:t>
            </a:r>
            <a:r>
              <a:rPr lang="da-DK" sz="2824" b="1" dirty="0"/>
              <a:t> and </a:t>
            </a:r>
            <a:r>
              <a:rPr lang="da-DK" sz="2824" b="1" dirty="0" err="1"/>
              <a:t>other</a:t>
            </a:r>
            <a:r>
              <a:rPr lang="da-DK" sz="2824" b="1" dirty="0"/>
              <a:t> </a:t>
            </a:r>
            <a:r>
              <a:rPr lang="da-DK" sz="2824" b="1" dirty="0" err="1" smtClean="0"/>
              <a:t>activities</a:t>
            </a:r>
            <a:endParaRPr lang="da-DK" sz="2824" b="1" dirty="0" smtClean="0"/>
          </a:p>
          <a:p>
            <a:r>
              <a:rPr lang="da-DK" sz="2824" b="1" dirty="0"/>
              <a:t>Support </a:t>
            </a:r>
            <a:r>
              <a:rPr lang="da-DK" sz="2824" b="1" dirty="0" err="1"/>
              <a:t>achieving</a:t>
            </a:r>
            <a:r>
              <a:rPr lang="da-DK" sz="2824" b="1" dirty="0"/>
              <a:t> </a:t>
            </a:r>
            <a:r>
              <a:rPr lang="da-DK" sz="2824" b="1" dirty="0" err="1"/>
              <a:t>economically</a:t>
            </a:r>
            <a:r>
              <a:rPr lang="da-DK" sz="2824" b="1" dirty="0"/>
              <a:t> </a:t>
            </a:r>
            <a:r>
              <a:rPr lang="da-DK" sz="2824" b="1" dirty="0" err="1"/>
              <a:t>viable</a:t>
            </a:r>
            <a:r>
              <a:rPr lang="da-DK" sz="2824" b="1" dirty="0"/>
              <a:t>, profitable </a:t>
            </a:r>
            <a:r>
              <a:rPr lang="da-DK" sz="2824" b="1" dirty="0" err="1"/>
              <a:t>fisheries</a:t>
            </a:r>
            <a:endParaRPr lang="da-DK" sz="2824" b="1" dirty="0"/>
          </a:p>
          <a:p>
            <a:endParaRPr lang="da-DK" sz="2824" b="1" dirty="0"/>
          </a:p>
        </p:txBody>
      </p:sp>
    </p:spTree>
    <p:extLst>
      <p:ext uri="{BB962C8B-B14F-4D97-AF65-F5344CB8AC3E}">
        <p14:creationId xmlns:p14="http://schemas.microsoft.com/office/powerpoint/2010/main" val="39660211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95400" y="309842"/>
            <a:ext cx="9312706" cy="526870"/>
          </a:xfrm>
          <a:prstGeom prst="rect">
            <a:avLst/>
          </a:prstGeom>
        </p:spPr>
        <p:txBody>
          <a:bodyPr wrap="square">
            <a:spAutoFit/>
          </a:bodyPr>
          <a:lstStyle/>
          <a:p>
            <a:r>
              <a:rPr lang="da-DK" sz="2824" b="1" dirty="0"/>
              <a:t>DISPLACE </a:t>
            </a:r>
            <a:r>
              <a:rPr lang="da-DK" sz="2824" b="1" dirty="0" err="1" smtClean="0"/>
              <a:t>building</a:t>
            </a:r>
            <a:r>
              <a:rPr lang="da-DK" sz="2824" b="1" dirty="0" smtClean="0"/>
              <a:t> the case</a:t>
            </a:r>
            <a:endParaRPr lang="da-DK" sz="2824" b="1" dirty="0"/>
          </a:p>
        </p:txBody>
      </p:sp>
      <p:sp>
        <p:nvSpPr>
          <p:cNvPr id="35" name="Freeform: Shape 154">
            <a:extLst>
              <a:ext uri="{FF2B5EF4-FFF2-40B4-BE49-F238E27FC236}">
                <a16:creationId xmlns:a16="http://schemas.microsoft.com/office/drawing/2014/main" id="{596A6A5E-08B8-4282-9DFC-7B55971F1179}"/>
              </a:ext>
            </a:extLst>
          </p:cNvPr>
          <p:cNvSpPr/>
          <p:nvPr/>
        </p:nvSpPr>
        <p:spPr>
          <a:xfrm>
            <a:off x="3664895" y="928602"/>
            <a:ext cx="1957474" cy="1988764"/>
          </a:xfrm>
          <a:custGeom>
            <a:avLst/>
            <a:gdLst>
              <a:gd name="connsiteX0" fmla="*/ 1957729 w 1957729"/>
              <a:gd name="connsiteY0" fmla="*/ 0 h 1989023"/>
              <a:gd name="connsiteX1" fmla="*/ 1957729 w 1957729"/>
              <a:gd name="connsiteY1" fmla="*/ 732098 h 1989023"/>
              <a:gd name="connsiteX2" fmla="*/ 1941234 w 1957729"/>
              <a:gd name="connsiteY2" fmla="*/ 760125 h 1989023"/>
              <a:gd name="connsiteX3" fmla="*/ 1908514 w 1957729"/>
              <a:gd name="connsiteY3" fmla="*/ 759198 h 1989023"/>
              <a:gd name="connsiteX4" fmla="*/ 1721533 w 1957729"/>
              <a:gd name="connsiteY4" fmla="*/ 718393 h 1989023"/>
              <a:gd name="connsiteX5" fmla="*/ 1612498 w 1957729"/>
              <a:gd name="connsiteY5" fmla="*/ 803403 h 1989023"/>
              <a:gd name="connsiteX6" fmla="*/ 1593283 w 1957729"/>
              <a:gd name="connsiteY6" fmla="*/ 959615 h 1989023"/>
              <a:gd name="connsiteX7" fmla="*/ 1690082 w 1957729"/>
              <a:gd name="connsiteY7" fmla="*/ 1083265 h 1989023"/>
              <a:gd name="connsiteX8" fmla="*/ 1909420 w 1957729"/>
              <a:gd name="connsiteY8" fmla="*/ 1054929 h 1989023"/>
              <a:gd name="connsiteX9" fmla="*/ 1941505 w 1957729"/>
              <a:gd name="connsiteY9" fmla="*/ 1054929 h 1989023"/>
              <a:gd name="connsiteX10" fmla="*/ 1957729 w 1957729"/>
              <a:gd name="connsiteY10" fmla="*/ 1082647 h 1989023"/>
              <a:gd name="connsiteX11" fmla="*/ 1957729 w 1957729"/>
              <a:gd name="connsiteY11" fmla="*/ 1746473 h 1989023"/>
              <a:gd name="connsiteX12" fmla="*/ 1871068 w 1957729"/>
              <a:gd name="connsiteY12" fmla="*/ 1755181 h 1989023"/>
              <a:gd name="connsiteX13" fmla="*/ 1530494 w 1957729"/>
              <a:gd name="connsiteY13" fmla="*/ 1982636 h 1989023"/>
              <a:gd name="connsiteX14" fmla="*/ 1527015 w 1957729"/>
              <a:gd name="connsiteY14" fmla="*/ 1989023 h 1989023"/>
              <a:gd name="connsiteX15" fmla="*/ 953215 w 1957729"/>
              <a:gd name="connsiteY15" fmla="*/ 1675241 h 1989023"/>
              <a:gd name="connsiteX16" fmla="*/ 860041 w 1957729"/>
              <a:gd name="connsiteY16" fmla="*/ 1676993 h 1989023"/>
              <a:gd name="connsiteX17" fmla="*/ 814814 w 1957729"/>
              <a:gd name="connsiteY17" fmla="*/ 1758293 h 1989023"/>
              <a:gd name="connsiteX18" fmla="*/ 762246 w 1957729"/>
              <a:gd name="connsiteY18" fmla="*/ 1911517 h 1989023"/>
              <a:gd name="connsiteX19" fmla="*/ 653755 w 1957729"/>
              <a:gd name="connsiteY19" fmla="*/ 1928519 h 1989023"/>
              <a:gd name="connsiteX20" fmla="*/ 564297 w 1957729"/>
              <a:gd name="connsiteY20" fmla="*/ 1864633 h 1989023"/>
              <a:gd name="connsiteX21" fmla="*/ 548708 w 1957729"/>
              <a:gd name="connsiteY21" fmla="*/ 1775089 h 1989023"/>
              <a:gd name="connsiteX22" fmla="*/ 645235 w 1957729"/>
              <a:gd name="connsiteY22" fmla="*/ 1668853 h 1989023"/>
              <a:gd name="connsiteX23" fmla="*/ 692909 w 1957729"/>
              <a:gd name="connsiteY23" fmla="*/ 1587243 h 1989023"/>
              <a:gd name="connsiteX24" fmla="*/ 644601 w 1957729"/>
              <a:gd name="connsiteY24" fmla="*/ 1506252 h 1989023"/>
              <a:gd name="connsiteX25" fmla="*/ 0 w 1957729"/>
              <a:gd name="connsiteY25" fmla="*/ 1153540 h 1989023"/>
              <a:gd name="connsiteX26" fmla="*/ 1071653 w 1957729"/>
              <a:gd name="connsiteY26" fmla="*/ 189304 h 1989023"/>
              <a:gd name="connsiteX27" fmla="*/ 1189482 w 1957729"/>
              <a:gd name="connsiteY27" fmla="*/ 142331 h 1989023"/>
              <a:gd name="connsiteX28" fmla="*/ 1225720 w 1957729"/>
              <a:gd name="connsiteY28" fmla="*/ 129068 h 1989023"/>
              <a:gd name="connsiteX29" fmla="*/ 1347159 w 1957729"/>
              <a:gd name="connsiteY29" fmla="*/ 89679 h 1989023"/>
              <a:gd name="connsiteX30" fmla="*/ 1428280 w 1957729"/>
              <a:gd name="connsiteY30" fmla="*/ 68821 h 1989023"/>
              <a:gd name="connsiteX31" fmla="*/ 1498550 w 1957729"/>
              <a:gd name="connsiteY31" fmla="*/ 51066 h 1989023"/>
              <a:gd name="connsiteX32" fmla="*/ 1582279 w 1957729"/>
              <a:gd name="connsiteY32" fmla="*/ 35755 h 1989023"/>
              <a:gd name="connsiteX33" fmla="*/ 1700830 w 1957729"/>
              <a:gd name="connsiteY33" fmla="*/ 17662 h 1989023"/>
              <a:gd name="connsiteX34" fmla="*/ 1774253 w 1957729"/>
              <a:gd name="connsiteY34" fmla="*/ 9265 h 1989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57729" h="1989023">
                <a:moveTo>
                  <a:pt x="1957729" y="0"/>
                </a:moveTo>
                <a:lnTo>
                  <a:pt x="1957729" y="732098"/>
                </a:lnTo>
                <a:cubicBezTo>
                  <a:pt x="1957729" y="749203"/>
                  <a:pt x="1946128" y="757446"/>
                  <a:pt x="1941234" y="760125"/>
                </a:cubicBezTo>
                <a:cubicBezTo>
                  <a:pt x="1936339" y="762907"/>
                  <a:pt x="1922925" y="768369"/>
                  <a:pt x="1908514" y="759198"/>
                </a:cubicBezTo>
                <a:cubicBezTo>
                  <a:pt x="1844072" y="719321"/>
                  <a:pt x="1777818" y="704689"/>
                  <a:pt x="1721533" y="718393"/>
                </a:cubicBezTo>
                <a:cubicBezTo>
                  <a:pt x="1676668" y="729419"/>
                  <a:pt x="1638783" y="758889"/>
                  <a:pt x="1612498" y="803403"/>
                </a:cubicBezTo>
                <a:cubicBezTo>
                  <a:pt x="1585307" y="849360"/>
                  <a:pt x="1578238" y="906342"/>
                  <a:pt x="1593283" y="959615"/>
                </a:cubicBezTo>
                <a:cubicBezTo>
                  <a:pt x="1607876" y="1012887"/>
                  <a:pt x="1643314" y="1057917"/>
                  <a:pt x="1690082" y="1083265"/>
                </a:cubicBezTo>
                <a:cubicBezTo>
                  <a:pt x="1776821" y="1130458"/>
                  <a:pt x="1853589" y="1086872"/>
                  <a:pt x="1909420" y="1054929"/>
                </a:cubicBezTo>
                <a:cubicBezTo>
                  <a:pt x="1923831" y="1046685"/>
                  <a:pt x="1936611" y="1052146"/>
                  <a:pt x="1941505" y="1054929"/>
                </a:cubicBezTo>
                <a:cubicBezTo>
                  <a:pt x="1946400" y="1057608"/>
                  <a:pt x="1957729" y="1065851"/>
                  <a:pt x="1957729" y="1082647"/>
                </a:cubicBezTo>
                <a:lnTo>
                  <a:pt x="1957729" y="1746473"/>
                </a:lnTo>
                <a:lnTo>
                  <a:pt x="1871068" y="1755181"/>
                </a:lnTo>
                <a:cubicBezTo>
                  <a:pt x="1729782" y="1783998"/>
                  <a:pt x="1608500" y="1867549"/>
                  <a:pt x="1530494" y="1982636"/>
                </a:cubicBezTo>
                <a:lnTo>
                  <a:pt x="1527015" y="1989023"/>
                </a:lnTo>
                <a:lnTo>
                  <a:pt x="953215" y="1675241"/>
                </a:lnTo>
                <a:cubicBezTo>
                  <a:pt x="923577" y="1659064"/>
                  <a:pt x="888773" y="1659682"/>
                  <a:pt x="860041" y="1676993"/>
                </a:cubicBezTo>
                <a:cubicBezTo>
                  <a:pt x="831038" y="1694407"/>
                  <a:pt x="814180" y="1724805"/>
                  <a:pt x="814814" y="1758293"/>
                </a:cubicBezTo>
                <a:cubicBezTo>
                  <a:pt x="815993" y="1827434"/>
                  <a:pt x="813002" y="1879264"/>
                  <a:pt x="762246" y="1911517"/>
                </a:cubicBezTo>
                <a:cubicBezTo>
                  <a:pt x="731430" y="1931301"/>
                  <a:pt x="691640" y="1937380"/>
                  <a:pt x="653755" y="1928519"/>
                </a:cubicBezTo>
                <a:cubicBezTo>
                  <a:pt x="615960" y="1919451"/>
                  <a:pt x="583240" y="1896266"/>
                  <a:pt x="564297" y="1864633"/>
                </a:cubicBezTo>
                <a:cubicBezTo>
                  <a:pt x="546261" y="1834132"/>
                  <a:pt x="541095" y="1804044"/>
                  <a:pt x="548708" y="1775089"/>
                </a:cubicBezTo>
                <a:cubicBezTo>
                  <a:pt x="559131" y="1736139"/>
                  <a:pt x="594207" y="1697395"/>
                  <a:pt x="645235" y="1668853"/>
                </a:cubicBezTo>
                <a:cubicBezTo>
                  <a:pt x="675145" y="1652057"/>
                  <a:pt x="693181" y="1621659"/>
                  <a:pt x="692909" y="1587243"/>
                </a:cubicBezTo>
                <a:cubicBezTo>
                  <a:pt x="692637" y="1552827"/>
                  <a:pt x="674601" y="1522636"/>
                  <a:pt x="644601" y="1506252"/>
                </a:cubicBezTo>
                <a:lnTo>
                  <a:pt x="0" y="1153540"/>
                </a:lnTo>
                <a:cubicBezTo>
                  <a:pt x="242507" y="727590"/>
                  <a:pt x="618666" y="387294"/>
                  <a:pt x="1071653" y="189304"/>
                </a:cubicBezTo>
                <a:lnTo>
                  <a:pt x="1189482" y="142331"/>
                </a:lnTo>
                <a:lnTo>
                  <a:pt x="1225720" y="129068"/>
                </a:lnTo>
                <a:lnTo>
                  <a:pt x="1347159" y="89679"/>
                </a:lnTo>
                <a:lnTo>
                  <a:pt x="1428280" y="68821"/>
                </a:lnTo>
                <a:lnTo>
                  <a:pt x="1498550" y="51066"/>
                </a:lnTo>
                <a:lnTo>
                  <a:pt x="1582279" y="35755"/>
                </a:lnTo>
                <a:lnTo>
                  <a:pt x="1700830" y="17662"/>
                </a:lnTo>
                <a:lnTo>
                  <a:pt x="1774253" y="9265"/>
                </a:lnTo>
                <a:close/>
              </a:path>
            </a:pathLst>
          </a:custGeom>
          <a:solidFill>
            <a:schemeClr val="accent6"/>
          </a:solidFill>
          <a:ln w="12700">
            <a:miter lim="400000"/>
          </a:ln>
        </p:spPr>
        <p:txBody>
          <a:bodyPr wrap="square" lIns="38095" tIns="38095" rIns="38095" bIns="38095" anchor="ctr">
            <a:noAutofit/>
          </a:bodyPr>
          <a:lstStyle/>
          <a:p>
            <a:pPr>
              <a:defRPr sz="3000">
                <a:solidFill>
                  <a:srgbClr val="FFFFFF"/>
                </a:solidFill>
              </a:defRPr>
            </a:pPr>
            <a:endParaRPr sz="3000"/>
          </a:p>
        </p:txBody>
      </p:sp>
      <p:sp>
        <p:nvSpPr>
          <p:cNvPr id="36" name="Freeform: Shape 144">
            <a:extLst>
              <a:ext uri="{FF2B5EF4-FFF2-40B4-BE49-F238E27FC236}">
                <a16:creationId xmlns:a16="http://schemas.microsoft.com/office/drawing/2014/main" id="{B782786F-776A-4AAE-A9CB-5124C78D2B65}"/>
              </a:ext>
            </a:extLst>
          </p:cNvPr>
          <p:cNvSpPr/>
          <p:nvPr/>
        </p:nvSpPr>
        <p:spPr>
          <a:xfrm>
            <a:off x="5314450" y="929548"/>
            <a:ext cx="2356191" cy="2011442"/>
          </a:xfrm>
          <a:custGeom>
            <a:avLst/>
            <a:gdLst>
              <a:gd name="connsiteX0" fmla="*/ 372214 w 2356498"/>
              <a:gd name="connsiteY0" fmla="*/ 0 h 2011704"/>
              <a:gd name="connsiteX1" fmla="*/ 564447 w 2356498"/>
              <a:gd name="connsiteY1" fmla="*/ 9707 h 2011704"/>
              <a:gd name="connsiteX2" fmla="*/ 2340809 w 2356498"/>
              <a:gd name="connsiteY2" fmla="*/ 1194262 h 2011704"/>
              <a:gd name="connsiteX3" fmla="*/ 2356498 w 2356498"/>
              <a:gd name="connsiteY3" fmla="*/ 1226829 h 2011704"/>
              <a:gd name="connsiteX4" fmla="*/ 1711044 w 2356498"/>
              <a:gd name="connsiteY4" fmla="*/ 1551818 h 2011704"/>
              <a:gd name="connsiteX5" fmla="*/ 1678314 w 2356498"/>
              <a:gd name="connsiteY5" fmla="*/ 1549756 h 2011704"/>
              <a:gd name="connsiteX6" fmla="*/ 1664256 w 2356498"/>
              <a:gd name="connsiteY6" fmla="*/ 1520159 h 2011704"/>
              <a:gd name="connsiteX7" fmla="*/ 1616590 w 2356498"/>
              <a:gd name="connsiteY7" fmla="*/ 1335665 h 2011704"/>
              <a:gd name="connsiteX8" fmla="*/ 1491383 w 2356498"/>
              <a:gd name="connsiteY8" fmla="*/ 1276883 h 2011704"/>
              <a:gd name="connsiteX9" fmla="*/ 1342893 w 2356498"/>
              <a:gd name="connsiteY9" fmla="*/ 1330199 h 2011704"/>
              <a:gd name="connsiteX10" fmla="*/ 1275677 w 2356498"/>
              <a:gd name="connsiteY10" fmla="*/ 1472102 h 2011704"/>
              <a:gd name="connsiteX11" fmla="*/ 1400005 w 2356498"/>
              <a:gd name="connsiteY11" fmla="*/ 1654429 h 2011704"/>
              <a:gd name="connsiteX12" fmla="*/ 1414392 w 2356498"/>
              <a:gd name="connsiteY12" fmla="*/ 1683099 h 2011704"/>
              <a:gd name="connsiteX13" fmla="*/ 1396600 w 2356498"/>
              <a:gd name="connsiteY13" fmla="*/ 1709911 h 2011704"/>
              <a:gd name="connsiteX14" fmla="*/ 796921 w 2356498"/>
              <a:gd name="connsiteY14" fmla="*/ 2011704 h 2011704"/>
              <a:gd name="connsiteX15" fmla="*/ 780576 w 2356498"/>
              <a:gd name="connsiteY15" fmla="*/ 1981689 h 2011704"/>
              <a:gd name="connsiteX16" fmla="*/ 440001 w 2356498"/>
              <a:gd name="connsiteY16" fmla="*/ 1754234 h 2011704"/>
              <a:gd name="connsiteX17" fmla="*/ 372214 w 2356498"/>
              <a:gd name="connsiteY17" fmla="*/ 1747422 h 2011704"/>
              <a:gd name="connsiteX18" fmla="*/ 372214 w 2356498"/>
              <a:gd name="connsiteY18" fmla="*/ 1081664 h 2011704"/>
              <a:gd name="connsiteX19" fmla="*/ 325865 w 2356498"/>
              <a:gd name="connsiteY19" fmla="*/ 1001329 h 2011704"/>
              <a:gd name="connsiteX20" fmla="*/ 232620 w 2356498"/>
              <a:gd name="connsiteY20" fmla="*/ 1001019 h 2011704"/>
              <a:gd name="connsiteX21" fmla="*/ 72597 w 2356498"/>
              <a:gd name="connsiteY21" fmla="*/ 1028657 h 2011704"/>
              <a:gd name="connsiteX22" fmla="*/ 5381 w 2356498"/>
              <a:gd name="connsiteY22" fmla="*/ 942237 h 2011704"/>
              <a:gd name="connsiteX23" fmla="*/ 18451 w 2356498"/>
              <a:gd name="connsiteY23" fmla="*/ 833232 h 2011704"/>
              <a:gd name="connsiteX24" fmla="*/ 89621 w 2356498"/>
              <a:gd name="connsiteY24" fmla="*/ 776513 h 2011704"/>
              <a:gd name="connsiteX25" fmla="*/ 229544 w 2356498"/>
              <a:gd name="connsiteY25" fmla="*/ 809720 h 2011704"/>
              <a:gd name="connsiteX26" fmla="*/ 324328 w 2356498"/>
              <a:gd name="connsiteY26" fmla="*/ 812195 h 2011704"/>
              <a:gd name="connsiteX27" fmla="*/ 372214 w 2356498"/>
              <a:gd name="connsiteY27" fmla="*/ 730828 h 2011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56498" h="2011704">
                <a:moveTo>
                  <a:pt x="372214" y="0"/>
                </a:moveTo>
                <a:lnTo>
                  <a:pt x="564447" y="9707"/>
                </a:lnTo>
                <a:cubicBezTo>
                  <a:pt x="1332934" y="87751"/>
                  <a:pt x="1988892" y="546440"/>
                  <a:pt x="2340809" y="1194262"/>
                </a:cubicBezTo>
                <a:lnTo>
                  <a:pt x="2356498" y="1226829"/>
                </a:lnTo>
                <a:lnTo>
                  <a:pt x="1711044" y="1551818"/>
                </a:lnTo>
                <a:cubicBezTo>
                  <a:pt x="1695777" y="1559450"/>
                  <a:pt x="1683257" y="1552747"/>
                  <a:pt x="1678314" y="1549756"/>
                </a:cubicBezTo>
                <a:cubicBezTo>
                  <a:pt x="1673482" y="1546353"/>
                  <a:pt x="1662718" y="1537278"/>
                  <a:pt x="1664256" y="1520159"/>
                </a:cubicBezTo>
                <a:cubicBezTo>
                  <a:pt x="1671285" y="1444979"/>
                  <a:pt x="1654152" y="1379494"/>
                  <a:pt x="1616590" y="1335665"/>
                </a:cubicBezTo>
                <a:cubicBezTo>
                  <a:pt x="1586387" y="1300602"/>
                  <a:pt x="1543004" y="1280183"/>
                  <a:pt x="1491383" y="1276883"/>
                </a:cubicBezTo>
                <a:cubicBezTo>
                  <a:pt x="1438226" y="1273480"/>
                  <a:pt x="1384079" y="1292971"/>
                  <a:pt x="1342893" y="1330199"/>
                </a:cubicBezTo>
                <a:cubicBezTo>
                  <a:pt x="1301597" y="1367325"/>
                  <a:pt x="1277215" y="1419095"/>
                  <a:pt x="1275677" y="1472102"/>
                </a:cubicBezTo>
                <a:cubicBezTo>
                  <a:pt x="1272602" y="1570381"/>
                  <a:pt x="1346298" y="1619160"/>
                  <a:pt x="1400005" y="1654429"/>
                </a:cubicBezTo>
                <a:cubicBezTo>
                  <a:pt x="1414063" y="1663608"/>
                  <a:pt x="1414722" y="1677633"/>
                  <a:pt x="1414392" y="1683099"/>
                </a:cubicBezTo>
                <a:cubicBezTo>
                  <a:pt x="1414063" y="1688564"/>
                  <a:pt x="1411647" y="1702280"/>
                  <a:pt x="1396600" y="1709911"/>
                </a:cubicBezTo>
                <a:lnTo>
                  <a:pt x="796921" y="2011704"/>
                </a:lnTo>
                <a:lnTo>
                  <a:pt x="780576" y="1981689"/>
                </a:lnTo>
                <a:cubicBezTo>
                  <a:pt x="702570" y="1866602"/>
                  <a:pt x="581287" y="1783051"/>
                  <a:pt x="440001" y="1754234"/>
                </a:cubicBezTo>
                <a:lnTo>
                  <a:pt x="372214" y="1747422"/>
                </a:lnTo>
                <a:lnTo>
                  <a:pt x="372214" y="1081664"/>
                </a:lnTo>
                <a:cubicBezTo>
                  <a:pt x="372214" y="1048148"/>
                  <a:pt x="354861" y="1018035"/>
                  <a:pt x="325865" y="1001329"/>
                </a:cubicBezTo>
                <a:cubicBezTo>
                  <a:pt x="296760" y="984519"/>
                  <a:pt x="261944" y="984210"/>
                  <a:pt x="232620" y="1001019"/>
                </a:cubicBezTo>
                <a:cubicBezTo>
                  <a:pt x="172103" y="1035051"/>
                  <a:pt x="125425" y="1057326"/>
                  <a:pt x="72597" y="1028657"/>
                </a:cubicBezTo>
                <a:cubicBezTo>
                  <a:pt x="40197" y="1011332"/>
                  <a:pt x="15705" y="979672"/>
                  <a:pt x="5381" y="942237"/>
                </a:cubicBezTo>
                <a:cubicBezTo>
                  <a:pt x="-5053" y="904802"/>
                  <a:pt x="-111" y="864892"/>
                  <a:pt x="18451" y="833232"/>
                </a:cubicBezTo>
                <a:cubicBezTo>
                  <a:pt x="36463" y="802707"/>
                  <a:pt x="60296" y="783525"/>
                  <a:pt x="89621" y="776513"/>
                </a:cubicBezTo>
                <a:cubicBezTo>
                  <a:pt x="129050" y="766819"/>
                  <a:pt x="180121" y="778988"/>
                  <a:pt x="229544" y="809720"/>
                </a:cubicBezTo>
                <a:cubicBezTo>
                  <a:pt x="258869" y="827973"/>
                  <a:pt x="294015" y="828901"/>
                  <a:pt x="324328" y="812195"/>
                </a:cubicBezTo>
                <a:cubicBezTo>
                  <a:pt x="354202" y="795385"/>
                  <a:pt x="372214" y="764963"/>
                  <a:pt x="372214" y="730828"/>
                </a:cubicBezTo>
                <a:close/>
              </a:path>
            </a:pathLst>
          </a:custGeom>
          <a:solidFill>
            <a:schemeClr val="accent1"/>
          </a:solidFill>
          <a:ln w="12700">
            <a:miter lim="400000"/>
          </a:ln>
        </p:spPr>
        <p:txBody>
          <a:bodyPr wrap="square" lIns="38095" tIns="38095" rIns="38095" bIns="38095" anchor="ctr">
            <a:noAutofit/>
          </a:bodyPr>
          <a:lstStyle/>
          <a:p>
            <a:pPr>
              <a:defRPr sz="3000">
                <a:solidFill>
                  <a:srgbClr val="FFFFFF"/>
                </a:solidFill>
              </a:defRPr>
            </a:pPr>
            <a:endParaRPr sz="3000"/>
          </a:p>
        </p:txBody>
      </p:sp>
      <p:sp>
        <p:nvSpPr>
          <p:cNvPr id="37" name="Freeform: Shape 146">
            <a:extLst>
              <a:ext uri="{FF2B5EF4-FFF2-40B4-BE49-F238E27FC236}">
                <a16:creationId xmlns:a16="http://schemas.microsoft.com/office/drawing/2014/main" id="{ED44E773-250A-4267-9047-7649A0770CB2}"/>
              </a:ext>
            </a:extLst>
          </p:cNvPr>
          <p:cNvSpPr/>
          <p:nvPr/>
        </p:nvSpPr>
        <p:spPr>
          <a:xfrm>
            <a:off x="6136654" y="2207950"/>
            <a:ext cx="1794021" cy="2066001"/>
          </a:xfrm>
          <a:custGeom>
            <a:avLst/>
            <a:gdLst>
              <a:gd name="connsiteX0" fmla="*/ 1559112 w 1794255"/>
              <a:gd name="connsiteY0" fmla="*/ 0 h 2066270"/>
              <a:gd name="connsiteX1" fmla="*/ 1593182 w 1794255"/>
              <a:gd name="connsiteY1" fmla="*/ 70724 h 2066270"/>
              <a:gd name="connsiteX2" fmla="*/ 1631163 w 1794255"/>
              <a:gd name="connsiteY2" fmla="*/ 160332 h 2066270"/>
              <a:gd name="connsiteX3" fmla="*/ 1678830 w 1794255"/>
              <a:gd name="connsiteY3" fmla="*/ 290569 h 2066270"/>
              <a:gd name="connsiteX4" fmla="*/ 1707339 w 1794255"/>
              <a:gd name="connsiteY4" fmla="*/ 386631 h 2066270"/>
              <a:gd name="connsiteX5" fmla="*/ 1741718 w 1794255"/>
              <a:gd name="connsiteY5" fmla="*/ 520333 h 2066270"/>
              <a:gd name="connsiteX6" fmla="*/ 1760957 w 1794255"/>
              <a:gd name="connsiteY6" fmla="*/ 629759 h 2066270"/>
              <a:gd name="connsiteX7" fmla="*/ 1782213 w 1794255"/>
              <a:gd name="connsiteY7" fmla="*/ 769036 h 2066270"/>
              <a:gd name="connsiteX8" fmla="*/ 1782833 w 1794255"/>
              <a:gd name="connsiteY8" fmla="*/ 776115 h 2066270"/>
              <a:gd name="connsiteX9" fmla="*/ 1794255 w 1794255"/>
              <a:gd name="connsiteY9" fmla="*/ 1002317 h 2066270"/>
              <a:gd name="connsiteX10" fmla="*/ 1793760 w 1794255"/>
              <a:gd name="connsiteY10" fmla="*/ 1018152 h 2066270"/>
              <a:gd name="connsiteX11" fmla="*/ 1784798 w 1794255"/>
              <a:gd name="connsiteY11" fmla="*/ 1195636 h 2066270"/>
              <a:gd name="connsiteX12" fmla="*/ 1777676 w 1794255"/>
              <a:gd name="connsiteY12" fmla="*/ 1271362 h 2066270"/>
              <a:gd name="connsiteX13" fmla="*/ 1754778 w 1794255"/>
              <a:gd name="connsiteY13" fmla="*/ 1421401 h 2066270"/>
              <a:gd name="connsiteX14" fmla="*/ 1725687 w 1794255"/>
              <a:gd name="connsiteY14" fmla="*/ 1552682 h 2066270"/>
              <a:gd name="connsiteX15" fmla="*/ 1723150 w 1794255"/>
              <a:gd name="connsiteY15" fmla="*/ 1562550 h 2066270"/>
              <a:gd name="connsiteX16" fmla="*/ 1686592 w 1794255"/>
              <a:gd name="connsiteY16" fmla="*/ 1689865 h 2066270"/>
              <a:gd name="connsiteX17" fmla="*/ 1527033 w 1794255"/>
              <a:gd name="connsiteY17" fmla="*/ 2066270 h 2066270"/>
              <a:gd name="connsiteX18" fmla="*/ 882131 w 1794255"/>
              <a:gd name="connsiteY18" fmla="*/ 1713662 h 2066270"/>
              <a:gd name="connsiteX19" fmla="*/ 865381 w 1794255"/>
              <a:gd name="connsiteY19" fmla="*/ 1685611 h 2066270"/>
              <a:gd name="connsiteX20" fmla="*/ 881822 w 1794255"/>
              <a:gd name="connsiteY20" fmla="*/ 1657655 h 2066270"/>
              <a:gd name="connsiteX21" fmla="*/ 1007700 w 1794255"/>
              <a:gd name="connsiteY21" fmla="*/ 1513855 h 2066270"/>
              <a:gd name="connsiteX22" fmla="*/ 985401 w 1794255"/>
              <a:gd name="connsiteY22" fmla="*/ 1377426 h 2066270"/>
              <a:gd name="connsiteX23" fmla="*/ 857366 w 1794255"/>
              <a:gd name="connsiteY23" fmla="*/ 1285517 h 2066270"/>
              <a:gd name="connsiteX24" fmla="*/ 701895 w 1794255"/>
              <a:gd name="connsiteY24" fmla="*/ 1310792 h 2066270"/>
              <a:gd name="connsiteX25" fmla="*/ 621231 w 1794255"/>
              <a:gd name="connsiteY25" fmla="*/ 1516344 h 2066270"/>
              <a:gd name="connsiteX26" fmla="*/ 605612 w 1794255"/>
              <a:gd name="connsiteY26" fmla="*/ 1544300 h 2066270"/>
              <a:gd name="connsiteX27" fmla="*/ 573551 w 1794255"/>
              <a:gd name="connsiteY27" fmla="*/ 1544970 h 2066270"/>
              <a:gd name="connsiteX28" fmla="*/ 0 w 1794255"/>
              <a:gd name="connsiteY28" fmla="*/ 1231237 h 2066270"/>
              <a:gd name="connsiteX29" fmla="*/ 8292 w 1794255"/>
              <a:gd name="connsiteY29" fmla="*/ 1216011 h 2066270"/>
              <a:gd name="connsiteX30" fmla="*/ 50931 w 1794255"/>
              <a:gd name="connsiteY30" fmla="*/ 1005499 h 2066270"/>
              <a:gd name="connsiteX31" fmla="*/ 8292 w 1794255"/>
              <a:gd name="connsiteY31" fmla="*/ 794987 h 2066270"/>
              <a:gd name="connsiteX32" fmla="*/ 2111 w 1794255"/>
              <a:gd name="connsiteY32" fmla="*/ 783638 h 2066270"/>
              <a:gd name="connsiteX33" fmla="*/ 591945 w 1794255"/>
              <a:gd name="connsiteY33" fmla="*/ 486764 h 2066270"/>
              <a:gd name="connsiteX34" fmla="*/ 642912 w 1794255"/>
              <a:gd name="connsiteY34" fmla="*/ 409119 h 2066270"/>
              <a:gd name="connsiteX35" fmla="*/ 601399 w 1794255"/>
              <a:gd name="connsiteY35" fmla="*/ 325922 h 2066270"/>
              <a:gd name="connsiteX36" fmla="*/ 504499 w 1794255"/>
              <a:gd name="connsiteY36" fmla="*/ 196195 h 2066270"/>
              <a:gd name="connsiteX37" fmla="*/ 551561 w 1794255"/>
              <a:gd name="connsiteY37" fmla="*/ 97297 h 2066270"/>
              <a:gd name="connsiteX38" fmla="*/ 655140 w 1794255"/>
              <a:gd name="connsiteY38" fmla="*/ 59767 h 2066270"/>
              <a:gd name="connsiteX39" fmla="*/ 737963 w 1794255"/>
              <a:gd name="connsiteY39" fmla="*/ 97584 h 2066270"/>
              <a:gd name="connsiteX40" fmla="*/ 771256 w 1794255"/>
              <a:gd name="connsiteY40" fmla="*/ 237076 h 2066270"/>
              <a:gd name="connsiteX41" fmla="*/ 811845 w 1794255"/>
              <a:gd name="connsiteY41" fmla="*/ 322284 h 2066270"/>
              <a:gd name="connsiteX42" fmla="*/ 906279 w 1794255"/>
              <a:gd name="connsiteY42" fmla="*/ 328698 h 206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794255" h="2066270">
                <a:moveTo>
                  <a:pt x="1559112" y="0"/>
                </a:moveTo>
                <a:lnTo>
                  <a:pt x="1593182" y="70724"/>
                </a:lnTo>
                <a:lnTo>
                  <a:pt x="1631163" y="160332"/>
                </a:lnTo>
                <a:lnTo>
                  <a:pt x="1678830" y="290569"/>
                </a:lnTo>
                <a:lnTo>
                  <a:pt x="1707339" y="386631"/>
                </a:lnTo>
                <a:lnTo>
                  <a:pt x="1741718" y="520333"/>
                </a:lnTo>
                <a:lnTo>
                  <a:pt x="1760957" y="629759"/>
                </a:lnTo>
                <a:lnTo>
                  <a:pt x="1782213" y="769036"/>
                </a:lnTo>
                <a:lnTo>
                  <a:pt x="1782833" y="776115"/>
                </a:lnTo>
                <a:lnTo>
                  <a:pt x="1794255" y="1002317"/>
                </a:lnTo>
                <a:lnTo>
                  <a:pt x="1793760" y="1018152"/>
                </a:lnTo>
                <a:lnTo>
                  <a:pt x="1784798" y="1195636"/>
                </a:lnTo>
                <a:lnTo>
                  <a:pt x="1777676" y="1271362"/>
                </a:lnTo>
                <a:lnTo>
                  <a:pt x="1754778" y="1421401"/>
                </a:lnTo>
                <a:lnTo>
                  <a:pt x="1725687" y="1552682"/>
                </a:lnTo>
                <a:lnTo>
                  <a:pt x="1723150" y="1562550"/>
                </a:lnTo>
                <a:lnTo>
                  <a:pt x="1686592" y="1689865"/>
                </a:lnTo>
                <a:cubicBezTo>
                  <a:pt x="1644591" y="1820861"/>
                  <a:pt x="1591000" y="1946716"/>
                  <a:pt x="1527033" y="2066270"/>
                </a:cubicBezTo>
                <a:lnTo>
                  <a:pt x="882131" y="1713662"/>
                </a:lnTo>
                <a:cubicBezTo>
                  <a:pt x="867128" y="1705429"/>
                  <a:pt x="865381" y="1691451"/>
                  <a:pt x="865381" y="1685611"/>
                </a:cubicBezTo>
                <a:cubicBezTo>
                  <a:pt x="865381" y="1680154"/>
                  <a:pt x="866923" y="1665793"/>
                  <a:pt x="881822" y="1657655"/>
                </a:cubicBezTo>
                <a:cubicBezTo>
                  <a:pt x="948101" y="1620412"/>
                  <a:pt x="992697" y="1569575"/>
                  <a:pt x="1007700" y="1513855"/>
                </a:cubicBezTo>
                <a:cubicBezTo>
                  <a:pt x="1019619" y="1469144"/>
                  <a:pt x="1012015" y="1421945"/>
                  <a:pt x="985401" y="1377426"/>
                </a:cubicBezTo>
                <a:cubicBezTo>
                  <a:pt x="958171" y="1331759"/>
                  <a:pt x="911519" y="1298250"/>
                  <a:pt x="857366" y="1285517"/>
                </a:cubicBezTo>
                <a:cubicBezTo>
                  <a:pt x="803316" y="1272975"/>
                  <a:pt x="746800" y="1282166"/>
                  <a:pt x="701895" y="1310792"/>
                </a:cubicBezTo>
                <a:cubicBezTo>
                  <a:pt x="618764" y="1364023"/>
                  <a:pt x="619998" y="1452103"/>
                  <a:pt x="621231" y="1516344"/>
                </a:cubicBezTo>
                <a:cubicBezTo>
                  <a:pt x="621539" y="1533098"/>
                  <a:pt x="610544" y="1541619"/>
                  <a:pt x="605612" y="1544300"/>
                </a:cubicBezTo>
                <a:cubicBezTo>
                  <a:pt x="600782" y="1547076"/>
                  <a:pt x="588246" y="1552821"/>
                  <a:pt x="573551" y="1544970"/>
                </a:cubicBezTo>
                <a:lnTo>
                  <a:pt x="0" y="1231237"/>
                </a:lnTo>
                <a:lnTo>
                  <a:pt x="8292" y="1216011"/>
                </a:lnTo>
                <a:cubicBezTo>
                  <a:pt x="35748" y="1151308"/>
                  <a:pt x="50931" y="1080171"/>
                  <a:pt x="50931" y="1005499"/>
                </a:cubicBezTo>
                <a:cubicBezTo>
                  <a:pt x="50931" y="930827"/>
                  <a:pt x="35748" y="859690"/>
                  <a:pt x="8292" y="794987"/>
                </a:cubicBezTo>
                <a:lnTo>
                  <a:pt x="2111" y="783638"/>
                </a:lnTo>
                <a:lnTo>
                  <a:pt x="591945" y="486764"/>
                </a:lnTo>
                <a:cubicBezTo>
                  <a:pt x="621847" y="471541"/>
                  <a:pt x="641063" y="442628"/>
                  <a:pt x="642912" y="409119"/>
                </a:cubicBezTo>
                <a:cubicBezTo>
                  <a:pt x="645070" y="375611"/>
                  <a:pt x="629451" y="344495"/>
                  <a:pt x="601399" y="325922"/>
                </a:cubicBezTo>
                <a:cubicBezTo>
                  <a:pt x="543649" y="287913"/>
                  <a:pt x="502649" y="256224"/>
                  <a:pt x="504499" y="196195"/>
                </a:cubicBezTo>
                <a:cubicBezTo>
                  <a:pt x="505424" y="159431"/>
                  <a:pt x="522892" y="123433"/>
                  <a:pt x="551561" y="97297"/>
                </a:cubicBezTo>
                <a:cubicBezTo>
                  <a:pt x="580642" y="71064"/>
                  <a:pt x="618764" y="57373"/>
                  <a:pt x="655140" y="59767"/>
                </a:cubicBezTo>
                <a:cubicBezTo>
                  <a:pt x="690592" y="62256"/>
                  <a:pt x="718439" y="74702"/>
                  <a:pt x="737963" y="97584"/>
                </a:cubicBezTo>
                <a:cubicBezTo>
                  <a:pt x="764474" y="128316"/>
                  <a:pt x="776394" y="179154"/>
                  <a:pt x="771256" y="237076"/>
                </a:cubicBezTo>
                <a:cubicBezTo>
                  <a:pt x="768173" y="271159"/>
                  <a:pt x="783484" y="303136"/>
                  <a:pt x="811845" y="322284"/>
                </a:cubicBezTo>
                <a:cubicBezTo>
                  <a:pt x="840617" y="341527"/>
                  <a:pt x="875760" y="343921"/>
                  <a:pt x="906279" y="328698"/>
                </a:cubicBezTo>
                <a:close/>
              </a:path>
            </a:pathLst>
          </a:custGeom>
          <a:solidFill>
            <a:schemeClr val="accent2"/>
          </a:solidFill>
          <a:ln w="12700">
            <a:miter lim="400000"/>
          </a:ln>
        </p:spPr>
        <p:txBody>
          <a:bodyPr wrap="square" lIns="38095" tIns="38095" rIns="38095" bIns="38095" anchor="ctr">
            <a:noAutofit/>
          </a:bodyPr>
          <a:lstStyle/>
          <a:p>
            <a:pPr>
              <a:defRPr sz="3000">
                <a:solidFill>
                  <a:srgbClr val="FFFFFF"/>
                </a:solidFill>
              </a:defRPr>
            </a:pPr>
            <a:endParaRPr sz="3000"/>
          </a:p>
        </p:txBody>
      </p:sp>
      <p:sp>
        <p:nvSpPr>
          <p:cNvPr id="38" name="Freeform: Shape 150">
            <a:extLst>
              <a:ext uri="{FF2B5EF4-FFF2-40B4-BE49-F238E27FC236}">
                <a16:creationId xmlns:a16="http://schemas.microsoft.com/office/drawing/2014/main" id="{50734D12-CA94-47A2-8206-5A9223ECA28B}"/>
              </a:ext>
            </a:extLst>
          </p:cNvPr>
          <p:cNvSpPr/>
          <p:nvPr/>
        </p:nvSpPr>
        <p:spPr>
          <a:xfrm>
            <a:off x="3634349" y="3495777"/>
            <a:ext cx="2366971" cy="2002258"/>
          </a:xfrm>
          <a:custGeom>
            <a:avLst/>
            <a:gdLst>
              <a:gd name="connsiteX0" fmla="*/ 1550217 w 2367279"/>
              <a:gd name="connsiteY0" fmla="*/ 0 h 2002519"/>
              <a:gd name="connsiteX1" fmla="*/ 1561045 w 2367279"/>
              <a:gd name="connsiteY1" fmla="*/ 19882 h 2002519"/>
              <a:gd name="connsiteX2" fmla="*/ 1901619 w 2367279"/>
              <a:gd name="connsiteY2" fmla="*/ 247338 h 2002519"/>
              <a:gd name="connsiteX3" fmla="*/ 1995066 w 2367279"/>
              <a:gd name="connsiteY3" fmla="*/ 256727 h 2002519"/>
              <a:gd name="connsiteX4" fmla="*/ 1995066 w 2367279"/>
              <a:gd name="connsiteY4" fmla="*/ 919836 h 2002519"/>
              <a:gd name="connsiteX5" fmla="*/ 2041414 w 2367279"/>
              <a:gd name="connsiteY5" fmla="*/ 1000264 h 2002519"/>
              <a:gd name="connsiteX6" fmla="*/ 2134660 w 2367279"/>
              <a:gd name="connsiteY6" fmla="*/ 1000573 h 2002519"/>
              <a:gd name="connsiteX7" fmla="*/ 2294682 w 2367279"/>
              <a:gd name="connsiteY7" fmla="*/ 972836 h 2002519"/>
              <a:gd name="connsiteX8" fmla="*/ 2361898 w 2367279"/>
              <a:gd name="connsiteY8" fmla="*/ 1059347 h 2002519"/>
              <a:gd name="connsiteX9" fmla="*/ 2348829 w 2367279"/>
              <a:gd name="connsiteY9" fmla="*/ 1168337 h 2002519"/>
              <a:gd name="connsiteX10" fmla="*/ 2277659 w 2367279"/>
              <a:gd name="connsiteY10" fmla="*/ 1225049 h 2002519"/>
              <a:gd name="connsiteX11" fmla="*/ 2137735 w 2367279"/>
              <a:gd name="connsiteY11" fmla="*/ 1191847 h 2002519"/>
              <a:gd name="connsiteX12" fmla="*/ 2042952 w 2367279"/>
              <a:gd name="connsiteY12" fmla="*/ 1189372 h 2002519"/>
              <a:gd name="connsiteX13" fmla="*/ 1994736 w 2367279"/>
              <a:gd name="connsiteY13" fmla="*/ 1270419 h 2002519"/>
              <a:gd name="connsiteX14" fmla="*/ 1994736 w 2367279"/>
              <a:gd name="connsiteY14" fmla="*/ 2002519 h 2002519"/>
              <a:gd name="connsiteX15" fmla="*/ 1814712 w 2367279"/>
              <a:gd name="connsiteY15" fmla="*/ 1993429 h 2002519"/>
              <a:gd name="connsiteX16" fmla="*/ 1705046 w 2367279"/>
              <a:gd name="connsiteY16" fmla="*/ 1980512 h 2002519"/>
              <a:gd name="connsiteX17" fmla="*/ 1646915 w 2367279"/>
              <a:gd name="connsiteY17" fmla="*/ 1971640 h 2002519"/>
              <a:gd name="connsiteX18" fmla="*/ 1520890 w 2367279"/>
              <a:gd name="connsiteY18" fmla="*/ 1947860 h 2002519"/>
              <a:gd name="connsiteX19" fmla="*/ 0 w 2367279"/>
              <a:gd name="connsiteY19" fmla="*/ 779809 h 2002519"/>
              <a:gd name="connsiteX20" fmla="*/ 656236 w 2367279"/>
              <a:gd name="connsiteY20" fmla="*/ 449437 h 2002519"/>
              <a:gd name="connsiteX21" fmla="*/ 688965 w 2367279"/>
              <a:gd name="connsiteY21" fmla="*/ 451499 h 2002519"/>
              <a:gd name="connsiteX22" fmla="*/ 703023 w 2367279"/>
              <a:gd name="connsiteY22" fmla="*/ 481092 h 2002519"/>
              <a:gd name="connsiteX23" fmla="*/ 750690 w 2367279"/>
              <a:gd name="connsiteY23" fmla="*/ 665870 h 2002519"/>
              <a:gd name="connsiteX24" fmla="*/ 875896 w 2367279"/>
              <a:gd name="connsiteY24" fmla="*/ 724644 h 2002519"/>
              <a:gd name="connsiteX25" fmla="*/ 1024386 w 2367279"/>
              <a:gd name="connsiteY25" fmla="*/ 671438 h 2002519"/>
              <a:gd name="connsiteX26" fmla="*/ 1091602 w 2367279"/>
              <a:gd name="connsiteY26" fmla="*/ 529452 h 2002519"/>
              <a:gd name="connsiteX27" fmla="*/ 967275 w 2367279"/>
              <a:gd name="connsiteY27" fmla="*/ 347046 h 2002519"/>
              <a:gd name="connsiteX28" fmla="*/ 952887 w 2367279"/>
              <a:gd name="connsiteY28" fmla="*/ 318484 h 2002519"/>
              <a:gd name="connsiteX29" fmla="*/ 970679 w 2367279"/>
              <a:gd name="connsiteY29" fmla="*/ 291675 h 2002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67279" h="2002519">
                <a:moveTo>
                  <a:pt x="1550217" y="0"/>
                </a:moveTo>
                <a:lnTo>
                  <a:pt x="1561045" y="19882"/>
                </a:lnTo>
                <a:cubicBezTo>
                  <a:pt x="1639051" y="134970"/>
                  <a:pt x="1760333" y="218521"/>
                  <a:pt x="1901619" y="247338"/>
                </a:cubicBezTo>
                <a:lnTo>
                  <a:pt x="1995066" y="256727"/>
                </a:lnTo>
                <a:lnTo>
                  <a:pt x="1995066" y="919836"/>
                </a:lnTo>
                <a:cubicBezTo>
                  <a:pt x="1995066" y="953348"/>
                  <a:pt x="2012419" y="983560"/>
                  <a:pt x="2041414" y="1000264"/>
                </a:cubicBezTo>
                <a:cubicBezTo>
                  <a:pt x="2070519" y="1016968"/>
                  <a:pt x="2105335" y="1017277"/>
                  <a:pt x="2134660" y="1000573"/>
                </a:cubicBezTo>
                <a:cubicBezTo>
                  <a:pt x="2195176" y="966443"/>
                  <a:pt x="2241854" y="944274"/>
                  <a:pt x="2294682" y="972836"/>
                </a:cubicBezTo>
                <a:cubicBezTo>
                  <a:pt x="2327082" y="990262"/>
                  <a:pt x="2351574" y="1021917"/>
                  <a:pt x="2361898" y="1059347"/>
                </a:cubicBezTo>
                <a:cubicBezTo>
                  <a:pt x="2372332" y="1096777"/>
                  <a:pt x="2367390" y="1136682"/>
                  <a:pt x="2348829" y="1168337"/>
                </a:cubicBezTo>
                <a:cubicBezTo>
                  <a:pt x="2330817" y="1198858"/>
                  <a:pt x="2306983" y="1218037"/>
                  <a:pt x="2277659" y="1225049"/>
                </a:cubicBezTo>
                <a:cubicBezTo>
                  <a:pt x="2238230" y="1234742"/>
                  <a:pt x="2187159" y="1222574"/>
                  <a:pt x="2137735" y="1191847"/>
                </a:cubicBezTo>
                <a:cubicBezTo>
                  <a:pt x="2108410" y="1173493"/>
                  <a:pt x="2072935" y="1172668"/>
                  <a:pt x="2042952" y="1189372"/>
                </a:cubicBezTo>
                <a:cubicBezTo>
                  <a:pt x="2013078" y="1205767"/>
                  <a:pt x="1995066" y="1236288"/>
                  <a:pt x="1994736" y="1270419"/>
                </a:cubicBezTo>
                <a:lnTo>
                  <a:pt x="1994736" y="2002519"/>
                </a:lnTo>
                <a:lnTo>
                  <a:pt x="1814712" y="1993429"/>
                </a:lnTo>
                <a:lnTo>
                  <a:pt x="1705046" y="1980512"/>
                </a:lnTo>
                <a:lnTo>
                  <a:pt x="1646915" y="1971640"/>
                </a:lnTo>
                <a:lnTo>
                  <a:pt x="1520890" y="1947860"/>
                </a:lnTo>
                <a:cubicBezTo>
                  <a:pt x="859147" y="1799153"/>
                  <a:pt x="306351" y="1363916"/>
                  <a:pt x="0" y="779809"/>
                </a:cubicBezTo>
                <a:lnTo>
                  <a:pt x="656236" y="449437"/>
                </a:lnTo>
                <a:cubicBezTo>
                  <a:pt x="671502" y="441807"/>
                  <a:pt x="684352" y="448199"/>
                  <a:pt x="688965" y="451499"/>
                </a:cubicBezTo>
                <a:cubicBezTo>
                  <a:pt x="693798" y="454902"/>
                  <a:pt x="704561" y="463976"/>
                  <a:pt x="703023" y="481092"/>
                </a:cubicBezTo>
                <a:cubicBezTo>
                  <a:pt x="695994" y="556571"/>
                  <a:pt x="713128" y="622047"/>
                  <a:pt x="750690" y="665870"/>
                </a:cubicBezTo>
                <a:cubicBezTo>
                  <a:pt x="780893" y="700928"/>
                  <a:pt x="824276" y="721345"/>
                  <a:pt x="875896" y="724644"/>
                </a:cubicBezTo>
                <a:cubicBezTo>
                  <a:pt x="929054" y="728047"/>
                  <a:pt x="983200" y="708559"/>
                  <a:pt x="1024386" y="671438"/>
                </a:cubicBezTo>
                <a:cubicBezTo>
                  <a:pt x="1065683" y="634214"/>
                  <a:pt x="1090065" y="582452"/>
                  <a:pt x="1091602" y="529452"/>
                </a:cubicBezTo>
                <a:cubicBezTo>
                  <a:pt x="1094678" y="431083"/>
                  <a:pt x="1020982" y="382723"/>
                  <a:pt x="967275" y="347046"/>
                </a:cubicBezTo>
                <a:cubicBezTo>
                  <a:pt x="953216" y="337972"/>
                  <a:pt x="952557" y="323949"/>
                  <a:pt x="952887" y="318484"/>
                </a:cubicBezTo>
                <a:cubicBezTo>
                  <a:pt x="953216" y="313019"/>
                  <a:pt x="955633" y="299305"/>
                  <a:pt x="970679" y="291675"/>
                </a:cubicBezTo>
                <a:close/>
              </a:path>
            </a:pathLst>
          </a:custGeom>
          <a:solidFill>
            <a:schemeClr val="accent4"/>
          </a:solidFill>
          <a:ln w="12700">
            <a:miter lim="400000"/>
          </a:ln>
        </p:spPr>
        <p:txBody>
          <a:bodyPr wrap="square" lIns="38095" tIns="38095" rIns="38095" bIns="38095" anchor="ctr">
            <a:noAutofit/>
          </a:bodyPr>
          <a:lstStyle/>
          <a:p>
            <a:pPr>
              <a:defRPr sz="3000">
                <a:solidFill>
                  <a:srgbClr val="FFFFFF"/>
                </a:solidFill>
              </a:defRPr>
            </a:pPr>
            <a:endParaRPr sz="3000"/>
          </a:p>
        </p:txBody>
      </p:sp>
      <p:sp>
        <p:nvSpPr>
          <p:cNvPr id="39" name="Freeform: Shape 148">
            <a:extLst>
              <a:ext uri="{FF2B5EF4-FFF2-40B4-BE49-F238E27FC236}">
                <a16:creationId xmlns:a16="http://schemas.microsoft.com/office/drawing/2014/main" id="{01C33F0B-A872-46FB-9A25-2A3C7945E945}"/>
              </a:ext>
            </a:extLst>
          </p:cNvPr>
          <p:cNvSpPr/>
          <p:nvPr/>
        </p:nvSpPr>
        <p:spPr>
          <a:xfrm>
            <a:off x="5681016" y="3502144"/>
            <a:ext cx="1951802" cy="1994581"/>
          </a:xfrm>
          <a:custGeom>
            <a:avLst/>
            <a:gdLst>
              <a:gd name="connsiteX0" fmla="*/ 421321 w 1952056"/>
              <a:gd name="connsiteY0" fmla="*/ 0 h 1994841"/>
              <a:gd name="connsiteX1" fmla="*/ 1004877 w 1952056"/>
              <a:gd name="connsiteY1" fmla="*/ 319120 h 1994841"/>
              <a:gd name="connsiteX2" fmla="*/ 1098051 w 1952056"/>
              <a:gd name="connsiteY2" fmla="*/ 317265 h 1994841"/>
              <a:gd name="connsiteX3" fmla="*/ 1143187 w 1952056"/>
              <a:gd name="connsiteY3" fmla="*/ 235988 h 1994841"/>
              <a:gd name="connsiteX4" fmla="*/ 1195756 w 1952056"/>
              <a:gd name="connsiteY4" fmla="*/ 82806 h 1994841"/>
              <a:gd name="connsiteX5" fmla="*/ 1304246 w 1952056"/>
              <a:gd name="connsiteY5" fmla="*/ 65706 h 1994841"/>
              <a:gd name="connsiteX6" fmla="*/ 1393794 w 1952056"/>
              <a:gd name="connsiteY6" fmla="*/ 129678 h 1994841"/>
              <a:gd name="connsiteX7" fmla="*/ 1409293 w 1952056"/>
              <a:gd name="connsiteY7" fmla="*/ 219196 h 1994841"/>
              <a:gd name="connsiteX8" fmla="*/ 1312766 w 1952056"/>
              <a:gd name="connsiteY8" fmla="*/ 325506 h 1994841"/>
              <a:gd name="connsiteX9" fmla="*/ 1265092 w 1952056"/>
              <a:gd name="connsiteY9" fmla="*/ 407093 h 1994841"/>
              <a:gd name="connsiteX10" fmla="*/ 1313129 w 1952056"/>
              <a:gd name="connsiteY10" fmla="*/ 487444 h 1994841"/>
              <a:gd name="connsiteX11" fmla="*/ 1952056 w 1952056"/>
              <a:gd name="connsiteY11" fmla="*/ 837058 h 1994841"/>
              <a:gd name="connsiteX12" fmla="*/ 1859689 w 1952056"/>
              <a:gd name="connsiteY12" fmla="*/ 989099 h 1994841"/>
              <a:gd name="connsiteX13" fmla="*/ 1730147 w 1952056"/>
              <a:gd name="connsiteY13" fmla="*/ 1162335 h 1994841"/>
              <a:gd name="connsiteX14" fmla="*/ 1722426 w 1952056"/>
              <a:gd name="connsiteY14" fmla="*/ 1171316 h 1994841"/>
              <a:gd name="connsiteX15" fmla="*/ 1580548 w 1952056"/>
              <a:gd name="connsiteY15" fmla="*/ 1327421 h 1994841"/>
              <a:gd name="connsiteX16" fmla="*/ 1053745 w 1952056"/>
              <a:gd name="connsiteY16" fmla="*/ 1721067 h 1994841"/>
              <a:gd name="connsiteX17" fmla="*/ 855581 w 1952056"/>
              <a:gd name="connsiteY17" fmla="*/ 1816528 h 1994841"/>
              <a:gd name="connsiteX18" fmla="*/ 849685 w 1952056"/>
              <a:gd name="connsiteY18" fmla="*/ 1818879 h 1994841"/>
              <a:gd name="connsiteX19" fmla="*/ 668019 w 1952056"/>
              <a:gd name="connsiteY19" fmla="*/ 1885369 h 1994841"/>
              <a:gd name="connsiteX20" fmla="*/ 628959 w 1952056"/>
              <a:gd name="connsiteY20" fmla="*/ 1898040 h 1994841"/>
              <a:gd name="connsiteX21" fmla="*/ 446707 w 1952056"/>
              <a:gd name="connsiteY21" fmla="*/ 1944902 h 1994841"/>
              <a:gd name="connsiteX22" fmla="*/ 371095 w 1952056"/>
              <a:gd name="connsiteY22" fmla="*/ 1958730 h 1994841"/>
              <a:gd name="connsiteX23" fmla="*/ 260305 w 1952056"/>
              <a:gd name="connsiteY23" fmla="*/ 1975639 h 1994841"/>
              <a:gd name="connsiteX24" fmla="*/ 160440 w 1952056"/>
              <a:gd name="connsiteY24" fmla="*/ 1987061 h 1994841"/>
              <a:gd name="connsiteX25" fmla="*/ 83592 w 1952056"/>
              <a:gd name="connsiteY25" fmla="*/ 1990942 h 1994841"/>
              <a:gd name="connsiteX26" fmla="*/ 0 w 1952056"/>
              <a:gd name="connsiteY26" fmla="*/ 1994841 h 1994841"/>
              <a:gd name="connsiteX27" fmla="*/ 0 w 1952056"/>
              <a:gd name="connsiteY27" fmla="*/ 1262209 h 1994841"/>
              <a:gd name="connsiteX28" fmla="*/ 16496 w 1952056"/>
              <a:gd name="connsiteY28" fmla="*/ 1234189 h 1994841"/>
              <a:gd name="connsiteX29" fmla="*/ 49215 w 1952056"/>
              <a:gd name="connsiteY29" fmla="*/ 1235116 h 1994841"/>
              <a:gd name="connsiteX30" fmla="*/ 236197 w 1952056"/>
              <a:gd name="connsiteY30" fmla="*/ 1275910 h 1994841"/>
              <a:gd name="connsiteX31" fmla="*/ 345231 w 1952056"/>
              <a:gd name="connsiteY31" fmla="*/ 1190923 h 1994841"/>
              <a:gd name="connsiteX32" fmla="*/ 364446 w 1952056"/>
              <a:gd name="connsiteY32" fmla="*/ 1034755 h 1994841"/>
              <a:gd name="connsiteX33" fmla="*/ 267647 w 1952056"/>
              <a:gd name="connsiteY33" fmla="*/ 911035 h 1994841"/>
              <a:gd name="connsiteX34" fmla="*/ 48309 w 1952056"/>
              <a:gd name="connsiteY34" fmla="*/ 939364 h 1994841"/>
              <a:gd name="connsiteX35" fmla="*/ 16224 w 1952056"/>
              <a:gd name="connsiteY35" fmla="*/ 939364 h 1994841"/>
              <a:gd name="connsiteX36" fmla="*/ 272 w 1952056"/>
              <a:gd name="connsiteY36" fmla="*/ 911654 h 1994841"/>
              <a:gd name="connsiteX37" fmla="*/ 272 w 1952056"/>
              <a:gd name="connsiteY37" fmla="*/ 248317 h 1994841"/>
              <a:gd name="connsiteX38" fmla="*/ 73386 w 1952056"/>
              <a:gd name="connsiteY38" fmla="*/ 240971 h 1994841"/>
              <a:gd name="connsiteX39" fmla="*/ 413961 w 1952056"/>
              <a:gd name="connsiteY39" fmla="*/ 13515 h 1994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52056" h="1994841">
                <a:moveTo>
                  <a:pt x="421321" y="0"/>
                </a:moveTo>
                <a:lnTo>
                  <a:pt x="1004877" y="319120"/>
                </a:lnTo>
                <a:cubicBezTo>
                  <a:pt x="1034424" y="335190"/>
                  <a:pt x="1069319" y="334675"/>
                  <a:pt x="1098051" y="317265"/>
                </a:cubicBezTo>
                <a:cubicBezTo>
                  <a:pt x="1127054" y="299959"/>
                  <a:pt x="1143821" y="269467"/>
                  <a:pt x="1143187" y="235988"/>
                </a:cubicBezTo>
                <a:cubicBezTo>
                  <a:pt x="1142009" y="166865"/>
                  <a:pt x="1145090" y="115050"/>
                  <a:pt x="1195756" y="82806"/>
                </a:cubicBezTo>
                <a:cubicBezTo>
                  <a:pt x="1226662" y="63028"/>
                  <a:pt x="1266361" y="56950"/>
                  <a:pt x="1304246" y="65706"/>
                </a:cubicBezTo>
                <a:cubicBezTo>
                  <a:pt x="1342132" y="74874"/>
                  <a:pt x="1374852" y="98052"/>
                  <a:pt x="1393794" y="129678"/>
                </a:cubicBezTo>
                <a:cubicBezTo>
                  <a:pt x="1411740" y="160170"/>
                  <a:pt x="1416997" y="190250"/>
                  <a:pt x="1409293" y="219196"/>
                </a:cubicBezTo>
                <a:cubicBezTo>
                  <a:pt x="1398961" y="258238"/>
                  <a:pt x="1363794" y="296869"/>
                  <a:pt x="1312766" y="325506"/>
                </a:cubicBezTo>
                <a:cubicBezTo>
                  <a:pt x="1282856" y="342195"/>
                  <a:pt x="1265092" y="372687"/>
                  <a:pt x="1265092" y="407093"/>
                </a:cubicBezTo>
                <a:cubicBezTo>
                  <a:pt x="1265454" y="441500"/>
                  <a:pt x="1283491" y="471683"/>
                  <a:pt x="1313129" y="487444"/>
                </a:cubicBezTo>
                <a:lnTo>
                  <a:pt x="1952056" y="837058"/>
                </a:lnTo>
                <a:lnTo>
                  <a:pt x="1859689" y="989099"/>
                </a:lnTo>
                <a:lnTo>
                  <a:pt x="1730147" y="1162335"/>
                </a:lnTo>
                <a:lnTo>
                  <a:pt x="1722426" y="1171316"/>
                </a:lnTo>
                <a:lnTo>
                  <a:pt x="1580548" y="1327421"/>
                </a:lnTo>
                <a:cubicBezTo>
                  <a:pt x="1425417" y="1482553"/>
                  <a:pt x="1248092" y="1615492"/>
                  <a:pt x="1053745" y="1721067"/>
                </a:cubicBezTo>
                <a:lnTo>
                  <a:pt x="855581" y="1816528"/>
                </a:lnTo>
                <a:lnTo>
                  <a:pt x="849685" y="1818879"/>
                </a:lnTo>
                <a:lnTo>
                  <a:pt x="668019" y="1885369"/>
                </a:lnTo>
                <a:lnTo>
                  <a:pt x="628959" y="1898040"/>
                </a:lnTo>
                <a:lnTo>
                  <a:pt x="446707" y="1944902"/>
                </a:lnTo>
                <a:lnTo>
                  <a:pt x="371095" y="1958730"/>
                </a:lnTo>
                <a:lnTo>
                  <a:pt x="260305" y="1975639"/>
                </a:lnTo>
                <a:lnTo>
                  <a:pt x="160440" y="1987061"/>
                </a:lnTo>
                <a:lnTo>
                  <a:pt x="83592" y="1990942"/>
                </a:lnTo>
                <a:lnTo>
                  <a:pt x="0" y="1994841"/>
                </a:lnTo>
                <a:lnTo>
                  <a:pt x="0" y="1262209"/>
                </a:lnTo>
                <a:cubicBezTo>
                  <a:pt x="0" y="1245108"/>
                  <a:pt x="11602" y="1236867"/>
                  <a:pt x="16496" y="1234189"/>
                </a:cubicBezTo>
                <a:cubicBezTo>
                  <a:pt x="21390" y="1231408"/>
                  <a:pt x="34532" y="1225948"/>
                  <a:pt x="49215" y="1235116"/>
                </a:cubicBezTo>
                <a:cubicBezTo>
                  <a:pt x="113657" y="1274982"/>
                  <a:pt x="179912" y="1289610"/>
                  <a:pt x="236197" y="1275910"/>
                </a:cubicBezTo>
                <a:cubicBezTo>
                  <a:pt x="281061" y="1264887"/>
                  <a:pt x="318947" y="1235425"/>
                  <a:pt x="345231" y="1190923"/>
                </a:cubicBezTo>
                <a:cubicBezTo>
                  <a:pt x="372422" y="1144979"/>
                  <a:pt x="379491" y="1088013"/>
                  <a:pt x="364446" y="1034755"/>
                </a:cubicBezTo>
                <a:cubicBezTo>
                  <a:pt x="349854" y="981394"/>
                  <a:pt x="314415" y="936377"/>
                  <a:pt x="267647" y="911035"/>
                </a:cubicBezTo>
                <a:cubicBezTo>
                  <a:pt x="180909" y="863855"/>
                  <a:pt x="104141" y="907739"/>
                  <a:pt x="48309" y="939364"/>
                </a:cubicBezTo>
                <a:cubicBezTo>
                  <a:pt x="33626" y="947914"/>
                  <a:pt x="21118" y="942146"/>
                  <a:pt x="16224" y="939364"/>
                </a:cubicBezTo>
                <a:cubicBezTo>
                  <a:pt x="11602" y="936686"/>
                  <a:pt x="272" y="928445"/>
                  <a:pt x="272" y="911654"/>
                </a:cubicBezTo>
                <a:lnTo>
                  <a:pt x="272" y="248317"/>
                </a:lnTo>
                <a:lnTo>
                  <a:pt x="73386" y="240971"/>
                </a:lnTo>
                <a:cubicBezTo>
                  <a:pt x="214672" y="212154"/>
                  <a:pt x="335955" y="128603"/>
                  <a:pt x="413961" y="13515"/>
                </a:cubicBezTo>
                <a:close/>
              </a:path>
            </a:pathLst>
          </a:custGeom>
          <a:solidFill>
            <a:srgbClr val="5DB7E3"/>
          </a:solidFill>
          <a:ln w="12700">
            <a:miter lim="400000"/>
          </a:ln>
        </p:spPr>
        <p:txBody>
          <a:bodyPr wrap="square" lIns="38095" tIns="38095" rIns="38095" bIns="38095" anchor="ctr">
            <a:noAutofit/>
          </a:bodyPr>
          <a:lstStyle/>
          <a:p>
            <a:pPr>
              <a:defRPr sz="3000">
                <a:solidFill>
                  <a:srgbClr val="FFFFFF"/>
                </a:solidFill>
              </a:defRPr>
            </a:pPr>
            <a:endParaRPr sz="3000"/>
          </a:p>
        </p:txBody>
      </p:sp>
      <p:grpSp>
        <p:nvGrpSpPr>
          <p:cNvPr id="40" name="Group 39">
            <a:extLst>
              <a:ext uri="{FF2B5EF4-FFF2-40B4-BE49-F238E27FC236}">
                <a16:creationId xmlns:a16="http://schemas.microsoft.com/office/drawing/2014/main" id="{93F01C69-C478-4DDD-8711-E645563B0130}"/>
              </a:ext>
            </a:extLst>
          </p:cNvPr>
          <p:cNvGrpSpPr/>
          <p:nvPr/>
        </p:nvGrpSpPr>
        <p:grpSpPr>
          <a:xfrm>
            <a:off x="3359439" y="928603"/>
            <a:ext cx="4571236" cy="4569433"/>
            <a:chOff x="3810018" y="1303150"/>
            <a:chExt cx="4571831" cy="4570028"/>
          </a:xfrm>
        </p:grpSpPr>
        <p:sp>
          <p:nvSpPr>
            <p:cNvPr id="41" name="Freeform: Shape 156">
              <a:extLst>
                <a:ext uri="{FF2B5EF4-FFF2-40B4-BE49-F238E27FC236}">
                  <a16:creationId xmlns:a16="http://schemas.microsoft.com/office/drawing/2014/main" id="{C87694D3-E90F-4BF1-8B1C-251CEB872F10}"/>
                </a:ext>
              </a:extLst>
            </p:cNvPr>
            <p:cNvSpPr/>
            <p:nvPr/>
          </p:nvSpPr>
          <p:spPr>
            <a:xfrm>
              <a:off x="4115514" y="1303150"/>
              <a:ext cx="1957729" cy="1298682"/>
            </a:xfrm>
            <a:custGeom>
              <a:avLst/>
              <a:gdLst>
                <a:gd name="connsiteX0" fmla="*/ 1957729 w 1957729"/>
                <a:gd name="connsiteY0" fmla="*/ 0 h 1298682"/>
                <a:gd name="connsiteX1" fmla="*/ 1957729 w 1957729"/>
                <a:gd name="connsiteY1" fmla="*/ 302259 h 1298682"/>
                <a:gd name="connsiteX2" fmla="*/ 1778465 w 1957729"/>
                <a:gd name="connsiteY2" fmla="*/ 311311 h 1298682"/>
                <a:gd name="connsiteX3" fmla="*/ 342064 w 1957729"/>
                <a:gd name="connsiteY3" fmla="*/ 1172252 h 1298682"/>
                <a:gd name="connsiteX4" fmla="*/ 265256 w 1957729"/>
                <a:gd name="connsiteY4" fmla="*/ 1298682 h 1298682"/>
                <a:gd name="connsiteX5" fmla="*/ 0 w 1957729"/>
                <a:gd name="connsiteY5" fmla="*/ 1153540 h 1298682"/>
                <a:gd name="connsiteX6" fmla="*/ 1071653 w 1957729"/>
                <a:gd name="connsiteY6" fmla="*/ 189304 h 1298682"/>
                <a:gd name="connsiteX7" fmla="*/ 1189482 w 1957729"/>
                <a:gd name="connsiteY7" fmla="*/ 142331 h 1298682"/>
                <a:gd name="connsiteX8" fmla="*/ 1225720 w 1957729"/>
                <a:gd name="connsiteY8" fmla="*/ 129068 h 1298682"/>
                <a:gd name="connsiteX9" fmla="*/ 1347159 w 1957729"/>
                <a:gd name="connsiteY9" fmla="*/ 89679 h 1298682"/>
                <a:gd name="connsiteX10" fmla="*/ 1428280 w 1957729"/>
                <a:gd name="connsiteY10" fmla="*/ 68821 h 1298682"/>
                <a:gd name="connsiteX11" fmla="*/ 1498550 w 1957729"/>
                <a:gd name="connsiteY11" fmla="*/ 51066 h 1298682"/>
                <a:gd name="connsiteX12" fmla="*/ 1582279 w 1957729"/>
                <a:gd name="connsiteY12" fmla="*/ 35755 h 1298682"/>
                <a:gd name="connsiteX13" fmla="*/ 1700830 w 1957729"/>
                <a:gd name="connsiteY13" fmla="*/ 17662 h 1298682"/>
                <a:gd name="connsiteX14" fmla="*/ 1774253 w 1957729"/>
                <a:gd name="connsiteY14" fmla="*/ 9265 h 1298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7729" h="1298682">
                  <a:moveTo>
                    <a:pt x="1957729" y="0"/>
                  </a:moveTo>
                  <a:lnTo>
                    <a:pt x="1957729" y="302259"/>
                  </a:lnTo>
                  <a:lnTo>
                    <a:pt x="1778465" y="311311"/>
                  </a:lnTo>
                  <a:cubicBezTo>
                    <a:pt x="1180658" y="372022"/>
                    <a:pt x="661634" y="699226"/>
                    <a:pt x="342064" y="1172252"/>
                  </a:cubicBezTo>
                  <a:lnTo>
                    <a:pt x="265256" y="1298682"/>
                  </a:lnTo>
                  <a:lnTo>
                    <a:pt x="0" y="1153540"/>
                  </a:lnTo>
                  <a:cubicBezTo>
                    <a:pt x="242507" y="727590"/>
                    <a:pt x="618666" y="387294"/>
                    <a:pt x="1071653" y="189304"/>
                  </a:cubicBezTo>
                  <a:lnTo>
                    <a:pt x="1189482" y="142331"/>
                  </a:lnTo>
                  <a:lnTo>
                    <a:pt x="1225720" y="129068"/>
                  </a:lnTo>
                  <a:lnTo>
                    <a:pt x="1347159" y="89679"/>
                  </a:lnTo>
                  <a:lnTo>
                    <a:pt x="1428280" y="68821"/>
                  </a:lnTo>
                  <a:lnTo>
                    <a:pt x="1498550" y="51066"/>
                  </a:lnTo>
                  <a:lnTo>
                    <a:pt x="1582279" y="35755"/>
                  </a:lnTo>
                  <a:lnTo>
                    <a:pt x="1700830" y="17662"/>
                  </a:lnTo>
                  <a:lnTo>
                    <a:pt x="1774253" y="9265"/>
                  </a:lnTo>
                  <a:close/>
                </a:path>
              </a:pathLst>
            </a:custGeom>
            <a:solidFill>
              <a:schemeClr val="tx1">
                <a:alpha val="15000"/>
              </a:schemeClr>
            </a:solidFill>
            <a:ln w="12700">
              <a:miter lim="400000"/>
            </a:ln>
          </p:spPr>
          <p:txBody>
            <a:bodyPr wrap="square" lIns="38095" tIns="38095" rIns="38095" bIns="38095" anchor="ctr">
              <a:noAutofit/>
            </a:bodyPr>
            <a:lstStyle/>
            <a:p>
              <a:endParaRPr sz="3000">
                <a:solidFill>
                  <a:srgbClr val="FFFFFF"/>
                </a:solidFill>
              </a:endParaRPr>
            </a:p>
          </p:txBody>
        </p:sp>
        <p:sp>
          <p:nvSpPr>
            <p:cNvPr id="42" name="Freeform: Shape 157">
              <a:extLst>
                <a:ext uri="{FF2B5EF4-FFF2-40B4-BE49-F238E27FC236}">
                  <a16:creationId xmlns:a16="http://schemas.microsoft.com/office/drawing/2014/main" id="{C23C9921-9C81-48DF-AFA9-F53EDAD62E40}"/>
                </a:ext>
              </a:extLst>
            </p:cNvPr>
            <p:cNvSpPr/>
            <p:nvPr/>
          </p:nvSpPr>
          <p:spPr>
            <a:xfrm>
              <a:off x="6137497" y="1304096"/>
              <a:ext cx="1984284" cy="1364652"/>
            </a:xfrm>
            <a:custGeom>
              <a:avLst/>
              <a:gdLst>
                <a:gd name="connsiteX0" fmla="*/ 0 w 1984284"/>
                <a:gd name="connsiteY0" fmla="*/ 0 h 1364652"/>
                <a:gd name="connsiteX1" fmla="*/ 192233 w 1984284"/>
                <a:gd name="connsiteY1" fmla="*/ 9707 h 1364652"/>
                <a:gd name="connsiteX2" fmla="*/ 1968595 w 1984284"/>
                <a:gd name="connsiteY2" fmla="*/ 1194262 h 1364652"/>
                <a:gd name="connsiteX3" fmla="*/ 1984284 w 1984284"/>
                <a:gd name="connsiteY3" fmla="*/ 1226829 h 1364652"/>
                <a:gd name="connsiteX4" fmla="*/ 1710558 w 1984284"/>
                <a:gd name="connsiteY4" fmla="*/ 1364652 h 1364652"/>
                <a:gd name="connsiteX5" fmla="*/ 1695896 w 1984284"/>
                <a:gd name="connsiteY5" fmla="*/ 1334217 h 1364652"/>
                <a:gd name="connsiteX6" fmla="*/ 160525 w 1984284"/>
                <a:gd name="connsiteY6" fmla="*/ 310365 h 1364652"/>
                <a:gd name="connsiteX7" fmla="*/ 0 w 1984284"/>
                <a:gd name="connsiteY7" fmla="*/ 302260 h 1364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4284" h="1364652">
                  <a:moveTo>
                    <a:pt x="0" y="0"/>
                  </a:moveTo>
                  <a:lnTo>
                    <a:pt x="192233" y="9707"/>
                  </a:lnTo>
                  <a:cubicBezTo>
                    <a:pt x="960720" y="87751"/>
                    <a:pt x="1616678" y="546440"/>
                    <a:pt x="1968595" y="1194262"/>
                  </a:cubicBezTo>
                  <a:lnTo>
                    <a:pt x="1984284" y="1226829"/>
                  </a:lnTo>
                  <a:lnTo>
                    <a:pt x="1710558" y="1364652"/>
                  </a:lnTo>
                  <a:lnTo>
                    <a:pt x="1695896" y="1334217"/>
                  </a:lnTo>
                  <a:cubicBezTo>
                    <a:pt x="1391722" y="774282"/>
                    <a:pt x="824754" y="377822"/>
                    <a:pt x="160525" y="310365"/>
                  </a:cubicBezTo>
                  <a:lnTo>
                    <a:pt x="0" y="302260"/>
                  </a:lnTo>
                  <a:close/>
                </a:path>
              </a:pathLst>
            </a:custGeom>
            <a:solidFill>
              <a:schemeClr val="tx1">
                <a:alpha val="15000"/>
              </a:schemeClr>
            </a:solidFill>
            <a:ln w="12700">
              <a:miter lim="400000"/>
            </a:ln>
          </p:spPr>
          <p:txBody>
            <a:bodyPr wrap="square" lIns="38095" tIns="38095" rIns="38095" bIns="38095" anchor="ctr">
              <a:noAutofit/>
            </a:bodyPr>
            <a:lstStyle/>
            <a:p>
              <a:endParaRPr sz="3000">
                <a:solidFill>
                  <a:srgbClr val="FFFFFF"/>
                </a:solidFill>
              </a:endParaRPr>
            </a:p>
          </p:txBody>
        </p:sp>
        <p:sp>
          <p:nvSpPr>
            <p:cNvPr id="43" name="Freeform: Shape 158">
              <a:extLst>
                <a:ext uri="{FF2B5EF4-FFF2-40B4-BE49-F238E27FC236}">
                  <a16:creationId xmlns:a16="http://schemas.microsoft.com/office/drawing/2014/main" id="{02CEDC50-3CE6-4618-8255-3759AFA519DB}"/>
                </a:ext>
              </a:extLst>
            </p:cNvPr>
            <p:cNvSpPr/>
            <p:nvPr/>
          </p:nvSpPr>
          <p:spPr>
            <a:xfrm>
              <a:off x="3810018" y="2520064"/>
              <a:ext cx="535046" cy="2067637"/>
            </a:xfrm>
            <a:custGeom>
              <a:avLst/>
              <a:gdLst>
                <a:gd name="connsiteX0" fmla="*/ 267357 w 535046"/>
                <a:gd name="connsiteY0" fmla="*/ 0 h 2067637"/>
                <a:gd name="connsiteX1" fmla="*/ 535046 w 535046"/>
                <a:gd name="connsiteY1" fmla="*/ 146362 h 2067637"/>
                <a:gd name="connsiteX2" fmla="*/ 465386 w 535046"/>
                <a:gd name="connsiteY2" fmla="*/ 290968 h 2067637"/>
                <a:gd name="connsiteX3" fmla="*/ 310112 w 535046"/>
                <a:gd name="connsiteY3" fmla="*/ 1060066 h 2067637"/>
                <a:gd name="connsiteX4" fmla="*/ 465386 w 535046"/>
                <a:gd name="connsiteY4" fmla="*/ 1829164 h 2067637"/>
                <a:gd name="connsiteX5" fmla="*/ 512393 w 535046"/>
                <a:gd name="connsiteY5" fmla="*/ 1926745 h 2067637"/>
                <a:gd name="connsiteX6" fmla="*/ 232563 w 535046"/>
                <a:gd name="connsiteY6" fmla="*/ 2067637 h 2067637"/>
                <a:gd name="connsiteX7" fmla="*/ 225990 w 535046"/>
                <a:gd name="connsiteY7" fmla="*/ 2053993 h 2067637"/>
                <a:gd name="connsiteX8" fmla="*/ 143713 w 535046"/>
                <a:gd name="connsiteY8" fmla="*/ 1859623 h 2067637"/>
                <a:gd name="connsiteX9" fmla="*/ 127229 w 535046"/>
                <a:gd name="connsiteY9" fmla="*/ 1814587 h 2067637"/>
                <a:gd name="connsiteX10" fmla="*/ 72805 w 535046"/>
                <a:gd name="connsiteY10" fmla="*/ 1631236 h 2067637"/>
                <a:gd name="connsiteX11" fmla="*/ 56915 w 535046"/>
                <a:gd name="connsiteY11" fmla="*/ 1569439 h 2067637"/>
                <a:gd name="connsiteX12" fmla="*/ 24950 w 535046"/>
                <a:gd name="connsiteY12" fmla="*/ 1387930 h 2067637"/>
                <a:gd name="connsiteX13" fmla="*/ 13706 w 535046"/>
                <a:gd name="connsiteY13" fmla="*/ 1314258 h 2067637"/>
                <a:gd name="connsiteX14" fmla="*/ 10680 w 535046"/>
                <a:gd name="connsiteY14" fmla="*/ 1279791 h 2067637"/>
                <a:gd name="connsiteX15" fmla="*/ 0 w 535046"/>
                <a:gd name="connsiteY15" fmla="*/ 1068279 h 2067637"/>
                <a:gd name="connsiteX16" fmla="*/ 56 w 535046"/>
                <a:gd name="connsiteY16" fmla="*/ 1066483 h 2067637"/>
                <a:gd name="connsiteX17" fmla="*/ 10355 w 535046"/>
                <a:gd name="connsiteY17" fmla="*/ 862515 h 2067637"/>
                <a:gd name="connsiteX18" fmla="*/ 14998 w 535046"/>
                <a:gd name="connsiteY18" fmla="*/ 813156 h 2067637"/>
                <a:gd name="connsiteX19" fmla="*/ 43046 w 535046"/>
                <a:gd name="connsiteY19" fmla="*/ 629373 h 2067637"/>
                <a:gd name="connsiteX20" fmla="*/ 57476 w 535046"/>
                <a:gd name="connsiteY20" fmla="*/ 564253 h 2067637"/>
                <a:gd name="connsiteX21" fmla="*/ 88466 w 535046"/>
                <a:gd name="connsiteY21" fmla="*/ 443729 h 2067637"/>
                <a:gd name="connsiteX22" fmla="*/ 107798 w 535046"/>
                <a:gd name="connsiteY22" fmla="*/ 376405 h 2067637"/>
                <a:gd name="connsiteX23" fmla="*/ 130737 w 535046"/>
                <a:gd name="connsiteY23" fmla="*/ 311702 h 2067637"/>
                <a:gd name="connsiteX24" fmla="*/ 157234 w 535046"/>
                <a:gd name="connsiteY24" fmla="*/ 239308 h 2067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5046" h="2067637">
                  <a:moveTo>
                    <a:pt x="267357" y="0"/>
                  </a:moveTo>
                  <a:lnTo>
                    <a:pt x="535046" y="146362"/>
                  </a:lnTo>
                  <a:lnTo>
                    <a:pt x="465386" y="290968"/>
                  </a:lnTo>
                  <a:cubicBezTo>
                    <a:pt x="365401" y="527358"/>
                    <a:pt x="310112" y="787255"/>
                    <a:pt x="310112" y="1060066"/>
                  </a:cubicBezTo>
                  <a:cubicBezTo>
                    <a:pt x="310112" y="1332877"/>
                    <a:pt x="365401" y="1592774"/>
                    <a:pt x="465386" y="1829164"/>
                  </a:cubicBezTo>
                  <a:lnTo>
                    <a:pt x="512393" y="1926745"/>
                  </a:lnTo>
                  <a:lnTo>
                    <a:pt x="232563" y="2067637"/>
                  </a:lnTo>
                  <a:lnTo>
                    <a:pt x="225990" y="2053993"/>
                  </a:lnTo>
                  <a:lnTo>
                    <a:pt x="143713" y="1859623"/>
                  </a:lnTo>
                  <a:lnTo>
                    <a:pt x="127229" y="1814587"/>
                  </a:lnTo>
                  <a:lnTo>
                    <a:pt x="72805" y="1631236"/>
                  </a:lnTo>
                  <a:lnTo>
                    <a:pt x="56915" y="1569439"/>
                  </a:lnTo>
                  <a:lnTo>
                    <a:pt x="24950" y="1387930"/>
                  </a:lnTo>
                  <a:lnTo>
                    <a:pt x="13706" y="1314258"/>
                  </a:lnTo>
                  <a:lnTo>
                    <a:pt x="10680" y="1279791"/>
                  </a:lnTo>
                  <a:lnTo>
                    <a:pt x="0" y="1068279"/>
                  </a:lnTo>
                  <a:lnTo>
                    <a:pt x="56" y="1066483"/>
                  </a:lnTo>
                  <a:lnTo>
                    <a:pt x="10355" y="862515"/>
                  </a:lnTo>
                  <a:lnTo>
                    <a:pt x="14998" y="813156"/>
                  </a:lnTo>
                  <a:lnTo>
                    <a:pt x="43046" y="629373"/>
                  </a:lnTo>
                  <a:lnTo>
                    <a:pt x="57476" y="564253"/>
                  </a:lnTo>
                  <a:lnTo>
                    <a:pt x="88466" y="443729"/>
                  </a:lnTo>
                  <a:lnTo>
                    <a:pt x="107798" y="376405"/>
                  </a:lnTo>
                  <a:lnTo>
                    <a:pt x="130737" y="311702"/>
                  </a:lnTo>
                  <a:lnTo>
                    <a:pt x="157234" y="239308"/>
                  </a:lnTo>
                  <a:close/>
                </a:path>
              </a:pathLst>
            </a:custGeom>
            <a:solidFill>
              <a:schemeClr val="tx1">
                <a:alpha val="15000"/>
              </a:schemeClr>
            </a:solidFill>
            <a:ln w="12700">
              <a:miter lim="400000"/>
            </a:ln>
          </p:spPr>
          <p:txBody>
            <a:bodyPr wrap="square" lIns="38095" tIns="38095" rIns="38095" bIns="38095" anchor="ctr">
              <a:noAutofit/>
            </a:bodyPr>
            <a:lstStyle/>
            <a:p>
              <a:endParaRPr sz="3000">
                <a:solidFill>
                  <a:srgbClr val="FFFFFF"/>
                </a:solidFill>
              </a:endParaRPr>
            </a:p>
          </p:txBody>
        </p:sp>
        <p:sp>
          <p:nvSpPr>
            <p:cNvPr id="44" name="Freeform: Shape 159">
              <a:extLst>
                <a:ext uri="{FF2B5EF4-FFF2-40B4-BE49-F238E27FC236}">
                  <a16:creationId xmlns:a16="http://schemas.microsoft.com/office/drawing/2014/main" id="{95BCC2D9-ACF8-4414-A623-D73E08297C37}"/>
                </a:ext>
              </a:extLst>
            </p:cNvPr>
            <p:cNvSpPr/>
            <p:nvPr/>
          </p:nvSpPr>
          <p:spPr>
            <a:xfrm>
              <a:off x="7843605" y="2582664"/>
              <a:ext cx="538244" cy="2066270"/>
            </a:xfrm>
            <a:custGeom>
              <a:avLst/>
              <a:gdLst>
                <a:gd name="connsiteX0" fmla="*/ 303101 w 538244"/>
                <a:gd name="connsiteY0" fmla="*/ 0 h 2066270"/>
                <a:gd name="connsiteX1" fmla="*/ 337171 w 538244"/>
                <a:gd name="connsiteY1" fmla="*/ 70724 h 2066270"/>
                <a:gd name="connsiteX2" fmla="*/ 375152 w 538244"/>
                <a:gd name="connsiteY2" fmla="*/ 160332 h 2066270"/>
                <a:gd name="connsiteX3" fmla="*/ 422819 w 538244"/>
                <a:gd name="connsiteY3" fmla="*/ 290569 h 2066270"/>
                <a:gd name="connsiteX4" fmla="*/ 451328 w 538244"/>
                <a:gd name="connsiteY4" fmla="*/ 386631 h 2066270"/>
                <a:gd name="connsiteX5" fmla="*/ 485707 w 538244"/>
                <a:gd name="connsiteY5" fmla="*/ 520333 h 2066270"/>
                <a:gd name="connsiteX6" fmla="*/ 504946 w 538244"/>
                <a:gd name="connsiteY6" fmla="*/ 629759 h 2066270"/>
                <a:gd name="connsiteX7" fmla="*/ 526202 w 538244"/>
                <a:gd name="connsiteY7" fmla="*/ 769036 h 2066270"/>
                <a:gd name="connsiteX8" fmla="*/ 526822 w 538244"/>
                <a:gd name="connsiteY8" fmla="*/ 776115 h 2066270"/>
                <a:gd name="connsiteX9" fmla="*/ 538244 w 538244"/>
                <a:gd name="connsiteY9" fmla="*/ 1002317 h 2066270"/>
                <a:gd name="connsiteX10" fmla="*/ 537749 w 538244"/>
                <a:gd name="connsiteY10" fmla="*/ 1018152 h 2066270"/>
                <a:gd name="connsiteX11" fmla="*/ 528787 w 538244"/>
                <a:gd name="connsiteY11" fmla="*/ 1195636 h 2066270"/>
                <a:gd name="connsiteX12" fmla="*/ 521665 w 538244"/>
                <a:gd name="connsiteY12" fmla="*/ 1271362 h 2066270"/>
                <a:gd name="connsiteX13" fmla="*/ 498767 w 538244"/>
                <a:gd name="connsiteY13" fmla="*/ 1421401 h 2066270"/>
                <a:gd name="connsiteX14" fmla="*/ 469676 w 538244"/>
                <a:gd name="connsiteY14" fmla="*/ 1552682 h 2066270"/>
                <a:gd name="connsiteX15" fmla="*/ 467139 w 538244"/>
                <a:gd name="connsiteY15" fmla="*/ 1562550 h 2066270"/>
                <a:gd name="connsiteX16" fmla="*/ 430581 w 538244"/>
                <a:gd name="connsiteY16" fmla="*/ 1689865 h 2066270"/>
                <a:gd name="connsiteX17" fmla="*/ 271022 w 538244"/>
                <a:gd name="connsiteY17" fmla="*/ 2066270 h 2066270"/>
                <a:gd name="connsiteX18" fmla="*/ 0 w 538244"/>
                <a:gd name="connsiteY18" fmla="*/ 1918086 h 2066270"/>
                <a:gd name="connsiteX19" fmla="*/ 72992 w 538244"/>
                <a:gd name="connsiteY19" fmla="*/ 1766564 h 2066270"/>
                <a:gd name="connsiteX20" fmla="*/ 228265 w 538244"/>
                <a:gd name="connsiteY20" fmla="*/ 997466 h 2066270"/>
                <a:gd name="connsiteX21" fmla="*/ 72992 w 538244"/>
                <a:gd name="connsiteY21" fmla="*/ 228368 h 2066270"/>
                <a:gd name="connsiteX22" fmla="*/ 29373 w 538244"/>
                <a:gd name="connsiteY22" fmla="*/ 137821 h 206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8244" h="2066270">
                  <a:moveTo>
                    <a:pt x="303101" y="0"/>
                  </a:moveTo>
                  <a:lnTo>
                    <a:pt x="337171" y="70724"/>
                  </a:lnTo>
                  <a:lnTo>
                    <a:pt x="375152" y="160332"/>
                  </a:lnTo>
                  <a:lnTo>
                    <a:pt x="422819" y="290569"/>
                  </a:lnTo>
                  <a:lnTo>
                    <a:pt x="451328" y="386631"/>
                  </a:lnTo>
                  <a:lnTo>
                    <a:pt x="485707" y="520333"/>
                  </a:lnTo>
                  <a:lnTo>
                    <a:pt x="504946" y="629759"/>
                  </a:lnTo>
                  <a:lnTo>
                    <a:pt x="526202" y="769036"/>
                  </a:lnTo>
                  <a:lnTo>
                    <a:pt x="526822" y="776115"/>
                  </a:lnTo>
                  <a:lnTo>
                    <a:pt x="538244" y="1002317"/>
                  </a:lnTo>
                  <a:lnTo>
                    <a:pt x="537749" y="1018152"/>
                  </a:lnTo>
                  <a:lnTo>
                    <a:pt x="528787" y="1195636"/>
                  </a:lnTo>
                  <a:lnTo>
                    <a:pt x="521665" y="1271362"/>
                  </a:lnTo>
                  <a:lnTo>
                    <a:pt x="498767" y="1421401"/>
                  </a:lnTo>
                  <a:lnTo>
                    <a:pt x="469676" y="1552682"/>
                  </a:lnTo>
                  <a:lnTo>
                    <a:pt x="467139" y="1562550"/>
                  </a:lnTo>
                  <a:lnTo>
                    <a:pt x="430581" y="1689865"/>
                  </a:lnTo>
                  <a:cubicBezTo>
                    <a:pt x="388580" y="1820861"/>
                    <a:pt x="334989" y="1946716"/>
                    <a:pt x="271022" y="2066270"/>
                  </a:cubicBezTo>
                  <a:lnTo>
                    <a:pt x="0" y="1918086"/>
                  </a:lnTo>
                  <a:lnTo>
                    <a:pt x="72992" y="1766564"/>
                  </a:lnTo>
                  <a:cubicBezTo>
                    <a:pt x="172976" y="1530174"/>
                    <a:pt x="228265" y="1270277"/>
                    <a:pt x="228265" y="997466"/>
                  </a:cubicBezTo>
                  <a:cubicBezTo>
                    <a:pt x="228265" y="724655"/>
                    <a:pt x="172976" y="464758"/>
                    <a:pt x="72992" y="228368"/>
                  </a:cubicBezTo>
                  <a:lnTo>
                    <a:pt x="29373" y="137821"/>
                  </a:lnTo>
                  <a:close/>
                </a:path>
              </a:pathLst>
            </a:custGeom>
            <a:solidFill>
              <a:schemeClr val="tx1">
                <a:alpha val="15000"/>
              </a:schemeClr>
            </a:solidFill>
            <a:ln w="12700">
              <a:miter lim="400000"/>
            </a:ln>
          </p:spPr>
          <p:txBody>
            <a:bodyPr wrap="square" lIns="38095" tIns="38095" rIns="38095" bIns="38095" anchor="ctr">
              <a:noAutofit/>
            </a:bodyPr>
            <a:lstStyle/>
            <a:p>
              <a:endParaRPr sz="3000">
                <a:solidFill>
                  <a:srgbClr val="FFFFFF"/>
                </a:solidFill>
              </a:endParaRPr>
            </a:p>
          </p:txBody>
        </p:sp>
        <p:sp>
          <p:nvSpPr>
            <p:cNvPr id="45" name="Freeform: Shape 160">
              <a:extLst>
                <a:ext uri="{FF2B5EF4-FFF2-40B4-BE49-F238E27FC236}">
                  <a16:creationId xmlns:a16="http://schemas.microsoft.com/office/drawing/2014/main" id="{D8BFDEE2-7039-4BA7-9252-528EC93521F9}"/>
                </a:ext>
              </a:extLst>
            </p:cNvPr>
            <p:cNvSpPr/>
            <p:nvPr/>
          </p:nvSpPr>
          <p:spPr>
            <a:xfrm>
              <a:off x="4084963" y="4514510"/>
              <a:ext cx="1994736" cy="1358668"/>
            </a:xfrm>
            <a:custGeom>
              <a:avLst/>
              <a:gdLst>
                <a:gd name="connsiteX0" fmla="*/ 270061 w 1994736"/>
                <a:gd name="connsiteY0" fmla="*/ 0 h 1358668"/>
                <a:gd name="connsiteX1" fmla="*/ 273644 w 1994736"/>
                <a:gd name="connsiteY1" fmla="*/ 7437 h 1358668"/>
                <a:gd name="connsiteX2" fmla="*/ 1809016 w 1994736"/>
                <a:gd name="connsiteY2" fmla="*/ 1031289 h 1358668"/>
                <a:gd name="connsiteX3" fmla="*/ 1994736 w 1994736"/>
                <a:gd name="connsiteY3" fmla="*/ 1040667 h 1358668"/>
                <a:gd name="connsiteX4" fmla="*/ 1994736 w 1994736"/>
                <a:gd name="connsiteY4" fmla="*/ 1358668 h 1358668"/>
                <a:gd name="connsiteX5" fmla="*/ 1814712 w 1994736"/>
                <a:gd name="connsiteY5" fmla="*/ 1349578 h 1358668"/>
                <a:gd name="connsiteX6" fmla="*/ 1705046 w 1994736"/>
                <a:gd name="connsiteY6" fmla="*/ 1336661 h 1358668"/>
                <a:gd name="connsiteX7" fmla="*/ 1646915 w 1994736"/>
                <a:gd name="connsiteY7" fmla="*/ 1327789 h 1358668"/>
                <a:gd name="connsiteX8" fmla="*/ 1520890 w 1994736"/>
                <a:gd name="connsiteY8" fmla="*/ 1304009 h 1358668"/>
                <a:gd name="connsiteX9" fmla="*/ 0 w 1994736"/>
                <a:gd name="connsiteY9" fmla="*/ 135958 h 1358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4736" h="1358668">
                  <a:moveTo>
                    <a:pt x="270061" y="0"/>
                  </a:moveTo>
                  <a:lnTo>
                    <a:pt x="273644" y="7437"/>
                  </a:lnTo>
                  <a:cubicBezTo>
                    <a:pt x="577819" y="567372"/>
                    <a:pt x="1144786" y="963833"/>
                    <a:pt x="1809016" y="1031289"/>
                  </a:cubicBezTo>
                  <a:lnTo>
                    <a:pt x="1994736" y="1040667"/>
                  </a:lnTo>
                  <a:lnTo>
                    <a:pt x="1994736" y="1358668"/>
                  </a:lnTo>
                  <a:lnTo>
                    <a:pt x="1814712" y="1349578"/>
                  </a:lnTo>
                  <a:lnTo>
                    <a:pt x="1705046" y="1336661"/>
                  </a:lnTo>
                  <a:lnTo>
                    <a:pt x="1646915" y="1327789"/>
                  </a:lnTo>
                  <a:lnTo>
                    <a:pt x="1520890" y="1304009"/>
                  </a:lnTo>
                  <a:cubicBezTo>
                    <a:pt x="859147" y="1155302"/>
                    <a:pt x="306351" y="720065"/>
                    <a:pt x="0" y="135958"/>
                  </a:cubicBezTo>
                  <a:close/>
                </a:path>
              </a:pathLst>
            </a:custGeom>
            <a:solidFill>
              <a:schemeClr val="tx1">
                <a:alpha val="15000"/>
              </a:schemeClr>
            </a:solidFill>
            <a:ln w="12700">
              <a:miter lim="400000"/>
            </a:ln>
          </p:spPr>
          <p:txBody>
            <a:bodyPr wrap="square" lIns="38095" tIns="38095" rIns="38095" bIns="38095" anchor="ctr">
              <a:noAutofit/>
            </a:bodyPr>
            <a:lstStyle/>
            <a:p>
              <a:endParaRPr sz="3000">
                <a:solidFill>
                  <a:srgbClr val="FFFFFF"/>
                </a:solidFill>
              </a:endParaRPr>
            </a:p>
          </p:txBody>
        </p:sp>
        <p:sp>
          <p:nvSpPr>
            <p:cNvPr id="46" name="Freeform: Shape 161">
              <a:extLst>
                <a:ext uri="{FF2B5EF4-FFF2-40B4-BE49-F238E27FC236}">
                  <a16:creationId xmlns:a16="http://schemas.microsoft.com/office/drawing/2014/main" id="{FC873F33-BFDE-45C9-97B4-97DD45A1F765}"/>
                </a:ext>
              </a:extLst>
            </p:cNvPr>
            <p:cNvSpPr/>
            <p:nvPr/>
          </p:nvSpPr>
          <p:spPr>
            <a:xfrm>
              <a:off x="6131898" y="4563250"/>
              <a:ext cx="1952056" cy="1308617"/>
            </a:xfrm>
            <a:custGeom>
              <a:avLst/>
              <a:gdLst>
                <a:gd name="connsiteX0" fmla="*/ 1676403 w 1952056"/>
                <a:gd name="connsiteY0" fmla="*/ 0 h 1308617"/>
                <a:gd name="connsiteX1" fmla="*/ 1952056 w 1952056"/>
                <a:gd name="connsiteY1" fmla="*/ 150834 h 1308617"/>
                <a:gd name="connsiteX2" fmla="*/ 1859689 w 1952056"/>
                <a:gd name="connsiteY2" fmla="*/ 302875 h 1308617"/>
                <a:gd name="connsiteX3" fmla="*/ 1730147 w 1952056"/>
                <a:gd name="connsiteY3" fmla="*/ 476111 h 1308617"/>
                <a:gd name="connsiteX4" fmla="*/ 1722426 w 1952056"/>
                <a:gd name="connsiteY4" fmla="*/ 485092 h 1308617"/>
                <a:gd name="connsiteX5" fmla="*/ 1580548 w 1952056"/>
                <a:gd name="connsiteY5" fmla="*/ 641197 h 1308617"/>
                <a:gd name="connsiteX6" fmla="*/ 1053745 w 1952056"/>
                <a:gd name="connsiteY6" fmla="*/ 1034843 h 1308617"/>
                <a:gd name="connsiteX7" fmla="*/ 855581 w 1952056"/>
                <a:gd name="connsiteY7" fmla="*/ 1130304 h 1308617"/>
                <a:gd name="connsiteX8" fmla="*/ 849685 w 1952056"/>
                <a:gd name="connsiteY8" fmla="*/ 1132655 h 1308617"/>
                <a:gd name="connsiteX9" fmla="*/ 668019 w 1952056"/>
                <a:gd name="connsiteY9" fmla="*/ 1199145 h 1308617"/>
                <a:gd name="connsiteX10" fmla="*/ 628959 w 1952056"/>
                <a:gd name="connsiteY10" fmla="*/ 1211816 h 1308617"/>
                <a:gd name="connsiteX11" fmla="*/ 446707 w 1952056"/>
                <a:gd name="connsiteY11" fmla="*/ 1258678 h 1308617"/>
                <a:gd name="connsiteX12" fmla="*/ 371095 w 1952056"/>
                <a:gd name="connsiteY12" fmla="*/ 1272506 h 1308617"/>
                <a:gd name="connsiteX13" fmla="*/ 260305 w 1952056"/>
                <a:gd name="connsiteY13" fmla="*/ 1289415 h 1308617"/>
                <a:gd name="connsiteX14" fmla="*/ 160440 w 1952056"/>
                <a:gd name="connsiteY14" fmla="*/ 1300837 h 1308617"/>
                <a:gd name="connsiteX15" fmla="*/ 83592 w 1952056"/>
                <a:gd name="connsiteY15" fmla="*/ 1304718 h 1308617"/>
                <a:gd name="connsiteX16" fmla="*/ 0 w 1952056"/>
                <a:gd name="connsiteY16" fmla="*/ 1308617 h 1308617"/>
                <a:gd name="connsiteX17" fmla="*/ 0 w 1952056"/>
                <a:gd name="connsiteY17" fmla="*/ 990938 h 1308617"/>
                <a:gd name="connsiteX18" fmla="*/ 166124 w 1952056"/>
                <a:gd name="connsiteY18" fmla="*/ 982549 h 1308617"/>
                <a:gd name="connsiteX19" fmla="*/ 1602525 w 1952056"/>
                <a:gd name="connsiteY19" fmla="*/ 121608 h 1308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52056" h="1308617">
                  <a:moveTo>
                    <a:pt x="1676403" y="0"/>
                  </a:moveTo>
                  <a:lnTo>
                    <a:pt x="1952056" y="150834"/>
                  </a:lnTo>
                  <a:lnTo>
                    <a:pt x="1859689" y="302875"/>
                  </a:lnTo>
                  <a:lnTo>
                    <a:pt x="1730147" y="476111"/>
                  </a:lnTo>
                  <a:lnTo>
                    <a:pt x="1722426" y="485092"/>
                  </a:lnTo>
                  <a:lnTo>
                    <a:pt x="1580548" y="641197"/>
                  </a:lnTo>
                  <a:cubicBezTo>
                    <a:pt x="1425417" y="796329"/>
                    <a:pt x="1248092" y="929268"/>
                    <a:pt x="1053745" y="1034843"/>
                  </a:cubicBezTo>
                  <a:lnTo>
                    <a:pt x="855581" y="1130304"/>
                  </a:lnTo>
                  <a:lnTo>
                    <a:pt x="849685" y="1132655"/>
                  </a:lnTo>
                  <a:lnTo>
                    <a:pt x="668019" y="1199145"/>
                  </a:lnTo>
                  <a:lnTo>
                    <a:pt x="628959" y="1211816"/>
                  </a:lnTo>
                  <a:lnTo>
                    <a:pt x="446707" y="1258678"/>
                  </a:lnTo>
                  <a:lnTo>
                    <a:pt x="371095" y="1272506"/>
                  </a:lnTo>
                  <a:lnTo>
                    <a:pt x="260305" y="1289415"/>
                  </a:lnTo>
                  <a:lnTo>
                    <a:pt x="160440" y="1300837"/>
                  </a:lnTo>
                  <a:lnTo>
                    <a:pt x="83592" y="1304718"/>
                  </a:lnTo>
                  <a:lnTo>
                    <a:pt x="0" y="1308617"/>
                  </a:lnTo>
                  <a:lnTo>
                    <a:pt x="0" y="990938"/>
                  </a:lnTo>
                  <a:lnTo>
                    <a:pt x="166124" y="982549"/>
                  </a:lnTo>
                  <a:cubicBezTo>
                    <a:pt x="763930" y="921839"/>
                    <a:pt x="1282954" y="594634"/>
                    <a:pt x="1602525" y="121608"/>
                  </a:cubicBezTo>
                  <a:close/>
                </a:path>
              </a:pathLst>
            </a:custGeom>
            <a:solidFill>
              <a:schemeClr val="tx1">
                <a:alpha val="15000"/>
              </a:schemeClr>
            </a:solidFill>
            <a:ln w="12700">
              <a:miter lim="400000"/>
            </a:ln>
          </p:spPr>
          <p:txBody>
            <a:bodyPr wrap="square" lIns="38095" tIns="38095" rIns="38095" bIns="38095" anchor="ctr">
              <a:noAutofit/>
            </a:bodyPr>
            <a:lstStyle/>
            <a:p>
              <a:endParaRPr sz="3000">
                <a:solidFill>
                  <a:srgbClr val="FFFFFF"/>
                </a:solidFill>
              </a:endParaRPr>
            </a:p>
          </p:txBody>
        </p:sp>
      </p:grpSp>
      <p:sp>
        <p:nvSpPr>
          <p:cNvPr id="53" name="TextBox 52">
            <a:extLst>
              <a:ext uri="{FF2B5EF4-FFF2-40B4-BE49-F238E27FC236}">
                <a16:creationId xmlns:a16="http://schemas.microsoft.com/office/drawing/2014/main" id="{5B9C9562-622B-48EB-A111-4850FF8FA9BE}"/>
              </a:ext>
            </a:extLst>
          </p:cNvPr>
          <p:cNvSpPr txBox="1"/>
          <p:nvPr/>
        </p:nvSpPr>
        <p:spPr>
          <a:xfrm>
            <a:off x="3409465" y="1601200"/>
            <a:ext cx="1801447" cy="584775"/>
          </a:xfrm>
          <a:prstGeom prst="rect">
            <a:avLst/>
          </a:prstGeom>
          <a:noFill/>
        </p:spPr>
        <p:txBody>
          <a:bodyPr wrap="square" lIns="0" rIns="0" rtlCol="0" anchor="b">
            <a:spAutoFit/>
          </a:bodyPr>
          <a:lstStyle/>
          <a:p>
            <a:pPr algn="r"/>
            <a:r>
              <a:rPr lang="en-US" b="1" cap="all" dirty="0">
                <a:solidFill>
                  <a:srgbClr val="FFFF00"/>
                </a:solidFill>
              </a:rPr>
              <a:t>MSPD SCENARIOS</a:t>
            </a:r>
          </a:p>
        </p:txBody>
      </p:sp>
      <p:sp>
        <p:nvSpPr>
          <p:cNvPr id="54" name="TextBox 53">
            <a:extLst>
              <a:ext uri="{FF2B5EF4-FFF2-40B4-BE49-F238E27FC236}">
                <a16:creationId xmlns:a16="http://schemas.microsoft.com/office/drawing/2014/main" id="{94DB1AF7-D0BB-4A6F-A761-32C7571CF4FA}"/>
              </a:ext>
            </a:extLst>
          </p:cNvPr>
          <p:cNvSpPr txBox="1"/>
          <p:nvPr/>
        </p:nvSpPr>
        <p:spPr>
          <a:xfrm>
            <a:off x="3064106" y="2974999"/>
            <a:ext cx="1778841" cy="584775"/>
          </a:xfrm>
          <a:prstGeom prst="rect">
            <a:avLst/>
          </a:prstGeom>
          <a:noFill/>
        </p:spPr>
        <p:txBody>
          <a:bodyPr wrap="square" lIns="0" rIns="0" rtlCol="0" anchor="b">
            <a:spAutoFit/>
          </a:bodyPr>
          <a:lstStyle/>
          <a:p>
            <a:pPr algn="r"/>
            <a:r>
              <a:rPr lang="en-US" b="1" cap="all" dirty="0">
                <a:solidFill>
                  <a:schemeClr val="accent5"/>
                </a:solidFill>
              </a:rPr>
              <a:t>MSFD SCENARIOS</a:t>
            </a:r>
          </a:p>
        </p:txBody>
      </p:sp>
      <p:sp>
        <p:nvSpPr>
          <p:cNvPr id="55" name="TextBox 54">
            <a:extLst>
              <a:ext uri="{FF2B5EF4-FFF2-40B4-BE49-F238E27FC236}">
                <a16:creationId xmlns:a16="http://schemas.microsoft.com/office/drawing/2014/main" id="{F21009EA-D474-412D-91E7-74E01F8EBF83}"/>
              </a:ext>
            </a:extLst>
          </p:cNvPr>
          <p:cNvSpPr txBox="1"/>
          <p:nvPr/>
        </p:nvSpPr>
        <p:spPr>
          <a:xfrm>
            <a:off x="3661040" y="4226175"/>
            <a:ext cx="1733210" cy="584775"/>
          </a:xfrm>
          <a:prstGeom prst="rect">
            <a:avLst/>
          </a:prstGeom>
          <a:noFill/>
        </p:spPr>
        <p:txBody>
          <a:bodyPr wrap="square" lIns="0" rIns="0" rtlCol="0" anchor="b">
            <a:spAutoFit/>
          </a:bodyPr>
          <a:lstStyle/>
          <a:p>
            <a:pPr algn="r"/>
            <a:r>
              <a:rPr lang="en-US" b="1" cap="all" dirty="0">
                <a:solidFill>
                  <a:schemeClr val="bg1"/>
                </a:solidFill>
              </a:rPr>
              <a:t>CFP SCENARIOS</a:t>
            </a:r>
          </a:p>
        </p:txBody>
      </p:sp>
      <p:sp>
        <p:nvSpPr>
          <p:cNvPr id="56" name="TextBox 55">
            <a:extLst>
              <a:ext uri="{FF2B5EF4-FFF2-40B4-BE49-F238E27FC236}">
                <a16:creationId xmlns:a16="http://schemas.microsoft.com/office/drawing/2014/main" id="{A3C6DC3E-AB08-4244-8575-A1888454FEA6}"/>
              </a:ext>
            </a:extLst>
          </p:cNvPr>
          <p:cNvSpPr txBox="1"/>
          <p:nvPr/>
        </p:nvSpPr>
        <p:spPr>
          <a:xfrm>
            <a:off x="5877801" y="1585918"/>
            <a:ext cx="1614063" cy="584775"/>
          </a:xfrm>
          <a:prstGeom prst="rect">
            <a:avLst/>
          </a:prstGeom>
          <a:noFill/>
        </p:spPr>
        <p:txBody>
          <a:bodyPr wrap="square" lIns="0" rIns="0" rtlCol="0" anchor="b">
            <a:spAutoFit/>
          </a:bodyPr>
          <a:lstStyle/>
          <a:p>
            <a:r>
              <a:rPr lang="en-US" b="1" cap="all" dirty="0">
                <a:solidFill>
                  <a:schemeClr val="bg1">
                    <a:lumMod val="95000"/>
                  </a:schemeClr>
                </a:solidFill>
              </a:rPr>
              <a:t>DATA COLLATION</a:t>
            </a:r>
          </a:p>
        </p:txBody>
      </p:sp>
      <p:sp>
        <p:nvSpPr>
          <p:cNvPr id="57" name="TextBox 56">
            <a:extLst>
              <a:ext uri="{FF2B5EF4-FFF2-40B4-BE49-F238E27FC236}">
                <a16:creationId xmlns:a16="http://schemas.microsoft.com/office/drawing/2014/main" id="{1EB80DD4-572E-4DCE-808F-BA309E442D2A}"/>
              </a:ext>
            </a:extLst>
          </p:cNvPr>
          <p:cNvSpPr txBox="1"/>
          <p:nvPr/>
        </p:nvSpPr>
        <p:spPr>
          <a:xfrm>
            <a:off x="6240017" y="3021850"/>
            <a:ext cx="2015155" cy="307777"/>
          </a:xfrm>
          <a:prstGeom prst="rect">
            <a:avLst/>
          </a:prstGeom>
          <a:noFill/>
        </p:spPr>
        <p:txBody>
          <a:bodyPr wrap="square" lIns="0" rIns="0" rtlCol="0" anchor="b">
            <a:spAutoFit/>
          </a:bodyPr>
          <a:lstStyle/>
          <a:p>
            <a:r>
              <a:rPr lang="en-US" sz="1400" b="1" cap="all" dirty="0">
                <a:solidFill>
                  <a:schemeClr val="accent2">
                    <a:lumMod val="20000"/>
                    <a:lumOff val="80000"/>
                  </a:schemeClr>
                </a:solidFill>
              </a:rPr>
              <a:t>CONDITIONING</a:t>
            </a:r>
          </a:p>
        </p:txBody>
      </p:sp>
      <p:sp>
        <p:nvSpPr>
          <p:cNvPr id="58" name="TextBox 57">
            <a:extLst>
              <a:ext uri="{FF2B5EF4-FFF2-40B4-BE49-F238E27FC236}">
                <a16:creationId xmlns:a16="http://schemas.microsoft.com/office/drawing/2014/main" id="{FAC07A01-0797-4D3E-9F93-B1C30D246B96}"/>
              </a:ext>
            </a:extLst>
          </p:cNvPr>
          <p:cNvSpPr txBox="1"/>
          <p:nvPr/>
        </p:nvSpPr>
        <p:spPr>
          <a:xfrm>
            <a:off x="6066381" y="4213948"/>
            <a:ext cx="1476147" cy="646331"/>
          </a:xfrm>
          <a:prstGeom prst="rect">
            <a:avLst/>
          </a:prstGeom>
          <a:noFill/>
        </p:spPr>
        <p:txBody>
          <a:bodyPr wrap="square" lIns="0" rIns="0" rtlCol="0" anchor="b">
            <a:spAutoFit/>
          </a:bodyPr>
          <a:lstStyle/>
          <a:p>
            <a:r>
              <a:rPr lang="en-US" sz="1800" b="1" cap="all" dirty="0">
                <a:solidFill>
                  <a:schemeClr val="accent3">
                    <a:lumMod val="50000"/>
                  </a:schemeClr>
                </a:solidFill>
              </a:rPr>
              <a:t>BASELINE RUNS</a:t>
            </a:r>
          </a:p>
        </p:txBody>
      </p:sp>
      <p:sp>
        <p:nvSpPr>
          <p:cNvPr id="59" name="Rectangle 58"/>
          <p:cNvSpPr/>
          <p:nvPr/>
        </p:nvSpPr>
        <p:spPr>
          <a:xfrm>
            <a:off x="1986973" y="862796"/>
            <a:ext cx="2035005" cy="707794"/>
          </a:xfrm>
          <a:prstGeom prst="rect">
            <a:avLst/>
          </a:prstGeom>
        </p:spPr>
        <p:txBody>
          <a:bodyPr wrap="square">
            <a:spAutoFit/>
          </a:bodyPr>
          <a:lstStyle/>
          <a:p>
            <a:r>
              <a:rPr lang="da-DK" sz="2000" dirty="0"/>
              <a:t>International </a:t>
            </a:r>
            <a:r>
              <a:rPr lang="da-DK" sz="2000" dirty="0" err="1"/>
              <a:t>Baltic</a:t>
            </a:r>
            <a:r>
              <a:rPr lang="da-DK" sz="2000" dirty="0"/>
              <a:t> Sea CS</a:t>
            </a:r>
          </a:p>
        </p:txBody>
      </p:sp>
      <p:sp>
        <p:nvSpPr>
          <p:cNvPr id="60" name="Rectangle 59"/>
          <p:cNvSpPr/>
          <p:nvPr/>
        </p:nvSpPr>
        <p:spPr>
          <a:xfrm>
            <a:off x="479376" y="2794349"/>
            <a:ext cx="2472370" cy="707794"/>
          </a:xfrm>
          <a:prstGeom prst="rect">
            <a:avLst/>
          </a:prstGeom>
        </p:spPr>
        <p:txBody>
          <a:bodyPr wrap="square">
            <a:spAutoFit/>
          </a:bodyPr>
          <a:lstStyle/>
          <a:p>
            <a:r>
              <a:rPr lang="da-DK" sz="2000" dirty="0" err="1"/>
              <a:t>Italian</a:t>
            </a:r>
            <a:r>
              <a:rPr lang="da-DK" sz="2000" dirty="0"/>
              <a:t> &amp; </a:t>
            </a:r>
            <a:r>
              <a:rPr lang="da-DK" sz="2000" dirty="0" err="1"/>
              <a:t>Croatian</a:t>
            </a:r>
            <a:r>
              <a:rPr lang="da-DK" sz="2000" dirty="0"/>
              <a:t> </a:t>
            </a:r>
            <a:r>
              <a:rPr lang="da-DK" sz="2000" dirty="0" err="1"/>
              <a:t>Adriatic</a:t>
            </a:r>
            <a:r>
              <a:rPr lang="da-DK" sz="2000" dirty="0"/>
              <a:t> Sea CS</a:t>
            </a:r>
          </a:p>
        </p:txBody>
      </p:sp>
      <p:sp>
        <p:nvSpPr>
          <p:cNvPr id="61" name="Rectangle 60"/>
          <p:cNvSpPr/>
          <p:nvPr/>
        </p:nvSpPr>
        <p:spPr>
          <a:xfrm>
            <a:off x="1141375" y="4787492"/>
            <a:ext cx="3563989" cy="400058"/>
          </a:xfrm>
          <a:prstGeom prst="rect">
            <a:avLst/>
          </a:prstGeom>
        </p:spPr>
        <p:txBody>
          <a:bodyPr wrap="square">
            <a:spAutoFit/>
          </a:bodyPr>
          <a:lstStyle/>
          <a:p>
            <a:r>
              <a:rPr lang="da-DK" sz="2000" dirty="0"/>
              <a:t>Greek </a:t>
            </a:r>
            <a:r>
              <a:rPr lang="da-DK" sz="2000" dirty="0" err="1"/>
              <a:t>Ionian</a:t>
            </a:r>
            <a:r>
              <a:rPr lang="da-DK" sz="2000" dirty="0"/>
              <a:t> Sea CS</a:t>
            </a:r>
          </a:p>
        </p:txBody>
      </p:sp>
      <p:sp>
        <p:nvSpPr>
          <p:cNvPr id="62" name="Rectangle 61"/>
          <p:cNvSpPr/>
          <p:nvPr/>
        </p:nvSpPr>
        <p:spPr>
          <a:xfrm>
            <a:off x="4079380" y="5662757"/>
            <a:ext cx="3566024" cy="707886"/>
          </a:xfrm>
          <a:prstGeom prst="rect">
            <a:avLst/>
          </a:prstGeom>
        </p:spPr>
        <p:txBody>
          <a:bodyPr wrap="square">
            <a:spAutoFit/>
          </a:bodyPr>
          <a:lstStyle/>
          <a:p>
            <a:pPr>
              <a:spcBef>
                <a:spcPts val="0"/>
              </a:spcBef>
            </a:pPr>
            <a:r>
              <a:rPr lang="da-DK" sz="2000" dirty="0"/>
              <a:t>Irish </a:t>
            </a:r>
            <a:r>
              <a:rPr lang="da-DK" sz="2000" dirty="0" err="1"/>
              <a:t>fleet</a:t>
            </a:r>
            <a:r>
              <a:rPr lang="da-DK" sz="2000" dirty="0"/>
              <a:t> </a:t>
            </a:r>
          </a:p>
          <a:p>
            <a:pPr>
              <a:spcBef>
                <a:spcPts val="0"/>
              </a:spcBef>
            </a:pPr>
            <a:r>
              <a:rPr lang="da-DK" sz="2000" dirty="0"/>
              <a:t>Celtic Sea CS</a:t>
            </a:r>
          </a:p>
        </p:txBody>
      </p:sp>
      <p:sp>
        <p:nvSpPr>
          <p:cNvPr id="63" name="Rectangle 62"/>
          <p:cNvSpPr/>
          <p:nvPr/>
        </p:nvSpPr>
        <p:spPr>
          <a:xfrm>
            <a:off x="7578249" y="4755056"/>
            <a:ext cx="3766517" cy="707886"/>
          </a:xfrm>
          <a:prstGeom prst="rect">
            <a:avLst/>
          </a:prstGeom>
        </p:spPr>
        <p:txBody>
          <a:bodyPr wrap="square">
            <a:spAutoFit/>
          </a:bodyPr>
          <a:lstStyle/>
          <a:p>
            <a:pPr>
              <a:spcBef>
                <a:spcPts val="0"/>
              </a:spcBef>
            </a:pPr>
            <a:r>
              <a:rPr lang="da-DK" sz="2000" dirty="0" err="1"/>
              <a:t>Romanian</a:t>
            </a:r>
            <a:r>
              <a:rPr lang="da-DK" sz="2000" dirty="0"/>
              <a:t> &amp; </a:t>
            </a:r>
            <a:r>
              <a:rPr lang="da-DK" sz="2000" dirty="0" err="1"/>
              <a:t>Bulgarian</a:t>
            </a:r>
            <a:r>
              <a:rPr lang="da-DK" sz="2000" dirty="0"/>
              <a:t> </a:t>
            </a:r>
          </a:p>
          <a:p>
            <a:pPr>
              <a:spcBef>
                <a:spcPts val="0"/>
              </a:spcBef>
            </a:pPr>
            <a:r>
              <a:rPr lang="da-DK" sz="2000" dirty="0"/>
              <a:t>Black Sea CS</a:t>
            </a:r>
          </a:p>
        </p:txBody>
      </p:sp>
      <p:sp>
        <p:nvSpPr>
          <p:cNvPr id="64" name="Rectangle 63"/>
          <p:cNvSpPr/>
          <p:nvPr/>
        </p:nvSpPr>
        <p:spPr>
          <a:xfrm>
            <a:off x="7850385" y="1281687"/>
            <a:ext cx="3766517" cy="400058"/>
          </a:xfrm>
          <a:prstGeom prst="rect">
            <a:avLst/>
          </a:prstGeom>
        </p:spPr>
        <p:txBody>
          <a:bodyPr wrap="square">
            <a:spAutoFit/>
          </a:bodyPr>
          <a:lstStyle/>
          <a:p>
            <a:r>
              <a:rPr lang="da-DK" sz="2000" dirty="0" err="1"/>
              <a:t>Portuguese</a:t>
            </a:r>
            <a:r>
              <a:rPr lang="da-DK" sz="2000" dirty="0"/>
              <a:t> Waters CS</a:t>
            </a:r>
          </a:p>
        </p:txBody>
      </p:sp>
      <p:sp>
        <p:nvSpPr>
          <p:cNvPr id="65" name="Rectangle 64"/>
          <p:cNvSpPr/>
          <p:nvPr/>
        </p:nvSpPr>
        <p:spPr>
          <a:xfrm>
            <a:off x="6488101" y="429578"/>
            <a:ext cx="3766517" cy="400058"/>
          </a:xfrm>
          <a:prstGeom prst="rect">
            <a:avLst/>
          </a:prstGeom>
        </p:spPr>
        <p:txBody>
          <a:bodyPr wrap="square">
            <a:spAutoFit/>
          </a:bodyPr>
          <a:lstStyle/>
          <a:p>
            <a:r>
              <a:rPr lang="da-DK" sz="2000" dirty="0" err="1"/>
              <a:t>Norwegian</a:t>
            </a:r>
            <a:r>
              <a:rPr lang="da-DK" sz="2000" dirty="0"/>
              <a:t> Fjord CS</a:t>
            </a:r>
          </a:p>
        </p:txBody>
      </p:sp>
      <p:sp>
        <p:nvSpPr>
          <p:cNvPr id="66" name="Rectangle 65"/>
          <p:cNvSpPr/>
          <p:nvPr/>
        </p:nvSpPr>
        <p:spPr>
          <a:xfrm>
            <a:off x="8522566" y="2753753"/>
            <a:ext cx="3766517" cy="707886"/>
          </a:xfrm>
          <a:prstGeom prst="rect">
            <a:avLst/>
          </a:prstGeom>
        </p:spPr>
        <p:txBody>
          <a:bodyPr wrap="square">
            <a:spAutoFit/>
          </a:bodyPr>
          <a:lstStyle/>
          <a:p>
            <a:pPr>
              <a:spcBef>
                <a:spcPts val="0"/>
              </a:spcBef>
            </a:pPr>
            <a:r>
              <a:rPr lang="da-DK" sz="2000" dirty="0"/>
              <a:t>International </a:t>
            </a:r>
          </a:p>
          <a:p>
            <a:pPr>
              <a:spcBef>
                <a:spcPts val="0"/>
              </a:spcBef>
            </a:pPr>
            <a:r>
              <a:rPr lang="da-DK" sz="2000" dirty="0"/>
              <a:t>North Sea CS</a:t>
            </a:r>
          </a:p>
        </p:txBody>
      </p:sp>
      <p:cxnSp>
        <p:nvCxnSpPr>
          <p:cNvPr id="4" name="Straight Connector 3"/>
          <p:cNvCxnSpPr/>
          <p:nvPr/>
        </p:nvCxnSpPr>
        <p:spPr>
          <a:xfrm flipV="1">
            <a:off x="6443704" y="804281"/>
            <a:ext cx="134883" cy="223448"/>
          </a:xfrm>
          <a:prstGeom prst="line">
            <a:avLst/>
          </a:prstGeom>
          <a:ln>
            <a:headEnd type="oval" w="lg" len="lg"/>
          </a:ln>
        </p:spPr>
        <p:style>
          <a:lnRef idx="1">
            <a:schemeClr val="dk1"/>
          </a:lnRef>
          <a:fillRef idx="0">
            <a:schemeClr val="dk1"/>
          </a:fillRef>
          <a:effectRef idx="0">
            <a:schemeClr val="dk1"/>
          </a:effectRef>
          <a:fontRef idx="minor">
            <a:schemeClr val="tx1"/>
          </a:fontRef>
        </p:style>
      </p:cxnSp>
      <p:cxnSp>
        <p:nvCxnSpPr>
          <p:cNvPr id="68" name="Straight Connector 67"/>
          <p:cNvCxnSpPr/>
          <p:nvPr/>
        </p:nvCxnSpPr>
        <p:spPr>
          <a:xfrm flipV="1">
            <a:off x="7562300" y="1699980"/>
            <a:ext cx="423757" cy="174600"/>
          </a:xfrm>
          <a:prstGeom prst="line">
            <a:avLst/>
          </a:prstGeom>
          <a:ln>
            <a:headEnd type="oval" w="lg" len="lg"/>
          </a:ln>
        </p:spPr>
        <p:style>
          <a:lnRef idx="1">
            <a:schemeClr val="dk1"/>
          </a:lnRef>
          <a:fillRef idx="0">
            <a:schemeClr val="dk1"/>
          </a:fillRef>
          <a:effectRef idx="0">
            <a:schemeClr val="dk1"/>
          </a:effectRef>
          <a:fontRef idx="minor">
            <a:schemeClr val="tx1"/>
          </a:fontRef>
        </p:style>
      </p:cxnSp>
      <p:cxnSp>
        <p:nvCxnSpPr>
          <p:cNvPr id="69" name="Straight Connector 68"/>
          <p:cNvCxnSpPr/>
          <p:nvPr/>
        </p:nvCxnSpPr>
        <p:spPr>
          <a:xfrm flipV="1">
            <a:off x="7932031" y="3127340"/>
            <a:ext cx="571150" cy="1"/>
          </a:xfrm>
          <a:prstGeom prst="line">
            <a:avLst/>
          </a:prstGeom>
          <a:ln>
            <a:headEnd type="oval" w="lg" len="lg"/>
          </a:ln>
        </p:spPr>
        <p:style>
          <a:lnRef idx="1">
            <a:schemeClr val="dk1"/>
          </a:lnRef>
          <a:fillRef idx="0">
            <a:schemeClr val="dk1"/>
          </a:fillRef>
          <a:effectRef idx="0">
            <a:schemeClr val="dk1"/>
          </a:effectRef>
          <a:fontRef idx="minor">
            <a:schemeClr val="tx1"/>
          </a:fontRef>
        </p:style>
      </p:cxnSp>
      <p:cxnSp>
        <p:nvCxnSpPr>
          <p:cNvPr id="70" name="Straight Connector 69"/>
          <p:cNvCxnSpPr/>
          <p:nvPr/>
        </p:nvCxnSpPr>
        <p:spPr>
          <a:xfrm>
            <a:off x="7518860" y="4502283"/>
            <a:ext cx="467196" cy="292827"/>
          </a:xfrm>
          <a:prstGeom prst="line">
            <a:avLst/>
          </a:prstGeom>
          <a:ln>
            <a:headEnd type="oval" w="lg" len="lg"/>
          </a:ln>
        </p:spPr>
        <p:style>
          <a:lnRef idx="1">
            <a:schemeClr val="dk1"/>
          </a:lnRef>
          <a:fillRef idx="0">
            <a:schemeClr val="dk1"/>
          </a:fillRef>
          <a:effectRef idx="0">
            <a:schemeClr val="dk1"/>
          </a:effectRef>
          <a:fontRef idx="minor">
            <a:schemeClr val="tx1"/>
          </a:fontRef>
        </p:style>
      </p:cxnSp>
      <p:cxnSp>
        <p:nvCxnSpPr>
          <p:cNvPr id="72" name="Straight Connector 71"/>
          <p:cNvCxnSpPr/>
          <p:nvPr/>
        </p:nvCxnSpPr>
        <p:spPr>
          <a:xfrm flipH="1">
            <a:off x="4595640" y="5378734"/>
            <a:ext cx="130824" cy="284024"/>
          </a:xfrm>
          <a:prstGeom prst="line">
            <a:avLst/>
          </a:prstGeom>
          <a:ln>
            <a:headEnd type="oval" w="lg" len="lg"/>
          </a:ln>
        </p:spPr>
        <p:style>
          <a:lnRef idx="1">
            <a:schemeClr val="dk1"/>
          </a:lnRef>
          <a:fillRef idx="0">
            <a:schemeClr val="dk1"/>
          </a:fillRef>
          <a:effectRef idx="0">
            <a:schemeClr val="dk1"/>
          </a:effectRef>
          <a:fontRef idx="minor">
            <a:schemeClr val="tx1"/>
          </a:fontRef>
        </p:style>
      </p:cxnSp>
      <p:cxnSp>
        <p:nvCxnSpPr>
          <p:cNvPr id="74" name="Straight Connector 73"/>
          <p:cNvCxnSpPr/>
          <p:nvPr/>
        </p:nvCxnSpPr>
        <p:spPr>
          <a:xfrm flipH="1">
            <a:off x="3517594" y="4578663"/>
            <a:ext cx="280436" cy="203064"/>
          </a:xfrm>
          <a:prstGeom prst="line">
            <a:avLst/>
          </a:prstGeom>
          <a:ln>
            <a:headEnd type="oval" w="lg" len="lg"/>
          </a:ln>
        </p:spPr>
        <p:style>
          <a:lnRef idx="1">
            <a:schemeClr val="dk1"/>
          </a:lnRef>
          <a:fillRef idx="0">
            <a:schemeClr val="dk1"/>
          </a:fillRef>
          <a:effectRef idx="0">
            <a:schemeClr val="dk1"/>
          </a:effectRef>
          <a:fontRef idx="minor">
            <a:schemeClr val="tx1"/>
          </a:fontRef>
        </p:style>
      </p:cxnSp>
      <p:cxnSp>
        <p:nvCxnSpPr>
          <p:cNvPr id="77" name="Straight Connector 76"/>
          <p:cNvCxnSpPr/>
          <p:nvPr/>
        </p:nvCxnSpPr>
        <p:spPr>
          <a:xfrm flipH="1">
            <a:off x="2926522" y="3159590"/>
            <a:ext cx="404681" cy="0"/>
          </a:xfrm>
          <a:prstGeom prst="line">
            <a:avLst/>
          </a:prstGeom>
          <a:ln>
            <a:headEnd type="oval" w="lg" len="lg"/>
          </a:ln>
        </p:spPr>
        <p:style>
          <a:lnRef idx="1">
            <a:schemeClr val="dk1"/>
          </a:lnRef>
          <a:fillRef idx="0">
            <a:schemeClr val="dk1"/>
          </a:fillRef>
          <a:effectRef idx="0">
            <a:schemeClr val="dk1"/>
          </a:effectRef>
          <a:fontRef idx="minor">
            <a:schemeClr val="tx1"/>
          </a:fontRef>
        </p:style>
      </p:cxnSp>
      <p:cxnSp>
        <p:nvCxnSpPr>
          <p:cNvPr id="79" name="Straight Connector 78"/>
          <p:cNvCxnSpPr/>
          <p:nvPr/>
        </p:nvCxnSpPr>
        <p:spPr>
          <a:xfrm flipH="1" flipV="1">
            <a:off x="3406867" y="1631819"/>
            <a:ext cx="360529" cy="197446"/>
          </a:xfrm>
          <a:prstGeom prst="line">
            <a:avLst/>
          </a:prstGeom>
          <a:ln>
            <a:headEnd type="oval" w="lg" len="lg"/>
          </a:ln>
        </p:spPr>
        <p:style>
          <a:lnRef idx="1">
            <a:schemeClr val="dk1"/>
          </a:lnRef>
          <a:fillRef idx="0">
            <a:schemeClr val="dk1"/>
          </a:fillRef>
          <a:effectRef idx="0">
            <a:schemeClr val="dk1"/>
          </a:effectRef>
          <a:fontRef idx="minor">
            <a:schemeClr val="tx1"/>
          </a:fontRef>
        </p:style>
      </p:cxnSp>
      <p:cxnSp>
        <p:nvCxnSpPr>
          <p:cNvPr id="83" name="Straight Connector 82"/>
          <p:cNvCxnSpPr/>
          <p:nvPr/>
        </p:nvCxnSpPr>
        <p:spPr>
          <a:xfrm flipV="1">
            <a:off x="7986056" y="4788485"/>
            <a:ext cx="1825942" cy="5967"/>
          </a:xfrm>
          <a:prstGeom prst="line">
            <a:avLst/>
          </a:prstGeom>
          <a:ln>
            <a:headEnd type="none" w="lg" len="lg"/>
          </a:ln>
        </p:spPr>
        <p:style>
          <a:lnRef idx="1">
            <a:schemeClr val="dk1"/>
          </a:lnRef>
          <a:fillRef idx="0">
            <a:schemeClr val="dk1"/>
          </a:fillRef>
          <a:effectRef idx="0">
            <a:schemeClr val="dk1"/>
          </a:effectRef>
          <a:fontRef idx="minor">
            <a:schemeClr val="tx1"/>
          </a:fontRef>
        </p:style>
      </p:cxnSp>
      <p:cxnSp>
        <p:nvCxnSpPr>
          <p:cNvPr id="85" name="Straight Connector 84"/>
          <p:cNvCxnSpPr/>
          <p:nvPr/>
        </p:nvCxnSpPr>
        <p:spPr>
          <a:xfrm>
            <a:off x="4086103" y="5662759"/>
            <a:ext cx="1308146" cy="18855"/>
          </a:xfrm>
          <a:prstGeom prst="line">
            <a:avLst/>
          </a:prstGeom>
          <a:ln>
            <a:headEnd type="none" w="lg" len="lg"/>
          </a:ln>
        </p:spPr>
        <p:style>
          <a:lnRef idx="1">
            <a:schemeClr val="dk1"/>
          </a:lnRef>
          <a:fillRef idx="0">
            <a:schemeClr val="dk1"/>
          </a:fillRef>
          <a:effectRef idx="0">
            <a:schemeClr val="dk1"/>
          </a:effectRef>
          <a:fontRef idx="minor">
            <a:schemeClr val="tx1"/>
          </a:fontRef>
        </p:style>
      </p:cxnSp>
      <p:cxnSp>
        <p:nvCxnSpPr>
          <p:cNvPr id="87" name="Straight Connector 86"/>
          <p:cNvCxnSpPr/>
          <p:nvPr/>
        </p:nvCxnSpPr>
        <p:spPr>
          <a:xfrm>
            <a:off x="2207568" y="4772614"/>
            <a:ext cx="1308146" cy="18855"/>
          </a:xfrm>
          <a:prstGeom prst="line">
            <a:avLst/>
          </a:prstGeom>
          <a:ln>
            <a:headEnd type="none" w="lg" len="lg"/>
          </a:ln>
        </p:spPr>
        <p:style>
          <a:lnRef idx="1">
            <a:schemeClr val="dk1"/>
          </a:lnRef>
          <a:fillRef idx="0">
            <a:schemeClr val="dk1"/>
          </a:fillRef>
          <a:effectRef idx="0">
            <a:schemeClr val="dk1"/>
          </a:effectRef>
          <a:fontRef idx="minor">
            <a:schemeClr val="tx1"/>
          </a:fontRef>
        </p:style>
      </p:cxnSp>
      <p:cxnSp>
        <p:nvCxnSpPr>
          <p:cNvPr id="88" name="Straight Connector 87"/>
          <p:cNvCxnSpPr/>
          <p:nvPr/>
        </p:nvCxnSpPr>
        <p:spPr>
          <a:xfrm>
            <a:off x="8503181" y="2853766"/>
            <a:ext cx="0" cy="577443"/>
          </a:xfrm>
          <a:prstGeom prst="line">
            <a:avLst/>
          </a:prstGeom>
          <a:ln>
            <a:headEnd type="none" w="lg" len="lg"/>
          </a:ln>
        </p:spPr>
        <p:style>
          <a:lnRef idx="1">
            <a:schemeClr val="dk1"/>
          </a:lnRef>
          <a:fillRef idx="0">
            <a:schemeClr val="dk1"/>
          </a:fillRef>
          <a:effectRef idx="0">
            <a:schemeClr val="dk1"/>
          </a:effectRef>
          <a:fontRef idx="minor">
            <a:schemeClr val="tx1"/>
          </a:fontRef>
        </p:style>
      </p:cxnSp>
      <p:cxnSp>
        <p:nvCxnSpPr>
          <p:cNvPr id="92" name="Straight Connector 91"/>
          <p:cNvCxnSpPr/>
          <p:nvPr/>
        </p:nvCxnSpPr>
        <p:spPr>
          <a:xfrm flipV="1">
            <a:off x="7971456" y="1696997"/>
            <a:ext cx="1825942" cy="5967"/>
          </a:xfrm>
          <a:prstGeom prst="line">
            <a:avLst/>
          </a:prstGeom>
          <a:ln>
            <a:headEnd type="none" w="lg" len="lg"/>
          </a:ln>
        </p:spPr>
        <p:style>
          <a:lnRef idx="1">
            <a:schemeClr val="dk1"/>
          </a:lnRef>
          <a:fillRef idx="0">
            <a:schemeClr val="dk1"/>
          </a:fillRef>
          <a:effectRef idx="0">
            <a:schemeClr val="dk1"/>
          </a:effectRef>
          <a:fontRef idx="minor">
            <a:schemeClr val="tx1"/>
          </a:fontRef>
        </p:style>
      </p:cxnSp>
      <p:cxnSp>
        <p:nvCxnSpPr>
          <p:cNvPr id="93" name="Straight Connector 92"/>
          <p:cNvCxnSpPr/>
          <p:nvPr/>
        </p:nvCxnSpPr>
        <p:spPr>
          <a:xfrm>
            <a:off x="6578587" y="802566"/>
            <a:ext cx="2062535" cy="9397"/>
          </a:xfrm>
          <a:prstGeom prst="line">
            <a:avLst/>
          </a:prstGeom>
          <a:ln>
            <a:headEnd type="none" w="lg" len="lg"/>
          </a:ln>
        </p:spPr>
        <p:style>
          <a:lnRef idx="1">
            <a:schemeClr val="dk1"/>
          </a:lnRef>
          <a:fillRef idx="0">
            <a:schemeClr val="dk1"/>
          </a:fillRef>
          <a:effectRef idx="0">
            <a:schemeClr val="dk1"/>
          </a:effectRef>
          <a:fontRef idx="minor">
            <a:schemeClr val="tx1"/>
          </a:fontRef>
        </p:style>
      </p:cxnSp>
      <p:cxnSp>
        <p:nvCxnSpPr>
          <p:cNvPr id="94" name="Straight Connector 93"/>
          <p:cNvCxnSpPr/>
          <p:nvPr/>
        </p:nvCxnSpPr>
        <p:spPr>
          <a:xfrm flipV="1">
            <a:off x="1999850" y="1627950"/>
            <a:ext cx="1419894" cy="5967"/>
          </a:xfrm>
          <a:prstGeom prst="line">
            <a:avLst/>
          </a:prstGeom>
          <a:ln>
            <a:headEnd type="none" w="lg" len="lg"/>
          </a:ln>
        </p:spPr>
        <p:style>
          <a:lnRef idx="1">
            <a:schemeClr val="dk1"/>
          </a:lnRef>
          <a:fillRef idx="0">
            <a:schemeClr val="dk1"/>
          </a:fillRef>
          <a:effectRef idx="0">
            <a:schemeClr val="dk1"/>
          </a:effectRef>
          <a:fontRef idx="minor">
            <a:schemeClr val="tx1"/>
          </a:fontRef>
        </p:style>
      </p:cxnSp>
      <p:cxnSp>
        <p:nvCxnSpPr>
          <p:cNvPr id="95" name="Straight Connector 94"/>
          <p:cNvCxnSpPr/>
          <p:nvPr/>
        </p:nvCxnSpPr>
        <p:spPr>
          <a:xfrm>
            <a:off x="2938711" y="2890320"/>
            <a:ext cx="0" cy="577443"/>
          </a:xfrm>
          <a:prstGeom prst="line">
            <a:avLst/>
          </a:prstGeom>
          <a:ln>
            <a:headEnd type="none" w="lg" len="lg"/>
          </a:ln>
        </p:spPr>
        <p:style>
          <a:lnRef idx="1">
            <a:schemeClr val="dk1"/>
          </a:lnRef>
          <a:fillRef idx="0">
            <a:schemeClr val="dk1"/>
          </a:fillRef>
          <a:effectRef idx="0">
            <a:schemeClr val="dk1"/>
          </a:effectRef>
          <a:fontRef idx="minor">
            <a:schemeClr val="tx1"/>
          </a:fontRef>
        </p:style>
      </p:cxnSp>
      <p:sp>
        <p:nvSpPr>
          <p:cNvPr id="97" name="Rectangle 96"/>
          <p:cNvSpPr/>
          <p:nvPr/>
        </p:nvSpPr>
        <p:spPr>
          <a:xfrm>
            <a:off x="966872" y="3467763"/>
            <a:ext cx="2024582" cy="954107"/>
          </a:xfrm>
          <a:prstGeom prst="rect">
            <a:avLst/>
          </a:prstGeom>
        </p:spPr>
        <p:txBody>
          <a:bodyPr wrap="square">
            <a:spAutoFit/>
          </a:bodyPr>
          <a:lstStyle/>
          <a:p>
            <a:r>
              <a:rPr lang="en-US" sz="1400" dirty="0"/>
              <a:t>Spatial conflicts between mutually exclusive gears and conservation areas</a:t>
            </a:r>
            <a:endParaRPr lang="da-DK" sz="1400" dirty="0"/>
          </a:p>
        </p:txBody>
      </p:sp>
      <p:sp>
        <p:nvSpPr>
          <p:cNvPr id="99" name="Rectangle 98"/>
          <p:cNvSpPr/>
          <p:nvPr/>
        </p:nvSpPr>
        <p:spPr>
          <a:xfrm>
            <a:off x="1399615" y="1664037"/>
            <a:ext cx="2312224" cy="954107"/>
          </a:xfrm>
          <a:prstGeom prst="rect">
            <a:avLst/>
          </a:prstGeom>
        </p:spPr>
        <p:txBody>
          <a:bodyPr wrap="square">
            <a:spAutoFit/>
          </a:bodyPr>
          <a:lstStyle/>
          <a:p>
            <a:r>
              <a:rPr lang="en-US" sz="1400" dirty="0"/>
              <a:t>Spatial conflicts between mutually exclusive gears and conservation areas</a:t>
            </a:r>
            <a:endParaRPr lang="da-DK" sz="1400" dirty="0"/>
          </a:p>
        </p:txBody>
      </p:sp>
      <p:sp>
        <p:nvSpPr>
          <p:cNvPr id="100" name="Rectangle 99"/>
          <p:cNvSpPr/>
          <p:nvPr/>
        </p:nvSpPr>
        <p:spPr>
          <a:xfrm>
            <a:off x="1116849" y="5153262"/>
            <a:ext cx="2801619" cy="954107"/>
          </a:xfrm>
          <a:prstGeom prst="rect">
            <a:avLst/>
          </a:prstGeom>
        </p:spPr>
        <p:txBody>
          <a:bodyPr wrap="square">
            <a:spAutoFit/>
          </a:bodyPr>
          <a:lstStyle/>
          <a:p>
            <a:r>
              <a:rPr lang="da-DK" sz="1400" dirty="0" err="1"/>
              <a:t>Spatial</a:t>
            </a:r>
            <a:r>
              <a:rPr lang="da-DK" sz="1400" dirty="0"/>
              <a:t> </a:t>
            </a:r>
            <a:r>
              <a:rPr lang="da-DK" sz="1400" dirty="0" err="1"/>
              <a:t>conflicts</a:t>
            </a:r>
            <a:r>
              <a:rPr lang="da-DK" sz="1400" dirty="0"/>
              <a:t> / </a:t>
            </a:r>
            <a:r>
              <a:rPr lang="da-DK" sz="1400" dirty="0" err="1"/>
              <a:t>define</a:t>
            </a:r>
            <a:r>
              <a:rPr lang="da-DK" sz="1400" dirty="0"/>
              <a:t> </a:t>
            </a:r>
            <a:r>
              <a:rPr lang="da-DK" sz="1400" dirty="0" err="1"/>
              <a:t>priority</a:t>
            </a:r>
            <a:r>
              <a:rPr lang="da-DK" sz="1400" dirty="0"/>
              <a:t> sites </a:t>
            </a:r>
            <a:r>
              <a:rPr lang="da-DK" sz="1400" dirty="0" err="1"/>
              <a:t>also</a:t>
            </a:r>
            <a:r>
              <a:rPr lang="da-DK" sz="1400" dirty="0"/>
              <a:t> </a:t>
            </a:r>
            <a:r>
              <a:rPr lang="da-DK" sz="1400" dirty="0" err="1"/>
              <a:t>ensuring</a:t>
            </a:r>
            <a:r>
              <a:rPr lang="da-DK" sz="1400" dirty="0"/>
              <a:t> the </a:t>
            </a:r>
            <a:r>
              <a:rPr lang="da-DK" sz="1400" dirty="0" err="1"/>
              <a:t>sustainable</a:t>
            </a:r>
            <a:r>
              <a:rPr lang="da-DK" sz="1400" dirty="0"/>
              <a:t> </a:t>
            </a:r>
            <a:r>
              <a:rPr lang="da-DK" sz="1400" dirty="0" err="1"/>
              <a:t>use</a:t>
            </a:r>
            <a:r>
              <a:rPr lang="da-DK" sz="1400" dirty="0"/>
              <a:t> of the seas</a:t>
            </a:r>
          </a:p>
        </p:txBody>
      </p:sp>
      <p:sp>
        <p:nvSpPr>
          <p:cNvPr id="101" name="Rectangle 100"/>
          <p:cNvSpPr/>
          <p:nvPr/>
        </p:nvSpPr>
        <p:spPr>
          <a:xfrm>
            <a:off x="5886558" y="5571238"/>
            <a:ext cx="3089762" cy="954107"/>
          </a:xfrm>
          <a:prstGeom prst="rect">
            <a:avLst/>
          </a:prstGeom>
        </p:spPr>
        <p:txBody>
          <a:bodyPr wrap="square">
            <a:spAutoFit/>
          </a:bodyPr>
          <a:lstStyle/>
          <a:p>
            <a:r>
              <a:rPr lang="da-DK" sz="1400" dirty="0" err="1"/>
              <a:t>Annual</a:t>
            </a:r>
            <a:r>
              <a:rPr lang="da-DK" sz="1400" dirty="0"/>
              <a:t> decisions on </a:t>
            </a:r>
            <a:r>
              <a:rPr lang="da-DK" sz="1400" dirty="0" err="1"/>
              <a:t>TACs</a:t>
            </a:r>
            <a:r>
              <a:rPr lang="da-DK" sz="1400" dirty="0"/>
              <a:t> and problems of </a:t>
            </a:r>
            <a:r>
              <a:rPr lang="da-DK" sz="1400" dirty="0" err="1"/>
              <a:t>quota</a:t>
            </a:r>
            <a:r>
              <a:rPr lang="da-DK" sz="1400" dirty="0"/>
              <a:t> </a:t>
            </a:r>
            <a:r>
              <a:rPr lang="da-DK" sz="1400" dirty="0" err="1"/>
              <a:t>underutilization</a:t>
            </a:r>
            <a:r>
              <a:rPr lang="da-DK" sz="1400" dirty="0"/>
              <a:t> from </a:t>
            </a:r>
            <a:r>
              <a:rPr lang="da-DK" sz="1400" dirty="0" err="1"/>
              <a:t>choked</a:t>
            </a:r>
            <a:r>
              <a:rPr lang="da-DK" sz="1400" dirty="0"/>
              <a:t> species</a:t>
            </a:r>
          </a:p>
        </p:txBody>
      </p:sp>
      <p:sp>
        <p:nvSpPr>
          <p:cNvPr id="103" name="Rectangle 102"/>
          <p:cNvSpPr/>
          <p:nvPr/>
        </p:nvSpPr>
        <p:spPr>
          <a:xfrm>
            <a:off x="9336361" y="5153260"/>
            <a:ext cx="2209823" cy="738664"/>
          </a:xfrm>
          <a:prstGeom prst="rect">
            <a:avLst/>
          </a:prstGeom>
        </p:spPr>
        <p:txBody>
          <a:bodyPr wrap="square">
            <a:spAutoFit/>
          </a:bodyPr>
          <a:lstStyle/>
          <a:p>
            <a:r>
              <a:rPr lang="da-DK" sz="1400" dirty="0" err="1"/>
              <a:t>I</a:t>
            </a:r>
            <a:r>
              <a:rPr lang="da-DK" sz="1400" dirty="0" err="1" smtClean="0"/>
              <a:t>mpact</a:t>
            </a:r>
            <a:r>
              <a:rPr lang="da-DK" sz="1400" dirty="0" smtClean="0"/>
              <a:t> </a:t>
            </a:r>
            <a:r>
              <a:rPr lang="da-DK" sz="1400" dirty="0" err="1"/>
              <a:t>assessement</a:t>
            </a:r>
            <a:r>
              <a:rPr lang="da-DK" sz="1400" dirty="0"/>
              <a:t> of top </a:t>
            </a:r>
            <a:r>
              <a:rPr lang="da-DK" sz="1400" dirty="0" err="1"/>
              <a:t>down</a:t>
            </a:r>
            <a:r>
              <a:rPr lang="da-DK" sz="1400" dirty="0"/>
              <a:t> decisions for </a:t>
            </a:r>
            <a:r>
              <a:rPr lang="da-DK" sz="1400" dirty="0" err="1"/>
              <a:t>spatial</a:t>
            </a:r>
            <a:r>
              <a:rPr lang="da-DK" sz="1400" dirty="0"/>
              <a:t> reservation</a:t>
            </a:r>
          </a:p>
        </p:txBody>
      </p:sp>
      <p:sp>
        <p:nvSpPr>
          <p:cNvPr id="104" name="Rectangle 103"/>
          <p:cNvSpPr/>
          <p:nvPr/>
        </p:nvSpPr>
        <p:spPr>
          <a:xfrm>
            <a:off x="8641123" y="3380215"/>
            <a:ext cx="2209823" cy="738664"/>
          </a:xfrm>
          <a:prstGeom prst="rect">
            <a:avLst/>
          </a:prstGeom>
        </p:spPr>
        <p:txBody>
          <a:bodyPr wrap="square">
            <a:spAutoFit/>
          </a:bodyPr>
          <a:lstStyle/>
          <a:p>
            <a:r>
              <a:rPr lang="da-DK" sz="1400" dirty="0"/>
              <a:t>Mixed </a:t>
            </a:r>
            <a:r>
              <a:rPr lang="da-DK" sz="1400" dirty="0" err="1"/>
              <a:t>fisheries</a:t>
            </a:r>
            <a:r>
              <a:rPr lang="da-DK" sz="1400" dirty="0"/>
              <a:t> and </a:t>
            </a:r>
            <a:r>
              <a:rPr lang="da-DK" sz="1400" dirty="0" err="1"/>
              <a:t>spatial</a:t>
            </a:r>
            <a:r>
              <a:rPr lang="da-DK" sz="1400" dirty="0"/>
              <a:t> </a:t>
            </a:r>
            <a:r>
              <a:rPr lang="da-DK" sz="1400" dirty="0" err="1"/>
              <a:t>exclusion</a:t>
            </a:r>
            <a:r>
              <a:rPr lang="da-DK" sz="1400" dirty="0"/>
              <a:t> </a:t>
            </a:r>
            <a:r>
              <a:rPr lang="da-DK" sz="1400" dirty="0" err="1"/>
              <a:t>effects</a:t>
            </a:r>
            <a:endParaRPr lang="da-DK" sz="1400" dirty="0"/>
          </a:p>
        </p:txBody>
      </p:sp>
      <p:sp>
        <p:nvSpPr>
          <p:cNvPr id="105" name="Rectangle 104"/>
          <p:cNvSpPr/>
          <p:nvPr/>
        </p:nvSpPr>
        <p:spPr>
          <a:xfrm>
            <a:off x="8486471" y="1763045"/>
            <a:ext cx="2209823" cy="523220"/>
          </a:xfrm>
          <a:prstGeom prst="rect">
            <a:avLst/>
          </a:prstGeom>
        </p:spPr>
        <p:txBody>
          <a:bodyPr wrap="square">
            <a:spAutoFit/>
          </a:bodyPr>
          <a:lstStyle/>
          <a:p>
            <a:r>
              <a:rPr lang="da-DK" sz="1400" dirty="0"/>
              <a:t>Multiple </a:t>
            </a:r>
            <a:r>
              <a:rPr lang="da-DK" sz="1400" dirty="0" err="1"/>
              <a:t>sea</a:t>
            </a:r>
            <a:r>
              <a:rPr lang="da-DK" sz="1400" dirty="0"/>
              <a:t> </a:t>
            </a:r>
            <a:r>
              <a:rPr lang="da-DK" sz="1400" dirty="0" err="1"/>
              <a:t>uses</a:t>
            </a:r>
            <a:r>
              <a:rPr lang="da-DK" sz="1400" dirty="0"/>
              <a:t> in a </a:t>
            </a:r>
            <a:r>
              <a:rPr lang="da-DK" sz="1400" dirty="0" err="1"/>
              <a:t>narrow</a:t>
            </a:r>
            <a:r>
              <a:rPr lang="da-DK" sz="1400" dirty="0"/>
              <a:t> </a:t>
            </a:r>
            <a:r>
              <a:rPr lang="da-DK" sz="1400" dirty="0" err="1"/>
              <a:t>space</a:t>
            </a:r>
            <a:endParaRPr lang="da-DK" sz="1400" dirty="0"/>
          </a:p>
        </p:txBody>
      </p:sp>
      <p:sp>
        <p:nvSpPr>
          <p:cNvPr id="116" name="Rectangle 115"/>
          <p:cNvSpPr/>
          <p:nvPr/>
        </p:nvSpPr>
        <p:spPr>
          <a:xfrm>
            <a:off x="6829751" y="811962"/>
            <a:ext cx="3225195" cy="523220"/>
          </a:xfrm>
          <a:prstGeom prst="rect">
            <a:avLst/>
          </a:prstGeom>
        </p:spPr>
        <p:txBody>
          <a:bodyPr wrap="square">
            <a:spAutoFit/>
          </a:bodyPr>
          <a:lstStyle/>
          <a:p>
            <a:r>
              <a:rPr lang="en-US" sz="1400" dirty="0"/>
              <a:t>Spatial conflicts between fisheries and aquaculture</a:t>
            </a:r>
            <a:endParaRPr lang="da-DK" sz="1400" dirty="0"/>
          </a:p>
        </p:txBody>
      </p:sp>
    </p:spTree>
    <p:extLst>
      <p:ext uri="{BB962C8B-B14F-4D97-AF65-F5344CB8AC3E}">
        <p14:creationId xmlns:p14="http://schemas.microsoft.com/office/powerpoint/2010/main" val="339593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P spid="62" grpId="0"/>
      <p:bldP spid="63" grpId="0"/>
      <p:bldP spid="64" grpId="0"/>
      <p:bldP spid="65" grpId="0"/>
      <p:bldP spid="66" grpId="0"/>
      <p:bldP spid="97" grpId="0"/>
      <p:bldP spid="99" grpId="0"/>
      <p:bldP spid="100" grpId="0"/>
      <p:bldP spid="101" grpId="0"/>
      <p:bldP spid="103" grpId="0"/>
      <p:bldP spid="104" grpId="0"/>
      <p:bldP spid="105" grpId="0"/>
      <p:bldP spid="1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67408" y="149732"/>
            <a:ext cx="11035114" cy="830997"/>
          </a:xfrm>
          <a:prstGeom prst="rect">
            <a:avLst/>
          </a:prstGeom>
        </p:spPr>
        <p:txBody>
          <a:bodyPr wrap="square">
            <a:spAutoFit/>
          </a:bodyPr>
          <a:lstStyle/>
          <a:p>
            <a:r>
              <a:rPr lang="da-DK" sz="2400" b="1" dirty="0" err="1" smtClean="0"/>
              <a:t>Spatial</a:t>
            </a:r>
            <a:r>
              <a:rPr lang="da-DK" sz="2400" b="1" dirty="0" smtClean="0"/>
              <a:t> </a:t>
            </a:r>
            <a:r>
              <a:rPr lang="da-DK" sz="2400" b="1" dirty="0" err="1" smtClean="0"/>
              <a:t>multi</a:t>
            </a:r>
            <a:r>
              <a:rPr lang="da-DK" sz="2400" b="1" dirty="0" smtClean="0"/>
              <a:t>-agent </a:t>
            </a:r>
            <a:r>
              <a:rPr lang="da-DK" sz="2400" b="1" dirty="0" err="1" smtClean="0"/>
              <a:t>bioeconomic</a:t>
            </a:r>
            <a:r>
              <a:rPr lang="da-DK" sz="2400" b="1" dirty="0" smtClean="0"/>
              <a:t> </a:t>
            </a:r>
            <a:r>
              <a:rPr lang="da-DK" sz="2400" b="1" dirty="0"/>
              <a:t>model </a:t>
            </a:r>
            <a:r>
              <a:rPr lang="da-DK" sz="2400" b="1" dirty="0" err="1"/>
              <a:t>combined</a:t>
            </a:r>
            <a:r>
              <a:rPr lang="da-DK" sz="2400" b="1" dirty="0"/>
              <a:t> to </a:t>
            </a:r>
            <a:r>
              <a:rPr lang="da-DK" sz="2400" b="1" dirty="0" err="1"/>
              <a:t>spatial</a:t>
            </a:r>
            <a:r>
              <a:rPr lang="da-DK" sz="2400" b="1" dirty="0"/>
              <a:t> population </a:t>
            </a:r>
            <a:r>
              <a:rPr lang="da-DK" sz="2400" b="1" dirty="0" err="1"/>
              <a:t>dynamics</a:t>
            </a:r>
            <a:r>
              <a:rPr lang="da-DK" sz="2400" b="1" dirty="0"/>
              <a:t> and </a:t>
            </a:r>
            <a:r>
              <a:rPr lang="da-DK" sz="2400" b="1" dirty="0" err="1"/>
              <a:t>other</a:t>
            </a:r>
            <a:r>
              <a:rPr lang="da-DK" sz="2400" b="1" dirty="0"/>
              <a:t> </a:t>
            </a:r>
            <a:r>
              <a:rPr lang="da-DK" sz="2400" b="1" dirty="0" err="1"/>
              <a:t>activities</a:t>
            </a:r>
            <a:endParaRPr lang="da-DK" sz="2400" b="1"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4390" y="1279770"/>
            <a:ext cx="7174515" cy="431708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1662" y="1776047"/>
            <a:ext cx="285473" cy="309262"/>
          </a:xfrm>
          <a:prstGeom prst="rect">
            <a:avLst/>
          </a:prstGeom>
        </p:spPr>
      </p:pic>
      <p:sp>
        <p:nvSpPr>
          <p:cNvPr id="15" name="Rectangle 14"/>
          <p:cNvSpPr/>
          <p:nvPr/>
        </p:nvSpPr>
        <p:spPr>
          <a:xfrm>
            <a:off x="374233" y="1123396"/>
            <a:ext cx="4472446" cy="3016210"/>
          </a:xfrm>
          <a:prstGeom prst="rect">
            <a:avLst/>
          </a:prstGeom>
        </p:spPr>
        <p:txBody>
          <a:bodyPr wrap="square">
            <a:spAutoFit/>
          </a:bodyPr>
          <a:lstStyle/>
          <a:p>
            <a:r>
              <a:rPr lang="da-DK" sz="2000" dirty="0"/>
              <a:t>Tracking </a:t>
            </a:r>
            <a:r>
              <a:rPr lang="da-DK" sz="2000" dirty="0" err="1"/>
              <a:t>Economic-Ecological</a:t>
            </a:r>
            <a:r>
              <a:rPr lang="da-DK" sz="2000" dirty="0"/>
              <a:t> </a:t>
            </a:r>
            <a:r>
              <a:rPr lang="da-DK" sz="2000" dirty="0" err="1"/>
              <a:t>indicators</a:t>
            </a:r>
            <a:r>
              <a:rPr lang="da-DK" sz="2000" dirty="0"/>
              <a:t> per </a:t>
            </a:r>
          </a:p>
          <a:p>
            <a:r>
              <a:rPr lang="da-DK" sz="2000" dirty="0"/>
              <a:t>   	Fishing Nations</a:t>
            </a:r>
          </a:p>
          <a:p>
            <a:r>
              <a:rPr lang="da-DK" sz="2000" dirty="0"/>
              <a:t>	</a:t>
            </a:r>
            <a:r>
              <a:rPr lang="da-DK" sz="2000" dirty="0" err="1"/>
              <a:t>Fleet</a:t>
            </a:r>
            <a:r>
              <a:rPr lang="da-DK" sz="2000" dirty="0"/>
              <a:t>-segments</a:t>
            </a:r>
          </a:p>
          <a:p>
            <a:r>
              <a:rPr lang="da-DK" sz="2000" dirty="0"/>
              <a:t>	</a:t>
            </a:r>
            <a:r>
              <a:rPr lang="da-DK" sz="2000" dirty="0" err="1"/>
              <a:t>Harbour</a:t>
            </a:r>
            <a:r>
              <a:rPr lang="da-DK" sz="2000" dirty="0"/>
              <a:t> </a:t>
            </a:r>
            <a:r>
              <a:rPr lang="da-DK" sz="2000" dirty="0" err="1"/>
              <a:t>communities</a:t>
            </a:r>
            <a:endParaRPr lang="da-DK" sz="2000" dirty="0"/>
          </a:p>
          <a:p>
            <a:r>
              <a:rPr lang="da-DK" sz="2000" dirty="0"/>
              <a:t>	Fish </a:t>
            </a:r>
            <a:r>
              <a:rPr lang="da-DK" sz="2000" dirty="0" err="1"/>
              <a:t>communities</a:t>
            </a:r>
            <a:endParaRPr lang="da-DK" sz="2000" dirty="0"/>
          </a:p>
          <a:p>
            <a:r>
              <a:rPr lang="da-DK" sz="2000" dirty="0"/>
              <a:t>	</a:t>
            </a:r>
            <a:r>
              <a:rPr lang="da-DK" sz="2000" dirty="0" err="1"/>
              <a:t>Benthic</a:t>
            </a:r>
            <a:r>
              <a:rPr lang="da-DK" sz="2000" dirty="0"/>
              <a:t> </a:t>
            </a:r>
            <a:r>
              <a:rPr lang="da-DK" sz="2000" dirty="0" err="1"/>
              <a:t>communities</a:t>
            </a:r>
            <a:endParaRPr lang="da-DK" sz="2000" dirty="0"/>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984" y="3212976"/>
            <a:ext cx="420611" cy="378550"/>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350" y="2705410"/>
            <a:ext cx="403359" cy="403359"/>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2827" y="3740220"/>
            <a:ext cx="360924" cy="408860"/>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0985" y="2398058"/>
            <a:ext cx="448088" cy="231045"/>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7652" y="2004060"/>
            <a:ext cx="291270" cy="291270"/>
          </a:xfrm>
          <a:prstGeom prst="rect">
            <a:avLst/>
          </a:prstGeom>
        </p:spPr>
      </p:pic>
      <p:sp>
        <p:nvSpPr>
          <p:cNvPr id="21" name="Rectangle 20"/>
          <p:cNvSpPr/>
          <p:nvPr/>
        </p:nvSpPr>
        <p:spPr>
          <a:xfrm>
            <a:off x="361356" y="5853439"/>
            <a:ext cx="11653862" cy="707886"/>
          </a:xfrm>
          <a:prstGeom prst="rect">
            <a:avLst/>
          </a:prstGeom>
        </p:spPr>
        <p:txBody>
          <a:bodyPr wrap="square">
            <a:spAutoFit/>
          </a:bodyPr>
          <a:lstStyle/>
          <a:p>
            <a:r>
              <a:rPr lang="da-DK" sz="2000" dirty="0"/>
              <a:t>Platform to host </a:t>
            </a:r>
            <a:r>
              <a:rPr lang="da-DK" sz="2000" dirty="0" err="1" smtClean="0"/>
              <a:t>ongoing</a:t>
            </a:r>
            <a:r>
              <a:rPr lang="da-DK" sz="2000" dirty="0" smtClean="0"/>
              <a:t> </a:t>
            </a:r>
            <a:r>
              <a:rPr lang="da-DK" sz="2000" dirty="0" err="1"/>
              <a:t>development</a:t>
            </a:r>
            <a:r>
              <a:rPr lang="da-DK" sz="2000" dirty="0"/>
              <a:t>: Dynamic </a:t>
            </a:r>
            <a:r>
              <a:rPr lang="da-DK" sz="2000" dirty="0" err="1"/>
              <a:t>coupling</a:t>
            </a:r>
            <a:r>
              <a:rPr lang="da-DK" sz="2000" dirty="0"/>
              <a:t> with fine-</a:t>
            </a:r>
            <a:r>
              <a:rPr lang="da-DK" sz="2000" dirty="0" err="1"/>
              <a:t>resolved</a:t>
            </a:r>
            <a:r>
              <a:rPr lang="da-DK" sz="2000" dirty="0"/>
              <a:t> </a:t>
            </a:r>
            <a:r>
              <a:rPr lang="da-DK" sz="2000" dirty="0" err="1"/>
              <a:t>predictions</a:t>
            </a:r>
            <a:r>
              <a:rPr lang="da-DK" sz="2000" dirty="0"/>
              <a:t> of </a:t>
            </a:r>
            <a:r>
              <a:rPr lang="da-DK" sz="2000" dirty="0" err="1"/>
              <a:t>fish</a:t>
            </a:r>
            <a:r>
              <a:rPr lang="da-DK" sz="2000" dirty="0"/>
              <a:t> </a:t>
            </a:r>
            <a:r>
              <a:rPr lang="da-DK" sz="2000" dirty="0" err="1"/>
              <a:t>abundance</a:t>
            </a:r>
            <a:r>
              <a:rPr lang="da-DK" sz="2000" dirty="0"/>
              <a:t> </a:t>
            </a:r>
            <a:r>
              <a:rPr lang="da-DK" sz="2000" dirty="0" err="1"/>
              <a:t>fields</a:t>
            </a:r>
            <a:r>
              <a:rPr lang="da-DK" sz="2000" dirty="0"/>
              <a:t>, </a:t>
            </a:r>
            <a:r>
              <a:rPr lang="da-DK" sz="2000" dirty="0" err="1"/>
              <a:t>dynamic</a:t>
            </a:r>
            <a:r>
              <a:rPr lang="da-DK" sz="2000" dirty="0"/>
              <a:t> </a:t>
            </a:r>
            <a:r>
              <a:rPr lang="da-DK" sz="2000" dirty="0" err="1"/>
              <a:t>coupling</a:t>
            </a:r>
            <a:r>
              <a:rPr lang="da-DK" sz="2000" dirty="0"/>
              <a:t> with </a:t>
            </a:r>
            <a:r>
              <a:rPr lang="da-DK" sz="2000" dirty="0" err="1"/>
              <a:t>benthos</a:t>
            </a:r>
            <a:r>
              <a:rPr lang="da-DK" sz="2000" dirty="0"/>
              <a:t> </a:t>
            </a:r>
            <a:r>
              <a:rPr lang="da-DK" sz="2000" dirty="0" err="1"/>
              <a:t>dynamics</a:t>
            </a:r>
            <a:endParaRPr lang="da-DK" sz="2000" dirty="0"/>
          </a:p>
        </p:txBody>
      </p:sp>
      <p:sp>
        <p:nvSpPr>
          <p:cNvPr id="22" name="Rectangle 21"/>
          <p:cNvSpPr/>
          <p:nvPr/>
        </p:nvSpPr>
        <p:spPr>
          <a:xfrm>
            <a:off x="374233" y="4358551"/>
            <a:ext cx="4082070" cy="1323439"/>
          </a:xfrm>
          <a:prstGeom prst="rect">
            <a:avLst/>
          </a:prstGeom>
        </p:spPr>
        <p:txBody>
          <a:bodyPr wrap="square">
            <a:spAutoFit/>
          </a:bodyPr>
          <a:lstStyle/>
          <a:p>
            <a:r>
              <a:rPr lang="da-DK" sz="2000" dirty="0"/>
              <a:t>Accounting for real-case </a:t>
            </a:r>
            <a:r>
              <a:rPr lang="da-DK" sz="2000" b="1" dirty="0" err="1"/>
              <a:t>individual</a:t>
            </a:r>
            <a:r>
              <a:rPr lang="da-DK" sz="2000" b="1" dirty="0"/>
              <a:t> </a:t>
            </a:r>
            <a:r>
              <a:rPr lang="da-DK" sz="2000" b="1" dirty="0" err="1"/>
              <a:t>footprints</a:t>
            </a:r>
            <a:r>
              <a:rPr lang="da-DK" sz="2000" b="1" dirty="0"/>
              <a:t> </a:t>
            </a:r>
            <a:r>
              <a:rPr lang="da-DK" sz="2000" dirty="0"/>
              <a:t>&amp; </a:t>
            </a:r>
            <a:r>
              <a:rPr lang="da-DK" sz="2000" dirty="0" err="1"/>
              <a:t>using</a:t>
            </a:r>
            <a:r>
              <a:rPr lang="da-DK" sz="2000" dirty="0"/>
              <a:t> </a:t>
            </a:r>
            <a:r>
              <a:rPr lang="da-DK" sz="2000" dirty="0" err="1"/>
              <a:t>best</a:t>
            </a:r>
            <a:r>
              <a:rPr lang="da-DK" sz="2000" dirty="0"/>
              <a:t> </a:t>
            </a:r>
            <a:r>
              <a:rPr lang="da-DK" sz="2000" dirty="0" err="1"/>
              <a:t>available</a:t>
            </a:r>
            <a:r>
              <a:rPr lang="da-DK" sz="2000" dirty="0"/>
              <a:t> </a:t>
            </a:r>
            <a:r>
              <a:rPr lang="da-DK" sz="2000" dirty="0" err="1"/>
              <a:t>fisheries-related</a:t>
            </a:r>
            <a:r>
              <a:rPr lang="da-DK" sz="2000" dirty="0"/>
              <a:t> science</a:t>
            </a:r>
          </a:p>
        </p:txBody>
      </p:sp>
    </p:spTree>
    <p:extLst>
      <p:ext uri="{BB962C8B-B14F-4D97-AF65-F5344CB8AC3E}">
        <p14:creationId xmlns:p14="http://schemas.microsoft.com/office/powerpoint/2010/main" val="8208881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7439" y="206180"/>
            <a:ext cx="5245155" cy="3654869"/>
          </a:xfrm>
          <a:prstGeom prst="rect">
            <a:avLst/>
          </a:prstGeom>
        </p:spPr>
      </p:pic>
      <p:pic>
        <p:nvPicPr>
          <p:cNvPr id="12" name="Picture 11"/>
          <p:cNvPicPr>
            <a:picLocks noChangeAspect="1"/>
          </p:cNvPicPr>
          <p:nvPr/>
        </p:nvPicPr>
        <p:blipFill>
          <a:blip r:embed="rId4"/>
          <a:stretch>
            <a:fillRect/>
          </a:stretch>
        </p:blipFill>
        <p:spPr>
          <a:xfrm rot="19967707">
            <a:off x="6340105" y="644585"/>
            <a:ext cx="3735845" cy="3785502"/>
          </a:xfrm>
          <a:prstGeom prst="rect">
            <a:avLst/>
          </a:prstGeom>
        </p:spPr>
      </p:pic>
      <p:sp>
        <p:nvSpPr>
          <p:cNvPr id="3" name="TextBox 2"/>
          <p:cNvSpPr txBox="1"/>
          <p:nvPr/>
        </p:nvSpPr>
        <p:spPr>
          <a:xfrm>
            <a:off x="6096000" y="3068961"/>
            <a:ext cx="2095172" cy="472503"/>
          </a:xfrm>
          <a:prstGeom prst="rect">
            <a:avLst/>
          </a:prstGeom>
          <a:noFill/>
        </p:spPr>
        <p:txBody>
          <a:bodyPr wrap="none" rtlCol="0">
            <a:spAutoFit/>
          </a:bodyPr>
          <a:lstStyle/>
          <a:p>
            <a:r>
              <a:rPr lang="da-DK" sz="2471" b="1" dirty="0">
                <a:solidFill>
                  <a:schemeClr val="bg1"/>
                </a:solidFill>
              </a:rPr>
              <a:t>RESOURCE</a:t>
            </a:r>
          </a:p>
        </p:txBody>
      </p:sp>
      <p:sp>
        <p:nvSpPr>
          <p:cNvPr id="4" name="TextBox 3"/>
          <p:cNvSpPr txBox="1"/>
          <p:nvPr/>
        </p:nvSpPr>
        <p:spPr>
          <a:xfrm>
            <a:off x="5847438" y="498179"/>
            <a:ext cx="2715454" cy="472503"/>
          </a:xfrm>
          <a:prstGeom prst="rect">
            <a:avLst/>
          </a:prstGeom>
          <a:noFill/>
        </p:spPr>
        <p:txBody>
          <a:bodyPr wrap="none" rtlCol="0">
            <a:spAutoFit/>
          </a:bodyPr>
          <a:lstStyle/>
          <a:p>
            <a:r>
              <a:rPr lang="da-DK" sz="2471" b="1" dirty="0">
                <a:solidFill>
                  <a:schemeClr val="bg1"/>
                </a:solidFill>
              </a:rPr>
              <a:t>MANAGEMENT</a:t>
            </a:r>
          </a:p>
        </p:txBody>
      </p:sp>
      <p:sp>
        <p:nvSpPr>
          <p:cNvPr id="5" name="TextBox 4"/>
          <p:cNvSpPr txBox="1"/>
          <p:nvPr/>
        </p:nvSpPr>
        <p:spPr>
          <a:xfrm>
            <a:off x="8950494" y="1797362"/>
            <a:ext cx="1752175" cy="472503"/>
          </a:xfrm>
          <a:prstGeom prst="rect">
            <a:avLst/>
          </a:prstGeom>
          <a:noFill/>
        </p:spPr>
        <p:txBody>
          <a:bodyPr wrap="none" rtlCol="0">
            <a:spAutoFit/>
          </a:bodyPr>
          <a:lstStyle/>
          <a:p>
            <a:r>
              <a:rPr lang="da-DK" sz="2471" b="1" dirty="0">
                <a:solidFill>
                  <a:schemeClr val="bg1"/>
                </a:solidFill>
              </a:rPr>
              <a:t>FISHING</a:t>
            </a:r>
          </a:p>
        </p:txBody>
      </p:sp>
      <p:sp>
        <p:nvSpPr>
          <p:cNvPr id="8" name="TextBox 7"/>
          <p:cNvSpPr txBox="1"/>
          <p:nvPr/>
        </p:nvSpPr>
        <p:spPr>
          <a:xfrm>
            <a:off x="906618" y="89347"/>
            <a:ext cx="4277966" cy="1282402"/>
          </a:xfrm>
          <a:prstGeom prst="rect">
            <a:avLst/>
          </a:prstGeom>
          <a:noFill/>
        </p:spPr>
        <p:txBody>
          <a:bodyPr wrap="none" lIns="0" tIns="0" rIns="0" bIns="0" rtlCol="0">
            <a:spAutoFit/>
          </a:bodyPr>
          <a:lstStyle/>
          <a:p>
            <a:pPr>
              <a:spcBef>
                <a:spcPts val="432"/>
              </a:spcBef>
            </a:pPr>
            <a:r>
              <a:rPr lang="da-DK" sz="4000" dirty="0">
                <a:latin typeface="+mn-lt"/>
              </a:rPr>
              <a:t>DISPLACE,</a:t>
            </a:r>
          </a:p>
          <a:p>
            <a:pPr>
              <a:spcBef>
                <a:spcPts val="432"/>
              </a:spcBef>
            </a:pPr>
            <a:r>
              <a:rPr lang="da-DK" sz="4000" dirty="0">
                <a:latin typeface="+mn-lt"/>
              </a:rPr>
              <a:t> A support for MSE</a:t>
            </a:r>
          </a:p>
        </p:txBody>
      </p:sp>
      <p:sp>
        <p:nvSpPr>
          <p:cNvPr id="9" name="TextBox 8"/>
          <p:cNvSpPr txBox="1"/>
          <p:nvPr/>
        </p:nvSpPr>
        <p:spPr>
          <a:xfrm>
            <a:off x="409780" y="1772817"/>
            <a:ext cx="5271643" cy="1846659"/>
          </a:xfrm>
          <a:prstGeom prst="rect">
            <a:avLst/>
          </a:prstGeom>
          <a:noFill/>
        </p:spPr>
        <p:txBody>
          <a:bodyPr wrap="square" lIns="0" tIns="0" rIns="0" bIns="0" rtlCol="0">
            <a:spAutoFit/>
          </a:bodyPr>
          <a:lstStyle/>
          <a:p>
            <a:pPr>
              <a:spcBef>
                <a:spcPts val="432"/>
              </a:spcBef>
            </a:pPr>
            <a:r>
              <a:rPr lang="da-DK" sz="2400" dirty="0">
                <a:latin typeface="+mn-lt"/>
              </a:rPr>
              <a:t>In Management </a:t>
            </a:r>
            <a:r>
              <a:rPr lang="en-US" sz="2400" dirty="0">
                <a:latin typeface="+mn-lt"/>
              </a:rPr>
              <a:t>Strategy</a:t>
            </a:r>
            <a:r>
              <a:rPr lang="da-DK" sz="2400" dirty="0">
                <a:latin typeface="+mn-lt"/>
              </a:rPr>
              <a:t> Evaluation (MSE) </a:t>
            </a:r>
            <a:r>
              <a:rPr lang="da-DK" sz="2400" dirty="0" err="1">
                <a:latin typeface="+mn-lt"/>
              </a:rPr>
              <a:t>we</a:t>
            </a:r>
            <a:r>
              <a:rPr lang="da-DK" sz="2400" dirty="0">
                <a:latin typeface="+mn-lt"/>
              </a:rPr>
              <a:t> </a:t>
            </a:r>
            <a:r>
              <a:rPr lang="da-DK" sz="2400" dirty="0" err="1">
                <a:latin typeface="+mn-lt"/>
              </a:rPr>
              <a:t>create</a:t>
            </a:r>
            <a:r>
              <a:rPr lang="da-DK" sz="2400" dirty="0">
                <a:latin typeface="+mn-lt"/>
              </a:rPr>
              <a:t> </a:t>
            </a:r>
            <a:r>
              <a:rPr lang="da-DK" sz="2400" dirty="0" err="1">
                <a:latin typeface="+mn-lt"/>
              </a:rPr>
              <a:t>mathematical</a:t>
            </a:r>
            <a:r>
              <a:rPr lang="da-DK" sz="2400" dirty="0">
                <a:latin typeface="+mn-lt"/>
              </a:rPr>
              <a:t> models of the </a:t>
            </a:r>
            <a:r>
              <a:rPr lang="da-DK" sz="2400" dirty="0" err="1">
                <a:latin typeface="+mn-lt"/>
              </a:rPr>
              <a:t>fisheries</a:t>
            </a:r>
            <a:r>
              <a:rPr lang="da-DK" sz="2400" dirty="0">
                <a:latin typeface="+mn-lt"/>
              </a:rPr>
              <a:t> system &amp; </a:t>
            </a:r>
            <a:r>
              <a:rPr lang="da-DK" sz="2400" dirty="0" err="1">
                <a:latin typeface="+mn-lt"/>
              </a:rPr>
              <a:t>represent</a:t>
            </a:r>
            <a:r>
              <a:rPr lang="da-DK" sz="2400" dirty="0">
                <a:latin typeface="+mn-lt"/>
              </a:rPr>
              <a:t> </a:t>
            </a:r>
            <a:r>
              <a:rPr lang="da-DK" sz="2400" dirty="0" err="1">
                <a:latin typeface="+mn-lt"/>
              </a:rPr>
              <a:t>each</a:t>
            </a:r>
            <a:r>
              <a:rPr lang="da-DK" sz="2400" dirty="0">
                <a:latin typeface="+mn-lt"/>
              </a:rPr>
              <a:t> </a:t>
            </a:r>
            <a:r>
              <a:rPr lang="da-DK" sz="2400" dirty="0" smtClean="0">
                <a:latin typeface="+mn-lt"/>
              </a:rPr>
              <a:t>step </a:t>
            </a:r>
            <a:r>
              <a:rPr lang="da-DK" sz="2400" dirty="0">
                <a:latin typeface="+mn-lt"/>
              </a:rPr>
              <a:t>of the management </a:t>
            </a:r>
            <a:r>
              <a:rPr lang="da-DK" sz="2400" dirty="0" err="1">
                <a:latin typeface="+mn-lt"/>
              </a:rPr>
              <a:t>process</a:t>
            </a:r>
            <a:r>
              <a:rPr lang="da-DK" sz="2400" dirty="0">
                <a:latin typeface="+mn-lt"/>
              </a:rPr>
              <a:t> with </a:t>
            </a:r>
            <a:r>
              <a:rPr lang="da-DK" sz="2400" dirty="0" err="1">
                <a:latin typeface="+mn-lt"/>
              </a:rPr>
              <a:t>its</a:t>
            </a:r>
            <a:r>
              <a:rPr lang="da-DK" sz="2400" dirty="0">
                <a:latin typeface="+mn-lt"/>
              </a:rPr>
              <a:t> </a:t>
            </a:r>
            <a:r>
              <a:rPr lang="da-DK" sz="2400" dirty="0" err="1">
                <a:latin typeface="+mn-lt"/>
              </a:rPr>
              <a:t>own</a:t>
            </a:r>
            <a:r>
              <a:rPr lang="da-DK" sz="2400" dirty="0">
                <a:latin typeface="+mn-lt"/>
              </a:rPr>
              <a:t> set of </a:t>
            </a:r>
            <a:r>
              <a:rPr lang="da-DK" sz="2400" dirty="0" err="1">
                <a:latin typeface="+mn-lt"/>
              </a:rPr>
              <a:t>equations</a:t>
            </a:r>
            <a:endParaRPr lang="da-DK" sz="2400" dirty="0">
              <a:latin typeface="+mn-lt"/>
            </a:endParaRPr>
          </a:p>
        </p:txBody>
      </p:sp>
      <p:sp>
        <p:nvSpPr>
          <p:cNvPr id="10" name="TextBox 9"/>
          <p:cNvSpPr txBox="1"/>
          <p:nvPr/>
        </p:nvSpPr>
        <p:spPr>
          <a:xfrm>
            <a:off x="409779" y="4115297"/>
            <a:ext cx="10980106" cy="861774"/>
          </a:xfrm>
          <a:prstGeom prst="rect">
            <a:avLst/>
          </a:prstGeom>
          <a:noFill/>
        </p:spPr>
        <p:txBody>
          <a:bodyPr wrap="square" lIns="0" tIns="0" rIns="0" bIns="0" rtlCol="0">
            <a:spAutoFit/>
          </a:bodyPr>
          <a:lstStyle/>
          <a:p>
            <a:pPr>
              <a:spcBef>
                <a:spcPts val="432"/>
              </a:spcBef>
            </a:pPr>
            <a:r>
              <a:rPr lang="da-DK" sz="2800" dirty="0" err="1">
                <a:latin typeface="+mn-lt"/>
              </a:rPr>
              <a:t>We</a:t>
            </a:r>
            <a:r>
              <a:rPr lang="da-DK" sz="2800" dirty="0">
                <a:latin typeface="+mn-lt"/>
              </a:rPr>
              <a:t> </a:t>
            </a:r>
            <a:r>
              <a:rPr lang="da-DK" sz="2800" dirty="0" err="1">
                <a:latin typeface="+mn-lt"/>
              </a:rPr>
              <a:t>then</a:t>
            </a:r>
            <a:r>
              <a:rPr lang="da-DK" sz="2800" dirty="0">
                <a:latin typeface="+mn-lt"/>
              </a:rPr>
              <a:t> </a:t>
            </a:r>
            <a:r>
              <a:rPr lang="da-DK" sz="2800" dirty="0" err="1">
                <a:latin typeface="+mn-lt"/>
              </a:rPr>
              <a:t>create</a:t>
            </a:r>
            <a:r>
              <a:rPr lang="da-DK" sz="2800" dirty="0">
                <a:latin typeface="+mn-lt"/>
              </a:rPr>
              <a:t> feedback to the </a:t>
            </a:r>
            <a:r>
              <a:rPr lang="da-DK" sz="2800" dirty="0" err="1">
                <a:latin typeface="+mn-lt"/>
              </a:rPr>
              <a:t>fish</a:t>
            </a:r>
            <a:r>
              <a:rPr lang="da-DK" sz="2800" dirty="0">
                <a:latin typeface="+mn-lt"/>
              </a:rPr>
              <a:t> and </a:t>
            </a:r>
            <a:r>
              <a:rPr lang="da-DK" sz="2800" dirty="0" err="1">
                <a:latin typeface="+mn-lt"/>
              </a:rPr>
              <a:t>benthos</a:t>
            </a:r>
            <a:r>
              <a:rPr lang="da-DK" sz="2800" dirty="0">
                <a:latin typeface="+mn-lt"/>
              </a:rPr>
              <a:t> </a:t>
            </a:r>
            <a:r>
              <a:rPr lang="da-DK" sz="2800" dirty="0" err="1">
                <a:latin typeface="+mn-lt"/>
              </a:rPr>
              <a:t>popuation</a:t>
            </a:r>
            <a:r>
              <a:rPr lang="da-DK" sz="2800" dirty="0">
                <a:latin typeface="+mn-lt"/>
              </a:rPr>
              <a:t> model by </a:t>
            </a:r>
            <a:r>
              <a:rPr lang="da-DK" sz="2800" dirty="0" err="1">
                <a:latin typeface="+mn-lt"/>
              </a:rPr>
              <a:t>using</a:t>
            </a:r>
            <a:r>
              <a:rPr lang="da-DK" sz="2800" dirty="0">
                <a:latin typeface="+mn-lt"/>
              </a:rPr>
              <a:t> the </a:t>
            </a:r>
            <a:r>
              <a:rPr lang="da-DK" sz="2800" dirty="0" err="1">
                <a:latin typeface="+mn-lt"/>
              </a:rPr>
              <a:t>results</a:t>
            </a:r>
            <a:r>
              <a:rPr lang="da-DK" sz="2800" dirty="0">
                <a:latin typeface="+mn-lt"/>
              </a:rPr>
              <a:t> of the management decision in the </a:t>
            </a:r>
            <a:r>
              <a:rPr lang="da-DK" sz="2800" dirty="0" err="1">
                <a:latin typeface="+mn-lt"/>
              </a:rPr>
              <a:t>fishing</a:t>
            </a:r>
            <a:r>
              <a:rPr lang="da-DK" sz="2800" dirty="0">
                <a:latin typeface="+mn-lt"/>
              </a:rPr>
              <a:t> model</a:t>
            </a:r>
          </a:p>
        </p:txBody>
      </p:sp>
      <p:sp>
        <p:nvSpPr>
          <p:cNvPr id="11" name="TextBox 10"/>
          <p:cNvSpPr txBox="1"/>
          <p:nvPr/>
        </p:nvSpPr>
        <p:spPr>
          <a:xfrm>
            <a:off x="409779" y="5402062"/>
            <a:ext cx="10543286" cy="861774"/>
          </a:xfrm>
          <a:prstGeom prst="rect">
            <a:avLst/>
          </a:prstGeom>
          <a:noFill/>
        </p:spPr>
        <p:txBody>
          <a:bodyPr wrap="square" lIns="0" tIns="0" rIns="0" bIns="0" rtlCol="0">
            <a:spAutoFit/>
          </a:bodyPr>
          <a:lstStyle/>
          <a:p>
            <a:pPr>
              <a:spcBef>
                <a:spcPts val="432"/>
              </a:spcBef>
            </a:pPr>
            <a:r>
              <a:rPr lang="da-DK" sz="2800" dirty="0" err="1">
                <a:latin typeface="+mn-lt"/>
              </a:rPr>
              <a:t>We</a:t>
            </a:r>
            <a:r>
              <a:rPr lang="da-DK" sz="2800" dirty="0">
                <a:latin typeface="+mn-lt"/>
              </a:rPr>
              <a:t> </a:t>
            </a:r>
            <a:r>
              <a:rPr lang="da-DK" sz="2800" dirty="0" err="1">
                <a:latin typeface="+mn-lt"/>
              </a:rPr>
              <a:t>can</a:t>
            </a:r>
            <a:r>
              <a:rPr lang="da-DK" sz="2800" dirty="0">
                <a:latin typeface="+mn-lt"/>
              </a:rPr>
              <a:t> </a:t>
            </a:r>
            <a:r>
              <a:rPr lang="da-DK" sz="2800" dirty="0" err="1">
                <a:latin typeface="+mn-lt"/>
              </a:rPr>
              <a:t>make</a:t>
            </a:r>
            <a:r>
              <a:rPr lang="da-DK" sz="2800" dirty="0">
                <a:latin typeface="+mn-lt"/>
              </a:rPr>
              <a:t> </a:t>
            </a:r>
            <a:r>
              <a:rPr lang="da-DK" sz="2800" dirty="0" err="1">
                <a:latin typeface="+mn-lt"/>
              </a:rPr>
              <a:t>each</a:t>
            </a:r>
            <a:r>
              <a:rPr lang="da-DK" sz="2800" dirty="0">
                <a:latin typeface="+mn-lt"/>
              </a:rPr>
              <a:t> of </a:t>
            </a:r>
            <a:r>
              <a:rPr lang="da-DK" sz="2800" dirty="0" err="1">
                <a:latin typeface="+mn-lt"/>
              </a:rPr>
              <a:t>our</a:t>
            </a:r>
            <a:r>
              <a:rPr lang="da-DK" sz="2800" dirty="0">
                <a:latin typeface="+mn-lt"/>
              </a:rPr>
              <a:t> computer </a:t>
            </a:r>
            <a:r>
              <a:rPr lang="da-DK" sz="2800" dirty="0" err="1">
                <a:latin typeface="+mn-lt"/>
              </a:rPr>
              <a:t>worlds</a:t>
            </a:r>
            <a:r>
              <a:rPr lang="da-DK" sz="2800" dirty="0">
                <a:latin typeface="+mn-lt"/>
              </a:rPr>
              <a:t> </a:t>
            </a:r>
            <a:r>
              <a:rPr lang="da-DK" sz="2800" dirty="0" err="1">
                <a:latin typeface="+mn-lt"/>
              </a:rPr>
              <a:t>slighlty</a:t>
            </a:r>
            <a:r>
              <a:rPr lang="da-DK" sz="2800" dirty="0">
                <a:latin typeface="+mn-lt"/>
              </a:rPr>
              <a:t> </a:t>
            </a:r>
            <a:r>
              <a:rPr lang="da-DK" sz="2800" dirty="0" err="1">
                <a:latin typeface="+mn-lt"/>
              </a:rPr>
              <a:t>different</a:t>
            </a:r>
            <a:r>
              <a:rPr lang="da-DK" sz="2800" dirty="0">
                <a:latin typeface="+mn-lt"/>
              </a:rPr>
              <a:t> to </a:t>
            </a:r>
            <a:r>
              <a:rPr lang="da-DK" sz="2800" dirty="0" err="1">
                <a:latin typeface="+mn-lt"/>
              </a:rPr>
              <a:t>represent</a:t>
            </a:r>
            <a:r>
              <a:rPr lang="da-DK" sz="2800" dirty="0">
                <a:latin typeface="+mn-lt"/>
              </a:rPr>
              <a:t> </a:t>
            </a:r>
            <a:r>
              <a:rPr lang="da-DK" sz="2800" dirty="0" err="1">
                <a:latin typeface="+mn-lt"/>
              </a:rPr>
              <a:t>our</a:t>
            </a:r>
            <a:r>
              <a:rPr lang="da-DK" sz="2800" dirty="0">
                <a:latin typeface="+mn-lt"/>
              </a:rPr>
              <a:t> </a:t>
            </a:r>
            <a:r>
              <a:rPr lang="da-DK" sz="2800" dirty="0" err="1">
                <a:latin typeface="+mn-lt"/>
              </a:rPr>
              <a:t>uncertainty</a:t>
            </a:r>
            <a:r>
              <a:rPr lang="da-DK" sz="2800" dirty="0">
                <a:latin typeface="+mn-lt"/>
              </a:rPr>
              <a:t> </a:t>
            </a:r>
            <a:r>
              <a:rPr lang="da-DK" sz="2800" dirty="0" err="1">
                <a:latin typeface="+mn-lt"/>
              </a:rPr>
              <a:t>about</a:t>
            </a:r>
            <a:r>
              <a:rPr lang="da-DK" sz="2800" dirty="0">
                <a:latin typeface="+mn-lt"/>
              </a:rPr>
              <a:t> the real </a:t>
            </a:r>
            <a:r>
              <a:rPr lang="da-DK" sz="2800" dirty="0" err="1">
                <a:latin typeface="+mn-lt"/>
              </a:rPr>
              <a:t>world</a:t>
            </a:r>
            <a:r>
              <a:rPr lang="da-DK" sz="2800" dirty="0">
                <a:latin typeface="+mn-lt"/>
              </a:rPr>
              <a:t> system </a:t>
            </a:r>
            <a:r>
              <a:rPr lang="da-DK" sz="2800" dirty="0" err="1">
                <a:latin typeface="+mn-lt"/>
              </a:rPr>
              <a:t>dynamics</a:t>
            </a:r>
            <a:endParaRPr lang="da-DK" sz="2800" dirty="0">
              <a:latin typeface="+mn-lt"/>
            </a:endParaRPr>
          </a:p>
        </p:txBody>
      </p:sp>
    </p:spTree>
    <p:extLst>
      <p:ext uri="{BB962C8B-B14F-4D97-AF65-F5344CB8AC3E}">
        <p14:creationId xmlns:p14="http://schemas.microsoft.com/office/powerpoint/2010/main" val="209183199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DNEW" val="False"/>
</p:tagLst>
</file>

<file path=ppt/tags/tag2.xml><?xml version="1.0" encoding="utf-8"?>
<p:tagLst xmlns:a="http://schemas.openxmlformats.org/drawingml/2006/main" xmlns:r="http://schemas.openxmlformats.org/officeDocument/2006/relationships" xmlns:p="http://schemas.openxmlformats.org/presentationml/2006/main">
  <p:tag name="SHAPE_LOCKS" val="0"/>
</p:tagLst>
</file>

<file path=ppt/tags/tag3.xml><?xml version="1.0" encoding="utf-8"?>
<p:tagLst xmlns:a="http://schemas.openxmlformats.org/drawingml/2006/main" xmlns:r="http://schemas.openxmlformats.org/officeDocument/2006/relationships" xmlns:p="http://schemas.openxmlformats.org/presentationml/2006/main">
  <p:tag name="SHAPE_LOCKS" val="0"/>
</p:tagLst>
</file>

<file path=ppt/tags/tag4.xml><?xml version="1.0" encoding="utf-8"?>
<p:tagLst xmlns:a="http://schemas.openxmlformats.org/drawingml/2006/main" xmlns:r="http://schemas.openxmlformats.org/officeDocument/2006/relationships" xmlns:p="http://schemas.openxmlformats.org/presentationml/2006/main">
  <p:tag name="SHAPE_LOCKS" val="0"/>
</p:tagLst>
</file>

<file path=ppt/tags/tag5.xml><?xml version="1.0" encoding="utf-8"?>
<p:tagLst xmlns:a="http://schemas.openxmlformats.org/drawingml/2006/main" xmlns:r="http://schemas.openxmlformats.org/officeDocument/2006/relationships" xmlns:p="http://schemas.openxmlformats.org/presentationml/2006/main">
  <p:tag name="SHAPE_LOCKS" val="0"/>
</p:tagLst>
</file>

<file path=ppt/theme/theme1.xml><?xml version="1.0" encoding="utf-8"?>
<a:theme xmlns:a="http://schemas.openxmlformats.org/drawingml/2006/main" name="Blank">
  <a:themeElements>
    <a:clrScheme name="DTU">
      <a:dk1>
        <a:srgbClr val="000000"/>
      </a:dk1>
      <a:lt1>
        <a:srgbClr val="FFFFFF"/>
      </a:lt1>
      <a:dk2>
        <a:srgbClr val="990000"/>
      </a:dk2>
      <a:lt2>
        <a:srgbClr val="79238E"/>
      </a:lt2>
      <a:accent1>
        <a:srgbClr val="990000"/>
      </a:accent1>
      <a:accent2>
        <a:srgbClr val="2F3EEA"/>
      </a:accent2>
      <a:accent3>
        <a:srgbClr val="1FD082"/>
      </a:accent3>
      <a:accent4>
        <a:srgbClr val="171748"/>
      </a:accent4>
      <a:accent5>
        <a:srgbClr val="F6D04D"/>
      </a:accent5>
      <a:accent6>
        <a:srgbClr val="FC7634"/>
      </a:accent6>
      <a:hlink>
        <a:srgbClr val="2F3EEA"/>
      </a:hlink>
      <a:folHlink>
        <a:srgbClr val="990000"/>
      </a:folHlink>
    </a:clrScheme>
    <a:fontScheme name="DT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4"/>
        </a:solidFill>
        <a:ln w="9525" cap="flat" cmpd="sng" algn="ctr">
          <a:solidFill>
            <a:schemeClr val="accent4"/>
          </a:solidFill>
          <a:prstDash val="solid"/>
          <a:miter lim="800000"/>
          <a:headEnd type="none" w="med" len="med"/>
          <a:tailEnd type="none" w="med" len="med"/>
        </a:ln>
        <a:effectLst/>
        <a:extLst/>
      </a:spPr>
      <a:bodyPr rot="0" spcFirstLastPara="0" vertOverflow="overflow" horzOverflow="overflow" vert="horz" wrap="square" lIns="90000" tIns="46800" rIns="90000" bIns="46800" numCol="1" spcCol="0" rtlCol="0" fromWordArt="0" anchor="ctr" anchorCtr="0" forceAA="0" compatLnSpc="1">
        <a:prstTxWarp prst="textNoShape">
          <a:avLst/>
        </a:prstTxWarp>
        <a:noAutofit/>
      </a:bodyPr>
      <a:lstStyle>
        <a:defPPr marL="0" marR="0" indent="0" algn="ctr" defTabSz="914400" rtl="0" eaLnBrk="1" fontAlgn="base" latinLnBrk="0" hangingPunct="1">
          <a:lnSpc>
            <a:spcPct val="100000"/>
          </a:lnSpc>
          <a:spcBef>
            <a:spcPts val="432"/>
          </a:spcBef>
          <a:spcAft>
            <a:spcPct val="0"/>
          </a:spcAft>
          <a:buClrTx/>
          <a:buSzTx/>
          <a:buFontTx/>
          <a:buNone/>
          <a:tabLst/>
          <a:defRPr kumimoji="0" sz="1600" b="0" i="0" u="none" strike="noStrike" cap="none" normalizeH="0" baseline="0" dirty="0" err="1" smtClean="0">
            <a:ln>
              <a:noFill/>
            </a:ln>
            <a:solidFill>
              <a:srgbClr val="FFFFFF"/>
            </a:solidFill>
            <a:effectLst/>
            <a:latin typeface="+mn-lt"/>
            <a:ea typeface="ＭＳ Ｐゴシック" pitchFamily="-80" charset="-128"/>
          </a:defRPr>
        </a:defPPr>
      </a:lstStyle>
    </a:spDef>
    <a:ln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txDef>
      <a:spPr>
        <a:noFill/>
      </a:spPr>
      <a:bodyPr wrap="square" lIns="0" tIns="0" rIns="0" bIns="0" rtlCol="0">
        <a:spAutoFit/>
      </a:bodyPr>
      <a:lstStyle>
        <a:defPPr algn="l">
          <a:spcBef>
            <a:spcPts val="432"/>
          </a:spcBef>
          <a:defRPr dirty="0" err="1" smtClean="0">
            <a:latin typeface="+mn-lt"/>
          </a:defRPr>
        </a:defPPr>
      </a:lstStyle>
    </a:txDef>
  </a:objectDefaults>
  <a:extraClrSchemeLst/>
  <a:extLst>
    <a:ext uri="{05A4C25C-085E-4340-85A3-A5531E510DB2}">
      <thm15:themeFamily xmlns:thm15="http://schemas.microsoft.com/office/thememl/2012/main" name="1 DTU Template.potx" id="{DCBB0D47-5BC6-435C-9126-D3D343B0B928}" vid="{2DC669D5-2566-4482-AB47-A5699F5A4350}"/>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TemplafySlideFormConfiguration><![CDATA[{"formFields":[],"formDataEntries":[]}]]></TemplafySlideFormConfiguration>
</file>

<file path=customXml/item2.xml><?xml version="1.0" encoding="utf-8"?>
<TemplafySlideTemplateConfiguration><![CDATA[{"elementsMetadata":[],"documentContentValidatorConfiguration":{"enableDocumentContentValidator":false,"documentContentValidatorVersion":0},"slideId":"636845333913659477","enableDocumentContentUpdater":true,"version":"1.2"}]]></TemplafySlideTemplateConfiguration>
</file>

<file path=customXml/item3.xml><?xml version="1.0" encoding="utf-8"?>
<TemplafyFormConfiguration><![CDATA[{"formFields":[{"required":false,"type":"datePicker","name":"Date","label":"Date","helpTexts":{"prefix":"","postfix":""},"spacing":{},"fullyQualifiedName":"Date"},{"required":false,"placeholder":"","lines":0,"type":"textBox","name":"PresentationTitle","label":"Presentation title","helpTexts":{"prefix":"","postfix":""},"spacing":{},"fullyQualifiedName":"PresentationTitle"}],"formDataEntries":[{"name":"Date","value":"trMmQqAuJUpj5/zBjyDjdQ=="}]}]]></TemplafyFormConfiguration>
</file>

<file path=customXml/item4.xml><?xml version="1.0" encoding="utf-8"?>
<TemplafySlideFormConfiguration><![CDATA[{"formFields":[],"formDataEntries":[]}]]></TemplafySlideFormConfiguration>
</file>

<file path=customXml/item5.xml><?xml version="1.0" encoding="utf-8"?>
<TemplafySlideTemplateConfiguration><![CDATA[{"elementsMetadata":[],"documentContentValidatorConfiguration":{"enableDocumentContentValidator":false,"documentContentValidatorVersion":0},"slideId":"636845333913659477","enableDocumentContentUpdater":true,"version":"1.2"}]]></TemplafySlideTemplateConfiguration>
</file>

<file path=customXml/item6.xml><?xml version="1.0" encoding="utf-8"?>
<TemplafyTemplateConfiguration><![CDATA[{"elementsMetadata":[{"type":"shape","id":"25939b85-735d-4536-96b0-bff5b30753fd","elementConfiguration":{"binding":"UserProfile.Offices.Workarea_{{DocumentLanguage}}","disableUpdates":false,"type":"text"}},{"type":"shape","id":"22c5a646-b6e3-458c-9744-427e8b95a2f0","elementConfiguration":{"binding":"Form.Date","format":"{{DateFormats.GeneralDate}}","disableUpdates":false,"type":"date"}},{"type":"shape","id":"c21b56d5-0ad0-41d2-a2b2-e5e87c39cb59","elementConfiguration":{"binding":"Form.PresentationTitle","disableUpdates":false,"type":"text"}},{"type":"shape","id":"6ed3f7da-39ff-48dd-9f41-5758a15a8617","elementConfiguration":{"binding":"UserProfile.Offices.Workarea_{{DocumentLanguage}}","disableUpdates":false,"type":"text"}},{"type":"shape","id":"e69bba37-0225-4cbf-938c-1a14d1134bb8","elementConfiguration":{"binding":"Form.Date","format":"{{DateFormats.GeneralDate}}","disableUpdates":false,"type":"date"}},{"type":"shape","id":"c21bea47-29ad-4d79-abda-80b6b6a14c9a","elementConfiguration":{"binding":"Form.PresentationTitle","disableUpdates":false,"type":"text"}}],"transformationConfigurations":[{"language":"{{DocumentLanguage}}","disableUpdates":false,"type":"proofingLanguage"}],"templateName":"DTU Template 16_9 - Navy blue","templateDescription":"","enableDocumentContentUpdater":true,"version":"1.2"}]]></TemplafyTemplateConfiguration>
</file>

<file path=customXml/itemProps1.xml><?xml version="1.0" encoding="utf-8"?>
<ds:datastoreItem xmlns:ds="http://schemas.openxmlformats.org/officeDocument/2006/customXml" ds:itemID="{2952060A-A1AC-4610-B130-725E545C1368}">
  <ds:schemaRefs/>
</ds:datastoreItem>
</file>

<file path=customXml/itemProps2.xml><?xml version="1.0" encoding="utf-8"?>
<ds:datastoreItem xmlns:ds="http://schemas.openxmlformats.org/officeDocument/2006/customXml" ds:itemID="{3EB1428B-DE55-47F6-9A64-865B8622EF21}">
  <ds:schemaRefs/>
</ds:datastoreItem>
</file>

<file path=customXml/itemProps3.xml><?xml version="1.0" encoding="utf-8"?>
<ds:datastoreItem xmlns:ds="http://schemas.openxmlformats.org/officeDocument/2006/customXml" ds:itemID="{B3F79B55-4129-43D7-9C66-FF6B6706052B}">
  <ds:schemaRefs/>
</ds:datastoreItem>
</file>

<file path=customXml/itemProps4.xml><?xml version="1.0" encoding="utf-8"?>
<ds:datastoreItem xmlns:ds="http://schemas.openxmlformats.org/officeDocument/2006/customXml" ds:itemID="{2C62AFB3-81D2-4185-BBF9-318C4F1F255E}">
  <ds:schemaRefs/>
</ds:datastoreItem>
</file>

<file path=customXml/itemProps5.xml><?xml version="1.0" encoding="utf-8"?>
<ds:datastoreItem xmlns:ds="http://schemas.openxmlformats.org/officeDocument/2006/customXml" ds:itemID="{6F96344E-6C6B-47BF-9A15-1842CD800D0E}">
  <ds:schemaRefs/>
</ds:datastoreItem>
</file>

<file path=customXml/itemProps6.xml><?xml version="1.0" encoding="utf-8"?>
<ds:datastoreItem xmlns:ds="http://schemas.openxmlformats.org/officeDocument/2006/customXml" ds:itemID="{1334258C-C3E7-4029-A615-C886A240FB15}">
  <ds:schemaRefs/>
</ds:datastoreItem>
</file>

<file path=docProps/app.xml><?xml version="1.0" encoding="utf-8"?>
<Properties xmlns="http://schemas.openxmlformats.org/officeDocument/2006/extended-properties" xmlns:vt="http://schemas.openxmlformats.org/officeDocument/2006/docPropsVTypes">
  <Template>1 DTU Template</Template>
  <TotalTime>14389</TotalTime>
  <Words>2496</Words>
  <Application>Microsoft Office PowerPoint</Application>
  <PresentationFormat>Widescreen</PresentationFormat>
  <Paragraphs>248</Paragraphs>
  <Slides>23</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ＭＳ Ｐゴシック</vt:lpstr>
      <vt:lpstr>Arial</vt:lpstr>
      <vt:lpstr>Calibri</vt:lpstr>
      <vt:lpstr>Times New Roman</vt:lpstr>
      <vt:lpstr>Verdana</vt:lpstr>
      <vt:lpstr>Blank</vt:lpstr>
      <vt:lpstr>Eliciting spatial approaches to avoid unwanted catches in an EU Landing obligation context: A bio-economic evaluation in the Celtic Sea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Eliciting spatial approaches to avoid unwanted catches in an EU Landing obligation context: A bio-economic evaluation in the Celtic Sea  </vt:lpstr>
    </vt:vector>
  </TitlesOfParts>
  <Company>DTU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DTU</dc:creator>
  <cp:lastModifiedBy>Francois Bastardie</cp:lastModifiedBy>
  <cp:revision>171</cp:revision>
  <dcterms:created xsi:type="dcterms:W3CDTF">2017-07-31T08:31:56Z</dcterms:created>
  <dcterms:modified xsi:type="dcterms:W3CDTF">2019-06-19T05:56:03Z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dIsCodeFreeTemplate">
    <vt:lpwstr>True</vt:lpwstr>
  </property>
  <property fmtid="{D5CDD505-2E9C-101B-9397-08002B2CF9AE}" pid="3" name="TemplafyTenantId">
    <vt:lpwstr>dtu</vt:lpwstr>
  </property>
  <property fmtid="{D5CDD505-2E9C-101B-9397-08002B2CF9AE}" pid="4" name="TemplafyTemplateId">
    <vt:lpwstr>636806498806910458</vt:lpwstr>
  </property>
  <property fmtid="{D5CDD505-2E9C-101B-9397-08002B2CF9AE}" pid="5" name="TemplafyUserProfileId">
    <vt:lpwstr>636905833195855567</vt:lpwstr>
  </property>
  <property fmtid="{D5CDD505-2E9C-101B-9397-08002B2CF9AE}" pid="6" name="TemplafyLanguageCode">
    <vt:lpwstr>en-GB</vt:lpwstr>
  </property>
</Properties>
</file>