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0" r:id="rId5"/>
    <p:sldMasterId id="2147483681" r:id="rId6"/>
    <p:sldMasterId id="2147483682"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 id="329" r:id="rId82"/>
    <p:sldId id="330" r:id="rId83"/>
    <p:sldId id="331" r:id="rId84"/>
    <p:sldId id="332" r:id="rId85"/>
    <p:sldId id="333" r:id="rId86"/>
    <p:sldId id="334" r:id="rId87"/>
    <p:sldId id="335" r:id="rId88"/>
    <p:sldId id="336" r:id="rId89"/>
    <p:sldId id="337" r:id="rId90"/>
    <p:sldId id="338" r:id="rId91"/>
    <p:sldId id="339" r:id="rId92"/>
    <p:sldId id="340" r:id="rId93"/>
    <p:sldId id="341" r:id="rId94"/>
    <p:sldId id="342" r:id="rId95"/>
    <p:sldId id="343" r:id="rId96"/>
    <p:sldId id="344" r:id="rId97"/>
    <p:sldId id="345" r:id="rId98"/>
    <p:sldId id="346" r:id="rId99"/>
    <p:sldId id="347" r:id="rId100"/>
    <p:sldId id="348" r:id="rId101"/>
  </p:sldIdLst>
  <p:sldSz cy="5143500" cx="9144000"/>
  <p:notesSz cx="6858000" cy="9144000"/>
  <p:embeddedFontLst>
    <p:embeddedFont>
      <p:font typeface="Oswald"/>
      <p:regular r:id="rId102"/>
      <p:bold r:id="rId103"/>
    </p:embeddedFont>
    <p:embeddedFont>
      <p:font typeface="Open Sans"/>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1979818E-4D26-4B5B-9450-4338058E0975}">
  <a:tblStyle styleId="{1979818E-4D26-4B5B-9450-4338058E0975}"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7"/>
          </a:solidFill>
        </a:fill>
      </a:tcStyle>
    </a:wholeTbl>
    <a:band1H>
      <a:tcTxStyle/>
      <a:tcStyle>
        <a:fill>
          <a:solidFill>
            <a:srgbClr val="CBCBCB"/>
          </a:solidFill>
        </a:fill>
      </a:tcStyle>
    </a:band1H>
    <a:band2H>
      <a:tcTxStyle/>
    </a:band2H>
    <a:band1V>
      <a:tcTxStyle/>
      <a:tcStyle>
        <a:fill>
          <a:solidFill>
            <a:srgbClr val="CBCBCB"/>
          </a:solidFill>
        </a:fill>
      </a:tcStyle>
    </a:band1V>
    <a:band2V>
      <a:tcTxStyle/>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 styleId="{CD10397D-D8A7-4AD1-9CFA-43B27B3DC3DE}" styleName="Table_1">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E7E7"/>
          </a:solidFill>
        </a:fill>
      </a:tcStyle>
    </a:wholeTbl>
    <a:band1H>
      <a:tcTxStyle b="off" i="off"/>
      <a:tcStyle>
        <a:fill>
          <a:solidFill>
            <a:srgbClr val="CBCBCB"/>
          </a:solidFill>
        </a:fill>
      </a:tcStyle>
    </a:band1H>
    <a:band2H>
      <a:tcTxStyle b="off" i="off"/>
    </a:band2H>
    <a:band1V>
      <a:tcTxStyle b="off" i="off"/>
      <a:tcStyle>
        <a:fill>
          <a:solidFill>
            <a:srgbClr val="CBCBCB"/>
          </a:solidFill>
        </a:fill>
      </a:tcStyle>
    </a:band1V>
    <a:band2V>
      <a:tcTxStyle b="off" i="off"/>
    </a:band2V>
    <a:lastCol>
      <a:tcTxStyle b="on" i="off">
        <a:font>
          <a:latin typeface="Arial"/>
          <a:ea typeface="Arial"/>
          <a:cs typeface="Arial"/>
        </a:font>
        <a:schemeClr val="lt1"/>
      </a:tcTxStyle>
      <a:tcStyle>
        <a:fill>
          <a:solidFill>
            <a:schemeClr val="accent2"/>
          </a:solidFill>
        </a:fill>
      </a:tcStyle>
    </a:lastCol>
    <a:firstCol>
      <a:tcTxStyle b="on" i="off">
        <a:font>
          <a:latin typeface="Arial"/>
          <a:ea typeface="Arial"/>
          <a:cs typeface="Arial"/>
        </a:font>
        <a:schemeClr val="lt1"/>
      </a:tcTxStyle>
      <a:tcStyle>
        <a:fill>
          <a:solidFill>
            <a:schemeClr val="accent2"/>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b="off" i="off"/>
    </a:seCell>
    <a:swCell>
      <a:tcTxStyle b="off" i="off"/>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07" Type="http://schemas.openxmlformats.org/officeDocument/2006/relationships/font" Target="fonts/OpenSans-boldItalic.fntdata"/><Relationship Id="rId106" Type="http://schemas.openxmlformats.org/officeDocument/2006/relationships/font" Target="fonts/OpenSans-italic.fntdata"/><Relationship Id="rId105" Type="http://schemas.openxmlformats.org/officeDocument/2006/relationships/font" Target="fonts/OpenSans-bold.fntdata"/><Relationship Id="rId104" Type="http://schemas.openxmlformats.org/officeDocument/2006/relationships/font" Target="fonts/OpenSans-regular.fntdata"/><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103" Type="http://schemas.openxmlformats.org/officeDocument/2006/relationships/font" Target="fonts/Oswald-bold.fntdata"/><Relationship Id="rId102" Type="http://schemas.openxmlformats.org/officeDocument/2006/relationships/font" Target="fonts/Oswald-regular.fntdata"/><Relationship Id="rId101" Type="http://schemas.openxmlformats.org/officeDocument/2006/relationships/slide" Target="slides/slide93.xml"/><Relationship Id="rId100" Type="http://schemas.openxmlformats.org/officeDocument/2006/relationships/slide" Target="slides/slide92.xml"/><Relationship Id="rId31" Type="http://schemas.openxmlformats.org/officeDocument/2006/relationships/slide" Target="slides/slide23.xml"/><Relationship Id="rId30" Type="http://schemas.openxmlformats.org/officeDocument/2006/relationships/slide" Target="slides/slide22.xml"/><Relationship Id="rId33" Type="http://schemas.openxmlformats.org/officeDocument/2006/relationships/slide" Target="slides/slide25.xml"/><Relationship Id="rId32" Type="http://schemas.openxmlformats.org/officeDocument/2006/relationships/slide" Target="slides/slide24.xml"/><Relationship Id="rId35" Type="http://schemas.openxmlformats.org/officeDocument/2006/relationships/slide" Target="slides/slide27.xml"/><Relationship Id="rId34" Type="http://schemas.openxmlformats.org/officeDocument/2006/relationships/slide" Target="slides/slide26.xml"/><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95" Type="http://schemas.openxmlformats.org/officeDocument/2006/relationships/slide" Target="slides/slide87.xml"/><Relationship Id="rId94" Type="http://schemas.openxmlformats.org/officeDocument/2006/relationships/slide" Target="slides/slide86.xml"/><Relationship Id="rId97" Type="http://schemas.openxmlformats.org/officeDocument/2006/relationships/slide" Target="slides/slide89.xml"/><Relationship Id="rId96" Type="http://schemas.openxmlformats.org/officeDocument/2006/relationships/slide" Target="slides/slide88.xml"/><Relationship Id="rId11" Type="http://schemas.openxmlformats.org/officeDocument/2006/relationships/slide" Target="slides/slide3.xml"/><Relationship Id="rId99" Type="http://schemas.openxmlformats.org/officeDocument/2006/relationships/slide" Target="slides/slide91.xml"/><Relationship Id="rId10" Type="http://schemas.openxmlformats.org/officeDocument/2006/relationships/slide" Target="slides/slide2.xml"/><Relationship Id="rId98" Type="http://schemas.openxmlformats.org/officeDocument/2006/relationships/slide" Target="slides/slide90.xml"/><Relationship Id="rId13" Type="http://schemas.openxmlformats.org/officeDocument/2006/relationships/slide" Target="slides/slide5.xml"/><Relationship Id="rId12" Type="http://schemas.openxmlformats.org/officeDocument/2006/relationships/slide" Target="slides/slide4.xml"/><Relationship Id="rId91" Type="http://schemas.openxmlformats.org/officeDocument/2006/relationships/slide" Target="slides/slide83.xml"/><Relationship Id="rId90" Type="http://schemas.openxmlformats.org/officeDocument/2006/relationships/slide" Target="slides/slide82.xml"/><Relationship Id="rId93" Type="http://schemas.openxmlformats.org/officeDocument/2006/relationships/slide" Target="slides/slide85.xml"/><Relationship Id="rId92" Type="http://schemas.openxmlformats.org/officeDocument/2006/relationships/slide" Target="slides/slide8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 Id="rId84" Type="http://schemas.openxmlformats.org/officeDocument/2006/relationships/slide" Target="slides/slide76.xml"/><Relationship Id="rId83" Type="http://schemas.openxmlformats.org/officeDocument/2006/relationships/slide" Target="slides/slide75.xml"/><Relationship Id="rId86" Type="http://schemas.openxmlformats.org/officeDocument/2006/relationships/slide" Target="slides/slide78.xml"/><Relationship Id="rId85" Type="http://schemas.openxmlformats.org/officeDocument/2006/relationships/slide" Target="slides/slide77.xml"/><Relationship Id="rId88" Type="http://schemas.openxmlformats.org/officeDocument/2006/relationships/slide" Target="slides/slide80.xml"/><Relationship Id="rId87" Type="http://schemas.openxmlformats.org/officeDocument/2006/relationships/slide" Target="slides/slide79.xml"/><Relationship Id="rId89" Type="http://schemas.openxmlformats.org/officeDocument/2006/relationships/slide" Target="slides/slide81.xml"/><Relationship Id="rId80" Type="http://schemas.openxmlformats.org/officeDocument/2006/relationships/slide" Target="slides/slide72.xml"/><Relationship Id="rId82" Type="http://schemas.openxmlformats.org/officeDocument/2006/relationships/slide" Target="slides/slide74.xml"/><Relationship Id="rId81" Type="http://schemas.openxmlformats.org/officeDocument/2006/relationships/slide" Target="slides/slide73.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73" Type="http://schemas.openxmlformats.org/officeDocument/2006/relationships/slide" Target="slides/slide65.xml"/><Relationship Id="rId72" Type="http://schemas.openxmlformats.org/officeDocument/2006/relationships/slide" Target="slides/slide64.xml"/><Relationship Id="rId75" Type="http://schemas.openxmlformats.org/officeDocument/2006/relationships/slide" Target="slides/slide67.xml"/><Relationship Id="rId74" Type="http://schemas.openxmlformats.org/officeDocument/2006/relationships/slide" Target="slides/slide66.xml"/><Relationship Id="rId77" Type="http://schemas.openxmlformats.org/officeDocument/2006/relationships/slide" Target="slides/slide69.xml"/><Relationship Id="rId76" Type="http://schemas.openxmlformats.org/officeDocument/2006/relationships/slide" Target="slides/slide68.xml"/><Relationship Id="rId79" Type="http://schemas.openxmlformats.org/officeDocument/2006/relationships/slide" Target="slides/slide71.xml"/><Relationship Id="rId78" Type="http://schemas.openxmlformats.org/officeDocument/2006/relationships/slide" Target="slides/slide70.xml"/><Relationship Id="rId71" Type="http://schemas.openxmlformats.org/officeDocument/2006/relationships/slide" Target="slides/slide63.xml"/><Relationship Id="rId70" Type="http://schemas.openxmlformats.org/officeDocument/2006/relationships/slide" Target="slides/slide62.xml"/><Relationship Id="rId62" Type="http://schemas.openxmlformats.org/officeDocument/2006/relationships/slide" Target="slides/slide54.xml"/><Relationship Id="rId61" Type="http://schemas.openxmlformats.org/officeDocument/2006/relationships/slide" Target="slides/slide53.xml"/><Relationship Id="rId64" Type="http://schemas.openxmlformats.org/officeDocument/2006/relationships/slide" Target="slides/slide56.xml"/><Relationship Id="rId63" Type="http://schemas.openxmlformats.org/officeDocument/2006/relationships/slide" Target="slides/slide55.xml"/><Relationship Id="rId66" Type="http://schemas.openxmlformats.org/officeDocument/2006/relationships/slide" Target="slides/slide58.xml"/><Relationship Id="rId65" Type="http://schemas.openxmlformats.org/officeDocument/2006/relationships/slide" Target="slides/slide57.xml"/><Relationship Id="rId68" Type="http://schemas.openxmlformats.org/officeDocument/2006/relationships/slide" Target="slides/slide60.xml"/><Relationship Id="rId67" Type="http://schemas.openxmlformats.org/officeDocument/2006/relationships/slide" Target="slides/slide59.xml"/><Relationship Id="rId60" Type="http://schemas.openxmlformats.org/officeDocument/2006/relationships/slide" Target="slides/slide52.xml"/><Relationship Id="rId69" Type="http://schemas.openxmlformats.org/officeDocument/2006/relationships/slide" Target="slides/slide6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55" Type="http://schemas.openxmlformats.org/officeDocument/2006/relationships/slide" Target="slides/slide47.xml"/><Relationship Id="rId54" Type="http://schemas.openxmlformats.org/officeDocument/2006/relationships/slide" Target="slides/slide46.xml"/><Relationship Id="rId57" Type="http://schemas.openxmlformats.org/officeDocument/2006/relationships/slide" Target="slides/slide49.xml"/><Relationship Id="rId56" Type="http://schemas.openxmlformats.org/officeDocument/2006/relationships/slide" Target="slides/slide48.xml"/><Relationship Id="rId59" Type="http://schemas.openxmlformats.org/officeDocument/2006/relationships/slide" Target="slides/slide51.xml"/><Relationship Id="rId58"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iteab.com/" TargetMode="External"/><Relationship Id="rId3" Type="http://schemas.openxmlformats.org/officeDocument/2006/relationships/hyperlink" Target="http://iclac.org/" TargetMode="External"/><Relationship Id="rId4" Type="http://schemas.openxmlformats.org/officeDocument/2006/relationships/hyperlink" Target="https://www.quartzy.com/"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3d3e344623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minimum unit is really that you as the original author can reproduce your results and so all the tools we present are foremost for you as research to become more reproducible in your own work. Only if you can reproduce your own results can others build on it. Also you are your most likely future collaborator. What we of course all aim for is at least robustness and hopefully replicability.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 of examples here some more. Maybe go back to the paper.</a:t>
            </a:r>
            <a:endParaRPr/>
          </a:p>
        </p:txBody>
      </p:sp>
      <p:sp>
        <p:nvSpPr>
          <p:cNvPr id="223" name="Google Shape;223;g3d3e344623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400">
                <a:solidFill>
                  <a:schemeClr val="dk1"/>
                </a:solidFill>
              </a:rPr>
              <a:t>Maybe ask the audience at this point</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Is an result correct just because you can reproduce it?</a:t>
            </a:r>
            <a:endParaRPr/>
          </a:p>
        </p:txBody>
      </p:sp>
      <p:sp>
        <p:nvSpPr>
          <p:cNvPr id="233" name="Google Shape;233;p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3d3e344623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g3d3e344623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8" name="Shape 258"/>
        <p:cNvGrpSpPr/>
        <p:nvPr/>
      </p:nvGrpSpPr>
      <p:grpSpPr>
        <a:xfrm>
          <a:off x="0" y="0"/>
          <a:ext cx="0" cy="0"/>
          <a:chOff x="0" y="0"/>
          <a:chExt cx="0" cy="0"/>
        </a:xfrm>
      </p:grpSpPr>
      <p:sp>
        <p:nvSpPr>
          <p:cNvPr id="259" name="Google Shape;25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chemeClr val="dk1"/>
                </a:solidFill>
              </a:rPr>
              <a:t>(Lenny can now set up the workshop goal - science works but can be faster; this workshop is about simple tools &amp; tips to help you save time for yourself and later others)</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Now connect with the audience pulling in data from the survey</a:t>
            </a:r>
            <a:endParaRPr sz="1400">
              <a:solidFill>
                <a:schemeClr val="dk1"/>
              </a:solidFill>
            </a:endParaRPr>
          </a:p>
          <a:p>
            <a:pPr indent="0" lvl="0" marL="0" rtl="0" algn="l">
              <a:spcBef>
                <a:spcPts val="0"/>
              </a:spcBef>
              <a:spcAft>
                <a:spcPts val="0"/>
              </a:spcAft>
              <a:buClr>
                <a:schemeClr val="dk1"/>
              </a:buClr>
              <a:buFont typeface="Arial"/>
              <a:buNone/>
            </a:pPr>
            <a:r>
              <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First up introducing the concept of reproducible workflows will improve your own research</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That every little helps. You don’t need to become a superhero overnight.</a:t>
            </a:r>
            <a:endParaRPr sz="1400">
              <a:solidFill>
                <a:schemeClr val="dk1"/>
              </a:solidFill>
            </a:endParaRPr>
          </a:p>
        </p:txBody>
      </p:sp>
      <p:sp>
        <p:nvSpPr>
          <p:cNvPr id="260" name="Google Shape;260;p1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5" name="Shape 265"/>
        <p:cNvGrpSpPr/>
        <p:nvPr/>
      </p:nvGrpSpPr>
      <p:grpSpPr>
        <a:xfrm>
          <a:off x="0" y="0"/>
          <a:ext cx="0" cy="0"/>
          <a:chOff x="0" y="0"/>
          <a:chExt cx="0" cy="0"/>
        </a:xfrm>
      </p:grpSpPr>
      <p:sp>
        <p:nvSpPr>
          <p:cNvPr id="266" name="Google Shape;266;g3d56520e16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3d56520e16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3d56520e16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3d56520e16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6" name="Shape 286"/>
        <p:cNvGrpSpPr/>
        <p:nvPr/>
      </p:nvGrpSpPr>
      <p:grpSpPr>
        <a:xfrm>
          <a:off x="0" y="0"/>
          <a:ext cx="0" cy="0"/>
          <a:chOff x="0" y="0"/>
          <a:chExt cx="0" cy="0"/>
        </a:xfrm>
      </p:grpSpPr>
      <p:sp>
        <p:nvSpPr>
          <p:cNvPr id="287" name="Google Shape;287;g3d56520e16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d56520e16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 Define confirmation bias</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3d56520e16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0" name="Google Shape;300;g3d56520e16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3d56520e16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3d56520e16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14cca8a87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14cca8a87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5" name="Shape 325"/>
        <p:cNvGrpSpPr/>
        <p:nvPr/>
      </p:nvGrpSpPr>
      <p:grpSpPr>
        <a:xfrm>
          <a:off x="0" y="0"/>
          <a:ext cx="0" cy="0"/>
          <a:chOff x="0" y="0"/>
          <a:chExt cx="0" cy="0"/>
        </a:xfrm>
      </p:grpSpPr>
      <p:sp>
        <p:nvSpPr>
          <p:cNvPr id="326" name="Google Shape;326;g3d56520e16_0_1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d56520e16_0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3d40552642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3d40552642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April: </a:t>
            </a:r>
            <a:endParaRPr/>
          </a:p>
          <a:p>
            <a:pPr indent="0" lvl="0" marL="0" rtl="0" algn="l">
              <a:spcBef>
                <a:spcPts val="0"/>
              </a:spcBef>
              <a:spcAft>
                <a:spcPts val="0"/>
              </a:spcAft>
              <a:buNone/>
            </a:pPr>
            <a:r>
              <a:rPr lang="en" sz="1000">
                <a:solidFill>
                  <a:schemeClr val="dk1"/>
                </a:solidFill>
                <a:highlight>
                  <a:srgbClr val="FFFFFF"/>
                </a:highlight>
              </a:rPr>
              <a:t>This is the motivation and theme, so it would be good to state it explicitly: this is an opportunity to adopt new tools that will accelerate science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Google Shape;352;g3d3e344623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3" name="Google Shape;353;g3d3e344623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2" name="Shape 362"/>
        <p:cNvGrpSpPr/>
        <p:nvPr/>
      </p:nvGrpSpPr>
      <p:grpSpPr>
        <a:xfrm>
          <a:off x="0" y="0"/>
          <a:ext cx="0" cy="0"/>
          <a:chOff x="0" y="0"/>
          <a:chExt cx="0" cy="0"/>
        </a:xfrm>
      </p:grpSpPr>
      <p:sp>
        <p:nvSpPr>
          <p:cNvPr id="363" name="Google Shape;363;g58f7f665ce_0_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4" name="Google Shape;364;g58f7f665ce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POLL QUESTION</a:t>
            </a:r>
            <a:endParaRPr/>
          </a:p>
          <a:p>
            <a:pPr indent="0" lvl="0" marL="0" marR="0" rtl="0" algn="l">
              <a:lnSpc>
                <a:spcPct val="100000"/>
              </a:lnSpc>
              <a:spcBef>
                <a:spcPts val="0"/>
              </a:spcBef>
              <a:spcAft>
                <a:spcPts val="0"/>
              </a:spcAft>
              <a:buClr>
                <a:srgbClr val="000000"/>
              </a:buClr>
              <a:buSzPts val="1100"/>
              <a:buFont typeface="Arial"/>
              <a:buNone/>
            </a:pPr>
            <a:r>
              <a:rPr lang="en"/>
              <a:t>If using a poll here, use the poll titled “Poll 2: </a:t>
            </a:r>
            <a:r>
              <a:rPr lang="en" sz="1050">
                <a:solidFill>
                  <a:srgbClr val="666666"/>
                </a:solidFill>
                <a:highlight>
                  <a:srgbClr val="FFFFFF"/>
                </a:highlight>
                <a:latin typeface="Open Sans"/>
                <a:ea typeface="Open Sans"/>
                <a:cs typeface="Open Sans"/>
                <a:sym typeface="Open Sans"/>
              </a:rPr>
              <a:t>What are major improvements that could lead to more reproducibility?</a:t>
            </a:r>
            <a:endParaRPr/>
          </a:p>
          <a:p>
            <a:pPr indent="0" lvl="0" marL="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9" name="Shape 369"/>
        <p:cNvGrpSpPr/>
        <p:nvPr/>
      </p:nvGrpSpPr>
      <p:grpSpPr>
        <a:xfrm>
          <a:off x="0" y="0"/>
          <a:ext cx="0" cy="0"/>
          <a:chOff x="0" y="0"/>
          <a:chExt cx="0" cy="0"/>
        </a:xfrm>
      </p:grpSpPr>
      <p:sp>
        <p:nvSpPr>
          <p:cNvPr id="370" name="Google Shape;370;g493327cc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493327cc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8" name="Shape 378"/>
        <p:cNvGrpSpPr/>
        <p:nvPr/>
      </p:nvGrpSpPr>
      <p:grpSpPr>
        <a:xfrm>
          <a:off x="0" y="0"/>
          <a:ext cx="0" cy="0"/>
          <a:chOff x="0" y="0"/>
          <a:chExt cx="0" cy="0"/>
        </a:xfrm>
      </p:grpSpPr>
      <p:sp>
        <p:nvSpPr>
          <p:cNvPr id="379" name="Google Shape;379;g493327ccd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g493327ccd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8" name="Shape 388"/>
        <p:cNvGrpSpPr/>
        <p:nvPr/>
      </p:nvGrpSpPr>
      <p:grpSpPr>
        <a:xfrm>
          <a:off x="0" y="0"/>
          <a:ext cx="0" cy="0"/>
          <a:chOff x="0" y="0"/>
          <a:chExt cx="0" cy="0"/>
        </a:xfrm>
      </p:grpSpPr>
      <p:sp>
        <p:nvSpPr>
          <p:cNvPr id="389" name="Google Shape;389;g3a32f97e27_0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0" name="Google Shape;390;g3a32f97e27_0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POLL QUESTION: Poll 3: </a:t>
            </a:r>
            <a:r>
              <a:rPr lang="en"/>
              <a:t>Have you ever created a data management plan?</a:t>
            </a:r>
            <a:endParaRPr/>
          </a:p>
          <a:p>
            <a:pPr indent="0" lvl="0" marL="0" marR="0" rtl="0" algn="l">
              <a:lnSpc>
                <a:spcPct val="100000"/>
              </a:lnSpc>
              <a:spcBef>
                <a:spcPts val="0"/>
              </a:spcBef>
              <a:spcAft>
                <a:spcPts val="0"/>
              </a:spcAft>
              <a:buClr>
                <a:srgbClr val="000000"/>
              </a:buClr>
              <a:buSzPts val="1100"/>
              <a:buFont typeface="Arial"/>
              <a:buNone/>
            </a:pPr>
            <a:r>
              <a:rPr lang="en"/>
              <a:t>Ask the question of how many people have ever developed a </a:t>
            </a:r>
            <a:r>
              <a:rPr lang="en"/>
              <a:t>data management</a:t>
            </a:r>
            <a:r>
              <a:rPr lang="en"/>
              <a:t> plan before they started a project? yes/no</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g3a32f97e27_0_1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0" name="Google Shape;400;g3a32f97e27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Google Shape;415;g3a32f97e27_0_2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g3a32f97e27_0_2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2" name="Shape 422"/>
        <p:cNvGrpSpPr/>
        <p:nvPr/>
      </p:nvGrpSpPr>
      <p:grpSpPr>
        <a:xfrm>
          <a:off x="0" y="0"/>
          <a:ext cx="0" cy="0"/>
          <a:chOff x="0" y="0"/>
          <a:chExt cx="0" cy="0"/>
        </a:xfrm>
      </p:grpSpPr>
      <p:sp>
        <p:nvSpPr>
          <p:cNvPr id="423" name="Google Shape;423;g3a32f97e27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g3a32f97e27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 name="Shape 161"/>
        <p:cNvGrpSpPr/>
        <p:nvPr/>
      </p:nvGrpSpPr>
      <p:grpSpPr>
        <a:xfrm>
          <a:off x="0" y="0"/>
          <a:ext cx="0" cy="0"/>
          <a:chOff x="0" y="0"/>
          <a:chExt cx="0" cy="0"/>
        </a:xfrm>
      </p:grpSpPr>
      <p:sp>
        <p:nvSpPr>
          <p:cNvPr id="162" name="Google Shape;162;g514cca8a87_1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514cca8a87_1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1" name="Shape 431"/>
        <p:cNvGrpSpPr/>
        <p:nvPr/>
      </p:nvGrpSpPr>
      <p:grpSpPr>
        <a:xfrm>
          <a:off x="0" y="0"/>
          <a:ext cx="0" cy="0"/>
          <a:chOff x="0" y="0"/>
          <a:chExt cx="0" cy="0"/>
        </a:xfrm>
      </p:grpSpPr>
      <p:sp>
        <p:nvSpPr>
          <p:cNvPr id="432" name="Google Shape;432;g3a32f97e2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g3a32f97e2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3a32f97e27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g3a32f97e27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5" name="Shape 455"/>
        <p:cNvGrpSpPr/>
        <p:nvPr/>
      </p:nvGrpSpPr>
      <p:grpSpPr>
        <a:xfrm>
          <a:off x="0" y="0"/>
          <a:ext cx="0" cy="0"/>
          <a:chOff x="0" y="0"/>
          <a:chExt cx="0" cy="0"/>
        </a:xfrm>
      </p:grpSpPr>
      <p:sp>
        <p:nvSpPr>
          <p:cNvPr id="456" name="Google Shape;456;g3a32f97e27_0_2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Talk </a:t>
            </a:r>
            <a:r>
              <a:rPr lang="en"/>
              <a:t>audience</a:t>
            </a:r>
            <a:r>
              <a:rPr lang="en"/>
              <a:t> through comic.</a:t>
            </a:r>
            <a:endParaRPr/>
          </a:p>
        </p:txBody>
      </p:sp>
      <p:sp>
        <p:nvSpPr>
          <p:cNvPr id="457" name="Google Shape;457;g3a32f97e27_0_2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3a32f97e27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a32f97e27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7" name="Shape 477"/>
        <p:cNvGrpSpPr/>
        <p:nvPr/>
      </p:nvGrpSpPr>
      <p:grpSpPr>
        <a:xfrm>
          <a:off x="0" y="0"/>
          <a:ext cx="0" cy="0"/>
          <a:chOff x="0" y="0"/>
          <a:chExt cx="0" cy="0"/>
        </a:xfrm>
      </p:grpSpPr>
      <p:sp>
        <p:nvSpPr>
          <p:cNvPr id="478" name="Google Shape;478;g3a32f97e27_0_2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a32f97e27_0_2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9" name="Shape 489"/>
        <p:cNvGrpSpPr/>
        <p:nvPr/>
      </p:nvGrpSpPr>
      <p:grpSpPr>
        <a:xfrm>
          <a:off x="0" y="0"/>
          <a:ext cx="0" cy="0"/>
          <a:chOff x="0" y="0"/>
          <a:chExt cx="0" cy="0"/>
        </a:xfrm>
      </p:grpSpPr>
      <p:sp>
        <p:nvSpPr>
          <p:cNvPr id="490" name="Google Shape;490;g3a32f97e27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3a32f97e27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3a32f97e27_0_3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g3a32f97e27_0_3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3a32f97e27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3a32f97e27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POLL QUESTION: Poll 4: Does your lab use an electronic lab notebook?</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2" name="Shape 542"/>
        <p:cNvGrpSpPr/>
        <p:nvPr/>
      </p:nvGrpSpPr>
      <p:grpSpPr>
        <a:xfrm>
          <a:off x="0" y="0"/>
          <a:ext cx="0" cy="0"/>
          <a:chOff x="0" y="0"/>
          <a:chExt cx="0" cy="0"/>
        </a:xfrm>
      </p:grpSpPr>
      <p:sp>
        <p:nvSpPr>
          <p:cNvPr id="543" name="Google Shape;543;g3d40552642_0_4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d40552642_0_4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3a646e453b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0" name="Google Shape;170;g3a646e453b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rPr lang="en"/>
              <a:t>Maybe have a slide here that asks the audience why reproducibility is important. The following slide can be what issues people had in regards to reproducing thinks. I think this will set the scene.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g3cc749a2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3cc749a2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4" name="Shape 584"/>
        <p:cNvGrpSpPr/>
        <p:nvPr/>
      </p:nvGrpSpPr>
      <p:grpSpPr>
        <a:xfrm>
          <a:off x="0" y="0"/>
          <a:ext cx="0" cy="0"/>
          <a:chOff x="0" y="0"/>
          <a:chExt cx="0" cy="0"/>
        </a:xfrm>
      </p:grpSpPr>
      <p:sp>
        <p:nvSpPr>
          <p:cNvPr id="585" name="Google Shape;585;g3cc749a2f0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6" name="Google Shape;586;g3cc749a2f0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3" name="Shape 593"/>
        <p:cNvGrpSpPr/>
        <p:nvPr/>
      </p:nvGrpSpPr>
      <p:grpSpPr>
        <a:xfrm>
          <a:off x="0" y="0"/>
          <a:ext cx="0" cy="0"/>
          <a:chOff x="0" y="0"/>
          <a:chExt cx="0" cy="0"/>
        </a:xfrm>
      </p:grpSpPr>
      <p:sp>
        <p:nvSpPr>
          <p:cNvPr id="594" name="Google Shape;594;g3cc749a2f0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3cc749a2f0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ELN Features Matrix</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5" name="Shape 605"/>
        <p:cNvGrpSpPr/>
        <p:nvPr/>
      </p:nvGrpSpPr>
      <p:grpSpPr>
        <a:xfrm>
          <a:off x="0" y="0"/>
          <a:ext cx="0" cy="0"/>
          <a:chOff x="0" y="0"/>
          <a:chExt cx="0" cy="0"/>
        </a:xfrm>
      </p:grpSpPr>
      <p:sp>
        <p:nvSpPr>
          <p:cNvPr id="606" name="Google Shape;606;g3d40552642_0_4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3d40552642_0_4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3" name="Shape 613"/>
        <p:cNvGrpSpPr/>
        <p:nvPr/>
      </p:nvGrpSpPr>
      <p:grpSpPr>
        <a:xfrm>
          <a:off x="0" y="0"/>
          <a:ext cx="0" cy="0"/>
          <a:chOff x="0" y="0"/>
          <a:chExt cx="0" cy="0"/>
        </a:xfrm>
      </p:grpSpPr>
      <p:sp>
        <p:nvSpPr>
          <p:cNvPr id="614" name="Google Shape;614;g3a47b9c38f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5" name="Google Shape;615;g3a47b9c38f_2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1" name="Shape 621"/>
        <p:cNvGrpSpPr/>
        <p:nvPr/>
      </p:nvGrpSpPr>
      <p:grpSpPr>
        <a:xfrm>
          <a:off x="0" y="0"/>
          <a:ext cx="0" cy="0"/>
          <a:chOff x="0" y="0"/>
          <a:chExt cx="0" cy="0"/>
        </a:xfrm>
      </p:grpSpPr>
      <p:sp>
        <p:nvSpPr>
          <p:cNvPr id="622" name="Google Shape;622;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3" name="Google Shape;623;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8" name="Shape 628"/>
        <p:cNvGrpSpPr/>
        <p:nvPr/>
      </p:nvGrpSpPr>
      <p:grpSpPr>
        <a:xfrm>
          <a:off x="0" y="0"/>
          <a:ext cx="0" cy="0"/>
          <a:chOff x="0" y="0"/>
          <a:chExt cx="0" cy="0"/>
        </a:xfrm>
      </p:grpSpPr>
      <p:sp>
        <p:nvSpPr>
          <p:cNvPr id="629" name="Google Shape;629;g493327ccd9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493327ccd9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800">
                <a:solidFill>
                  <a:schemeClr val="dk1"/>
                </a:solidFill>
                <a:latin typeface="Open Sans"/>
                <a:ea typeface="Open Sans"/>
                <a:cs typeface="Open Sans"/>
                <a:sym typeface="Open Sans"/>
              </a:rPr>
              <a:t>Problem: Communication of Methods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Google Shape;640;g493327ccd9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493327ccd9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0" name="Shape 650"/>
        <p:cNvGrpSpPr/>
        <p:nvPr/>
      </p:nvGrpSpPr>
      <p:grpSpPr>
        <a:xfrm>
          <a:off x="0" y="0"/>
          <a:ext cx="0" cy="0"/>
          <a:chOff x="0" y="0"/>
          <a:chExt cx="0" cy="0"/>
        </a:xfrm>
      </p:grpSpPr>
      <p:sp>
        <p:nvSpPr>
          <p:cNvPr id="651" name="Google Shape;651;g493327ccd9_0_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2" name="Google Shape;652;g493327ccd9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0" name="Shape 660"/>
        <p:cNvGrpSpPr/>
        <p:nvPr/>
      </p:nvGrpSpPr>
      <p:grpSpPr>
        <a:xfrm>
          <a:off x="0" y="0"/>
          <a:ext cx="0" cy="0"/>
          <a:chOff x="0" y="0"/>
          <a:chExt cx="0" cy="0"/>
        </a:xfrm>
      </p:grpSpPr>
      <p:sp>
        <p:nvSpPr>
          <p:cNvPr id="661" name="Google Shape;661;g493327ccd9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2" name="Google Shape;662;g493327ccd9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g3a646e453b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3a646e453b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POLL QUESTION</a:t>
            </a:r>
            <a:endParaRPr/>
          </a:p>
          <a:p>
            <a:pPr indent="0" lvl="0" marL="0" marR="0" rtl="0" algn="l">
              <a:lnSpc>
                <a:spcPct val="100000"/>
              </a:lnSpc>
              <a:spcBef>
                <a:spcPts val="0"/>
              </a:spcBef>
              <a:spcAft>
                <a:spcPts val="0"/>
              </a:spcAft>
              <a:buClr>
                <a:srgbClr val="000000"/>
              </a:buClr>
              <a:buSzPts val="1100"/>
              <a:buFont typeface="Arial"/>
              <a:buNone/>
            </a:pPr>
            <a:r>
              <a:rPr lang="en"/>
              <a:t>If using a poll here, use the poll titled “Poll 1: Slide 3 (Have you ever had problems reproducing…)</a:t>
            </a:r>
            <a:endParaRPr/>
          </a:p>
          <a:p>
            <a:pPr indent="0" lvl="0" marL="0" marR="0" rtl="0" algn="l">
              <a:lnSpc>
                <a:spcPct val="100000"/>
              </a:lnSpc>
              <a:spcBef>
                <a:spcPts val="0"/>
              </a:spcBef>
              <a:spcAft>
                <a:spcPts val="0"/>
              </a:spcAft>
              <a:buClr>
                <a:srgbClr val="000000"/>
              </a:buClr>
              <a:buSzPts val="1100"/>
              <a:buFont typeface="Arial"/>
              <a:buNone/>
            </a:pPr>
            <a:r>
              <a:t/>
            </a:r>
            <a:endParaRPr/>
          </a:p>
          <a:p>
            <a:pPr indent="-228600" lvl="0" marL="457200" marR="0" rtl="0" algn="l">
              <a:lnSpc>
                <a:spcPct val="100000"/>
              </a:lnSpc>
              <a:spcBef>
                <a:spcPts val="0"/>
              </a:spcBef>
              <a:spcAft>
                <a:spcPts val="0"/>
              </a:spcAft>
              <a:buClr>
                <a:srgbClr val="000000"/>
              </a:buClr>
              <a:buSzPts val="1100"/>
              <a:buFont typeface="Arial"/>
              <a:buNone/>
            </a:pPr>
            <a:r>
              <a:rPr lang="en"/>
              <a:t>Maybe have a slide here that asks the audience why reproducibility is important. The following slide can be what issues people had in regards to reproducing thinks. I think this will set the scene.</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4" name="Shape 674"/>
        <p:cNvGrpSpPr/>
        <p:nvPr/>
      </p:nvGrpSpPr>
      <p:grpSpPr>
        <a:xfrm>
          <a:off x="0" y="0"/>
          <a:ext cx="0" cy="0"/>
          <a:chOff x="0" y="0"/>
          <a:chExt cx="0" cy="0"/>
        </a:xfrm>
      </p:grpSpPr>
      <p:sp>
        <p:nvSpPr>
          <p:cNvPr id="675" name="Google Shape;675;g493327ccd9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6" name="Google Shape;676;g493327ccd9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And lastly you want to digitize the protocol so that you can safely store it, and easily share it with others.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For example you can use your ELN or googledocs and these make it easy to share with collaborators, and there are also protocol apps that exist, for example protocols.io is recommended by many journals now because you can enter a detailed protocol and protcols.io will generate a DOI that you can link to in your methods section of your manuscript. It also handles versioning of protocols.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577539866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6" name="Google Shape;686;g577539866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3d07f7448a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3d07f7448a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Maybe show some screenshots of the actual sides here.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2" name="Shape 702"/>
        <p:cNvGrpSpPr/>
        <p:nvPr/>
      </p:nvGrpSpPr>
      <p:grpSpPr>
        <a:xfrm>
          <a:off x="0" y="0"/>
          <a:ext cx="0" cy="0"/>
          <a:chOff x="0" y="0"/>
          <a:chExt cx="0" cy="0"/>
        </a:xfrm>
      </p:grpSpPr>
      <p:sp>
        <p:nvSpPr>
          <p:cNvPr id="703" name="Google Shape;703;g3a32f97e2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4" name="Google Shape;704;g3a32f97e2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Up until this point, we’ve discussed how to manage information concerning how to plan, how to do, and how to record results from experiments. Now we’ll discuss how to better organize, document, and disseminate the materials that are the tangible products of many experiments and which are the tools that enable future experiments. I.e. wet lab reagents.</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9" name="Shape 709"/>
        <p:cNvGrpSpPr/>
        <p:nvPr/>
      </p:nvGrpSpPr>
      <p:grpSpPr>
        <a:xfrm>
          <a:off x="0" y="0"/>
          <a:ext cx="0" cy="0"/>
          <a:chOff x="0" y="0"/>
          <a:chExt cx="0" cy="0"/>
        </a:xfrm>
      </p:grpSpPr>
      <p:sp>
        <p:nvSpPr>
          <p:cNvPr id="710" name="Google Shape;710;g3a47b9c38f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1" name="Google Shape;711;g3a47b9c38f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 might think, “I have no problem with reagents, I just order stuff from company X, it comes, and I do my experiments.” While it is true that many (but not all!) reagents we purchase are well validated and documented, oftentimes reagents from other labs, are not. </a:t>
            </a:r>
            <a:br>
              <a:rPr lang="en"/>
            </a:br>
            <a:br>
              <a:rPr lang="en"/>
            </a:br>
            <a:r>
              <a:rPr lang="en"/>
              <a:t>Here we show why this is the case. In any given lab, a researcher publishes a paper describing the use or production of a new reagent and stores this reagent (with varying degrees of organization). Then, eventually the researcher moves on to the next step in their career leaving the physical reagent behind. Even with the best of intentions, if someone requests this reagent in the future, it can be very difficult for new lab members to locate and find the time to prepare and ship, the reagent.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g3a32f97e27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a32f97e27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basic set up repeated many times over in many labs forces researchers to spend time recreating reagents or, sometimes, to use a misidentified tool. This not only wastes time but prevents easy reproduction of previous results. At its core, this type of irreproducibility is caused by the conceptually simple but logistically burdensome (particularly for individual labs) problems of:</a:t>
            </a:r>
            <a:br>
              <a:rPr lang="en">
                <a:solidFill>
                  <a:schemeClr val="dk1"/>
                </a:solidFill>
              </a:rPr>
            </a:br>
            <a:r>
              <a:rPr lang="en">
                <a:solidFill>
                  <a:schemeClr val="dk1"/>
                </a:solidFill>
              </a:rPr>
              <a:t>-reagent organization</a:t>
            </a:r>
            <a:endParaRPr>
              <a:solidFill>
                <a:schemeClr val="dk1"/>
              </a:solidFill>
            </a:endParaRPr>
          </a:p>
          <a:p>
            <a:pPr indent="0" lvl="0" marL="0" rtl="0" algn="l">
              <a:spcBef>
                <a:spcPts val="0"/>
              </a:spcBef>
              <a:spcAft>
                <a:spcPts val="0"/>
              </a:spcAft>
              <a:buNone/>
            </a:pPr>
            <a:r>
              <a:rPr lang="en">
                <a:solidFill>
                  <a:schemeClr val="dk1"/>
                </a:solidFill>
              </a:rPr>
              <a:t>-reagent validation</a:t>
            </a:r>
            <a:endParaRPr>
              <a:solidFill>
                <a:schemeClr val="dk1"/>
              </a:solidFill>
            </a:endParaRPr>
          </a:p>
          <a:p>
            <a:pPr indent="0" lvl="0" marL="0" rtl="0" algn="l">
              <a:spcBef>
                <a:spcPts val="0"/>
              </a:spcBef>
              <a:spcAft>
                <a:spcPts val="0"/>
              </a:spcAft>
              <a:buNone/>
            </a:pPr>
            <a:r>
              <a:rPr lang="en">
                <a:solidFill>
                  <a:schemeClr val="dk1"/>
                </a:solidFill>
              </a:rPr>
              <a:t>-reagent storage</a:t>
            </a:r>
            <a:endParaRPr>
              <a:solidFill>
                <a:schemeClr val="dk1"/>
              </a:solidFill>
            </a:endParaRPr>
          </a:p>
          <a:p>
            <a:pPr indent="0" lvl="0" marL="0" rtl="0" algn="l">
              <a:spcBef>
                <a:spcPts val="0"/>
              </a:spcBef>
              <a:spcAft>
                <a:spcPts val="0"/>
              </a:spcAft>
              <a:buNone/>
            </a:pPr>
            <a:r>
              <a:rPr lang="en">
                <a:solidFill>
                  <a:schemeClr val="dk1"/>
                </a:solidFill>
              </a:rPr>
              <a:t>-And reagent distribution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Reagent repositories help solve all of these logistical problems because they are well equipped to handle organization, documentation, and dissemination of materials.</a:t>
            </a:r>
            <a:endParaRPr>
              <a:solidFill>
                <a:schemeClr val="dk1"/>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1" name="Shape 741"/>
        <p:cNvGrpSpPr/>
        <p:nvPr/>
      </p:nvGrpSpPr>
      <p:grpSpPr>
        <a:xfrm>
          <a:off x="0" y="0"/>
          <a:ext cx="0" cy="0"/>
          <a:chOff x="0" y="0"/>
          <a:chExt cx="0" cy="0"/>
        </a:xfrm>
      </p:grpSpPr>
      <p:sp>
        <p:nvSpPr>
          <p:cNvPr id="742" name="Google Shape;742;g3a32f97e2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3" name="Google Shape;743;g3a32f97e2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a core level, reagent repository organize, document, and disseminate reagents. As part of these processes, they also provide quality control on reagents to provide researchers assurance that they’re using the right tools in their work. They curate reagents, often creating web-based databases that are open and easy to search. They also track where the reagents go thereby making it easier for Universities to protect any IP contained within the reagents.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an example, here is a map of international plasmid distribution from Addgene. The darker the color, more plasmids have been sent to a given country. This map demonstrates how Addgene enables researchers to get their reagents to countries where it might be otherwise difficult to send to - all the while making sure there’s a record of shipment and agreement about how the reagent will be used in the recipient lab.</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sz="800">
                <a:solidFill>
                  <a:schemeClr val="dk1"/>
                </a:solidFill>
              </a:rPr>
              <a:t>These repositories work very hard to make it easy for scientists to send in reagent data and the reagents themselves but there will always be some initiative required on the researcher’s side.</a:t>
            </a:r>
            <a:endParaRPr sz="800">
              <a:solidFill>
                <a:schemeClr val="dk1"/>
              </a:solidFill>
            </a:endParaRPr>
          </a:p>
          <a:p>
            <a:pPr indent="0" lvl="0" marL="0" rtl="0" algn="l">
              <a:spcBef>
                <a:spcPts val="0"/>
              </a:spcBef>
              <a:spcAft>
                <a:spcPts val="0"/>
              </a:spcAft>
              <a:buClr>
                <a:schemeClr val="dk1"/>
              </a:buClr>
              <a:buSzPts val="1100"/>
              <a:buFont typeface="Arial"/>
              <a:buNone/>
            </a:pPr>
            <a:r>
              <a:t/>
            </a:r>
            <a:endParaRPr sz="800">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The process is easier if you:</a:t>
            </a:r>
            <a:endParaRPr sz="800">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-Keep accurate records of how a reagent was created</a:t>
            </a:r>
            <a:endParaRPr sz="800">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-Validate the reagent before sending it to the repository</a:t>
            </a:r>
            <a:endParaRPr sz="800">
              <a:solidFill>
                <a:schemeClr val="dk1"/>
              </a:solidFill>
            </a:endParaRPr>
          </a:p>
          <a:p>
            <a:pPr indent="0" lvl="0" marL="0" rtl="0" algn="l">
              <a:spcBef>
                <a:spcPts val="0"/>
              </a:spcBef>
              <a:spcAft>
                <a:spcPts val="0"/>
              </a:spcAft>
              <a:buClr>
                <a:schemeClr val="dk1"/>
              </a:buClr>
              <a:buSzPts val="1100"/>
              <a:buFont typeface="Arial"/>
              <a:buNone/>
            </a:pPr>
            <a:r>
              <a:rPr lang="en" sz="800">
                <a:solidFill>
                  <a:schemeClr val="dk1"/>
                </a:solidFill>
              </a:rPr>
              <a:t>-Provide the repository with any associated publications or protocols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1" name="Shape 751"/>
        <p:cNvGrpSpPr/>
        <p:nvPr/>
      </p:nvGrpSpPr>
      <p:grpSpPr>
        <a:xfrm>
          <a:off x="0" y="0"/>
          <a:ext cx="0" cy="0"/>
          <a:chOff x="0" y="0"/>
          <a:chExt cx="0" cy="0"/>
        </a:xfrm>
      </p:grpSpPr>
      <p:sp>
        <p:nvSpPr>
          <p:cNvPr id="752" name="Google Shape;752;g3a47b9c38f_4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3a47b9c38f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Reagent repositories can incentivize these practices both directly and indirectly. Directly, they may provide archival functions for a lab or sometimes provide depositors with monetary benefits. Indirectly they may create educational content that highlights depositors work, directly promote reagents through advertising, and provide researchers with distribution data as a means of promoting their labs,</a:t>
            </a:r>
            <a:br>
              <a:rPr lang="en">
                <a:solidFill>
                  <a:schemeClr val="dk1"/>
                </a:solidFill>
              </a:rPr>
            </a:br>
            <a:br>
              <a:rPr lang="en">
                <a:solidFill>
                  <a:schemeClr val="dk1"/>
                </a:solidFill>
              </a:rPr>
            </a:br>
            <a:r>
              <a:rPr lang="en">
                <a:solidFill>
                  <a:schemeClr val="dk1"/>
                </a:solidFill>
              </a:rPr>
              <a:t>For example, at Addgene, we’ve worked with researchers at MIT to analyze reagent sharing data and found that sharing reagents through Addgene is correlated with a 4-fold increase in citations! This is correlative but, being that citations (however flawed) are a sort of currency in the academic world, it suggests that reagent sharing is a huge win for researchers. Without careful tracking of reagent use and association of individual reagents with the publications in which they were made, we would not have been able to analyze distribution and discover this promising correlation that will hopefully incentivize future researchers to more actively share their the fruits of their research.</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0" name="Shape 760"/>
        <p:cNvGrpSpPr/>
        <p:nvPr/>
      </p:nvGrpSpPr>
      <p:grpSpPr>
        <a:xfrm>
          <a:off x="0" y="0"/>
          <a:ext cx="0" cy="0"/>
          <a:chOff x="0" y="0"/>
          <a:chExt cx="0" cy="0"/>
        </a:xfrm>
      </p:grpSpPr>
      <p:sp>
        <p:nvSpPr>
          <p:cNvPr id="761" name="Google Shape;761;g3a32f97e2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2" name="Google Shape;762;g3a32f97e2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800">
                <a:solidFill>
                  <a:schemeClr val="dk1"/>
                </a:solidFill>
              </a:rPr>
              <a:t>Importantly, there are repositories for many different types of reagents with just a few listed here. These cover storage and distribution of plasmids, cell lines, mouse strains, fly lines, antibodies, seeds, and much more. Although website structures, funding models, and types of validation vary among these different types of reagent repository, they all work to make it easier for scientists to share the tangible results of their work and they all require buy in from researchers in order to function. </a:t>
            </a:r>
            <a:endParaRPr sz="800">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t/>
            </a:r>
            <a:endParaRPr sz="800">
              <a:solidFill>
                <a:schemeClr val="dk1"/>
              </a:solidFill>
            </a:endParaRPr>
          </a:p>
          <a:p>
            <a:pPr indent="0" lvl="0" marL="0" rtl="0" algn="l">
              <a:spcBef>
                <a:spcPts val="0"/>
              </a:spcBef>
              <a:spcAft>
                <a:spcPts val="0"/>
              </a:spcAft>
              <a:buNone/>
            </a:pPr>
            <a:r>
              <a:rPr lang="en" sz="800">
                <a:solidFill>
                  <a:schemeClr val="dk1"/>
                </a:solidFill>
              </a:rPr>
              <a:t>Addgene/DNASU - plasmids</a:t>
            </a:r>
            <a:br>
              <a:rPr lang="en" sz="800">
                <a:solidFill>
                  <a:schemeClr val="dk1"/>
                </a:solidFill>
              </a:rPr>
            </a:br>
            <a:r>
              <a:rPr lang="en" sz="800">
                <a:solidFill>
                  <a:schemeClr val="dk1"/>
                </a:solidFill>
              </a:rPr>
              <a:t>ATCC - Cell lines, strains</a:t>
            </a:r>
            <a:endParaRPr sz="800">
              <a:solidFill>
                <a:schemeClr val="dk1"/>
              </a:solidFill>
            </a:endParaRPr>
          </a:p>
          <a:p>
            <a:pPr indent="0" lvl="0" marL="0" rtl="0" algn="l">
              <a:spcBef>
                <a:spcPts val="0"/>
              </a:spcBef>
              <a:spcAft>
                <a:spcPts val="0"/>
              </a:spcAft>
              <a:buNone/>
            </a:pPr>
            <a:r>
              <a:rPr lang="en" sz="800">
                <a:solidFill>
                  <a:schemeClr val="dk1"/>
                </a:solidFill>
              </a:rPr>
              <a:t>NCI Mouse Repository - Mouse strains</a:t>
            </a:r>
            <a:endParaRPr sz="800">
              <a:solidFill>
                <a:schemeClr val="dk1"/>
              </a:solidFill>
            </a:endParaRPr>
          </a:p>
          <a:p>
            <a:pPr indent="0" lvl="0" marL="0" rtl="0" algn="l">
              <a:spcBef>
                <a:spcPts val="0"/>
              </a:spcBef>
              <a:spcAft>
                <a:spcPts val="0"/>
              </a:spcAft>
              <a:buNone/>
            </a:pPr>
            <a:r>
              <a:rPr lang="en" sz="800">
                <a:solidFill>
                  <a:schemeClr val="dk1"/>
                </a:solidFill>
              </a:rPr>
              <a:t>Coriell Institute - Stem Cells, general mammalian cells, researcher specific needs</a:t>
            </a:r>
            <a:endParaRPr sz="800">
              <a:solidFill>
                <a:schemeClr val="dk1"/>
              </a:solidFill>
            </a:endParaRPr>
          </a:p>
          <a:p>
            <a:pPr indent="0" lvl="0" marL="0" rtl="0" algn="l">
              <a:spcBef>
                <a:spcPts val="0"/>
              </a:spcBef>
              <a:spcAft>
                <a:spcPts val="0"/>
              </a:spcAft>
              <a:buNone/>
            </a:pPr>
            <a:r>
              <a:rPr lang="en" sz="800">
                <a:solidFill>
                  <a:schemeClr val="dk1"/>
                </a:solidFill>
              </a:rPr>
              <a:t>ABRC - Arabidopsis biological resource center - seeds of arabidopsis and other related species. Also plasmids of various types.</a:t>
            </a:r>
            <a:endParaRPr sz="800">
              <a:solidFill>
                <a:schemeClr val="dk1"/>
              </a:solidFill>
            </a:endParaRPr>
          </a:p>
          <a:p>
            <a:pPr indent="0" lvl="0" marL="0" rtl="0" algn="l">
              <a:spcBef>
                <a:spcPts val="0"/>
              </a:spcBef>
              <a:spcAft>
                <a:spcPts val="0"/>
              </a:spcAft>
              <a:buNone/>
            </a:pPr>
            <a:r>
              <a:rPr lang="en" sz="800">
                <a:solidFill>
                  <a:schemeClr val="dk1"/>
                </a:solidFill>
              </a:rPr>
              <a:t>The Bloomington Drosophila Stock Center - Drosophila melanogaster strains</a:t>
            </a:r>
            <a:endParaRPr sz="800">
              <a:solidFill>
                <a:schemeClr val="dk1"/>
              </a:solidFill>
            </a:endParaRPr>
          </a:p>
          <a:p>
            <a:pPr indent="0" lvl="0" marL="0" rtl="0" algn="l">
              <a:spcBef>
                <a:spcPts val="0"/>
              </a:spcBef>
              <a:spcAft>
                <a:spcPts val="0"/>
              </a:spcAft>
              <a:buNone/>
            </a:pPr>
            <a:r>
              <a:rPr lang="en" sz="800">
                <a:solidFill>
                  <a:schemeClr val="dk1"/>
                </a:solidFill>
              </a:rPr>
              <a:t>Developmental Studies Hybridoma bank - Antibodies</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800">
                <a:solidFill>
                  <a:schemeClr val="dk1"/>
                </a:solidFill>
              </a:rPr>
              <a:t>CiteAb</a:t>
            </a:r>
            <a:r>
              <a:rPr lang="en" sz="800">
                <a:solidFill>
                  <a:schemeClr val="dk1"/>
                </a:solidFill>
              </a:rPr>
              <a:t> </a:t>
            </a:r>
            <a:r>
              <a:rPr lang="en" sz="800" u="sng">
                <a:solidFill>
                  <a:srgbClr val="1155CC"/>
                </a:solidFill>
                <a:hlinkClick r:id="rId2"/>
              </a:rPr>
              <a:t>https://www.citeab.com/</a:t>
            </a:r>
            <a:r>
              <a:rPr lang="en" sz="800">
                <a:solidFill>
                  <a:schemeClr val="dk1"/>
                </a:solidFill>
              </a:rPr>
              <a:t> (antibody search engine with </a:t>
            </a:r>
            <a:endParaRPr sz="800">
              <a:solidFill>
                <a:schemeClr val="dk1"/>
              </a:solidFill>
            </a:endParaRPr>
          </a:p>
          <a:p>
            <a:pPr indent="0" lvl="0" marL="0" rtl="0" algn="l">
              <a:lnSpc>
                <a:spcPct val="115000"/>
              </a:lnSpc>
              <a:spcBef>
                <a:spcPts val="0"/>
              </a:spcBef>
              <a:spcAft>
                <a:spcPts val="0"/>
              </a:spcAft>
              <a:buNone/>
            </a:pPr>
            <a:r>
              <a:rPr lang="en" sz="800">
                <a:solidFill>
                  <a:schemeClr val="dk1"/>
                </a:solidFill>
              </a:rPr>
              <a:t>results sorted by citations)</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800">
                <a:solidFill>
                  <a:schemeClr val="dk1"/>
                </a:solidFill>
              </a:rPr>
              <a:t>ICLAC</a:t>
            </a:r>
            <a:r>
              <a:rPr lang="en" sz="800">
                <a:solidFill>
                  <a:schemeClr val="dk1"/>
                </a:solidFill>
              </a:rPr>
              <a:t> </a:t>
            </a:r>
            <a:r>
              <a:rPr lang="en" sz="800" u="sng">
                <a:solidFill>
                  <a:srgbClr val="1155CC"/>
                </a:solidFill>
                <a:hlinkClick r:id="rId3"/>
              </a:rPr>
              <a:t>http://iclac.org/</a:t>
            </a:r>
            <a:r>
              <a:rPr lang="en" sz="800">
                <a:solidFill>
                  <a:schemeClr val="dk1"/>
                </a:solidFill>
              </a:rPr>
              <a:t> (registry of false or misidentified cell lines)</a:t>
            </a:r>
            <a:endParaRPr sz="800">
              <a:solidFill>
                <a:schemeClr val="dk1"/>
              </a:solidFill>
            </a:endParaRPr>
          </a:p>
          <a:p>
            <a:pPr indent="0" lvl="0" marL="0" rtl="0" algn="l">
              <a:lnSpc>
                <a:spcPct val="115000"/>
              </a:lnSpc>
              <a:spcBef>
                <a:spcPts val="0"/>
              </a:spcBef>
              <a:spcAft>
                <a:spcPts val="0"/>
              </a:spcAft>
              <a:buClr>
                <a:schemeClr val="dk1"/>
              </a:buClr>
              <a:buSzPts val="1100"/>
              <a:buFont typeface="Arial"/>
              <a:buNone/>
            </a:pPr>
            <a:r>
              <a:rPr b="1" lang="en" sz="800">
                <a:solidFill>
                  <a:schemeClr val="dk1"/>
                </a:solidFill>
              </a:rPr>
              <a:t>Quartzy</a:t>
            </a:r>
            <a:r>
              <a:rPr lang="en" sz="800">
                <a:solidFill>
                  <a:schemeClr val="dk1"/>
                </a:solidFill>
              </a:rPr>
              <a:t> </a:t>
            </a:r>
            <a:r>
              <a:rPr lang="en" sz="800" u="sng">
                <a:solidFill>
                  <a:srgbClr val="1155CC"/>
                </a:solidFill>
                <a:hlinkClick r:id="rId4"/>
              </a:rPr>
              <a:t>https://www.quartzy.com/</a:t>
            </a:r>
            <a:r>
              <a:rPr lang="en" sz="800">
                <a:solidFill>
                  <a:schemeClr val="dk1"/>
                </a:solidFill>
              </a:rPr>
              <a:t> (manage lab inventory)</a:t>
            </a:r>
            <a:endParaRPr sz="800">
              <a:solidFill>
                <a:schemeClr val="dk1"/>
              </a:solidFill>
            </a:endParaRPr>
          </a:p>
          <a:p>
            <a:pPr indent="0" lvl="0" marL="0" rtl="0" algn="l">
              <a:spcBef>
                <a:spcPts val="0"/>
              </a:spcBef>
              <a:spcAft>
                <a:spcPts val="0"/>
              </a:spcAft>
              <a:buNone/>
            </a:pPr>
            <a:r>
              <a:t/>
            </a:r>
            <a:endParaRPr sz="800"/>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3" name="Shape 773"/>
        <p:cNvGrpSpPr/>
        <p:nvPr/>
      </p:nvGrpSpPr>
      <p:grpSpPr>
        <a:xfrm>
          <a:off x="0" y="0"/>
          <a:ext cx="0" cy="0"/>
          <a:chOff x="0" y="0"/>
          <a:chExt cx="0" cy="0"/>
        </a:xfrm>
      </p:grpSpPr>
      <p:sp>
        <p:nvSpPr>
          <p:cNvPr id="774" name="Google Shape;77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75" name="Google Shape;77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6" name="Shape 186"/>
        <p:cNvGrpSpPr/>
        <p:nvPr/>
      </p:nvGrpSpPr>
      <p:grpSpPr>
        <a:xfrm>
          <a:off x="0" y="0"/>
          <a:ext cx="0" cy="0"/>
          <a:chOff x="0" y="0"/>
          <a:chExt cx="0" cy="0"/>
        </a:xfrm>
      </p:grpSpPr>
      <p:sp>
        <p:nvSpPr>
          <p:cNvPr id="187" name="Google Shape;18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400">
                <a:solidFill>
                  <a:schemeClr val="dk1"/>
                </a:solidFill>
              </a:rPr>
              <a:t>Add logos of the sponsors here</a:t>
            </a:r>
            <a:endParaRPr sz="1400">
              <a:solidFill>
                <a:schemeClr val="dk1"/>
              </a:solidFill>
            </a:endParaRPr>
          </a:p>
          <a:p>
            <a:pPr indent="0" lvl="0" marL="0" rtl="0" algn="l">
              <a:spcBef>
                <a:spcPts val="0"/>
              </a:spcBef>
              <a:spcAft>
                <a:spcPts val="0"/>
              </a:spcAft>
              <a:buClr>
                <a:schemeClr val="dk1"/>
              </a:buClr>
              <a:buFont typeface="Arial"/>
              <a:buNone/>
            </a:pPr>
            <a:r>
              <a:rPr lang="en" sz="1400">
                <a:solidFill>
                  <a:schemeClr val="dk1"/>
                </a:solidFill>
              </a:rPr>
              <a:t>Add links to plantae, presentation and resources</a:t>
            </a:r>
            <a:endParaRPr/>
          </a:p>
        </p:txBody>
      </p:sp>
      <p:sp>
        <p:nvSpPr>
          <p:cNvPr id="188" name="Google Shape;188;p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0" name="Shape 780"/>
        <p:cNvGrpSpPr/>
        <p:nvPr/>
      </p:nvGrpSpPr>
      <p:grpSpPr>
        <a:xfrm>
          <a:off x="0" y="0"/>
          <a:ext cx="0" cy="0"/>
          <a:chOff x="0" y="0"/>
          <a:chExt cx="0" cy="0"/>
        </a:xfrm>
      </p:grpSpPr>
      <p:sp>
        <p:nvSpPr>
          <p:cNvPr id="781" name="Google Shape;781;g3a32f97e27_0_40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g3a32f97e27_0_4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1" name="Shape 791"/>
        <p:cNvGrpSpPr/>
        <p:nvPr/>
      </p:nvGrpSpPr>
      <p:grpSpPr>
        <a:xfrm>
          <a:off x="0" y="0"/>
          <a:ext cx="0" cy="0"/>
          <a:chOff x="0" y="0"/>
          <a:chExt cx="0" cy="0"/>
        </a:xfrm>
      </p:grpSpPr>
      <p:sp>
        <p:nvSpPr>
          <p:cNvPr id="792" name="Google Shape;792;g57753987a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93" name="Google Shape;793;g57753987a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4" name="Shape 804"/>
        <p:cNvGrpSpPr/>
        <p:nvPr/>
      </p:nvGrpSpPr>
      <p:grpSpPr>
        <a:xfrm>
          <a:off x="0" y="0"/>
          <a:ext cx="0" cy="0"/>
          <a:chOff x="0" y="0"/>
          <a:chExt cx="0" cy="0"/>
        </a:xfrm>
      </p:grpSpPr>
      <p:sp>
        <p:nvSpPr>
          <p:cNvPr id="805" name="Google Shape;805;g3a32f97e27_0_4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6" name="Google Shape;806;g3a32f97e27_0_4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g3a32f97e27_0_2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g3a32f97e27_0_2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8" name="Shape 828"/>
        <p:cNvGrpSpPr/>
        <p:nvPr/>
      </p:nvGrpSpPr>
      <p:grpSpPr>
        <a:xfrm>
          <a:off x="0" y="0"/>
          <a:ext cx="0" cy="0"/>
          <a:chOff x="0" y="0"/>
          <a:chExt cx="0" cy="0"/>
        </a:xfrm>
      </p:grpSpPr>
      <p:sp>
        <p:nvSpPr>
          <p:cNvPr id="829" name="Google Shape;829;g3a32f97e27_0_4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0" name="Google Shape;830;g3a32f97e27_0_4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7" name="Shape 837"/>
        <p:cNvGrpSpPr/>
        <p:nvPr/>
      </p:nvGrpSpPr>
      <p:grpSpPr>
        <a:xfrm>
          <a:off x="0" y="0"/>
          <a:ext cx="0" cy="0"/>
          <a:chOff x="0" y="0"/>
          <a:chExt cx="0" cy="0"/>
        </a:xfrm>
      </p:grpSpPr>
      <p:sp>
        <p:nvSpPr>
          <p:cNvPr id="838" name="Google Shape;838;g3a32f97e27_0_2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9" name="Google Shape;839;g3a32f97e27_0_2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Focus that the following is for command line tools. Maybe include something about Galaxy as well.</a:t>
            </a:r>
            <a:endParaRPr/>
          </a:p>
          <a:p>
            <a:pPr indent="-292100" lvl="0" marL="457200" rtl="0" algn="l">
              <a:lnSpc>
                <a:spcPct val="138000"/>
              </a:lnSpc>
              <a:spcBef>
                <a:spcPts val="0"/>
              </a:spcBef>
              <a:spcAft>
                <a:spcPts val="0"/>
              </a:spcAft>
              <a:buClr>
                <a:schemeClr val="dk1"/>
              </a:buClr>
              <a:buSzPts val="1000"/>
              <a:buChar char="○"/>
            </a:pPr>
            <a:r>
              <a:rPr lang="en" sz="1000">
                <a:solidFill>
                  <a:schemeClr val="dk1"/>
                </a:solidFill>
              </a:rPr>
              <a:t>Described how to install different software packages, need illustrations for non-tech people so we don't lose them</a:t>
            </a:r>
            <a:endParaRPr sz="1000">
              <a:solidFill>
                <a:schemeClr val="dk1"/>
              </a:solidFill>
            </a:endParaRPr>
          </a:p>
          <a:p>
            <a:pPr indent="-292100" lvl="0" marL="457200" rtl="0" algn="l">
              <a:lnSpc>
                <a:spcPct val="138000"/>
              </a:lnSpc>
              <a:spcBef>
                <a:spcPts val="0"/>
              </a:spcBef>
              <a:spcAft>
                <a:spcPts val="0"/>
              </a:spcAft>
              <a:buClr>
                <a:schemeClr val="dk1"/>
              </a:buClr>
              <a:buSzPts val="1000"/>
              <a:buChar char="○"/>
            </a:pPr>
            <a:r>
              <a:rPr lang="en" sz="1000">
                <a:solidFill>
                  <a:schemeClr val="dk1"/>
                </a:solidFill>
              </a:rPr>
              <a:t>The command line is not “for everyone” - need to show step-by-step or link to software carpentry or some other resource</a:t>
            </a:r>
            <a:endParaRPr sz="1000">
              <a:solidFill>
                <a:schemeClr val="dk1"/>
              </a:solidFill>
            </a:endParaRPr>
          </a:p>
          <a:p>
            <a:pPr indent="0" lvl="0" marL="0" marR="0" rtl="0" algn="l">
              <a:lnSpc>
                <a:spcPct val="100000"/>
              </a:lnSpc>
              <a:spcBef>
                <a:spcPts val="0"/>
              </a:spcBef>
              <a:spcAft>
                <a:spcPts val="0"/>
              </a:spcAft>
              <a:buClr>
                <a:srgbClr val="000000"/>
              </a:buClr>
              <a:buSzPts val="1100"/>
              <a:buFont typeface="Arial"/>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8" name="Shape 848"/>
        <p:cNvGrpSpPr/>
        <p:nvPr/>
      </p:nvGrpSpPr>
      <p:grpSpPr>
        <a:xfrm>
          <a:off x="0" y="0"/>
          <a:ext cx="0" cy="0"/>
          <a:chOff x="0" y="0"/>
          <a:chExt cx="0" cy="0"/>
        </a:xfrm>
      </p:grpSpPr>
      <p:sp>
        <p:nvSpPr>
          <p:cNvPr id="849" name="Google Shape;849;g3a32f97e27_0_4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50" name="Google Shape;850;g3a32f97e27_0_4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2" name="Shape 862"/>
        <p:cNvGrpSpPr/>
        <p:nvPr/>
      </p:nvGrpSpPr>
      <p:grpSpPr>
        <a:xfrm>
          <a:off x="0" y="0"/>
          <a:ext cx="0" cy="0"/>
          <a:chOff x="0" y="0"/>
          <a:chExt cx="0" cy="0"/>
        </a:xfrm>
      </p:grpSpPr>
      <p:sp>
        <p:nvSpPr>
          <p:cNvPr id="863" name="Google Shape;863;g3a32f97e27_0_5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4" name="Google Shape;864;g3a32f97e27_0_5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5" name="Shape 875"/>
        <p:cNvGrpSpPr/>
        <p:nvPr/>
      </p:nvGrpSpPr>
      <p:grpSpPr>
        <a:xfrm>
          <a:off x="0" y="0"/>
          <a:ext cx="0" cy="0"/>
          <a:chOff x="0" y="0"/>
          <a:chExt cx="0" cy="0"/>
        </a:xfrm>
      </p:grpSpPr>
      <p:sp>
        <p:nvSpPr>
          <p:cNvPr id="876" name="Google Shape;876;g3d8692cc70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7" name="Google Shape;877;g3d8692cc70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7" name="Shape 887"/>
        <p:cNvGrpSpPr/>
        <p:nvPr/>
      </p:nvGrpSpPr>
      <p:grpSpPr>
        <a:xfrm>
          <a:off x="0" y="0"/>
          <a:ext cx="0" cy="0"/>
          <a:chOff x="0" y="0"/>
          <a:chExt cx="0" cy="0"/>
        </a:xfrm>
      </p:grpSpPr>
      <p:sp>
        <p:nvSpPr>
          <p:cNvPr id="888" name="Google Shape;888;g3a32f97e27_0_5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9" name="Google Shape;889;g3a32f97e27_0_5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lang="en" sz="1400">
                <a:solidFill>
                  <a:schemeClr val="dk1"/>
                </a:solidFill>
              </a:rPr>
              <a:t>Maybe ask the audience at this point. Yes to this for the question into the audience.</a:t>
            </a:r>
            <a:endParaRPr/>
          </a:p>
        </p:txBody>
      </p:sp>
      <p:sp>
        <p:nvSpPr>
          <p:cNvPr id="196" name="Google Shape;196;p4: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9" name="Shape 899"/>
        <p:cNvGrpSpPr/>
        <p:nvPr/>
      </p:nvGrpSpPr>
      <p:grpSpPr>
        <a:xfrm>
          <a:off x="0" y="0"/>
          <a:ext cx="0" cy="0"/>
          <a:chOff x="0" y="0"/>
          <a:chExt cx="0" cy="0"/>
        </a:xfrm>
      </p:grpSpPr>
      <p:sp>
        <p:nvSpPr>
          <p:cNvPr id="900" name="Google Shape;900;g3d8692cc70_0_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01" name="Google Shape;901;g3d8692cc70_0_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3" name="Shape 913"/>
        <p:cNvGrpSpPr/>
        <p:nvPr/>
      </p:nvGrpSpPr>
      <p:grpSpPr>
        <a:xfrm>
          <a:off x="0" y="0"/>
          <a:ext cx="0" cy="0"/>
          <a:chOff x="0" y="0"/>
          <a:chExt cx="0" cy="0"/>
        </a:xfrm>
      </p:grpSpPr>
      <p:sp>
        <p:nvSpPr>
          <p:cNvPr id="914" name="Google Shape;914;g3d8692cc70_0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5" name="Google Shape;915;g3d8692cc70_0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0" name="Shape 930"/>
        <p:cNvGrpSpPr/>
        <p:nvPr/>
      </p:nvGrpSpPr>
      <p:grpSpPr>
        <a:xfrm>
          <a:off x="0" y="0"/>
          <a:ext cx="0" cy="0"/>
          <a:chOff x="0" y="0"/>
          <a:chExt cx="0" cy="0"/>
        </a:xfrm>
      </p:grpSpPr>
      <p:sp>
        <p:nvSpPr>
          <p:cNvPr id="931" name="Google Shape;931;g3a32f97e27_0_6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2" name="Google Shape;932;g3a32f97e27_0_6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7" name="Shape 937"/>
        <p:cNvGrpSpPr/>
        <p:nvPr/>
      </p:nvGrpSpPr>
      <p:grpSpPr>
        <a:xfrm>
          <a:off x="0" y="0"/>
          <a:ext cx="0" cy="0"/>
          <a:chOff x="0" y="0"/>
          <a:chExt cx="0" cy="0"/>
        </a:xfrm>
      </p:grpSpPr>
      <p:sp>
        <p:nvSpPr>
          <p:cNvPr id="938" name="Google Shape;938;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9" name="Google Shape;939;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lang="en"/>
              <a:t>POLL QUESTION: Poll 5: Do you share your research data?</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4" name="Shape 944"/>
        <p:cNvGrpSpPr/>
        <p:nvPr/>
      </p:nvGrpSpPr>
      <p:grpSpPr>
        <a:xfrm>
          <a:off x="0" y="0"/>
          <a:ext cx="0" cy="0"/>
          <a:chOff x="0" y="0"/>
          <a:chExt cx="0" cy="0"/>
        </a:xfrm>
      </p:grpSpPr>
      <p:sp>
        <p:nvSpPr>
          <p:cNvPr id="945" name="Google Shape;945;g3a47b9c38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6" name="Google Shape;946;g3a47b9c38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3" name="Shape 953"/>
        <p:cNvGrpSpPr/>
        <p:nvPr/>
      </p:nvGrpSpPr>
      <p:grpSpPr>
        <a:xfrm>
          <a:off x="0" y="0"/>
          <a:ext cx="0" cy="0"/>
          <a:chOff x="0" y="0"/>
          <a:chExt cx="0" cy="0"/>
        </a:xfrm>
      </p:grpSpPr>
      <p:sp>
        <p:nvSpPr>
          <p:cNvPr id="954" name="Google Shape;954;g493327ccd9_0_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493327ccd9_0_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2" name="Shape 962"/>
        <p:cNvGrpSpPr/>
        <p:nvPr/>
      </p:nvGrpSpPr>
      <p:grpSpPr>
        <a:xfrm>
          <a:off x="0" y="0"/>
          <a:ext cx="0" cy="0"/>
          <a:chOff x="0" y="0"/>
          <a:chExt cx="0" cy="0"/>
        </a:xfrm>
      </p:grpSpPr>
      <p:sp>
        <p:nvSpPr>
          <p:cNvPr id="963" name="Google Shape;963;g3a47b9c38f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3a47b9c38f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1" name="Shape 971"/>
        <p:cNvGrpSpPr/>
        <p:nvPr/>
      </p:nvGrpSpPr>
      <p:grpSpPr>
        <a:xfrm>
          <a:off x="0" y="0"/>
          <a:ext cx="0" cy="0"/>
          <a:chOff x="0" y="0"/>
          <a:chExt cx="0" cy="0"/>
        </a:xfrm>
      </p:grpSpPr>
      <p:sp>
        <p:nvSpPr>
          <p:cNvPr id="972" name="Google Shape;972;g3a47b9c38f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3a47b9c38f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Domain/discipline-specific</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Pros - most likely to offer both the specialist domain knowledge and data management expertise needed to ensure your data collection is properly kept and used</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General-purpose data repository: e.g. Dryad, Figshare, Zenodo</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Pros - most likely to offer useful search, navigation and visualisation functionality</a:t>
            </a:r>
            <a:endParaRPr sz="1200">
              <a:solidFill>
                <a:schemeClr val="dk1"/>
              </a:solidFill>
            </a:endParaRPr>
          </a:p>
          <a:p>
            <a:pPr indent="0" lvl="0" marL="45720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None/>
            </a:pPr>
            <a:r>
              <a:rPr lang="en" sz="1200">
                <a:solidFill>
                  <a:schemeClr val="dk1"/>
                </a:solidFill>
              </a:rPr>
              <a:t>Institutional data repository</a:t>
            </a:r>
            <a:endParaRPr sz="1200">
              <a:solidFill>
                <a:schemeClr val="dk1"/>
              </a:solidFill>
            </a:endParaRPr>
          </a:p>
          <a:p>
            <a:pPr indent="-304800" lvl="0" marL="457200" rtl="0" algn="l">
              <a:spcBef>
                <a:spcPts val="0"/>
              </a:spcBef>
              <a:spcAft>
                <a:spcPts val="0"/>
              </a:spcAft>
              <a:buClr>
                <a:schemeClr val="dk1"/>
              </a:buClr>
              <a:buSzPts val="1200"/>
              <a:buChar char="●"/>
            </a:pPr>
            <a:r>
              <a:rPr lang="en" sz="1200">
                <a:solidFill>
                  <a:schemeClr val="dk1"/>
                </a:solidFill>
              </a:rPr>
              <a:t>Pros - most likely to accept any data of value, especially if no suitable home can be found for it elsewhere, and to ensure that policy requirements for long-term access are met</a:t>
            </a:r>
            <a:endParaRPr sz="1200">
              <a:solidFill>
                <a:schemeClr val="dk1"/>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5" name="Shape 985"/>
        <p:cNvGrpSpPr/>
        <p:nvPr/>
      </p:nvGrpSpPr>
      <p:grpSpPr>
        <a:xfrm>
          <a:off x="0" y="0"/>
          <a:ext cx="0" cy="0"/>
          <a:chOff x="0" y="0"/>
          <a:chExt cx="0" cy="0"/>
        </a:xfrm>
      </p:grpSpPr>
      <p:sp>
        <p:nvSpPr>
          <p:cNvPr id="986" name="Google Shape;986;g3d3e344623_0_3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87" name="Google Shape;987;g3d3e344623_0_3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2" name="Shape 992"/>
        <p:cNvGrpSpPr/>
        <p:nvPr/>
      </p:nvGrpSpPr>
      <p:grpSpPr>
        <a:xfrm>
          <a:off x="0" y="0"/>
          <a:ext cx="0" cy="0"/>
          <a:chOff x="0" y="0"/>
          <a:chExt cx="0" cy="0"/>
        </a:xfrm>
      </p:grpSpPr>
      <p:sp>
        <p:nvSpPr>
          <p:cNvPr id="993" name="Google Shape;993;g3d59269f0d_3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4" name="Google Shape;994;g3d59269f0d_3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raw data underlying scientific publications are rarely available. In most cases, everything that we will ever know about the data underlying the author’s conclusions is determined by the information that they choose to present in the publication. Figures are especially important because they often show data for key findings. Unfortunately, scientists routinely choose figures that are non-transparent and don’t allow readers to critically evaluate the data. Until data archiving becomes more widespread, poor data visualization practices limit our ability to interpret and critique the authors’ findings.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28600" lvl="0" marL="45720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1" name="Shape 1001"/>
        <p:cNvGrpSpPr/>
        <p:nvPr/>
      </p:nvGrpSpPr>
      <p:grpSpPr>
        <a:xfrm>
          <a:off x="0" y="0"/>
          <a:ext cx="0" cy="0"/>
          <a:chOff x="0" y="0"/>
          <a:chExt cx="0" cy="0"/>
        </a:xfrm>
      </p:grpSpPr>
      <p:sp>
        <p:nvSpPr>
          <p:cNvPr id="1002" name="Google Shape;1002;g3d3e344623_0_3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03" name="Google Shape;1003;g3d3e344623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2" name="Google Shape;101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1" name="Shape 1031"/>
        <p:cNvGrpSpPr/>
        <p:nvPr/>
      </p:nvGrpSpPr>
      <p:grpSpPr>
        <a:xfrm>
          <a:off x="0" y="0"/>
          <a:ext cx="0" cy="0"/>
          <a:chOff x="0" y="0"/>
          <a:chExt cx="0" cy="0"/>
        </a:xfrm>
      </p:grpSpPr>
      <p:sp>
        <p:nvSpPr>
          <p:cNvPr id="1032" name="Google Shape;1032;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33" name="Google Shape;1033;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0" name="Shape 1040"/>
        <p:cNvGrpSpPr/>
        <p:nvPr/>
      </p:nvGrpSpPr>
      <p:grpSpPr>
        <a:xfrm>
          <a:off x="0" y="0"/>
          <a:ext cx="0" cy="0"/>
          <a:chOff x="0" y="0"/>
          <a:chExt cx="0" cy="0"/>
        </a:xfrm>
      </p:grpSpPr>
      <p:sp>
        <p:nvSpPr>
          <p:cNvPr id="1041" name="Google Shape;1041;g493327ccd9_0_2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42" name="Google Shape;1042;g493327ccd9_0_2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9" name="Shape 1049"/>
        <p:cNvGrpSpPr/>
        <p:nvPr/>
      </p:nvGrpSpPr>
      <p:grpSpPr>
        <a:xfrm>
          <a:off x="0" y="0"/>
          <a:ext cx="0" cy="0"/>
          <a:chOff x="0" y="0"/>
          <a:chExt cx="0" cy="0"/>
        </a:xfrm>
      </p:grpSpPr>
      <p:sp>
        <p:nvSpPr>
          <p:cNvPr id="1050" name="Google Shape;1050;g493327ccd9_0_2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51" name="Google Shape;1051;g493327ccd9_0_2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8" name="Shape 1058"/>
        <p:cNvGrpSpPr/>
        <p:nvPr/>
      </p:nvGrpSpPr>
      <p:grpSpPr>
        <a:xfrm>
          <a:off x="0" y="0"/>
          <a:ext cx="0" cy="0"/>
          <a:chOff x="0" y="0"/>
          <a:chExt cx="0" cy="0"/>
        </a:xfrm>
      </p:grpSpPr>
      <p:sp>
        <p:nvSpPr>
          <p:cNvPr id="1059" name="Google Shape;1059;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60" name="Google Shape;1060;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8" name="Shape 1068"/>
        <p:cNvGrpSpPr/>
        <p:nvPr/>
      </p:nvGrpSpPr>
      <p:grpSpPr>
        <a:xfrm>
          <a:off x="0" y="0"/>
          <a:ext cx="0" cy="0"/>
          <a:chOff x="0" y="0"/>
          <a:chExt cx="0" cy="0"/>
        </a:xfrm>
      </p:grpSpPr>
      <p:sp>
        <p:nvSpPr>
          <p:cNvPr id="1069" name="Google Shape;1069;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70" name="Google Shape;1070;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7" name="Shape 1077"/>
        <p:cNvGrpSpPr/>
        <p:nvPr/>
      </p:nvGrpSpPr>
      <p:grpSpPr>
        <a:xfrm>
          <a:off x="0" y="0"/>
          <a:ext cx="0" cy="0"/>
          <a:chOff x="0" y="0"/>
          <a:chExt cx="0" cy="0"/>
        </a:xfrm>
      </p:grpSpPr>
      <p:sp>
        <p:nvSpPr>
          <p:cNvPr id="1078" name="Google Shape;1078;g3d8692cc70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9" name="Google Shape;1079;g3d8692cc70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4" name="Shape 1094"/>
        <p:cNvGrpSpPr/>
        <p:nvPr/>
      </p:nvGrpSpPr>
      <p:grpSpPr>
        <a:xfrm>
          <a:off x="0" y="0"/>
          <a:ext cx="0" cy="0"/>
          <a:chOff x="0" y="0"/>
          <a:chExt cx="0" cy="0"/>
        </a:xfrm>
      </p:grpSpPr>
      <p:sp>
        <p:nvSpPr>
          <p:cNvPr id="1095" name="Google Shape;1095;g514cca8a8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6" name="Google Shape;1096;g514cca8a8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1" name="Shape 1101"/>
        <p:cNvGrpSpPr/>
        <p:nvPr/>
      </p:nvGrpSpPr>
      <p:grpSpPr>
        <a:xfrm>
          <a:off x="0" y="0"/>
          <a:ext cx="0" cy="0"/>
          <a:chOff x="0" y="0"/>
          <a:chExt cx="0" cy="0"/>
        </a:xfrm>
      </p:grpSpPr>
      <p:sp>
        <p:nvSpPr>
          <p:cNvPr id="1102" name="Google Shape;1102;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03" name="Google Shape;1103;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minimum unit is really that you as the original author can reproduce your results and so all the tools we present are foremost for you as research to become more reproducible in your own work. Only if you can reproduce your own results can others build on it. Also you are your most likely future collaborator. What we of course all aim for is at least robustness and hopefully replicability.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Think of examples here some more. Maybe go back to the paper.</a:t>
            </a:r>
            <a:endParaRPr/>
          </a:p>
        </p:txBody>
      </p:sp>
      <p:sp>
        <p:nvSpPr>
          <p:cNvPr id="214" name="Google Shape;214;p6: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1" name="Shape 1111"/>
        <p:cNvGrpSpPr/>
        <p:nvPr/>
      </p:nvGrpSpPr>
      <p:grpSpPr>
        <a:xfrm>
          <a:off x="0" y="0"/>
          <a:ext cx="0" cy="0"/>
          <a:chOff x="0" y="0"/>
          <a:chExt cx="0" cy="0"/>
        </a:xfrm>
      </p:grpSpPr>
      <p:sp>
        <p:nvSpPr>
          <p:cNvPr id="1112" name="Google Shape;1112;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13" name="Google Shape;1113;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5" name="Shape 1125"/>
        <p:cNvGrpSpPr/>
        <p:nvPr/>
      </p:nvGrpSpPr>
      <p:grpSpPr>
        <a:xfrm>
          <a:off x="0" y="0"/>
          <a:ext cx="0" cy="0"/>
          <a:chOff x="0" y="0"/>
          <a:chExt cx="0" cy="0"/>
        </a:xfrm>
      </p:grpSpPr>
      <p:sp>
        <p:nvSpPr>
          <p:cNvPr id="1126" name="Google Shape;1126;g514cca8a87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27" name="Google Shape;1127;g514cca8a87_1_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6" name="Shape 1136"/>
        <p:cNvGrpSpPr/>
        <p:nvPr/>
      </p:nvGrpSpPr>
      <p:grpSpPr>
        <a:xfrm>
          <a:off x="0" y="0"/>
          <a:ext cx="0" cy="0"/>
          <a:chOff x="0" y="0"/>
          <a:chExt cx="0" cy="0"/>
        </a:xfrm>
      </p:grpSpPr>
      <p:sp>
        <p:nvSpPr>
          <p:cNvPr id="1137" name="Google Shape;1137;g3a47b9c38f_3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8" name="Google Shape;1138;g3a47b9c38f_3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g3a47b9c38f_3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6" name="Google Shape;1146;g3a47b9c38f_3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Add Mozilla to slide!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elifewebinar_slides_May15" TargetMode="External"/><Relationship Id="rId3" Type="http://schemas.openxmlformats.org/officeDocument/2006/relationships/hyperlink" Target="http://bit.ly/elifewebinar_notes_May15"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elifewebinar_slides_May15" TargetMode="External"/><Relationship Id="rId3" Type="http://schemas.openxmlformats.org/officeDocument/2006/relationships/hyperlink" Target="http://bit.ly/elifewebinar_notes_May15"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11" name="Google Shape;11;p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2" name="Google Shape;12;p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txBox="1"/>
          <p:nvPr/>
        </p:nvSpPr>
        <p:spPr>
          <a:xfrm>
            <a:off x="19675" y="4714225"/>
            <a:ext cx="3626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Open Sans"/>
                <a:ea typeface="Open Sans"/>
                <a:cs typeface="Open Sans"/>
                <a:sym typeface="Open Sans"/>
              </a:rPr>
              <a:t>Slides: </a:t>
            </a:r>
            <a:r>
              <a:rPr b="1" lang="en" sz="1000" u="sng">
                <a:solidFill>
                  <a:schemeClr val="hlink"/>
                </a:solidFill>
                <a:latin typeface="Open Sans"/>
                <a:ea typeface="Open Sans"/>
                <a:cs typeface="Open Sans"/>
                <a:sym typeface="Open Sans"/>
                <a:hlinkClick r:id="rId2"/>
              </a:rPr>
              <a:t>http://bit.ly/elifewebinar_slides_May15</a:t>
            </a:r>
            <a:endParaRPr b="1" sz="1000">
              <a:latin typeface="Open Sans"/>
              <a:ea typeface="Open Sans"/>
              <a:cs typeface="Open Sans"/>
              <a:sym typeface="Open Sans"/>
            </a:endParaRPr>
          </a:p>
          <a:p>
            <a:pPr indent="0" lvl="0" marL="0" rtl="0" algn="l">
              <a:spcBef>
                <a:spcPts val="0"/>
              </a:spcBef>
              <a:spcAft>
                <a:spcPts val="0"/>
              </a:spcAft>
              <a:buNone/>
            </a:pPr>
            <a:r>
              <a:rPr b="1" lang="en" sz="1000">
                <a:latin typeface="Open Sans"/>
                <a:ea typeface="Open Sans"/>
                <a:cs typeface="Open Sans"/>
                <a:sym typeface="Open Sans"/>
              </a:rPr>
              <a:t>Notes:</a:t>
            </a:r>
            <a:r>
              <a:rPr b="1" lang="en" sz="1000">
                <a:solidFill>
                  <a:schemeClr val="hlink"/>
                </a:solidFill>
                <a:latin typeface="Open Sans"/>
                <a:ea typeface="Open Sans"/>
                <a:cs typeface="Open Sans"/>
                <a:sym typeface="Open Sans"/>
              </a:rPr>
              <a:t> </a:t>
            </a:r>
            <a:r>
              <a:rPr b="1" lang="en" sz="1000" u="sng">
                <a:solidFill>
                  <a:schemeClr val="hlink"/>
                </a:solidFill>
                <a:latin typeface="Open Sans"/>
                <a:ea typeface="Open Sans"/>
                <a:cs typeface="Open Sans"/>
                <a:sym typeface="Open Sans"/>
                <a:hlinkClick r:id="rId3"/>
              </a:rPr>
              <a:t>http://bit.ly/elifewebinar_notes_May15</a:t>
            </a:r>
            <a:endParaRPr b="1" sz="1000" u="sng">
              <a:solidFill>
                <a:schemeClr val="hlink"/>
              </a:solidFill>
              <a:latin typeface="Open Sans"/>
              <a:ea typeface="Open Sans"/>
              <a:cs typeface="Open Sans"/>
              <a:sym typeface="Open San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7" name="Shape 47"/>
        <p:cNvGrpSpPr/>
        <p:nvPr/>
      </p:nvGrpSpPr>
      <p:grpSpPr>
        <a:xfrm>
          <a:off x="0" y="0"/>
          <a:ext cx="0" cy="0"/>
          <a:chOff x="0" y="0"/>
          <a:chExt cx="0" cy="0"/>
        </a:xfrm>
      </p:grpSpPr>
      <p:sp>
        <p:nvSpPr>
          <p:cNvPr id="48" name="Google Shape;48;p1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a:r>
              <a:t>xx%</a:t>
            </a:r>
          </a:p>
        </p:txBody>
      </p:sp>
      <p:sp>
        <p:nvSpPr>
          <p:cNvPr id="49" name="Google Shape;49;p1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0" name="Google Shape;50;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1" name="Shape 51"/>
        <p:cNvGrpSpPr/>
        <p:nvPr/>
      </p:nvGrpSpPr>
      <p:grpSpPr>
        <a:xfrm>
          <a:off x="0" y="0"/>
          <a:ext cx="0" cy="0"/>
          <a:chOff x="0" y="0"/>
          <a:chExt cx="0" cy="0"/>
        </a:xfrm>
      </p:grpSpPr>
      <p:sp>
        <p:nvSpPr>
          <p:cNvPr id="52" name="Google Shape;52;p1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9" name="Shape 59"/>
        <p:cNvGrpSpPr/>
        <p:nvPr/>
      </p:nvGrpSpPr>
      <p:grpSpPr>
        <a:xfrm>
          <a:off x="0" y="0"/>
          <a:ext cx="0" cy="0"/>
          <a:chOff x="0" y="0"/>
          <a:chExt cx="0" cy="0"/>
        </a:xfrm>
      </p:grpSpPr>
      <p:sp>
        <p:nvSpPr>
          <p:cNvPr id="60" name="Google Shape;60;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Clr>
                <a:srgbClr val="000000"/>
              </a:buClr>
              <a:buSzPts val="5200"/>
              <a:buNone/>
              <a:defRPr sz="5200">
                <a:solidFill>
                  <a:srgbClr val="000000"/>
                </a:solidFill>
              </a:defRPr>
            </a:lvl1pPr>
            <a:lvl2pPr lvl="1" rtl="0" algn="ctr">
              <a:spcBef>
                <a:spcPts val="0"/>
              </a:spcBef>
              <a:spcAft>
                <a:spcPts val="0"/>
              </a:spcAft>
              <a:buClr>
                <a:srgbClr val="000000"/>
              </a:buClr>
              <a:buSzPts val="5200"/>
              <a:buNone/>
              <a:defRPr sz="5200">
                <a:solidFill>
                  <a:srgbClr val="000000"/>
                </a:solidFill>
              </a:defRPr>
            </a:lvl2pPr>
            <a:lvl3pPr lvl="2" rtl="0" algn="ctr">
              <a:spcBef>
                <a:spcPts val="0"/>
              </a:spcBef>
              <a:spcAft>
                <a:spcPts val="0"/>
              </a:spcAft>
              <a:buClr>
                <a:srgbClr val="000000"/>
              </a:buClr>
              <a:buSzPts val="5200"/>
              <a:buNone/>
              <a:defRPr sz="5200">
                <a:solidFill>
                  <a:srgbClr val="000000"/>
                </a:solidFill>
              </a:defRPr>
            </a:lvl3pPr>
            <a:lvl4pPr lvl="3" rtl="0" algn="ctr">
              <a:spcBef>
                <a:spcPts val="0"/>
              </a:spcBef>
              <a:spcAft>
                <a:spcPts val="0"/>
              </a:spcAft>
              <a:buClr>
                <a:srgbClr val="000000"/>
              </a:buClr>
              <a:buSzPts val="5200"/>
              <a:buNone/>
              <a:defRPr sz="5200">
                <a:solidFill>
                  <a:srgbClr val="000000"/>
                </a:solidFill>
              </a:defRPr>
            </a:lvl4pPr>
            <a:lvl5pPr lvl="4" rtl="0" algn="ctr">
              <a:spcBef>
                <a:spcPts val="0"/>
              </a:spcBef>
              <a:spcAft>
                <a:spcPts val="0"/>
              </a:spcAft>
              <a:buClr>
                <a:srgbClr val="000000"/>
              </a:buClr>
              <a:buSzPts val="5200"/>
              <a:buNone/>
              <a:defRPr sz="5200">
                <a:solidFill>
                  <a:srgbClr val="000000"/>
                </a:solidFill>
              </a:defRPr>
            </a:lvl5pPr>
            <a:lvl6pPr lvl="5" rtl="0" algn="ctr">
              <a:spcBef>
                <a:spcPts val="0"/>
              </a:spcBef>
              <a:spcAft>
                <a:spcPts val="0"/>
              </a:spcAft>
              <a:buClr>
                <a:srgbClr val="000000"/>
              </a:buClr>
              <a:buSzPts val="5200"/>
              <a:buNone/>
              <a:defRPr sz="5200">
                <a:solidFill>
                  <a:srgbClr val="000000"/>
                </a:solidFill>
              </a:defRPr>
            </a:lvl6pPr>
            <a:lvl7pPr lvl="6" rtl="0" algn="ctr">
              <a:spcBef>
                <a:spcPts val="0"/>
              </a:spcBef>
              <a:spcAft>
                <a:spcPts val="0"/>
              </a:spcAft>
              <a:buClr>
                <a:srgbClr val="000000"/>
              </a:buClr>
              <a:buSzPts val="5200"/>
              <a:buNone/>
              <a:defRPr sz="5200">
                <a:solidFill>
                  <a:srgbClr val="000000"/>
                </a:solidFill>
              </a:defRPr>
            </a:lvl7pPr>
            <a:lvl8pPr lvl="7" rtl="0" algn="ctr">
              <a:spcBef>
                <a:spcPts val="0"/>
              </a:spcBef>
              <a:spcAft>
                <a:spcPts val="0"/>
              </a:spcAft>
              <a:buClr>
                <a:srgbClr val="000000"/>
              </a:buClr>
              <a:buSzPts val="5200"/>
              <a:buNone/>
              <a:defRPr sz="5200">
                <a:solidFill>
                  <a:srgbClr val="000000"/>
                </a:solidFill>
              </a:defRPr>
            </a:lvl8pPr>
            <a:lvl9pPr lvl="8" rtl="0" algn="ctr">
              <a:spcBef>
                <a:spcPts val="0"/>
              </a:spcBef>
              <a:spcAft>
                <a:spcPts val="0"/>
              </a:spcAft>
              <a:buClr>
                <a:srgbClr val="000000"/>
              </a:buClr>
              <a:buSzPts val="5200"/>
              <a:buNone/>
              <a:defRPr sz="5200">
                <a:solidFill>
                  <a:srgbClr val="000000"/>
                </a:solidFill>
              </a:defRPr>
            </a:lvl9pPr>
          </a:lstStyle>
          <a:p/>
        </p:txBody>
      </p:sp>
      <p:sp>
        <p:nvSpPr>
          <p:cNvPr id="61" name="Google Shape;61;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Clr>
                <a:srgbClr val="000000"/>
              </a:buClr>
              <a:buSzPts val="2800"/>
              <a:buNone/>
              <a:defRPr sz="2800">
                <a:solidFill>
                  <a:srgbClr val="000000"/>
                </a:solidFill>
              </a:defRPr>
            </a:lvl1pPr>
            <a:lvl2pPr lvl="1" rtl="0" algn="ctr">
              <a:lnSpc>
                <a:spcPct val="100000"/>
              </a:lnSpc>
              <a:spcBef>
                <a:spcPts val="0"/>
              </a:spcBef>
              <a:spcAft>
                <a:spcPts val="0"/>
              </a:spcAft>
              <a:buClr>
                <a:srgbClr val="000000"/>
              </a:buClr>
              <a:buSzPts val="2800"/>
              <a:buNone/>
              <a:defRPr sz="2800">
                <a:solidFill>
                  <a:srgbClr val="000000"/>
                </a:solidFill>
              </a:defRPr>
            </a:lvl2pPr>
            <a:lvl3pPr lvl="2" rtl="0" algn="ctr">
              <a:lnSpc>
                <a:spcPct val="100000"/>
              </a:lnSpc>
              <a:spcBef>
                <a:spcPts val="0"/>
              </a:spcBef>
              <a:spcAft>
                <a:spcPts val="0"/>
              </a:spcAft>
              <a:buClr>
                <a:srgbClr val="000000"/>
              </a:buClr>
              <a:buSzPts val="2800"/>
              <a:buNone/>
              <a:defRPr sz="2800">
                <a:solidFill>
                  <a:srgbClr val="000000"/>
                </a:solidFill>
              </a:defRPr>
            </a:lvl3pPr>
            <a:lvl4pPr lvl="3" rtl="0" algn="ctr">
              <a:lnSpc>
                <a:spcPct val="100000"/>
              </a:lnSpc>
              <a:spcBef>
                <a:spcPts val="0"/>
              </a:spcBef>
              <a:spcAft>
                <a:spcPts val="0"/>
              </a:spcAft>
              <a:buClr>
                <a:srgbClr val="000000"/>
              </a:buClr>
              <a:buSzPts val="2800"/>
              <a:buNone/>
              <a:defRPr sz="2800">
                <a:solidFill>
                  <a:srgbClr val="000000"/>
                </a:solidFill>
              </a:defRPr>
            </a:lvl4pPr>
            <a:lvl5pPr lvl="4" rtl="0" algn="ctr">
              <a:lnSpc>
                <a:spcPct val="100000"/>
              </a:lnSpc>
              <a:spcBef>
                <a:spcPts val="0"/>
              </a:spcBef>
              <a:spcAft>
                <a:spcPts val="0"/>
              </a:spcAft>
              <a:buClr>
                <a:srgbClr val="000000"/>
              </a:buClr>
              <a:buSzPts val="2800"/>
              <a:buNone/>
              <a:defRPr sz="2800">
                <a:solidFill>
                  <a:srgbClr val="000000"/>
                </a:solidFill>
              </a:defRPr>
            </a:lvl5pPr>
            <a:lvl6pPr lvl="5" rtl="0" algn="ctr">
              <a:lnSpc>
                <a:spcPct val="100000"/>
              </a:lnSpc>
              <a:spcBef>
                <a:spcPts val="0"/>
              </a:spcBef>
              <a:spcAft>
                <a:spcPts val="0"/>
              </a:spcAft>
              <a:buClr>
                <a:srgbClr val="000000"/>
              </a:buClr>
              <a:buSzPts val="2800"/>
              <a:buNone/>
              <a:defRPr sz="2800">
                <a:solidFill>
                  <a:srgbClr val="000000"/>
                </a:solidFill>
              </a:defRPr>
            </a:lvl6pPr>
            <a:lvl7pPr lvl="6" rtl="0" algn="ctr">
              <a:lnSpc>
                <a:spcPct val="100000"/>
              </a:lnSpc>
              <a:spcBef>
                <a:spcPts val="0"/>
              </a:spcBef>
              <a:spcAft>
                <a:spcPts val="0"/>
              </a:spcAft>
              <a:buClr>
                <a:srgbClr val="000000"/>
              </a:buClr>
              <a:buSzPts val="2800"/>
              <a:buNone/>
              <a:defRPr sz="2800">
                <a:solidFill>
                  <a:srgbClr val="000000"/>
                </a:solidFill>
              </a:defRPr>
            </a:lvl7pPr>
            <a:lvl8pPr lvl="7" rtl="0" algn="ctr">
              <a:lnSpc>
                <a:spcPct val="100000"/>
              </a:lnSpc>
              <a:spcBef>
                <a:spcPts val="0"/>
              </a:spcBef>
              <a:spcAft>
                <a:spcPts val="0"/>
              </a:spcAft>
              <a:buClr>
                <a:srgbClr val="000000"/>
              </a:buClr>
              <a:buSzPts val="2800"/>
              <a:buNone/>
              <a:defRPr sz="2800">
                <a:solidFill>
                  <a:srgbClr val="000000"/>
                </a:solidFill>
              </a:defRPr>
            </a:lvl8pPr>
            <a:lvl9pPr lvl="8" rtl="0" algn="ctr">
              <a:lnSpc>
                <a:spcPct val="100000"/>
              </a:lnSpc>
              <a:spcBef>
                <a:spcPts val="0"/>
              </a:spcBef>
              <a:spcAft>
                <a:spcPts val="0"/>
              </a:spcAft>
              <a:buClr>
                <a:srgbClr val="000000"/>
              </a:buClr>
              <a:buSzPts val="2800"/>
              <a:buNone/>
              <a:defRPr sz="2800">
                <a:solidFill>
                  <a:srgbClr val="000000"/>
                </a:solidFill>
              </a:defRPr>
            </a:lvl9pPr>
          </a:lstStyle>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63" name="Shape 63"/>
        <p:cNvGrpSpPr/>
        <p:nvPr/>
      </p:nvGrpSpPr>
      <p:grpSpPr>
        <a:xfrm>
          <a:off x="0" y="0"/>
          <a:ext cx="0" cy="0"/>
          <a:chOff x="0" y="0"/>
          <a:chExt cx="0" cy="0"/>
        </a:xfrm>
      </p:grpSpPr>
      <p:sp>
        <p:nvSpPr>
          <p:cNvPr id="64" name="Google Shape;64;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5" name="Google Shape;65;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66" name="Shape 66"/>
        <p:cNvGrpSpPr/>
        <p:nvPr/>
      </p:nvGrpSpPr>
      <p:grpSpPr>
        <a:xfrm>
          <a:off x="0" y="0"/>
          <a:ext cx="0" cy="0"/>
          <a:chOff x="0" y="0"/>
          <a:chExt cx="0" cy="0"/>
        </a:xfrm>
      </p:grpSpPr>
      <p:sp>
        <p:nvSpPr>
          <p:cNvPr id="67" name="Google Shape;67;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8" name="Google Shape;68;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69" name="Google Shape;69;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70" name="Shape 70"/>
        <p:cNvGrpSpPr/>
        <p:nvPr/>
      </p:nvGrpSpPr>
      <p:grpSpPr>
        <a:xfrm>
          <a:off x="0" y="0"/>
          <a:ext cx="0" cy="0"/>
          <a:chOff x="0" y="0"/>
          <a:chExt cx="0" cy="0"/>
        </a:xfrm>
      </p:grpSpPr>
      <p:sp>
        <p:nvSpPr>
          <p:cNvPr id="71" name="Google Shape;71;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2" name="Google Shape;72;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3" name="Google Shape;73;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74" name="Google Shape;74;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75" name="Shape 75"/>
        <p:cNvGrpSpPr/>
        <p:nvPr/>
      </p:nvGrpSpPr>
      <p:grpSpPr>
        <a:xfrm>
          <a:off x="0" y="0"/>
          <a:ext cx="0" cy="0"/>
          <a:chOff x="0" y="0"/>
          <a:chExt cx="0" cy="0"/>
        </a:xfrm>
      </p:grpSpPr>
      <p:sp>
        <p:nvSpPr>
          <p:cNvPr id="76" name="Google Shape;76;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7" name="Google Shape;77;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78" name="Shape 78"/>
        <p:cNvGrpSpPr/>
        <p:nvPr/>
      </p:nvGrpSpPr>
      <p:grpSpPr>
        <a:xfrm>
          <a:off x="0" y="0"/>
          <a:ext cx="0" cy="0"/>
          <a:chOff x="0" y="0"/>
          <a:chExt cx="0" cy="0"/>
        </a:xfrm>
      </p:grpSpPr>
      <p:sp>
        <p:nvSpPr>
          <p:cNvPr id="79" name="Google Shape;79;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80" name="Google Shape;80;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1" name="Google Shape;81;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82" name="Shape 82"/>
        <p:cNvGrpSpPr/>
        <p:nvPr/>
      </p:nvGrpSpPr>
      <p:grpSpPr>
        <a:xfrm>
          <a:off x="0" y="0"/>
          <a:ext cx="0" cy="0"/>
          <a:chOff x="0" y="0"/>
          <a:chExt cx="0" cy="0"/>
        </a:xfrm>
      </p:grpSpPr>
      <p:sp>
        <p:nvSpPr>
          <p:cNvPr id="83" name="Google Shape;83;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4" name="Google Shape;84;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85" name="Shape 85"/>
        <p:cNvGrpSpPr/>
        <p:nvPr/>
      </p:nvGrpSpPr>
      <p:grpSpPr>
        <a:xfrm>
          <a:off x="0" y="0"/>
          <a:ext cx="0" cy="0"/>
          <a:chOff x="0" y="0"/>
          <a:chExt cx="0" cy="0"/>
        </a:xfrm>
      </p:grpSpPr>
      <p:sp>
        <p:nvSpPr>
          <p:cNvPr id="86" name="Google Shape;86;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8" name="Google Shape;88;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9" name="Google Shape;89;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90" name="Google Shape;90;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4" name="Shape 14"/>
        <p:cNvGrpSpPr/>
        <p:nvPr/>
      </p:nvGrpSpPr>
      <p:grpSpPr>
        <a:xfrm>
          <a:off x="0" y="0"/>
          <a:ext cx="0" cy="0"/>
          <a:chOff x="0" y="0"/>
          <a:chExt cx="0" cy="0"/>
        </a:xfrm>
      </p:grpSpPr>
      <p:sp>
        <p:nvSpPr>
          <p:cNvPr id="15" name="Google Shape;15;p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6" name="Google Shape;16;p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7" name="Google Shape;17;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18" name="Google Shape;18;p3"/>
          <p:cNvSpPr txBox="1"/>
          <p:nvPr/>
        </p:nvSpPr>
        <p:spPr>
          <a:xfrm>
            <a:off x="19675" y="4714225"/>
            <a:ext cx="3489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2"/>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3"/>
              </a:rPr>
              <a:t>http://bit.ly/elifewebinar_notes_May15</a:t>
            </a:r>
            <a:endParaRPr b="1" sz="1000">
              <a:latin typeface="Open Sans"/>
              <a:ea typeface="Open Sans"/>
              <a:cs typeface="Open Sans"/>
              <a:sym typeface="Open San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91" name="Shape 91"/>
        <p:cNvGrpSpPr/>
        <p:nvPr/>
      </p:nvGrpSpPr>
      <p:grpSpPr>
        <a:xfrm>
          <a:off x="0" y="0"/>
          <a:ext cx="0" cy="0"/>
          <a:chOff x="0" y="0"/>
          <a:chExt cx="0" cy="0"/>
        </a:xfrm>
      </p:grpSpPr>
      <p:sp>
        <p:nvSpPr>
          <p:cNvPr id="92" name="Google Shape;92;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93" name="Google Shape;93;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94" name="Shape 94"/>
        <p:cNvGrpSpPr/>
        <p:nvPr/>
      </p:nvGrpSpPr>
      <p:grpSpPr>
        <a:xfrm>
          <a:off x="0" y="0"/>
          <a:ext cx="0" cy="0"/>
          <a:chOff x="0" y="0"/>
          <a:chExt cx="0" cy="0"/>
        </a:xfrm>
      </p:grpSpPr>
      <p:sp>
        <p:nvSpPr>
          <p:cNvPr id="95" name="Google Shape;95;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6" name="Google Shape;96;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7" name="Google Shape;97;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8" name="Shape 98"/>
        <p:cNvGrpSpPr/>
        <p:nvPr/>
      </p:nvGrpSpPr>
      <p:grpSpPr>
        <a:xfrm>
          <a:off x="0" y="0"/>
          <a:ext cx="0" cy="0"/>
          <a:chOff x="0" y="0"/>
          <a:chExt cx="0" cy="0"/>
        </a:xfrm>
      </p:grpSpPr>
      <p:sp>
        <p:nvSpPr>
          <p:cNvPr id="99" name="Google Shape;99;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4" name="Shape 104"/>
        <p:cNvGrpSpPr/>
        <p:nvPr/>
      </p:nvGrpSpPr>
      <p:grpSpPr>
        <a:xfrm>
          <a:off x="0" y="0"/>
          <a:ext cx="0" cy="0"/>
          <a:chOff x="0" y="0"/>
          <a:chExt cx="0" cy="0"/>
        </a:xfrm>
      </p:grpSpPr>
      <p:sp>
        <p:nvSpPr>
          <p:cNvPr id="105" name="Google Shape;105;p26"/>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5200"/>
              <a:buFont typeface="Arial"/>
              <a:buNone/>
              <a:defRPr b="0" i="0" sz="5200" u="none" cap="none" strike="noStrike">
                <a:solidFill>
                  <a:schemeClr val="dk1"/>
                </a:solidFill>
                <a:latin typeface="Arial"/>
                <a:ea typeface="Arial"/>
                <a:cs typeface="Arial"/>
                <a:sym typeface="Arial"/>
              </a:defRPr>
            </a:lvl9pPr>
          </a:lstStyle>
          <a:p/>
        </p:txBody>
      </p:sp>
      <p:sp>
        <p:nvSpPr>
          <p:cNvPr id="106" name="Google Shape;106;p26"/>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800"/>
              <a:buFont typeface="Arial"/>
              <a:buNone/>
              <a:defRPr b="0" i="0" sz="2800" u="none" cap="none" strike="noStrike">
                <a:solidFill>
                  <a:schemeClr val="dk2"/>
                </a:solidFill>
                <a:latin typeface="Arial"/>
                <a:ea typeface="Arial"/>
                <a:cs typeface="Arial"/>
                <a:sym typeface="Arial"/>
              </a:defRPr>
            </a:lvl9pPr>
          </a:lstStyle>
          <a:p/>
        </p:txBody>
      </p:sp>
      <p:sp>
        <p:nvSpPr>
          <p:cNvPr id="107" name="Google Shape;107;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08" name="Shape 108"/>
        <p:cNvGrpSpPr/>
        <p:nvPr/>
      </p:nvGrpSpPr>
      <p:grpSpPr>
        <a:xfrm>
          <a:off x="0" y="0"/>
          <a:ext cx="0" cy="0"/>
          <a:chOff x="0" y="0"/>
          <a:chExt cx="0" cy="0"/>
        </a:xfrm>
      </p:grpSpPr>
      <p:sp>
        <p:nvSpPr>
          <p:cNvPr id="109" name="Google Shape;109;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0" name="Google Shape;110;p2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11" name="Google Shape;111;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12" name="Shape 112"/>
        <p:cNvGrpSpPr/>
        <p:nvPr/>
      </p:nvGrpSpPr>
      <p:grpSpPr>
        <a:xfrm>
          <a:off x="0" y="0"/>
          <a:ext cx="0" cy="0"/>
          <a:chOff x="0" y="0"/>
          <a:chExt cx="0" cy="0"/>
        </a:xfrm>
      </p:grpSpPr>
      <p:sp>
        <p:nvSpPr>
          <p:cNvPr id="113" name="Google Shape;113;p28"/>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114" name="Google Shape;114;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15" name="Shape 115"/>
        <p:cNvGrpSpPr/>
        <p:nvPr/>
      </p:nvGrpSpPr>
      <p:grpSpPr>
        <a:xfrm>
          <a:off x="0" y="0"/>
          <a:ext cx="0" cy="0"/>
          <a:chOff x="0" y="0"/>
          <a:chExt cx="0" cy="0"/>
        </a:xfrm>
      </p:grpSpPr>
      <p:sp>
        <p:nvSpPr>
          <p:cNvPr id="116" name="Google Shape;116;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17" name="Google Shape;117;p29"/>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18" name="Google Shape;118;p29"/>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19" name="Google Shape;119;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20" name="Shape 120"/>
        <p:cNvGrpSpPr/>
        <p:nvPr/>
      </p:nvGrpSpPr>
      <p:grpSpPr>
        <a:xfrm>
          <a:off x="0" y="0"/>
          <a:ext cx="0" cy="0"/>
          <a:chOff x="0" y="0"/>
          <a:chExt cx="0" cy="0"/>
        </a:xfrm>
      </p:grpSpPr>
      <p:sp>
        <p:nvSpPr>
          <p:cNvPr id="121" name="Google Shape;121;p3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22" name="Google Shape;122;p3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123" name="Google Shape;123;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24" name="Shape 124"/>
        <p:cNvGrpSpPr/>
        <p:nvPr/>
      </p:nvGrpSpPr>
      <p:grpSpPr>
        <a:xfrm>
          <a:off x="0" y="0"/>
          <a:ext cx="0" cy="0"/>
          <a:chOff x="0" y="0"/>
          <a:chExt cx="0" cy="0"/>
        </a:xfrm>
      </p:grpSpPr>
      <p:sp>
        <p:nvSpPr>
          <p:cNvPr id="125" name="Google Shape;125;p3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126" name="Google Shape;126;p3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sp>
        <p:nvSpPr>
          <p:cNvPr id="128" name="Google Shape;128;p3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3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130" name="Google Shape;130;p3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131" name="Google Shape;131;p3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2" name="Google Shape;132;p3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9" name="Shape 19"/>
        <p:cNvGrpSpPr/>
        <p:nvPr/>
      </p:nvGrpSpPr>
      <p:grpSpPr>
        <a:xfrm>
          <a:off x="0" y="0"/>
          <a:ext cx="0" cy="0"/>
          <a:chOff x="0" y="0"/>
          <a:chExt cx="0" cy="0"/>
        </a:xfrm>
      </p:grpSpPr>
      <p:sp>
        <p:nvSpPr>
          <p:cNvPr id="20" name="Google Shape;20;p4"/>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3600"/>
              <a:buFont typeface="Arial"/>
              <a:buNone/>
              <a:defRPr b="0" i="0" sz="3600" u="none" cap="none" strike="noStrike">
                <a:solidFill>
                  <a:schemeClr val="dk1"/>
                </a:solidFill>
                <a:latin typeface="Arial"/>
                <a:ea typeface="Arial"/>
                <a:cs typeface="Arial"/>
                <a:sym typeface="Arial"/>
              </a:defRPr>
            </a:lvl9pPr>
          </a:lstStyle>
          <a:p/>
        </p:txBody>
      </p:sp>
      <p:sp>
        <p:nvSpPr>
          <p:cNvPr id="21" name="Google Shape;21;p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3" name="Shape 133"/>
        <p:cNvGrpSpPr/>
        <p:nvPr/>
      </p:nvGrpSpPr>
      <p:grpSpPr>
        <a:xfrm>
          <a:off x="0" y="0"/>
          <a:ext cx="0" cy="0"/>
          <a:chOff x="0" y="0"/>
          <a:chExt cx="0" cy="0"/>
        </a:xfrm>
      </p:grpSpPr>
      <p:sp>
        <p:nvSpPr>
          <p:cNvPr id="134" name="Google Shape;134;p3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stStyle>
          <a:p/>
        </p:txBody>
      </p:sp>
      <p:sp>
        <p:nvSpPr>
          <p:cNvPr id="135" name="Google Shape;135;p3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36" name="Shape 136"/>
        <p:cNvGrpSpPr/>
        <p:nvPr/>
      </p:nvGrpSpPr>
      <p:grpSpPr>
        <a:xfrm>
          <a:off x="0" y="0"/>
          <a:ext cx="0" cy="0"/>
          <a:chOff x="0" y="0"/>
          <a:chExt cx="0" cy="0"/>
        </a:xfrm>
      </p:grpSpPr>
      <p:sp>
        <p:nvSpPr>
          <p:cNvPr id="137" name="Google Shape;137;p3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12000"/>
              <a:buFont typeface="Arial"/>
              <a:buNone/>
              <a:defRPr b="0" i="0" sz="12000" u="none" cap="none" strike="noStrike">
                <a:solidFill>
                  <a:schemeClr val="dk1"/>
                </a:solidFill>
                <a:latin typeface="Arial"/>
                <a:ea typeface="Arial"/>
                <a:cs typeface="Arial"/>
                <a:sym typeface="Arial"/>
              </a:defRPr>
            </a:lvl9pPr>
          </a:lstStyle>
          <a:p>
            <a:r>
              <a:t>xx%</a:t>
            </a:r>
          </a:p>
        </p:txBody>
      </p:sp>
      <p:sp>
        <p:nvSpPr>
          <p:cNvPr id="138" name="Google Shape;138;p3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lstStyle>
            <a:lvl1pPr indent="-342900" lvl="0" marL="457200" marR="0" rtl="0" algn="ctr">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ctr">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ctr">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39" name="Google Shape;139;p3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40" name="Shape 140"/>
        <p:cNvGrpSpPr/>
        <p:nvPr/>
      </p:nvGrpSpPr>
      <p:grpSpPr>
        <a:xfrm>
          <a:off x="0" y="0"/>
          <a:ext cx="0" cy="0"/>
          <a:chOff x="0" y="0"/>
          <a:chExt cx="0" cy="0"/>
        </a:xfrm>
      </p:grpSpPr>
      <p:sp>
        <p:nvSpPr>
          <p:cNvPr id="141" name="Google Shape;141;p3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4" name="Google Shape;24;p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5" name="Google Shape;25;p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lstStyle>
            <a:lvl1pPr indent="-317500" lvl="0" marL="457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26" name="Google Shape;26;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9" name="Google Shape;29;p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
        <p:nvSpPr>
          <p:cNvPr id="30" name="Google Shape;30;p6"/>
          <p:cNvSpPr txBox="1"/>
          <p:nvPr/>
        </p:nvSpPr>
        <p:spPr>
          <a:xfrm>
            <a:off x="19675" y="4790325"/>
            <a:ext cx="2516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1" name="Shape 31"/>
        <p:cNvGrpSpPr/>
        <p:nvPr/>
      </p:nvGrpSpPr>
      <p:grpSpPr>
        <a:xfrm>
          <a:off x="0" y="0"/>
          <a:ext cx="0" cy="0"/>
          <a:chOff x="0" y="0"/>
          <a:chExt cx="0" cy="0"/>
        </a:xfrm>
      </p:grpSpPr>
      <p:sp>
        <p:nvSpPr>
          <p:cNvPr id="32" name="Google Shape;32;p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3" name="Google Shape;33;p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lstStyle>
            <a:lvl1pPr indent="-304800" lvl="0" marL="457200" marR="0" rtl="0" algn="l">
              <a:lnSpc>
                <a:spcPct val="115000"/>
              </a:lnSpc>
              <a:spcBef>
                <a:spcPts val="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1pPr>
            <a:lvl2pPr indent="-304800" lvl="1" marL="914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2pPr>
            <a:lvl3pPr indent="-304800" lvl="2" marL="1371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3pPr>
            <a:lvl4pPr indent="-304800" lvl="3" marL="18288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4pPr>
            <a:lvl5pPr indent="-304800" lvl="4" marL="22860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5pPr>
            <a:lvl6pPr indent="-304800" lvl="5" marL="27432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6pPr>
            <a:lvl7pPr indent="-304800" lvl="6" marL="32004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7pPr>
            <a:lvl8pPr indent="-304800" lvl="7" marL="3657600" marR="0" rtl="0" algn="l">
              <a:lnSpc>
                <a:spcPct val="115000"/>
              </a:lnSpc>
              <a:spcBef>
                <a:spcPts val="1600"/>
              </a:spcBef>
              <a:spcAft>
                <a:spcPts val="0"/>
              </a:spcAft>
              <a:buClr>
                <a:schemeClr val="dk2"/>
              </a:buClr>
              <a:buSzPts val="1200"/>
              <a:buFont typeface="Arial"/>
              <a:buChar char="○"/>
              <a:defRPr b="0" i="0" sz="1200" u="none" cap="none" strike="noStrike">
                <a:solidFill>
                  <a:schemeClr val="dk2"/>
                </a:solidFill>
                <a:latin typeface="Arial"/>
                <a:ea typeface="Arial"/>
                <a:cs typeface="Arial"/>
                <a:sym typeface="Arial"/>
              </a:defRPr>
            </a:lvl8pPr>
            <a:lvl9pPr indent="-304800" lvl="8" marL="4114800" marR="0" rtl="0" algn="l">
              <a:lnSpc>
                <a:spcPct val="115000"/>
              </a:lnSpc>
              <a:spcBef>
                <a:spcPts val="1600"/>
              </a:spcBef>
              <a:spcAft>
                <a:spcPts val="1600"/>
              </a:spcAft>
              <a:buClr>
                <a:schemeClr val="dk2"/>
              </a:buClr>
              <a:buSzPts val="1200"/>
              <a:buFont typeface="Arial"/>
              <a:buChar char="■"/>
              <a:defRPr b="0" i="0" sz="1200" u="none" cap="none" strike="noStrike">
                <a:solidFill>
                  <a:schemeClr val="dk2"/>
                </a:solidFill>
                <a:latin typeface="Arial"/>
                <a:ea typeface="Arial"/>
                <a:cs typeface="Arial"/>
                <a:sym typeface="Arial"/>
              </a:defRPr>
            </a:lvl9pPr>
          </a:lstStyle>
          <a:p/>
        </p:txBody>
      </p:sp>
      <p:sp>
        <p:nvSpPr>
          <p:cNvPr id="34" name="Google Shape;34;p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5" name="Shape 35"/>
        <p:cNvGrpSpPr/>
        <p:nvPr/>
      </p:nvGrpSpPr>
      <p:grpSpPr>
        <a:xfrm>
          <a:off x="0" y="0"/>
          <a:ext cx="0" cy="0"/>
          <a:chOff x="0" y="0"/>
          <a:chExt cx="0" cy="0"/>
        </a:xfrm>
      </p:grpSpPr>
      <p:sp>
        <p:nvSpPr>
          <p:cNvPr id="36" name="Google Shape;36;p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lstStyle>
            <a:lvl1pPr lvl="0"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4800"/>
              <a:buFont typeface="Arial"/>
              <a:buNone/>
              <a:defRPr b="0" i="0" sz="4800" u="none" cap="none" strike="noStrike">
                <a:solidFill>
                  <a:schemeClr val="dk1"/>
                </a:solidFill>
                <a:latin typeface="Arial"/>
                <a:ea typeface="Arial"/>
                <a:cs typeface="Arial"/>
                <a:sym typeface="Arial"/>
              </a:defRPr>
            </a:lvl9pPr>
          </a:lstStyle>
          <a:p/>
        </p:txBody>
      </p:sp>
      <p:sp>
        <p:nvSpPr>
          <p:cNvPr id="37" name="Google Shape;37;p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8"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lstStyle>
            <a:lvl1pPr lvl="0"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1pPr>
            <a:lvl2pPr lvl="1"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2pPr>
            <a:lvl3pPr lvl="2"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3pPr>
            <a:lvl4pPr lvl="3"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4pPr>
            <a:lvl5pPr lvl="4"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5pPr>
            <a:lvl6pPr lvl="5"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6pPr>
            <a:lvl7pPr lvl="6"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7pPr>
            <a:lvl8pPr lvl="7"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8pPr>
            <a:lvl9pPr lvl="8" marR="0" rtl="0" algn="ctr">
              <a:lnSpc>
                <a:spcPct val="100000"/>
              </a:lnSpc>
              <a:spcBef>
                <a:spcPts val="0"/>
              </a:spcBef>
              <a:spcAft>
                <a:spcPts val="0"/>
              </a:spcAft>
              <a:buClr>
                <a:schemeClr val="dk1"/>
              </a:buClr>
              <a:buSzPts val="4200"/>
              <a:buFont typeface="Arial"/>
              <a:buNone/>
              <a:defRPr b="0" i="0" sz="4200" u="none" cap="none" strike="noStrike">
                <a:solidFill>
                  <a:schemeClr val="dk1"/>
                </a:solidFill>
                <a:latin typeface="Arial"/>
                <a:ea typeface="Arial"/>
                <a:cs typeface="Arial"/>
                <a:sym typeface="Arial"/>
              </a:defRPr>
            </a:lvl9pPr>
          </a:lstStyle>
          <a:p/>
        </p:txBody>
      </p:sp>
      <p:sp>
        <p:nvSpPr>
          <p:cNvPr id="41" name="Google Shape;41;p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1pPr>
            <a:lvl2pPr lvl="1"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2pPr>
            <a:lvl3pPr lvl="2"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3pPr>
            <a:lvl4pPr lvl="3"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4pPr>
            <a:lvl5pPr lvl="4"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5pPr>
            <a:lvl6pPr lvl="5"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6pPr>
            <a:lvl7pPr lvl="6"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7pPr>
            <a:lvl8pPr lvl="7"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8pPr>
            <a:lvl9pPr lvl="8" marR="0" rtl="0" algn="ctr">
              <a:lnSpc>
                <a:spcPct val="100000"/>
              </a:lnSpc>
              <a:spcBef>
                <a:spcPts val="0"/>
              </a:spcBef>
              <a:spcAft>
                <a:spcPts val="0"/>
              </a:spcAft>
              <a:buClr>
                <a:schemeClr val="dk2"/>
              </a:buClr>
              <a:buSzPts val="2100"/>
              <a:buFont typeface="Arial"/>
              <a:buNone/>
              <a:defRPr b="0" i="0" sz="2100" u="none" cap="none" strike="noStrike">
                <a:solidFill>
                  <a:schemeClr val="dk2"/>
                </a:solidFill>
                <a:latin typeface="Arial"/>
                <a:ea typeface="Arial"/>
                <a:cs typeface="Arial"/>
                <a:sym typeface="Arial"/>
              </a:defRPr>
            </a:lvl9pPr>
          </a:lstStyle>
          <a:p/>
        </p:txBody>
      </p:sp>
      <p:sp>
        <p:nvSpPr>
          <p:cNvPr id="42" name="Google Shape;42;p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43" name="Google Shape;43;p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lstStyle>
            <a:lvl1pPr indent="-228600" lvl="0" marL="457200" marR="0" rtl="0" algn="l">
              <a:lnSpc>
                <a:spcPct val="100000"/>
              </a:lnSpc>
              <a:spcBef>
                <a:spcPts val="0"/>
              </a:spcBef>
              <a:spcAft>
                <a:spcPts val="0"/>
              </a:spcAft>
              <a:buClr>
                <a:schemeClr val="dk2"/>
              </a:buClr>
              <a:buSzPts val="1800"/>
              <a:buFont typeface="Arial"/>
              <a:buNone/>
              <a:defRPr b="0" i="0" sz="1800" u="none" cap="none" strike="noStrike">
                <a:solidFill>
                  <a:schemeClr val="dk2"/>
                </a:solidFill>
                <a:latin typeface="Arial"/>
                <a:ea typeface="Arial"/>
                <a:cs typeface="Arial"/>
                <a:sym typeface="Arial"/>
              </a:defRPr>
            </a:lvl1pPr>
          </a:lstStyle>
          <a:p/>
        </p:txBody>
      </p:sp>
      <p:sp>
        <p:nvSpPr>
          <p:cNvPr id="46" name="Google Shape;46;p1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9.xml"/><Relationship Id="rId10" Type="http://schemas.openxmlformats.org/officeDocument/2006/relationships/slideLayout" Target="../slideLayouts/slideLayout18.xml"/><Relationship Id="rId13" Type="http://schemas.openxmlformats.org/officeDocument/2006/relationships/slideLayout" Target="../slideLayouts/slideLayout21.xml"/><Relationship Id="rId12" Type="http://schemas.openxmlformats.org/officeDocument/2006/relationships/slideLayout" Target="../slideLayouts/slideLayout20.xml"/><Relationship Id="rId1" Type="http://schemas.openxmlformats.org/officeDocument/2006/relationships/image" Target="../media/image6.jpg"/><Relationship Id="rId2" Type="http://schemas.openxmlformats.org/officeDocument/2006/relationships/hyperlink" Target="http://bit.ly/elifewebinar" TargetMode="External"/><Relationship Id="rId3" Type="http://schemas.openxmlformats.org/officeDocument/2006/relationships/hyperlink" Target="http://bit.ly/elifenotes" TargetMode="External"/><Relationship Id="rId4" Type="http://schemas.openxmlformats.org/officeDocument/2006/relationships/slideLayout" Target="../slideLayouts/slideLayout12.xml"/><Relationship Id="rId9" Type="http://schemas.openxmlformats.org/officeDocument/2006/relationships/slideLayout" Target="../slideLayouts/slideLayout17.xml"/><Relationship Id="rId15" Type="http://schemas.openxmlformats.org/officeDocument/2006/relationships/theme" Target="../theme/theme3.xml"/><Relationship Id="rId14" Type="http://schemas.openxmlformats.org/officeDocument/2006/relationships/slideLayout" Target="../slideLayouts/slideLayout22.xml"/><Relationship Id="rId5" Type="http://schemas.openxmlformats.org/officeDocument/2006/relationships/slideLayout" Target="../slideLayouts/slideLayout13.xml"/><Relationship Id="rId6" Type="http://schemas.openxmlformats.org/officeDocument/2006/relationships/slideLayout" Target="../slideLayouts/slideLayout14.xml"/><Relationship Id="rId7" Type="http://schemas.openxmlformats.org/officeDocument/2006/relationships/slideLayout" Target="../slideLayouts/slideLayout15.xml"/><Relationship Id="rId8"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1" Type="http://schemas.openxmlformats.org/officeDocument/2006/relationships/theme" Target="../theme/theme4.xml"/><Relationship Id="rId10" Type="http://schemas.openxmlformats.org/officeDocument/2006/relationships/slideLayout" Target="../slideLayouts/slideLayout32.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3" name="Shape 53"/>
        <p:cNvGrpSpPr/>
        <p:nvPr/>
      </p:nvGrpSpPr>
      <p:grpSpPr>
        <a:xfrm>
          <a:off x="0" y="0"/>
          <a:ext cx="0" cy="0"/>
          <a:chOff x="0" y="0"/>
          <a:chExt cx="0" cy="0"/>
        </a:xfrm>
      </p:grpSpPr>
      <p:sp>
        <p:nvSpPr>
          <p:cNvPr id="54" name="Google Shape;54;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1pPr>
            <a:lvl2pPr lvl="1"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2pPr>
            <a:lvl3pPr lvl="2"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3pPr>
            <a:lvl4pPr lvl="3"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4pPr>
            <a:lvl5pPr lvl="4"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5pPr>
            <a:lvl6pPr lvl="5"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6pPr>
            <a:lvl7pPr lvl="6"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7pPr>
            <a:lvl8pPr lvl="7"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8pPr>
            <a:lvl9pPr lvl="8" rtl="0">
              <a:spcBef>
                <a:spcPts val="0"/>
              </a:spcBef>
              <a:spcAft>
                <a:spcPts val="0"/>
              </a:spcAft>
              <a:buClr>
                <a:schemeClr val="dk1"/>
              </a:buClr>
              <a:buSzPts val="2800"/>
              <a:buFont typeface="Open Sans"/>
              <a:buNone/>
              <a:defRPr sz="2800">
                <a:solidFill>
                  <a:schemeClr val="dk1"/>
                </a:solidFill>
                <a:latin typeface="Open Sans"/>
                <a:ea typeface="Open Sans"/>
                <a:cs typeface="Open Sans"/>
                <a:sym typeface="Open Sans"/>
              </a:defRPr>
            </a:lvl9pPr>
          </a:lstStyle>
          <a:p/>
        </p:txBody>
      </p:sp>
      <p:sp>
        <p:nvSpPr>
          <p:cNvPr id="55" name="Google Shape;55;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rtl="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rtl="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56" name="Google Shape;56;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pic>
        <p:nvPicPr>
          <p:cNvPr id="57" name="Google Shape;57;p13"/>
          <p:cNvPicPr preferRelativeResize="0"/>
          <p:nvPr/>
        </p:nvPicPr>
        <p:blipFill>
          <a:blip r:embed="rId1">
            <a:alphaModFix/>
          </a:blip>
          <a:stretch>
            <a:fillRect/>
          </a:stretch>
        </p:blipFill>
        <p:spPr>
          <a:xfrm>
            <a:off x="25260" y="0"/>
            <a:ext cx="9093480" cy="5143500"/>
          </a:xfrm>
          <a:prstGeom prst="rect">
            <a:avLst/>
          </a:prstGeom>
          <a:noFill/>
          <a:ln>
            <a:noFill/>
          </a:ln>
        </p:spPr>
      </p:pic>
      <p:sp>
        <p:nvSpPr>
          <p:cNvPr id="58" name="Google Shape;58;p13"/>
          <p:cNvSpPr txBox="1"/>
          <p:nvPr/>
        </p:nvSpPr>
        <p:spPr>
          <a:xfrm>
            <a:off x="19675" y="4714225"/>
            <a:ext cx="27618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000">
                <a:latin typeface="Open Sans"/>
                <a:ea typeface="Open Sans"/>
                <a:cs typeface="Open Sans"/>
                <a:sym typeface="Open Sans"/>
              </a:rPr>
              <a:t>Slides: </a:t>
            </a:r>
            <a:r>
              <a:rPr b="1" lang="en" sz="1000" u="sng">
                <a:solidFill>
                  <a:schemeClr val="hlink"/>
                </a:solidFill>
                <a:latin typeface="Open Sans"/>
                <a:ea typeface="Open Sans"/>
                <a:cs typeface="Open Sans"/>
                <a:sym typeface="Open Sans"/>
                <a:hlinkClick r:id="rId2"/>
              </a:rPr>
              <a:t>http://bit.ly/elifewebinar</a:t>
            </a:r>
            <a:r>
              <a:rPr b="1" lang="en" sz="1000">
                <a:latin typeface="Open Sans"/>
                <a:ea typeface="Open Sans"/>
                <a:cs typeface="Open Sans"/>
                <a:sym typeface="Open Sans"/>
              </a:rPr>
              <a:t> </a:t>
            </a:r>
            <a:endParaRPr b="1" sz="1000">
              <a:latin typeface="Open Sans"/>
              <a:ea typeface="Open Sans"/>
              <a:cs typeface="Open Sans"/>
              <a:sym typeface="Open Sans"/>
            </a:endParaRPr>
          </a:p>
          <a:p>
            <a:pPr indent="0" lvl="0" marL="0" rtl="0" algn="l">
              <a:spcBef>
                <a:spcPts val="0"/>
              </a:spcBef>
              <a:spcAft>
                <a:spcPts val="0"/>
              </a:spcAft>
              <a:buNone/>
            </a:pPr>
            <a:r>
              <a:rPr b="1" lang="en" sz="1000">
                <a:latin typeface="Open Sans"/>
                <a:ea typeface="Open Sans"/>
                <a:cs typeface="Open Sans"/>
                <a:sym typeface="Open Sans"/>
              </a:rPr>
              <a:t>Notes: </a:t>
            </a:r>
            <a:r>
              <a:rPr b="1" lang="en" sz="1000" u="sng">
                <a:solidFill>
                  <a:schemeClr val="hlink"/>
                </a:solidFill>
                <a:latin typeface="Open Sans"/>
                <a:ea typeface="Open Sans"/>
                <a:cs typeface="Open Sans"/>
                <a:sym typeface="Open Sans"/>
                <a:hlinkClick r:id="rId3"/>
              </a:rPr>
              <a:t>http://bit.ly/elifenotes</a:t>
            </a:r>
            <a:endParaRPr b="1" sz="1000">
              <a:latin typeface="Open Sans"/>
              <a:ea typeface="Open Sans"/>
              <a:cs typeface="Open Sans"/>
              <a:sym typeface="Open Sans"/>
            </a:endParaRPr>
          </a:p>
        </p:txBody>
      </p:sp>
    </p:spTree>
  </p:cSld>
  <p:clrMap accent1="accent1" accent2="accent2" accent3="accent3" accent4="accent4" accent5="accent5" accent6="accent6" bg1="lt1" bg2="dk2" tx1="dk1" tx2="lt2" folHlink="folHlink" hlink="hlink"/>
  <p:sldLayoutIdLst>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00" name="Shape 100"/>
        <p:cNvGrpSpPr/>
        <p:nvPr/>
      </p:nvGrpSpPr>
      <p:grpSpPr>
        <a:xfrm>
          <a:off x="0" y="0"/>
          <a:ext cx="0" cy="0"/>
          <a:chOff x="0" y="0"/>
          <a:chExt cx="0" cy="0"/>
        </a:xfrm>
      </p:grpSpPr>
      <p:sp>
        <p:nvSpPr>
          <p:cNvPr id="101" name="Google Shape;101;p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2" name="Google Shape;102;p25"/>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103" name="Google Shape;103;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bit.ly/elifewebinar_notes_May15" TargetMode="Externa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hyperlink" Target="http://bit.ly/elifewebinar_slides_May15"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mbio.asm.org/content/9/3/e00525-18.abstrac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hyperlink" Target="http://mbio.asm.org/content/7/6/e01902-16.full"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hyperlink" Target="http://bit.ly/elifewebinar_slides_May15" TargetMode="External"/><Relationship Id="rId5" Type="http://schemas.openxmlformats.org/officeDocument/2006/relationships/hyperlink" Target="http://bit.ly/elifewebinar_notes_May1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hyperlink" Target="http://bit.ly/elifewebinar_slides_May15" TargetMode="External"/><Relationship Id="rId6" Type="http://schemas.openxmlformats.org/officeDocument/2006/relationships/hyperlink" Target="http://bit.ly/elifewebinar_notes_May15"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hyperlink" Target="http://bit.ly/elifewebinar_slides_May15" TargetMode="External"/><Relationship Id="rId7" Type="http://schemas.openxmlformats.org/officeDocument/2006/relationships/hyperlink" Target="http://bit.ly/elifewebinar_notes_May15"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hyperlink" Target="http://bit.ly/elifewebinar_slides_May15" TargetMode="External"/><Relationship Id="rId8" Type="http://schemas.openxmlformats.org/officeDocument/2006/relationships/hyperlink" Target="http://bit.ly/elifewebinar_notes_May15"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hyperlink" Target="http://bit.ly/elifewebinar_notes_May15" TargetMode="External"/><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hyperlink" Target="http://bit.ly/elifewebinar_slides_May15"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0" Type="http://schemas.openxmlformats.org/officeDocument/2006/relationships/hyperlink" Target="http://bit.ly/elifewebinar_notes_May15" TargetMode="External"/><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2.png"/><Relationship Id="rId9" Type="http://schemas.openxmlformats.org/officeDocument/2006/relationships/hyperlink" Target="http://bit.ly/elifewebinar_slides_May15" TargetMode="External"/><Relationship Id="rId5" Type="http://schemas.openxmlformats.org/officeDocument/2006/relationships/image" Target="../media/image11.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13.png"/><Relationship Id="rId4" Type="http://schemas.openxmlformats.org/officeDocument/2006/relationships/hyperlink" Target="http://bit.ly/elifewebinar_slides_May15" TargetMode="External"/><Relationship Id="rId5" Type="http://schemas.openxmlformats.org/officeDocument/2006/relationships/hyperlink" Target="http://bit.ly/elifewebinar_notes_May15"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hyperlink" Target="http://bit.ly/elifewebinar_slides_May15" TargetMode="External"/><Relationship Id="rId5" Type="http://schemas.openxmlformats.org/officeDocument/2006/relationships/hyperlink" Target="http://bit.ly/elifewebinar_notes_May15"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hyperlink" Target="http://shop.oreilly.com/product/0636920030157.do"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hyperlink" Target="http://shop.oreilly.com/product/0636920030157.do"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hyperlink" Target="http://shop.oreilly.com/product/0636920030157.d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8.png"/><Relationship Id="rId4" Type="http://schemas.openxmlformats.org/officeDocument/2006/relationships/hyperlink" Target="http://shop.oreilly.com/product/0636920030157.do"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2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21.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jpg"/></Relationships>
</file>

<file path=ppt/slides/_rels/slide40.xml.rels><?xml version="1.0" encoding="UTF-8" standalone="yes"?><Relationships xmlns="http://schemas.openxmlformats.org/package/2006/relationships"><Relationship Id="rId10" Type="http://schemas.openxmlformats.org/officeDocument/2006/relationships/image" Target="../media/image28.png"/><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15.png"/><Relationship Id="rId9" Type="http://schemas.openxmlformats.org/officeDocument/2006/relationships/image" Target="../media/image19.png"/><Relationship Id="rId5" Type="http://schemas.openxmlformats.org/officeDocument/2006/relationships/image" Target="../media/image14.png"/><Relationship Id="rId6" Type="http://schemas.openxmlformats.org/officeDocument/2006/relationships/image" Target="../media/image30.png"/><Relationship Id="rId7" Type="http://schemas.openxmlformats.org/officeDocument/2006/relationships/image" Target="../media/image24.png"/><Relationship Id="rId8"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23.png"/><Relationship Id="rId4" Type="http://schemas.openxmlformats.org/officeDocument/2006/relationships/hyperlink" Target="https://datamanagement.hms.harvard.edu/electronic-lab-notebooks"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31.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7.xml"/><Relationship Id="rId3" Type="http://schemas.openxmlformats.org/officeDocument/2006/relationships/image" Target="../media/image31.png"/><Relationship Id="rId4" Type="http://schemas.openxmlformats.org/officeDocument/2006/relationships/image" Target="../media/image29.png"/><Relationship Id="rId5" Type="http://schemas.openxmlformats.org/officeDocument/2006/relationships/image" Target="../media/image25.gi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8.xml"/><Relationship Id="rId3" Type="http://schemas.openxmlformats.org/officeDocument/2006/relationships/image" Target="../media/image9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hyperlink" Target="https://medium.com/@tpoi/do-the-rest-of-the-fucking-analysis-8fcef22fd991"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 Id="rId3" Type="http://schemas.openxmlformats.org/officeDocument/2006/relationships/hyperlink" Target="https://www.protocols.io/view/how-to-make-your-protocol-more-reproducible-discov-g7vbzn6" TargetMode="External"/><Relationship Id="rId4" Type="http://schemas.openxmlformats.org/officeDocument/2006/relationships/hyperlink" Target="https://www.aje.com/en/arc/how-to-write-an-easily-reproducible-protoco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bit.ly/elifewebinar_notes_May15"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2.xml"/><Relationship Id="rId3" Type="http://schemas.openxmlformats.org/officeDocument/2006/relationships/image" Target="../media/image6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51.png"/><Relationship Id="rId4" Type="http://schemas.openxmlformats.org/officeDocument/2006/relationships/image" Target="../media/image27.png"/><Relationship Id="rId5" Type="http://schemas.openxmlformats.org/officeDocument/2006/relationships/image" Target="../media/image105.png"/><Relationship Id="rId6" Type="http://schemas.openxmlformats.org/officeDocument/2006/relationships/image" Target="../media/image54.png"/><Relationship Id="rId7"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4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4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70.png"/><Relationship Id="rId4" Type="http://schemas.openxmlformats.org/officeDocument/2006/relationships/image" Target="../media/image40.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3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01.png"/><Relationship Id="rId4" Type="http://schemas.openxmlformats.org/officeDocument/2006/relationships/hyperlink" Target="http://shop.oreilly.com/product/0636920030157.do"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69.png"/><Relationship Id="rId4" Type="http://schemas.openxmlformats.org/officeDocument/2006/relationships/image" Target="../media/image101.png"/><Relationship Id="rId5" Type="http://schemas.openxmlformats.org/officeDocument/2006/relationships/hyperlink" Target="http://shop.oreilly.com/product/0636920030157.do"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38.png"/><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38.png"/><Relationship Id="rId4" Type="http://schemas.openxmlformats.org/officeDocument/2006/relationships/image" Target="../media/image5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9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69.png"/><Relationship Id="rId4" Type="http://schemas.openxmlformats.org/officeDocument/2006/relationships/image" Target="../media/image3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44.png"/><Relationship Id="rId4" Type="http://schemas.openxmlformats.org/officeDocument/2006/relationships/image" Target="../media/image4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60.png"/><Relationship Id="rId4" Type="http://schemas.openxmlformats.org/officeDocument/2006/relationships/image" Target="../media/image7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55.png"/><Relationship Id="rId4" Type="http://schemas.openxmlformats.org/officeDocument/2006/relationships/image" Target="../media/image65.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48.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50.png"/><Relationship Id="rId4" Type="http://schemas.openxmlformats.org/officeDocument/2006/relationships/image" Target="../media/image49.png"/><Relationship Id="rId5"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50.png"/><Relationship Id="rId4" Type="http://schemas.openxmlformats.org/officeDocument/2006/relationships/image" Target="../media/image53.png"/><Relationship Id="rId5" Type="http://schemas.openxmlformats.org/officeDocument/2006/relationships/image" Target="../media/image71.png"/><Relationship Id="rId6" Type="http://schemas.openxmlformats.org/officeDocument/2006/relationships/image" Target="../media/image6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102.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4.xml"/><Relationship Id="rId3" Type="http://schemas.openxmlformats.org/officeDocument/2006/relationships/hyperlink" Target="https://doi.org/10.7717/peerj.175"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5.xml"/><Relationship Id="rId3" Type="http://schemas.openxmlformats.org/officeDocument/2006/relationships/image" Target="../media/image104.png"/><Relationship Id="rId4" Type="http://schemas.openxmlformats.org/officeDocument/2006/relationships/hyperlink" Target="https://doi.org/10.1093/bioinformatics/btn127"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www.dcc.ac.uk/resources/how-guides/license-research-data" TargetMode="External"/><Relationship Id="rId4" Type="http://schemas.openxmlformats.org/officeDocument/2006/relationships/hyperlink" Target="http://www.dcc.ac.uk/resources/how-guides/license-research-data" TargetMode="External"/><Relationship Id="rId5" Type="http://schemas.openxmlformats.org/officeDocument/2006/relationships/hyperlink" Target="http://kbroman.org/steps2rr/pages/licenses.html" TargetMode="External"/><Relationship Id="rId6" Type="http://schemas.openxmlformats.org/officeDocument/2006/relationships/hyperlink" Target="https://opensource.org/licenses" TargetMode="External"/></Relationships>
</file>

<file path=ppt/slides/_rels/slide77.xml.rels><?xml version="1.0" encoding="UTF-8" standalone="yes"?><Relationships xmlns="http://schemas.openxmlformats.org/package/2006/relationships"><Relationship Id="rId10" Type="http://schemas.openxmlformats.org/officeDocument/2006/relationships/hyperlink" Target="https://zenodo.org/" TargetMode="External"/><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hyperlink" Target="http://www.re3data.org/" TargetMode="External"/><Relationship Id="rId4" Type="http://schemas.openxmlformats.org/officeDocument/2006/relationships/image" Target="../media/image58.jpg"/><Relationship Id="rId9" Type="http://schemas.openxmlformats.org/officeDocument/2006/relationships/hyperlink" Target="https://figshare.com/" TargetMode="External"/><Relationship Id="rId5" Type="http://schemas.openxmlformats.org/officeDocument/2006/relationships/image" Target="../media/image56.jpg"/><Relationship Id="rId6" Type="http://schemas.openxmlformats.org/officeDocument/2006/relationships/image" Target="../media/image67.png"/><Relationship Id="rId7" Type="http://schemas.openxmlformats.org/officeDocument/2006/relationships/image" Target="../media/image100.png"/><Relationship Id="rId8" Type="http://schemas.openxmlformats.org/officeDocument/2006/relationships/hyperlink" Target="http://datadryad.org/"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hyperlink" Target="http://www.jbc.org/content/early/2017/10/03/jbc.RA117.000147" TargetMode="External"/><Relationship Id="rId4" Type="http://schemas.openxmlformats.org/officeDocument/2006/relationships/hyperlink" Target="http://www.jbc.org/content/early/2017/10/03/jbc.RA117.000147"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6.png"/><Relationship Id="rId4" Type="http://schemas.openxmlformats.org/officeDocument/2006/relationships/image" Target="../media/image74.png"/><Relationship Id="rId5" Type="http://schemas.openxmlformats.org/officeDocument/2006/relationships/image" Target="../media/image61.png"/><Relationship Id="rId6" Type="http://schemas.openxmlformats.org/officeDocument/2006/relationships/image" Target="../media/image68.png"/><Relationship Id="rId7" Type="http://schemas.openxmlformats.org/officeDocument/2006/relationships/image" Target="../media/image66.jpg"/><Relationship Id="rId8" Type="http://schemas.openxmlformats.org/officeDocument/2006/relationships/hyperlink" Target="https://doi.org/10.1186/s13059-016-1044-7"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62.png"/><Relationship Id="rId4" Type="http://schemas.openxmlformats.org/officeDocument/2006/relationships/hyperlink" Target="http://journals.plos.org/plosbiology/article?id=10.1371/journal.pbio.1002128" TargetMode="External"/><Relationship Id="rId5" Type="http://schemas.openxmlformats.org/officeDocument/2006/relationships/hyperlink" Target="http://journals.plos.org/plosbiology/article?id=10.1371/journal.pbio.1002128"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3.xml"/><Relationship Id="rId3" Type="http://schemas.openxmlformats.org/officeDocument/2006/relationships/image" Target="../media/image82.png"/><Relationship Id="rId4" Type="http://schemas.openxmlformats.org/officeDocument/2006/relationships/image" Target="../media/image103.png"/><Relationship Id="rId5" Type="http://schemas.openxmlformats.org/officeDocument/2006/relationships/hyperlink" Target="https://www.autodeskresearch.com/publications/samestat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4.xml"/><Relationship Id="rId3" Type="http://schemas.openxmlformats.org/officeDocument/2006/relationships/image" Target="../media/image82.png"/><Relationship Id="rId4" Type="http://schemas.openxmlformats.org/officeDocument/2006/relationships/image" Target="../media/image90.gif"/><Relationship Id="rId5" Type="http://schemas.openxmlformats.org/officeDocument/2006/relationships/hyperlink" Target="https://www.autodeskresearch.com/publications/samestats"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hyperlink" Target="http://www.jbc.org/content/292/50/20592.full" TargetMode="External"/><Relationship Id="rId4" Type="http://schemas.openxmlformats.org/officeDocument/2006/relationships/image" Target="../media/image7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73.png"/><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11" Type="http://schemas.openxmlformats.org/officeDocument/2006/relationships/image" Target="../media/image87.png"/><Relationship Id="rId10" Type="http://schemas.openxmlformats.org/officeDocument/2006/relationships/image" Target="../media/image84.png"/><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77.png"/><Relationship Id="rId4" Type="http://schemas.openxmlformats.org/officeDocument/2006/relationships/image" Target="../media/image80.png"/><Relationship Id="rId9" Type="http://schemas.openxmlformats.org/officeDocument/2006/relationships/image" Target="../media/image83.png"/><Relationship Id="rId5" Type="http://schemas.openxmlformats.org/officeDocument/2006/relationships/image" Target="../media/image75.png"/><Relationship Id="rId6" Type="http://schemas.openxmlformats.org/officeDocument/2006/relationships/image" Target="../media/image79.png"/><Relationship Id="rId7" Type="http://schemas.openxmlformats.org/officeDocument/2006/relationships/image" Target="../media/image85.png"/><Relationship Id="rId8" Type="http://schemas.openxmlformats.org/officeDocument/2006/relationships/image" Target="../media/image81.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hyperlink" Target="https://twitter.com/T_Weissgerber/status/1087646461548998657" TargetMode="External"/><Relationship Id="rId4" Type="http://schemas.openxmlformats.org/officeDocument/2006/relationships/image" Target="../media/image9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94.png"/><Relationship Id="rId4" Type="http://schemas.openxmlformats.org/officeDocument/2006/relationships/hyperlink" Target="http://statistika.mfub.bg.ac.rs/interactive-dotplot/" TargetMode="External"/><Relationship Id="rId5" Type="http://schemas.openxmlformats.org/officeDocument/2006/relationships/hyperlink" Target="http://statistika.mfub.bg.ac.rs/interactive-linegraph/"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mbio.asm.org/content/9/3/e00525-18.abstract"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7.png"/><Relationship Id="rId4" Type="http://schemas.openxmlformats.org/officeDocument/2006/relationships/image" Target="../media/image92.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9.png"/><Relationship Id="rId4" Type="http://schemas.openxmlformats.org/officeDocument/2006/relationships/image" Target="../media/image96.png"/><Relationship Id="rId5" Type="http://schemas.openxmlformats.org/officeDocument/2006/relationships/hyperlink" Target="https://elifesciences.org/articles/36163"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jpg"/><Relationship Id="rId8" Type="http://schemas.openxmlformats.org/officeDocument/2006/relationships/hyperlink" Target="https://forms.gle/dpdumHJLCkG7sBEp6"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5" name="Shape 145"/>
        <p:cNvGrpSpPr/>
        <p:nvPr/>
      </p:nvGrpSpPr>
      <p:grpSpPr>
        <a:xfrm>
          <a:off x="0" y="0"/>
          <a:ext cx="0" cy="0"/>
          <a:chOff x="0" y="0"/>
          <a:chExt cx="0" cy="0"/>
        </a:xfrm>
      </p:grpSpPr>
      <p:sp>
        <p:nvSpPr>
          <p:cNvPr id="146" name="Google Shape;146;p36"/>
          <p:cNvSpPr txBox="1"/>
          <p:nvPr>
            <p:ph type="ctrTitle"/>
          </p:nvPr>
        </p:nvSpPr>
        <p:spPr>
          <a:xfrm>
            <a:off x="311708" y="515975"/>
            <a:ext cx="85206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5200" u="none" cap="none" strike="noStrike">
                <a:solidFill>
                  <a:schemeClr val="dk1"/>
                </a:solidFill>
                <a:latin typeface="Arial"/>
                <a:ea typeface="Arial"/>
                <a:cs typeface="Arial"/>
                <a:sym typeface="Arial"/>
              </a:rPr>
              <a:t>Reproducibility for everyone</a:t>
            </a:r>
            <a:endParaRPr b="0" i="0" sz="5200" u="none" cap="none" strike="noStrike">
              <a:solidFill>
                <a:schemeClr val="dk1"/>
              </a:solidFill>
              <a:latin typeface="Arial"/>
              <a:ea typeface="Arial"/>
              <a:cs typeface="Arial"/>
              <a:sym typeface="Arial"/>
            </a:endParaRPr>
          </a:p>
        </p:txBody>
      </p:sp>
      <p:pic>
        <p:nvPicPr>
          <p:cNvPr id="147" name="Google Shape;147;p36"/>
          <p:cNvPicPr preferRelativeResize="0"/>
          <p:nvPr/>
        </p:nvPicPr>
        <p:blipFill>
          <a:blip r:embed="rId3">
            <a:alphaModFix/>
          </a:blip>
          <a:stretch>
            <a:fillRect/>
          </a:stretch>
        </p:blipFill>
        <p:spPr>
          <a:xfrm>
            <a:off x="7115075" y="4270338"/>
            <a:ext cx="1818376" cy="289825"/>
          </a:xfrm>
          <a:prstGeom prst="rect">
            <a:avLst/>
          </a:prstGeom>
          <a:noFill/>
          <a:ln>
            <a:noFill/>
          </a:ln>
        </p:spPr>
      </p:pic>
      <p:pic>
        <p:nvPicPr>
          <p:cNvPr descr="Image result for addgene" id="148" name="Google Shape;148;p36"/>
          <p:cNvPicPr preferRelativeResize="0"/>
          <p:nvPr/>
        </p:nvPicPr>
        <p:blipFill>
          <a:blip r:embed="rId4">
            <a:alphaModFix/>
          </a:blip>
          <a:stretch>
            <a:fillRect/>
          </a:stretch>
        </p:blipFill>
        <p:spPr>
          <a:xfrm>
            <a:off x="181775" y="4189112"/>
            <a:ext cx="1638875" cy="452275"/>
          </a:xfrm>
          <a:prstGeom prst="rect">
            <a:avLst/>
          </a:prstGeom>
          <a:noFill/>
          <a:ln>
            <a:noFill/>
          </a:ln>
        </p:spPr>
      </p:pic>
      <p:pic>
        <p:nvPicPr>
          <p:cNvPr descr="Image result for code ocean" id="149" name="Google Shape;149;p36"/>
          <p:cNvPicPr preferRelativeResize="0"/>
          <p:nvPr/>
        </p:nvPicPr>
        <p:blipFill>
          <a:blip r:embed="rId5">
            <a:alphaModFix/>
          </a:blip>
          <a:stretch>
            <a:fillRect/>
          </a:stretch>
        </p:blipFill>
        <p:spPr>
          <a:xfrm>
            <a:off x="5194000" y="4270325"/>
            <a:ext cx="1750097" cy="289825"/>
          </a:xfrm>
          <a:prstGeom prst="rect">
            <a:avLst/>
          </a:prstGeom>
          <a:noFill/>
          <a:ln>
            <a:noFill/>
          </a:ln>
        </p:spPr>
      </p:pic>
      <p:pic>
        <p:nvPicPr>
          <p:cNvPr descr="Image result for elife" id="150" name="Google Shape;150;p36"/>
          <p:cNvPicPr preferRelativeResize="0"/>
          <p:nvPr/>
        </p:nvPicPr>
        <p:blipFill>
          <a:blip r:embed="rId6">
            <a:alphaModFix/>
          </a:blip>
          <a:stretch>
            <a:fillRect/>
          </a:stretch>
        </p:blipFill>
        <p:spPr>
          <a:xfrm>
            <a:off x="2183775" y="4091800"/>
            <a:ext cx="1273575" cy="646900"/>
          </a:xfrm>
          <a:prstGeom prst="rect">
            <a:avLst/>
          </a:prstGeom>
          <a:noFill/>
          <a:ln>
            <a:noFill/>
          </a:ln>
        </p:spPr>
      </p:pic>
      <p:pic>
        <p:nvPicPr>
          <p:cNvPr descr="Image result for aspb" id="151" name="Google Shape;151;p36"/>
          <p:cNvPicPr preferRelativeResize="0"/>
          <p:nvPr/>
        </p:nvPicPr>
        <p:blipFill>
          <a:blip r:embed="rId7">
            <a:alphaModFix/>
          </a:blip>
          <a:stretch>
            <a:fillRect/>
          </a:stretch>
        </p:blipFill>
        <p:spPr>
          <a:xfrm>
            <a:off x="3844900" y="3941903"/>
            <a:ext cx="961550" cy="946685"/>
          </a:xfrm>
          <a:prstGeom prst="rect">
            <a:avLst/>
          </a:prstGeom>
          <a:noFill/>
          <a:ln>
            <a:noFill/>
          </a:ln>
        </p:spPr>
      </p:pic>
      <p:sp>
        <p:nvSpPr>
          <p:cNvPr id="152" name="Google Shape;152;p3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53" name="Google Shape;153;p36"/>
          <p:cNvSpPr txBox="1"/>
          <p:nvPr/>
        </p:nvSpPr>
        <p:spPr>
          <a:xfrm>
            <a:off x="1505075" y="2801225"/>
            <a:ext cx="5641200" cy="794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800">
                <a:latin typeface="Calibri"/>
                <a:ea typeface="Calibri"/>
                <a:cs typeface="Calibri"/>
                <a:sym typeface="Calibri"/>
              </a:rPr>
              <a:t>Slides: </a:t>
            </a:r>
            <a:r>
              <a:rPr b="1" lang="en" sz="1800" u="sng">
                <a:solidFill>
                  <a:schemeClr val="hlink"/>
                </a:solidFill>
                <a:latin typeface="Calibri"/>
                <a:ea typeface="Calibri"/>
                <a:cs typeface="Calibri"/>
                <a:sym typeface="Calibri"/>
                <a:hlinkClick r:id="rId8"/>
              </a:rPr>
              <a:t>http://bit.ly/elifewebinar_slides_May15</a:t>
            </a:r>
            <a:endParaRPr b="1" sz="1800">
              <a:latin typeface="Calibri"/>
              <a:ea typeface="Calibri"/>
              <a:cs typeface="Calibri"/>
              <a:sym typeface="Calibri"/>
            </a:endParaRPr>
          </a:p>
          <a:p>
            <a:pPr indent="0" lvl="0" marL="0" rtl="0" algn="ctr">
              <a:lnSpc>
                <a:spcPct val="115000"/>
              </a:lnSpc>
              <a:spcBef>
                <a:spcPts val="0"/>
              </a:spcBef>
              <a:spcAft>
                <a:spcPts val="0"/>
              </a:spcAft>
              <a:buNone/>
            </a:pPr>
            <a:r>
              <a:rPr b="1" lang="en" sz="1800">
                <a:latin typeface="Calibri"/>
                <a:ea typeface="Calibri"/>
                <a:cs typeface="Calibri"/>
                <a:sym typeface="Calibri"/>
              </a:rPr>
              <a:t>Notes: </a:t>
            </a:r>
            <a:r>
              <a:rPr b="1" lang="en" sz="1800" u="sng">
                <a:solidFill>
                  <a:schemeClr val="hlink"/>
                </a:solidFill>
                <a:latin typeface="Calibri"/>
                <a:ea typeface="Calibri"/>
                <a:cs typeface="Calibri"/>
                <a:sym typeface="Calibri"/>
                <a:hlinkClick r:id="rId9"/>
              </a:rPr>
              <a:t>http://bit.ly/elifewebinar_notes_May15</a:t>
            </a:r>
            <a:endParaRPr b="1" sz="1800"/>
          </a:p>
          <a:p>
            <a:pPr indent="0" lvl="0" marL="0" rtl="0" algn="ctr">
              <a:lnSpc>
                <a:spcPct val="115000"/>
              </a:lnSpc>
              <a:spcBef>
                <a:spcPts val="0"/>
              </a:spcBef>
              <a:spcAft>
                <a:spcPts val="0"/>
              </a:spcAft>
              <a:buNone/>
            </a:pPr>
            <a:r>
              <a:rPr b="1" lang="en" sz="1800"/>
              <a:t>CC BY 4.0  </a:t>
            </a:r>
            <a:endParaRPr sz="18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graphicFrame>
        <p:nvGraphicFramePr>
          <p:cNvPr id="225" name="Google Shape;225;p45"/>
          <p:cNvGraphicFramePr/>
          <p:nvPr/>
        </p:nvGraphicFramePr>
        <p:xfrm>
          <a:off x="45260" y="1896837"/>
          <a:ext cx="3000000" cy="3000000"/>
        </p:xfrm>
        <a:graphic>
          <a:graphicData uri="http://schemas.openxmlformats.org/drawingml/2006/table">
            <a:tbl>
              <a:tblPr bandRow="1" firstRow="1">
                <a:noFill/>
                <a:tableStyleId>{1979818E-4D26-4B5B-9450-4338058E0975}</a:tableStyleId>
              </a:tblPr>
              <a:tblGrid>
                <a:gridCol w="2368175"/>
                <a:gridCol w="3482325"/>
                <a:gridCol w="3125400"/>
              </a:tblGrid>
              <a:tr h="370850">
                <a:tc>
                  <a:txBody>
                    <a:bodyPr>
                      <a:noAutofit/>
                    </a:bodyPr>
                    <a:lstStyle/>
                    <a:p>
                      <a:pPr indent="0" lvl="0" marL="0" marR="0" rtl="0" algn="l">
                        <a:lnSpc>
                          <a:spcPct val="100000"/>
                        </a:lnSpc>
                        <a:spcBef>
                          <a:spcPts val="0"/>
                        </a:spcBef>
                        <a:spcAft>
                          <a:spcPts val="0"/>
                        </a:spcAft>
                        <a:buNone/>
                      </a:pPr>
                      <a:r>
                        <a:rPr lang="en" sz="2000" u="none" cap="none" strike="noStrike"/>
                        <a:t>Methods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Same experimental</a:t>
                      </a:r>
                      <a:r>
                        <a:rPr lang="en" sz="2000" u="none" cap="none" strike="noStrike"/>
                        <a:t> system</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Different experimental</a:t>
                      </a:r>
                      <a:r>
                        <a:rPr lang="en" sz="2000" u="none" cap="none" strike="noStrike"/>
                        <a:t> system</a:t>
                      </a:r>
                      <a:endParaRPr sz="20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None/>
                      </a:pPr>
                      <a:r>
                        <a:rPr lang="en" sz="2000" u="none" cap="none" strike="noStrike"/>
                        <a:t>Same</a:t>
                      </a:r>
                      <a:r>
                        <a:rPr lang="en" sz="2000" u="none" cap="none" strike="noStrike"/>
                        <a:t> methods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Reproducibility</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Replicability</a:t>
                      </a:r>
                      <a:endParaRPr sz="20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None/>
                      </a:pPr>
                      <a:r>
                        <a:rPr lang="en" sz="2000" u="none" cap="none" strike="noStrike"/>
                        <a:t>Different methods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Robustness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Generalizability</a:t>
                      </a:r>
                      <a:endParaRPr sz="2000" u="none" cap="none" strike="noStrike"/>
                    </a:p>
                  </a:txBody>
                  <a:tcPr marT="45725" marB="45725" marR="91450" marL="91450"/>
                </a:tc>
              </a:tr>
            </a:tbl>
          </a:graphicData>
        </a:graphic>
      </p:graphicFrame>
      <p:sp>
        <p:nvSpPr>
          <p:cNvPr id="226" name="Google Shape;226;p45"/>
          <p:cNvSpPr txBox="1"/>
          <p:nvPr/>
        </p:nvSpPr>
        <p:spPr>
          <a:xfrm>
            <a:off x="6964901" y="4620275"/>
            <a:ext cx="2249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Schloss, 2018</a:t>
            </a:r>
            <a:endParaRPr/>
          </a:p>
          <a:p>
            <a:pPr indent="0" lvl="0" marL="0" marR="0" rtl="0" algn="l">
              <a:lnSpc>
                <a:spcPct val="100000"/>
              </a:lnSpc>
              <a:spcBef>
                <a:spcPts val="0"/>
              </a:spcBef>
              <a:spcAft>
                <a:spcPts val="0"/>
              </a:spcAft>
              <a:buNone/>
            </a:pPr>
            <a:r>
              <a:rPr b="0" i="0" lang="en" sz="1400" u="sng" cap="none" strike="noStrike">
                <a:solidFill>
                  <a:schemeClr val="hlink"/>
                </a:solidFill>
                <a:latin typeface="Arial"/>
                <a:ea typeface="Arial"/>
                <a:cs typeface="Arial"/>
                <a:sym typeface="Arial"/>
                <a:hlinkClick r:id="rId3"/>
              </a:rPr>
              <a:t>10.1128/mBio.00525-18</a:t>
            </a:r>
            <a:endParaRPr b="0" i="0" sz="1400" u="none" cap="none" strike="noStrike">
              <a:solidFill>
                <a:srgbClr val="000000"/>
              </a:solidFill>
              <a:latin typeface="Arial"/>
              <a:ea typeface="Arial"/>
              <a:cs typeface="Arial"/>
              <a:sym typeface="Arial"/>
            </a:endParaRPr>
          </a:p>
        </p:txBody>
      </p:sp>
      <p:sp>
        <p:nvSpPr>
          <p:cNvPr id="227" name="Google Shape;227;p45"/>
          <p:cNvSpPr txBox="1"/>
          <p:nvPr/>
        </p:nvSpPr>
        <p:spPr>
          <a:xfrm>
            <a:off x="526559" y="672296"/>
            <a:ext cx="790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2800" u="none" cap="none" strike="noStrike">
                <a:solidFill>
                  <a:srgbClr val="000000"/>
                </a:solidFill>
                <a:latin typeface="Arial"/>
                <a:ea typeface="Arial"/>
                <a:cs typeface="Arial"/>
                <a:sym typeface="Arial"/>
              </a:rPr>
              <a:t>What are the different modes of ‘reproducibility’?</a:t>
            </a:r>
            <a:endParaRPr b="0" i="0" sz="2800" u="none" cap="none" strike="noStrike">
              <a:solidFill>
                <a:srgbClr val="000000"/>
              </a:solidFill>
              <a:latin typeface="Arial"/>
              <a:ea typeface="Arial"/>
              <a:cs typeface="Arial"/>
              <a:sym typeface="Arial"/>
            </a:endParaRPr>
          </a:p>
        </p:txBody>
      </p:sp>
      <p:sp>
        <p:nvSpPr>
          <p:cNvPr id="228" name="Google Shape;228;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29" name="Google Shape;229;p4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230" name="Google Shape;230;p45"/>
          <p:cNvSpPr txBox="1"/>
          <p:nvPr/>
        </p:nvSpPr>
        <p:spPr>
          <a:xfrm>
            <a:off x="312575" y="3615425"/>
            <a:ext cx="8595600" cy="40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2800" u="none" cap="none" strike="noStrike">
                <a:solidFill>
                  <a:srgbClr val="000000"/>
                </a:solidFill>
                <a:latin typeface="Arial"/>
                <a:ea typeface="Arial"/>
                <a:cs typeface="Arial"/>
                <a:sym typeface="Arial"/>
              </a:rPr>
              <a:t>Reproducibility is the minimum standard for science.</a:t>
            </a:r>
            <a:endParaRPr b="0" i="0" sz="28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46"/>
          <p:cNvSpPr txBox="1"/>
          <p:nvPr>
            <p:ph type="ctrTitle"/>
          </p:nvPr>
        </p:nvSpPr>
        <p:spPr>
          <a:xfrm>
            <a:off x="1532966" y="1949824"/>
            <a:ext cx="6199094" cy="598669"/>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2800" u="none" cap="none" strike="noStrike">
                <a:solidFill>
                  <a:schemeClr val="dk1"/>
                </a:solidFill>
                <a:latin typeface="Arial"/>
                <a:ea typeface="Arial"/>
                <a:cs typeface="Arial"/>
                <a:sym typeface="Arial"/>
              </a:rPr>
              <a:t>Is reproducibility all that matters?</a:t>
            </a:r>
            <a:endParaRPr sz="2800"/>
          </a:p>
        </p:txBody>
      </p:sp>
      <p:sp>
        <p:nvSpPr>
          <p:cNvPr id="236" name="Google Shape;236;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37" name="Google Shape;237;p4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id="242" name="Google Shape;242;p47"/>
          <p:cNvPicPr preferRelativeResize="0"/>
          <p:nvPr/>
        </p:nvPicPr>
        <p:blipFill rotWithShape="1">
          <a:blip r:embed="rId3">
            <a:alphaModFix/>
          </a:blip>
          <a:srcRect b="0" l="0" r="0" t="0"/>
          <a:stretch/>
        </p:blipFill>
        <p:spPr>
          <a:xfrm>
            <a:off x="2127172" y="490818"/>
            <a:ext cx="4954891" cy="4087906"/>
          </a:xfrm>
          <a:prstGeom prst="rect">
            <a:avLst/>
          </a:prstGeom>
          <a:noFill/>
          <a:ln>
            <a:noFill/>
          </a:ln>
        </p:spPr>
      </p:pic>
      <p:sp>
        <p:nvSpPr>
          <p:cNvPr id="243" name="Google Shape;243;p47"/>
          <p:cNvSpPr txBox="1"/>
          <p:nvPr/>
        </p:nvSpPr>
        <p:spPr>
          <a:xfrm>
            <a:off x="6353050" y="4620275"/>
            <a:ext cx="27909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Casadevall and Fang, 2016</a:t>
            </a:r>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10.1128/mBio.01902-16</a:t>
            </a:r>
            <a:endParaRPr b="0" i="0" sz="1400" u="none" cap="none" strike="noStrike">
              <a:solidFill>
                <a:srgbClr val="000000"/>
              </a:solidFill>
              <a:latin typeface="Arial"/>
              <a:ea typeface="Arial"/>
              <a:cs typeface="Arial"/>
              <a:sym typeface="Arial"/>
            </a:endParaRPr>
          </a:p>
        </p:txBody>
      </p:sp>
      <p:sp>
        <p:nvSpPr>
          <p:cNvPr id="244" name="Google Shape;244;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45" name="Google Shape;245;p4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pic>
        <p:nvPicPr>
          <p:cNvPr id="250" name="Google Shape;250;p48"/>
          <p:cNvPicPr preferRelativeResize="0"/>
          <p:nvPr/>
        </p:nvPicPr>
        <p:blipFill rotWithShape="1">
          <a:blip r:embed="rId3">
            <a:alphaModFix/>
          </a:blip>
          <a:srcRect b="0" l="0" r="0" t="0"/>
          <a:stretch/>
        </p:blipFill>
        <p:spPr>
          <a:xfrm>
            <a:off x="2127172" y="490818"/>
            <a:ext cx="4954890" cy="4087906"/>
          </a:xfrm>
          <a:prstGeom prst="rect">
            <a:avLst/>
          </a:prstGeom>
          <a:noFill/>
          <a:ln>
            <a:noFill/>
          </a:ln>
        </p:spPr>
      </p:pic>
      <p:sp>
        <p:nvSpPr>
          <p:cNvPr id="251" name="Google Shape;251;p48"/>
          <p:cNvSpPr txBox="1"/>
          <p:nvPr/>
        </p:nvSpPr>
        <p:spPr>
          <a:xfrm>
            <a:off x="6458724" y="4620275"/>
            <a:ext cx="2685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Casadevall and Fang, 2016</a:t>
            </a:r>
            <a:endParaRPr/>
          </a:p>
          <a:p>
            <a:pPr indent="0" lvl="0" marL="0" marR="0" rtl="0" algn="l">
              <a:lnSpc>
                <a:spcPct val="100000"/>
              </a:lnSpc>
              <a:spcBef>
                <a:spcPts val="0"/>
              </a:spcBef>
              <a:spcAft>
                <a:spcPts val="0"/>
              </a:spcAft>
              <a:buNone/>
            </a:pPr>
            <a:r>
              <a:rPr b="0" i="0" lang="en" sz="1400" u="sng" cap="none" strike="noStrike">
                <a:solidFill>
                  <a:schemeClr val="hlink"/>
                </a:solidFill>
                <a:latin typeface="Arial"/>
                <a:ea typeface="Arial"/>
                <a:cs typeface="Arial"/>
                <a:sym typeface="Arial"/>
                <a:hlinkClick r:id="rId4"/>
              </a:rPr>
              <a:t>10.1128/mBio.01902-16</a:t>
            </a:r>
            <a:endParaRPr b="0" i="0" sz="1400" u="none" cap="none" strike="noStrike">
              <a:solidFill>
                <a:srgbClr val="000000"/>
              </a:solidFill>
              <a:latin typeface="Arial"/>
              <a:ea typeface="Arial"/>
              <a:cs typeface="Arial"/>
              <a:sym typeface="Arial"/>
            </a:endParaRPr>
          </a:p>
        </p:txBody>
      </p:sp>
      <p:sp>
        <p:nvSpPr>
          <p:cNvPr id="252" name="Google Shape;252;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253" name="Google Shape;253;p4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254" name="Google Shape;254;p48"/>
          <p:cNvSpPr txBox="1"/>
          <p:nvPr>
            <p:ph type="ctrTitle"/>
          </p:nvPr>
        </p:nvSpPr>
        <p:spPr>
          <a:xfrm>
            <a:off x="5167900" y="445175"/>
            <a:ext cx="3897900" cy="598800"/>
          </a:xfrm>
          <a:prstGeom prst="rect">
            <a:avLst/>
          </a:prstGeom>
          <a:noFill/>
          <a:ln>
            <a:noFill/>
          </a:ln>
        </p:spPr>
        <p:txBody>
          <a:bodyPr anchorCtr="0" anchor="b" bIns="91425" lIns="91425" spcFirstLastPara="1" rIns="91425" wrap="square" tIns="91425">
            <a:noAutofit/>
          </a:bodyPr>
          <a:lstStyle/>
          <a:p>
            <a:pPr indent="457200" lvl="0" marL="0" marR="0" rtl="0" algn="ctr">
              <a:lnSpc>
                <a:spcPct val="100000"/>
              </a:lnSpc>
              <a:spcBef>
                <a:spcPts val="0"/>
              </a:spcBef>
              <a:spcAft>
                <a:spcPts val="0"/>
              </a:spcAft>
              <a:buClr>
                <a:schemeClr val="dk1"/>
              </a:buClr>
              <a:buSzPts val="5200"/>
              <a:buFont typeface="Arial"/>
              <a:buNone/>
            </a:pPr>
            <a:r>
              <a:rPr lang="en" sz="2000"/>
              <a:t>Every little helps!</a:t>
            </a:r>
            <a:endParaRPr sz="2000"/>
          </a:p>
        </p:txBody>
      </p:sp>
      <p:sp>
        <p:nvSpPr>
          <p:cNvPr id="255" name="Google Shape;255;p48"/>
          <p:cNvSpPr txBox="1"/>
          <p:nvPr>
            <p:ph type="ctrTitle"/>
          </p:nvPr>
        </p:nvSpPr>
        <p:spPr>
          <a:xfrm>
            <a:off x="0" y="574600"/>
            <a:ext cx="38979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No one is perfect!</a:t>
            </a:r>
            <a:endParaRPr sz="2000"/>
          </a:p>
        </p:txBody>
      </p:sp>
      <p:sp>
        <p:nvSpPr>
          <p:cNvPr id="256" name="Google Shape;256;p48"/>
          <p:cNvSpPr txBox="1"/>
          <p:nvPr>
            <p:ph type="ctrTitle"/>
          </p:nvPr>
        </p:nvSpPr>
        <p:spPr>
          <a:xfrm>
            <a:off x="-110300" y="4247600"/>
            <a:ext cx="37233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Everyone starts somewhere!</a:t>
            </a:r>
            <a:endParaRPr sz="2000"/>
          </a:p>
        </p:txBody>
      </p:sp>
      <p:sp>
        <p:nvSpPr>
          <p:cNvPr id="257" name="Google Shape;257;p48"/>
          <p:cNvSpPr txBox="1"/>
          <p:nvPr>
            <p:ph type="ctrTitle"/>
          </p:nvPr>
        </p:nvSpPr>
        <p:spPr>
          <a:xfrm>
            <a:off x="5479800" y="3720450"/>
            <a:ext cx="37233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Transparent</a:t>
            </a:r>
            <a:r>
              <a:rPr lang="en" sz="2000"/>
              <a:t> and open science!</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1" name="Shape 261"/>
        <p:cNvGrpSpPr/>
        <p:nvPr/>
      </p:nvGrpSpPr>
      <p:grpSpPr>
        <a:xfrm>
          <a:off x="0" y="0"/>
          <a:ext cx="0" cy="0"/>
          <a:chOff x="0" y="0"/>
          <a:chExt cx="0" cy="0"/>
        </a:xfrm>
      </p:grpSpPr>
      <p:sp>
        <p:nvSpPr>
          <p:cNvPr id="262" name="Google Shape;262;p4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63" name="Google Shape;263;p4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264" name="Google Shape;264;p49"/>
          <p:cNvSpPr txBox="1"/>
          <p:nvPr>
            <p:ph idx="4294967295" type="title"/>
          </p:nvPr>
        </p:nvSpPr>
        <p:spPr>
          <a:xfrm>
            <a:off x="293300" y="3580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8" name="Shape 268"/>
        <p:cNvGrpSpPr/>
        <p:nvPr/>
      </p:nvGrpSpPr>
      <p:grpSpPr>
        <a:xfrm>
          <a:off x="0" y="0"/>
          <a:ext cx="0" cy="0"/>
          <a:chOff x="0" y="0"/>
          <a:chExt cx="0" cy="0"/>
        </a:xfrm>
      </p:grpSpPr>
      <p:sp>
        <p:nvSpPr>
          <p:cNvPr id="269" name="Google Shape;269;p50"/>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5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71" name="Google Shape;271;p50"/>
          <p:cNvPicPr preferRelativeResize="0"/>
          <p:nvPr/>
        </p:nvPicPr>
        <p:blipFill>
          <a:blip r:embed="rId3">
            <a:alphaModFix/>
          </a:blip>
          <a:stretch>
            <a:fillRect/>
          </a:stretch>
        </p:blipFill>
        <p:spPr>
          <a:xfrm>
            <a:off x="840300" y="107825"/>
            <a:ext cx="7667728" cy="5035675"/>
          </a:xfrm>
          <a:prstGeom prst="rect">
            <a:avLst/>
          </a:prstGeom>
          <a:noFill/>
          <a:ln>
            <a:noFill/>
          </a:ln>
        </p:spPr>
      </p:pic>
      <p:graphicFrame>
        <p:nvGraphicFramePr>
          <p:cNvPr id="272" name="Google Shape;272;p5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273" name="Google Shape;273;p50"/>
          <p:cNvSpPr txBox="1"/>
          <p:nvPr>
            <p:ph type="title"/>
          </p:nvPr>
        </p:nvSpPr>
        <p:spPr>
          <a:xfrm>
            <a:off x="767675" y="1078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sp>
        <p:nvSpPr>
          <p:cNvPr id="274" name="Google Shape;274;p50"/>
          <p:cNvSpPr txBox="1"/>
          <p:nvPr/>
        </p:nvSpPr>
        <p:spPr>
          <a:xfrm>
            <a:off x="19675" y="4714225"/>
            <a:ext cx="39072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4"/>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5"/>
              </a:rPr>
              <a:t>http://bit.ly/elifewebinar_notes_May15</a:t>
            </a:r>
            <a:endParaRPr b="1" sz="1000">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51"/>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81" name="Google Shape;281;p51"/>
          <p:cNvPicPr preferRelativeResize="0"/>
          <p:nvPr/>
        </p:nvPicPr>
        <p:blipFill>
          <a:blip r:embed="rId3">
            <a:alphaModFix/>
          </a:blip>
          <a:stretch>
            <a:fillRect/>
          </a:stretch>
        </p:blipFill>
        <p:spPr>
          <a:xfrm>
            <a:off x="840300" y="107825"/>
            <a:ext cx="7667728" cy="5035675"/>
          </a:xfrm>
          <a:prstGeom prst="rect">
            <a:avLst/>
          </a:prstGeom>
          <a:noFill/>
          <a:ln>
            <a:noFill/>
          </a:ln>
        </p:spPr>
      </p:pic>
      <p:graphicFrame>
        <p:nvGraphicFramePr>
          <p:cNvPr id="282" name="Google Shape;282;p5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283" name="Google Shape;283;p51"/>
          <p:cNvSpPr txBox="1"/>
          <p:nvPr>
            <p:ph type="title"/>
          </p:nvPr>
        </p:nvSpPr>
        <p:spPr>
          <a:xfrm>
            <a:off x="693125" y="48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pic>
        <p:nvPicPr>
          <p:cNvPr id="284" name="Google Shape;284;p51"/>
          <p:cNvPicPr preferRelativeResize="0"/>
          <p:nvPr/>
        </p:nvPicPr>
        <p:blipFill>
          <a:blip r:embed="rId4">
            <a:alphaModFix/>
          </a:blip>
          <a:stretch>
            <a:fillRect/>
          </a:stretch>
        </p:blipFill>
        <p:spPr>
          <a:xfrm>
            <a:off x="1275063" y="517875"/>
            <a:ext cx="3476625" cy="2324100"/>
          </a:xfrm>
          <a:prstGeom prst="rect">
            <a:avLst/>
          </a:prstGeom>
          <a:noFill/>
          <a:ln>
            <a:noFill/>
          </a:ln>
        </p:spPr>
      </p:pic>
      <p:sp>
        <p:nvSpPr>
          <p:cNvPr id="285" name="Google Shape;285;p51"/>
          <p:cNvSpPr txBox="1"/>
          <p:nvPr/>
        </p:nvSpPr>
        <p:spPr>
          <a:xfrm>
            <a:off x="19675" y="4714225"/>
            <a:ext cx="3603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5"/>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6"/>
              </a:rPr>
              <a:t>http://bit.ly/elifewebinar_notes_May15</a:t>
            </a:r>
            <a:endParaRPr b="1" sz="100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9" name="Shape 289"/>
        <p:cNvGrpSpPr/>
        <p:nvPr/>
      </p:nvGrpSpPr>
      <p:grpSpPr>
        <a:xfrm>
          <a:off x="0" y="0"/>
          <a:ext cx="0" cy="0"/>
          <a:chOff x="0" y="0"/>
          <a:chExt cx="0" cy="0"/>
        </a:xfrm>
      </p:grpSpPr>
      <p:sp>
        <p:nvSpPr>
          <p:cNvPr id="290" name="Google Shape;290;p52"/>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92" name="Google Shape;292;p52"/>
          <p:cNvPicPr preferRelativeResize="0"/>
          <p:nvPr/>
        </p:nvPicPr>
        <p:blipFill>
          <a:blip r:embed="rId3">
            <a:alphaModFix/>
          </a:blip>
          <a:stretch>
            <a:fillRect/>
          </a:stretch>
        </p:blipFill>
        <p:spPr>
          <a:xfrm>
            <a:off x="840300" y="107825"/>
            <a:ext cx="7667728" cy="5035675"/>
          </a:xfrm>
          <a:prstGeom prst="rect">
            <a:avLst/>
          </a:prstGeom>
          <a:noFill/>
          <a:ln>
            <a:noFill/>
          </a:ln>
        </p:spPr>
      </p:pic>
      <p:graphicFrame>
        <p:nvGraphicFramePr>
          <p:cNvPr id="293" name="Google Shape;293;p5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294" name="Google Shape;294;p52"/>
          <p:cNvSpPr txBox="1"/>
          <p:nvPr>
            <p:ph type="title"/>
          </p:nvPr>
        </p:nvSpPr>
        <p:spPr>
          <a:xfrm>
            <a:off x="693125" y="48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pic>
        <p:nvPicPr>
          <p:cNvPr id="295" name="Google Shape;295;p52"/>
          <p:cNvPicPr preferRelativeResize="0"/>
          <p:nvPr/>
        </p:nvPicPr>
        <p:blipFill>
          <a:blip r:embed="rId4">
            <a:alphaModFix/>
          </a:blip>
          <a:stretch>
            <a:fillRect/>
          </a:stretch>
        </p:blipFill>
        <p:spPr>
          <a:xfrm>
            <a:off x="1275063" y="517875"/>
            <a:ext cx="3476625" cy="2324100"/>
          </a:xfrm>
          <a:prstGeom prst="rect">
            <a:avLst/>
          </a:prstGeom>
          <a:noFill/>
          <a:ln>
            <a:noFill/>
          </a:ln>
        </p:spPr>
      </p:pic>
      <p:pic>
        <p:nvPicPr>
          <p:cNvPr id="296" name="Google Shape;296;p52"/>
          <p:cNvPicPr preferRelativeResize="0"/>
          <p:nvPr/>
        </p:nvPicPr>
        <p:blipFill>
          <a:blip r:embed="rId5">
            <a:alphaModFix/>
          </a:blip>
          <a:stretch>
            <a:fillRect/>
          </a:stretch>
        </p:blipFill>
        <p:spPr>
          <a:xfrm>
            <a:off x="5009588" y="621613"/>
            <a:ext cx="3190875" cy="1781175"/>
          </a:xfrm>
          <a:prstGeom prst="rect">
            <a:avLst/>
          </a:prstGeom>
          <a:noFill/>
          <a:ln>
            <a:noFill/>
          </a:ln>
        </p:spPr>
      </p:pic>
      <p:sp>
        <p:nvSpPr>
          <p:cNvPr id="297" name="Google Shape;297;p52"/>
          <p:cNvSpPr txBox="1"/>
          <p:nvPr/>
        </p:nvSpPr>
        <p:spPr>
          <a:xfrm>
            <a:off x="19675" y="4714225"/>
            <a:ext cx="4280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6"/>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7"/>
              </a:rPr>
              <a:t>http://bit.ly/elifewebinar_notes_May15</a:t>
            </a:r>
            <a:endParaRPr b="1" sz="1000">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53"/>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5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4" name="Google Shape;304;p53"/>
          <p:cNvPicPr preferRelativeResize="0"/>
          <p:nvPr/>
        </p:nvPicPr>
        <p:blipFill>
          <a:blip r:embed="rId3">
            <a:alphaModFix/>
          </a:blip>
          <a:stretch>
            <a:fillRect/>
          </a:stretch>
        </p:blipFill>
        <p:spPr>
          <a:xfrm>
            <a:off x="840300" y="107825"/>
            <a:ext cx="7667728" cy="5035675"/>
          </a:xfrm>
          <a:prstGeom prst="rect">
            <a:avLst/>
          </a:prstGeom>
          <a:noFill/>
          <a:ln>
            <a:noFill/>
          </a:ln>
        </p:spPr>
      </p:pic>
      <p:graphicFrame>
        <p:nvGraphicFramePr>
          <p:cNvPr id="305" name="Google Shape;305;p5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06" name="Google Shape;306;p53"/>
          <p:cNvSpPr txBox="1"/>
          <p:nvPr>
            <p:ph type="title"/>
          </p:nvPr>
        </p:nvSpPr>
        <p:spPr>
          <a:xfrm>
            <a:off x="693125" y="48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pic>
        <p:nvPicPr>
          <p:cNvPr id="307" name="Google Shape;307;p53"/>
          <p:cNvPicPr preferRelativeResize="0"/>
          <p:nvPr/>
        </p:nvPicPr>
        <p:blipFill>
          <a:blip r:embed="rId4">
            <a:alphaModFix/>
          </a:blip>
          <a:stretch>
            <a:fillRect/>
          </a:stretch>
        </p:blipFill>
        <p:spPr>
          <a:xfrm>
            <a:off x="1275063" y="517875"/>
            <a:ext cx="3476625" cy="2324100"/>
          </a:xfrm>
          <a:prstGeom prst="rect">
            <a:avLst/>
          </a:prstGeom>
          <a:noFill/>
          <a:ln>
            <a:noFill/>
          </a:ln>
        </p:spPr>
      </p:pic>
      <p:pic>
        <p:nvPicPr>
          <p:cNvPr id="308" name="Google Shape;308;p53"/>
          <p:cNvPicPr preferRelativeResize="0"/>
          <p:nvPr/>
        </p:nvPicPr>
        <p:blipFill>
          <a:blip r:embed="rId5">
            <a:alphaModFix/>
          </a:blip>
          <a:stretch>
            <a:fillRect/>
          </a:stretch>
        </p:blipFill>
        <p:spPr>
          <a:xfrm>
            <a:off x="5009588" y="621613"/>
            <a:ext cx="3190875" cy="1781175"/>
          </a:xfrm>
          <a:prstGeom prst="rect">
            <a:avLst/>
          </a:prstGeom>
          <a:noFill/>
          <a:ln>
            <a:noFill/>
          </a:ln>
        </p:spPr>
      </p:pic>
      <p:pic>
        <p:nvPicPr>
          <p:cNvPr id="309" name="Google Shape;309;p53"/>
          <p:cNvPicPr preferRelativeResize="0"/>
          <p:nvPr/>
        </p:nvPicPr>
        <p:blipFill>
          <a:blip r:embed="rId6">
            <a:alphaModFix/>
          </a:blip>
          <a:stretch>
            <a:fillRect/>
          </a:stretch>
        </p:blipFill>
        <p:spPr>
          <a:xfrm>
            <a:off x="1130350" y="2914675"/>
            <a:ext cx="3657600" cy="1905000"/>
          </a:xfrm>
          <a:prstGeom prst="rect">
            <a:avLst/>
          </a:prstGeom>
          <a:noFill/>
          <a:ln>
            <a:noFill/>
          </a:ln>
        </p:spPr>
      </p:pic>
      <p:sp>
        <p:nvSpPr>
          <p:cNvPr id="310" name="Google Shape;310;p53"/>
          <p:cNvSpPr txBox="1"/>
          <p:nvPr/>
        </p:nvSpPr>
        <p:spPr>
          <a:xfrm>
            <a:off x="19675" y="4714225"/>
            <a:ext cx="3741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7"/>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8"/>
              </a:rPr>
              <a:t>http://bit.ly/elifewebinar_notes_May15</a:t>
            </a:r>
            <a:endParaRPr b="1" sz="10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4"/>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17" name="Google Shape;317;p54"/>
          <p:cNvPicPr preferRelativeResize="0"/>
          <p:nvPr/>
        </p:nvPicPr>
        <p:blipFill>
          <a:blip r:embed="rId3">
            <a:alphaModFix/>
          </a:blip>
          <a:stretch>
            <a:fillRect/>
          </a:stretch>
        </p:blipFill>
        <p:spPr>
          <a:xfrm>
            <a:off x="840300" y="107825"/>
            <a:ext cx="7667728" cy="5035675"/>
          </a:xfrm>
          <a:prstGeom prst="rect">
            <a:avLst/>
          </a:prstGeom>
          <a:noFill/>
          <a:ln>
            <a:noFill/>
          </a:ln>
        </p:spPr>
      </p:pic>
      <p:graphicFrame>
        <p:nvGraphicFramePr>
          <p:cNvPr id="318" name="Google Shape;318;p5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19" name="Google Shape;319;p54"/>
          <p:cNvSpPr txBox="1"/>
          <p:nvPr>
            <p:ph type="title"/>
          </p:nvPr>
        </p:nvSpPr>
        <p:spPr>
          <a:xfrm>
            <a:off x="693125" y="48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pic>
        <p:nvPicPr>
          <p:cNvPr id="320" name="Google Shape;320;p54"/>
          <p:cNvPicPr preferRelativeResize="0"/>
          <p:nvPr/>
        </p:nvPicPr>
        <p:blipFill>
          <a:blip r:embed="rId4">
            <a:alphaModFix/>
          </a:blip>
          <a:stretch>
            <a:fillRect/>
          </a:stretch>
        </p:blipFill>
        <p:spPr>
          <a:xfrm>
            <a:off x="1275063" y="517875"/>
            <a:ext cx="3476625" cy="2324100"/>
          </a:xfrm>
          <a:prstGeom prst="rect">
            <a:avLst/>
          </a:prstGeom>
          <a:noFill/>
          <a:ln>
            <a:noFill/>
          </a:ln>
        </p:spPr>
      </p:pic>
      <p:pic>
        <p:nvPicPr>
          <p:cNvPr id="321" name="Google Shape;321;p54"/>
          <p:cNvPicPr preferRelativeResize="0"/>
          <p:nvPr/>
        </p:nvPicPr>
        <p:blipFill>
          <a:blip r:embed="rId5">
            <a:alphaModFix/>
          </a:blip>
          <a:stretch>
            <a:fillRect/>
          </a:stretch>
        </p:blipFill>
        <p:spPr>
          <a:xfrm>
            <a:off x="5009588" y="621613"/>
            <a:ext cx="3190875" cy="1781175"/>
          </a:xfrm>
          <a:prstGeom prst="rect">
            <a:avLst/>
          </a:prstGeom>
          <a:noFill/>
          <a:ln>
            <a:noFill/>
          </a:ln>
        </p:spPr>
      </p:pic>
      <p:pic>
        <p:nvPicPr>
          <p:cNvPr id="322" name="Google Shape;322;p54"/>
          <p:cNvPicPr preferRelativeResize="0"/>
          <p:nvPr/>
        </p:nvPicPr>
        <p:blipFill>
          <a:blip r:embed="rId6">
            <a:alphaModFix/>
          </a:blip>
          <a:stretch>
            <a:fillRect/>
          </a:stretch>
        </p:blipFill>
        <p:spPr>
          <a:xfrm>
            <a:off x="1130350" y="2914675"/>
            <a:ext cx="3657600" cy="1905000"/>
          </a:xfrm>
          <a:prstGeom prst="rect">
            <a:avLst/>
          </a:prstGeom>
          <a:noFill/>
          <a:ln>
            <a:noFill/>
          </a:ln>
        </p:spPr>
      </p:pic>
      <p:pic>
        <p:nvPicPr>
          <p:cNvPr id="323" name="Google Shape;323;p54"/>
          <p:cNvPicPr preferRelativeResize="0"/>
          <p:nvPr/>
        </p:nvPicPr>
        <p:blipFill>
          <a:blip r:embed="rId7">
            <a:alphaModFix/>
          </a:blip>
          <a:stretch>
            <a:fillRect/>
          </a:stretch>
        </p:blipFill>
        <p:spPr>
          <a:xfrm>
            <a:off x="3738563" y="2219325"/>
            <a:ext cx="1666875" cy="704850"/>
          </a:xfrm>
          <a:prstGeom prst="rect">
            <a:avLst/>
          </a:prstGeom>
          <a:noFill/>
          <a:ln>
            <a:noFill/>
          </a:ln>
        </p:spPr>
      </p:pic>
      <p:sp>
        <p:nvSpPr>
          <p:cNvPr id="324" name="Google Shape;324;p54"/>
          <p:cNvSpPr txBox="1"/>
          <p:nvPr/>
        </p:nvSpPr>
        <p:spPr>
          <a:xfrm>
            <a:off x="19675" y="4714225"/>
            <a:ext cx="39900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8"/>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9"/>
              </a:rPr>
              <a:t>http://bit.ly/elifewebinar_notes_May15</a:t>
            </a:r>
            <a:endParaRPr b="1" sz="1000">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Contribute to this initiative</a:t>
            </a:r>
            <a:endParaRPr/>
          </a:p>
        </p:txBody>
      </p:sp>
      <p:sp>
        <p:nvSpPr>
          <p:cNvPr id="159" name="Google Shape;159;p3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Introductory activities</a:t>
            </a:r>
            <a:endParaRPr/>
          </a:p>
          <a:p>
            <a:pPr indent="-342900" lvl="0" marL="457200" rtl="0" algn="l">
              <a:spcBef>
                <a:spcPts val="0"/>
              </a:spcBef>
              <a:spcAft>
                <a:spcPts val="0"/>
              </a:spcAft>
              <a:buSzPts val="1800"/>
              <a:buAutoNum type="arabicPeriod"/>
            </a:pPr>
            <a:r>
              <a:rPr lang="en"/>
              <a:t>Transcribe speaker notes</a:t>
            </a:r>
            <a:endParaRPr/>
          </a:p>
          <a:p>
            <a:pPr indent="-342900" lvl="0" marL="457200" rtl="0" algn="l">
              <a:spcBef>
                <a:spcPts val="0"/>
              </a:spcBef>
              <a:spcAft>
                <a:spcPts val="0"/>
              </a:spcAft>
              <a:buSzPts val="1800"/>
              <a:buAutoNum type="arabicPeriod"/>
            </a:pPr>
            <a:r>
              <a:rPr lang="en"/>
              <a:t>Translate slides into another language</a:t>
            </a:r>
            <a:endParaRPr/>
          </a:p>
          <a:p>
            <a:pPr indent="-342900" lvl="0" marL="457200" rtl="0" algn="l">
              <a:spcBef>
                <a:spcPts val="0"/>
              </a:spcBef>
              <a:spcAft>
                <a:spcPts val="0"/>
              </a:spcAft>
              <a:buSzPts val="1800"/>
              <a:buAutoNum type="arabicPeriod"/>
            </a:pPr>
            <a:r>
              <a:rPr lang="en"/>
              <a:t>Convert slides for specific topics into posters for “poster workshops”</a:t>
            </a:r>
            <a:endParaRPr/>
          </a:p>
          <a:p>
            <a:pPr indent="-342900" lvl="0" marL="457200" rtl="0" algn="l">
              <a:spcBef>
                <a:spcPts val="0"/>
              </a:spcBef>
              <a:spcAft>
                <a:spcPts val="0"/>
              </a:spcAft>
              <a:buSzPts val="1800"/>
              <a:buAutoNum type="arabicPeriod"/>
            </a:pPr>
            <a:r>
              <a:rPr lang="en"/>
              <a:t>Run a Twitter account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Advanced activities</a:t>
            </a:r>
            <a:endParaRPr/>
          </a:p>
          <a:p>
            <a:pPr indent="-342900" lvl="0" marL="457200" rtl="0" algn="l">
              <a:spcBef>
                <a:spcPts val="0"/>
              </a:spcBef>
              <a:spcAft>
                <a:spcPts val="0"/>
              </a:spcAft>
              <a:buSzPts val="1800"/>
              <a:buAutoNum type="arabicPeriod"/>
            </a:pPr>
            <a:r>
              <a:rPr lang="en"/>
              <a:t>Offer a workshop at your institution, or a conference in your field</a:t>
            </a:r>
            <a:endParaRPr/>
          </a:p>
          <a:p>
            <a:pPr indent="-342900" lvl="0" marL="457200" rtl="0" algn="l">
              <a:spcBef>
                <a:spcPts val="0"/>
              </a:spcBef>
              <a:spcAft>
                <a:spcPts val="0"/>
              </a:spcAft>
              <a:buSzPts val="1800"/>
              <a:buAutoNum type="arabicPeriod"/>
            </a:pPr>
            <a:r>
              <a:rPr lang="en"/>
              <a:t>Create content on new topics</a:t>
            </a:r>
            <a:endParaRPr/>
          </a:p>
        </p:txBody>
      </p:sp>
      <p:sp>
        <p:nvSpPr>
          <p:cNvPr id="160" name="Google Shape;160;p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8" name="Shape 328"/>
        <p:cNvGrpSpPr/>
        <p:nvPr/>
      </p:nvGrpSpPr>
      <p:grpSpPr>
        <a:xfrm>
          <a:off x="0" y="0"/>
          <a:ext cx="0" cy="0"/>
          <a:chOff x="0" y="0"/>
          <a:chExt cx="0" cy="0"/>
        </a:xfrm>
      </p:grpSpPr>
      <p:sp>
        <p:nvSpPr>
          <p:cNvPr id="329" name="Google Shape;329;p55"/>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5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31" name="Google Shape;331;p55"/>
          <p:cNvPicPr preferRelativeResize="0"/>
          <p:nvPr/>
        </p:nvPicPr>
        <p:blipFill>
          <a:blip r:embed="rId3">
            <a:alphaModFix/>
          </a:blip>
          <a:stretch>
            <a:fillRect/>
          </a:stretch>
        </p:blipFill>
        <p:spPr>
          <a:xfrm>
            <a:off x="840300" y="107825"/>
            <a:ext cx="7667728" cy="5035675"/>
          </a:xfrm>
          <a:prstGeom prst="rect">
            <a:avLst/>
          </a:prstGeom>
          <a:noFill/>
          <a:ln>
            <a:noFill/>
          </a:ln>
        </p:spPr>
      </p:pic>
      <p:graphicFrame>
        <p:nvGraphicFramePr>
          <p:cNvPr id="332" name="Google Shape;332;p5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33" name="Google Shape;333;p55"/>
          <p:cNvSpPr txBox="1"/>
          <p:nvPr>
            <p:ph type="title"/>
          </p:nvPr>
        </p:nvSpPr>
        <p:spPr>
          <a:xfrm>
            <a:off x="693125" y="489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Arial"/>
                <a:ea typeface="Arial"/>
                <a:cs typeface="Arial"/>
                <a:sym typeface="Arial"/>
              </a:rPr>
              <a:t>Factors decreasing reproducibility</a:t>
            </a:r>
            <a:endParaRPr>
              <a:latin typeface="Arial"/>
              <a:ea typeface="Arial"/>
              <a:cs typeface="Arial"/>
              <a:sym typeface="Arial"/>
            </a:endParaRPr>
          </a:p>
        </p:txBody>
      </p:sp>
      <p:pic>
        <p:nvPicPr>
          <p:cNvPr id="334" name="Google Shape;334;p55"/>
          <p:cNvPicPr preferRelativeResize="0"/>
          <p:nvPr/>
        </p:nvPicPr>
        <p:blipFill>
          <a:blip r:embed="rId4">
            <a:alphaModFix/>
          </a:blip>
          <a:stretch>
            <a:fillRect/>
          </a:stretch>
        </p:blipFill>
        <p:spPr>
          <a:xfrm>
            <a:off x="1275063" y="517875"/>
            <a:ext cx="3476625" cy="2324100"/>
          </a:xfrm>
          <a:prstGeom prst="rect">
            <a:avLst/>
          </a:prstGeom>
          <a:noFill/>
          <a:ln>
            <a:noFill/>
          </a:ln>
        </p:spPr>
      </p:pic>
      <p:pic>
        <p:nvPicPr>
          <p:cNvPr id="335" name="Google Shape;335;p55"/>
          <p:cNvPicPr preferRelativeResize="0"/>
          <p:nvPr/>
        </p:nvPicPr>
        <p:blipFill>
          <a:blip r:embed="rId5">
            <a:alphaModFix/>
          </a:blip>
          <a:stretch>
            <a:fillRect/>
          </a:stretch>
        </p:blipFill>
        <p:spPr>
          <a:xfrm>
            <a:off x="5009588" y="621613"/>
            <a:ext cx="3190875" cy="1781175"/>
          </a:xfrm>
          <a:prstGeom prst="rect">
            <a:avLst/>
          </a:prstGeom>
          <a:noFill/>
          <a:ln>
            <a:noFill/>
          </a:ln>
        </p:spPr>
      </p:pic>
      <p:pic>
        <p:nvPicPr>
          <p:cNvPr id="336" name="Google Shape;336;p55"/>
          <p:cNvPicPr preferRelativeResize="0"/>
          <p:nvPr/>
        </p:nvPicPr>
        <p:blipFill>
          <a:blip r:embed="rId6">
            <a:alphaModFix/>
          </a:blip>
          <a:stretch>
            <a:fillRect/>
          </a:stretch>
        </p:blipFill>
        <p:spPr>
          <a:xfrm>
            <a:off x="1130350" y="2914675"/>
            <a:ext cx="3657600" cy="1905000"/>
          </a:xfrm>
          <a:prstGeom prst="rect">
            <a:avLst/>
          </a:prstGeom>
          <a:noFill/>
          <a:ln>
            <a:noFill/>
          </a:ln>
        </p:spPr>
      </p:pic>
      <p:pic>
        <p:nvPicPr>
          <p:cNvPr id="337" name="Google Shape;337;p55"/>
          <p:cNvPicPr preferRelativeResize="0"/>
          <p:nvPr/>
        </p:nvPicPr>
        <p:blipFill>
          <a:blip r:embed="rId7">
            <a:alphaModFix/>
          </a:blip>
          <a:stretch>
            <a:fillRect/>
          </a:stretch>
        </p:blipFill>
        <p:spPr>
          <a:xfrm>
            <a:off x="3738563" y="2219325"/>
            <a:ext cx="1666875" cy="704850"/>
          </a:xfrm>
          <a:prstGeom prst="rect">
            <a:avLst/>
          </a:prstGeom>
          <a:noFill/>
          <a:ln>
            <a:noFill/>
          </a:ln>
        </p:spPr>
      </p:pic>
      <p:pic>
        <p:nvPicPr>
          <p:cNvPr id="338" name="Google Shape;338;p55"/>
          <p:cNvPicPr preferRelativeResize="0"/>
          <p:nvPr/>
        </p:nvPicPr>
        <p:blipFill>
          <a:blip r:embed="rId8">
            <a:alphaModFix/>
          </a:blip>
          <a:stretch>
            <a:fillRect/>
          </a:stretch>
        </p:blipFill>
        <p:spPr>
          <a:xfrm>
            <a:off x="5448613" y="2634388"/>
            <a:ext cx="2543175" cy="2028825"/>
          </a:xfrm>
          <a:prstGeom prst="rect">
            <a:avLst/>
          </a:prstGeom>
          <a:noFill/>
          <a:ln>
            <a:noFill/>
          </a:ln>
        </p:spPr>
      </p:pic>
      <p:sp>
        <p:nvSpPr>
          <p:cNvPr id="339" name="Google Shape;339;p55"/>
          <p:cNvSpPr txBox="1"/>
          <p:nvPr/>
        </p:nvSpPr>
        <p:spPr>
          <a:xfrm>
            <a:off x="19675" y="4714225"/>
            <a:ext cx="4073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9"/>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10"/>
              </a:rPr>
              <a:t>http://bit.ly/elifewebinar_notes_May15</a:t>
            </a:r>
            <a:endParaRPr b="1" sz="100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56"/>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56"/>
          <p:cNvSpPr txBox="1"/>
          <p:nvPr>
            <p:ph type="title"/>
          </p:nvPr>
        </p:nvSpPr>
        <p:spPr>
          <a:xfrm>
            <a:off x="311700" y="417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latin typeface="Arial"/>
                <a:ea typeface="Arial"/>
                <a:cs typeface="Arial"/>
                <a:sym typeface="Arial"/>
              </a:rPr>
              <a:t>What can we do by the end of the century?</a:t>
            </a:r>
            <a:endParaRPr>
              <a:latin typeface="Arial"/>
              <a:ea typeface="Arial"/>
              <a:cs typeface="Arial"/>
              <a:sym typeface="Arial"/>
            </a:endParaRPr>
          </a:p>
          <a:p>
            <a:pPr indent="0" lvl="0" marL="0" rtl="0" algn="ctr">
              <a:spcBef>
                <a:spcPts val="0"/>
              </a:spcBef>
              <a:spcAft>
                <a:spcPts val="0"/>
              </a:spcAft>
              <a:buNone/>
            </a:pPr>
            <a:r>
              <a:t/>
            </a:r>
            <a:endParaRPr>
              <a:latin typeface="Arial"/>
              <a:ea typeface="Arial"/>
              <a:cs typeface="Arial"/>
              <a:sym typeface="Arial"/>
            </a:endParaRPr>
          </a:p>
        </p:txBody>
      </p:sp>
      <p:sp>
        <p:nvSpPr>
          <p:cNvPr id="346" name="Google Shape;346;p56"/>
          <p:cNvSpPr txBox="1"/>
          <p:nvPr/>
        </p:nvSpPr>
        <p:spPr>
          <a:xfrm>
            <a:off x="2845250" y="1036375"/>
            <a:ext cx="6246600" cy="3217500"/>
          </a:xfrm>
          <a:prstGeom prst="rect">
            <a:avLst/>
          </a:prstGeom>
          <a:noFill/>
          <a:ln>
            <a:noFill/>
          </a:ln>
        </p:spPr>
        <p:txBody>
          <a:bodyPr anchorCtr="0" anchor="t" bIns="91425" lIns="91425" spcFirstLastPara="1" rIns="91425" wrap="square" tIns="91425">
            <a:noAutofit/>
          </a:bodyPr>
          <a:lstStyle/>
          <a:p>
            <a:pPr indent="0" lvl="0" marL="0" rtl="0" algn="l">
              <a:lnSpc>
                <a:spcPct val="117073"/>
              </a:lnSpc>
              <a:spcBef>
                <a:spcPts val="0"/>
              </a:spcBef>
              <a:spcAft>
                <a:spcPts val="0"/>
              </a:spcAft>
              <a:buNone/>
            </a:pPr>
            <a:r>
              <a:rPr lang="en" sz="1800">
                <a:solidFill>
                  <a:srgbClr val="14171A"/>
                </a:solidFill>
              </a:rPr>
              <a:t>Cori Bargmann, HHMI investigator, President CZI Science</a:t>
            </a:r>
            <a:endParaRPr sz="1800">
              <a:solidFill>
                <a:srgbClr val="14171A"/>
              </a:solidFill>
            </a:endParaRPr>
          </a:p>
          <a:p>
            <a:pPr indent="0" lvl="0" marL="0" rtl="0" algn="l">
              <a:lnSpc>
                <a:spcPct val="117073"/>
              </a:lnSpc>
              <a:spcBef>
                <a:spcPts val="0"/>
              </a:spcBef>
              <a:spcAft>
                <a:spcPts val="0"/>
              </a:spcAft>
              <a:buNone/>
            </a:pPr>
            <a:r>
              <a:t/>
            </a:r>
            <a:endParaRPr sz="1800">
              <a:solidFill>
                <a:srgbClr val="14171A"/>
              </a:solidFill>
            </a:endParaRPr>
          </a:p>
          <a:p>
            <a:pPr indent="0" lvl="0" marL="0" rtl="0" algn="l">
              <a:lnSpc>
                <a:spcPct val="117073"/>
              </a:lnSpc>
              <a:spcBef>
                <a:spcPts val="0"/>
              </a:spcBef>
              <a:spcAft>
                <a:spcPts val="0"/>
              </a:spcAft>
              <a:buNone/>
            </a:pPr>
            <a:r>
              <a:rPr lang="en" sz="1800">
                <a:solidFill>
                  <a:srgbClr val="14171A"/>
                </a:solidFill>
              </a:rPr>
              <a:t>"82 years ago, there were no antibiotics &amp; we didn't know that smoking causes lung cancer... We can expect a lot from the next 82 years." </a:t>
            </a:r>
            <a:br>
              <a:rPr lang="en" sz="1800">
                <a:solidFill>
                  <a:srgbClr val="14171A"/>
                </a:solidFill>
              </a:rPr>
            </a:br>
            <a:br>
              <a:rPr lang="en" sz="1800">
                <a:solidFill>
                  <a:srgbClr val="14171A"/>
                </a:solidFill>
              </a:rPr>
            </a:br>
            <a:endParaRPr sz="1800">
              <a:solidFill>
                <a:srgbClr val="14171A"/>
              </a:solidFill>
            </a:endParaRPr>
          </a:p>
          <a:p>
            <a:pPr indent="0" lvl="0" marL="0" rtl="0" algn="l">
              <a:lnSpc>
                <a:spcPct val="115000"/>
              </a:lnSpc>
              <a:spcBef>
                <a:spcPts val="0"/>
              </a:spcBef>
              <a:spcAft>
                <a:spcPts val="0"/>
              </a:spcAft>
              <a:buNone/>
            </a:pPr>
            <a:r>
              <a:t/>
            </a:r>
            <a:endParaRPr sz="1800">
              <a:solidFill>
                <a:srgbClr val="14171A"/>
              </a:solidFill>
            </a:endParaRPr>
          </a:p>
        </p:txBody>
      </p:sp>
      <p:pic>
        <p:nvPicPr>
          <p:cNvPr id="347" name="Google Shape;347;p56"/>
          <p:cNvPicPr preferRelativeResize="0"/>
          <p:nvPr/>
        </p:nvPicPr>
        <p:blipFill rotWithShape="1">
          <a:blip r:embed="rId3">
            <a:alphaModFix/>
          </a:blip>
          <a:srcRect b="0" l="14641" r="7433" t="0"/>
          <a:stretch/>
        </p:blipFill>
        <p:spPr>
          <a:xfrm>
            <a:off x="86950" y="1036375"/>
            <a:ext cx="2733299" cy="2192275"/>
          </a:xfrm>
          <a:prstGeom prst="rect">
            <a:avLst/>
          </a:prstGeom>
          <a:noFill/>
          <a:ln>
            <a:noFill/>
          </a:ln>
        </p:spPr>
      </p:pic>
      <p:sp>
        <p:nvSpPr>
          <p:cNvPr id="348" name="Google Shape;348;p5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49" name="Google Shape;349;p5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50" name="Google Shape;350;p56"/>
          <p:cNvSpPr txBox="1"/>
          <p:nvPr/>
        </p:nvSpPr>
        <p:spPr>
          <a:xfrm>
            <a:off x="19675" y="4714225"/>
            <a:ext cx="43773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4"/>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5"/>
              </a:rPr>
              <a:t>http://bit.ly/elifewebinar_notes_May15</a:t>
            </a:r>
            <a:endParaRPr b="1" sz="100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Google Shape;355;p57"/>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7"/>
          <p:cNvSpPr txBox="1"/>
          <p:nvPr>
            <p:ph type="title"/>
          </p:nvPr>
        </p:nvSpPr>
        <p:spPr>
          <a:xfrm>
            <a:off x="311700" y="417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latin typeface="Arial"/>
                <a:ea typeface="Arial"/>
                <a:cs typeface="Arial"/>
                <a:sym typeface="Arial"/>
              </a:rPr>
              <a:t>What can we do by the end of the century?</a:t>
            </a:r>
            <a:endParaRPr>
              <a:latin typeface="Arial"/>
              <a:ea typeface="Arial"/>
              <a:cs typeface="Arial"/>
              <a:sym typeface="Arial"/>
            </a:endParaRPr>
          </a:p>
          <a:p>
            <a:pPr indent="0" lvl="0" marL="0" rtl="0" algn="ctr">
              <a:spcBef>
                <a:spcPts val="0"/>
              </a:spcBef>
              <a:spcAft>
                <a:spcPts val="0"/>
              </a:spcAft>
              <a:buNone/>
            </a:pPr>
            <a:r>
              <a:t/>
            </a:r>
            <a:endParaRPr>
              <a:latin typeface="Arial"/>
              <a:ea typeface="Arial"/>
              <a:cs typeface="Arial"/>
              <a:sym typeface="Arial"/>
            </a:endParaRPr>
          </a:p>
        </p:txBody>
      </p:sp>
      <p:sp>
        <p:nvSpPr>
          <p:cNvPr id="357" name="Google Shape;357;p57"/>
          <p:cNvSpPr txBox="1"/>
          <p:nvPr/>
        </p:nvSpPr>
        <p:spPr>
          <a:xfrm>
            <a:off x="2845250" y="1036375"/>
            <a:ext cx="6246600" cy="3217500"/>
          </a:xfrm>
          <a:prstGeom prst="rect">
            <a:avLst/>
          </a:prstGeom>
          <a:noFill/>
          <a:ln>
            <a:noFill/>
          </a:ln>
        </p:spPr>
        <p:txBody>
          <a:bodyPr anchorCtr="0" anchor="t" bIns="91425" lIns="91425" spcFirstLastPara="1" rIns="91425" wrap="square" tIns="91425">
            <a:noAutofit/>
          </a:bodyPr>
          <a:lstStyle/>
          <a:p>
            <a:pPr indent="0" lvl="0" marL="0" rtl="0" algn="l">
              <a:lnSpc>
                <a:spcPct val="117073"/>
              </a:lnSpc>
              <a:spcBef>
                <a:spcPts val="0"/>
              </a:spcBef>
              <a:spcAft>
                <a:spcPts val="0"/>
              </a:spcAft>
              <a:buNone/>
            </a:pPr>
            <a:r>
              <a:rPr lang="en" sz="1800">
                <a:solidFill>
                  <a:srgbClr val="14171A"/>
                </a:solidFill>
              </a:rPr>
              <a:t>Cori Bargmann, HHMI investigator, President CZI Science</a:t>
            </a:r>
            <a:endParaRPr sz="1800">
              <a:solidFill>
                <a:srgbClr val="14171A"/>
              </a:solidFill>
            </a:endParaRPr>
          </a:p>
          <a:p>
            <a:pPr indent="0" lvl="0" marL="0" rtl="0" algn="l">
              <a:lnSpc>
                <a:spcPct val="117073"/>
              </a:lnSpc>
              <a:spcBef>
                <a:spcPts val="0"/>
              </a:spcBef>
              <a:spcAft>
                <a:spcPts val="0"/>
              </a:spcAft>
              <a:buNone/>
            </a:pPr>
            <a:r>
              <a:t/>
            </a:r>
            <a:endParaRPr sz="1800">
              <a:solidFill>
                <a:srgbClr val="14171A"/>
              </a:solidFill>
            </a:endParaRPr>
          </a:p>
          <a:p>
            <a:pPr indent="0" lvl="0" marL="0" rtl="0" algn="l">
              <a:lnSpc>
                <a:spcPct val="117073"/>
              </a:lnSpc>
              <a:spcBef>
                <a:spcPts val="0"/>
              </a:spcBef>
              <a:spcAft>
                <a:spcPts val="0"/>
              </a:spcAft>
              <a:buNone/>
            </a:pPr>
            <a:r>
              <a:rPr lang="en" sz="1800">
                <a:solidFill>
                  <a:srgbClr val="14171A"/>
                </a:solidFill>
              </a:rPr>
              <a:t>"82 years ago, there were no antibiotics &amp; we didn't know that smoking causes lung cancer... We can expect a lot from the next 82 years." </a:t>
            </a:r>
            <a:br>
              <a:rPr lang="en" sz="1800">
                <a:solidFill>
                  <a:srgbClr val="14171A"/>
                </a:solidFill>
              </a:rPr>
            </a:br>
            <a:br>
              <a:rPr lang="en" sz="1800">
                <a:solidFill>
                  <a:srgbClr val="14171A"/>
                </a:solidFill>
              </a:rPr>
            </a:br>
            <a:r>
              <a:rPr lang="en" sz="1800">
                <a:solidFill>
                  <a:srgbClr val="14171A"/>
                </a:solidFill>
              </a:rPr>
              <a:t>"</a:t>
            </a:r>
            <a:r>
              <a:rPr b="1" lang="en" sz="1800">
                <a:solidFill>
                  <a:srgbClr val="14171A"/>
                </a:solidFill>
              </a:rPr>
              <a:t>Where can we be in 82 years if we accelerate science?</a:t>
            </a:r>
            <a:r>
              <a:rPr lang="en" sz="1800">
                <a:solidFill>
                  <a:srgbClr val="14171A"/>
                </a:solidFill>
              </a:rPr>
              <a:t>"</a:t>
            </a:r>
            <a:endParaRPr sz="1800">
              <a:solidFill>
                <a:srgbClr val="14171A"/>
              </a:solidFill>
            </a:endParaRPr>
          </a:p>
          <a:p>
            <a:pPr indent="0" lvl="0" marL="0" rtl="0" algn="l">
              <a:lnSpc>
                <a:spcPct val="115000"/>
              </a:lnSpc>
              <a:spcBef>
                <a:spcPts val="0"/>
              </a:spcBef>
              <a:spcAft>
                <a:spcPts val="0"/>
              </a:spcAft>
              <a:buNone/>
            </a:pPr>
            <a:r>
              <a:t/>
            </a:r>
            <a:endParaRPr sz="1800">
              <a:solidFill>
                <a:srgbClr val="14171A"/>
              </a:solidFill>
            </a:endParaRPr>
          </a:p>
        </p:txBody>
      </p:sp>
      <p:pic>
        <p:nvPicPr>
          <p:cNvPr id="358" name="Google Shape;358;p57"/>
          <p:cNvPicPr preferRelativeResize="0"/>
          <p:nvPr/>
        </p:nvPicPr>
        <p:blipFill rotWithShape="1">
          <a:blip r:embed="rId3">
            <a:alphaModFix/>
          </a:blip>
          <a:srcRect b="0" l="14641" r="7433" t="0"/>
          <a:stretch/>
        </p:blipFill>
        <p:spPr>
          <a:xfrm>
            <a:off x="86950" y="1036375"/>
            <a:ext cx="2733299" cy="2192275"/>
          </a:xfrm>
          <a:prstGeom prst="rect">
            <a:avLst/>
          </a:prstGeom>
          <a:noFill/>
          <a:ln>
            <a:noFill/>
          </a:ln>
        </p:spPr>
      </p:pic>
      <p:sp>
        <p:nvSpPr>
          <p:cNvPr id="359" name="Google Shape;359;p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60" name="Google Shape;360;p5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61" name="Google Shape;361;p57"/>
          <p:cNvSpPr txBox="1"/>
          <p:nvPr/>
        </p:nvSpPr>
        <p:spPr>
          <a:xfrm>
            <a:off x="19675" y="4714225"/>
            <a:ext cx="42804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Slides: </a:t>
            </a:r>
            <a:r>
              <a:rPr b="1" lang="en" sz="1000" u="sng">
                <a:solidFill>
                  <a:schemeClr val="accent5"/>
                </a:solidFill>
                <a:latin typeface="Open Sans"/>
                <a:ea typeface="Open Sans"/>
                <a:cs typeface="Open Sans"/>
                <a:sym typeface="Open Sans"/>
                <a:hlinkClick r:id="rId4"/>
              </a:rPr>
              <a:t>http://bit.ly/elifewebinar_slides_May15</a:t>
            </a:r>
            <a:endParaRPr b="1" sz="1000">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sz="1000">
                <a:solidFill>
                  <a:schemeClr val="dk1"/>
                </a:solidFill>
                <a:latin typeface="Open Sans"/>
                <a:ea typeface="Open Sans"/>
                <a:cs typeface="Open Sans"/>
                <a:sym typeface="Open Sans"/>
              </a:rPr>
              <a:t>Notes:</a:t>
            </a:r>
            <a:r>
              <a:rPr b="1" lang="en" sz="1000">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rPr>
              <a:t> </a:t>
            </a:r>
            <a:r>
              <a:rPr b="1" lang="en" sz="1000" u="sng">
                <a:solidFill>
                  <a:schemeClr val="accent5"/>
                </a:solidFill>
                <a:latin typeface="Open Sans"/>
                <a:ea typeface="Open Sans"/>
                <a:cs typeface="Open Sans"/>
                <a:sym typeface="Open Sans"/>
                <a:hlinkClick r:id="rId5"/>
              </a:rPr>
              <a:t>http://bit.ly/elifewebinar_notes_May15</a:t>
            </a:r>
            <a:endParaRPr b="1" sz="100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5" name="Shape 365"/>
        <p:cNvGrpSpPr/>
        <p:nvPr/>
      </p:nvGrpSpPr>
      <p:grpSpPr>
        <a:xfrm>
          <a:off x="0" y="0"/>
          <a:ext cx="0" cy="0"/>
          <a:chOff x="0" y="0"/>
          <a:chExt cx="0" cy="0"/>
        </a:xfrm>
      </p:grpSpPr>
      <p:sp>
        <p:nvSpPr>
          <p:cNvPr id="366" name="Google Shape;366;p5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367" name="Google Shape;367;p58"/>
          <p:cNvSpPr txBox="1"/>
          <p:nvPr>
            <p:ph type="ctrTitle"/>
          </p:nvPr>
        </p:nvSpPr>
        <p:spPr>
          <a:xfrm>
            <a:off x="1546716" y="3228824"/>
            <a:ext cx="61992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800"/>
              <a:t>Your thoughts: </a:t>
            </a:r>
            <a:endParaRPr sz="2800"/>
          </a:p>
          <a:p>
            <a:pPr indent="0" lvl="0" marL="0" marR="0" rtl="0" algn="ctr">
              <a:lnSpc>
                <a:spcPct val="100000"/>
              </a:lnSpc>
              <a:spcBef>
                <a:spcPts val="0"/>
              </a:spcBef>
              <a:spcAft>
                <a:spcPts val="0"/>
              </a:spcAft>
              <a:buClr>
                <a:schemeClr val="dk1"/>
              </a:buClr>
              <a:buSzPts val="5200"/>
              <a:buFont typeface="Arial"/>
              <a:buNone/>
            </a:pPr>
            <a:r>
              <a:t/>
            </a:r>
            <a:endParaRPr sz="2800"/>
          </a:p>
          <a:p>
            <a:pPr indent="0" lvl="0" marL="0" marR="0" rtl="0" algn="ctr">
              <a:lnSpc>
                <a:spcPct val="100000"/>
              </a:lnSpc>
              <a:spcBef>
                <a:spcPts val="0"/>
              </a:spcBef>
              <a:spcAft>
                <a:spcPts val="0"/>
              </a:spcAft>
              <a:buClr>
                <a:schemeClr val="dk1"/>
              </a:buClr>
              <a:buSzPts val="5200"/>
              <a:buFont typeface="Arial"/>
              <a:buNone/>
            </a:pPr>
            <a:r>
              <a:rPr lang="en" sz="2800"/>
              <a:t>What are major improvements that could lead to more reproducibility?</a:t>
            </a:r>
            <a:endParaRPr sz="2800"/>
          </a:p>
        </p:txBody>
      </p:sp>
      <p:graphicFrame>
        <p:nvGraphicFramePr>
          <p:cNvPr id="368" name="Google Shape;368;p5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2" name="Shape 372"/>
        <p:cNvGrpSpPr/>
        <p:nvPr/>
      </p:nvGrpSpPr>
      <p:grpSpPr>
        <a:xfrm>
          <a:off x="0" y="0"/>
          <a:ext cx="0" cy="0"/>
          <a:chOff x="0" y="0"/>
          <a:chExt cx="0" cy="0"/>
        </a:xfrm>
      </p:grpSpPr>
      <p:sp>
        <p:nvSpPr>
          <p:cNvPr id="373" name="Google Shape;373;p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74" name="Google Shape;374;p5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75" name="Google Shape;375;p59"/>
          <p:cNvSpPr txBox="1"/>
          <p:nvPr>
            <p:ph type="ctrTitle"/>
          </p:nvPr>
        </p:nvSpPr>
        <p:spPr>
          <a:xfrm>
            <a:off x="4151575" y="1209075"/>
            <a:ext cx="38979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Every little bit helps!</a:t>
            </a:r>
            <a:endParaRPr sz="2000"/>
          </a:p>
        </p:txBody>
      </p:sp>
      <p:sp>
        <p:nvSpPr>
          <p:cNvPr id="376" name="Google Shape;376;p59"/>
          <p:cNvSpPr txBox="1"/>
          <p:nvPr>
            <p:ph type="ctrTitle"/>
          </p:nvPr>
        </p:nvSpPr>
        <p:spPr>
          <a:xfrm>
            <a:off x="111550" y="1209063"/>
            <a:ext cx="38979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No one is perfect!</a:t>
            </a:r>
            <a:endParaRPr sz="2000"/>
          </a:p>
        </p:txBody>
      </p:sp>
      <p:sp>
        <p:nvSpPr>
          <p:cNvPr id="377" name="Google Shape;377;p59"/>
          <p:cNvSpPr txBox="1"/>
          <p:nvPr>
            <p:ph type="ctrTitle"/>
          </p:nvPr>
        </p:nvSpPr>
        <p:spPr>
          <a:xfrm>
            <a:off x="2244575" y="2571750"/>
            <a:ext cx="37233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Everyone starts somewhere!</a:t>
            </a:r>
            <a:endParaRPr sz="20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1" name="Shape 381"/>
        <p:cNvGrpSpPr/>
        <p:nvPr/>
      </p:nvGrpSpPr>
      <p:grpSpPr>
        <a:xfrm>
          <a:off x="0" y="0"/>
          <a:ext cx="0" cy="0"/>
          <a:chOff x="0" y="0"/>
          <a:chExt cx="0" cy="0"/>
        </a:xfrm>
      </p:grpSpPr>
      <p:sp>
        <p:nvSpPr>
          <p:cNvPr id="382" name="Google Shape;382;p6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83" name="Google Shape;383;p6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384" name="Google Shape;384;p60"/>
          <p:cNvSpPr txBox="1"/>
          <p:nvPr>
            <p:ph type="ctrTitle"/>
          </p:nvPr>
        </p:nvSpPr>
        <p:spPr>
          <a:xfrm>
            <a:off x="4151575" y="1209075"/>
            <a:ext cx="38979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Every little bit helps!</a:t>
            </a:r>
            <a:endParaRPr sz="2000"/>
          </a:p>
        </p:txBody>
      </p:sp>
      <p:sp>
        <p:nvSpPr>
          <p:cNvPr id="385" name="Google Shape;385;p60"/>
          <p:cNvSpPr txBox="1"/>
          <p:nvPr>
            <p:ph type="ctrTitle"/>
          </p:nvPr>
        </p:nvSpPr>
        <p:spPr>
          <a:xfrm>
            <a:off x="111550" y="1209063"/>
            <a:ext cx="38979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No one is perfect!</a:t>
            </a:r>
            <a:endParaRPr sz="2000"/>
          </a:p>
        </p:txBody>
      </p:sp>
      <p:sp>
        <p:nvSpPr>
          <p:cNvPr id="386" name="Google Shape;386;p60"/>
          <p:cNvSpPr txBox="1"/>
          <p:nvPr>
            <p:ph type="ctrTitle"/>
          </p:nvPr>
        </p:nvSpPr>
        <p:spPr>
          <a:xfrm>
            <a:off x="2244575" y="2571750"/>
            <a:ext cx="37233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000"/>
              <a:t>Everyone starts somewhere!</a:t>
            </a:r>
            <a:endParaRPr sz="2000"/>
          </a:p>
        </p:txBody>
      </p:sp>
      <p:sp>
        <p:nvSpPr>
          <p:cNvPr id="387" name="Google Shape;387;p60"/>
          <p:cNvSpPr txBox="1"/>
          <p:nvPr/>
        </p:nvSpPr>
        <p:spPr>
          <a:xfrm>
            <a:off x="1153900" y="3754075"/>
            <a:ext cx="6964200" cy="75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Adopting some of these best practices isn’t just good for other scientists; it’s good for you and will save you time in the long term.</a:t>
            </a:r>
            <a:endParaRPr b="1" sz="18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1" name="Shape 391"/>
        <p:cNvGrpSpPr/>
        <p:nvPr/>
      </p:nvGrpSpPr>
      <p:grpSpPr>
        <a:xfrm>
          <a:off x="0" y="0"/>
          <a:ext cx="0" cy="0"/>
          <a:chOff x="0" y="0"/>
          <a:chExt cx="0" cy="0"/>
        </a:xfrm>
      </p:grpSpPr>
      <p:sp>
        <p:nvSpPr>
          <p:cNvPr id="392" name="Google Shape;392;p61"/>
          <p:cNvSpPr txBox="1"/>
          <p:nvPr>
            <p:ph type="ctrTitle"/>
          </p:nvPr>
        </p:nvSpPr>
        <p:spPr>
          <a:xfrm>
            <a:off x="0" y="1860681"/>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5200" u="none" cap="none" strike="noStrike">
                <a:solidFill>
                  <a:schemeClr val="dk1"/>
                </a:solidFill>
                <a:latin typeface="Arial"/>
                <a:ea typeface="Arial"/>
                <a:cs typeface="Arial"/>
                <a:sym typeface="Arial"/>
              </a:rPr>
              <a:t>Data management</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393" name="Google Shape;393;p6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394" name="Google Shape;394;p61"/>
          <p:cNvSpPr txBox="1"/>
          <p:nvPr/>
        </p:nvSpPr>
        <p:spPr>
          <a:xfrm>
            <a:off x="3981675" y="4731900"/>
            <a:ext cx="2453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http://kbroman.org/dataorg/</a:t>
            </a:r>
            <a:endParaRPr/>
          </a:p>
        </p:txBody>
      </p:sp>
      <p:sp>
        <p:nvSpPr>
          <p:cNvPr id="395" name="Google Shape;395;p61"/>
          <p:cNvSpPr txBox="1"/>
          <p:nvPr/>
        </p:nvSpPr>
        <p:spPr>
          <a:xfrm>
            <a:off x="5616300" y="4731900"/>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1"/>
          <p:cNvSpPr txBox="1"/>
          <p:nvPr/>
        </p:nvSpPr>
        <p:spPr>
          <a:xfrm>
            <a:off x="7111800" y="4731900"/>
            <a:ext cx="20322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https://dmptool.org/</a:t>
            </a:r>
            <a:endParaRPr/>
          </a:p>
        </p:txBody>
      </p:sp>
      <p:sp>
        <p:nvSpPr>
          <p:cNvPr id="397" name="Google Shape;397;p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1" name="Shape 401"/>
        <p:cNvGrpSpPr/>
        <p:nvPr/>
      </p:nvGrpSpPr>
      <p:grpSpPr>
        <a:xfrm>
          <a:off x="0" y="0"/>
          <a:ext cx="0" cy="0"/>
          <a:chOff x="0" y="0"/>
          <a:chExt cx="0" cy="0"/>
        </a:xfrm>
      </p:grpSpPr>
      <p:graphicFrame>
        <p:nvGraphicFramePr>
          <p:cNvPr id="402" name="Google Shape;402;p6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pic>
        <p:nvPicPr>
          <p:cNvPr id="403" name="Google Shape;403;p62"/>
          <p:cNvPicPr preferRelativeResize="0"/>
          <p:nvPr/>
        </p:nvPicPr>
        <p:blipFill>
          <a:blip r:embed="rId3">
            <a:alphaModFix/>
          </a:blip>
          <a:stretch>
            <a:fillRect/>
          </a:stretch>
        </p:blipFill>
        <p:spPr>
          <a:xfrm>
            <a:off x="2168650" y="1185239"/>
            <a:ext cx="4556450" cy="2599700"/>
          </a:xfrm>
          <a:prstGeom prst="rect">
            <a:avLst/>
          </a:prstGeom>
          <a:noFill/>
          <a:ln>
            <a:noFill/>
          </a:ln>
        </p:spPr>
      </p:pic>
      <p:sp>
        <p:nvSpPr>
          <p:cNvPr id="404" name="Google Shape;404;p62"/>
          <p:cNvSpPr txBox="1"/>
          <p:nvPr/>
        </p:nvSpPr>
        <p:spPr>
          <a:xfrm>
            <a:off x="784800" y="958675"/>
            <a:ext cx="34773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2"/>
          <p:cNvSpPr txBox="1"/>
          <p:nvPr/>
        </p:nvSpPr>
        <p:spPr>
          <a:xfrm>
            <a:off x="2611200" y="4205475"/>
            <a:ext cx="41139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Have a plan! Be happy!</a:t>
            </a:r>
            <a:endParaRPr b="1" sz="2400"/>
          </a:p>
        </p:txBody>
      </p:sp>
      <p:sp>
        <p:nvSpPr>
          <p:cNvPr id="406" name="Google Shape;406;p62"/>
          <p:cNvSpPr txBox="1"/>
          <p:nvPr/>
        </p:nvSpPr>
        <p:spPr>
          <a:xfrm>
            <a:off x="1748225" y="618975"/>
            <a:ext cx="20007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 cannot find this file!</a:t>
            </a:r>
            <a:endParaRPr/>
          </a:p>
        </p:txBody>
      </p:sp>
      <p:sp>
        <p:nvSpPr>
          <p:cNvPr id="407" name="Google Shape;407;p62"/>
          <p:cNvSpPr txBox="1"/>
          <p:nvPr/>
        </p:nvSpPr>
        <p:spPr>
          <a:xfrm>
            <a:off x="1118550" y="3624575"/>
            <a:ext cx="16080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Where is my file?</a:t>
            </a:r>
            <a:endParaRPr/>
          </a:p>
        </p:txBody>
      </p:sp>
      <p:sp>
        <p:nvSpPr>
          <p:cNvPr id="408" name="Google Shape;408;p62"/>
          <p:cNvSpPr txBox="1"/>
          <p:nvPr/>
        </p:nvSpPr>
        <p:spPr>
          <a:xfrm>
            <a:off x="6530475" y="3739825"/>
            <a:ext cx="18459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What version was it?</a:t>
            </a:r>
            <a:endParaRPr/>
          </a:p>
        </p:txBody>
      </p:sp>
      <p:sp>
        <p:nvSpPr>
          <p:cNvPr id="409" name="Google Shape;409;p62"/>
          <p:cNvSpPr txBox="1"/>
          <p:nvPr/>
        </p:nvSpPr>
        <p:spPr>
          <a:xfrm>
            <a:off x="5096875" y="695900"/>
            <a:ext cx="25152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accent2"/>
                </a:solidFill>
                <a:highlight>
                  <a:srgbClr val="FFFFFF"/>
                </a:highlight>
              </a:rPr>
              <a:t>What did I call that file?</a:t>
            </a:r>
            <a:endParaRPr/>
          </a:p>
        </p:txBody>
      </p:sp>
      <p:sp>
        <p:nvSpPr>
          <p:cNvPr id="410" name="Google Shape;410;p62"/>
          <p:cNvSpPr txBox="1"/>
          <p:nvPr/>
        </p:nvSpPr>
        <p:spPr>
          <a:xfrm>
            <a:off x="6402450" y="1783550"/>
            <a:ext cx="26187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Wild type picture or mutant picture</a:t>
            </a:r>
            <a:r>
              <a:rPr lang="en"/>
              <a:t>?</a:t>
            </a:r>
            <a:endParaRPr/>
          </a:p>
        </p:txBody>
      </p:sp>
      <p:sp>
        <p:nvSpPr>
          <p:cNvPr id="411" name="Google Shape;411;p62"/>
          <p:cNvSpPr txBox="1"/>
          <p:nvPr/>
        </p:nvSpPr>
        <p:spPr>
          <a:xfrm>
            <a:off x="6286600" y="3739825"/>
            <a:ext cx="26187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2"/>
          <p:cNvSpPr txBox="1"/>
          <p:nvPr/>
        </p:nvSpPr>
        <p:spPr>
          <a:xfrm>
            <a:off x="300000" y="1953025"/>
            <a:ext cx="21789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Where is my RAW data?</a:t>
            </a:r>
            <a:endParaRPr/>
          </a:p>
        </p:txBody>
      </p:sp>
      <p:sp>
        <p:nvSpPr>
          <p:cNvPr id="413" name="Google Shape;413;p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graphicFrame>
        <p:nvGraphicFramePr>
          <p:cNvPr id="418" name="Google Shape;418;p6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19" name="Google Shape;419;p63"/>
          <p:cNvSpPr txBox="1"/>
          <p:nvPr/>
        </p:nvSpPr>
        <p:spPr>
          <a:xfrm>
            <a:off x="970850" y="546650"/>
            <a:ext cx="7219500" cy="1565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333333"/>
                </a:solidFill>
              </a:rPr>
              <a:t>What</a:t>
            </a:r>
            <a:r>
              <a:rPr lang="en" sz="1800">
                <a:solidFill>
                  <a:srgbClr val="333333"/>
                </a:solidFill>
              </a:rPr>
              <a:t> data will be produced as a part of the project</a:t>
            </a:r>
            <a:endParaRPr sz="1800">
              <a:solidFill>
                <a:srgbClr val="333333"/>
              </a:solidFill>
            </a:endParaRPr>
          </a:p>
          <a:p>
            <a:pPr indent="0" lvl="0" marL="0" rtl="0" algn="l">
              <a:lnSpc>
                <a:spcPct val="115000"/>
              </a:lnSpc>
              <a:spcBef>
                <a:spcPts val="800"/>
              </a:spcBef>
              <a:spcAft>
                <a:spcPts val="0"/>
              </a:spcAft>
              <a:buNone/>
            </a:pPr>
            <a:r>
              <a:t/>
            </a:r>
            <a:endParaRPr sz="1000">
              <a:solidFill>
                <a:srgbClr val="333333"/>
              </a:solidFill>
            </a:endParaRPr>
          </a:p>
          <a:p>
            <a:pPr indent="0" lvl="0" marL="0" rtl="0" algn="l">
              <a:lnSpc>
                <a:spcPct val="115000"/>
              </a:lnSpc>
              <a:spcBef>
                <a:spcPts val="800"/>
              </a:spcBef>
              <a:spcAft>
                <a:spcPts val="0"/>
              </a:spcAft>
              <a:buNone/>
            </a:pPr>
            <a:r>
              <a:rPr b="1" lang="en" sz="1800">
                <a:solidFill>
                  <a:srgbClr val="333333"/>
                </a:solidFill>
              </a:rPr>
              <a:t>How</a:t>
            </a:r>
            <a:r>
              <a:rPr lang="en" sz="1800">
                <a:solidFill>
                  <a:srgbClr val="333333"/>
                </a:solidFill>
              </a:rPr>
              <a:t> each type of data will be organized, documented, standardized, stored, protected, shared and archived</a:t>
            </a:r>
            <a:endParaRPr sz="1800">
              <a:solidFill>
                <a:srgbClr val="333333"/>
              </a:solidFill>
            </a:endParaRPr>
          </a:p>
          <a:p>
            <a:pPr indent="0" lvl="0" marL="0" rtl="0" algn="l">
              <a:lnSpc>
                <a:spcPct val="115000"/>
              </a:lnSpc>
              <a:spcBef>
                <a:spcPts val="800"/>
              </a:spcBef>
              <a:spcAft>
                <a:spcPts val="0"/>
              </a:spcAft>
              <a:buNone/>
            </a:pPr>
            <a:r>
              <a:t/>
            </a:r>
            <a:endParaRPr sz="1000">
              <a:solidFill>
                <a:srgbClr val="333333"/>
              </a:solidFill>
            </a:endParaRPr>
          </a:p>
          <a:p>
            <a:pPr indent="0" lvl="0" marL="0" rtl="0" algn="l">
              <a:lnSpc>
                <a:spcPct val="115000"/>
              </a:lnSpc>
              <a:spcBef>
                <a:spcPts val="800"/>
              </a:spcBef>
              <a:spcAft>
                <a:spcPts val="0"/>
              </a:spcAft>
              <a:buNone/>
            </a:pPr>
            <a:r>
              <a:rPr b="1" lang="en" sz="1800">
                <a:solidFill>
                  <a:srgbClr val="333333"/>
                </a:solidFill>
              </a:rPr>
              <a:t>Who</a:t>
            </a:r>
            <a:r>
              <a:rPr lang="en" sz="1800">
                <a:solidFill>
                  <a:srgbClr val="333333"/>
                </a:solidFill>
              </a:rPr>
              <a:t> will take responsibility for carrying out the activities listed above</a:t>
            </a:r>
            <a:endParaRPr sz="1800">
              <a:solidFill>
                <a:srgbClr val="333333"/>
              </a:solidFill>
            </a:endParaRPr>
          </a:p>
          <a:p>
            <a:pPr indent="0" lvl="0" marL="0" rtl="0" algn="l">
              <a:lnSpc>
                <a:spcPct val="115000"/>
              </a:lnSpc>
              <a:spcBef>
                <a:spcPts val="800"/>
              </a:spcBef>
              <a:spcAft>
                <a:spcPts val="0"/>
              </a:spcAft>
              <a:buNone/>
            </a:pPr>
            <a:r>
              <a:t/>
            </a:r>
            <a:endParaRPr sz="1000">
              <a:solidFill>
                <a:srgbClr val="333333"/>
              </a:solidFill>
            </a:endParaRPr>
          </a:p>
          <a:p>
            <a:pPr indent="0" lvl="0" marL="0" rtl="0" algn="l">
              <a:lnSpc>
                <a:spcPct val="115000"/>
              </a:lnSpc>
              <a:spcBef>
                <a:spcPts val="800"/>
              </a:spcBef>
              <a:spcAft>
                <a:spcPts val="0"/>
              </a:spcAft>
              <a:buNone/>
            </a:pPr>
            <a:r>
              <a:rPr b="1" lang="en" sz="1800">
                <a:solidFill>
                  <a:srgbClr val="333333"/>
                </a:solidFill>
              </a:rPr>
              <a:t>When</a:t>
            </a:r>
            <a:r>
              <a:rPr lang="en" sz="1800">
                <a:solidFill>
                  <a:srgbClr val="333333"/>
                </a:solidFill>
              </a:rPr>
              <a:t> these activities will take place over the course of the project (and beyond) </a:t>
            </a:r>
            <a:endParaRPr sz="1800">
              <a:solidFill>
                <a:srgbClr val="333333"/>
              </a:solidFill>
            </a:endParaRPr>
          </a:p>
          <a:p>
            <a:pPr indent="0" lvl="0" marL="0" rtl="0" algn="l">
              <a:lnSpc>
                <a:spcPct val="115000"/>
              </a:lnSpc>
              <a:spcBef>
                <a:spcPts val="800"/>
              </a:spcBef>
              <a:spcAft>
                <a:spcPts val="0"/>
              </a:spcAft>
              <a:buNone/>
            </a:pPr>
            <a:r>
              <a:t/>
            </a:r>
            <a:endParaRPr sz="1000">
              <a:solidFill>
                <a:srgbClr val="333333"/>
              </a:solidFill>
            </a:endParaRPr>
          </a:p>
          <a:p>
            <a:pPr indent="0" lvl="0" marL="0" rtl="0" algn="l">
              <a:lnSpc>
                <a:spcPct val="115000"/>
              </a:lnSpc>
              <a:spcBef>
                <a:spcPts val="800"/>
              </a:spcBef>
              <a:spcAft>
                <a:spcPts val="800"/>
              </a:spcAft>
              <a:buNone/>
            </a:pPr>
            <a:r>
              <a:rPr b="1" lang="en" sz="1800">
                <a:solidFill>
                  <a:srgbClr val="333333"/>
                </a:solidFill>
              </a:rPr>
              <a:t>Metadata</a:t>
            </a:r>
            <a:endParaRPr b="1" sz="1800">
              <a:solidFill>
                <a:srgbClr val="333333"/>
              </a:solidFill>
            </a:endParaRPr>
          </a:p>
        </p:txBody>
      </p:sp>
      <p:sp>
        <p:nvSpPr>
          <p:cNvPr id="420" name="Google Shape;420;p63"/>
          <p:cNvSpPr txBox="1"/>
          <p:nvPr/>
        </p:nvSpPr>
        <p:spPr>
          <a:xfrm>
            <a:off x="3385750" y="4548450"/>
            <a:ext cx="2916300" cy="48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http://guides.lib.purdue.edu/c.php?g=353013&amp;p=2378292</a:t>
            </a:r>
            <a:endParaRPr/>
          </a:p>
        </p:txBody>
      </p:sp>
      <p:sp>
        <p:nvSpPr>
          <p:cNvPr id="421" name="Google Shape;421;p63"/>
          <p:cNvSpPr txBox="1"/>
          <p:nvPr>
            <p:ph idx="12" type="sldNum"/>
          </p:nvPr>
        </p:nvSpPr>
        <p:spPr>
          <a:xfrm>
            <a:off x="8595308" y="4665292"/>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5" name="Shape 425"/>
        <p:cNvGrpSpPr/>
        <p:nvPr/>
      </p:nvGrpSpPr>
      <p:grpSpPr>
        <a:xfrm>
          <a:off x="0" y="0"/>
          <a:ext cx="0" cy="0"/>
          <a:chOff x="0" y="0"/>
          <a:chExt cx="0" cy="0"/>
        </a:xfrm>
      </p:grpSpPr>
      <p:graphicFrame>
        <p:nvGraphicFramePr>
          <p:cNvPr id="426" name="Google Shape;426;p6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27" name="Google Shape;427;p64"/>
          <p:cNvSpPr txBox="1"/>
          <p:nvPr/>
        </p:nvSpPr>
        <p:spPr>
          <a:xfrm>
            <a:off x="189900" y="5222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 directory structure</a:t>
            </a:r>
            <a:endParaRPr sz="1800"/>
          </a:p>
        </p:txBody>
      </p:sp>
      <p:sp>
        <p:nvSpPr>
          <p:cNvPr id="428" name="Google Shape;428;p64"/>
          <p:cNvSpPr txBox="1"/>
          <p:nvPr/>
        </p:nvSpPr>
        <p:spPr>
          <a:xfrm>
            <a:off x="878700" y="887125"/>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Project_1</a:t>
            </a:r>
            <a:endParaRPr sz="1800"/>
          </a:p>
          <a:p>
            <a:pPr indent="0" lvl="0" marL="0" rtl="0" algn="l">
              <a:spcBef>
                <a:spcPts val="0"/>
              </a:spcBef>
              <a:spcAft>
                <a:spcPts val="0"/>
              </a:spcAft>
              <a:buNone/>
            </a:pPr>
            <a:r>
              <a:rPr lang="en" sz="1800"/>
              <a:t>	methods</a:t>
            </a:r>
            <a:endParaRPr sz="1800"/>
          </a:p>
          <a:p>
            <a:pPr indent="0" lvl="0" marL="0" rtl="0" algn="l">
              <a:spcBef>
                <a:spcPts val="0"/>
              </a:spcBef>
              <a:spcAft>
                <a:spcPts val="0"/>
              </a:spcAft>
              <a:buNone/>
            </a:pPr>
            <a:r>
              <a:rPr lang="en" sz="1800"/>
              <a:t>	raw_data</a:t>
            </a:r>
            <a:endParaRPr sz="1800"/>
          </a:p>
          <a:p>
            <a:pPr indent="0" lvl="0" marL="0" rtl="0" algn="l">
              <a:spcBef>
                <a:spcPts val="0"/>
              </a:spcBef>
              <a:spcAft>
                <a:spcPts val="0"/>
              </a:spcAft>
              <a:buNone/>
            </a:pPr>
            <a:r>
              <a:rPr lang="en" sz="1800"/>
              <a:t>		</a:t>
            </a:r>
            <a:endParaRPr sz="1800"/>
          </a:p>
          <a:p>
            <a:pPr indent="0" lvl="0" marL="0" rtl="0" algn="l">
              <a:spcBef>
                <a:spcPts val="0"/>
              </a:spcBef>
              <a:spcAft>
                <a:spcPts val="0"/>
              </a:spcAft>
              <a:buNone/>
            </a:pPr>
            <a:r>
              <a:rPr lang="en" sz="1800"/>
              <a:t>	analysis</a:t>
            </a:r>
            <a:endParaRPr sz="1800"/>
          </a:p>
          <a:p>
            <a:pPr indent="0" lvl="0" marL="0" rtl="0" algn="l">
              <a:spcBef>
                <a:spcPts val="0"/>
              </a:spcBef>
              <a:spcAft>
                <a:spcPts val="0"/>
              </a:spcAft>
              <a:buNone/>
            </a:pPr>
            <a:r>
              <a:rPr lang="en"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	scripts</a:t>
            </a:r>
            <a:endParaRPr sz="1800"/>
          </a:p>
          <a:p>
            <a:pPr indent="0" lvl="0" marL="0" rtl="0" algn="l">
              <a:spcBef>
                <a:spcPts val="0"/>
              </a:spcBef>
              <a:spcAft>
                <a:spcPts val="0"/>
              </a:spcAft>
              <a:buNone/>
            </a:pPr>
            <a:r>
              <a:rPr lang="en" sz="1800"/>
              <a:t>	manuscript</a:t>
            </a:r>
            <a:endParaRPr sz="1800"/>
          </a:p>
          <a:p>
            <a:pPr indent="0" lvl="0" marL="0" rtl="0" algn="l">
              <a:spcBef>
                <a:spcPts val="0"/>
              </a:spcBef>
              <a:spcAft>
                <a:spcPts val="0"/>
              </a:spcAft>
              <a:buNone/>
            </a:pPr>
            <a:r>
              <a:rPr lang="en"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	readme and/or ELN link</a:t>
            </a:r>
            <a:endParaRPr sz="1800"/>
          </a:p>
        </p:txBody>
      </p:sp>
      <p:sp>
        <p:nvSpPr>
          <p:cNvPr id="429" name="Google Shape;429;p64"/>
          <p:cNvSpPr txBox="1"/>
          <p:nvPr/>
        </p:nvSpPr>
        <p:spPr>
          <a:xfrm>
            <a:off x="4807800" y="481465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Inspired by </a:t>
            </a:r>
            <a:r>
              <a:rPr lang="en" u="sng">
                <a:solidFill>
                  <a:schemeClr val="hlink"/>
                </a:solidFill>
                <a:hlinkClick r:id="rId3"/>
              </a:rPr>
              <a:t>‘Bioinformatic data skills’</a:t>
            </a:r>
            <a:r>
              <a:rPr lang="en"/>
              <a:t> Vincent Buffalo</a:t>
            </a:r>
            <a:endParaRPr/>
          </a:p>
        </p:txBody>
      </p:sp>
      <p:sp>
        <p:nvSpPr>
          <p:cNvPr id="430" name="Google Shape;430;p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38"/>
          <p:cNvSpPr txBox="1"/>
          <p:nvPr>
            <p:ph type="title"/>
          </p:nvPr>
        </p:nvSpPr>
        <p:spPr>
          <a:xfrm>
            <a:off x="311700" y="1376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Using the Google Doc (</a:t>
            </a:r>
            <a:r>
              <a:rPr lang="en"/>
              <a:t>http://bit.ly/elifewebinar_notes_May15</a:t>
            </a:r>
            <a:r>
              <a:rPr lang="en"/>
              <a:t>)</a:t>
            </a:r>
            <a:endParaRPr/>
          </a:p>
        </p:txBody>
      </p:sp>
      <p:sp>
        <p:nvSpPr>
          <p:cNvPr id="166" name="Google Shape;166;p3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Add your name and affiliation under “Roll call” to let us know who’s attending!</a:t>
            </a:r>
            <a:endParaRPr/>
          </a:p>
          <a:p>
            <a:pPr indent="-342900" lvl="0" marL="457200" rtl="0" algn="l">
              <a:spcBef>
                <a:spcPts val="0"/>
              </a:spcBef>
              <a:spcAft>
                <a:spcPts val="0"/>
              </a:spcAft>
              <a:buSzPts val="1800"/>
              <a:buAutoNum type="arabicPeriod"/>
            </a:pPr>
            <a:r>
              <a:rPr lang="en"/>
              <a:t>Record your questions throughout the presentation (see end of document)</a:t>
            </a:r>
            <a:endParaRPr/>
          </a:p>
          <a:p>
            <a:pPr indent="-342900" lvl="0" marL="457200" rtl="0" algn="l">
              <a:spcBef>
                <a:spcPts val="0"/>
              </a:spcBef>
              <a:spcAft>
                <a:spcPts val="0"/>
              </a:spcAft>
              <a:buSzPts val="1800"/>
              <a:buAutoNum type="arabicPeriod"/>
            </a:pPr>
            <a:r>
              <a:rPr lang="en"/>
              <a:t>A</a:t>
            </a:r>
            <a:r>
              <a:rPr lang="en"/>
              <a:t>dd a “+1” i</a:t>
            </a:r>
            <a:r>
              <a:rPr lang="en"/>
              <a:t>f someone posts a question that you like. This helps us to identify common questions.</a:t>
            </a:r>
            <a:endParaRPr/>
          </a:p>
          <a:p>
            <a:pPr indent="-342900" lvl="0" marL="457200" rtl="0" algn="l">
              <a:spcBef>
                <a:spcPts val="0"/>
              </a:spcBef>
              <a:spcAft>
                <a:spcPts val="0"/>
              </a:spcAft>
              <a:buSzPts val="1800"/>
              <a:buAutoNum type="arabicPeriod"/>
            </a:pPr>
            <a:r>
              <a:rPr lang="en"/>
              <a:t>Record your team’s responses to the case study</a:t>
            </a:r>
            <a:endParaRPr/>
          </a:p>
          <a:p>
            <a:pPr indent="0" lvl="0" marL="0" rtl="0" algn="l">
              <a:spcBef>
                <a:spcPts val="0"/>
              </a:spcBef>
              <a:spcAft>
                <a:spcPts val="0"/>
              </a:spcAft>
              <a:buNone/>
            </a:pPr>
            <a:r>
              <a:t/>
            </a:r>
            <a:endParaRPr/>
          </a:p>
        </p:txBody>
      </p:sp>
      <p:sp>
        <p:nvSpPr>
          <p:cNvPr id="167" name="Google Shape;167;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4" name="Shape 434"/>
        <p:cNvGrpSpPr/>
        <p:nvPr/>
      </p:nvGrpSpPr>
      <p:grpSpPr>
        <a:xfrm>
          <a:off x="0" y="0"/>
          <a:ext cx="0" cy="0"/>
          <a:chOff x="0" y="0"/>
          <a:chExt cx="0" cy="0"/>
        </a:xfrm>
      </p:grpSpPr>
      <p:graphicFrame>
        <p:nvGraphicFramePr>
          <p:cNvPr id="435" name="Google Shape;435;p6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36" name="Google Shape;436;p65"/>
          <p:cNvSpPr txBox="1"/>
          <p:nvPr/>
        </p:nvSpPr>
        <p:spPr>
          <a:xfrm>
            <a:off x="189900" y="5222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 directory structure</a:t>
            </a:r>
            <a:endParaRPr sz="1800"/>
          </a:p>
        </p:txBody>
      </p:sp>
      <p:sp>
        <p:nvSpPr>
          <p:cNvPr id="437" name="Google Shape;437;p65"/>
          <p:cNvSpPr txBox="1"/>
          <p:nvPr/>
        </p:nvSpPr>
        <p:spPr>
          <a:xfrm>
            <a:off x="878700" y="887125"/>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Project_1</a:t>
            </a:r>
            <a:endParaRPr sz="1800"/>
          </a:p>
          <a:p>
            <a:pPr indent="0" lvl="0" marL="0" rtl="0" algn="l">
              <a:spcBef>
                <a:spcPts val="0"/>
              </a:spcBef>
              <a:spcAft>
                <a:spcPts val="0"/>
              </a:spcAft>
              <a:buNone/>
            </a:pPr>
            <a:r>
              <a:rPr lang="en" sz="1800"/>
              <a:t>	methods</a:t>
            </a:r>
            <a:endParaRPr sz="1800"/>
          </a:p>
          <a:p>
            <a:pPr indent="0" lvl="0" marL="0" rtl="0" algn="l">
              <a:spcBef>
                <a:spcPts val="0"/>
              </a:spcBef>
              <a:spcAft>
                <a:spcPts val="0"/>
              </a:spcAft>
              <a:buNone/>
            </a:pPr>
            <a:r>
              <a:rPr lang="en" sz="1800"/>
              <a:t>	raw_data</a:t>
            </a:r>
            <a:endParaRPr sz="1800"/>
          </a:p>
          <a:p>
            <a:pPr indent="0" lvl="0" marL="0" rtl="0" algn="l">
              <a:spcBef>
                <a:spcPts val="0"/>
              </a:spcBef>
              <a:spcAft>
                <a:spcPts val="0"/>
              </a:spcAft>
              <a:buNone/>
            </a:pPr>
            <a:r>
              <a:rPr lang="en" sz="1800"/>
              <a:t>		readme</a:t>
            </a:r>
            <a:endParaRPr sz="1800"/>
          </a:p>
          <a:p>
            <a:pPr indent="0" lvl="0" marL="0" rtl="0" algn="l">
              <a:spcBef>
                <a:spcPts val="0"/>
              </a:spcBef>
              <a:spcAft>
                <a:spcPts val="0"/>
              </a:spcAft>
              <a:buNone/>
            </a:pPr>
            <a:r>
              <a:rPr lang="en" sz="1800"/>
              <a:t>	analysis</a:t>
            </a:r>
            <a:endParaRPr sz="1800"/>
          </a:p>
          <a:p>
            <a:pPr indent="0" lvl="0" marL="0" rtl="0" algn="l">
              <a:spcBef>
                <a:spcPts val="0"/>
              </a:spcBef>
              <a:spcAft>
                <a:spcPts val="0"/>
              </a:spcAft>
              <a:buNone/>
            </a:pPr>
            <a:r>
              <a:rPr lang="en" sz="1800"/>
              <a:t>		analysis_method_1</a:t>
            </a:r>
            <a:endParaRPr sz="1800"/>
          </a:p>
          <a:p>
            <a:pPr indent="0" lvl="0" marL="0" rtl="0" algn="l">
              <a:spcBef>
                <a:spcPts val="0"/>
              </a:spcBef>
              <a:spcAft>
                <a:spcPts val="0"/>
              </a:spcAft>
              <a:buNone/>
            </a:pPr>
            <a:r>
              <a:rPr lang="en" sz="1800"/>
              <a:t>			2017</a:t>
            </a:r>
            <a:endParaRPr sz="1800"/>
          </a:p>
          <a:p>
            <a:pPr indent="0" lvl="0" marL="0" rtl="0" algn="l">
              <a:spcBef>
                <a:spcPts val="0"/>
              </a:spcBef>
              <a:spcAft>
                <a:spcPts val="0"/>
              </a:spcAft>
              <a:buNone/>
            </a:pPr>
            <a:r>
              <a:rPr lang="en" sz="1800"/>
              <a:t>			2018</a:t>
            </a:r>
            <a:endParaRPr sz="1800"/>
          </a:p>
          <a:p>
            <a:pPr indent="0" lvl="0" marL="0" rtl="0" algn="l">
              <a:spcBef>
                <a:spcPts val="0"/>
              </a:spcBef>
              <a:spcAft>
                <a:spcPts val="0"/>
              </a:spcAft>
              <a:buNone/>
            </a:pPr>
            <a:r>
              <a:rPr lang="en" sz="1800"/>
              <a:t>		</a:t>
            </a:r>
            <a:r>
              <a:rPr lang="en" sz="1800">
                <a:solidFill>
                  <a:schemeClr val="dk1"/>
                </a:solidFill>
              </a:rPr>
              <a:t>analysis_method_2</a:t>
            </a:r>
            <a:endParaRPr sz="1800"/>
          </a:p>
          <a:p>
            <a:pPr indent="0" lvl="0" marL="0" rtl="0" algn="l">
              <a:spcBef>
                <a:spcPts val="0"/>
              </a:spcBef>
              <a:spcAft>
                <a:spcPts val="0"/>
              </a:spcAft>
              <a:buNone/>
            </a:pPr>
            <a:r>
              <a:rPr lang="en" sz="1800"/>
              <a:t>	scripts</a:t>
            </a:r>
            <a:endParaRPr sz="1800"/>
          </a:p>
          <a:p>
            <a:pPr indent="0" lvl="0" marL="0" rtl="0" algn="l">
              <a:spcBef>
                <a:spcPts val="0"/>
              </a:spcBef>
              <a:spcAft>
                <a:spcPts val="0"/>
              </a:spcAft>
              <a:buNone/>
            </a:pPr>
            <a:r>
              <a:rPr lang="en" sz="1800"/>
              <a:t>	manuscript</a:t>
            </a:r>
            <a:endParaRPr sz="1800"/>
          </a:p>
          <a:p>
            <a:pPr indent="0" lvl="0" marL="0" rtl="0" algn="l">
              <a:spcBef>
                <a:spcPts val="0"/>
              </a:spcBef>
              <a:spcAft>
                <a:spcPts val="0"/>
              </a:spcAft>
              <a:buNone/>
            </a:pPr>
            <a:r>
              <a:rPr lang="en" sz="1800"/>
              <a:t>		text</a:t>
            </a:r>
            <a:endParaRPr sz="1800"/>
          </a:p>
          <a:p>
            <a:pPr indent="0" lvl="0" marL="0" rtl="0" algn="l">
              <a:spcBef>
                <a:spcPts val="0"/>
              </a:spcBef>
              <a:spcAft>
                <a:spcPts val="0"/>
              </a:spcAft>
              <a:buNone/>
            </a:pPr>
            <a:r>
              <a:rPr lang="en" sz="1800"/>
              <a:t>			</a:t>
            </a:r>
            <a:r>
              <a:rPr lang="en" sz="1800"/>
              <a:t>v</a:t>
            </a:r>
            <a:r>
              <a:rPr lang="en" sz="1800"/>
              <a:t>ersion_1</a:t>
            </a:r>
            <a:endParaRPr sz="1800"/>
          </a:p>
          <a:p>
            <a:pPr indent="0" lvl="0" marL="0" rtl="0" algn="l">
              <a:spcBef>
                <a:spcPts val="0"/>
              </a:spcBef>
              <a:spcAft>
                <a:spcPts val="0"/>
              </a:spcAft>
              <a:buNone/>
            </a:pPr>
            <a:r>
              <a:rPr lang="en" sz="1800"/>
              <a:t>	readme and/or ELN link</a:t>
            </a:r>
            <a:endParaRPr sz="1800"/>
          </a:p>
        </p:txBody>
      </p:sp>
      <p:sp>
        <p:nvSpPr>
          <p:cNvPr id="438" name="Google Shape;438;p6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39" name="Google Shape;439;p65"/>
          <p:cNvSpPr txBox="1"/>
          <p:nvPr/>
        </p:nvSpPr>
        <p:spPr>
          <a:xfrm>
            <a:off x="4807800" y="481465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Inspired by </a:t>
            </a:r>
            <a:r>
              <a:rPr lang="en" u="sng">
                <a:solidFill>
                  <a:schemeClr val="hlink"/>
                </a:solidFill>
                <a:hlinkClick r:id="rId3"/>
              </a:rPr>
              <a:t>‘Bioinformatic data skills’</a:t>
            </a:r>
            <a:r>
              <a:rPr lang="en"/>
              <a:t> Vincent Buffalo</a:t>
            </a:r>
            <a:endParaRPr/>
          </a:p>
        </p:txBody>
      </p:sp>
      <p:sp>
        <p:nvSpPr>
          <p:cNvPr id="440" name="Google Shape;440;p65"/>
          <p:cNvSpPr txBox="1"/>
          <p:nvPr/>
        </p:nvSpPr>
        <p:spPr>
          <a:xfrm>
            <a:off x="6393225" y="830500"/>
            <a:ext cx="2262000" cy="6942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800"/>
              <a:t>Specific content in each category for Project #1</a:t>
            </a:r>
            <a:endParaRPr sz="1800"/>
          </a:p>
          <a:p>
            <a:pPr indent="0" lvl="0" marL="0" rtl="0" algn="just">
              <a:spcBef>
                <a:spcPts val="0"/>
              </a:spcBef>
              <a:spcAft>
                <a:spcPts val="0"/>
              </a:spcAft>
              <a:buNone/>
            </a:pPr>
            <a:r>
              <a:t/>
            </a:r>
            <a:endParaRPr sz="1800"/>
          </a:p>
          <a:p>
            <a:pPr indent="0" lvl="0" marL="0" rtl="0" algn="just">
              <a:spcBef>
                <a:spcPts val="0"/>
              </a:spcBef>
              <a:spcAft>
                <a:spcPts val="0"/>
              </a:spcAft>
              <a:buNone/>
            </a:pPr>
            <a:r>
              <a:rPr lang="en" sz="1800"/>
              <a:t>Raw data, Data analysis, and Manuscript.</a:t>
            </a:r>
            <a:endParaRPr sz="1800"/>
          </a:p>
        </p:txBody>
      </p:sp>
      <p:cxnSp>
        <p:nvCxnSpPr>
          <p:cNvPr id="441" name="Google Shape;441;p65"/>
          <p:cNvCxnSpPr/>
          <p:nvPr/>
        </p:nvCxnSpPr>
        <p:spPr>
          <a:xfrm flipH="1">
            <a:off x="2788425" y="1679150"/>
            <a:ext cx="3532500" cy="320100"/>
          </a:xfrm>
          <a:prstGeom prst="straightConnector1">
            <a:avLst/>
          </a:prstGeom>
          <a:noFill/>
          <a:ln cap="flat" cmpd="sng" w="28575">
            <a:solidFill>
              <a:srgbClr val="FF0000"/>
            </a:solidFill>
            <a:prstDash val="solid"/>
            <a:round/>
            <a:headEnd len="med" w="med" type="none"/>
            <a:tailEnd len="med" w="med" type="triangle"/>
          </a:ln>
        </p:spPr>
      </p:cxnSp>
      <p:cxnSp>
        <p:nvCxnSpPr>
          <p:cNvPr id="442" name="Google Shape;442;p65"/>
          <p:cNvCxnSpPr/>
          <p:nvPr/>
        </p:nvCxnSpPr>
        <p:spPr>
          <a:xfrm flipH="1">
            <a:off x="3356800" y="1679150"/>
            <a:ext cx="2953800" cy="1321800"/>
          </a:xfrm>
          <a:prstGeom prst="straightConnector1">
            <a:avLst/>
          </a:prstGeom>
          <a:noFill/>
          <a:ln cap="flat" cmpd="sng" w="28575">
            <a:solidFill>
              <a:srgbClr val="FF0000"/>
            </a:solidFill>
            <a:prstDash val="solid"/>
            <a:round/>
            <a:headEnd len="med" w="med" type="none"/>
            <a:tailEnd len="med" w="med" type="triangle"/>
          </a:ln>
        </p:spPr>
      </p:cxnSp>
      <p:cxnSp>
        <p:nvCxnSpPr>
          <p:cNvPr id="443" name="Google Shape;443;p65"/>
          <p:cNvCxnSpPr/>
          <p:nvPr/>
        </p:nvCxnSpPr>
        <p:spPr>
          <a:xfrm flipH="1">
            <a:off x="3460125" y="1689475"/>
            <a:ext cx="2860800" cy="27576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graphicFrame>
        <p:nvGraphicFramePr>
          <p:cNvPr id="448" name="Google Shape;448;p6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49" name="Google Shape;449;p66"/>
          <p:cNvSpPr txBox="1"/>
          <p:nvPr/>
        </p:nvSpPr>
        <p:spPr>
          <a:xfrm>
            <a:off x="189900" y="5222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 directory structure</a:t>
            </a:r>
            <a:endParaRPr sz="1800"/>
          </a:p>
        </p:txBody>
      </p:sp>
      <p:sp>
        <p:nvSpPr>
          <p:cNvPr id="450" name="Google Shape;450;p66"/>
          <p:cNvSpPr txBox="1"/>
          <p:nvPr/>
        </p:nvSpPr>
        <p:spPr>
          <a:xfrm>
            <a:off x="878700" y="887125"/>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Project_1</a:t>
            </a:r>
            <a:endParaRPr sz="1800"/>
          </a:p>
          <a:p>
            <a:pPr indent="0" lvl="0" marL="0" rtl="0" algn="l">
              <a:spcBef>
                <a:spcPts val="0"/>
              </a:spcBef>
              <a:spcAft>
                <a:spcPts val="0"/>
              </a:spcAft>
              <a:buNone/>
            </a:pPr>
            <a:r>
              <a:rPr lang="en" sz="1800"/>
              <a:t>	methods</a:t>
            </a:r>
            <a:endParaRPr sz="1800"/>
          </a:p>
          <a:p>
            <a:pPr indent="0" lvl="0" marL="0" rtl="0" algn="l">
              <a:spcBef>
                <a:spcPts val="0"/>
              </a:spcBef>
              <a:spcAft>
                <a:spcPts val="0"/>
              </a:spcAft>
              <a:buNone/>
            </a:pPr>
            <a:r>
              <a:rPr lang="en" sz="1800"/>
              <a:t>	raw_data</a:t>
            </a:r>
            <a:endParaRPr sz="1800"/>
          </a:p>
          <a:p>
            <a:pPr indent="0" lvl="0" marL="0" rtl="0" algn="l">
              <a:spcBef>
                <a:spcPts val="0"/>
              </a:spcBef>
              <a:spcAft>
                <a:spcPts val="0"/>
              </a:spcAft>
              <a:buNone/>
            </a:pPr>
            <a:r>
              <a:rPr lang="en" sz="1800"/>
              <a:t>		readme</a:t>
            </a:r>
            <a:endParaRPr sz="1800"/>
          </a:p>
          <a:p>
            <a:pPr indent="0" lvl="0" marL="0" rtl="0" algn="l">
              <a:spcBef>
                <a:spcPts val="0"/>
              </a:spcBef>
              <a:spcAft>
                <a:spcPts val="0"/>
              </a:spcAft>
              <a:buNone/>
            </a:pPr>
            <a:r>
              <a:rPr lang="en" sz="1800"/>
              <a:t>	analysis</a:t>
            </a:r>
            <a:endParaRPr sz="1800"/>
          </a:p>
          <a:p>
            <a:pPr indent="0" lvl="0" marL="0" rtl="0" algn="l">
              <a:spcBef>
                <a:spcPts val="0"/>
              </a:spcBef>
              <a:spcAft>
                <a:spcPts val="0"/>
              </a:spcAft>
              <a:buNone/>
            </a:pPr>
            <a:r>
              <a:rPr lang="en" sz="1800"/>
              <a:t>		analysis_method_1</a:t>
            </a:r>
            <a:endParaRPr sz="1800"/>
          </a:p>
          <a:p>
            <a:pPr indent="0" lvl="0" marL="0" rtl="0" algn="l">
              <a:spcBef>
                <a:spcPts val="0"/>
              </a:spcBef>
              <a:spcAft>
                <a:spcPts val="0"/>
              </a:spcAft>
              <a:buNone/>
            </a:pPr>
            <a:r>
              <a:rPr lang="en" sz="1800"/>
              <a:t>			2017</a:t>
            </a:r>
            <a:endParaRPr sz="1800"/>
          </a:p>
          <a:p>
            <a:pPr indent="0" lvl="0" marL="0" rtl="0" algn="l">
              <a:spcBef>
                <a:spcPts val="0"/>
              </a:spcBef>
              <a:spcAft>
                <a:spcPts val="0"/>
              </a:spcAft>
              <a:buNone/>
            </a:pPr>
            <a:r>
              <a:rPr lang="en" sz="1800"/>
              <a:t>			2018</a:t>
            </a:r>
            <a:endParaRPr sz="1800"/>
          </a:p>
          <a:p>
            <a:pPr indent="0" lvl="0" marL="0" rtl="0" algn="l">
              <a:spcBef>
                <a:spcPts val="0"/>
              </a:spcBef>
              <a:spcAft>
                <a:spcPts val="0"/>
              </a:spcAft>
              <a:buNone/>
            </a:pPr>
            <a:r>
              <a:rPr lang="en" sz="1800"/>
              <a:t>		</a:t>
            </a:r>
            <a:r>
              <a:rPr lang="en" sz="1800">
                <a:solidFill>
                  <a:schemeClr val="dk1"/>
                </a:solidFill>
              </a:rPr>
              <a:t>analysis_method_2</a:t>
            </a:r>
            <a:endParaRPr sz="1800"/>
          </a:p>
          <a:p>
            <a:pPr indent="0" lvl="0" marL="0" rtl="0" algn="l">
              <a:spcBef>
                <a:spcPts val="0"/>
              </a:spcBef>
              <a:spcAft>
                <a:spcPts val="0"/>
              </a:spcAft>
              <a:buNone/>
            </a:pPr>
            <a:r>
              <a:rPr lang="en" sz="1800"/>
              <a:t>	scripts</a:t>
            </a:r>
            <a:endParaRPr sz="1800"/>
          </a:p>
          <a:p>
            <a:pPr indent="0" lvl="0" marL="0" rtl="0" algn="l">
              <a:spcBef>
                <a:spcPts val="0"/>
              </a:spcBef>
              <a:spcAft>
                <a:spcPts val="0"/>
              </a:spcAft>
              <a:buNone/>
            </a:pPr>
            <a:r>
              <a:rPr lang="en" sz="1800"/>
              <a:t>	manuscript</a:t>
            </a:r>
            <a:endParaRPr sz="1800"/>
          </a:p>
          <a:p>
            <a:pPr indent="0" lvl="0" marL="0" rtl="0" algn="l">
              <a:spcBef>
                <a:spcPts val="0"/>
              </a:spcBef>
              <a:spcAft>
                <a:spcPts val="0"/>
              </a:spcAft>
              <a:buNone/>
            </a:pPr>
            <a:r>
              <a:rPr lang="en" sz="1800"/>
              <a:t>		text</a:t>
            </a:r>
            <a:endParaRPr sz="1800"/>
          </a:p>
          <a:p>
            <a:pPr indent="0" lvl="0" marL="0" rtl="0" algn="l">
              <a:spcBef>
                <a:spcPts val="0"/>
              </a:spcBef>
              <a:spcAft>
                <a:spcPts val="0"/>
              </a:spcAft>
              <a:buNone/>
            </a:pPr>
            <a:r>
              <a:rPr lang="en" sz="1800"/>
              <a:t>			version_1</a:t>
            </a:r>
            <a:endParaRPr sz="1800"/>
          </a:p>
          <a:p>
            <a:pPr indent="0" lvl="0" marL="0" rtl="0" algn="l">
              <a:spcBef>
                <a:spcPts val="0"/>
              </a:spcBef>
              <a:spcAft>
                <a:spcPts val="0"/>
              </a:spcAft>
              <a:buNone/>
            </a:pPr>
            <a:r>
              <a:rPr lang="en" sz="1800"/>
              <a:t>	readme and/or ELN link</a:t>
            </a:r>
            <a:endParaRPr sz="1800"/>
          </a:p>
        </p:txBody>
      </p:sp>
      <p:sp>
        <p:nvSpPr>
          <p:cNvPr id="451" name="Google Shape;451;p66"/>
          <p:cNvSpPr txBox="1"/>
          <p:nvPr/>
        </p:nvSpPr>
        <p:spPr>
          <a:xfrm>
            <a:off x="4894900" y="1506700"/>
            <a:ext cx="3527700" cy="62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600"/>
              <a:t>Always </a:t>
            </a:r>
            <a:r>
              <a:rPr lang="en" sz="3600"/>
              <a:t>backup</a:t>
            </a:r>
            <a:r>
              <a:rPr lang="en" sz="3600"/>
              <a:t> </a:t>
            </a:r>
            <a:endParaRPr sz="3600"/>
          </a:p>
          <a:p>
            <a:pPr indent="0" lvl="0" marL="0" rtl="0" algn="ctr">
              <a:spcBef>
                <a:spcPts val="0"/>
              </a:spcBef>
              <a:spcAft>
                <a:spcPts val="0"/>
              </a:spcAft>
              <a:buNone/>
            </a:pPr>
            <a:r>
              <a:rPr lang="en" sz="3600"/>
              <a:t>your data!</a:t>
            </a:r>
            <a:endParaRPr sz="3600"/>
          </a:p>
        </p:txBody>
      </p:sp>
      <p:sp>
        <p:nvSpPr>
          <p:cNvPr id="452" name="Google Shape;452;p6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53" name="Google Shape;453;p66"/>
          <p:cNvSpPr txBox="1"/>
          <p:nvPr/>
        </p:nvSpPr>
        <p:spPr>
          <a:xfrm>
            <a:off x="4807800" y="481465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Inspired by </a:t>
            </a:r>
            <a:r>
              <a:rPr lang="en" u="sng">
                <a:solidFill>
                  <a:schemeClr val="hlink"/>
                </a:solidFill>
                <a:hlinkClick r:id="rId3"/>
              </a:rPr>
              <a:t>‘Bioinformatic data skills’</a:t>
            </a:r>
            <a:r>
              <a:rPr lang="en"/>
              <a:t> Vincent Buffalo</a:t>
            </a:r>
            <a:endParaRPr/>
          </a:p>
        </p:txBody>
      </p:sp>
      <p:sp>
        <p:nvSpPr>
          <p:cNvPr id="454" name="Google Shape;454;p66"/>
          <p:cNvSpPr txBox="1"/>
          <p:nvPr/>
        </p:nvSpPr>
        <p:spPr>
          <a:xfrm>
            <a:off x="4551850" y="2749063"/>
            <a:ext cx="4213800" cy="694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(3x and synchronized: 3 unique locations -- cloud, server, </a:t>
            </a:r>
            <a:endParaRPr sz="1800"/>
          </a:p>
          <a:p>
            <a:pPr indent="0" lvl="0" marL="0" rtl="0" algn="ctr">
              <a:spcBef>
                <a:spcPts val="0"/>
              </a:spcBef>
              <a:spcAft>
                <a:spcPts val="0"/>
              </a:spcAft>
              <a:buNone/>
            </a:pPr>
            <a:r>
              <a:rPr lang="en" sz="1800"/>
              <a:t>personal drive)</a:t>
            </a:r>
            <a:endParaRPr sz="18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8" name="Shape 458"/>
        <p:cNvGrpSpPr/>
        <p:nvPr/>
      </p:nvGrpSpPr>
      <p:grpSpPr>
        <a:xfrm>
          <a:off x="0" y="0"/>
          <a:ext cx="0" cy="0"/>
          <a:chOff x="0" y="0"/>
          <a:chExt cx="0" cy="0"/>
        </a:xfrm>
      </p:grpSpPr>
      <p:graphicFrame>
        <p:nvGraphicFramePr>
          <p:cNvPr id="459" name="Google Shape;459;p6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60" name="Google Shape;460;p67"/>
          <p:cNvSpPr txBox="1"/>
          <p:nvPr/>
        </p:nvSpPr>
        <p:spPr>
          <a:xfrm>
            <a:off x="189900" y="5222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 directory structure</a:t>
            </a:r>
            <a:endParaRPr sz="1800"/>
          </a:p>
        </p:txBody>
      </p:sp>
      <p:sp>
        <p:nvSpPr>
          <p:cNvPr id="461" name="Google Shape;461;p67"/>
          <p:cNvSpPr/>
          <p:nvPr/>
        </p:nvSpPr>
        <p:spPr>
          <a:xfrm rot="4691425">
            <a:off x="3687012" y="-635314"/>
            <a:ext cx="1545003" cy="3724127"/>
          </a:xfrm>
          <a:prstGeom prst="down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67"/>
          <p:cNvSpPr txBox="1"/>
          <p:nvPr/>
        </p:nvSpPr>
        <p:spPr>
          <a:xfrm>
            <a:off x="4317875" y="934225"/>
            <a:ext cx="4617900" cy="62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600"/>
              <a:t>Always keep </a:t>
            </a:r>
            <a:r>
              <a:rPr b="1" lang="en" sz="3600"/>
              <a:t>raw</a:t>
            </a:r>
            <a:r>
              <a:rPr lang="en" sz="3600"/>
              <a:t> data!</a:t>
            </a:r>
            <a:endParaRPr sz="3600"/>
          </a:p>
        </p:txBody>
      </p:sp>
      <p:sp>
        <p:nvSpPr>
          <p:cNvPr id="463" name="Google Shape;463;p67"/>
          <p:cNvSpPr txBox="1"/>
          <p:nvPr/>
        </p:nvSpPr>
        <p:spPr>
          <a:xfrm>
            <a:off x="878700" y="810925"/>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Project_1</a:t>
            </a:r>
            <a:endParaRPr sz="1800"/>
          </a:p>
          <a:p>
            <a:pPr indent="0" lvl="0" marL="0" rtl="0" algn="l">
              <a:spcBef>
                <a:spcPts val="0"/>
              </a:spcBef>
              <a:spcAft>
                <a:spcPts val="0"/>
              </a:spcAft>
              <a:buNone/>
            </a:pPr>
            <a:r>
              <a:rPr lang="en" sz="1800"/>
              <a:t>	methods</a:t>
            </a:r>
            <a:endParaRPr sz="1800"/>
          </a:p>
          <a:p>
            <a:pPr indent="0" lvl="0" marL="0" rtl="0" algn="l">
              <a:spcBef>
                <a:spcPts val="0"/>
              </a:spcBef>
              <a:spcAft>
                <a:spcPts val="0"/>
              </a:spcAft>
              <a:buNone/>
            </a:pPr>
            <a:r>
              <a:rPr lang="en" sz="1800"/>
              <a:t>	raw_data</a:t>
            </a:r>
            <a:endParaRPr sz="1800"/>
          </a:p>
          <a:p>
            <a:pPr indent="0" lvl="0" marL="0" rtl="0" algn="l">
              <a:spcBef>
                <a:spcPts val="0"/>
              </a:spcBef>
              <a:spcAft>
                <a:spcPts val="0"/>
              </a:spcAft>
              <a:buNone/>
            </a:pPr>
            <a:r>
              <a:rPr lang="en" sz="1800"/>
              <a:t>		readme</a:t>
            </a:r>
            <a:endParaRPr sz="1800"/>
          </a:p>
          <a:p>
            <a:pPr indent="0" lvl="0" marL="0" rtl="0" algn="l">
              <a:spcBef>
                <a:spcPts val="0"/>
              </a:spcBef>
              <a:spcAft>
                <a:spcPts val="0"/>
              </a:spcAft>
              <a:buNone/>
            </a:pPr>
            <a:r>
              <a:rPr lang="en" sz="1800"/>
              <a:t>	analysis</a:t>
            </a:r>
            <a:endParaRPr sz="1800"/>
          </a:p>
          <a:p>
            <a:pPr indent="0" lvl="0" marL="0" rtl="0" algn="l">
              <a:spcBef>
                <a:spcPts val="0"/>
              </a:spcBef>
              <a:spcAft>
                <a:spcPts val="0"/>
              </a:spcAft>
              <a:buNone/>
            </a:pPr>
            <a:r>
              <a:rPr lang="en" sz="1800"/>
              <a:t>		analysis_method_1</a:t>
            </a:r>
            <a:endParaRPr sz="1800"/>
          </a:p>
          <a:p>
            <a:pPr indent="0" lvl="0" marL="0" rtl="0" algn="l">
              <a:spcBef>
                <a:spcPts val="0"/>
              </a:spcBef>
              <a:spcAft>
                <a:spcPts val="0"/>
              </a:spcAft>
              <a:buNone/>
            </a:pPr>
            <a:r>
              <a:rPr lang="en" sz="1800"/>
              <a:t>			2017</a:t>
            </a:r>
            <a:endParaRPr sz="1800"/>
          </a:p>
          <a:p>
            <a:pPr indent="0" lvl="0" marL="0" rtl="0" algn="l">
              <a:spcBef>
                <a:spcPts val="0"/>
              </a:spcBef>
              <a:spcAft>
                <a:spcPts val="0"/>
              </a:spcAft>
              <a:buNone/>
            </a:pPr>
            <a:r>
              <a:rPr lang="en" sz="1800"/>
              <a:t>			2018</a:t>
            </a:r>
            <a:endParaRPr sz="1800"/>
          </a:p>
          <a:p>
            <a:pPr indent="0" lvl="0" marL="0" rtl="0" algn="l">
              <a:spcBef>
                <a:spcPts val="0"/>
              </a:spcBef>
              <a:spcAft>
                <a:spcPts val="0"/>
              </a:spcAft>
              <a:buNone/>
            </a:pPr>
            <a:r>
              <a:rPr lang="en" sz="1800"/>
              <a:t>		</a:t>
            </a:r>
            <a:r>
              <a:rPr lang="en" sz="1800">
                <a:solidFill>
                  <a:schemeClr val="dk1"/>
                </a:solidFill>
              </a:rPr>
              <a:t>analysis_method_2</a:t>
            </a:r>
            <a:endParaRPr sz="1800"/>
          </a:p>
          <a:p>
            <a:pPr indent="0" lvl="0" marL="0" rtl="0" algn="l">
              <a:spcBef>
                <a:spcPts val="0"/>
              </a:spcBef>
              <a:spcAft>
                <a:spcPts val="0"/>
              </a:spcAft>
              <a:buNone/>
            </a:pPr>
            <a:r>
              <a:rPr lang="en" sz="1800"/>
              <a:t>	scripts</a:t>
            </a:r>
            <a:endParaRPr sz="1800"/>
          </a:p>
          <a:p>
            <a:pPr indent="0" lvl="0" marL="0" rtl="0" algn="l">
              <a:spcBef>
                <a:spcPts val="0"/>
              </a:spcBef>
              <a:spcAft>
                <a:spcPts val="0"/>
              </a:spcAft>
              <a:buNone/>
            </a:pPr>
            <a:r>
              <a:rPr lang="en" sz="1800"/>
              <a:t>	manuscript</a:t>
            </a:r>
            <a:endParaRPr sz="1800"/>
          </a:p>
          <a:p>
            <a:pPr indent="0" lvl="0" marL="0" rtl="0" algn="l">
              <a:spcBef>
                <a:spcPts val="0"/>
              </a:spcBef>
              <a:spcAft>
                <a:spcPts val="0"/>
              </a:spcAft>
              <a:buNone/>
            </a:pPr>
            <a:r>
              <a:rPr lang="en" sz="1800"/>
              <a:t>		text</a:t>
            </a:r>
            <a:endParaRPr sz="1800"/>
          </a:p>
          <a:p>
            <a:pPr indent="0" lvl="0" marL="0" rtl="0" algn="l">
              <a:spcBef>
                <a:spcPts val="0"/>
              </a:spcBef>
              <a:spcAft>
                <a:spcPts val="0"/>
              </a:spcAft>
              <a:buNone/>
            </a:pPr>
            <a:r>
              <a:rPr lang="en" sz="1800"/>
              <a:t>			version_1</a:t>
            </a:r>
            <a:endParaRPr sz="1800"/>
          </a:p>
          <a:p>
            <a:pPr indent="0" lvl="0" marL="0" rtl="0" algn="l">
              <a:spcBef>
                <a:spcPts val="0"/>
              </a:spcBef>
              <a:spcAft>
                <a:spcPts val="0"/>
              </a:spcAft>
              <a:buNone/>
            </a:pPr>
            <a:r>
              <a:rPr lang="en" sz="1800"/>
              <a:t>	readme and/or ELN link</a:t>
            </a:r>
            <a:endParaRPr sz="1800"/>
          </a:p>
        </p:txBody>
      </p:sp>
      <p:pic>
        <p:nvPicPr>
          <p:cNvPr id="464" name="Google Shape;464;p67"/>
          <p:cNvPicPr preferRelativeResize="0"/>
          <p:nvPr/>
        </p:nvPicPr>
        <p:blipFill>
          <a:blip r:embed="rId3">
            <a:alphaModFix/>
          </a:blip>
          <a:stretch>
            <a:fillRect/>
          </a:stretch>
        </p:blipFill>
        <p:spPr>
          <a:xfrm>
            <a:off x="3971525" y="2332975"/>
            <a:ext cx="5172476" cy="2241400"/>
          </a:xfrm>
          <a:prstGeom prst="rect">
            <a:avLst/>
          </a:prstGeom>
          <a:noFill/>
          <a:ln>
            <a:noFill/>
          </a:ln>
        </p:spPr>
      </p:pic>
      <p:sp>
        <p:nvSpPr>
          <p:cNvPr id="465" name="Google Shape;465;p6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66" name="Google Shape;466;p67"/>
          <p:cNvSpPr txBox="1"/>
          <p:nvPr/>
        </p:nvSpPr>
        <p:spPr>
          <a:xfrm>
            <a:off x="4807800" y="481465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Inspired by </a:t>
            </a:r>
            <a:r>
              <a:rPr lang="en" u="sng">
                <a:solidFill>
                  <a:schemeClr val="hlink"/>
                </a:solidFill>
                <a:hlinkClick r:id="rId4"/>
              </a:rPr>
              <a:t>‘Bioinformatic data skills’</a:t>
            </a:r>
            <a:r>
              <a:rPr lang="en"/>
              <a:t> Vincent Buffalo</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graphicFrame>
        <p:nvGraphicFramePr>
          <p:cNvPr id="471" name="Google Shape;471;p6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72" name="Google Shape;472;p68"/>
          <p:cNvSpPr txBox="1"/>
          <p:nvPr/>
        </p:nvSpPr>
        <p:spPr>
          <a:xfrm>
            <a:off x="6611100" y="4808100"/>
            <a:ext cx="2532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http://kbroman.org/dataorg/</a:t>
            </a:r>
            <a:endParaRPr/>
          </a:p>
        </p:txBody>
      </p:sp>
      <p:pic>
        <p:nvPicPr>
          <p:cNvPr id="473" name="Google Shape;473;p68"/>
          <p:cNvPicPr preferRelativeResize="0"/>
          <p:nvPr/>
        </p:nvPicPr>
        <p:blipFill>
          <a:blip r:embed="rId3">
            <a:alphaModFix/>
          </a:blip>
          <a:stretch>
            <a:fillRect/>
          </a:stretch>
        </p:blipFill>
        <p:spPr>
          <a:xfrm>
            <a:off x="4681775" y="445175"/>
            <a:ext cx="3336851" cy="4449150"/>
          </a:xfrm>
          <a:prstGeom prst="rect">
            <a:avLst/>
          </a:prstGeom>
          <a:noFill/>
          <a:ln>
            <a:noFill/>
          </a:ln>
        </p:spPr>
      </p:pic>
      <p:sp>
        <p:nvSpPr>
          <p:cNvPr id="474" name="Google Shape;474;p6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75" name="Google Shape;475;p68"/>
          <p:cNvSpPr txBox="1"/>
          <p:nvPr/>
        </p:nvSpPr>
        <p:spPr>
          <a:xfrm>
            <a:off x="573600" y="1558775"/>
            <a:ext cx="3845700" cy="72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What</a:t>
            </a:r>
            <a:r>
              <a:rPr lang="en" sz="1800"/>
              <a:t> did you call the last file you generated?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Where can you (and other people) find it 6 months from now?</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Do you have a sustainable plan?</a:t>
            </a:r>
            <a:endParaRPr sz="1800"/>
          </a:p>
        </p:txBody>
      </p:sp>
      <p:sp>
        <p:nvSpPr>
          <p:cNvPr id="476" name="Google Shape;476;p68"/>
          <p:cNvSpPr txBox="1"/>
          <p:nvPr/>
        </p:nvSpPr>
        <p:spPr>
          <a:xfrm>
            <a:off x="3255400" y="4581775"/>
            <a:ext cx="29835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http://guides.lib.purdue.edu/c.php?g=353013&amp;p=2378292</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graphicFrame>
        <p:nvGraphicFramePr>
          <p:cNvPr id="481" name="Google Shape;481;p6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82" name="Google Shape;482;p69"/>
          <p:cNvSpPr txBox="1"/>
          <p:nvPr/>
        </p:nvSpPr>
        <p:spPr>
          <a:xfrm>
            <a:off x="640050" y="1010825"/>
            <a:ext cx="3527700" cy="411600"/>
          </a:xfrm>
          <a:prstGeom prst="rect">
            <a:avLst/>
          </a:prstGeom>
          <a:noFill/>
          <a:ln>
            <a:noFill/>
          </a:ln>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sz="1800">
                <a:solidFill>
                  <a:srgbClr val="333333"/>
                </a:solidFill>
              </a:rPr>
              <a:t>Test_data_2013</a:t>
            </a:r>
            <a:endParaRPr sz="1800">
              <a:solidFill>
                <a:srgbClr val="333333"/>
              </a:solidFill>
            </a:endParaRPr>
          </a:p>
          <a:p>
            <a:pPr indent="0" lvl="0" marL="274320" rtl="0" algn="l">
              <a:lnSpc>
                <a:spcPct val="100000"/>
              </a:lnSpc>
              <a:spcBef>
                <a:spcPts val="800"/>
              </a:spcBef>
              <a:spcAft>
                <a:spcPts val="0"/>
              </a:spcAft>
              <a:buNone/>
            </a:pPr>
            <a:r>
              <a:t/>
            </a:r>
            <a:endParaRPr sz="600">
              <a:solidFill>
                <a:srgbClr val="333333"/>
              </a:solidFill>
            </a:endParaRPr>
          </a:p>
          <a:p>
            <a:pPr indent="0" lvl="0" marL="457200" rtl="0" algn="l">
              <a:lnSpc>
                <a:spcPct val="100000"/>
              </a:lnSpc>
              <a:spcBef>
                <a:spcPts val="800"/>
              </a:spcBef>
              <a:spcAft>
                <a:spcPts val="0"/>
              </a:spcAft>
              <a:buNone/>
            </a:pPr>
            <a:r>
              <a:rPr lang="en" sz="1800">
                <a:solidFill>
                  <a:srgbClr val="333333"/>
                </a:solidFill>
              </a:rPr>
              <a:t>Project_Data</a:t>
            </a:r>
            <a:endParaRPr sz="1800">
              <a:solidFill>
                <a:srgbClr val="333333"/>
              </a:solidFill>
            </a:endParaRPr>
          </a:p>
          <a:p>
            <a:pPr indent="0" lvl="0" marL="274320" rtl="0" algn="l">
              <a:lnSpc>
                <a:spcPct val="100000"/>
              </a:lnSpc>
              <a:spcBef>
                <a:spcPts val="800"/>
              </a:spcBef>
              <a:spcAft>
                <a:spcPts val="0"/>
              </a:spcAft>
              <a:buNone/>
            </a:pPr>
            <a:r>
              <a:t/>
            </a:r>
            <a:endParaRPr sz="600">
              <a:solidFill>
                <a:srgbClr val="333333"/>
              </a:solidFill>
            </a:endParaRPr>
          </a:p>
          <a:p>
            <a:pPr indent="0" lvl="0" marL="457200" rtl="0" algn="l">
              <a:lnSpc>
                <a:spcPct val="100000"/>
              </a:lnSpc>
              <a:spcBef>
                <a:spcPts val="800"/>
              </a:spcBef>
              <a:spcAft>
                <a:spcPts val="0"/>
              </a:spcAft>
              <a:buNone/>
            </a:pPr>
            <a:r>
              <a:rPr lang="en" sz="1800">
                <a:solidFill>
                  <a:srgbClr val="333333"/>
                </a:solidFill>
              </a:rPr>
              <a:t>Design for project.doc</a:t>
            </a:r>
            <a:endParaRPr sz="1800">
              <a:solidFill>
                <a:srgbClr val="333333"/>
              </a:solidFill>
            </a:endParaRPr>
          </a:p>
          <a:p>
            <a:pPr indent="0" lvl="0" marL="274320" rtl="0" algn="l">
              <a:lnSpc>
                <a:spcPct val="100000"/>
              </a:lnSpc>
              <a:spcBef>
                <a:spcPts val="800"/>
              </a:spcBef>
              <a:spcAft>
                <a:spcPts val="0"/>
              </a:spcAft>
              <a:buNone/>
            </a:pPr>
            <a:r>
              <a:t/>
            </a:r>
            <a:endParaRPr sz="600">
              <a:solidFill>
                <a:srgbClr val="333333"/>
              </a:solidFill>
            </a:endParaRPr>
          </a:p>
          <a:p>
            <a:pPr indent="0" lvl="0" marL="457200" rtl="0" algn="l">
              <a:lnSpc>
                <a:spcPct val="100000"/>
              </a:lnSpc>
              <a:spcBef>
                <a:spcPts val="800"/>
              </a:spcBef>
              <a:spcAft>
                <a:spcPts val="0"/>
              </a:spcAft>
              <a:buNone/>
            </a:pPr>
            <a:r>
              <a:rPr lang="en" sz="1800">
                <a:solidFill>
                  <a:srgbClr val="333333"/>
                </a:solidFill>
              </a:rPr>
              <a:t>Lab_work_Eric</a:t>
            </a:r>
            <a:endParaRPr sz="1800">
              <a:solidFill>
                <a:srgbClr val="333333"/>
              </a:solidFill>
            </a:endParaRPr>
          </a:p>
          <a:p>
            <a:pPr indent="0" lvl="0" marL="274320" rtl="0" algn="l">
              <a:lnSpc>
                <a:spcPct val="100000"/>
              </a:lnSpc>
              <a:spcBef>
                <a:spcPts val="800"/>
              </a:spcBef>
              <a:spcAft>
                <a:spcPts val="0"/>
              </a:spcAft>
              <a:buNone/>
            </a:pPr>
            <a:r>
              <a:t/>
            </a:r>
            <a:endParaRPr sz="600">
              <a:solidFill>
                <a:srgbClr val="333333"/>
              </a:solidFill>
            </a:endParaRPr>
          </a:p>
          <a:p>
            <a:pPr indent="0" lvl="0" marL="457200" rtl="0" algn="l">
              <a:lnSpc>
                <a:spcPct val="100000"/>
              </a:lnSpc>
              <a:spcBef>
                <a:spcPts val="800"/>
              </a:spcBef>
              <a:spcAft>
                <a:spcPts val="0"/>
              </a:spcAft>
              <a:buNone/>
            </a:pPr>
            <a:r>
              <a:rPr lang="en" sz="1800">
                <a:solidFill>
                  <a:srgbClr val="333333"/>
                </a:solidFill>
              </a:rPr>
              <a:t>Second_test</a:t>
            </a:r>
            <a:endParaRPr sz="1800">
              <a:solidFill>
                <a:srgbClr val="333333"/>
              </a:solidFill>
            </a:endParaRPr>
          </a:p>
          <a:p>
            <a:pPr indent="0" lvl="0" marL="274320" rtl="0" algn="l">
              <a:lnSpc>
                <a:spcPct val="100000"/>
              </a:lnSpc>
              <a:spcBef>
                <a:spcPts val="800"/>
              </a:spcBef>
              <a:spcAft>
                <a:spcPts val="0"/>
              </a:spcAft>
              <a:buNone/>
            </a:pPr>
            <a:r>
              <a:t/>
            </a:r>
            <a:endParaRPr sz="600">
              <a:solidFill>
                <a:srgbClr val="333333"/>
              </a:solidFill>
            </a:endParaRPr>
          </a:p>
          <a:p>
            <a:pPr indent="0" lvl="0" marL="457200" rtl="0" algn="l">
              <a:lnSpc>
                <a:spcPct val="100000"/>
              </a:lnSpc>
              <a:spcBef>
                <a:spcPts val="800"/>
              </a:spcBef>
              <a:spcAft>
                <a:spcPts val="0"/>
              </a:spcAft>
              <a:buNone/>
            </a:pPr>
            <a:r>
              <a:rPr lang="en" sz="1800">
                <a:solidFill>
                  <a:srgbClr val="333333"/>
                </a:solidFill>
              </a:rPr>
              <a:t>Meeting Notes Oct 23</a:t>
            </a:r>
            <a:endParaRPr sz="1800">
              <a:solidFill>
                <a:srgbClr val="333333"/>
              </a:solidFill>
            </a:endParaRPr>
          </a:p>
          <a:p>
            <a:pPr indent="0" lvl="0" marL="0" rtl="0" algn="l">
              <a:spcBef>
                <a:spcPts val="800"/>
              </a:spcBef>
              <a:spcAft>
                <a:spcPts val="0"/>
              </a:spcAft>
              <a:buNone/>
            </a:pPr>
            <a:r>
              <a:t/>
            </a:r>
            <a:endParaRPr sz="1800"/>
          </a:p>
        </p:txBody>
      </p:sp>
      <p:sp>
        <p:nvSpPr>
          <p:cNvPr id="483" name="Google Shape;483;p69"/>
          <p:cNvSpPr txBox="1"/>
          <p:nvPr/>
        </p:nvSpPr>
        <p:spPr>
          <a:xfrm>
            <a:off x="189900" y="522200"/>
            <a:ext cx="4617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File naming convention (FNC)</a:t>
            </a:r>
            <a:endParaRPr sz="1800"/>
          </a:p>
        </p:txBody>
      </p:sp>
      <p:sp>
        <p:nvSpPr>
          <p:cNvPr id="484" name="Google Shape;484;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85" name="Google Shape;485;p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86" name="Google Shape;486;p69"/>
          <p:cNvSpPr txBox="1"/>
          <p:nvPr/>
        </p:nvSpPr>
        <p:spPr>
          <a:xfrm>
            <a:off x="6611100" y="4808100"/>
            <a:ext cx="2532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http://kbroman.org/dataorg/</a:t>
            </a:r>
            <a:endParaRPr/>
          </a:p>
        </p:txBody>
      </p:sp>
      <p:pic>
        <p:nvPicPr>
          <p:cNvPr id="487" name="Google Shape;487;p69"/>
          <p:cNvPicPr preferRelativeResize="0"/>
          <p:nvPr/>
        </p:nvPicPr>
        <p:blipFill>
          <a:blip r:embed="rId3">
            <a:alphaModFix/>
          </a:blip>
          <a:stretch>
            <a:fillRect/>
          </a:stretch>
        </p:blipFill>
        <p:spPr>
          <a:xfrm>
            <a:off x="4681775" y="445175"/>
            <a:ext cx="3336851" cy="4449150"/>
          </a:xfrm>
          <a:prstGeom prst="rect">
            <a:avLst/>
          </a:prstGeom>
          <a:noFill/>
          <a:ln>
            <a:noFill/>
          </a:ln>
        </p:spPr>
      </p:pic>
      <p:sp>
        <p:nvSpPr>
          <p:cNvPr id="488" name="Google Shape;488;p69"/>
          <p:cNvSpPr txBox="1"/>
          <p:nvPr/>
        </p:nvSpPr>
        <p:spPr>
          <a:xfrm>
            <a:off x="3255400" y="4581775"/>
            <a:ext cx="29835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http://guides.lib.purdue.edu/c.php?g=353013&amp;p=2378292</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2" name="Shape 492"/>
        <p:cNvGrpSpPr/>
        <p:nvPr/>
      </p:nvGrpSpPr>
      <p:grpSpPr>
        <a:xfrm>
          <a:off x="0" y="0"/>
          <a:ext cx="0" cy="0"/>
          <a:chOff x="0" y="0"/>
          <a:chExt cx="0" cy="0"/>
        </a:xfrm>
      </p:grpSpPr>
      <p:graphicFrame>
        <p:nvGraphicFramePr>
          <p:cNvPr id="493" name="Google Shape;493;p7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494" name="Google Shape;494;p70"/>
          <p:cNvSpPr txBox="1"/>
          <p:nvPr/>
        </p:nvSpPr>
        <p:spPr>
          <a:xfrm>
            <a:off x="189900" y="522200"/>
            <a:ext cx="6792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Guidelines for a </a:t>
            </a:r>
            <a:r>
              <a:rPr lang="en" sz="1800"/>
              <a:t>File naming convention (FNC)</a:t>
            </a:r>
            <a:endParaRPr sz="1800"/>
          </a:p>
        </p:txBody>
      </p:sp>
      <p:sp>
        <p:nvSpPr>
          <p:cNvPr id="495" name="Google Shape;495;p70"/>
          <p:cNvSpPr txBox="1"/>
          <p:nvPr/>
        </p:nvSpPr>
        <p:spPr>
          <a:xfrm>
            <a:off x="1605400" y="1107450"/>
            <a:ext cx="5588100" cy="6273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Include date in consistent (yyyy-mm-dd) format.</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Use meaningful abbreviations and define for newcomers.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Use a logical and consistent organizational scheme (year, experiment, analysis type).</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Document your organizational scheme</a:t>
            </a:r>
            <a:endParaRPr sz="1800"/>
          </a:p>
          <a:p>
            <a:pPr indent="0" lvl="0" marL="45720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Be consistent!</a:t>
            </a:r>
            <a:endParaRPr sz="1800"/>
          </a:p>
        </p:txBody>
      </p:sp>
      <p:sp>
        <p:nvSpPr>
          <p:cNvPr id="496" name="Google Shape;496;p7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497" name="Google Shape;497;p70"/>
          <p:cNvSpPr txBox="1"/>
          <p:nvPr/>
        </p:nvSpPr>
        <p:spPr>
          <a:xfrm>
            <a:off x="6611100" y="4808100"/>
            <a:ext cx="25329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http://kbroman.org/dataorg/</a:t>
            </a:r>
            <a:endParaRPr/>
          </a:p>
        </p:txBody>
      </p:sp>
      <p:sp>
        <p:nvSpPr>
          <p:cNvPr id="498" name="Google Shape;498;p70"/>
          <p:cNvSpPr txBox="1"/>
          <p:nvPr/>
        </p:nvSpPr>
        <p:spPr>
          <a:xfrm>
            <a:off x="3255400" y="4581775"/>
            <a:ext cx="29835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http://guides.lib.purdue.edu/c.php?g=353013&amp;p=2378292</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graphicFrame>
        <p:nvGraphicFramePr>
          <p:cNvPr id="503" name="Google Shape;503;p7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504" name="Google Shape;504;p71"/>
          <p:cNvSpPr txBox="1"/>
          <p:nvPr/>
        </p:nvSpPr>
        <p:spPr>
          <a:xfrm>
            <a:off x="1264825" y="1570100"/>
            <a:ext cx="6594900" cy="41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800"/>
              </a:spcAft>
              <a:buNone/>
            </a:pPr>
            <a:r>
              <a:rPr lang="en" sz="1800">
                <a:solidFill>
                  <a:srgbClr val="0000FF"/>
                </a:solidFill>
              </a:rPr>
              <a:t>20130825</a:t>
            </a:r>
            <a:r>
              <a:rPr lang="en" sz="1800">
                <a:solidFill>
                  <a:srgbClr val="333333"/>
                </a:solidFill>
              </a:rPr>
              <a:t>_</a:t>
            </a:r>
            <a:r>
              <a:rPr lang="en" sz="1800">
                <a:solidFill>
                  <a:srgbClr val="FF0000"/>
                </a:solidFill>
              </a:rPr>
              <a:t>DOEProject</a:t>
            </a:r>
            <a:r>
              <a:rPr lang="en" sz="1800">
                <a:solidFill>
                  <a:srgbClr val="333333"/>
                </a:solidFill>
              </a:rPr>
              <a:t>_</a:t>
            </a:r>
            <a:r>
              <a:rPr lang="en" sz="1800">
                <a:solidFill>
                  <a:srgbClr val="0000FF"/>
                </a:solidFill>
              </a:rPr>
              <a:t>Ex1Test1</a:t>
            </a:r>
            <a:r>
              <a:rPr lang="en" sz="1800">
                <a:solidFill>
                  <a:srgbClr val="333333"/>
                </a:solidFill>
              </a:rPr>
              <a:t>_</a:t>
            </a:r>
            <a:r>
              <a:rPr lang="en" sz="1800">
                <a:solidFill>
                  <a:srgbClr val="FF0000"/>
                </a:solidFill>
              </a:rPr>
              <a:t>Data</a:t>
            </a:r>
            <a:r>
              <a:rPr lang="en" sz="1800">
                <a:solidFill>
                  <a:srgbClr val="333333"/>
                </a:solidFill>
              </a:rPr>
              <a:t>_</a:t>
            </a:r>
            <a:r>
              <a:rPr lang="en" sz="1800">
                <a:solidFill>
                  <a:srgbClr val="0000FF"/>
                </a:solidFill>
              </a:rPr>
              <a:t>Gonzalez</a:t>
            </a:r>
            <a:r>
              <a:rPr lang="en" sz="1800">
                <a:solidFill>
                  <a:srgbClr val="333333"/>
                </a:solidFill>
              </a:rPr>
              <a:t>_</a:t>
            </a:r>
            <a:r>
              <a:rPr lang="en" sz="1800">
                <a:solidFill>
                  <a:srgbClr val="FF0000"/>
                </a:solidFill>
              </a:rPr>
              <a:t>v3-03</a:t>
            </a:r>
            <a:r>
              <a:rPr lang="en" sz="1800">
                <a:solidFill>
                  <a:srgbClr val="333333"/>
                </a:solidFill>
              </a:rPr>
              <a:t>.xlsx</a:t>
            </a:r>
            <a:endParaRPr sz="1800"/>
          </a:p>
        </p:txBody>
      </p:sp>
      <p:sp>
        <p:nvSpPr>
          <p:cNvPr id="505" name="Google Shape;505;p71"/>
          <p:cNvSpPr txBox="1"/>
          <p:nvPr/>
        </p:nvSpPr>
        <p:spPr>
          <a:xfrm>
            <a:off x="2302825" y="687475"/>
            <a:ext cx="4498200" cy="4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File naming convention (FNC) </a:t>
            </a:r>
            <a:endParaRPr sz="1800"/>
          </a:p>
          <a:p>
            <a:pPr indent="0" lvl="0" marL="0" rtl="0" algn="ctr">
              <a:spcBef>
                <a:spcPts val="0"/>
              </a:spcBef>
              <a:spcAft>
                <a:spcPts val="0"/>
              </a:spcAft>
              <a:buNone/>
            </a:pPr>
            <a:r>
              <a:rPr lang="en" sz="1800"/>
              <a:t>Example</a:t>
            </a:r>
            <a:endParaRPr sz="1800"/>
          </a:p>
        </p:txBody>
      </p:sp>
      <p:sp>
        <p:nvSpPr>
          <p:cNvPr id="506" name="Google Shape;506;p71"/>
          <p:cNvSpPr txBox="1"/>
          <p:nvPr/>
        </p:nvSpPr>
        <p:spPr>
          <a:xfrm>
            <a:off x="1324850" y="1981688"/>
            <a:ext cx="746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Date</a:t>
            </a:r>
            <a:endParaRPr b="1" sz="1800">
              <a:solidFill>
                <a:srgbClr val="0000FF"/>
              </a:solidFill>
            </a:endParaRPr>
          </a:p>
        </p:txBody>
      </p:sp>
      <p:sp>
        <p:nvSpPr>
          <p:cNvPr id="507" name="Google Shape;507;p71"/>
          <p:cNvSpPr txBox="1"/>
          <p:nvPr/>
        </p:nvSpPr>
        <p:spPr>
          <a:xfrm>
            <a:off x="2530050" y="1981700"/>
            <a:ext cx="970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Project</a:t>
            </a:r>
            <a:endParaRPr b="1" sz="1800">
              <a:solidFill>
                <a:srgbClr val="FF0000"/>
              </a:solidFill>
            </a:endParaRPr>
          </a:p>
        </p:txBody>
      </p:sp>
      <p:sp>
        <p:nvSpPr>
          <p:cNvPr id="508" name="Google Shape;508;p71"/>
          <p:cNvSpPr txBox="1"/>
          <p:nvPr/>
        </p:nvSpPr>
        <p:spPr>
          <a:xfrm>
            <a:off x="3626350" y="1981700"/>
            <a:ext cx="1518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Experiment</a:t>
            </a:r>
            <a:endParaRPr b="1" sz="1800">
              <a:solidFill>
                <a:srgbClr val="0000FF"/>
              </a:solidFill>
            </a:endParaRPr>
          </a:p>
        </p:txBody>
      </p:sp>
      <p:sp>
        <p:nvSpPr>
          <p:cNvPr id="509" name="Google Shape;509;p71"/>
          <p:cNvSpPr txBox="1"/>
          <p:nvPr/>
        </p:nvSpPr>
        <p:spPr>
          <a:xfrm>
            <a:off x="5067275" y="1981700"/>
            <a:ext cx="7467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Type</a:t>
            </a:r>
            <a:endParaRPr b="1" sz="1800">
              <a:solidFill>
                <a:srgbClr val="FF0000"/>
              </a:solidFill>
            </a:endParaRPr>
          </a:p>
        </p:txBody>
      </p:sp>
      <p:sp>
        <p:nvSpPr>
          <p:cNvPr id="510" name="Google Shape;510;p71"/>
          <p:cNvSpPr txBox="1"/>
          <p:nvPr/>
        </p:nvSpPr>
        <p:spPr>
          <a:xfrm>
            <a:off x="5813975" y="1981700"/>
            <a:ext cx="4140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0000FF"/>
                </a:solidFill>
              </a:rPr>
              <a:t>ID</a:t>
            </a:r>
            <a:endParaRPr b="1" sz="1800">
              <a:solidFill>
                <a:srgbClr val="0000FF"/>
              </a:solidFill>
            </a:endParaRPr>
          </a:p>
        </p:txBody>
      </p:sp>
      <p:sp>
        <p:nvSpPr>
          <p:cNvPr id="511" name="Google Shape;511;p71"/>
          <p:cNvSpPr txBox="1"/>
          <p:nvPr/>
        </p:nvSpPr>
        <p:spPr>
          <a:xfrm>
            <a:off x="6491600" y="1972700"/>
            <a:ext cx="10482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rgbClr val="FF0000"/>
                </a:solidFill>
              </a:rPr>
              <a:t>Version</a:t>
            </a:r>
            <a:endParaRPr b="1" sz="1800">
              <a:solidFill>
                <a:srgbClr val="FF0000"/>
              </a:solidFill>
            </a:endParaRPr>
          </a:p>
        </p:txBody>
      </p:sp>
      <p:sp>
        <p:nvSpPr>
          <p:cNvPr id="512" name="Google Shape;512;p71"/>
          <p:cNvSpPr/>
          <p:nvPr/>
        </p:nvSpPr>
        <p:spPr>
          <a:xfrm rot="-5400000">
            <a:off x="4063600" y="543725"/>
            <a:ext cx="976500" cy="5974200"/>
          </a:xfrm>
          <a:prstGeom prst="triangle">
            <a:avLst>
              <a:gd fmla="val 50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1"/>
          <p:cNvSpPr txBox="1"/>
          <p:nvPr/>
        </p:nvSpPr>
        <p:spPr>
          <a:xfrm>
            <a:off x="1037600" y="4082700"/>
            <a:ext cx="11766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General</a:t>
            </a:r>
            <a:endParaRPr sz="1800"/>
          </a:p>
        </p:txBody>
      </p:sp>
      <p:sp>
        <p:nvSpPr>
          <p:cNvPr id="514" name="Google Shape;514;p71"/>
          <p:cNvSpPr txBox="1"/>
          <p:nvPr/>
        </p:nvSpPr>
        <p:spPr>
          <a:xfrm>
            <a:off x="6998500" y="4082700"/>
            <a:ext cx="11766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Specific</a:t>
            </a:r>
            <a:endParaRPr sz="1800"/>
          </a:p>
        </p:txBody>
      </p:sp>
      <p:sp>
        <p:nvSpPr>
          <p:cNvPr id="515" name="Google Shape;515;p7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516" name="Google Shape;516;p71"/>
          <p:cNvSpPr txBox="1"/>
          <p:nvPr/>
        </p:nvSpPr>
        <p:spPr>
          <a:xfrm>
            <a:off x="3255400" y="4734175"/>
            <a:ext cx="5376900" cy="5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http://guides.lib.purdue.edu/c.php?g=353013&amp;p=2378292</a:t>
            </a:r>
            <a:endParaRPr/>
          </a:p>
        </p:txBody>
      </p:sp>
      <p:cxnSp>
        <p:nvCxnSpPr>
          <p:cNvPr id="517" name="Google Shape;517;p71"/>
          <p:cNvCxnSpPr/>
          <p:nvPr/>
        </p:nvCxnSpPr>
        <p:spPr>
          <a:xfrm>
            <a:off x="2202000" y="4303975"/>
            <a:ext cx="4740000" cy="46200"/>
          </a:xfrm>
          <a:prstGeom prst="straightConnector1">
            <a:avLst/>
          </a:prstGeom>
          <a:noFill/>
          <a:ln cap="flat" cmpd="sng" w="38100">
            <a:solidFill>
              <a:srgbClr val="000000"/>
            </a:solidFill>
            <a:prstDash val="solid"/>
            <a:round/>
            <a:headEnd len="med" w="med" type="none"/>
            <a:tailEnd len="med" w="med" type="triangle"/>
          </a:ln>
        </p:spPr>
      </p:cxn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graphicFrame>
        <p:nvGraphicFramePr>
          <p:cNvPr id="522" name="Google Shape;522;p7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pic>
        <p:nvPicPr>
          <p:cNvPr id="523" name="Google Shape;523;p72"/>
          <p:cNvPicPr preferRelativeResize="0"/>
          <p:nvPr/>
        </p:nvPicPr>
        <p:blipFill>
          <a:blip r:embed="rId3">
            <a:alphaModFix/>
          </a:blip>
          <a:stretch>
            <a:fillRect/>
          </a:stretch>
        </p:blipFill>
        <p:spPr>
          <a:xfrm>
            <a:off x="3020225" y="956325"/>
            <a:ext cx="4267200" cy="3200400"/>
          </a:xfrm>
          <a:prstGeom prst="rect">
            <a:avLst/>
          </a:prstGeom>
          <a:noFill/>
          <a:ln>
            <a:noFill/>
          </a:ln>
        </p:spPr>
      </p:pic>
      <p:sp>
        <p:nvSpPr>
          <p:cNvPr id="524" name="Google Shape;524;p72"/>
          <p:cNvSpPr txBox="1"/>
          <p:nvPr/>
        </p:nvSpPr>
        <p:spPr>
          <a:xfrm>
            <a:off x="3272575" y="4060700"/>
            <a:ext cx="41139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Get organized</a:t>
            </a:r>
            <a:r>
              <a:rPr b="1" lang="en" sz="2400"/>
              <a:t>! Be happy!</a:t>
            </a:r>
            <a:endParaRPr b="1" sz="2400"/>
          </a:p>
        </p:txBody>
      </p:sp>
      <p:sp>
        <p:nvSpPr>
          <p:cNvPr id="525" name="Google Shape;525;p72"/>
          <p:cNvSpPr txBox="1"/>
          <p:nvPr/>
        </p:nvSpPr>
        <p:spPr>
          <a:xfrm>
            <a:off x="673750" y="956325"/>
            <a:ext cx="14445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Findable</a:t>
            </a:r>
            <a:endParaRPr b="1" sz="2400"/>
          </a:p>
        </p:txBody>
      </p:sp>
      <p:sp>
        <p:nvSpPr>
          <p:cNvPr id="526" name="Google Shape;526;p72"/>
          <p:cNvSpPr/>
          <p:nvPr/>
        </p:nvSpPr>
        <p:spPr>
          <a:xfrm>
            <a:off x="388625" y="881025"/>
            <a:ext cx="183000" cy="5562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2"/>
          <p:cNvSpPr txBox="1"/>
          <p:nvPr/>
        </p:nvSpPr>
        <p:spPr>
          <a:xfrm>
            <a:off x="673750" y="1901200"/>
            <a:ext cx="19323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Accessible</a:t>
            </a:r>
            <a:endParaRPr b="1" sz="2400"/>
          </a:p>
        </p:txBody>
      </p:sp>
      <p:sp>
        <p:nvSpPr>
          <p:cNvPr id="528" name="Google Shape;528;p72"/>
          <p:cNvSpPr/>
          <p:nvPr/>
        </p:nvSpPr>
        <p:spPr>
          <a:xfrm>
            <a:off x="388625" y="1825900"/>
            <a:ext cx="183000" cy="5562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72"/>
          <p:cNvSpPr txBox="1"/>
          <p:nvPr/>
        </p:nvSpPr>
        <p:spPr>
          <a:xfrm>
            <a:off x="673750" y="2846075"/>
            <a:ext cx="22980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Interoperable</a:t>
            </a:r>
            <a:endParaRPr b="1" sz="2400"/>
          </a:p>
        </p:txBody>
      </p:sp>
      <p:sp>
        <p:nvSpPr>
          <p:cNvPr id="530" name="Google Shape;530;p72"/>
          <p:cNvSpPr/>
          <p:nvPr/>
        </p:nvSpPr>
        <p:spPr>
          <a:xfrm>
            <a:off x="388625" y="2770775"/>
            <a:ext cx="183000" cy="5562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72"/>
          <p:cNvSpPr txBox="1"/>
          <p:nvPr/>
        </p:nvSpPr>
        <p:spPr>
          <a:xfrm>
            <a:off x="673750" y="3724600"/>
            <a:ext cx="2298000" cy="40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Reusable</a:t>
            </a:r>
            <a:endParaRPr b="1" sz="2400"/>
          </a:p>
        </p:txBody>
      </p:sp>
      <p:sp>
        <p:nvSpPr>
          <p:cNvPr id="532" name="Google Shape;532;p72"/>
          <p:cNvSpPr/>
          <p:nvPr/>
        </p:nvSpPr>
        <p:spPr>
          <a:xfrm>
            <a:off x="388625" y="3649300"/>
            <a:ext cx="183000" cy="556200"/>
          </a:xfrm>
          <a:prstGeom prst="up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72"/>
          <p:cNvSpPr txBox="1"/>
          <p:nvPr/>
        </p:nvSpPr>
        <p:spPr>
          <a:xfrm>
            <a:off x="6223725" y="3251675"/>
            <a:ext cx="2207400" cy="41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chemeClr val="dk1"/>
                </a:solidFill>
              </a:rPr>
              <a:t>https://fairsharing.org/</a:t>
            </a:r>
            <a:endParaRPr/>
          </a:p>
        </p:txBody>
      </p:sp>
      <p:sp>
        <p:nvSpPr>
          <p:cNvPr id="534" name="Google Shape;534;p7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73"/>
          <p:cNvSpPr txBox="1"/>
          <p:nvPr>
            <p:ph type="ctrTitle"/>
          </p:nvPr>
        </p:nvSpPr>
        <p:spPr>
          <a:xfrm>
            <a:off x="54150" y="1545459"/>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5200" u="none" cap="none" strike="noStrike">
                <a:solidFill>
                  <a:schemeClr val="dk1"/>
                </a:solidFill>
                <a:latin typeface="Arial"/>
                <a:ea typeface="Arial"/>
                <a:cs typeface="Arial"/>
                <a:sym typeface="Arial"/>
              </a:rPr>
              <a:t>Electronic Notebooks</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540" name="Google Shape;540;p7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organization</a:t>
                      </a:r>
                      <a:endParaRPr sz="2000" u="none" cap="none" strike="noStrike">
                        <a:solidFill>
                          <a:srgbClr val="FFFFFF"/>
                        </a:solidFill>
                      </a:endParaRPr>
                    </a:p>
                  </a:txBody>
                  <a:tcPr marT="45725" marB="45725" marR="91450" marL="91450" anchor="ctr"/>
                </a:tc>
                <a:tc>
                  <a:txBody>
                    <a:bodyPr>
                      <a:noAutofit/>
                    </a:bodyPr>
                    <a:lstStyle/>
                    <a:p>
                      <a:pPr indent="0" lvl="0" marL="0" rtl="0" algn="ctr">
                        <a:spcBef>
                          <a:spcPts val="0"/>
                        </a:spcBef>
                        <a:spcAft>
                          <a:spcPts val="0"/>
                        </a:spcAft>
                        <a:buClr>
                          <a:schemeClr val="dk1"/>
                        </a:buClr>
                        <a:buFont typeface="Arial"/>
                        <a:buNone/>
                      </a:pPr>
                      <a:r>
                        <a:rPr lang="en" sz="2000">
                          <a:solidFill>
                            <a:srgbClr val="FF0000"/>
                          </a:solidFill>
                        </a:rPr>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Font typeface="Arial"/>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dissemination</a:t>
                      </a:r>
                      <a:endParaRPr sz="2000" u="none" cap="none" strike="noStrike"/>
                    </a:p>
                  </a:txBody>
                  <a:tcPr marT="45725" marB="45725" marR="91450" marL="91450" anchor="ctr"/>
                </a:tc>
              </a:tr>
            </a:tbl>
          </a:graphicData>
        </a:graphic>
      </p:graphicFrame>
      <p:sp>
        <p:nvSpPr>
          <p:cNvPr id="541" name="Google Shape;541;p7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5" name="Shape 545"/>
        <p:cNvGrpSpPr/>
        <p:nvPr/>
      </p:nvGrpSpPr>
      <p:grpSpPr>
        <a:xfrm>
          <a:off x="0" y="0"/>
          <a:ext cx="0" cy="0"/>
          <a:chOff x="0" y="0"/>
          <a:chExt cx="0" cy="0"/>
        </a:xfrm>
      </p:grpSpPr>
      <p:graphicFrame>
        <p:nvGraphicFramePr>
          <p:cNvPr id="546" name="Google Shape;546;p7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dissemination</a:t>
                      </a:r>
                      <a:endParaRPr sz="2000" u="none" cap="none" strike="noStrike">
                        <a:solidFill>
                          <a:srgbClr val="FFFFFF"/>
                        </a:solidFill>
                      </a:endParaRPr>
                    </a:p>
                  </a:txBody>
                  <a:tcPr marT="45725" marB="45725" marR="91450" marL="91450" anchor="ctr"/>
                </a:tc>
              </a:tr>
            </a:tbl>
          </a:graphicData>
        </a:graphic>
      </p:graphicFrame>
      <p:sp>
        <p:nvSpPr>
          <p:cNvPr id="547" name="Google Shape;547;p74"/>
          <p:cNvSpPr txBox="1"/>
          <p:nvPr/>
        </p:nvSpPr>
        <p:spPr>
          <a:xfrm>
            <a:off x="524450" y="445175"/>
            <a:ext cx="4839900" cy="39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t>Paper Lab-notebooks - in use since the 15th Century! </a:t>
            </a:r>
            <a:endParaRPr b="1" sz="2400"/>
          </a:p>
        </p:txBody>
      </p:sp>
      <p:pic>
        <p:nvPicPr>
          <p:cNvPr id="548" name="Google Shape;548;p74"/>
          <p:cNvPicPr preferRelativeResize="0"/>
          <p:nvPr/>
        </p:nvPicPr>
        <p:blipFill>
          <a:blip r:embed="rId3">
            <a:alphaModFix/>
          </a:blip>
          <a:stretch>
            <a:fillRect/>
          </a:stretch>
        </p:blipFill>
        <p:spPr>
          <a:xfrm>
            <a:off x="5834387" y="524750"/>
            <a:ext cx="3215525" cy="4436401"/>
          </a:xfrm>
          <a:prstGeom prst="rect">
            <a:avLst/>
          </a:prstGeom>
          <a:noFill/>
          <a:ln>
            <a:noFill/>
          </a:ln>
        </p:spPr>
      </p:pic>
      <p:sp>
        <p:nvSpPr>
          <p:cNvPr id="549" name="Google Shape;549;p74"/>
          <p:cNvSpPr txBox="1"/>
          <p:nvPr/>
        </p:nvSpPr>
        <p:spPr>
          <a:xfrm>
            <a:off x="5638088" y="4896375"/>
            <a:ext cx="3608100" cy="24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t>Leonardo da Vinci’s notebook, Codex Arundel c. 1458-1518 </a:t>
            </a:r>
            <a:r>
              <a:rPr lang="en" sz="800">
                <a:solidFill>
                  <a:schemeClr val="dk1"/>
                </a:solidFill>
              </a:rPr>
              <a:t>British Library </a:t>
            </a:r>
            <a:endParaRPr sz="800"/>
          </a:p>
        </p:txBody>
      </p:sp>
      <p:sp>
        <p:nvSpPr>
          <p:cNvPr id="550" name="Google Shape;550;p74"/>
          <p:cNvSpPr txBox="1"/>
          <p:nvPr/>
        </p:nvSpPr>
        <p:spPr>
          <a:xfrm>
            <a:off x="288025" y="1397700"/>
            <a:ext cx="3549900" cy="625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Good record keeping is important for </a:t>
            </a:r>
            <a:endParaRPr/>
          </a:p>
        </p:txBody>
      </p:sp>
      <p:sp>
        <p:nvSpPr>
          <p:cNvPr id="551" name="Google Shape;551;p74"/>
          <p:cNvSpPr txBox="1"/>
          <p:nvPr/>
        </p:nvSpPr>
        <p:spPr>
          <a:xfrm>
            <a:off x="624800" y="1684550"/>
            <a:ext cx="4639200" cy="746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•Dissemination of ideas, findings</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•Legally binding record that protects intellectual property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pic>
        <p:nvPicPr>
          <p:cNvPr id="552" name="Google Shape;552;p74"/>
          <p:cNvPicPr preferRelativeResize="0"/>
          <p:nvPr/>
        </p:nvPicPr>
        <p:blipFill>
          <a:blip r:embed="rId4">
            <a:alphaModFix/>
          </a:blip>
          <a:stretch>
            <a:fillRect/>
          </a:stretch>
        </p:blipFill>
        <p:spPr>
          <a:xfrm>
            <a:off x="1031920" y="2592375"/>
            <a:ext cx="430634" cy="582629"/>
          </a:xfrm>
          <a:prstGeom prst="rect">
            <a:avLst/>
          </a:prstGeom>
          <a:noFill/>
          <a:ln>
            <a:noFill/>
          </a:ln>
        </p:spPr>
      </p:pic>
      <p:pic>
        <p:nvPicPr>
          <p:cNvPr id="553" name="Google Shape;553;p74"/>
          <p:cNvPicPr preferRelativeResize="0"/>
          <p:nvPr/>
        </p:nvPicPr>
        <p:blipFill>
          <a:blip r:embed="rId5">
            <a:alphaModFix/>
          </a:blip>
          <a:stretch>
            <a:fillRect/>
          </a:stretch>
        </p:blipFill>
        <p:spPr>
          <a:xfrm>
            <a:off x="820825" y="3176395"/>
            <a:ext cx="852825" cy="844390"/>
          </a:xfrm>
          <a:prstGeom prst="rect">
            <a:avLst/>
          </a:prstGeom>
          <a:noFill/>
          <a:ln>
            <a:noFill/>
          </a:ln>
        </p:spPr>
      </p:pic>
      <p:pic>
        <p:nvPicPr>
          <p:cNvPr id="554" name="Google Shape;554;p74"/>
          <p:cNvPicPr preferRelativeResize="0"/>
          <p:nvPr/>
        </p:nvPicPr>
        <p:blipFill>
          <a:blip r:embed="rId6">
            <a:alphaModFix/>
          </a:blip>
          <a:stretch>
            <a:fillRect/>
          </a:stretch>
        </p:blipFill>
        <p:spPr>
          <a:xfrm>
            <a:off x="955926" y="4093589"/>
            <a:ext cx="582623" cy="574186"/>
          </a:xfrm>
          <a:prstGeom prst="rect">
            <a:avLst/>
          </a:prstGeom>
          <a:noFill/>
          <a:ln>
            <a:noFill/>
          </a:ln>
        </p:spPr>
      </p:pic>
      <p:sp>
        <p:nvSpPr>
          <p:cNvPr id="555" name="Google Shape;555;p74"/>
          <p:cNvSpPr txBox="1"/>
          <p:nvPr/>
        </p:nvSpPr>
        <p:spPr>
          <a:xfrm>
            <a:off x="1604675" y="2639950"/>
            <a:ext cx="24189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Not searchable!</a:t>
            </a:r>
            <a:endParaRPr b="1"/>
          </a:p>
        </p:txBody>
      </p:sp>
      <p:sp>
        <p:nvSpPr>
          <p:cNvPr id="556" name="Google Shape;556;p74"/>
          <p:cNvSpPr txBox="1"/>
          <p:nvPr/>
        </p:nvSpPr>
        <p:spPr>
          <a:xfrm>
            <a:off x="1604675" y="4158838"/>
            <a:ext cx="34944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Hard to share with collaborators.</a:t>
            </a:r>
            <a:endParaRPr b="1"/>
          </a:p>
        </p:txBody>
      </p:sp>
      <p:sp>
        <p:nvSpPr>
          <p:cNvPr id="557" name="Google Shape;557;p74"/>
          <p:cNvSpPr txBox="1"/>
          <p:nvPr/>
        </p:nvSpPr>
        <p:spPr>
          <a:xfrm>
            <a:off x="1604675" y="3292650"/>
            <a:ext cx="34944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Can be easily damaged, misplaced. </a:t>
            </a:r>
            <a:br>
              <a:rPr b="1" lang="en"/>
            </a:br>
            <a:r>
              <a:rPr b="1" lang="en"/>
              <a:t>Not easy to back up. </a:t>
            </a:r>
            <a:endParaRPr b="1"/>
          </a:p>
        </p:txBody>
      </p:sp>
      <p:sp>
        <p:nvSpPr>
          <p:cNvPr id="558" name="Google Shape;558;p7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a:t>Why does reproducibility matter to you?</a:t>
            </a:r>
            <a:endParaRPr b="0" i="0" sz="5200" u="none" cap="none" strike="noStrike">
              <a:solidFill>
                <a:schemeClr val="dk1"/>
              </a:solidFill>
              <a:latin typeface="Arial"/>
              <a:ea typeface="Arial"/>
              <a:cs typeface="Arial"/>
              <a:sym typeface="Arial"/>
            </a:endParaRPr>
          </a:p>
        </p:txBody>
      </p:sp>
      <p:pic>
        <p:nvPicPr>
          <p:cNvPr id="173" name="Google Shape;173;p39"/>
          <p:cNvPicPr preferRelativeResize="0"/>
          <p:nvPr/>
        </p:nvPicPr>
        <p:blipFill>
          <a:blip r:embed="rId3">
            <a:alphaModFix/>
          </a:blip>
          <a:stretch>
            <a:fillRect/>
          </a:stretch>
        </p:blipFill>
        <p:spPr>
          <a:xfrm>
            <a:off x="7115075" y="4270338"/>
            <a:ext cx="1818376" cy="289825"/>
          </a:xfrm>
          <a:prstGeom prst="rect">
            <a:avLst/>
          </a:prstGeom>
          <a:noFill/>
          <a:ln>
            <a:noFill/>
          </a:ln>
        </p:spPr>
      </p:pic>
      <p:pic>
        <p:nvPicPr>
          <p:cNvPr descr="Image result for addgene" id="174" name="Google Shape;174;p39"/>
          <p:cNvPicPr preferRelativeResize="0"/>
          <p:nvPr/>
        </p:nvPicPr>
        <p:blipFill>
          <a:blip r:embed="rId4">
            <a:alphaModFix/>
          </a:blip>
          <a:stretch>
            <a:fillRect/>
          </a:stretch>
        </p:blipFill>
        <p:spPr>
          <a:xfrm>
            <a:off x="181775" y="4189112"/>
            <a:ext cx="1638875" cy="452275"/>
          </a:xfrm>
          <a:prstGeom prst="rect">
            <a:avLst/>
          </a:prstGeom>
          <a:noFill/>
          <a:ln>
            <a:noFill/>
          </a:ln>
        </p:spPr>
      </p:pic>
      <p:pic>
        <p:nvPicPr>
          <p:cNvPr descr="Image result for code ocean" id="175" name="Google Shape;175;p39"/>
          <p:cNvPicPr preferRelativeResize="0"/>
          <p:nvPr/>
        </p:nvPicPr>
        <p:blipFill>
          <a:blip r:embed="rId5">
            <a:alphaModFix/>
          </a:blip>
          <a:stretch>
            <a:fillRect/>
          </a:stretch>
        </p:blipFill>
        <p:spPr>
          <a:xfrm>
            <a:off x="5194000" y="4270325"/>
            <a:ext cx="1750097" cy="289825"/>
          </a:xfrm>
          <a:prstGeom prst="rect">
            <a:avLst/>
          </a:prstGeom>
          <a:noFill/>
          <a:ln>
            <a:noFill/>
          </a:ln>
        </p:spPr>
      </p:pic>
      <p:pic>
        <p:nvPicPr>
          <p:cNvPr descr="Image result for elife" id="176" name="Google Shape;176;p39"/>
          <p:cNvPicPr preferRelativeResize="0"/>
          <p:nvPr/>
        </p:nvPicPr>
        <p:blipFill>
          <a:blip r:embed="rId6">
            <a:alphaModFix/>
          </a:blip>
          <a:stretch>
            <a:fillRect/>
          </a:stretch>
        </p:blipFill>
        <p:spPr>
          <a:xfrm>
            <a:off x="2183775" y="4091800"/>
            <a:ext cx="1273575" cy="646900"/>
          </a:xfrm>
          <a:prstGeom prst="rect">
            <a:avLst/>
          </a:prstGeom>
          <a:noFill/>
          <a:ln>
            <a:noFill/>
          </a:ln>
        </p:spPr>
      </p:pic>
      <p:pic>
        <p:nvPicPr>
          <p:cNvPr descr="Image result for aspb" id="177" name="Google Shape;177;p39"/>
          <p:cNvPicPr preferRelativeResize="0"/>
          <p:nvPr/>
        </p:nvPicPr>
        <p:blipFill>
          <a:blip r:embed="rId7">
            <a:alphaModFix/>
          </a:blip>
          <a:stretch>
            <a:fillRect/>
          </a:stretch>
        </p:blipFill>
        <p:spPr>
          <a:xfrm>
            <a:off x="3844900" y="3941903"/>
            <a:ext cx="961550" cy="946685"/>
          </a:xfrm>
          <a:prstGeom prst="rect">
            <a:avLst/>
          </a:prstGeom>
          <a:noFill/>
          <a:ln>
            <a:noFill/>
          </a:ln>
        </p:spPr>
      </p:pic>
      <p:sp>
        <p:nvSpPr>
          <p:cNvPr id="178" name="Google Shape;178;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2" name="Shape 562"/>
        <p:cNvGrpSpPr/>
        <p:nvPr/>
      </p:nvGrpSpPr>
      <p:grpSpPr>
        <a:xfrm>
          <a:off x="0" y="0"/>
          <a:ext cx="0" cy="0"/>
          <a:chOff x="0" y="0"/>
          <a:chExt cx="0" cy="0"/>
        </a:xfrm>
      </p:grpSpPr>
      <p:graphicFrame>
        <p:nvGraphicFramePr>
          <p:cNvPr id="563" name="Google Shape;563;p7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dissemination</a:t>
                      </a:r>
                      <a:endParaRPr sz="2000" u="none" cap="none" strike="noStrike">
                        <a:solidFill>
                          <a:srgbClr val="FFFFFF"/>
                        </a:solidFill>
                      </a:endParaRPr>
                    </a:p>
                  </a:txBody>
                  <a:tcPr marT="45725" marB="45725" marR="91450" marL="91450" anchor="ctr"/>
                </a:tc>
              </a:tr>
            </a:tbl>
          </a:graphicData>
        </a:graphic>
      </p:graphicFrame>
      <p:sp>
        <p:nvSpPr>
          <p:cNvPr id="564" name="Google Shape;564;p75"/>
          <p:cNvSpPr txBox="1"/>
          <p:nvPr/>
        </p:nvSpPr>
        <p:spPr>
          <a:xfrm>
            <a:off x="1067425" y="393625"/>
            <a:ext cx="81186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Why should you use an </a:t>
            </a:r>
            <a:r>
              <a:rPr b="1" lang="en" sz="2400" u="sng"/>
              <a:t>E</a:t>
            </a:r>
            <a:r>
              <a:rPr b="1" lang="en" sz="2400"/>
              <a:t>lectronic </a:t>
            </a:r>
            <a:r>
              <a:rPr b="1" lang="en" sz="2400" u="sng"/>
              <a:t>L</a:t>
            </a:r>
            <a:r>
              <a:rPr b="1" lang="en" sz="2400"/>
              <a:t>ab </a:t>
            </a:r>
            <a:r>
              <a:rPr b="1" lang="en" sz="2400" u="sng"/>
              <a:t>N</a:t>
            </a:r>
            <a:r>
              <a:rPr b="1" lang="en" sz="2400"/>
              <a:t>otebook?</a:t>
            </a:r>
            <a:endParaRPr b="1" sz="2400"/>
          </a:p>
        </p:txBody>
      </p:sp>
      <p:pic>
        <p:nvPicPr>
          <p:cNvPr id="565" name="Google Shape;565;p75"/>
          <p:cNvPicPr preferRelativeResize="0"/>
          <p:nvPr/>
        </p:nvPicPr>
        <p:blipFill rotWithShape="1">
          <a:blip r:embed="rId3">
            <a:alphaModFix/>
          </a:blip>
          <a:srcRect b="8935" l="32441" r="29557" t="11358"/>
          <a:stretch/>
        </p:blipFill>
        <p:spPr>
          <a:xfrm>
            <a:off x="1149635" y="904287"/>
            <a:ext cx="669811" cy="910799"/>
          </a:xfrm>
          <a:prstGeom prst="rect">
            <a:avLst/>
          </a:prstGeom>
          <a:noFill/>
          <a:ln>
            <a:noFill/>
          </a:ln>
        </p:spPr>
      </p:pic>
      <p:pic>
        <p:nvPicPr>
          <p:cNvPr id="566" name="Google Shape;566;p75"/>
          <p:cNvPicPr preferRelativeResize="0"/>
          <p:nvPr/>
        </p:nvPicPr>
        <p:blipFill rotWithShape="1">
          <a:blip r:embed="rId4">
            <a:alphaModFix/>
          </a:blip>
          <a:srcRect b="35096" l="12826" r="12774" t="35096"/>
          <a:stretch/>
        </p:blipFill>
        <p:spPr>
          <a:xfrm>
            <a:off x="415203" y="1891281"/>
            <a:ext cx="2291076" cy="516294"/>
          </a:xfrm>
          <a:prstGeom prst="rect">
            <a:avLst/>
          </a:prstGeom>
          <a:noFill/>
          <a:ln>
            <a:noFill/>
          </a:ln>
        </p:spPr>
      </p:pic>
      <p:sp>
        <p:nvSpPr>
          <p:cNvPr id="567" name="Google Shape;567;p75"/>
          <p:cNvSpPr txBox="1"/>
          <p:nvPr/>
        </p:nvSpPr>
        <p:spPr>
          <a:xfrm>
            <a:off x="2045125" y="1023425"/>
            <a:ext cx="3983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Store text electronically, Attach Images,</a:t>
            </a:r>
            <a:endParaRPr/>
          </a:p>
          <a:p>
            <a:pPr indent="0" lvl="0" marL="0" rtl="0" algn="l">
              <a:spcBef>
                <a:spcPts val="0"/>
              </a:spcBef>
              <a:spcAft>
                <a:spcPts val="0"/>
              </a:spcAft>
              <a:buNone/>
            </a:pPr>
            <a:r>
              <a:rPr lang="en"/>
              <a:t>15 GB data limit, Multiple authors possible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
        <p:nvSpPr>
          <p:cNvPr id="568" name="Google Shape;568;p75"/>
          <p:cNvSpPr txBox="1"/>
          <p:nvPr/>
        </p:nvSpPr>
        <p:spPr>
          <a:xfrm>
            <a:off x="2832925" y="1815075"/>
            <a:ext cx="31287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Good for sharing data, 2 GB cloud storage limit (free version)</a:t>
            </a:r>
            <a:endParaRPr/>
          </a:p>
        </p:txBody>
      </p:sp>
      <p:sp>
        <p:nvSpPr>
          <p:cNvPr id="569" name="Google Shape;569;p75"/>
          <p:cNvSpPr txBox="1"/>
          <p:nvPr/>
        </p:nvSpPr>
        <p:spPr>
          <a:xfrm>
            <a:off x="4997375" y="4182550"/>
            <a:ext cx="4471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Use the mobile App to quickly upload images </a:t>
            </a:r>
            <a:endParaRPr b="1"/>
          </a:p>
        </p:txBody>
      </p:sp>
      <p:sp>
        <p:nvSpPr>
          <p:cNvPr id="570" name="Google Shape;570;p75"/>
          <p:cNvSpPr txBox="1"/>
          <p:nvPr/>
        </p:nvSpPr>
        <p:spPr>
          <a:xfrm>
            <a:off x="5054650" y="3383838"/>
            <a:ext cx="3619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Easily accessible world over</a:t>
            </a:r>
            <a:endParaRPr b="1"/>
          </a:p>
        </p:txBody>
      </p:sp>
      <p:sp>
        <p:nvSpPr>
          <p:cNvPr id="571" name="Google Shape;571;p75"/>
          <p:cNvSpPr txBox="1"/>
          <p:nvPr/>
        </p:nvSpPr>
        <p:spPr>
          <a:xfrm>
            <a:off x="6283200" y="1023425"/>
            <a:ext cx="2632200" cy="137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600"/>
              <a:t>Many more Features!</a:t>
            </a:r>
            <a:endParaRPr b="1" sz="3600"/>
          </a:p>
        </p:txBody>
      </p:sp>
      <p:sp>
        <p:nvSpPr>
          <p:cNvPr id="572" name="Google Shape;572;p75"/>
          <p:cNvSpPr txBox="1"/>
          <p:nvPr/>
        </p:nvSpPr>
        <p:spPr>
          <a:xfrm>
            <a:off x="5783475" y="1144875"/>
            <a:ext cx="1129500" cy="74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t>+</a:t>
            </a:r>
            <a:endParaRPr b="1" sz="4800"/>
          </a:p>
        </p:txBody>
      </p:sp>
      <p:pic>
        <p:nvPicPr>
          <p:cNvPr id="573" name="Google Shape;573;p75"/>
          <p:cNvPicPr preferRelativeResize="0"/>
          <p:nvPr/>
        </p:nvPicPr>
        <p:blipFill rotWithShape="1">
          <a:blip r:embed="rId5">
            <a:alphaModFix/>
          </a:blip>
          <a:srcRect b="13139" l="-3010" r="3009" t="-13140"/>
          <a:stretch/>
        </p:blipFill>
        <p:spPr>
          <a:xfrm>
            <a:off x="4312372" y="2417702"/>
            <a:ext cx="631350" cy="631350"/>
          </a:xfrm>
          <a:prstGeom prst="rect">
            <a:avLst/>
          </a:prstGeom>
          <a:noFill/>
          <a:ln>
            <a:noFill/>
          </a:ln>
        </p:spPr>
      </p:pic>
      <p:pic>
        <p:nvPicPr>
          <p:cNvPr id="574" name="Google Shape;574;p75"/>
          <p:cNvPicPr preferRelativeResize="0"/>
          <p:nvPr/>
        </p:nvPicPr>
        <p:blipFill>
          <a:blip r:embed="rId6">
            <a:alphaModFix/>
          </a:blip>
          <a:stretch>
            <a:fillRect/>
          </a:stretch>
        </p:blipFill>
        <p:spPr>
          <a:xfrm>
            <a:off x="4404313" y="4159377"/>
            <a:ext cx="516300" cy="516300"/>
          </a:xfrm>
          <a:prstGeom prst="rect">
            <a:avLst/>
          </a:prstGeom>
          <a:noFill/>
          <a:ln>
            <a:noFill/>
          </a:ln>
        </p:spPr>
      </p:pic>
      <p:pic>
        <p:nvPicPr>
          <p:cNvPr id="575" name="Google Shape;575;p75"/>
          <p:cNvPicPr preferRelativeResize="0"/>
          <p:nvPr/>
        </p:nvPicPr>
        <p:blipFill>
          <a:blip r:embed="rId7">
            <a:alphaModFix/>
          </a:blip>
          <a:stretch>
            <a:fillRect/>
          </a:stretch>
        </p:blipFill>
        <p:spPr>
          <a:xfrm>
            <a:off x="4327538" y="3252473"/>
            <a:ext cx="669825" cy="703471"/>
          </a:xfrm>
          <a:prstGeom prst="rect">
            <a:avLst/>
          </a:prstGeom>
          <a:noFill/>
          <a:ln>
            <a:noFill/>
          </a:ln>
        </p:spPr>
      </p:pic>
      <p:sp>
        <p:nvSpPr>
          <p:cNvPr id="576" name="Google Shape;576;p75"/>
          <p:cNvSpPr txBox="1"/>
          <p:nvPr/>
        </p:nvSpPr>
        <p:spPr>
          <a:xfrm>
            <a:off x="5054650" y="2585150"/>
            <a:ext cx="36195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Embed high res images, protocols etc</a:t>
            </a:r>
            <a:endParaRPr b="1"/>
          </a:p>
        </p:txBody>
      </p:sp>
      <p:pic>
        <p:nvPicPr>
          <p:cNvPr id="577" name="Google Shape;577;p75"/>
          <p:cNvPicPr preferRelativeResize="0"/>
          <p:nvPr/>
        </p:nvPicPr>
        <p:blipFill>
          <a:blip r:embed="rId8">
            <a:alphaModFix/>
          </a:blip>
          <a:stretch>
            <a:fillRect/>
          </a:stretch>
        </p:blipFill>
        <p:spPr>
          <a:xfrm>
            <a:off x="422320" y="2592375"/>
            <a:ext cx="430634" cy="582629"/>
          </a:xfrm>
          <a:prstGeom prst="rect">
            <a:avLst/>
          </a:prstGeom>
          <a:noFill/>
          <a:ln>
            <a:noFill/>
          </a:ln>
        </p:spPr>
      </p:pic>
      <p:pic>
        <p:nvPicPr>
          <p:cNvPr id="578" name="Google Shape;578;p75"/>
          <p:cNvPicPr preferRelativeResize="0"/>
          <p:nvPr/>
        </p:nvPicPr>
        <p:blipFill>
          <a:blip r:embed="rId9">
            <a:alphaModFix/>
          </a:blip>
          <a:stretch>
            <a:fillRect/>
          </a:stretch>
        </p:blipFill>
        <p:spPr>
          <a:xfrm>
            <a:off x="211225" y="3252595"/>
            <a:ext cx="852825" cy="844390"/>
          </a:xfrm>
          <a:prstGeom prst="rect">
            <a:avLst/>
          </a:prstGeom>
          <a:noFill/>
          <a:ln>
            <a:noFill/>
          </a:ln>
        </p:spPr>
      </p:pic>
      <p:pic>
        <p:nvPicPr>
          <p:cNvPr id="579" name="Google Shape;579;p75"/>
          <p:cNvPicPr preferRelativeResize="0"/>
          <p:nvPr/>
        </p:nvPicPr>
        <p:blipFill>
          <a:blip r:embed="rId10">
            <a:alphaModFix/>
          </a:blip>
          <a:stretch>
            <a:fillRect/>
          </a:stretch>
        </p:blipFill>
        <p:spPr>
          <a:xfrm>
            <a:off x="346326" y="4169789"/>
            <a:ext cx="582623" cy="574186"/>
          </a:xfrm>
          <a:prstGeom prst="rect">
            <a:avLst/>
          </a:prstGeom>
          <a:noFill/>
          <a:ln>
            <a:noFill/>
          </a:ln>
        </p:spPr>
      </p:pic>
      <p:sp>
        <p:nvSpPr>
          <p:cNvPr id="580" name="Google Shape;580;p75"/>
          <p:cNvSpPr txBox="1"/>
          <p:nvPr/>
        </p:nvSpPr>
        <p:spPr>
          <a:xfrm>
            <a:off x="995075" y="2639950"/>
            <a:ext cx="24189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S</a:t>
            </a:r>
            <a:r>
              <a:rPr b="1" lang="en"/>
              <a:t>earchable</a:t>
            </a:r>
            <a:endParaRPr b="1"/>
          </a:p>
        </p:txBody>
      </p:sp>
      <p:sp>
        <p:nvSpPr>
          <p:cNvPr id="581" name="Google Shape;581;p75"/>
          <p:cNvSpPr txBox="1"/>
          <p:nvPr/>
        </p:nvSpPr>
        <p:spPr>
          <a:xfrm>
            <a:off x="995075" y="4235038"/>
            <a:ext cx="34944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Easily shareable</a:t>
            </a:r>
            <a:endParaRPr b="1"/>
          </a:p>
        </p:txBody>
      </p:sp>
      <p:sp>
        <p:nvSpPr>
          <p:cNvPr id="582" name="Google Shape;582;p75"/>
          <p:cNvSpPr txBox="1"/>
          <p:nvPr/>
        </p:nvSpPr>
        <p:spPr>
          <a:xfrm>
            <a:off x="995075" y="3368850"/>
            <a:ext cx="3128700" cy="443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Export data as PDF </a:t>
            </a:r>
            <a:br>
              <a:rPr b="1" lang="en"/>
            </a:br>
            <a:r>
              <a:rPr b="1" lang="en"/>
              <a:t>(must back-up data regularly)</a:t>
            </a:r>
            <a:endParaRPr b="1"/>
          </a:p>
        </p:txBody>
      </p:sp>
      <p:sp>
        <p:nvSpPr>
          <p:cNvPr id="583" name="Google Shape;583;p7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7" name="Shape 587"/>
        <p:cNvGrpSpPr/>
        <p:nvPr/>
      </p:nvGrpSpPr>
      <p:grpSpPr>
        <a:xfrm>
          <a:off x="0" y="0"/>
          <a:ext cx="0" cy="0"/>
          <a:chOff x="0" y="0"/>
          <a:chExt cx="0" cy="0"/>
        </a:xfrm>
      </p:grpSpPr>
      <p:graphicFrame>
        <p:nvGraphicFramePr>
          <p:cNvPr id="588" name="Google Shape;588;p7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dissemination</a:t>
                      </a:r>
                      <a:endParaRPr sz="2000" u="none" cap="none" strike="noStrike">
                        <a:solidFill>
                          <a:srgbClr val="FFFFFF"/>
                        </a:solidFill>
                      </a:endParaRPr>
                    </a:p>
                  </a:txBody>
                  <a:tcPr marT="45725" marB="45725" marR="91450" marL="91450" anchor="ctr"/>
                </a:tc>
              </a:tr>
            </a:tbl>
          </a:graphicData>
        </a:graphic>
      </p:graphicFrame>
      <p:sp>
        <p:nvSpPr>
          <p:cNvPr id="589" name="Google Shape;589;p76"/>
          <p:cNvSpPr txBox="1"/>
          <p:nvPr/>
        </p:nvSpPr>
        <p:spPr>
          <a:xfrm>
            <a:off x="1267450" y="445175"/>
            <a:ext cx="6568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Cost considerations - Softwares available </a:t>
            </a:r>
            <a:endParaRPr b="1" sz="2400"/>
          </a:p>
        </p:txBody>
      </p:sp>
      <p:sp>
        <p:nvSpPr>
          <p:cNvPr id="590" name="Google Shape;590;p76"/>
          <p:cNvSpPr txBox="1"/>
          <p:nvPr/>
        </p:nvSpPr>
        <p:spPr>
          <a:xfrm>
            <a:off x="652250" y="1386750"/>
            <a:ext cx="84918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 sz="2400">
                <a:solidFill>
                  <a:schemeClr val="dk1"/>
                </a:solidFill>
              </a:rPr>
              <a:t>Paid for— Bio-Itech, LabArchives, LabGuru</a:t>
            </a:r>
            <a:br>
              <a:rPr lang="en" sz="2400">
                <a:solidFill>
                  <a:schemeClr val="dk1"/>
                </a:solidFill>
              </a:rPr>
            </a:br>
            <a:endParaRPr sz="2400">
              <a:solidFill>
                <a:schemeClr val="dk1"/>
              </a:solidFill>
            </a:endParaRPr>
          </a:p>
          <a:p>
            <a:pPr indent="0" lvl="0" marL="0" rtl="0" algn="l">
              <a:lnSpc>
                <a:spcPct val="115000"/>
              </a:lnSpc>
              <a:spcBef>
                <a:spcPts val="0"/>
              </a:spcBef>
              <a:spcAft>
                <a:spcPts val="0"/>
              </a:spcAft>
              <a:buNone/>
            </a:pPr>
            <a:r>
              <a:rPr lang="en" sz="2400">
                <a:solidFill>
                  <a:schemeClr val="dk1"/>
                </a:solidFill>
              </a:rPr>
              <a:t>Paid (with free version)— SciNote, Benchling</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endParaRPr>
          </a:p>
          <a:p>
            <a:pPr indent="0" lvl="0" marL="0" rtl="0" algn="l">
              <a:lnSpc>
                <a:spcPct val="115000"/>
              </a:lnSpc>
              <a:spcBef>
                <a:spcPts val="0"/>
              </a:spcBef>
              <a:spcAft>
                <a:spcPts val="0"/>
              </a:spcAft>
              <a:buNone/>
            </a:pPr>
            <a:r>
              <a:rPr lang="en" sz="2400">
                <a:solidFill>
                  <a:schemeClr val="dk1"/>
                </a:solidFill>
              </a:rPr>
              <a:t>Open source— Open wet ware, ELOG </a:t>
            </a:r>
            <a:endParaRPr sz="2400">
              <a:solidFill>
                <a:schemeClr val="dk1"/>
              </a:solidFill>
            </a:endParaRPr>
          </a:p>
          <a:p>
            <a:pPr indent="0" lvl="0" marL="0" rtl="0" algn="l">
              <a:lnSpc>
                <a:spcPct val="115000"/>
              </a:lnSpc>
              <a:spcBef>
                <a:spcPts val="0"/>
              </a:spcBef>
              <a:spcAft>
                <a:spcPts val="0"/>
              </a:spcAft>
              <a:buNone/>
            </a:pPr>
            <a:r>
              <a:t/>
            </a:r>
            <a:endParaRPr sz="2400">
              <a:solidFill>
                <a:schemeClr val="dk1"/>
              </a:solidFill>
            </a:endParaRPr>
          </a:p>
          <a:p>
            <a:pPr indent="0" lvl="0" marL="0" rtl="0" algn="l">
              <a:lnSpc>
                <a:spcPct val="115000"/>
              </a:lnSpc>
              <a:spcBef>
                <a:spcPts val="0"/>
              </a:spcBef>
              <a:spcAft>
                <a:spcPts val="0"/>
              </a:spcAft>
              <a:buNone/>
            </a:pPr>
            <a:r>
              <a:rPr lang="en" sz="2400">
                <a:solidFill>
                  <a:schemeClr val="dk1"/>
                </a:solidFill>
              </a:rPr>
              <a:t>Free— Open Science Framework, LocalWiki</a:t>
            </a:r>
            <a:endParaRPr sz="2400">
              <a:solidFill>
                <a:schemeClr val="dk1"/>
              </a:solidFill>
            </a:endParaRPr>
          </a:p>
        </p:txBody>
      </p:sp>
      <p:sp>
        <p:nvSpPr>
          <p:cNvPr id="591" name="Google Shape;591;p76"/>
          <p:cNvSpPr txBox="1"/>
          <p:nvPr/>
        </p:nvSpPr>
        <p:spPr>
          <a:xfrm>
            <a:off x="6722225" y="4801600"/>
            <a:ext cx="2974800" cy="211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Kanza, </a:t>
            </a:r>
            <a:r>
              <a:rPr lang="en"/>
              <a:t>10.1186/s13321-017-0221-3</a:t>
            </a:r>
            <a:endParaRPr/>
          </a:p>
        </p:txBody>
      </p:sp>
      <p:sp>
        <p:nvSpPr>
          <p:cNvPr id="592" name="Google Shape;592;p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6" name="Shape 596"/>
        <p:cNvGrpSpPr/>
        <p:nvPr/>
      </p:nvGrpSpPr>
      <p:grpSpPr>
        <a:xfrm>
          <a:off x="0" y="0"/>
          <a:ext cx="0" cy="0"/>
          <a:chOff x="0" y="0"/>
          <a:chExt cx="0" cy="0"/>
        </a:xfrm>
      </p:grpSpPr>
      <p:pic>
        <p:nvPicPr>
          <p:cNvPr id="597" name="Google Shape;597;p77"/>
          <p:cNvPicPr preferRelativeResize="0"/>
          <p:nvPr/>
        </p:nvPicPr>
        <p:blipFill>
          <a:blip r:embed="rId3">
            <a:alphaModFix/>
          </a:blip>
          <a:stretch>
            <a:fillRect/>
          </a:stretch>
        </p:blipFill>
        <p:spPr>
          <a:xfrm>
            <a:off x="956625" y="749825"/>
            <a:ext cx="6779976" cy="4005382"/>
          </a:xfrm>
          <a:prstGeom prst="rect">
            <a:avLst/>
          </a:prstGeom>
          <a:noFill/>
          <a:ln>
            <a:noFill/>
          </a:ln>
        </p:spPr>
      </p:pic>
      <p:graphicFrame>
        <p:nvGraphicFramePr>
          <p:cNvPr id="598" name="Google Shape;598;p7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dissemination</a:t>
                      </a:r>
                      <a:endParaRPr sz="2000" u="none" cap="none" strike="noStrike">
                        <a:solidFill>
                          <a:srgbClr val="FFFFFF"/>
                        </a:solidFill>
                      </a:endParaRPr>
                    </a:p>
                  </a:txBody>
                  <a:tcPr marT="45725" marB="45725" marR="91450" marL="91450" anchor="ctr"/>
                </a:tc>
              </a:tr>
            </a:tbl>
          </a:graphicData>
        </a:graphic>
      </p:graphicFrame>
      <p:sp>
        <p:nvSpPr>
          <p:cNvPr id="599" name="Google Shape;599;p77"/>
          <p:cNvSpPr txBox="1"/>
          <p:nvPr/>
        </p:nvSpPr>
        <p:spPr>
          <a:xfrm>
            <a:off x="2595775" y="353525"/>
            <a:ext cx="4790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One-size does not fit all!</a:t>
            </a:r>
            <a:endParaRPr b="1" sz="2400"/>
          </a:p>
        </p:txBody>
      </p:sp>
      <p:sp>
        <p:nvSpPr>
          <p:cNvPr id="600" name="Google Shape;600;p77"/>
          <p:cNvSpPr txBox="1"/>
          <p:nvPr/>
        </p:nvSpPr>
        <p:spPr>
          <a:xfrm>
            <a:off x="3184750" y="4850425"/>
            <a:ext cx="6016800" cy="39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https://datamanagement.hms.harvard.edu/electronic-lab-notebooks</a:t>
            </a:r>
            <a:endParaRPr/>
          </a:p>
        </p:txBody>
      </p:sp>
      <p:sp>
        <p:nvSpPr>
          <p:cNvPr id="601" name="Google Shape;601;p77"/>
          <p:cNvSpPr txBox="1"/>
          <p:nvPr/>
        </p:nvSpPr>
        <p:spPr>
          <a:xfrm rot="-5400000">
            <a:off x="-2051475" y="1915900"/>
            <a:ext cx="47904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CC0000"/>
                </a:solidFill>
              </a:rPr>
              <a:t>Parameters to consider</a:t>
            </a:r>
            <a:endParaRPr sz="2400">
              <a:solidFill>
                <a:srgbClr val="CC0000"/>
              </a:solidFill>
            </a:endParaRPr>
          </a:p>
        </p:txBody>
      </p:sp>
      <p:sp>
        <p:nvSpPr>
          <p:cNvPr id="602" name="Google Shape;602;p77"/>
          <p:cNvSpPr txBox="1"/>
          <p:nvPr/>
        </p:nvSpPr>
        <p:spPr>
          <a:xfrm rot="1548067">
            <a:off x="6841224" y="1273436"/>
            <a:ext cx="2888004" cy="396221"/>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CC0000"/>
                </a:solidFill>
              </a:rPr>
              <a:t>Available lab notebooks</a:t>
            </a:r>
            <a:endParaRPr sz="2400">
              <a:solidFill>
                <a:srgbClr val="CC0000"/>
              </a:solidFill>
            </a:endParaRPr>
          </a:p>
        </p:txBody>
      </p:sp>
      <p:sp>
        <p:nvSpPr>
          <p:cNvPr id="603" name="Google Shape;603;p77"/>
          <p:cNvSpPr txBox="1"/>
          <p:nvPr/>
        </p:nvSpPr>
        <p:spPr>
          <a:xfrm>
            <a:off x="5736150" y="4509250"/>
            <a:ext cx="32460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CC0000"/>
                </a:solidFill>
              </a:rPr>
              <a:t>ELN Features Matrix</a:t>
            </a:r>
            <a:endParaRPr b="1" sz="2400">
              <a:solidFill>
                <a:srgbClr val="CC0000"/>
              </a:solidFill>
            </a:endParaRPr>
          </a:p>
        </p:txBody>
      </p:sp>
      <p:sp>
        <p:nvSpPr>
          <p:cNvPr id="604" name="Google Shape;604;p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8" name="Shape 608"/>
        <p:cNvGrpSpPr/>
        <p:nvPr/>
      </p:nvGrpSpPr>
      <p:grpSpPr>
        <a:xfrm>
          <a:off x="0" y="0"/>
          <a:ext cx="0" cy="0"/>
          <a:chOff x="0" y="0"/>
          <a:chExt cx="0" cy="0"/>
        </a:xfrm>
      </p:grpSpPr>
      <p:graphicFrame>
        <p:nvGraphicFramePr>
          <p:cNvPr id="609" name="Google Shape;609;p7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dissemination</a:t>
                      </a:r>
                      <a:endParaRPr sz="2000" u="none" cap="none" strike="noStrike">
                        <a:solidFill>
                          <a:srgbClr val="FFFFFF"/>
                        </a:solidFill>
                      </a:endParaRPr>
                    </a:p>
                  </a:txBody>
                  <a:tcPr marT="45725" marB="45725" marR="91450" marL="91450" anchor="ctr"/>
                </a:tc>
              </a:tr>
            </a:tbl>
          </a:graphicData>
        </a:graphic>
      </p:graphicFrame>
      <p:sp>
        <p:nvSpPr>
          <p:cNvPr id="610" name="Google Shape;610;p78"/>
          <p:cNvSpPr txBox="1"/>
          <p:nvPr/>
        </p:nvSpPr>
        <p:spPr>
          <a:xfrm>
            <a:off x="1008575" y="384650"/>
            <a:ext cx="7420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Basic features of an Electronic Lab notebook</a:t>
            </a:r>
            <a:endParaRPr b="1" sz="2400"/>
          </a:p>
        </p:txBody>
      </p:sp>
      <p:pic>
        <p:nvPicPr>
          <p:cNvPr id="611" name="Google Shape;611;p78"/>
          <p:cNvPicPr preferRelativeResize="0"/>
          <p:nvPr/>
        </p:nvPicPr>
        <p:blipFill rotWithShape="1">
          <a:blip r:embed="rId3">
            <a:alphaModFix/>
          </a:blip>
          <a:srcRect b="0" l="0" r="5338" t="0"/>
          <a:stretch/>
        </p:blipFill>
        <p:spPr>
          <a:xfrm>
            <a:off x="290025" y="841475"/>
            <a:ext cx="8354030" cy="3851000"/>
          </a:xfrm>
          <a:prstGeom prst="rect">
            <a:avLst/>
          </a:prstGeom>
          <a:noFill/>
          <a:ln>
            <a:noFill/>
          </a:ln>
        </p:spPr>
      </p:pic>
      <p:sp>
        <p:nvSpPr>
          <p:cNvPr id="612" name="Google Shape;612;p78"/>
          <p:cNvSpPr txBox="1"/>
          <p:nvPr>
            <p:ph idx="12" type="sldNum"/>
          </p:nvPr>
        </p:nvSpPr>
        <p:spPr>
          <a:xfrm>
            <a:off x="8423950" y="4740236"/>
            <a:ext cx="536400" cy="3780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6" name="Shape 616"/>
        <p:cNvGrpSpPr/>
        <p:nvPr/>
      </p:nvGrpSpPr>
      <p:grpSpPr>
        <a:xfrm>
          <a:off x="0" y="0"/>
          <a:ext cx="0" cy="0"/>
          <a:chOff x="0" y="0"/>
          <a:chExt cx="0" cy="0"/>
        </a:xfrm>
      </p:grpSpPr>
      <p:graphicFrame>
        <p:nvGraphicFramePr>
          <p:cNvPr id="617" name="Google Shape;617;p7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dissemination</a:t>
                      </a:r>
                      <a:endParaRPr sz="2000" u="none" cap="none" strike="noStrike">
                        <a:solidFill>
                          <a:srgbClr val="FFFFFF"/>
                        </a:solidFill>
                      </a:endParaRPr>
                    </a:p>
                  </a:txBody>
                  <a:tcPr marT="45725" marB="45725" marR="91450" marL="91450" anchor="ctr"/>
                </a:tc>
              </a:tr>
            </a:tbl>
          </a:graphicData>
        </a:graphic>
      </p:graphicFrame>
      <p:sp>
        <p:nvSpPr>
          <p:cNvPr id="618" name="Google Shape;618;p79"/>
          <p:cNvSpPr txBox="1"/>
          <p:nvPr/>
        </p:nvSpPr>
        <p:spPr>
          <a:xfrm>
            <a:off x="1477175" y="445175"/>
            <a:ext cx="7420800" cy="39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General tips on electronic record keeping</a:t>
            </a:r>
            <a:endParaRPr b="1" sz="2400"/>
          </a:p>
        </p:txBody>
      </p:sp>
      <p:sp>
        <p:nvSpPr>
          <p:cNvPr id="619" name="Google Shape;619;p79"/>
          <p:cNvSpPr txBox="1"/>
          <p:nvPr/>
        </p:nvSpPr>
        <p:spPr>
          <a:xfrm>
            <a:off x="1789775" y="986325"/>
            <a:ext cx="6309300" cy="260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Back-up data regularly</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Maintain a physical notebook in parallel</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Mobile apps provide added portability</a:t>
            </a:r>
            <a:endParaRPr sz="2400"/>
          </a:p>
          <a:p>
            <a:pPr indent="0" lvl="0" marL="0" rtl="0" algn="l">
              <a:spcBef>
                <a:spcPts val="0"/>
              </a:spcBef>
              <a:spcAft>
                <a:spcPts val="0"/>
              </a:spcAft>
              <a:buNone/>
            </a:pPr>
            <a:r>
              <a:t/>
            </a:r>
            <a:endParaRPr sz="2400"/>
          </a:p>
          <a:p>
            <a:pPr indent="-381000" lvl="0" marL="457200" rtl="0" algn="l">
              <a:spcBef>
                <a:spcPts val="0"/>
              </a:spcBef>
              <a:spcAft>
                <a:spcPts val="0"/>
              </a:spcAft>
              <a:buSzPts val="2400"/>
              <a:buChar char="●"/>
            </a:pPr>
            <a:r>
              <a:rPr lang="en" sz="2400"/>
              <a:t>If using free ELNs, check privacy policies</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t/>
            </a:r>
            <a:endParaRPr sz="2400"/>
          </a:p>
        </p:txBody>
      </p:sp>
      <p:sp>
        <p:nvSpPr>
          <p:cNvPr id="620" name="Google Shape;620;p7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4" name="Shape 624"/>
        <p:cNvGrpSpPr/>
        <p:nvPr/>
      </p:nvGrpSpPr>
      <p:grpSpPr>
        <a:xfrm>
          <a:off x="0" y="0"/>
          <a:ext cx="0" cy="0"/>
          <a:chOff x="0" y="0"/>
          <a:chExt cx="0" cy="0"/>
        </a:xfrm>
      </p:grpSpPr>
      <p:sp>
        <p:nvSpPr>
          <p:cNvPr id="625" name="Google Shape;625;p80"/>
          <p:cNvSpPr txBox="1"/>
          <p:nvPr>
            <p:ph type="ctrTitle"/>
          </p:nvPr>
        </p:nvSpPr>
        <p:spPr>
          <a:xfrm>
            <a:off x="0" y="1847234"/>
            <a:ext cx="932311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a:t>‘</a:t>
            </a:r>
            <a:r>
              <a:rPr b="0" i="0" lang="en" sz="5200" u="none" cap="none" strike="noStrike">
                <a:solidFill>
                  <a:schemeClr val="dk1"/>
                </a:solidFill>
                <a:latin typeface="Arial"/>
                <a:ea typeface="Arial"/>
                <a:cs typeface="Arial"/>
                <a:sym typeface="Arial"/>
              </a:rPr>
              <a:t>Wet lab’ protocol sharing</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626" name="Google Shape;626;p8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organization</a:t>
                      </a:r>
                      <a:endParaRPr sz="2000" u="none" cap="none" strike="noStrike">
                        <a:solidFill>
                          <a:srgbClr val="FFFFFF"/>
                        </a:solidFill>
                      </a:endParaRPr>
                    </a:p>
                  </a:txBody>
                  <a:tcPr marT="45725" marB="45725" marR="91450" marL="91450" anchor="ctr"/>
                </a:tc>
                <a:tc>
                  <a:txBody>
                    <a:bodyPr>
                      <a:noAutofit/>
                    </a:bodyPr>
                    <a:lstStyle/>
                    <a:p>
                      <a:pPr indent="0" lvl="0" marL="0" rtl="0" algn="ctr">
                        <a:spcBef>
                          <a:spcPts val="0"/>
                        </a:spcBef>
                        <a:spcAft>
                          <a:spcPts val="0"/>
                        </a:spcAft>
                        <a:buNone/>
                      </a:pPr>
                      <a:r>
                        <a:rPr lang="en" sz="2000">
                          <a:solidFill>
                            <a:srgbClr val="FF0000"/>
                          </a:solidFill>
                        </a:rPr>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627" name="Google Shape;627;p8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1" name="Shape 631"/>
        <p:cNvGrpSpPr/>
        <p:nvPr/>
      </p:nvGrpSpPr>
      <p:grpSpPr>
        <a:xfrm>
          <a:off x="0" y="0"/>
          <a:ext cx="0" cy="0"/>
          <a:chOff x="0" y="0"/>
          <a:chExt cx="0" cy="0"/>
        </a:xfrm>
      </p:grpSpPr>
      <p:sp>
        <p:nvSpPr>
          <p:cNvPr id="632" name="Google Shape;632;p81"/>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3" name="Google Shape;633;p81"/>
          <p:cNvGrpSpPr/>
          <p:nvPr/>
        </p:nvGrpSpPr>
        <p:grpSpPr>
          <a:xfrm>
            <a:off x="2763512" y="1033938"/>
            <a:ext cx="3508081" cy="4022876"/>
            <a:chOff x="3479250" y="968225"/>
            <a:chExt cx="3508081" cy="4022876"/>
          </a:xfrm>
        </p:grpSpPr>
        <p:pic>
          <p:nvPicPr>
            <p:cNvPr id="634" name="Google Shape;634;p81"/>
            <p:cNvPicPr preferRelativeResize="0"/>
            <p:nvPr/>
          </p:nvPicPr>
          <p:blipFill>
            <a:blip r:embed="rId3">
              <a:alphaModFix/>
            </a:blip>
            <a:stretch>
              <a:fillRect/>
            </a:stretch>
          </p:blipFill>
          <p:spPr>
            <a:xfrm>
              <a:off x="3479250" y="968225"/>
              <a:ext cx="3508081" cy="4022876"/>
            </a:xfrm>
            <a:prstGeom prst="rect">
              <a:avLst/>
            </a:prstGeom>
            <a:noFill/>
            <a:ln>
              <a:noFill/>
            </a:ln>
          </p:spPr>
        </p:pic>
        <p:pic>
          <p:nvPicPr>
            <p:cNvPr id="635" name="Google Shape;635;p81"/>
            <p:cNvPicPr preferRelativeResize="0"/>
            <p:nvPr/>
          </p:nvPicPr>
          <p:blipFill>
            <a:blip r:embed="rId4">
              <a:alphaModFix/>
            </a:blip>
            <a:stretch>
              <a:fillRect/>
            </a:stretch>
          </p:blipFill>
          <p:spPr>
            <a:xfrm>
              <a:off x="3707975" y="2071300"/>
              <a:ext cx="3061975" cy="2430725"/>
            </a:xfrm>
            <a:prstGeom prst="rect">
              <a:avLst/>
            </a:prstGeom>
            <a:noFill/>
            <a:ln>
              <a:noFill/>
            </a:ln>
          </p:spPr>
        </p:pic>
      </p:grpSp>
      <p:sp>
        <p:nvSpPr>
          <p:cNvPr id="636" name="Google Shape;636;p8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37" name="Google Shape;637;p8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organization</a:t>
                      </a:r>
                      <a:endParaRPr sz="2000" u="none" cap="none" strike="noStrike">
                        <a:solidFill>
                          <a:srgbClr val="FFFFFF"/>
                        </a:solidFill>
                      </a:endParaRPr>
                    </a:p>
                  </a:txBody>
                  <a:tcPr marT="45725" marB="45725" marR="91450" marL="91450" anchor="ctr"/>
                </a:tc>
                <a:tc>
                  <a:txBody>
                    <a:bodyPr>
                      <a:noAutofit/>
                    </a:bodyPr>
                    <a:lstStyle/>
                    <a:p>
                      <a:pPr indent="0" lvl="0" marL="0" rtl="0" algn="ctr">
                        <a:spcBef>
                          <a:spcPts val="0"/>
                        </a:spcBef>
                        <a:spcAft>
                          <a:spcPts val="0"/>
                        </a:spcAft>
                        <a:buNone/>
                      </a:pPr>
                      <a:r>
                        <a:rPr lang="en" sz="2000">
                          <a:solidFill>
                            <a:srgbClr val="FF0000"/>
                          </a:solidFill>
                        </a:rPr>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638" name="Google Shape;638;p81"/>
          <p:cNvSpPr txBox="1"/>
          <p:nvPr/>
        </p:nvSpPr>
        <p:spPr>
          <a:xfrm>
            <a:off x="2763500" y="445175"/>
            <a:ext cx="5395500" cy="7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Description </a:t>
            </a:r>
            <a:r>
              <a:rPr b="1" lang="en" sz="2400">
                <a:solidFill>
                  <a:schemeClr val="dk1"/>
                </a:solidFill>
              </a:rPr>
              <a:t>Unavailable </a:t>
            </a:r>
            <a:endParaRPr b="1" sz="24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2" name="Shape 642"/>
        <p:cNvGrpSpPr/>
        <p:nvPr/>
      </p:nvGrpSpPr>
      <p:grpSpPr>
        <a:xfrm>
          <a:off x="0" y="0"/>
          <a:ext cx="0" cy="0"/>
          <a:chOff x="0" y="0"/>
          <a:chExt cx="0" cy="0"/>
        </a:xfrm>
      </p:grpSpPr>
      <p:sp>
        <p:nvSpPr>
          <p:cNvPr id="643" name="Google Shape;643;p82"/>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44" name="Google Shape;644;p82"/>
          <p:cNvGrpSpPr/>
          <p:nvPr/>
        </p:nvGrpSpPr>
        <p:grpSpPr>
          <a:xfrm>
            <a:off x="2797812" y="1033938"/>
            <a:ext cx="3508081" cy="4022876"/>
            <a:chOff x="3479250" y="968225"/>
            <a:chExt cx="3508081" cy="4022876"/>
          </a:xfrm>
        </p:grpSpPr>
        <p:pic>
          <p:nvPicPr>
            <p:cNvPr id="645" name="Google Shape;645;p82"/>
            <p:cNvPicPr preferRelativeResize="0"/>
            <p:nvPr/>
          </p:nvPicPr>
          <p:blipFill>
            <a:blip r:embed="rId3">
              <a:alphaModFix/>
            </a:blip>
            <a:stretch>
              <a:fillRect/>
            </a:stretch>
          </p:blipFill>
          <p:spPr>
            <a:xfrm>
              <a:off x="3479250" y="968225"/>
              <a:ext cx="3508081" cy="4022876"/>
            </a:xfrm>
            <a:prstGeom prst="rect">
              <a:avLst/>
            </a:prstGeom>
            <a:noFill/>
            <a:ln>
              <a:noFill/>
            </a:ln>
          </p:spPr>
        </p:pic>
        <p:pic>
          <p:nvPicPr>
            <p:cNvPr id="646" name="Google Shape;646;p82"/>
            <p:cNvPicPr preferRelativeResize="0"/>
            <p:nvPr/>
          </p:nvPicPr>
          <p:blipFill>
            <a:blip r:embed="rId4">
              <a:alphaModFix/>
            </a:blip>
            <a:stretch>
              <a:fillRect/>
            </a:stretch>
          </p:blipFill>
          <p:spPr>
            <a:xfrm>
              <a:off x="3707975" y="2071300"/>
              <a:ext cx="3061975" cy="2430725"/>
            </a:xfrm>
            <a:prstGeom prst="rect">
              <a:avLst/>
            </a:prstGeom>
            <a:noFill/>
            <a:ln>
              <a:noFill/>
            </a:ln>
          </p:spPr>
        </p:pic>
      </p:grpSp>
      <p:pic>
        <p:nvPicPr>
          <p:cNvPr id="647" name="Google Shape;647;p82"/>
          <p:cNvPicPr preferRelativeResize="0"/>
          <p:nvPr/>
        </p:nvPicPr>
        <p:blipFill>
          <a:blip r:embed="rId5">
            <a:alphaModFix/>
          </a:blip>
          <a:stretch>
            <a:fillRect/>
          </a:stretch>
        </p:blipFill>
        <p:spPr>
          <a:xfrm>
            <a:off x="3021188" y="2122151"/>
            <a:ext cx="3101625" cy="2467200"/>
          </a:xfrm>
          <a:prstGeom prst="rect">
            <a:avLst/>
          </a:prstGeom>
          <a:noFill/>
          <a:ln>
            <a:noFill/>
          </a:ln>
        </p:spPr>
      </p:pic>
      <p:sp>
        <p:nvSpPr>
          <p:cNvPr id="648" name="Google Shape;648;p8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49" name="Google Shape;649;p8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organization</a:t>
                      </a:r>
                      <a:endParaRPr sz="2000" u="none" cap="none" strike="noStrike">
                        <a:solidFill>
                          <a:srgbClr val="FFFFFF"/>
                        </a:solidFill>
                      </a:endParaRPr>
                    </a:p>
                  </a:txBody>
                  <a:tcPr marT="45725" marB="45725" marR="91450" marL="91450" anchor="ctr"/>
                </a:tc>
                <a:tc>
                  <a:txBody>
                    <a:bodyPr>
                      <a:noAutofit/>
                    </a:bodyPr>
                    <a:lstStyle/>
                    <a:p>
                      <a:pPr indent="0" lvl="0" marL="0" rtl="0" algn="ctr">
                        <a:spcBef>
                          <a:spcPts val="0"/>
                        </a:spcBef>
                        <a:spcAft>
                          <a:spcPts val="0"/>
                        </a:spcAft>
                        <a:buNone/>
                      </a:pPr>
                      <a:r>
                        <a:rPr lang="en" sz="2000">
                          <a:solidFill>
                            <a:srgbClr val="FF0000"/>
                          </a:solidFill>
                        </a:rPr>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3" name="Shape 653"/>
        <p:cNvGrpSpPr/>
        <p:nvPr/>
      </p:nvGrpSpPr>
      <p:grpSpPr>
        <a:xfrm>
          <a:off x="0" y="0"/>
          <a:ext cx="0" cy="0"/>
          <a:chOff x="0" y="0"/>
          <a:chExt cx="0" cy="0"/>
        </a:xfrm>
      </p:grpSpPr>
      <p:sp>
        <p:nvSpPr>
          <p:cNvPr id="654" name="Google Shape;654;p83"/>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5" name="Google Shape;655;p83"/>
          <p:cNvPicPr preferRelativeResize="0"/>
          <p:nvPr/>
        </p:nvPicPr>
        <p:blipFill>
          <a:blip r:embed="rId3">
            <a:alphaModFix/>
          </a:blip>
          <a:stretch>
            <a:fillRect/>
          </a:stretch>
        </p:blipFill>
        <p:spPr>
          <a:xfrm>
            <a:off x="2410817" y="1020550"/>
            <a:ext cx="4282059" cy="3834575"/>
          </a:xfrm>
          <a:prstGeom prst="rect">
            <a:avLst/>
          </a:prstGeom>
          <a:noFill/>
          <a:ln>
            <a:noFill/>
          </a:ln>
        </p:spPr>
      </p:pic>
      <p:sp>
        <p:nvSpPr>
          <p:cNvPr id="656" name="Google Shape;656;p8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57" name="Google Shape;657;p8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organization</a:t>
                      </a:r>
                      <a:endParaRPr sz="2000" u="none" cap="none" strike="noStrike">
                        <a:solidFill>
                          <a:srgbClr val="FFFFFF"/>
                        </a:solidFill>
                      </a:endParaRPr>
                    </a:p>
                  </a:txBody>
                  <a:tcPr marT="45725" marB="45725" marR="91450" marL="91450" anchor="ctr"/>
                </a:tc>
                <a:tc>
                  <a:txBody>
                    <a:bodyPr>
                      <a:noAutofit/>
                    </a:bodyPr>
                    <a:lstStyle/>
                    <a:p>
                      <a:pPr indent="0" lvl="0" marL="0" rtl="0" algn="ctr">
                        <a:spcBef>
                          <a:spcPts val="0"/>
                        </a:spcBef>
                        <a:spcAft>
                          <a:spcPts val="0"/>
                        </a:spcAft>
                        <a:buNone/>
                      </a:pPr>
                      <a:r>
                        <a:rPr lang="en" sz="2000">
                          <a:solidFill>
                            <a:srgbClr val="FF0000"/>
                          </a:solidFill>
                        </a:rPr>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658" name="Google Shape;658;p83"/>
          <p:cNvSpPr/>
          <p:nvPr/>
        </p:nvSpPr>
        <p:spPr>
          <a:xfrm>
            <a:off x="2410825" y="3424825"/>
            <a:ext cx="4023900" cy="6153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3"/>
          <p:cNvSpPr txBox="1"/>
          <p:nvPr/>
        </p:nvSpPr>
        <p:spPr>
          <a:xfrm>
            <a:off x="2763500" y="445175"/>
            <a:ext cx="5395500" cy="7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Description </a:t>
            </a:r>
            <a:r>
              <a:rPr b="1" lang="en" sz="2400">
                <a:solidFill>
                  <a:schemeClr val="dk1"/>
                </a:solidFill>
              </a:rPr>
              <a:t>Ambiguous</a:t>
            </a:r>
            <a:endParaRPr b="1" sz="24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5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3" name="Shape 663"/>
        <p:cNvGrpSpPr/>
        <p:nvPr/>
      </p:nvGrpSpPr>
      <p:grpSpPr>
        <a:xfrm>
          <a:off x="0" y="0"/>
          <a:ext cx="0" cy="0"/>
          <a:chOff x="0" y="0"/>
          <a:chExt cx="0" cy="0"/>
        </a:xfrm>
      </p:grpSpPr>
      <p:sp>
        <p:nvSpPr>
          <p:cNvPr id="664" name="Google Shape;664;p84"/>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65" name="Google Shape;665;p84"/>
          <p:cNvPicPr preferRelativeResize="0"/>
          <p:nvPr/>
        </p:nvPicPr>
        <p:blipFill>
          <a:blip r:embed="rId3">
            <a:alphaModFix/>
          </a:blip>
          <a:stretch>
            <a:fillRect/>
          </a:stretch>
        </p:blipFill>
        <p:spPr>
          <a:xfrm>
            <a:off x="53800" y="596450"/>
            <a:ext cx="5588851" cy="1115800"/>
          </a:xfrm>
          <a:prstGeom prst="rect">
            <a:avLst/>
          </a:prstGeom>
          <a:noFill/>
          <a:ln>
            <a:noFill/>
          </a:ln>
        </p:spPr>
      </p:pic>
      <p:pic>
        <p:nvPicPr>
          <p:cNvPr id="666" name="Google Shape;666;p84"/>
          <p:cNvPicPr preferRelativeResize="0"/>
          <p:nvPr/>
        </p:nvPicPr>
        <p:blipFill>
          <a:blip r:embed="rId4">
            <a:alphaModFix/>
          </a:blip>
          <a:stretch>
            <a:fillRect/>
          </a:stretch>
        </p:blipFill>
        <p:spPr>
          <a:xfrm>
            <a:off x="152400" y="1774694"/>
            <a:ext cx="8839199" cy="2888540"/>
          </a:xfrm>
          <a:prstGeom prst="rect">
            <a:avLst/>
          </a:prstGeom>
          <a:noFill/>
          <a:ln>
            <a:noFill/>
          </a:ln>
        </p:spPr>
      </p:pic>
      <p:sp>
        <p:nvSpPr>
          <p:cNvPr id="667" name="Google Shape;667;p84"/>
          <p:cNvSpPr txBox="1"/>
          <p:nvPr/>
        </p:nvSpPr>
        <p:spPr>
          <a:xfrm>
            <a:off x="2727675" y="4588650"/>
            <a:ext cx="6128400" cy="5811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lang="en" u="sng">
                <a:solidFill>
                  <a:schemeClr val="hlink"/>
                </a:solidFill>
                <a:hlinkClick r:id="rId5"/>
              </a:rPr>
              <a:t>https://medium.com/@tpoi/</a:t>
            </a:r>
            <a:endParaRPr/>
          </a:p>
        </p:txBody>
      </p:sp>
      <p:sp>
        <p:nvSpPr>
          <p:cNvPr id="668" name="Google Shape;668;p8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669" name="Google Shape;669;p8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organization</a:t>
                      </a:r>
                      <a:endParaRPr sz="2000" u="none" cap="none" strike="noStrike">
                        <a:solidFill>
                          <a:srgbClr val="FFFFFF"/>
                        </a:solidFill>
                      </a:endParaRPr>
                    </a:p>
                  </a:txBody>
                  <a:tcPr marT="45725" marB="45725" marR="91450" marL="91450" anchor="ctr"/>
                </a:tc>
                <a:tc>
                  <a:txBody>
                    <a:bodyPr>
                      <a:noAutofit/>
                    </a:bodyPr>
                    <a:lstStyle/>
                    <a:p>
                      <a:pPr indent="0" lvl="0" marL="0" rtl="0" algn="ctr">
                        <a:spcBef>
                          <a:spcPts val="0"/>
                        </a:spcBef>
                        <a:spcAft>
                          <a:spcPts val="0"/>
                        </a:spcAft>
                        <a:buNone/>
                      </a:pPr>
                      <a:r>
                        <a:rPr lang="en" sz="2000">
                          <a:solidFill>
                            <a:srgbClr val="FF0000"/>
                          </a:solidFill>
                        </a:rPr>
                        <a:t>documentation</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cxnSp>
        <p:nvCxnSpPr>
          <p:cNvPr id="670" name="Google Shape;670;p84"/>
          <p:cNvCxnSpPr/>
          <p:nvPr/>
        </p:nvCxnSpPr>
        <p:spPr>
          <a:xfrm>
            <a:off x="3802200" y="4105025"/>
            <a:ext cx="4851000" cy="10200"/>
          </a:xfrm>
          <a:prstGeom prst="straightConnector1">
            <a:avLst/>
          </a:prstGeom>
          <a:noFill/>
          <a:ln cap="flat" cmpd="sng" w="38100">
            <a:solidFill>
              <a:srgbClr val="FF0000"/>
            </a:solidFill>
            <a:prstDash val="solid"/>
            <a:round/>
            <a:headEnd len="med" w="med" type="none"/>
            <a:tailEnd len="med" w="med" type="none"/>
          </a:ln>
        </p:spPr>
      </p:cxnSp>
      <p:cxnSp>
        <p:nvCxnSpPr>
          <p:cNvPr id="671" name="Google Shape;671;p84"/>
          <p:cNvCxnSpPr/>
          <p:nvPr/>
        </p:nvCxnSpPr>
        <p:spPr>
          <a:xfrm>
            <a:off x="3802200" y="4346838"/>
            <a:ext cx="665700" cy="300"/>
          </a:xfrm>
          <a:prstGeom prst="straightConnector1">
            <a:avLst/>
          </a:prstGeom>
          <a:noFill/>
          <a:ln cap="flat" cmpd="sng" w="38100">
            <a:solidFill>
              <a:srgbClr val="FF0000"/>
            </a:solidFill>
            <a:prstDash val="solid"/>
            <a:round/>
            <a:headEnd len="med" w="med" type="none"/>
            <a:tailEnd len="med" w="med" type="none"/>
          </a:ln>
        </p:spPr>
      </p:cxnSp>
      <p:sp>
        <p:nvSpPr>
          <p:cNvPr id="672" name="Google Shape;672;p84"/>
          <p:cNvSpPr txBox="1"/>
          <p:nvPr/>
        </p:nvSpPr>
        <p:spPr>
          <a:xfrm>
            <a:off x="2763500" y="445175"/>
            <a:ext cx="5395500" cy="71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t>Description </a:t>
            </a:r>
            <a:r>
              <a:rPr b="1" lang="en" sz="2400">
                <a:solidFill>
                  <a:schemeClr val="dk1"/>
                </a:solidFill>
              </a:rPr>
              <a:t>Insufficient</a:t>
            </a:r>
            <a:endParaRPr b="1" sz="2400"/>
          </a:p>
        </p:txBody>
      </p:sp>
      <p:sp>
        <p:nvSpPr>
          <p:cNvPr id="673" name="Google Shape;673;p84"/>
          <p:cNvSpPr/>
          <p:nvPr/>
        </p:nvSpPr>
        <p:spPr>
          <a:xfrm>
            <a:off x="210000" y="1271188"/>
            <a:ext cx="5354400" cy="3936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800"/>
              <a:t>Step 2 - do the rest of the analysis</a:t>
            </a:r>
            <a:endParaRPr b="1"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70"/>
                                        </p:tgtEl>
                                        <p:attrNameLst>
                                          <p:attrName>style.visibility</p:attrName>
                                        </p:attrNameLst>
                                      </p:cBhvr>
                                      <p:to>
                                        <p:strVal val="visible"/>
                                      </p:to>
                                    </p:set>
                                  </p:childTnLst>
                                </p:cTn>
                              </p:par>
                            </p:childTnLst>
                          </p:cTn>
                        </p:par>
                        <p:par>
                          <p:cTn fill="hold">
                            <p:stCondLst>
                              <p:cond delay="0"/>
                            </p:stCondLst>
                            <p:childTnLst>
                              <p:par>
                                <p:cTn fill="hold" nodeType="after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84" name="Google Shape;184;p40"/>
          <p:cNvSpPr txBox="1"/>
          <p:nvPr>
            <p:ph type="ctrTitle"/>
          </p:nvPr>
        </p:nvSpPr>
        <p:spPr>
          <a:xfrm>
            <a:off x="1546716" y="3228824"/>
            <a:ext cx="61992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2800"/>
              <a:t>Your thoughts: </a:t>
            </a:r>
            <a:endParaRPr sz="2800"/>
          </a:p>
          <a:p>
            <a:pPr indent="0" lvl="0" marL="0" marR="0" rtl="0" algn="ctr">
              <a:lnSpc>
                <a:spcPct val="100000"/>
              </a:lnSpc>
              <a:spcBef>
                <a:spcPts val="0"/>
              </a:spcBef>
              <a:spcAft>
                <a:spcPts val="0"/>
              </a:spcAft>
              <a:buClr>
                <a:schemeClr val="dk1"/>
              </a:buClr>
              <a:buSzPts val="5200"/>
              <a:buFont typeface="Arial"/>
              <a:buNone/>
            </a:pPr>
            <a:r>
              <a:t/>
            </a:r>
            <a:endParaRPr sz="2800"/>
          </a:p>
          <a:p>
            <a:pPr indent="0" lvl="0" marL="0" marR="0" rtl="0" algn="ctr">
              <a:lnSpc>
                <a:spcPct val="100000"/>
              </a:lnSpc>
              <a:spcBef>
                <a:spcPts val="0"/>
              </a:spcBef>
              <a:spcAft>
                <a:spcPts val="0"/>
              </a:spcAft>
              <a:buClr>
                <a:schemeClr val="dk1"/>
              </a:buClr>
              <a:buSzPts val="5200"/>
              <a:buFont typeface="Arial"/>
              <a:buNone/>
            </a:pPr>
            <a:r>
              <a:rPr lang="en" sz="2800"/>
              <a:t>Have you ever had problems reproducing your own or someone else's research?</a:t>
            </a:r>
            <a:endParaRPr sz="2800"/>
          </a:p>
        </p:txBody>
      </p:sp>
      <p:graphicFrame>
        <p:nvGraphicFramePr>
          <p:cNvPr id="185" name="Google Shape;185;p4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7" name="Shape 677"/>
        <p:cNvGrpSpPr/>
        <p:nvPr/>
      </p:nvGrpSpPr>
      <p:grpSpPr>
        <a:xfrm>
          <a:off x="0" y="0"/>
          <a:ext cx="0" cy="0"/>
          <a:chOff x="0" y="0"/>
          <a:chExt cx="0" cy="0"/>
        </a:xfrm>
      </p:grpSpPr>
      <p:sp>
        <p:nvSpPr>
          <p:cNvPr id="678" name="Google Shape;678;p85"/>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85"/>
          <p:cNvSpPr txBox="1"/>
          <p:nvPr>
            <p:ph idx="1" type="body"/>
          </p:nvPr>
        </p:nvSpPr>
        <p:spPr>
          <a:xfrm>
            <a:off x="53800" y="4597950"/>
            <a:ext cx="8996100" cy="495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00" u="sng">
                <a:solidFill>
                  <a:schemeClr val="hlink"/>
                </a:solidFill>
                <a:hlinkClick r:id="rId3"/>
              </a:rPr>
              <a:t>https://www.protocols.io/view/how-to-make-your-protocol-more-reproducible-discov-g7vbzn6</a:t>
            </a:r>
            <a:br>
              <a:rPr lang="en"/>
            </a:br>
            <a:r>
              <a:rPr lang="en" sz="1000" u="sng">
                <a:solidFill>
                  <a:schemeClr val="hlink"/>
                </a:solidFill>
                <a:hlinkClick r:id="rId4"/>
              </a:rPr>
              <a:t>https://www.aje.com/en/arc/how-to-write-an-easily-reproducible-protocol/</a:t>
            </a:r>
            <a:endParaRPr sz="1000"/>
          </a:p>
          <a:p>
            <a:pPr indent="0" lvl="0" marL="0" rtl="0" algn="l">
              <a:spcBef>
                <a:spcPts val="1600"/>
              </a:spcBef>
              <a:spcAft>
                <a:spcPts val="0"/>
              </a:spcAft>
              <a:buNone/>
            </a:pPr>
            <a:r>
              <a:t/>
            </a:r>
            <a:endParaRPr sz="1000"/>
          </a:p>
          <a:p>
            <a:pPr indent="0" lvl="0" marL="0" rtl="0" algn="l">
              <a:spcBef>
                <a:spcPts val="1600"/>
              </a:spcBef>
              <a:spcAft>
                <a:spcPts val="1600"/>
              </a:spcAft>
              <a:buNone/>
            </a:pPr>
            <a:r>
              <a:t/>
            </a:r>
            <a:endParaRPr sz="1000"/>
          </a:p>
        </p:txBody>
      </p:sp>
      <p:graphicFrame>
        <p:nvGraphicFramePr>
          <p:cNvPr id="680" name="Google Shape;680;p8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681" name="Google Shape;681;p8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82" name="Google Shape;682;p85"/>
          <p:cNvSpPr txBox="1"/>
          <p:nvPr>
            <p:ph type="title"/>
          </p:nvPr>
        </p:nvSpPr>
        <p:spPr>
          <a:xfrm>
            <a:off x="-54450" y="445175"/>
            <a:ext cx="91440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t>Detail &amp; Digitize the Protocols</a:t>
            </a:r>
            <a:endParaRPr b="1"/>
          </a:p>
        </p:txBody>
      </p:sp>
      <p:sp>
        <p:nvSpPr>
          <p:cNvPr id="683" name="Google Shape;683;p85"/>
          <p:cNvSpPr txBox="1"/>
          <p:nvPr/>
        </p:nvSpPr>
        <p:spPr>
          <a:xfrm>
            <a:off x="322775" y="1183200"/>
            <a:ext cx="8595300" cy="30000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Think of a protocol as a brief, modular and </a:t>
            </a:r>
            <a:r>
              <a:rPr lang="en" sz="1600" u="sng">
                <a:solidFill>
                  <a:schemeClr val="dk1"/>
                </a:solidFill>
              </a:rPr>
              <a:t>self-contained</a:t>
            </a:r>
            <a:r>
              <a:rPr lang="en" sz="1600">
                <a:solidFill>
                  <a:schemeClr val="dk1"/>
                </a:solidFill>
              </a:rPr>
              <a:t> scientific publication.</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Include a 3-4 sentence abstract that </a:t>
            </a:r>
            <a:r>
              <a:rPr lang="en" sz="1600" u="sng">
                <a:solidFill>
                  <a:schemeClr val="dk1"/>
                </a:solidFill>
              </a:rPr>
              <a:t>puts the methodology in context</a:t>
            </a:r>
            <a:r>
              <a:rPr lang="en" sz="1600">
                <a:solidFill>
                  <a:schemeClr val="dk1"/>
                </a:solidFill>
              </a:rPr>
              <a:t>.</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Include </a:t>
            </a:r>
            <a:r>
              <a:rPr lang="en" sz="1600" u="sng">
                <a:solidFill>
                  <a:schemeClr val="dk1"/>
                </a:solidFill>
              </a:rPr>
              <a:t>as much detail as possible</a:t>
            </a:r>
            <a:r>
              <a:rPr lang="en" sz="1600">
                <a:solidFill>
                  <a:schemeClr val="dk1"/>
                </a:solidFill>
              </a:rPr>
              <a:t> (Duration/time per step, Reagent  Amount, vendor name, Catalog number, Expected result, Safety information, Software package)</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Chronology of steps.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Notes, recipes, tips, and tricks</a:t>
            </a:r>
            <a:endParaRPr sz="1600">
              <a:solidFill>
                <a:schemeClr val="dk1"/>
              </a:solidFill>
            </a:endParaRPr>
          </a:p>
          <a:p>
            <a:pPr indent="-330200" lvl="0" marL="457200" rtl="0" algn="l">
              <a:lnSpc>
                <a:spcPct val="115000"/>
              </a:lnSpc>
              <a:spcBef>
                <a:spcPts val="0"/>
              </a:spcBef>
              <a:spcAft>
                <a:spcPts val="0"/>
              </a:spcAft>
              <a:buClr>
                <a:schemeClr val="dk1"/>
              </a:buClr>
              <a:buSzPts val="1600"/>
              <a:buChar char="●"/>
            </a:pPr>
            <a:r>
              <a:rPr lang="en" sz="1600">
                <a:solidFill>
                  <a:schemeClr val="dk1"/>
                </a:solidFill>
              </a:rPr>
              <a:t>Use protocols.io, GoogleDocs, and/or ELN (not paper or MS Word)</a:t>
            </a:r>
            <a:endParaRPr sz="1600">
              <a:solidFill>
                <a:schemeClr val="dk1"/>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8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Instructions for breakout session</a:t>
            </a:r>
            <a:endParaRPr/>
          </a:p>
        </p:txBody>
      </p:sp>
      <p:sp>
        <p:nvSpPr>
          <p:cNvPr id="689" name="Google Shape;689;p86"/>
          <p:cNvSpPr txBox="1"/>
          <p:nvPr>
            <p:ph idx="1" type="body"/>
          </p:nvPr>
        </p:nvSpPr>
        <p:spPr>
          <a:xfrm>
            <a:off x="311700" y="1152475"/>
            <a:ext cx="8709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AutoNum type="arabicPeriod"/>
            </a:pPr>
            <a:r>
              <a:rPr lang="en"/>
              <a:t>Join a breakout room</a:t>
            </a:r>
            <a:endParaRPr/>
          </a:p>
          <a:p>
            <a:pPr indent="-342900" lvl="0" marL="457200" rtl="0" algn="l">
              <a:spcBef>
                <a:spcPts val="0"/>
              </a:spcBef>
              <a:spcAft>
                <a:spcPts val="0"/>
              </a:spcAft>
              <a:buSzPts val="1800"/>
              <a:buAutoNum type="arabicPeriod"/>
            </a:pPr>
            <a:r>
              <a:rPr lang="en"/>
              <a:t>Unmute your microphone so you can discuss the breakout session with other breakout room participants</a:t>
            </a:r>
            <a:endParaRPr/>
          </a:p>
          <a:p>
            <a:pPr indent="-342900" lvl="0" marL="457200" rtl="0" algn="l">
              <a:spcBef>
                <a:spcPts val="0"/>
              </a:spcBef>
              <a:spcAft>
                <a:spcPts val="0"/>
              </a:spcAft>
              <a:buSzPts val="1800"/>
              <a:buAutoNum type="arabicPeriod"/>
            </a:pPr>
            <a:r>
              <a:rPr lang="en"/>
              <a:t>Add your notes to the shared google doc: (</a:t>
            </a:r>
            <a:r>
              <a:rPr lang="en" u="sng">
                <a:solidFill>
                  <a:schemeClr val="hlink"/>
                </a:solidFill>
                <a:hlinkClick r:id="rId3"/>
              </a:rPr>
              <a:t>http://bit.ly/elifewebinar_notes_May15</a:t>
            </a:r>
            <a:r>
              <a:rPr lang="en"/>
              <a:t>) </a:t>
            </a:r>
            <a:endParaRPr/>
          </a:p>
        </p:txBody>
      </p:sp>
      <p:sp>
        <p:nvSpPr>
          <p:cNvPr id="690" name="Google Shape;690;p8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4" name="Shape 694"/>
        <p:cNvGrpSpPr/>
        <p:nvPr/>
      </p:nvGrpSpPr>
      <p:grpSpPr>
        <a:xfrm>
          <a:off x="0" y="0"/>
          <a:ext cx="0" cy="0"/>
          <a:chOff x="0" y="0"/>
          <a:chExt cx="0" cy="0"/>
        </a:xfrm>
      </p:grpSpPr>
      <p:sp>
        <p:nvSpPr>
          <p:cNvPr id="695" name="Google Shape;695;p87"/>
          <p:cNvSpPr/>
          <p:nvPr/>
        </p:nvSpPr>
        <p:spPr>
          <a:xfrm>
            <a:off x="13800" y="4665450"/>
            <a:ext cx="9007500" cy="4275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87"/>
          <p:cNvSpPr txBox="1"/>
          <p:nvPr>
            <p:ph type="title"/>
          </p:nvPr>
        </p:nvSpPr>
        <p:spPr>
          <a:xfrm>
            <a:off x="623400" y="311075"/>
            <a:ext cx="8520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0000"/>
                </a:solidFill>
              </a:rPr>
              <a:t>What should Ben do?</a:t>
            </a:r>
            <a:endParaRPr b="1">
              <a:solidFill>
                <a:srgbClr val="FF0000"/>
              </a:solidFill>
            </a:endParaRPr>
          </a:p>
        </p:txBody>
      </p:sp>
      <p:sp>
        <p:nvSpPr>
          <p:cNvPr id="697" name="Google Shape;697;p8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98" name="Google Shape;698;p87"/>
          <p:cNvSpPr txBox="1"/>
          <p:nvPr/>
        </p:nvSpPr>
        <p:spPr>
          <a:xfrm>
            <a:off x="73950" y="1169150"/>
            <a:ext cx="8996100" cy="2225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lang="en" sz="1800"/>
              <a:t>Ben is</a:t>
            </a:r>
            <a:r>
              <a:rPr lang="en" sz="1800"/>
              <a:t> really excited to join a new team that is performing a chemical screen of plant growth regulators on root architecture. However,</a:t>
            </a:r>
            <a:endParaRPr sz="1800"/>
          </a:p>
          <a:p>
            <a:pPr indent="0" lvl="0" marL="0" rtl="0" algn="l">
              <a:spcBef>
                <a:spcPts val="0"/>
              </a:spcBef>
              <a:spcAft>
                <a:spcPts val="0"/>
              </a:spcAft>
              <a:buNone/>
            </a:pPr>
            <a:r>
              <a:t/>
            </a:r>
            <a:endParaRPr/>
          </a:p>
          <a:p>
            <a:pPr indent="-317500" lvl="0" marL="457200" rtl="0" algn="ctr">
              <a:spcBef>
                <a:spcPts val="0"/>
              </a:spcBef>
              <a:spcAft>
                <a:spcPts val="0"/>
              </a:spcAft>
              <a:buSzPts val="1400"/>
              <a:buChar char="-"/>
            </a:pPr>
            <a:r>
              <a:rPr lang="en"/>
              <a:t>The previous Postdoc started a new job and </a:t>
            </a:r>
            <a:r>
              <a:rPr lang="en" u="sng"/>
              <a:t>refuses to respond</a:t>
            </a:r>
            <a:r>
              <a:rPr lang="en"/>
              <a:t> to his emails.</a:t>
            </a:r>
            <a:endParaRPr/>
          </a:p>
          <a:p>
            <a:pPr indent="-317500" lvl="0" marL="457200" rtl="0" algn="ctr">
              <a:spcBef>
                <a:spcPts val="0"/>
              </a:spcBef>
              <a:spcAft>
                <a:spcPts val="0"/>
              </a:spcAft>
              <a:buClr>
                <a:schemeClr val="dk1"/>
              </a:buClr>
              <a:buSzPts val="1400"/>
              <a:buChar char="-"/>
            </a:pPr>
            <a:r>
              <a:rPr lang="en">
                <a:solidFill>
                  <a:schemeClr val="dk1"/>
                </a:solidFill>
              </a:rPr>
              <a:t>The technician on the project was </a:t>
            </a:r>
            <a:r>
              <a:rPr lang="en" u="sng">
                <a:solidFill>
                  <a:schemeClr val="dk1"/>
                </a:solidFill>
              </a:rPr>
              <a:t>only involved in the data acquisition</a:t>
            </a:r>
            <a:r>
              <a:rPr lang="en">
                <a:solidFill>
                  <a:schemeClr val="dk1"/>
                </a:solidFill>
              </a:rPr>
              <a:t> steps.</a:t>
            </a:r>
            <a:endParaRPr>
              <a:solidFill>
                <a:schemeClr val="dk1"/>
              </a:solidFill>
            </a:endParaRPr>
          </a:p>
          <a:p>
            <a:pPr indent="-317500" lvl="0" marL="457200" rtl="0" algn="ctr">
              <a:spcBef>
                <a:spcPts val="0"/>
              </a:spcBef>
              <a:spcAft>
                <a:spcPts val="0"/>
              </a:spcAft>
              <a:buClr>
                <a:schemeClr val="dk1"/>
              </a:buClr>
              <a:buSzPts val="1400"/>
              <a:buChar char="-"/>
            </a:pPr>
            <a:r>
              <a:rPr lang="en">
                <a:solidFill>
                  <a:schemeClr val="dk1"/>
                </a:solidFill>
              </a:rPr>
              <a:t>Unfortunately, the </a:t>
            </a:r>
            <a:r>
              <a:rPr lang="en" u="sng">
                <a:solidFill>
                  <a:schemeClr val="dk1"/>
                </a:solidFill>
              </a:rPr>
              <a:t>lab notebook went missing</a:t>
            </a:r>
            <a:r>
              <a:rPr lang="en">
                <a:solidFill>
                  <a:schemeClr val="dk1"/>
                </a:solidFill>
              </a:rPr>
              <a:t> in a recent move to a new floor.</a:t>
            </a:r>
            <a:endParaRPr/>
          </a:p>
          <a:p>
            <a:pPr indent="-317500" lvl="0" marL="457200" rtl="0" algn="ctr">
              <a:spcBef>
                <a:spcPts val="0"/>
              </a:spcBef>
              <a:spcAft>
                <a:spcPts val="0"/>
              </a:spcAft>
              <a:buSzPts val="1400"/>
              <a:buChar char="-"/>
            </a:pPr>
            <a:r>
              <a:rPr lang="en"/>
              <a:t>The </a:t>
            </a:r>
            <a:r>
              <a:rPr lang="en" u="sng"/>
              <a:t>methods section</a:t>
            </a:r>
            <a:r>
              <a:rPr lang="en"/>
              <a:t> in a previous paper reads like this - </a:t>
            </a:r>
            <a:endParaRPr/>
          </a:p>
          <a:p>
            <a:pPr indent="0" lvl="0" marL="457200" rtl="0" algn="ctr">
              <a:spcBef>
                <a:spcPts val="0"/>
              </a:spcBef>
              <a:spcAft>
                <a:spcPts val="0"/>
              </a:spcAft>
              <a:buNone/>
            </a:pPr>
            <a:r>
              <a:t/>
            </a:r>
            <a:endParaRPr/>
          </a:p>
          <a:p>
            <a:pPr indent="0" lvl="0" marL="457200" rtl="0" algn="l">
              <a:spcBef>
                <a:spcPts val="0"/>
              </a:spcBef>
              <a:spcAft>
                <a:spcPts val="0"/>
              </a:spcAft>
              <a:buNone/>
            </a:pPr>
            <a:r>
              <a:t/>
            </a:r>
            <a:endParaRPr/>
          </a:p>
        </p:txBody>
      </p:sp>
      <p:sp>
        <p:nvSpPr>
          <p:cNvPr id="699" name="Google Shape;699;p87"/>
          <p:cNvSpPr txBox="1"/>
          <p:nvPr/>
        </p:nvSpPr>
        <p:spPr>
          <a:xfrm>
            <a:off x="549525" y="3612125"/>
            <a:ext cx="8228400" cy="115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0000"/>
                </a:solidFill>
              </a:rPr>
              <a:t>Identify the problem(s)?</a:t>
            </a:r>
            <a:endParaRPr b="1" sz="3000">
              <a:solidFill>
                <a:srgbClr val="FF0000"/>
              </a:solidFill>
            </a:endParaRPr>
          </a:p>
          <a:p>
            <a:pPr indent="0" lvl="0" marL="0" rtl="0" algn="ctr">
              <a:spcBef>
                <a:spcPts val="0"/>
              </a:spcBef>
              <a:spcAft>
                <a:spcPts val="0"/>
              </a:spcAft>
              <a:buClr>
                <a:schemeClr val="dk1"/>
              </a:buClr>
              <a:buSzPts val="1100"/>
              <a:buFont typeface="Arial"/>
              <a:buNone/>
            </a:pPr>
            <a:r>
              <a:rPr b="1" lang="en" sz="3000">
                <a:solidFill>
                  <a:srgbClr val="FF0000"/>
                </a:solidFill>
              </a:rPr>
              <a:t>Suggest solutions that could have prevented these problems in the first place.</a:t>
            </a:r>
            <a:endParaRPr b="1" sz="3000">
              <a:solidFill>
                <a:srgbClr val="FF0000"/>
              </a:solidFill>
            </a:endParaRPr>
          </a:p>
        </p:txBody>
      </p:sp>
      <p:sp>
        <p:nvSpPr>
          <p:cNvPr id="700" name="Google Shape;700;p87"/>
          <p:cNvSpPr txBox="1"/>
          <p:nvPr/>
        </p:nvSpPr>
        <p:spPr>
          <a:xfrm>
            <a:off x="3271775" y="2859675"/>
            <a:ext cx="3000000" cy="887400"/>
          </a:xfrm>
          <a:prstGeom prst="rect">
            <a:avLst/>
          </a:prstGeom>
          <a:noFill/>
          <a:ln>
            <a:noFill/>
          </a:ln>
        </p:spPr>
        <p:txBody>
          <a:bodyPr anchorCtr="0" anchor="ctr" bIns="91425" lIns="91425" spcFirstLastPara="1" rIns="91425" wrap="square" tIns="91425">
            <a:noAutofit/>
          </a:bodyPr>
          <a:lstStyle/>
          <a:p>
            <a:pPr indent="0" lvl="0" marL="0" rtl="0" algn="just">
              <a:spcBef>
                <a:spcPts val="0"/>
              </a:spcBef>
              <a:spcAft>
                <a:spcPts val="0"/>
              </a:spcAft>
              <a:buNone/>
            </a:pPr>
            <a:r>
              <a:rPr b="1" lang="en" sz="1000">
                <a:latin typeface="Verdana"/>
                <a:ea typeface="Verdana"/>
                <a:cs typeface="Verdana"/>
                <a:sym typeface="Verdana"/>
              </a:rPr>
              <a:t>Materials and Methods</a:t>
            </a:r>
            <a:endParaRPr b="1" sz="1000">
              <a:latin typeface="Verdana"/>
              <a:ea typeface="Verdana"/>
              <a:cs typeface="Verdana"/>
              <a:sym typeface="Verdana"/>
            </a:endParaRPr>
          </a:p>
          <a:p>
            <a:pPr indent="0" lvl="0" marL="0" rtl="0" algn="just">
              <a:spcBef>
                <a:spcPts val="0"/>
              </a:spcBef>
              <a:spcAft>
                <a:spcPts val="0"/>
              </a:spcAft>
              <a:buNone/>
            </a:pPr>
            <a:r>
              <a:rPr lang="en" sz="1000">
                <a:latin typeface="Verdana"/>
                <a:ea typeface="Verdana"/>
                <a:cs typeface="Verdana"/>
                <a:sym typeface="Verdana"/>
              </a:rPr>
              <a:t>Plants were grown on appropriate media and roots photographed. Images were analyzed using WinRhizo (</a:t>
            </a:r>
            <a:r>
              <a:rPr lang="en" sz="1000">
                <a:highlight>
                  <a:srgbClr val="FFFFFF"/>
                </a:highlight>
              </a:rPr>
              <a:t>Arsenault, J-L., et al. 1995</a:t>
            </a:r>
            <a:r>
              <a:rPr lang="en" sz="1000">
                <a:latin typeface="Verdana"/>
                <a:ea typeface="Verdana"/>
                <a:cs typeface="Verdana"/>
                <a:sym typeface="Verdana"/>
              </a:rPr>
              <a:t>) and data presented as graphs.</a:t>
            </a:r>
            <a:endParaRPr sz="1000">
              <a:latin typeface="Verdana"/>
              <a:ea typeface="Verdana"/>
              <a:cs typeface="Verdana"/>
              <a:sym typeface="Verdana"/>
            </a:endParaRPr>
          </a:p>
        </p:txBody>
      </p:sp>
      <p:pic>
        <p:nvPicPr>
          <p:cNvPr id="701" name="Google Shape;701;p87"/>
          <p:cNvPicPr preferRelativeResize="0"/>
          <p:nvPr/>
        </p:nvPicPr>
        <p:blipFill>
          <a:blip r:embed="rId3">
            <a:alphaModFix/>
          </a:blip>
          <a:stretch>
            <a:fillRect/>
          </a:stretch>
        </p:blipFill>
        <p:spPr>
          <a:xfrm>
            <a:off x="2052000" y="64175"/>
            <a:ext cx="1015144" cy="8874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9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5" name="Shape 705"/>
        <p:cNvGrpSpPr/>
        <p:nvPr/>
      </p:nvGrpSpPr>
      <p:grpSpPr>
        <a:xfrm>
          <a:off x="0" y="0"/>
          <a:ext cx="0" cy="0"/>
          <a:chOff x="0" y="0"/>
          <a:chExt cx="0" cy="0"/>
        </a:xfrm>
      </p:grpSpPr>
      <p:sp>
        <p:nvSpPr>
          <p:cNvPr id="706" name="Google Shape;706;p88"/>
          <p:cNvSpPr txBox="1"/>
          <p:nvPr>
            <p:ph type="ctrTitle"/>
          </p:nvPr>
        </p:nvSpPr>
        <p:spPr>
          <a:xfrm>
            <a:off x="0" y="1847234"/>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a:t>‘</a:t>
            </a:r>
            <a:r>
              <a:rPr b="0" i="0" lang="en" sz="5200" u="none" cap="none" strike="noStrike">
                <a:solidFill>
                  <a:schemeClr val="dk1"/>
                </a:solidFill>
                <a:latin typeface="Arial"/>
                <a:ea typeface="Arial"/>
                <a:cs typeface="Arial"/>
                <a:sym typeface="Arial"/>
              </a:rPr>
              <a:t>Wet lab’ reagent sharing</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707" name="Google Shape;707;p8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08" name="Google Shape;708;p8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2" name="Shape 712"/>
        <p:cNvGrpSpPr/>
        <p:nvPr/>
      </p:nvGrpSpPr>
      <p:grpSpPr>
        <a:xfrm>
          <a:off x="0" y="0"/>
          <a:ext cx="0" cy="0"/>
          <a:chOff x="0" y="0"/>
          <a:chExt cx="0" cy="0"/>
        </a:xfrm>
      </p:grpSpPr>
      <p:sp>
        <p:nvSpPr>
          <p:cNvPr id="713" name="Google Shape;713;p89"/>
          <p:cNvSpPr txBox="1"/>
          <p:nvPr/>
        </p:nvSpPr>
        <p:spPr>
          <a:xfrm>
            <a:off x="311700" y="4677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Problems with wet-lab reagent availability</a:t>
            </a:r>
            <a:endParaRPr sz="2800">
              <a:solidFill>
                <a:srgbClr val="000000"/>
              </a:solidFill>
            </a:endParaRPr>
          </a:p>
        </p:txBody>
      </p:sp>
      <p:grpSp>
        <p:nvGrpSpPr>
          <p:cNvPr id="714" name="Google Shape;714;p89"/>
          <p:cNvGrpSpPr/>
          <p:nvPr/>
        </p:nvGrpSpPr>
        <p:grpSpPr>
          <a:xfrm>
            <a:off x="852275" y="1817449"/>
            <a:ext cx="1799225" cy="2601126"/>
            <a:chOff x="852275" y="1817449"/>
            <a:chExt cx="1799225" cy="2601126"/>
          </a:xfrm>
        </p:grpSpPr>
        <p:pic>
          <p:nvPicPr>
            <p:cNvPr id="715" name="Google Shape;715;p89"/>
            <p:cNvPicPr preferRelativeResize="0"/>
            <p:nvPr/>
          </p:nvPicPr>
          <p:blipFill>
            <a:blip r:embed="rId3">
              <a:alphaModFix/>
            </a:blip>
            <a:stretch>
              <a:fillRect/>
            </a:stretch>
          </p:blipFill>
          <p:spPr>
            <a:xfrm>
              <a:off x="852275" y="1817449"/>
              <a:ext cx="1519024" cy="1965803"/>
            </a:xfrm>
            <a:prstGeom prst="rect">
              <a:avLst/>
            </a:prstGeom>
            <a:noFill/>
            <a:ln>
              <a:noFill/>
            </a:ln>
          </p:spPr>
        </p:pic>
        <p:pic>
          <p:nvPicPr>
            <p:cNvPr id="716" name="Google Shape;716;p89"/>
            <p:cNvPicPr preferRelativeResize="0"/>
            <p:nvPr/>
          </p:nvPicPr>
          <p:blipFill>
            <a:blip r:embed="rId4">
              <a:alphaModFix/>
            </a:blip>
            <a:stretch>
              <a:fillRect/>
            </a:stretch>
          </p:blipFill>
          <p:spPr>
            <a:xfrm>
              <a:off x="2061175" y="2195050"/>
              <a:ext cx="590325" cy="721500"/>
            </a:xfrm>
            <a:prstGeom prst="rect">
              <a:avLst/>
            </a:prstGeom>
            <a:noFill/>
            <a:ln>
              <a:noFill/>
            </a:ln>
          </p:spPr>
        </p:pic>
        <p:sp>
          <p:nvSpPr>
            <p:cNvPr id="717" name="Google Shape;717;p89"/>
            <p:cNvSpPr txBox="1"/>
            <p:nvPr/>
          </p:nvSpPr>
          <p:spPr>
            <a:xfrm>
              <a:off x="957388" y="3548875"/>
              <a:ext cx="1694100" cy="8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Scientist creates &amp; publishes on a reagent</a:t>
              </a:r>
              <a:endParaRPr/>
            </a:p>
          </p:txBody>
        </p:sp>
      </p:grpSp>
      <p:grpSp>
        <p:nvGrpSpPr>
          <p:cNvPr id="718" name="Google Shape;718;p89"/>
          <p:cNvGrpSpPr/>
          <p:nvPr/>
        </p:nvGrpSpPr>
        <p:grpSpPr>
          <a:xfrm>
            <a:off x="2975200" y="1923099"/>
            <a:ext cx="2171163" cy="2495476"/>
            <a:chOff x="2975200" y="1923099"/>
            <a:chExt cx="2171163" cy="2495476"/>
          </a:xfrm>
        </p:grpSpPr>
        <p:cxnSp>
          <p:nvCxnSpPr>
            <p:cNvPr id="719" name="Google Shape;719;p89"/>
            <p:cNvCxnSpPr/>
            <p:nvPr/>
          </p:nvCxnSpPr>
          <p:spPr>
            <a:xfrm>
              <a:off x="2975200" y="2739600"/>
              <a:ext cx="559800" cy="0"/>
            </a:xfrm>
            <a:prstGeom prst="straightConnector1">
              <a:avLst/>
            </a:prstGeom>
            <a:noFill/>
            <a:ln cap="flat" cmpd="sng" w="9525">
              <a:solidFill>
                <a:schemeClr val="dk2"/>
              </a:solidFill>
              <a:prstDash val="solid"/>
              <a:round/>
              <a:headEnd len="med" w="med" type="none"/>
              <a:tailEnd len="med" w="med" type="triangle"/>
            </a:ln>
          </p:spPr>
        </p:cxnSp>
        <p:pic>
          <p:nvPicPr>
            <p:cNvPr id="720" name="Google Shape;720;p89"/>
            <p:cNvPicPr preferRelativeResize="0"/>
            <p:nvPr/>
          </p:nvPicPr>
          <p:blipFill>
            <a:blip r:embed="rId5">
              <a:alphaModFix/>
            </a:blip>
            <a:stretch>
              <a:fillRect/>
            </a:stretch>
          </p:blipFill>
          <p:spPr>
            <a:xfrm>
              <a:off x="3711475" y="1923099"/>
              <a:ext cx="1175677" cy="1633005"/>
            </a:xfrm>
            <a:prstGeom prst="rect">
              <a:avLst/>
            </a:prstGeom>
            <a:noFill/>
            <a:ln>
              <a:noFill/>
            </a:ln>
          </p:spPr>
        </p:pic>
        <p:sp>
          <p:nvSpPr>
            <p:cNvPr id="721" name="Google Shape;721;p89"/>
            <p:cNvSpPr txBox="1"/>
            <p:nvPr/>
          </p:nvSpPr>
          <p:spPr>
            <a:xfrm>
              <a:off x="3452263" y="3548875"/>
              <a:ext cx="1694100" cy="8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Scientist leaves the lab and stores reagent in freezer</a:t>
              </a:r>
              <a:endParaRPr/>
            </a:p>
          </p:txBody>
        </p:sp>
      </p:grpSp>
      <p:grpSp>
        <p:nvGrpSpPr>
          <p:cNvPr id="722" name="Google Shape;722;p89"/>
          <p:cNvGrpSpPr/>
          <p:nvPr/>
        </p:nvGrpSpPr>
        <p:grpSpPr>
          <a:xfrm>
            <a:off x="5146375" y="1207850"/>
            <a:ext cx="3288838" cy="3210725"/>
            <a:chOff x="5146375" y="1207850"/>
            <a:chExt cx="3288838" cy="3210725"/>
          </a:xfrm>
        </p:grpSpPr>
        <p:cxnSp>
          <p:nvCxnSpPr>
            <p:cNvPr id="723" name="Google Shape;723;p89"/>
            <p:cNvCxnSpPr/>
            <p:nvPr/>
          </p:nvCxnSpPr>
          <p:spPr>
            <a:xfrm>
              <a:off x="5146375" y="2657550"/>
              <a:ext cx="559800" cy="0"/>
            </a:xfrm>
            <a:prstGeom prst="straightConnector1">
              <a:avLst/>
            </a:prstGeom>
            <a:noFill/>
            <a:ln cap="flat" cmpd="sng" w="9525">
              <a:solidFill>
                <a:schemeClr val="dk2"/>
              </a:solidFill>
              <a:prstDash val="solid"/>
              <a:round/>
              <a:headEnd len="med" w="med" type="none"/>
              <a:tailEnd len="med" w="med" type="triangle"/>
            </a:ln>
          </p:spPr>
        </p:cxnSp>
        <p:pic>
          <p:nvPicPr>
            <p:cNvPr id="724" name="Google Shape;724;p89"/>
            <p:cNvPicPr preferRelativeResize="0"/>
            <p:nvPr/>
          </p:nvPicPr>
          <p:blipFill>
            <a:blip r:embed="rId6">
              <a:alphaModFix/>
            </a:blip>
            <a:stretch>
              <a:fillRect/>
            </a:stretch>
          </p:blipFill>
          <p:spPr>
            <a:xfrm>
              <a:off x="5872550" y="1209225"/>
              <a:ext cx="802575" cy="1038634"/>
            </a:xfrm>
            <a:prstGeom prst="rect">
              <a:avLst/>
            </a:prstGeom>
            <a:noFill/>
            <a:ln>
              <a:noFill/>
            </a:ln>
          </p:spPr>
        </p:pic>
        <p:pic>
          <p:nvPicPr>
            <p:cNvPr id="725" name="Google Shape;725;p89"/>
            <p:cNvPicPr preferRelativeResize="0"/>
            <p:nvPr/>
          </p:nvPicPr>
          <p:blipFill>
            <a:blip r:embed="rId6">
              <a:alphaModFix/>
            </a:blip>
            <a:stretch>
              <a:fillRect/>
            </a:stretch>
          </p:blipFill>
          <p:spPr>
            <a:xfrm>
              <a:off x="5872550" y="2030181"/>
              <a:ext cx="802575" cy="1038634"/>
            </a:xfrm>
            <a:prstGeom prst="rect">
              <a:avLst/>
            </a:prstGeom>
            <a:noFill/>
            <a:ln>
              <a:noFill/>
            </a:ln>
          </p:spPr>
        </p:pic>
        <p:pic>
          <p:nvPicPr>
            <p:cNvPr id="726" name="Google Shape;726;p89"/>
            <p:cNvPicPr preferRelativeResize="0"/>
            <p:nvPr/>
          </p:nvPicPr>
          <p:blipFill>
            <a:blip r:embed="rId6">
              <a:alphaModFix/>
            </a:blip>
            <a:stretch>
              <a:fillRect/>
            </a:stretch>
          </p:blipFill>
          <p:spPr>
            <a:xfrm>
              <a:off x="5872550" y="2895640"/>
              <a:ext cx="802575" cy="1038634"/>
            </a:xfrm>
            <a:prstGeom prst="rect">
              <a:avLst/>
            </a:prstGeom>
            <a:noFill/>
            <a:ln>
              <a:noFill/>
            </a:ln>
          </p:spPr>
        </p:pic>
        <p:sp>
          <p:nvSpPr>
            <p:cNvPr id="727" name="Google Shape;727;p89"/>
            <p:cNvSpPr txBox="1"/>
            <p:nvPr/>
          </p:nvSpPr>
          <p:spPr>
            <a:xfrm>
              <a:off x="7061438" y="1207850"/>
              <a:ext cx="945300" cy="3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728" name="Google Shape;728;p89"/>
            <p:cNvSpPr txBox="1"/>
            <p:nvPr/>
          </p:nvSpPr>
          <p:spPr>
            <a:xfrm>
              <a:off x="7115513" y="3285450"/>
              <a:ext cx="945300" cy="37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a:t>
              </a:r>
              <a:endParaRPr/>
            </a:p>
          </p:txBody>
        </p:sp>
        <p:sp>
          <p:nvSpPr>
            <p:cNvPr id="729" name="Google Shape;729;p89"/>
            <p:cNvSpPr txBox="1"/>
            <p:nvPr/>
          </p:nvSpPr>
          <p:spPr>
            <a:xfrm>
              <a:off x="6741113" y="3548875"/>
              <a:ext cx="1694100" cy="86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Other scientists request the reagents, but no one remaining remembers where they are</a:t>
              </a:r>
              <a:endParaRPr/>
            </a:p>
          </p:txBody>
        </p:sp>
        <p:pic>
          <p:nvPicPr>
            <p:cNvPr id="730" name="Google Shape;730;p89"/>
            <p:cNvPicPr preferRelativeResize="0"/>
            <p:nvPr/>
          </p:nvPicPr>
          <p:blipFill>
            <a:blip r:embed="rId7">
              <a:alphaModFix/>
            </a:blip>
            <a:stretch>
              <a:fillRect/>
            </a:stretch>
          </p:blipFill>
          <p:spPr>
            <a:xfrm>
              <a:off x="6850316" y="1623125"/>
              <a:ext cx="1401882" cy="1633000"/>
            </a:xfrm>
            <a:prstGeom prst="rect">
              <a:avLst/>
            </a:prstGeom>
            <a:noFill/>
            <a:ln>
              <a:noFill/>
            </a:ln>
          </p:spPr>
        </p:pic>
      </p:grpSp>
      <p:graphicFrame>
        <p:nvGraphicFramePr>
          <p:cNvPr id="731" name="Google Shape;731;p8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32" name="Google Shape;732;p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6" name="Shape 736"/>
        <p:cNvGrpSpPr/>
        <p:nvPr/>
      </p:nvGrpSpPr>
      <p:grpSpPr>
        <a:xfrm>
          <a:off x="0" y="0"/>
          <a:ext cx="0" cy="0"/>
          <a:chOff x="0" y="0"/>
          <a:chExt cx="0" cy="0"/>
        </a:xfrm>
      </p:grpSpPr>
      <p:sp>
        <p:nvSpPr>
          <p:cNvPr id="737" name="Google Shape;737;p90"/>
          <p:cNvSpPr txBox="1"/>
          <p:nvPr/>
        </p:nvSpPr>
        <p:spPr>
          <a:xfrm>
            <a:off x="311700" y="467725"/>
            <a:ext cx="85206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Problems with wet-lab reagent availability</a:t>
            </a:r>
            <a:endParaRPr sz="2800">
              <a:solidFill>
                <a:srgbClr val="000000"/>
              </a:solidFill>
            </a:endParaRPr>
          </a:p>
        </p:txBody>
      </p:sp>
      <p:sp>
        <p:nvSpPr>
          <p:cNvPr id="738" name="Google Shape;738;p90"/>
          <p:cNvSpPr txBox="1"/>
          <p:nvPr/>
        </p:nvSpPr>
        <p:spPr>
          <a:xfrm>
            <a:off x="311700" y="1152475"/>
            <a:ext cx="8520600" cy="19044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595959"/>
              </a:buClr>
              <a:buSzPts val="1800"/>
              <a:buChar char="●"/>
            </a:pPr>
            <a:r>
              <a:rPr lang="en" sz="1800">
                <a:solidFill>
                  <a:srgbClr val="595959"/>
                </a:solidFill>
              </a:rPr>
              <a:t>Wasted time, money, and resources when reagents are recreated</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lang="en" sz="1800">
                <a:solidFill>
                  <a:srgbClr val="595959"/>
                </a:solidFill>
              </a:rPr>
              <a:t>Mistakes in recreation can lead to spurious results</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lang="en" sz="1800">
                <a:solidFill>
                  <a:srgbClr val="595959"/>
                </a:solidFill>
              </a:rPr>
              <a:t>Individual labs don’t usually have the resources to:</a:t>
            </a:r>
            <a:endParaRPr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Keep track of all reagents created in lab</a:t>
            </a:r>
            <a:endParaRPr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Consistently validate all reagents in the lab</a:t>
            </a:r>
            <a:endParaRPr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Properly label and store all reagents</a:t>
            </a:r>
            <a:endParaRPr sz="1800">
              <a:solidFill>
                <a:srgbClr val="595959"/>
              </a:solidFill>
            </a:endParaRPr>
          </a:p>
          <a:p>
            <a:pPr indent="-342900" lvl="1" marL="914400" rtl="0" algn="l">
              <a:lnSpc>
                <a:spcPct val="150000"/>
              </a:lnSpc>
              <a:spcBef>
                <a:spcPts val="0"/>
              </a:spcBef>
              <a:spcAft>
                <a:spcPts val="0"/>
              </a:spcAft>
              <a:buClr>
                <a:srgbClr val="595959"/>
              </a:buClr>
              <a:buSzPts val="1800"/>
              <a:buChar char="○"/>
            </a:pPr>
            <a:r>
              <a:rPr lang="en" sz="1800">
                <a:solidFill>
                  <a:srgbClr val="595959"/>
                </a:solidFill>
              </a:rPr>
              <a:t>(Legally) distribute all reagents to interested researchers</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lang="en" sz="1800">
                <a:solidFill>
                  <a:srgbClr val="595959"/>
                </a:solidFill>
              </a:rPr>
              <a:t>Reagents repositories are part of the solution!</a:t>
            </a:r>
            <a:endParaRPr sz="1800">
              <a:solidFill>
                <a:srgbClr val="595959"/>
              </a:solidFill>
            </a:endParaRPr>
          </a:p>
          <a:p>
            <a:pPr indent="0" lvl="0" marL="0" rtl="0" algn="l">
              <a:lnSpc>
                <a:spcPct val="150000"/>
              </a:lnSpc>
              <a:spcBef>
                <a:spcPts val="0"/>
              </a:spcBef>
              <a:spcAft>
                <a:spcPts val="0"/>
              </a:spcAft>
              <a:buNone/>
            </a:pPr>
            <a:r>
              <a:t/>
            </a:r>
            <a:endParaRPr sz="1800">
              <a:solidFill>
                <a:srgbClr val="595959"/>
              </a:solidFill>
            </a:endParaRPr>
          </a:p>
        </p:txBody>
      </p:sp>
      <p:graphicFrame>
        <p:nvGraphicFramePr>
          <p:cNvPr id="739" name="Google Shape;739;p9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40" name="Google Shape;740;p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4" name="Shape 744"/>
        <p:cNvGrpSpPr/>
        <p:nvPr/>
      </p:nvGrpSpPr>
      <p:grpSpPr>
        <a:xfrm>
          <a:off x="0" y="0"/>
          <a:ext cx="0" cy="0"/>
          <a:chOff x="0" y="0"/>
          <a:chExt cx="0" cy="0"/>
        </a:xfrm>
      </p:grpSpPr>
      <p:sp>
        <p:nvSpPr>
          <p:cNvPr id="745" name="Google Shape;745;p91"/>
          <p:cNvSpPr txBox="1"/>
          <p:nvPr/>
        </p:nvSpPr>
        <p:spPr>
          <a:xfrm>
            <a:off x="311700" y="467725"/>
            <a:ext cx="8832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Functions of reagent repositories</a:t>
            </a:r>
            <a:endParaRPr sz="2800">
              <a:solidFill>
                <a:srgbClr val="000000"/>
              </a:solidFill>
            </a:endParaRPr>
          </a:p>
        </p:txBody>
      </p:sp>
      <p:sp>
        <p:nvSpPr>
          <p:cNvPr id="746" name="Google Shape;746;p91"/>
          <p:cNvSpPr txBox="1"/>
          <p:nvPr/>
        </p:nvSpPr>
        <p:spPr>
          <a:xfrm>
            <a:off x="311700" y="923875"/>
            <a:ext cx="4260300" cy="19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595959"/>
                </a:solidFill>
              </a:rPr>
              <a:t>They:</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Verify reagents</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lang="en" sz="1800">
                <a:solidFill>
                  <a:srgbClr val="595959"/>
                </a:solidFill>
              </a:rPr>
              <a:t>Curate reagents</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lang="en" sz="1800">
                <a:solidFill>
                  <a:schemeClr val="dk2"/>
                </a:solidFill>
              </a:rPr>
              <a:t>Facilitate and track shipping</a:t>
            </a:r>
            <a:endParaRPr sz="1800">
              <a:solidFill>
                <a:schemeClr val="dk2"/>
              </a:solidFill>
            </a:endParaRPr>
          </a:p>
          <a:p>
            <a:pPr indent="-342900" lvl="0" marL="457200" rtl="0" algn="l">
              <a:lnSpc>
                <a:spcPct val="150000"/>
              </a:lnSpc>
              <a:spcBef>
                <a:spcPts val="0"/>
              </a:spcBef>
              <a:spcAft>
                <a:spcPts val="0"/>
              </a:spcAft>
              <a:buClr>
                <a:schemeClr val="dk2"/>
              </a:buClr>
              <a:buSzPts val="1800"/>
              <a:buChar char="●"/>
            </a:pPr>
            <a:r>
              <a:rPr lang="en" sz="1800">
                <a:solidFill>
                  <a:schemeClr val="dk2"/>
                </a:solidFill>
              </a:rPr>
              <a:t>Protect IP</a:t>
            </a:r>
            <a:endParaRPr sz="1800">
              <a:solidFill>
                <a:srgbClr val="595959"/>
              </a:solidFill>
            </a:endParaRPr>
          </a:p>
          <a:p>
            <a:pPr indent="0" lvl="0" marL="0" rtl="0" algn="l">
              <a:lnSpc>
                <a:spcPct val="150000"/>
              </a:lnSpc>
              <a:spcBef>
                <a:spcPts val="0"/>
              </a:spcBef>
              <a:spcAft>
                <a:spcPts val="0"/>
              </a:spcAft>
              <a:buNone/>
            </a:pPr>
            <a:r>
              <a:t/>
            </a:r>
            <a:endParaRPr sz="1800">
              <a:solidFill>
                <a:srgbClr val="595959"/>
              </a:solidFill>
            </a:endParaRPr>
          </a:p>
        </p:txBody>
      </p:sp>
      <p:graphicFrame>
        <p:nvGraphicFramePr>
          <p:cNvPr id="747" name="Google Shape;747;p9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48" name="Google Shape;748;p91"/>
          <p:cNvSpPr txBox="1"/>
          <p:nvPr/>
        </p:nvSpPr>
        <p:spPr>
          <a:xfrm>
            <a:off x="4572000" y="923875"/>
            <a:ext cx="4260300" cy="19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rgbClr val="595959"/>
                </a:solidFill>
              </a:rPr>
              <a:t>Process is easier if you:</a:t>
            </a:r>
            <a:endParaRPr sz="1800">
              <a:solidFill>
                <a:srgbClr val="595959"/>
              </a:solidFill>
            </a:endParaRPr>
          </a:p>
          <a:p>
            <a:pPr indent="-342900" lvl="0" marL="457200" rtl="0" algn="l">
              <a:lnSpc>
                <a:spcPct val="115000"/>
              </a:lnSpc>
              <a:spcBef>
                <a:spcPts val="0"/>
              </a:spcBef>
              <a:spcAft>
                <a:spcPts val="0"/>
              </a:spcAft>
              <a:buClr>
                <a:srgbClr val="595959"/>
              </a:buClr>
              <a:buSzPts val="1800"/>
              <a:buChar char="●"/>
            </a:pPr>
            <a:r>
              <a:rPr lang="en" sz="1800">
                <a:solidFill>
                  <a:srgbClr val="595959"/>
                </a:solidFill>
              </a:rPr>
              <a:t>Record how a reagent was created</a:t>
            </a:r>
            <a:endParaRPr sz="1800">
              <a:solidFill>
                <a:srgbClr val="595959"/>
              </a:solidFill>
            </a:endParaRPr>
          </a:p>
          <a:p>
            <a:pPr indent="-342900" lvl="0" marL="457200" rtl="0" algn="l">
              <a:lnSpc>
                <a:spcPct val="150000"/>
              </a:lnSpc>
              <a:spcBef>
                <a:spcPts val="0"/>
              </a:spcBef>
              <a:spcAft>
                <a:spcPts val="0"/>
              </a:spcAft>
              <a:buClr>
                <a:srgbClr val="595959"/>
              </a:buClr>
              <a:buSzPts val="1800"/>
              <a:buChar char="●"/>
            </a:pPr>
            <a:r>
              <a:rPr lang="en" sz="1800">
                <a:solidFill>
                  <a:srgbClr val="595959"/>
                </a:solidFill>
              </a:rPr>
              <a:t>Provided associated publications</a:t>
            </a:r>
            <a:endParaRPr sz="1800">
              <a:solidFill>
                <a:schemeClr val="dk2"/>
              </a:solidFill>
            </a:endParaRPr>
          </a:p>
          <a:p>
            <a:pPr indent="-342900" lvl="0" marL="457200" rtl="0" algn="l">
              <a:lnSpc>
                <a:spcPct val="150000"/>
              </a:lnSpc>
              <a:spcBef>
                <a:spcPts val="0"/>
              </a:spcBef>
              <a:spcAft>
                <a:spcPts val="0"/>
              </a:spcAft>
              <a:buClr>
                <a:schemeClr val="dk2"/>
              </a:buClr>
              <a:buSzPts val="1800"/>
              <a:buChar char="●"/>
            </a:pPr>
            <a:r>
              <a:rPr lang="en" sz="1800">
                <a:solidFill>
                  <a:schemeClr val="dk2"/>
                </a:solidFill>
              </a:rPr>
              <a:t>Provided associated protocols</a:t>
            </a:r>
            <a:endParaRPr sz="1800">
              <a:solidFill>
                <a:schemeClr val="dk2"/>
              </a:solidFill>
            </a:endParaRPr>
          </a:p>
          <a:p>
            <a:pPr indent="0" lvl="0" marL="0" rtl="0" algn="l">
              <a:lnSpc>
                <a:spcPct val="150000"/>
              </a:lnSpc>
              <a:spcBef>
                <a:spcPts val="1600"/>
              </a:spcBef>
              <a:spcAft>
                <a:spcPts val="0"/>
              </a:spcAft>
              <a:buNone/>
            </a:pPr>
            <a:r>
              <a:rPr lang="en" sz="1800">
                <a:solidFill>
                  <a:schemeClr val="dk2"/>
                </a:solidFill>
              </a:rPr>
              <a:t>(All of these are facilitated by other tools discussed in this workshop)</a:t>
            </a:r>
            <a:endParaRPr sz="1800">
              <a:solidFill>
                <a:schemeClr val="dk2"/>
              </a:solidFill>
            </a:endParaRPr>
          </a:p>
          <a:p>
            <a:pPr indent="0" lvl="0" marL="0" rtl="0" algn="l">
              <a:lnSpc>
                <a:spcPct val="150000"/>
              </a:lnSpc>
              <a:spcBef>
                <a:spcPts val="0"/>
              </a:spcBef>
              <a:spcAft>
                <a:spcPts val="0"/>
              </a:spcAft>
              <a:buNone/>
            </a:pPr>
            <a:r>
              <a:t/>
            </a:r>
            <a:endParaRPr sz="1800">
              <a:solidFill>
                <a:srgbClr val="595959"/>
              </a:solidFill>
            </a:endParaRPr>
          </a:p>
        </p:txBody>
      </p:sp>
      <p:pic>
        <p:nvPicPr>
          <p:cNvPr id="749" name="Google Shape;749;p91"/>
          <p:cNvPicPr preferRelativeResize="0"/>
          <p:nvPr/>
        </p:nvPicPr>
        <p:blipFill>
          <a:blip r:embed="rId3">
            <a:alphaModFix/>
          </a:blip>
          <a:stretch>
            <a:fillRect/>
          </a:stretch>
        </p:blipFill>
        <p:spPr>
          <a:xfrm>
            <a:off x="450200" y="2904475"/>
            <a:ext cx="3624344" cy="1781825"/>
          </a:xfrm>
          <a:prstGeom prst="rect">
            <a:avLst/>
          </a:prstGeom>
          <a:noFill/>
          <a:ln>
            <a:noFill/>
          </a:ln>
        </p:spPr>
      </p:pic>
      <p:sp>
        <p:nvSpPr>
          <p:cNvPr id="750" name="Google Shape;750;p9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4" name="Shape 754"/>
        <p:cNvGrpSpPr/>
        <p:nvPr/>
      </p:nvGrpSpPr>
      <p:grpSpPr>
        <a:xfrm>
          <a:off x="0" y="0"/>
          <a:ext cx="0" cy="0"/>
          <a:chOff x="0" y="0"/>
          <a:chExt cx="0" cy="0"/>
        </a:xfrm>
      </p:grpSpPr>
      <p:graphicFrame>
        <p:nvGraphicFramePr>
          <p:cNvPr id="755" name="Google Shape;755;p9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56" name="Google Shape;756;p92"/>
          <p:cNvSpPr txBox="1"/>
          <p:nvPr/>
        </p:nvSpPr>
        <p:spPr>
          <a:xfrm>
            <a:off x="311700" y="467725"/>
            <a:ext cx="8832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Incentivizing reagent sharing</a:t>
            </a:r>
            <a:endParaRPr sz="2800">
              <a:solidFill>
                <a:srgbClr val="000000"/>
              </a:solidFill>
            </a:endParaRPr>
          </a:p>
        </p:txBody>
      </p:sp>
      <p:sp>
        <p:nvSpPr>
          <p:cNvPr id="757" name="Google Shape;757;p92"/>
          <p:cNvSpPr txBox="1"/>
          <p:nvPr/>
        </p:nvSpPr>
        <p:spPr>
          <a:xfrm>
            <a:off x="228600" y="1152475"/>
            <a:ext cx="5238300" cy="190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600">
                <a:solidFill>
                  <a:srgbClr val="595959"/>
                </a:solidFill>
              </a:rPr>
              <a:t>Direct</a:t>
            </a:r>
            <a:endParaRPr b="1" sz="1600">
              <a:solidFill>
                <a:srgbClr val="595959"/>
              </a:solidFill>
            </a:endParaRPr>
          </a:p>
          <a:p>
            <a:pPr indent="-330200" lvl="0" marL="457200" rtl="0" algn="l">
              <a:lnSpc>
                <a:spcPct val="150000"/>
              </a:lnSpc>
              <a:spcBef>
                <a:spcPts val="1600"/>
              </a:spcBef>
              <a:spcAft>
                <a:spcPts val="0"/>
              </a:spcAft>
              <a:buClr>
                <a:schemeClr val="dk2"/>
              </a:buClr>
              <a:buSzPts val="1600"/>
              <a:buChar char="●"/>
            </a:pPr>
            <a:r>
              <a:rPr lang="en" sz="1600">
                <a:solidFill>
                  <a:srgbClr val="595959"/>
                </a:solidFill>
              </a:rPr>
              <a:t>Archiving</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Reducing time spend sending out reagents</a:t>
            </a:r>
            <a:endParaRPr sz="1600">
              <a:solidFill>
                <a:srgbClr val="595959"/>
              </a:solidFill>
            </a:endParaRPr>
          </a:p>
          <a:p>
            <a:pPr indent="-330200" lvl="0" marL="457200" rtl="0" algn="l">
              <a:lnSpc>
                <a:spcPct val="150000"/>
              </a:lnSpc>
              <a:spcBef>
                <a:spcPts val="0"/>
              </a:spcBef>
              <a:spcAft>
                <a:spcPts val="0"/>
              </a:spcAft>
              <a:buClr>
                <a:srgbClr val="595959"/>
              </a:buClr>
              <a:buSzPts val="1600"/>
              <a:buChar char="●"/>
            </a:pPr>
            <a:r>
              <a:rPr lang="en" sz="1600">
                <a:solidFill>
                  <a:srgbClr val="595959"/>
                </a:solidFill>
              </a:rPr>
              <a:t>Occasional monetary benefits</a:t>
            </a:r>
            <a:endParaRPr sz="1600">
              <a:solidFill>
                <a:srgbClr val="595959"/>
              </a:solidFill>
            </a:endParaRPr>
          </a:p>
          <a:p>
            <a:pPr indent="0" lvl="0" marL="0" rtl="0" algn="l">
              <a:lnSpc>
                <a:spcPct val="150000"/>
              </a:lnSpc>
              <a:spcBef>
                <a:spcPts val="1600"/>
              </a:spcBef>
              <a:spcAft>
                <a:spcPts val="0"/>
              </a:spcAft>
              <a:buNone/>
            </a:pPr>
            <a:r>
              <a:rPr b="1" lang="en" sz="1600">
                <a:solidFill>
                  <a:srgbClr val="595959"/>
                </a:solidFill>
              </a:rPr>
              <a:t>Indirect</a:t>
            </a:r>
            <a:endParaRPr b="1" sz="1600">
              <a:solidFill>
                <a:srgbClr val="595959"/>
              </a:solidFill>
            </a:endParaRPr>
          </a:p>
          <a:p>
            <a:pPr indent="-330200" lvl="0" marL="457200" rtl="0" algn="l">
              <a:lnSpc>
                <a:spcPct val="150000"/>
              </a:lnSpc>
              <a:spcBef>
                <a:spcPts val="1600"/>
              </a:spcBef>
              <a:spcAft>
                <a:spcPts val="0"/>
              </a:spcAft>
              <a:buClr>
                <a:schemeClr val="dk2"/>
              </a:buClr>
              <a:buSzPts val="1600"/>
              <a:buChar char="●"/>
            </a:pPr>
            <a:r>
              <a:rPr lang="en" sz="1600">
                <a:solidFill>
                  <a:schemeClr val="dk2"/>
                </a:solidFill>
              </a:rPr>
              <a:t>Creation of educational content</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Direct promotion</a:t>
            </a:r>
            <a:endParaRPr sz="1600">
              <a:solidFill>
                <a:schemeClr val="dk2"/>
              </a:solidFill>
            </a:endParaRPr>
          </a:p>
          <a:p>
            <a:pPr indent="-330200" lvl="0" marL="457200" rtl="0" algn="l">
              <a:lnSpc>
                <a:spcPct val="150000"/>
              </a:lnSpc>
              <a:spcBef>
                <a:spcPts val="0"/>
              </a:spcBef>
              <a:spcAft>
                <a:spcPts val="0"/>
              </a:spcAft>
              <a:buClr>
                <a:schemeClr val="dk2"/>
              </a:buClr>
              <a:buSzPts val="1600"/>
              <a:buChar char="●"/>
            </a:pPr>
            <a:r>
              <a:rPr lang="en" sz="1600">
                <a:solidFill>
                  <a:schemeClr val="dk2"/>
                </a:solidFill>
              </a:rPr>
              <a:t>Analysis of reagent distribution</a:t>
            </a:r>
            <a:endParaRPr sz="1600">
              <a:solidFill>
                <a:schemeClr val="dk2"/>
              </a:solidFill>
            </a:endParaRPr>
          </a:p>
          <a:p>
            <a:pPr indent="0" lvl="0" marL="0" rtl="0" algn="l">
              <a:lnSpc>
                <a:spcPct val="150000"/>
              </a:lnSpc>
              <a:spcBef>
                <a:spcPts val="1600"/>
              </a:spcBef>
              <a:spcAft>
                <a:spcPts val="0"/>
              </a:spcAft>
              <a:buNone/>
            </a:pPr>
            <a:r>
              <a:t/>
            </a:r>
            <a:endParaRPr sz="1600">
              <a:solidFill>
                <a:schemeClr val="dk2"/>
              </a:solidFill>
            </a:endParaRPr>
          </a:p>
          <a:p>
            <a:pPr indent="0" lvl="0" marL="0" rtl="0" algn="l">
              <a:lnSpc>
                <a:spcPct val="150000"/>
              </a:lnSpc>
              <a:spcBef>
                <a:spcPts val="0"/>
              </a:spcBef>
              <a:spcAft>
                <a:spcPts val="0"/>
              </a:spcAft>
              <a:buNone/>
            </a:pPr>
            <a:r>
              <a:t/>
            </a:r>
            <a:endParaRPr sz="1600">
              <a:solidFill>
                <a:srgbClr val="595959"/>
              </a:solidFill>
            </a:endParaRPr>
          </a:p>
        </p:txBody>
      </p:sp>
      <p:sp>
        <p:nvSpPr>
          <p:cNvPr id="758" name="Google Shape;758;p9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759" name="Google Shape;759;p92"/>
          <p:cNvPicPr preferRelativeResize="0"/>
          <p:nvPr/>
        </p:nvPicPr>
        <p:blipFill>
          <a:blip r:embed="rId3">
            <a:alphaModFix/>
          </a:blip>
          <a:stretch>
            <a:fillRect/>
          </a:stretch>
        </p:blipFill>
        <p:spPr>
          <a:xfrm>
            <a:off x="4941625" y="1192825"/>
            <a:ext cx="4049975" cy="30592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3" name="Shape 763"/>
        <p:cNvGrpSpPr/>
        <p:nvPr/>
      </p:nvGrpSpPr>
      <p:grpSpPr>
        <a:xfrm>
          <a:off x="0" y="0"/>
          <a:ext cx="0" cy="0"/>
          <a:chOff x="0" y="0"/>
          <a:chExt cx="0" cy="0"/>
        </a:xfrm>
      </p:grpSpPr>
      <p:sp>
        <p:nvSpPr>
          <p:cNvPr id="764" name="Google Shape;764;p93"/>
          <p:cNvSpPr txBox="1"/>
          <p:nvPr/>
        </p:nvSpPr>
        <p:spPr>
          <a:xfrm>
            <a:off x="311700" y="467725"/>
            <a:ext cx="8832300" cy="57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t>Examples of Reagent repositories</a:t>
            </a:r>
            <a:endParaRPr sz="2800">
              <a:solidFill>
                <a:srgbClr val="000000"/>
              </a:solidFill>
            </a:endParaRPr>
          </a:p>
        </p:txBody>
      </p:sp>
      <p:sp>
        <p:nvSpPr>
          <p:cNvPr id="765" name="Google Shape;765;p93"/>
          <p:cNvSpPr txBox="1"/>
          <p:nvPr/>
        </p:nvSpPr>
        <p:spPr>
          <a:xfrm>
            <a:off x="311700" y="926950"/>
            <a:ext cx="4808700" cy="1904400"/>
          </a:xfrm>
          <a:prstGeom prst="rect">
            <a:avLst/>
          </a:prstGeom>
          <a:noFill/>
          <a:ln>
            <a:noFill/>
          </a:ln>
        </p:spPr>
        <p:txBody>
          <a:bodyPr anchorCtr="0" anchor="t" bIns="91425" lIns="91425" spcFirstLastPara="1" rIns="91425" wrap="square" tIns="91425">
            <a:noAutofit/>
          </a:bodyPr>
          <a:lstStyle/>
          <a:p>
            <a:pPr indent="-317500" lvl="0" marL="457200" rtl="0" algn="l">
              <a:lnSpc>
                <a:spcPct val="150000"/>
              </a:lnSpc>
              <a:spcBef>
                <a:spcPts val="1600"/>
              </a:spcBef>
              <a:spcAft>
                <a:spcPts val="0"/>
              </a:spcAft>
              <a:buClr>
                <a:srgbClr val="595959"/>
              </a:buClr>
              <a:buSzPts val="1400"/>
              <a:buChar char="●"/>
            </a:pPr>
            <a:r>
              <a:rPr lang="en">
                <a:solidFill>
                  <a:srgbClr val="595959"/>
                </a:solidFill>
              </a:rPr>
              <a:t>Addgene</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DNASU</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ATCC</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NCI Mouse Repository</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Coriell Institute</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ABRC</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The Bloomington Drosophila Stock Center</a:t>
            </a:r>
            <a:endParaRPr>
              <a:solidFill>
                <a:srgbClr val="595959"/>
              </a:solidFill>
            </a:endParaRPr>
          </a:p>
          <a:p>
            <a:pPr indent="-317500" lvl="0" marL="457200" rtl="0" algn="l">
              <a:lnSpc>
                <a:spcPct val="150000"/>
              </a:lnSpc>
              <a:spcBef>
                <a:spcPts val="0"/>
              </a:spcBef>
              <a:spcAft>
                <a:spcPts val="0"/>
              </a:spcAft>
              <a:buClr>
                <a:srgbClr val="595959"/>
              </a:buClr>
              <a:buSzPts val="1400"/>
              <a:buChar char="●"/>
            </a:pPr>
            <a:r>
              <a:rPr lang="en">
                <a:solidFill>
                  <a:srgbClr val="595959"/>
                </a:solidFill>
              </a:rPr>
              <a:t>Developmental Studies Hybridoma bank</a:t>
            </a:r>
            <a:endParaRPr>
              <a:solidFill>
                <a:srgbClr val="595959"/>
              </a:solidFill>
            </a:endParaRPr>
          </a:p>
        </p:txBody>
      </p:sp>
      <p:pic>
        <p:nvPicPr>
          <p:cNvPr id="766" name="Google Shape;766;p93"/>
          <p:cNvPicPr preferRelativeResize="0"/>
          <p:nvPr/>
        </p:nvPicPr>
        <p:blipFill>
          <a:blip r:embed="rId3">
            <a:alphaModFix/>
          </a:blip>
          <a:stretch>
            <a:fillRect/>
          </a:stretch>
        </p:blipFill>
        <p:spPr>
          <a:xfrm>
            <a:off x="5741725" y="979925"/>
            <a:ext cx="1193802" cy="1021425"/>
          </a:xfrm>
          <a:prstGeom prst="rect">
            <a:avLst/>
          </a:prstGeom>
          <a:noFill/>
          <a:ln>
            <a:noFill/>
          </a:ln>
        </p:spPr>
      </p:pic>
      <p:pic>
        <p:nvPicPr>
          <p:cNvPr id="767" name="Google Shape;767;p93"/>
          <p:cNvPicPr preferRelativeResize="0"/>
          <p:nvPr/>
        </p:nvPicPr>
        <p:blipFill>
          <a:blip r:embed="rId4">
            <a:alphaModFix/>
          </a:blip>
          <a:stretch>
            <a:fillRect/>
          </a:stretch>
        </p:blipFill>
        <p:spPr>
          <a:xfrm>
            <a:off x="7012375" y="1588300"/>
            <a:ext cx="1457449" cy="1164074"/>
          </a:xfrm>
          <a:prstGeom prst="rect">
            <a:avLst/>
          </a:prstGeom>
          <a:noFill/>
          <a:ln>
            <a:noFill/>
          </a:ln>
        </p:spPr>
      </p:pic>
      <p:pic>
        <p:nvPicPr>
          <p:cNvPr id="768" name="Google Shape;768;p93"/>
          <p:cNvPicPr preferRelativeResize="0"/>
          <p:nvPr/>
        </p:nvPicPr>
        <p:blipFill>
          <a:blip r:embed="rId5">
            <a:alphaModFix/>
          </a:blip>
          <a:stretch>
            <a:fillRect/>
          </a:stretch>
        </p:blipFill>
        <p:spPr>
          <a:xfrm>
            <a:off x="5372175" y="2616191"/>
            <a:ext cx="1457450" cy="566458"/>
          </a:xfrm>
          <a:prstGeom prst="rect">
            <a:avLst/>
          </a:prstGeom>
          <a:noFill/>
          <a:ln>
            <a:noFill/>
          </a:ln>
        </p:spPr>
      </p:pic>
      <p:pic>
        <p:nvPicPr>
          <p:cNvPr id="769" name="Google Shape;769;p93"/>
          <p:cNvPicPr preferRelativeResize="0"/>
          <p:nvPr/>
        </p:nvPicPr>
        <p:blipFill>
          <a:blip r:embed="rId6">
            <a:alphaModFix/>
          </a:blip>
          <a:stretch>
            <a:fillRect/>
          </a:stretch>
        </p:blipFill>
        <p:spPr>
          <a:xfrm>
            <a:off x="7261875" y="3076825"/>
            <a:ext cx="823274" cy="908400"/>
          </a:xfrm>
          <a:prstGeom prst="rect">
            <a:avLst/>
          </a:prstGeom>
          <a:noFill/>
          <a:ln>
            <a:noFill/>
          </a:ln>
        </p:spPr>
      </p:pic>
      <p:pic>
        <p:nvPicPr>
          <p:cNvPr id="770" name="Google Shape;770;p93"/>
          <p:cNvPicPr preferRelativeResize="0"/>
          <p:nvPr/>
        </p:nvPicPr>
        <p:blipFill>
          <a:blip r:embed="rId7">
            <a:alphaModFix/>
          </a:blip>
          <a:stretch>
            <a:fillRect/>
          </a:stretch>
        </p:blipFill>
        <p:spPr>
          <a:xfrm>
            <a:off x="5597950" y="3678604"/>
            <a:ext cx="1193800" cy="1183921"/>
          </a:xfrm>
          <a:prstGeom prst="rect">
            <a:avLst/>
          </a:prstGeom>
          <a:noFill/>
          <a:ln>
            <a:noFill/>
          </a:ln>
        </p:spPr>
      </p:pic>
      <p:graphicFrame>
        <p:nvGraphicFramePr>
          <p:cNvPr id="771" name="Google Shape;771;p9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72" name="Google Shape;772;p9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6" name="Shape 776"/>
        <p:cNvGrpSpPr/>
        <p:nvPr/>
      </p:nvGrpSpPr>
      <p:grpSpPr>
        <a:xfrm>
          <a:off x="0" y="0"/>
          <a:ext cx="0" cy="0"/>
          <a:chOff x="0" y="0"/>
          <a:chExt cx="0" cy="0"/>
        </a:xfrm>
      </p:grpSpPr>
      <p:sp>
        <p:nvSpPr>
          <p:cNvPr id="777" name="Google Shape;777;p94"/>
          <p:cNvSpPr txBox="1"/>
          <p:nvPr>
            <p:ph type="ctrTitle"/>
          </p:nvPr>
        </p:nvSpPr>
        <p:spPr>
          <a:xfrm>
            <a:off x="0" y="1847234"/>
            <a:ext cx="932311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5200" u="none" cap="none" strike="noStrike">
                <a:solidFill>
                  <a:schemeClr val="dk1"/>
                </a:solidFill>
                <a:latin typeface="Arial"/>
                <a:ea typeface="Arial"/>
                <a:cs typeface="Arial"/>
                <a:sym typeface="Arial"/>
              </a:rPr>
              <a:t>Bioinformatic tools</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778" name="Google Shape;778;p9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79" name="Google Shape;779;p9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 name="Shape 189"/>
        <p:cNvGrpSpPr/>
        <p:nvPr/>
      </p:nvGrpSpPr>
      <p:grpSpPr>
        <a:xfrm>
          <a:off x="0" y="0"/>
          <a:ext cx="0" cy="0"/>
          <a:chOff x="0" y="0"/>
          <a:chExt cx="0" cy="0"/>
        </a:xfrm>
      </p:grpSpPr>
      <p:sp>
        <p:nvSpPr>
          <p:cNvPr id="190" name="Google Shape;190;p41"/>
          <p:cNvSpPr txBox="1"/>
          <p:nvPr>
            <p:ph type="ctrTitle"/>
          </p:nvPr>
        </p:nvSpPr>
        <p:spPr>
          <a:xfrm>
            <a:off x="1539550" y="153425"/>
            <a:ext cx="6219000" cy="5532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2800" u="none" cap="none" strike="noStrike">
                <a:solidFill>
                  <a:schemeClr val="dk1"/>
                </a:solidFill>
                <a:latin typeface="Arial"/>
                <a:ea typeface="Arial"/>
                <a:cs typeface="Arial"/>
                <a:sym typeface="Arial"/>
              </a:rPr>
              <a:t>Goals and objectives</a:t>
            </a:r>
            <a:endParaRPr b="0" i="0" sz="2800" u="none" cap="none" strike="noStrike">
              <a:solidFill>
                <a:schemeClr val="dk1"/>
              </a:solidFill>
              <a:latin typeface="Arial"/>
              <a:ea typeface="Arial"/>
              <a:cs typeface="Arial"/>
              <a:sym typeface="Arial"/>
            </a:endParaRPr>
          </a:p>
        </p:txBody>
      </p:sp>
      <p:sp>
        <p:nvSpPr>
          <p:cNvPr id="191" name="Google Shape;191;p41"/>
          <p:cNvSpPr txBox="1"/>
          <p:nvPr/>
        </p:nvSpPr>
        <p:spPr>
          <a:xfrm>
            <a:off x="1828800" y="1352939"/>
            <a:ext cx="5394300" cy="1938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0000"/>
              </a:buClr>
              <a:buSzPts val="2400"/>
              <a:buFont typeface="Arial"/>
              <a:buChar char="•"/>
            </a:pPr>
            <a:r>
              <a:rPr lang="en" sz="2400"/>
              <a:t>‘</a:t>
            </a:r>
            <a:r>
              <a:rPr b="0" i="0" lang="en" sz="2400" u="none" cap="none" strike="noStrike">
                <a:solidFill>
                  <a:srgbClr val="000000"/>
                </a:solidFill>
                <a:latin typeface="Arial"/>
                <a:ea typeface="Arial"/>
                <a:cs typeface="Arial"/>
                <a:sym typeface="Arial"/>
              </a:rPr>
              <a:t>Reproducibility’ framework</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lang="en" sz="2400"/>
              <a:t>‘</a:t>
            </a:r>
            <a:r>
              <a:rPr b="0" i="0" lang="en" sz="2400" u="none" cap="none" strike="noStrike">
                <a:solidFill>
                  <a:srgbClr val="000000"/>
                </a:solidFill>
                <a:latin typeface="Arial"/>
                <a:ea typeface="Arial"/>
                <a:cs typeface="Arial"/>
                <a:sym typeface="Arial"/>
              </a:rPr>
              <a:t>Reproducibility’ tools</a:t>
            </a:r>
            <a:endParaRPr/>
          </a:p>
          <a:p>
            <a:pPr indent="-190500" lvl="0" marL="34290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rgbClr val="000000"/>
              </a:buClr>
              <a:buSzPts val="2400"/>
              <a:buFont typeface="Arial"/>
              <a:buChar char="•"/>
            </a:pPr>
            <a:r>
              <a:rPr b="0" i="0" lang="en" sz="2400" u="none" cap="none" strike="noStrike">
                <a:solidFill>
                  <a:srgbClr val="000000"/>
                </a:solidFill>
                <a:latin typeface="Arial"/>
                <a:ea typeface="Arial"/>
                <a:cs typeface="Arial"/>
                <a:sym typeface="Arial"/>
              </a:rPr>
              <a:t>Starting point of a ‘lifelong’ journey</a:t>
            </a:r>
            <a:endParaRPr/>
          </a:p>
        </p:txBody>
      </p:sp>
      <p:graphicFrame>
        <p:nvGraphicFramePr>
          <p:cNvPr id="192" name="Google Shape;192;p4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
        <p:nvSpPr>
          <p:cNvPr id="193" name="Google Shape;193;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3" name="Shape 783"/>
        <p:cNvGrpSpPr/>
        <p:nvPr/>
      </p:nvGrpSpPr>
      <p:grpSpPr>
        <a:xfrm>
          <a:off x="0" y="0"/>
          <a:ext cx="0" cy="0"/>
          <a:chOff x="0" y="0"/>
          <a:chExt cx="0" cy="0"/>
        </a:xfrm>
      </p:grpSpPr>
      <p:graphicFrame>
        <p:nvGraphicFramePr>
          <p:cNvPr id="784" name="Google Shape;784;p9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85" name="Google Shape;785;p95"/>
          <p:cNvSpPr txBox="1"/>
          <p:nvPr/>
        </p:nvSpPr>
        <p:spPr>
          <a:xfrm>
            <a:off x="2393050" y="866938"/>
            <a:ext cx="4101000" cy="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What version of the program, data etc… did I use?</a:t>
            </a:r>
            <a:endParaRPr b="1" sz="1800"/>
          </a:p>
        </p:txBody>
      </p:sp>
      <p:sp>
        <p:nvSpPr>
          <p:cNvPr id="786" name="Google Shape;786;p95"/>
          <p:cNvSpPr txBox="1"/>
          <p:nvPr/>
        </p:nvSpPr>
        <p:spPr>
          <a:xfrm>
            <a:off x="2432425" y="1998788"/>
            <a:ext cx="3848100" cy="71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Why did I do this?</a:t>
            </a:r>
            <a:endParaRPr sz="1800"/>
          </a:p>
        </p:txBody>
      </p:sp>
      <p:pic>
        <p:nvPicPr>
          <p:cNvPr id="787" name="Google Shape;787;p95"/>
          <p:cNvPicPr preferRelativeResize="0"/>
          <p:nvPr/>
        </p:nvPicPr>
        <p:blipFill rotWithShape="1">
          <a:blip r:embed="rId3">
            <a:alphaModFix/>
          </a:blip>
          <a:srcRect b="0" l="4725" r="9971" t="5015"/>
          <a:stretch/>
        </p:blipFill>
        <p:spPr>
          <a:xfrm>
            <a:off x="2432425" y="2708900"/>
            <a:ext cx="3848101" cy="1581501"/>
          </a:xfrm>
          <a:prstGeom prst="rect">
            <a:avLst/>
          </a:prstGeom>
          <a:noFill/>
          <a:ln>
            <a:noFill/>
          </a:ln>
        </p:spPr>
      </p:pic>
      <p:sp>
        <p:nvSpPr>
          <p:cNvPr id="788" name="Google Shape;788;p95"/>
          <p:cNvSpPr txBox="1"/>
          <p:nvPr/>
        </p:nvSpPr>
        <p:spPr>
          <a:xfrm>
            <a:off x="3200400" y="4808100"/>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https://software-carpentry.org/</a:t>
            </a:r>
            <a:endParaRPr/>
          </a:p>
        </p:txBody>
      </p:sp>
      <p:sp>
        <p:nvSpPr>
          <p:cNvPr id="789" name="Google Shape;789;p95"/>
          <p:cNvSpPr txBox="1"/>
          <p:nvPr/>
        </p:nvSpPr>
        <p:spPr>
          <a:xfrm>
            <a:off x="5798400" y="4808100"/>
            <a:ext cx="36504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4"/>
              </a:rPr>
              <a:t>‘Bioinformatic data skills’</a:t>
            </a:r>
            <a:r>
              <a:rPr lang="en"/>
              <a:t> Vincent Buffalo</a:t>
            </a:r>
            <a:endParaRPr/>
          </a:p>
        </p:txBody>
      </p:sp>
      <p:sp>
        <p:nvSpPr>
          <p:cNvPr id="790" name="Google Shape;790;p9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794" name="Shape 794"/>
        <p:cNvGrpSpPr/>
        <p:nvPr/>
      </p:nvGrpSpPr>
      <p:grpSpPr>
        <a:xfrm>
          <a:off x="0" y="0"/>
          <a:ext cx="0" cy="0"/>
          <a:chOff x="0" y="0"/>
          <a:chExt cx="0" cy="0"/>
        </a:xfrm>
      </p:grpSpPr>
      <p:graphicFrame>
        <p:nvGraphicFramePr>
          <p:cNvPr id="795" name="Google Shape;795;p9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796" name="Google Shape;796;p96"/>
          <p:cNvSpPr txBox="1"/>
          <p:nvPr/>
        </p:nvSpPr>
        <p:spPr>
          <a:xfrm>
            <a:off x="957625" y="1078463"/>
            <a:ext cx="2080200" cy="51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Dependency dilemma (files require other files)</a:t>
            </a:r>
            <a:endParaRPr sz="1800"/>
          </a:p>
        </p:txBody>
      </p:sp>
      <p:pic>
        <p:nvPicPr>
          <p:cNvPr id="797" name="Google Shape;797;p96"/>
          <p:cNvPicPr preferRelativeResize="0"/>
          <p:nvPr/>
        </p:nvPicPr>
        <p:blipFill rotWithShape="1">
          <a:blip r:embed="rId3">
            <a:alphaModFix/>
          </a:blip>
          <a:srcRect b="4222" l="17381" r="17250" t="23218"/>
          <a:stretch/>
        </p:blipFill>
        <p:spPr>
          <a:xfrm>
            <a:off x="1028150" y="2043113"/>
            <a:ext cx="2185274" cy="1790725"/>
          </a:xfrm>
          <a:prstGeom prst="rect">
            <a:avLst/>
          </a:prstGeom>
          <a:noFill/>
          <a:ln>
            <a:noFill/>
          </a:ln>
        </p:spPr>
      </p:pic>
      <p:sp>
        <p:nvSpPr>
          <p:cNvPr id="798" name="Google Shape;798;p96"/>
          <p:cNvSpPr txBox="1"/>
          <p:nvPr/>
        </p:nvSpPr>
        <p:spPr>
          <a:xfrm>
            <a:off x="4145650" y="866938"/>
            <a:ext cx="4101000" cy="71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What version of the program, data etc… did I use?</a:t>
            </a:r>
            <a:endParaRPr b="1" sz="1800"/>
          </a:p>
        </p:txBody>
      </p:sp>
      <p:sp>
        <p:nvSpPr>
          <p:cNvPr id="799" name="Google Shape;799;p96"/>
          <p:cNvSpPr txBox="1"/>
          <p:nvPr/>
        </p:nvSpPr>
        <p:spPr>
          <a:xfrm>
            <a:off x="3904725" y="2043113"/>
            <a:ext cx="3848100" cy="71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Why did I do this?</a:t>
            </a:r>
            <a:endParaRPr sz="1800"/>
          </a:p>
        </p:txBody>
      </p:sp>
      <p:pic>
        <p:nvPicPr>
          <p:cNvPr id="800" name="Google Shape;800;p96"/>
          <p:cNvPicPr preferRelativeResize="0"/>
          <p:nvPr/>
        </p:nvPicPr>
        <p:blipFill rotWithShape="1">
          <a:blip r:embed="rId4">
            <a:alphaModFix/>
          </a:blip>
          <a:srcRect b="0" l="4725" r="9971" t="5015"/>
          <a:stretch/>
        </p:blipFill>
        <p:spPr>
          <a:xfrm>
            <a:off x="4185025" y="2708900"/>
            <a:ext cx="3848101" cy="1581501"/>
          </a:xfrm>
          <a:prstGeom prst="rect">
            <a:avLst/>
          </a:prstGeom>
          <a:noFill/>
          <a:ln>
            <a:noFill/>
          </a:ln>
        </p:spPr>
      </p:pic>
      <p:sp>
        <p:nvSpPr>
          <p:cNvPr id="801" name="Google Shape;801;p96"/>
          <p:cNvSpPr txBox="1"/>
          <p:nvPr/>
        </p:nvSpPr>
        <p:spPr>
          <a:xfrm>
            <a:off x="3276600" y="4808100"/>
            <a:ext cx="35277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https://software-carpentry.org/</a:t>
            </a:r>
            <a:endParaRPr/>
          </a:p>
        </p:txBody>
      </p:sp>
      <p:sp>
        <p:nvSpPr>
          <p:cNvPr id="802" name="Google Shape;802;p96"/>
          <p:cNvSpPr txBox="1"/>
          <p:nvPr/>
        </p:nvSpPr>
        <p:spPr>
          <a:xfrm>
            <a:off x="5798400" y="4808100"/>
            <a:ext cx="36504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‘Bioinformatic data skills’</a:t>
            </a:r>
            <a:r>
              <a:rPr lang="en"/>
              <a:t> Vincent Buffalo</a:t>
            </a:r>
            <a:endParaRPr/>
          </a:p>
        </p:txBody>
      </p:sp>
      <p:sp>
        <p:nvSpPr>
          <p:cNvPr id="803" name="Google Shape;803;p9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7" name="Shape 807"/>
        <p:cNvGrpSpPr/>
        <p:nvPr/>
      </p:nvGrpSpPr>
      <p:grpSpPr>
        <a:xfrm>
          <a:off x="0" y="0"/>
          <a:ext cx="0" cy="0"/>
          <a:chOff x="0" y="0"/>
          <a:chExt cx="0" cy="0"/>
        </a:xfrm>
      </p:grpSpPr>
      <p:sp>
        <p:nvSpPr>
          <p:cNvPr id="808" name="Google Shape;808;p97"/>
          <p:cNvSpPr txBox="1"/>
          <p:nvPr>
            <p:ph type="ctrTitle"/>
          </p:nvPr>
        </p:nvSpPr>
        <p:spPr>
          <a:xfrm>
            <a:off x="357325" y="445175"/>
            <a:ext cx="8500800" cy="75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Notebooks</a:t>
            </a:r>
            <a:endParaRPr b="0" i="0" sz="3400" u="none" cap="none" strike="noStrike">
              <a:solidFill>
                <a:schemeClr val="dk1"/>
              </a:solidFill>
              <a:latin typeface="Arial"/>
              <a:ea typeface="Arial"/>
              <a:cs typeface="Arial"/>
              <a:sym typeface="Arial"/>
            </a:endParaRPr>
          </a:p>
        </p:txBody>
      </p:sp>
      <p:graphicFrame>
        <p:nvGraphicFramePr>
          <p:cNvPr id="809" name="Google Shape;809;p9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810" name="Google Shape;810;p97"/>
          <p:cNvSpPr txBox="1"/>
          <p:nvPr/>
        </p:nvSpPr>
        <p:spPr>
          <a:xfrm>
            <a:off x="3352800" y="480810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https://jupyter.org/documentation</a:t>
            </a:r>
            <a:endParaRPr/>
          </a:p>
        </p:txBody>
      </p:sp>
      <p:sp>
        <p:nvSpPr>
          <p:cNvPr id="811" name="Google Shape;811;p97"/>
          <p:cNvSpPr txBox="1"/>
          <p:nvPr/>
        </p:nvSpPr>
        <p:spPr>
          <a:xfrm>
            <a:off x="6720900" y="4808100"/>
            <a:ext cx="24231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https://www.rstudio.com/</a:t>
            </a:r>
            <a:endParaRPr/>
          </a:p>
        </p:txBody>
      </p:sp>
      <p:pic>
        <p:nvPicPr>
          <p:cNvPr id="812" name="Google Shape;812;p97"/>
          <p:cNvPicPr preferRelativeResize="0"/>
          <p:nvPr/>
        </p:nvPicPr>
        <p:blipFill>
          <a:blip r:embed="rId3">
            <a:alphaModFix/>
          </a:blip>
          <a:stretch>
            <a:fillRect/>
          </a:stretch>
        </p:blipFill>
        <p:spPr>
          <a:xfrm>
            <a:off x="6538000" y="1312350"/>
            <a:ext cx="2320250" cy="816725"/>
          </a:xfrm>
          <a:prstGeom prst="rect">
            <a:avLst/>
          </a:prstGeom>
          <a:noFill/>
          <a:ln>
            <a:noFill/>
          </a:ln>
        </p:spPr>
      </p:pic>
      <p:pic>
        <p:nvPicPr>
          <p:cNvPr id="813" name="Google Shape;813;p97"/>
          <p:cNvPicPr preferRelativeResize="0"/>
          <p:nvPr/>
        </p:nvPicPr>
        <p:blipFill>
          <a:blip r:embed="rId4">
            <a:alphaModFix/>
          </a:blip>
          <a:stretch>
            <a:fillRect/>
          </a:stretch>
        </p:blipFill>
        <p:spPr>
          <a:xfrm>
            <a:off x="99075" y="1078350"/>
            <a:ext cx="3144187" cy="1493400"/>
          </a:xfrm>
          <a:prstGeom prst="rect">
            <a:avLst/>
          </a:prstGeom>
          <a:noFill/>
          <a:ln>
            <a:noFill/>
          </a:ln>
        </p:spPr>
      </p:pic>
      <p:sp>
        <p:nvSpPr>
          <p:cNvPr id="814" name="Google Shape;814;p97"/>
          <p:cNvSpPr txBox="1"/>
          <p:nvPr/>
        </p:nvSpPr>
        <p:spPr>
          <a:xfrm>
            <a:off x="2982175" y="1269425"/>
            <a:ext cx="4389000" cy="51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Keep track of analysis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Interactive coding</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Interactive data exploration</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solidFill>
                  <a:schemeClr val="dk1"/>
                </a:solidFill>
              </a:rPr>
              <a:t>Imbedded visualization</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SzPts val="1800"/>
              <a:buChar char="●"/>
            </a:pPr>
            <a:r>
              <a:rPr lang="en" sz="1800"/>
              <a:t>Easy access to docstrings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Char char="●"/>
            </a:pPr>
            <a:r>
              <a:rPr lang="en" sz="1800"/>
              <a:t>Mix of code and documentation</a:t>
            </a:r>
            <a:endParaRPr sz="1800"/>
          </a:p>
          <a:p>
            <a:pPr indent="0" lvl="0" marL="0" rtl="0" algn="l">
              <a:spcBef>
                <a:spcPts val="0"/>
              </a:spcBef>
              <a:spcAft>
                <a:spcPts val="0"/>
              </a:spcAft>
              <a:buNone/>
            </a:pPr>
            <a:r>
              <a:t/>
            </a:r>
            <a:endParaRPr sz="1800"/>
          </a:p>
        </p:txBody>
      </p:sp>
      <p:sp>
        <p:nvSpPr>
          <p:cNvPr id="815" name="Google Shape;815;p9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98"/>
          <p:cNvSpPr txBox="1"/>
          <p:nvPr>
            <p:ph type="ctrTitle"/>
          </p:nvPr>
        </p:nvSpPr>
        <p:spPr>
          <a:xfrm>
            <a:off x="1051550" y="224200"/>
            <a:ext cx="6688500" cy="1493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Notebooks</a:t>
            </a:r>
            <a:br>
              <a:rPr b="0" i="0" lang="en" sz="3400" u="none" cap="none" strike="noStrike">
                <a:solidFill>
                  <a:schemeClr val="dk1"/>
                </a:solidFill>
                <a:latin typeface="Arial"/>
                <a:ea typeface="Arial"/>
                <a:cs typeface="Arial"/>
                <a:sym typeface="Arial"/>
              </a:rPr>
            </a:br>
            <a:endParaRPr b="0" i="0" sz="3400" u="none" cap="none" strike="noStrike">
              <a:solidFill>
                <a:schemeClr val="dk1"/>
              </a:solidFill>
              <a:latin typeface="Arial"/>
              <a:ea typeface="Arial"/>
              <a:cs typeface="Arial"/>
              <a:sym typeface="Arial"/>
            </a:endParaRPr>
          </a:p>
        </p:txBody>
      </p:sp>
      <p:graphicFrame>
        <p:nvGraphicFramePr>
          <p:cNvPr id="821" name="Google Shape;821;p9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822" name="Google Shape;822;p98"/>
          <p:cNvSpPr txBox="1"/>
          <p:nvPr/>
        </p:nvSpPr>
        <p:spPr>
          <a:xfrm>
            <a:off x="3276600" y="480810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https://jupyter.org/documentation</a:t>
            </a:r>
            <a:endParaRPr/>
          </a:p>
        </p:txBody>
      </p:sp>
      <p:sp>
        <p:nvSpPr>
          <p:cNvPr id="823" name="Google Shape;823;p98"/>
          <p:cNvSpPr txBox="1"/>
          <p:nvPr/>
        </p:nvSpPr>
        <p:spPr>
          <a:xfrm>
            <a:off x="6720900" y="4808100"/>
            <a:ext cx="24231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https://www.rstudio.com/</a:t>
            </a:r>
            <a:endParaRPr/>
          </a:p>
        </p:txBody>
      </p:sp>
      <p:pic>
        <p:nvPicPr>
          <p:cNvPr id="824" name="Google Shape;824;p98"/>
          <p:cNvPicPr preferRelativeResize="0"/>
          <p:nvPr/>
        </p:nvPicPr>
        <p:blipFill>
          <a:blip r:embed="rId3">
            <a:alphaModFix/>
          </a:blip>
          <a:stretch>
            <a:fillRect/>
          </a:stretch>
        </p:blipFill>
        <p:spPr>
          <a:xfrm>
            <a:off x="6538000" y="1312350"/>
            <a:ext cx="2320250" cy="816725"/>
          </a:xfrm>
          <a:prstGeom prst="rect">
            <a:avLst/>
          </a:prstGeom>
          <a:noFill/>
          <a:ln>
            <a:noFill/>
          </a:ln>
        </p:spPr>
      </p:pic>
      <p:pic>
        <p:nvPicPr>
          <p:cNvPr id="825" name="Google Shape;825;p98"/>
          <p:cNvPicPr preferRelativeResize="0"/>
          <p:nvPr/>
        </p:nvPicPr>
        <p:blipFill>
          <a:blip r:embed="rId4">
            <a:alphaModFix/>
          </a:blip>
          <a:stretch>
            <a:fillRect/>
          </a:stretch>
        </p:blipFill>
        <p:spPr>
          <a:xfrm>
            <a:off x="99075" y="1078350"/>
            <a:ext cx="3144187" cy="1493400"/>
          </a:xfrm>
          <a:prstGeom prst="rect">
            <a:avLst/>
          </a:prstGeom>
          <a:noFill/>
          <a:ln>
            <a:noFill/>
          </a:ln>
        </p:spPr>
      </p:pic>
      <p:sp>
        <p:nvSpPr>
          <p:cNvPr id="826" name="Google Shape;826;p98"/>
          <p:cNvSpPr txBox="1"/>
          <p:nvPr/>
        </p:nvSpPr>
        <p:spPr>
          <a:xfrm>
            <a:off x="3048000" y="1269425"/>
            <a:ext cx="3489900" cy="51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Char char="●"/>
            </a:pPr>
            <a:r>
              <a:rPr lang="en" sz="1800">
                <a:solidFill>
                  <a:schemeClr val="dk1"/>
                </a:solidFill>
              </a:rPr>
              <a:t>compatible with o</a:t>
            </a:r>
            <a:r>
              <a:rPr lang="en" sz="1800">
                <a:solidFill>
                  <a:schemeClr val="dk1"/>
                </a:solidFill>
              </a:rPr>
              <a:t>ver 40 </a:t>
            </a:r>
            <a:endParaRPr sz="1800">
              <a:solidFill>
                <a:schemeClr val="dk1"/>
              </a:solidFill>
            </a:endParaRPr>
          </a:p>
          <a:p>
            <a:pPr indent="0" lvl="0" marL="0" rtl="0" algn="l">
              <a:spcBef>
                <a:spcPts val="0"/>
              </a:spcBef>
              <a:spcAft>
                <a:spcPts val="0"/>
              </a:spcAft>
              <a:buNone/>
            </a:pPr>
            <a:r>
              <a:rPr lang="en" sz="1800">
                <a:solidFill>
                  <a:schemeClr val="dk1"/>
                </a:solidFill>
              </a:rPr>
              <a:t>programming languages</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easily shared</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widgets available</a:t>
            </a:r>
            <a:endParaRPr sz="1800">
              <a:solidFill>
                <a:schemeClr val="dk1"/>
              </a:solidFill>
            </a:endParaRPr>
          </a:p>
          <a:p>
            <a:pPr indent="0" lvl="0" marL="0" rtl="0" algn="l">
              <a:spcBef>
                <a:spcPts val="0"/>
              </a:spcBef>
              <a:spcAft>
                <a:spcPts val="0"/>
              </a:spcAft>
              <a:buNone/>
            </a:pPr>
            <a:r>
              <a:rPr lang="en" sz="1800">
                <a:solidFill>
                  <a:schemeClr val="dk1"/>
                </a:solidFill>
              </a:rPr>
              <a:t>(customization)</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interactive plots</a:t>
            </a:r>
            <a:endParaRPr sz="1800">
              <a:solidFill>
                <a:schemeClr val="dk1"/>
              </a:solidFill>
            </a:endParaRPr>
          </a:p>
          <a:p>
            <a:pPr indent="0" lvl="0" marL="457200" rtl="0" algn="l">
              <a:spcBef>
                <a:spcPts val="0"/>
              </a:spcBef>
              <a:spcAft>
                <a:spcPts val="0"/>
              </a:spcAft>
              <a:buNone/>
            </a:pPr>
            <a:r>
              <a:t/>
            </a:r>
            <a:endParaRPr sz="1800">
              <a:solidFill>
                <a:schemeClr val="dk1"/>
              </a:solidFill>
            </a:endParaRPr>
          </a:p>
          <a:p>
            <a:pPr indent="-342900" lvl="0" marL="457200" rtl="0" algn="l">
              <a:spcBef>
                <a:spcPts val="0"/>
              </a:spcBef>
              <a:spcAft>
                <a:spcPts val="0"/>
              </a:spcAft>
              <a:buClr>
                <a:schemeClr val="dk1"/>
              </a:buClr>
              <a:buSzPts val="1800"/>
              <a:buChar char="●"/>
            </a:pPr>
            <a:r>
              <a:rPr lang="en" sz="1800">
                <a:solidFill>
                  <a:schemeClr val="dk1"/>
                </a:solidFill>
              </a:rPr>
              <a:t>run remotely on server</a:t>
            </a:r>
            <a:endParaRPr sz="1800"/>
          </a:p>
          <a:p>
            <a:pPr indent="0" lvl="0" marL="0" rtl="0" algn="l">
              <a:spcBef>
                <a:spcPts val="0"/>
              </a:spcBef>
              <a:spcAft>
                <a:spcPts val="0"/>
              </a:spcAft>
              <a:buNone/>
            </a:pPr>
            <a:r>
              <a:t/>
            </a:r>
            <a:endParaRPr sz="1800"/>
          </a:p>
        </p:txBody>
      </p:sp>
      <p:sp>
        <p:nvSpPr>
          <p:cNvPr id="827" name="Google Shape;827;p9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1" name="Shape 831"/>
        <p:cNvGrpSpPr/>
        <p:nvPr/>
      </p:nvGrpSpPr>
      <p:grpSpPr>
        <a:xfrm>
          <a:off x="0" y="0"/>
          <a:ext cx="0" cy="0"/>
          <a:chOff x="0" y="0"/>
          <a:chExt cx="0" cy="0"/>
        </a:xfrm>
      </p:grpSpPr>
      <p:graphicFrame>
        <p:nvGraphicFramePr>
          <p:cNvPr id="832" name="Google Shape;832;p9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833" name="Google Shape;833;p99"/>
          <p:cNvSpPr txBox="1"/>
          <p:nvPr/>
        </p:nvSpPr>
        <p:spPr>
          <a:xfrm>
            <a:off x="3733800" y="4808100"/>
            <a:ext cx="48078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https://jupyter.org/documentation</a:t>
            </a:r>
            <a:endParaRPr/>
          </a:p>
        </p:txBody>
      </p:sp>
      <p:sp>
        <p:nvSpPr>
          <p:cNvPr id="834" name="Google Shape;834;p99"/>
          <p:cNvSpPr txBox="1"/>
          <p:nvPr/>
        </p:nvSpPr>
        <p:spPr>
          <a:xfrm>
            <a:off x="6720900" y="4808100"/>
            <a:ext cx="24231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https://www.rstudio.com/</a:t>
            </a:r>
            <a:endParaRPr/>
          </a:p>
        </p:txBody>
      </p:sp>
      <p:pic>
        <p:nvPicPr>
          <p:cNvPr id="835" name="Google Shape;835;p99"/>
          <p:cNvPicPr preferRelativeResize="0"/>
          <p:nvPr/>
        </p:nvPicPr>
        <p:blipFill>
          <a:blip r:embed="rId3">
            <a:alphaModFix/>
          </a:blip>
          <a:stretch>
            <a:fillRect/>
          </a:stretch>
        </p:blipFill>
        <p:spPr>
          <a:xfrm>
            <a:off x="1120999" y="598012"/>
            <a:ext cx="7087450" cy="3955063"/>
          </a:xfrm>
          <a:prstGeom prst="rect">
            <a:avLst/>
          </a:prstGeom>
          <a:noFill/>
          <a:ln>
            <a:noFill/>
          </a:ln>
        </p:spPr>
      </p:pic>
      <p:sp>
        <p:nvSpPr>
          <p:cNvPr id="836" name="Google Shape;836;p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0" name="Shape 840"/>
        <p:cNvGrpSpPr/>
        <p:nvPr/>
      </p:nvGrpSpPr>
      <p:grpSpPr>
        <a:xfrm>
          <a:off x="0" y="0"/>
          <a:ext cx="0" cy="0"/>
          <a:chOff x="0" y="0"/>
          <a:chExt cx="0" cy="0"/>
        </a:xfrm>
      </p:grpSpPr>
      <p:graphicFrame>
        <p:nvGraphicFramePr>
          <p:cNvPr id="841" name="Google Shape;841;p10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842" name="Google Shape;842;p100"/>
          <p:cNvSpPr txBox="1"/>
          <p:nvPr/>
        </p:nvSpPr>
        <p:spPr>
          <a:xfrm>
            <a:off x="1023900" y="1661150"/>
            <a:ext cx="2720700" cy="51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Dependency dilemma</a:t>
            </a:r>
            <a:endParaRPr sz="1800"/>
          </a:p>
        </p:txBody>
      </p:sp>
      <p:pic>
        <p:nvPicPr>
          <p:cNvPr id="843" name="Google Shape;843;p100"/>
          <p:cNvPicPr preferRelativeResize="0"/>
          <p:nvPr/>
        </p:nvPicPr>
        <p:blipFill rotWithShape="1">
          <a:blip r:embed="rId3">
            <a:alphaModFix/>
          </a:blip>
          <a:srcRect b="4222" l="17381" r="17250" t="23218"/>
          <a:stretch/>
        </p:blipFill>
        <p:spPr>
          <a:xfrm>
            <a:off x="1023900" y="2173250"/>
            <a:ext cx="2720725" cy="2302400"/>
          </a:xfrm>
          <a:prstGeom prst="rect">
            <a:avLst/>
          </a:prstGeom>
          <a:noFill/>
          <a:ln>
            <a:noFill/>
          </a:ln>
        </p:spPr>
      </p:pic>
      <p:sp>
        <p:nvSpPr>
          <p:cNvPr id="844" name="Google Shape;844;p100"/>
          <p:cNvSpPr txBox="1"/>
          <p:nvPr/>
        </p:nvSpPr>
        <p:spPr>
          <a:xfrm>
            <a:off x="5454513" y="1661150"/>
            <a:ext cx="2392500" cy="51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t>Version conflict</a:t>
            </a:r>
            <a:endParaRPr sz="1800"/>
          </a:p>
          <a:p>
            <a:pPr indent="0" lvl="0" marL="0" rtl="0" algn="l">
              <a:spcBef>
                <a:spcPts val="0"/>
              </a:spcBef>
              <a:spcAft>
                <a:spcPts val="0"/>
              </a:spcAft>
              <a:buNone/>
            </a:pPr>
            <a:r>
              <a:t/>
            </a:r>
            <a:endParaRPr sz="1800"/>
          </a:p>
        </p:txBody>
      </p:sp>
      <p:sp>
        <p:nvSpPr>
          <p:cNvPr id="845" name="Google Shape;845;p100"/>
          <p:cNvSpPr txBox="1"/>
          <p:nvPr/>
        </p:nvSpPr>
        <p:spPr>
          <a:xfrm>
            <a:off x="1546475" y="882300"/>
            <a:ext cx="62331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How to I install all these different software packages???</a:t>
            </a:r>
            <a:endParaRPr sz="1800"/>
          </a:p>
        </p:txBody>
      </p:sp>
      <p:pic>
        <p:nvPicPr>
          <p:cNvPr id="846" name="Google Shape;846;p100"/>
          <p:cNvPicPr preferRelativeResize="0"/>
          <p:nvPr/>
        </p:nvPicPr>
        <p:blipFill>
          <a:blip r:embed="rId4">
            <a:alphaModFix/>
          </a:blip>
          <a:stretch>
            <a:fillRect/>
          </a:stretch>
        </p:blipFill>
        <p:spPr>
          <a:xfrm>
            <a:off x="5454525" y="2246148"/>
            <a:ext cx="2392469" cy="2229500"/>
          </a:xfrm>
          <a:prstGeom prst="rect">
            <a:avLst/>
          </a:prstGeom>
          <a:noFill/>
          <a:ln>
            <a:noFill/>
          </a:ln>
        </p:spPr>
      </p:pic>
      <p:sp>
        <p:nvSpPr>
          <p:cNvPr id="847" name="Google Shape;847;p10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1" name="Shape 851"/>
        <p:cNvGrpSpPr/>
        <p:nvPr/>
      </p:nvGrpSpPr>
      <p:grpSpPr>
        <a:xfrm>
          <a:off x="0" y="0"/>
          <a:ext cx="0" cy="0"/>
          <a:chOff x="0" y="0"/>
          <a:chExt cx="0" cy="0"/>
        </a:xfrm>
      </p:grpSpPr>
      <p:sp>
        <p:nvSpPr>
          <p:cNvPr id="852" name="Google Shape;852;p101"/>
          <p:cNvSpPr txBox="1"/>
          <p:nvPr>
            <p:ph type="ctrTitle"/>
          </p:nvPr>
        </p:nvSpPr>
        <p:spPr>
          <a:xfrm>
            <a:off x="-354375" y="-449566"/>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Version control</a:t>
            </a:r>
            <a:br>
              <a:rPr b="0" i="0" lang="en" sz="3400" u="none" cap="none" strike="noStrike">
                <a:solidFill>
                  <a:schemeClr val="dk1"/>
                </a:solidFill>
                <a:latin typeface="Arial"/>
                <a:ea typeface="Arial"/>
                <a:cs typeface="Arial"/>
                <a:sym typeface="Arial"/>
              </a:rPr>
            </a:br>
            <a:endParaRPr b="0" i="0" sz="3400" u="none" cap="none" strike="noStrike">
              <a:solidFill>
                <a:schemeClr val="dk1"/>
              </a:solidFill>
              <a:latin typeface="Arial"/>
              <a:ea typeface="Arial"/>
              <a:cs typeface="Arial"/>
              <a:sym typeface="Arial"/>
            </a:endParaRPr>
          </a:p>
        </p:txBody>
      </p:sp>
      <p:graphicFrame>
        <p:nvGraphicFramePr>
          <p:cNvPr id="853" name="Google Shape;853;p10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854" name="Google Shape;854;p101"/>
          <p:cNvSpPr txBox="1"/>
          <p:nvPr/>
        </p:nvSpPr>
        <p:spPr>
          <a:xfrm>
            <a:off x="5334025" y="4808100"/>
            <a:ext cx="4038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http://smutch.github.io/VersionControlTutorial//</a:t>
            </a:r>
            <a:endParaRPr/>
          </a:p>
        </p:txBody>
      </p:sp>
      <p:sp>
        <p:nvSpPr>
          <p:cNvPr id="855" name="Google Shape;855;p101"/>
          <p:cNvSpPr txBox="1"/>
          <p:nvPr/>
        </p:nvSpPr>
        <p:spPr>
          <a:xfrm>
            <a:off x="3124200" y="4808100"/>
            <a:ext cx="4038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https://git-scm.com/doc</a:t>
            </a:r>
            <a:endParaRPr/>
          </a:p>
        </p:txBody>
      </p:sp>
      <p:pic>
        <p:nvPicPr>
          <p:cNvPr id="856" name="Google Shape;856;p101"/>
          <p:cNvPicPr preferRelativeResize="0"/>
          <p:nvPr/>
        </p:nvPicPr>
        <p:blipFill>
          <a:blip r:embed="rId3">
            <a:alphaModFix/>
          </a:blip>
          <a:stretch>
            <a:fillRect/>
          </a:stretch>
        </p:blipFill>
        <p:spPr>
          <a:xfrm>
            <a:off x="207325" y="1199176"/>
            <a:ext cx="1837750" cy="768525"/>
          </a:xfrm>
          <a:prstGeom prst="rect">
            <a:avLst/>
          </a:prstGeom>
          <a:noFill/>
          <a:ln>
            <a:noFill/>
          </a:ln>
        </p:spPr>
      </p:pic>
      <p:pic>
        <p:nvPicPr>
          <p:cNvPr id="857" name="Google Shape;857;p101"/>
          <p:cNvPicPr preferRelativeResize="0"/>
          <p:nvPr/>
        </p:nvPicPr>
        <p:blipFill>
          <a:blip r:embed="rId4">
            <a:alphaModFix/>
          </a:blip>
          <a:stretch>
            <a:fillRect/>
          </a:stretch>
        </p:blipFill>
        <p:spPr>
          <a:xfrm>
            <a:off x="6187425" y="900901"/>
            <a:ext cx="2857500" cy="1600200"/>
          </a:xfrm>
          <a:prstGeom prst="rect">
            <a:avLst/>
          </a:prstGeom>
          <a:noFill/>
          <a:ln>
            <a:noFill/>
          </a:ln>
        </p:spPr>
      </p:pic>
      <p:sp>
        <p:nvSpPr>
          <p:cNvPr id="858" name="Google Shape;858;p101"/>
          <p:cNvSpPr txBox="1"/>
          <p:nvPr/>
        </p:nvSpPr>
        <p:spPr>
          <a:xfrm>
            <a:off x="2433575" y="1090925"/>
            <a:ext cx="3972900" cy="51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i="1" lang="en" sz="1800"/>
              <a:t>Git</a:t>
            </a:r>
            <a:r>
              <a:rPr lang="en" sz="1800"/>
              <a:t> manages formal </a:t>
            </a:r>
            <a:r>
              <a:rPr i="1" lang="en" sz="1800"/>
              <a:t>versioning</a:t>
            </a:r>
            <a:r>
              <a:rPr lang="en" sz="1800"/>
              <a:t> </a:t>
            </a:r>
            <a:endParaRPr sz="1800"/>
          </a:p>
          <a:p>
            <a:pPr indent="0" lvl="0" marL="0" rtl="0" algn="l">
              <a:spcBef>
                <a:spcPts val="0"/>
              </a:spcBef>
              <a:spcAft>
                <a:spcPts val="0"/>
              </a:spcAft>
              <a:buNone/>
            </a:pPr>
            <a:r>
              <a:rPr lang="en" sz="1800"/>
              <a:t>and </a:t>
            </a:r>
            <a:r>
              <a:rPr i="1" lang="en" sz="1800"/>
              <a:t>diffs</a:t>
            </a:r>
            <a:r>
              <a:rPr lang="en" sz="1800"/>
              <a:t> of documents</a:t>
            </a:r>
            <a:endParaRPr sz="1800"/>
          </a:p>
          <a:p>
            <a:pPr indent="0" lvl="0" marL="457200" rtl="0" algn="l">
              <a:spcBef>
                <a:spcPts val="0"/>
              </a:spcBef>
              <a:spcAft>
                <a:spcPts val="0"/>
              </a:spcAft>
              <a:buNone/>
            </a:pPr>
            <a:r>
              <a:t/>
            </a:r>
            <a:endParaRPr sz="1200"/>
          </a:p>
          <a:p>
            <a:pPr indent="-342900" lvl="0" marL="457200" rtl="0" algn="l">
              <a:spcBef>
                <a:spcPts val="0"/>
              </a:spcBef>
              <a:spcAft>
                <a:spcPts val="0"/>
              </a:spcAft>
              <a:buSzPts val="1800"/>
              <a:buChar char="●"/>
            </a:pPr>
            <a:r>
              <a:rPr lang="en" sz="1800"/>
              <a:t>documented version history</a:t>
            </a:r>
            <a:endParaRPr sz="1800"/>
          </a:p>
          <a:p>
            <a:pPr indent="0" lvl="0" marL="457200" rtl="0" algn="l">
              <a:spcBef>
                <a:spcPts val="0"/>
              </a:spcBef>
              <a:spcAft>
                <a:spcPts val="0"/>
              </a:spcAft>
              <a:buNone/>
            </a:pPr>
            <a:r>
              <a:t/>
            </a:r>
            <a:endParaRPr sz="1200"/>
          </a:p>
          <a:p>
            <a:pPr indent="-342900" lvl="0" marL="457200" rtl="0" algn="l">
              <a:spcBef>
                <a:spcPts val="0"/>
              </a:spcBef>
              <a:spcAft>
                <a:spcPts val="0"/>
              </a:spcAft>
              <a:buSzPts val="1800"/>
              <a:buChar char="●"/>
            </a:pPr>
            <a:r>
              <a:rPr lang="en" sz="1800"/>
              <a:t>illustrates changes between </a:t>
            </a:r>
            <a:endParaRPr sz="1800"/>
          </a:p>
          <a:p>
            <a:pPr indent="0" lvl="0" marL="0" rtl="0" algn="l">
              <a:spcBef>
                <a:spcPts val="0"/>
              </a:spcBef>
              <a:spcAft>
                <a:spcPts val="0"/>
              </a:spcAft>
              <a:buNone/>
            </a:pPr>
            <a:r>
              <a:rPr lang="en" sz="1800"/>
              <a:t>versions (diffs)</a:t>
            </a:r>
            <a:endParaRPr sz="1800"/>
          </a:p>
          <a:p>
            <a:pPr indent="0" lvl="0" marL="457200" rtl="0" algn="l">
              <a:spcBef>
                <a:spcPts val="0"/>
              </a:spcBef>
              <a:spcAft>
                <a:spcPts val="0"/>
              </a:spcAft>
              <a:buNone/>
            </a:pPr>
            <a:r>
              <a:t/>
            </a:r>
            <a:endParaRPr sz="1200"/>
          </a:p>
          <a:p>
            <a:pPr indent="-342900" lvl="0" marL="457200" rtl="0" algn="l">
              <a:spcBef>
                <a:spcPts val="0"/>
              </a:spcBef>
              <a:spcAft>
                <a:spcPts val="0"/>
              </a:spcAft>
              <a:buSzPts val="1800"/>
              <a:buChar char="●"/>
            </a:pPr>
            <a:r>
              <a:rPr i="1" lang="en" sz="1800"/>
              <a:t>Github</a:t>
            </a:r>
            <a:r>
              <a:rPr lang="en" sz="1800"/>
              <a:t> lets you share code </a:t>
            </a:r>
            <a:endParaRPr sz="1800"/>
          </a:p>
          <a:p>
            <a:pPr indent="0" lvl="0" marL="0" rtl="0" algn="l">
              <a:spcBef>
                <a:spcPts val="0"/>
              </a:spcBef>
              <a:spcAft>
                <a:spcPts val="0"/>
              </a:spcAft>
              <a:buNone/>
            </a:pPr>
            <a:r>
              <a:rPr lang="en" sz="1800"/>
              <a:t>easily</a:t>
            </a:r>
            <a:endParaRPr sz="1800"/>
          </a:p>
          <a:p>
            <a:pPr indent="0" lvl="0" marL="457200" rtl="0" algn="l">
              <a:spcBef>
                <a:spcPts val="0"/>
              </a:spcBef>
              <a:spcAft>
                <a:spcPts val="0"/>
              </a:spcAft>
              <a:buNone/>
            </a:pPr>
            <a:r>
              <a:t/>
            </a:r>
            <a:endParaRPr sz="1200"/>
          </a:p>
          <a:p>
            <a:pPr indent="-342900" lvl="0" marL="457200" rtl="0" algn="l">
              <a:spcBef>
                <a:spcPts val="0"/>
              </a:spcBef>
              <a:spcAft>
                <a:spcPts val="0"/>
              </a:spcAft>
              <a:buSzPts val="1800"/>
              <a:buChar char="●"/>
            </a:pPr>
            <a:r>
              <a:rPr i="1" lang="en" sz="1800">
                <a:solidFill>
                  <a:schemeClr val="dk1"/>
                </a:solidFill>
              </a:rPr>
              <a:t>Github </a:t>
            </a:r>
            <a:r>
              <a:rPr lang="en" sz="1800"/>
              <a:t>lets you collaborate on </a:t>
            </a:r>
            <a:endParaRPr sz="1800"/>
          </a:p>
          <a:p>
            <a:pPr indent="0" lvl="0" marL="0" rtl="0" algn="l">
              <a:spcBef>
                <a:spcPts val="0"/>
              </a:spcBef>
              <a:spcAft>
                <a:spcPts val="0"/>
              </a:spcAft>
              <a:buNone/>
            </a:pPr>
            <a:r>
              <a:rPr lang="en" sz="1800"/>
              <a:t>your code more easily</a:t>
            </a:r>
            <a:endParaRPr sz="1800"/>
          </a:p>
          <a:p>
            <a:pPr indent="0" lvl="0" marL="0" rtl="0" algn="l">
              <a:spcBef>
                <a:spcPts val="0"/>
              </a:spcBef>
              <a:spcAft>
                <a:spcPts val="0"/>
              </a:spcAft>
              <a:buNone/>
            </a:pPr>
            <a:r>
              <a:t/>
            </a:r>
            <a:endParaRPr sz="1800"/>
          </a:p>
        </p:txBody>
      </p:sp>
      <p:sp>
        <p:nvSpPr>
          <p:cNvPr id="859" name="Google Shape;859;p10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860" name="Google Shape;860;p101"/>
          <p:cNvSpPr txBox="1"/>
          <p:nvPr/>
        </p:nvSpPr>
        <p:spPr>
          <a:xfrm>
            <a:off x="268450" y="2158725"/>
            <a:ext cx="18378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Version-control</a:t>
            </a:r>
            <a:endParaRPr/>
          </a:p>
          <a:p>
            <a:pPr indent="0" lvl="0" marL="0" rtl="0" algn="ctr">
              <a:spcBef>
                <a:spcPts val="0"/>
              </a:spcBef>
              <a:spcAft>
                <a:spcPts val="0"/>
              </a:spcAft>
              <a:buNone/>
            </a:pPr>
            <a:r>
              <a:rPr lang="en"/>
              <a:t>system that uses </a:t>
            </a:r>
            <a:r>
              <a:rPr i="1" lang="en"/>
              <a:t>forks</a:t>
            </a:r>
            <a:r>
              <a:rPr lang="en"/>
              <a:t> and </a:t>
            </a:r>
            <a:r>
              <a:rPr i="1" lang="en"/>
              <a:t>pull requests</a:t>
            </a:r>
            <a:r>
              <a:rPr lang="en"/>
              <a:t>.</a:t>
            </a:r>
            <a:endParaRPr/>
          </a:p>
        </p:txBody>
      </p:sp>
      <p:sp>
        <p:nvSpPr>
          <p:cNvPr id="861" name="Google Shape;861;p101"/>
          <p:cNvSpPr txBox="1"/>
          <p:nvPr/>
        </p:nvSpPr>
        <p:spPr>
          <a:xfrm>
            <a:off x="6722925" y="2238300"/>
            <a:ext cx="1837800" cy="63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Git-based repository with a social media </a:t>
            </a:r>
            <a:endParaRPr/>
          </a:p>
          <a:p>
            <a:pPr indent="0" lvl="0" marL="0" rtl="0" algn="ctr">
              <a:spcBef>
                <a:spcPts val="0"/>
              </a:spcBef>
              <a:spcAft>
                <a:spcPts val="0"/>
              </a:spcAft>
              <a:buNone/>
            </a:pPr>
            <a:r>
              <a:rPr lang="en"/>
              <a:t>component.</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5" name="Shape 865"/>
        <p:cNvGrpSpPr/>
        <p:nvPr/>
      </p:nvGrpSpPr>
      <p:grpSpPr>
        <a:xfrm>
          <a:off x="0" y="0"/>
          <a:ext cx="0" cy="0"/>
          <a:chOff x="0" y="0"/>
          <a:chExt cx="0" cy="0"/>
        </a:xfrm>
      </p:grpSpPr>
      <p:graphicFrame>
        <p:nvGraphicFramePr>
          <p:cNvPr id="866" name="Google Shape;866;p10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867" name="Google Shape;867;p102"/>
          <p:cNvSpPr txBox="1"/>
          <p:nvPr>
            <p:ph type="ctrTitle"/>
          </p:nvPr>
        </p:nvSpPr>
        <p:spPr>
          <a:xfrm>
            <a:off x="-109700" y="9"/>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Package, dependency, and environment manager</a:t>
            </a:r>
            <a:br>
              <a:rPr b="0" i="0" lang="en" sz="3400" u="none" cap="none" strike="noStrike">
                <a:solidFill>
                  <a:schemeClr val="dk1"/>
                </a:solidFill>
                <a:latin typeface="Arial"/>
                <a:ea typeface="Arial"/>
                <a:cs typeface="Arial"/>
                <a:sym typeface="Arial"/>
              </a:rPr>
            </a:br>
            <a:endParaRPr b="0" i="0" sz="3400" u="none" cap="none" strike="noStrike">
              <a:solidFill>
                <a:schemeClr val="dk1"/>
              </a:solidFill>
              <a:latin typeface="Arial"/>
              <a:ea typeface="Arial"/>
              <a:cs typeface="Arial"/>
              <a:sym typeface="Arial"/>
            </a:endParaRPr>
          </a:p>
        </p:txBody>
      </p:sp>
      <p:pic>
        <p:nvPicPr>
          <p:cNvPr id="868" name="Google Shape;868;p102"/>
          <p:cNvPicPr preferRelativeResize="0"/>
          <p:nvPr/>
        </p:nvPicPr>
        <p:blipFill>
          <a:blip r:embed="rId3">
            <a:alphaModFix/>
          </a:blip>
          <a:stretch>
            <a:fillRect/>
          </a:stretch>
        </p:blipFill>
        <p:spPr>
          <a:xfrm>
            <a:off x="460750" y="2092650"/>
            <a:ext cx="2916150" cy="604375"/>
          </a:xfrm>
          <a:prstGeom prst="rect">
            <a:avLst/>
          </a:prstGeom>
          <a:noFill/>
          <a:ln>
            <a:noFill/>
          </a:ln>
        </p:spPr>
      </p:pic>
      <p:pic>
        <p:nvPicPr>
          <p:cNvPr id="869" name="Google Shape;869;p102"/>
          <p:cNvPicPr preferRelativeResize="0"/>
          <p:nvPr/>
        </p:nvPicPr>
        <p:blipFill>
          <a:blip r:embed="rId4">
            <a:alphaModFix/>
          </a:blip>
          <a:stretch>
            <a:fillRect/>
          </a:stretch>
        </p:blipFill>
        <p:spPr>
          <a:xfrm>
            <a:off x="4757000" y="3768000"/>
            <a:ext cx="3715454" cy="604376"/>
          </a:xfrm>
          <a:prstGeom prst="rect">
            <a:avLst/>
          </a:prstGeom>
          <a:noFill/>
          <a:ln>
            <a:noFill/>
          </a:ln>
        </p:spPr>
      </p:pic>
      <p:sp>
        <p:nvSpPr>
          <p:cNvPr id="870" name="Google Shape;870;p102"/>
          <p:cNvSpPr txBox="1"/>
          <p:nvPr/>
        </p:nvSpPr>
        <p:spPr>
          <a:xfrm>
            <a:off x="6890700" y="4808100"/>
            <a:ext cx="2253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https://bioconda.github.io/</a:t>
            </a:r>
            <a:endParaRPr/>
          </a:p>
        </p:txBody>
      </p:sp>
      <p:sp>
        <p:nvSpPr>
          <p:cNvPr id="871" name="Google Shape;871;p102"/>
          <p:cNvSpPr txBox="1"/>
          <p:nvPr/>
        </p:nvSpPr>
        <p:spPr>
          <a:xfrm>
            <a:off x="3565750" y="4808100"/>
            <a:ext cx="2253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https://conda.io/docs/</a:t>
            </a:r>
            <a:endParaRPr/>
          </a:p>
        </p:txBody>
      </p:sp>
      <p:sp>
        <p:nvSpPr>
          <p:cNvPr id="872" name="Google Shape;872;p102"/>
          <p:cNvSpPr txBox="1"/>
          <p:nvPr/>
        </p:nvSpPr>
        <p:spPr>
          <a:xfrm>
            <a:off x="3396000" y="1488100"/>
            <a:ext cx="5584800" cy="5121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Handles installs and dependencies </a:t>
            </a:r>
            <a:endParaRPr sz="1800"/>
          </a:p>
          <a:p>
            <a:pPr indent="-342900" lvl="0" marL="457200" rtl="0" algn="l">
              <a:spcBef>
                <a:spcPts val="0"/>
              </a:spcBef>
              <a:spcAft>
                <a:spcPts val="0"/>
              </a:spcAft>
              <a:buSzPts val="1800"/>
              <a:buChar char="●"/>
            </a:pPr>
            <a:r>
              <a:rPr lang="en" sz="1800">
                <a:solidFill>
                  <a:schemeClr val="dk1"/>
                </a:solidFill>
              </a:rPr>
              <a:t>Allows for multiple independent environments</a:t>
            </a:r>
            <a:endParaRPr sz="1800"/>
          </a:p>
          <a:p>
            <a:pPr indent="-342900" lvl="0" marL="457200" rtl="0" algn="l">
              <a:spcBef>
                <a:spcPts val="0"/>
              </a:spcBef>
              <a:spcAft>
                <a:spcPts val="0"/>
              </a:spcAft>
              <a:buSzPts val="1800"/>
              <a:buChar char="●"/>
            </a:pPr>
            <a:r>
              <a:rPr lang="en" sz="1800"/>
              <a:t>Easily configurable</a:t>
            </a:r>
            <a:endParaRPr sz="1800"/>
          </a:p>
          <a:p>
            <a:pPr indent="-342900" lvl="0" marL="457200" rtl="0" algn="l">
              <a:spcBef>
                <a:spcPts val="0"/>
              </a:spcBef>
              <a:spcAft>
                <a:spcPts val="0"/>
              </a:spcAft>
              <a:buSzPts val="1800"/>
              <a:buChar char="●"/>
            </a:pPr>
            <a:r>
              <a:rPr lang="en" sz="1800"/>
              <a:t>Allows for manual installs as well</a:t>
            </a:r>
            <a:endParaRPr sz="1800"/>
          </a:p>
          <a:p>
            <a:pPr indent="-342900" lvl="0" marL="457200" rtl="0" algn="l">
              <a:spcBef>
                <a:spcPts val="0"/>
              </a:spcBef>
              <a:spcAft>
                <a:spcPts val="0"/>
              </a:spcAft>
              <a:buSzPts val="1800"/>
              <a:buChar char="●"/>
            </a:pPr>
            <a:r>
              <a:rPr lang="en" sz="1800"/>
              <a:t>Runs on all three major systems</a:t>
            </a:r>
            <a:endParaRPr sz="1800"/>
          </a:p>
          <a:p>
            <a:pPr indent="-342900" lvl="0" marL="457200" rtl="0" algn="l">
              <a:spcBef>
                <a:spcPts val="0"/>
              </a:spcBef>
              <a:spcAft>
                <a:spcPts val="0"/>
              </a:spcAft>
              <a:buSzPts val="1800"/>
              <a:buChar char="●"/>
            </a:pPr>
            <a:r>
              <a:rPr lang="en" sz="1800">
                <a:solidFill>
                  <a:schemeClr val="dk1"/>
                </a:solidFill>
              </a:rPr>
              <a:t>Open source</a:t>
            </a:r>
            <a:endParaRPr sz="1800"/>
          </a:p>
          <a:p>
            <a:pPr indent="0" lvl="0" marL="0" rtl="0" algn="l">
              <a:spcBef>
                <a:spcPts val="0"/>
              </a:spcBef>
              <a:spcAft>
                <a:spcPts val="0"/>
              </a:spcAft>
              <a:buNone/>
            </a:pPr>
            <a:r>
              <a:t/>
            </a:r>
            <a:endParaRPr sz="1800"/>
          </a:p>
        </p:txBody>
      </p:sp>
      <p:sp>
        <p:nvSpPr>
          <p:cNvPr id="873" name="Google Shape;873;p102"/>
          <p:cNvSpPr txBox="1"/>
          <p:nvPr/>
        </p:nvSpPr>
        <p:spPr>
          <a:xfrm>
            <a:off x="460750" y="3601975"/>
            <a:ext cx="4212600" cy="5121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lang="en" sz="1800"/>
              <a:t>You can package your own work and contribute</a:t>
            </a:r>
            <a:endParaRPr sz="1800"/>
          </a:p>
          <a:p>
            <a:pPr indent="0" lvl="0" marL="0" rtl="0" algn="l">
              <a:spcBef>
                <a:spcPts val="0"/>
              </a:spcBef>
              <a:spcAft>
                <a:spcPts val="0"/>
              </a:spcAft>
              <a:buNone/>
            </a:pPr>
            <a:r>
              <a:t/>
            </a:r>
            <a:endParaRPr sz="1800"/>
          </a:p>
        </p:txBody>
      </p:sp>
      <p:sp>
        <p:nvSpPr>
          <p:cNvPr id="874" name="Google Shape;874;p10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8" name="Shape 878"/>
        <p:cNvGrpSpPr/>
        <p:nvPr/>
      </p:nvGrpSpPr>
      <p:grpSpPr>
        <a:xfrm>
          <a:off x="0" y="0"/>
          <a:ext cx="0" cy="0"/>
          <a:chOff x="0" y="0"/>
          <a:chExt cx="0" cy="0"/>
        </a:xfrm>
      </p:grpSpPr>
      <p:graphicFrame>
        <p:nvGraphicFramePr>
          <p:cNvPr id="879" name="Google Shape;879;p10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880" name="Google Shape;880;p103"/>
          <p:cNvPicPr preferRelativeResize="0"/>
          <p:nvPr/>
        </p:nvPicPr>
        <p:blipFill>
          <a:blip r:embed="rId3">
            <a:alphaModFix/>
          </a:blip>
          <a:stretch>
            <a:fillRect/>
          </a:stretch>
        </p:blipFill>
        <p:spPr>
          <a:xfrm>
            <a:off x="4713950" y="3655150"/>
            <a:ext cx="3715454" cy="604376"/>
          </a:xfrm>
          <a:prstGeom prst="rect">
            <a:avLst/>
          </a:prstGeom>
          <a:noFill/>
          <a:ln>
            <a:noFill/>
          </a:ln>
        </p:spPr>
      </p:pic>
      <p:sp>
        <p:nvSpPr>
          <p:cNvPr id="881" name="Google Shape;881;p103"/>
          <p:cNvSpPr txBox="1"/>
          <p:nvPr/>
        </p:nvSpPr>
        <p:spPr>
          <a:xfrm>
            <a:off x="6890700" y="4808100"/>
            <a:ext cx="2253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https://bioconda.github.io/</a:t>
            </a:r>
            <a:endParaRPr/>
          </a:p>
        </p:txBody>
      </p:sp>
      <p:sp>
        <p:nvSpPr>
          <p:cNvPr id="882" name="Google Shape;882;p103"/>
          <p:cNvSpPr txBox="1"/>
          <p:nvPr/>
        </p:nvSpPr>
        <p:spPr>
          <a:xfrm>
            <a:off x="3352800" y="4808100"/>
            <a:ext cx="2253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https://conda.io/docs/</a:t>
            </a:r>
            <a:endParaRPr/>
          </a:p>
        </p:txBody>
      </p:sp>
      <p:pic>
        <p:nvPicPr>
          <p:cNvPr id="883" name="Google Shape;883;p103"/>
          <p:cNvPicPr preferRelativeResize="0"/>
          <p:nvPr/>
        </p:nvPicPr>
        <p:blipFill>
          <a:blip r:embed="rId4">
            <a:alphaModFix/>
          </a:blip>
          <a:stretch>
            <a:fillRect/>
          </a:stretch>
        </p:blipFill>
        <p:spPr>
          <a:xfrm>
            <a:off x="132250" y="1644957"/>
            <a:ext cx="8839203" cy="1853585"/>
          </a:xfrm>
          <a:prstGeom prst="rect">
            <a:avLst/>
          </a:prstGeom>
          <a:noFill/>
          <a:ln>
            <a:noFill/>
          </a:ln>
        </p:spPr>
      </p:pic>
      <p:sp>
        <p:nvSpPr>
          <p:cNvPr id="884" name="Google Shape;884;p103"/>
          <p:cNvSpPr txBox="1"/>
          <p:nvPr/>
        </p:nvSpPr>
        <p:spPr>
          <a:xfrm>
            <a:off x="208625" y="789013"/>
            <a:ext cx="55848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It is really that simple….</a:t>
            </a:r>
            <a:endParaRPr sz="1800"/>
          </a:p>
          <a:p>
            <a:pPr indent="0" lvl="0" marL="0" rtl="0" algn="l">
              <a:spcBef>
                <a:spcPts val="0"/>
              </a:spcBef>
              <a:spcAft>
                <a:spcPts val="0"/>
              </a:spcAft>
              <a:buNone/>
            </a:pPr>
            <a:r>
              <a:t/>
            </a:r>
            <a:endParaRPr sz="1800"/>
          </a:p>
        </p:txBody>
      </p:sp>
      <p:sp>
        <p:nvSpPr>
          <p:cNvPr id="885" name="Google Shape;885;p103"/>
          <p:cNvSpPr txBox="1"/>
          <p:nvPr/>
        </p:nvSpPr>
        <p:spPr>
          <a:xfrm>
            <a:off x="2422500" y="4023450"/>
            <a:ext cx="24261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 most of the time</a:t>
            </a:r>
            <a:endParaRPr sz="1800"/>
          </a:p>
          <a:p>
            <a:pPr indent="0" lvl="0" marL="0" rtl="0" algn="l">
              <a:spcBef>
                <a:spcPts val="0"/>
              </a:spcBef>
              <a:spcAft>
                <a:spcPts val="0"/>
              </a:spcAft>
              <a:buNone/>
            </a:pPr>
            <a:r>
              <a:t/>
            </a:r>
            <a:endParaRPr sz="1800"/>
          </a:p>
        </p:txBody>
      </p:sp>
      <p:sp>
        <p:nvSpPr>
          <p:cNvPr id="886" name="Google Shape;886;p10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0" name="Shape 890"/>
        <p:cNvGrpSpPr/>
        <p:nvPr/>
      </p:nvGrpSpPr>
      <p:grpSpPr>
        <a:xfrm>
          <a:off x="0" y="0"/>
          <a:ext cx="0" cy="0"/>
          <a:chOff x="0" y="0"/>
          <a:chExt cx="0" cy="0"/>
        </a:xfrm>
      </p:grpSpPr>
      <p:sp>
        <p:nvSpPr>
          <p:cNvPr id="891" name="Google Shape;891;p104"/>
          <p:cNvSpPr txBox="1"/>
          <p:nvPr>
            <p:ph type="ctrTitle"/>
          </p:nvPr>
        </p:nvSpPr>
        <p:spPr>
          <a:xfrm>
            <a:off x="1974650" y="-389650"/>
            <a:ext cx="60369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Containers</a:t>
            </a:r>
            <a:br>
              <a:rPr b="0" i="0" lang="en" sz="3400" u="none" cap="none" strike="noStrike">
                <a:solidFill>
                  <a:schemeClr val="dk1"/>
                </a:solidFill>
                <a:latin typeface="Arial"/>
                <a:ea typeface="Arial"/>
                <a:cs typeface="Arial"/>
                <a:sym typeface="Arial"/>
              </a:rPr>
            </a:br>
            <a:endParaRPr b="0" i="0" sz="3400" u="none" cap="none" strike="noStrike">
              <a:solidFill>
                <a:schemeClr val="dk1"/>
              </a:solidFill>
              <a:latin typeface="Arial"/>
              <a:ea typeface="Arial"/>
              <a:cs typeface="Arial"/>
              <a:sym typeface="Arial"/>
            </a:endParaRPr>
          </a:p>
        </p:txBody>
      </p:sp>
      <p:graphicFrame>
        <p:nvGraphicFramePr>
          <p:cNvPr id="892" name="Google Shape;892;p10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893" name="Google Shape;893;p104"/>
          <p:cNvPicPr preferRelativeResize="0"/>
          <p:nvPr/>
        </p:nvPicPr>
        <p:blipFill>
          <a:blip r:embed="rId3">
            <a:alphaModFix/>
          </a:blip>
          <a:stretch>
            <a:fillRect/>
          </a:stretch>
        </p:blipFill>
        <p:spPr>
          <a:xfrm>
            <a:off x="5300150" y="1084299"/>
            <a:ext cx="1743577" cy="1297125"/>
          </a:xfrm>
          <a:prstGeom prst="rect">
            <a:avLst/>
          </a:prstGeom>
          <a:noFill/>
          <a:ln>
            <a:noFill/>
          </a:ln>
        </p:spPr>
      </p:pic>
      <p:sp>
        <p:nvSpPr>
          <p:cNvPr id="894" name="Google Shape;894;p104"/>
          <p:cNvSpPr txBox="1"/>
          <p:nvPr/>
        </p:nvSpPr>
        <p:spPr>
          <a:xfrm>
            <a:off x="3352800" y="4808100"/>
            <a:ext cx="2253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https://docs.docker.com/</a:t>
            </a:r>
            <a:endParaRPr/>
          </a:p>
        </p:txBody>
      </p:sp>
      <p:sp>
        <p:nvSpPr>
          <p:cNvPr id="895" name="Google Shape;895;p104"/>
          <p:cNvSpPr txBox="1"/>
          <p:nvPr/>
        </p:nvSpPr>
        <p:spPr>
          <a:xfrm>
            <a:off x="2053738" y="2534600"/>
            <a:ext cx="55848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Docker runs images as containers that are</a:t>
            </a:r>
            <a:endParaRPr sz="1800"/>
          </a:p>
          <a:p>
            <a:pPr indent="-342900" lvl="0" marL="457200" rtl="0" algn="l">
              <a:spcBef>
                <a:spcPts val="0"/>
              </a:spcBef>
              <a:spcAft>
                <a:spcPts val="0"/>
              </a:spcAft>
              <a:buSzPts val="1800"/>
              <a:buChar char="●"/>
            </a:pPr>
            <a:r>
              <a:rPr lang="en" sz="1800"/>
              <a:t>self contained with all code, programs, libraries included. No subsequent installation required.</a:t>
            </a:r>
            <a:endParaRPr sz="1800"/>
          </a:p>
          <a:p>
            <a:pPr indent="-342900" lvl="0" marL="457200" rtl="0" algn="l">
              <a:spcBef>
                <a:spcPts val="0"/>
              </a:spcBef>
              <a:spcAft>
                <a:spcPts val="0"/>
              </a:spcAft>
              <a:buSzPts val="1800"/>
              <a:buChar char="●"/>
            </a:pPr>
            <a:r>
              <a:rPr lang="en" sz="1800"/>
              <a:t>Isolated</a:t>
            </a:r>
            <a:endParaRPr sz="1800"/>
          </a:p>
          <a:p>
            <a:pPr indent="-342900" lvl="0" marL="457200" rtl="0" algn="l">
              <a:spcBef>
                <a:spcPts val="0"/>
              </a:spcBef>
              <a:spcAft>
                <a:spcPts val="0"/>
              </a:spcAft>
              <a:buSzPts val="1800"/>
              <a:buChar char="●"/>
            </a:pPr>
            <a:r>
              <a:rPr lang="en" sz="1800"/>
              <a:t>Portable including dissemination</a:t>
            </a:r>
            <a:endParaRPr sz="1800"/>
          </a:p>
          <a:p>
            <a:pPr indent="-342900" lvl="0" marL="457200" rtl="0" algn="l">
              <a:spcBef>
                <a:spcPts val="0"/>
              </a:spcBef>
              <a:spcAft>
                <a:spcPts val="0"/>
              </a:spcAft>
              <a:buSzPts val="1800"/>
              <a:buChar char="●"/>
            </a:pPr>
            <a:r>
              <a:rPr lang="en" sz="1800"/>
              <a:t>Lightweight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896" name="Google Shape;896;p10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897" name="Google Shape;897;p104"/>
          <p:cNvPicPr preferRelativeResize="0"/>
          <p:nvPr/>
        </p:nvPicPr>
        <p:blipFill>
          <a:blip r:embed="rId4">
            <a:alphaModFix/>
          </a:blip>
          <a:stretch>
            <a:fillRect/>
          </a:stretch>
        </p:blipFill>
        <p:spPr>
          <a:xfrm>
            <a:off x="2059975" y="598361"/>
            <a:ext cx="1286925" cy="1297125"/>
          </a:xfrm>
          <a:prstGeom prst="rect">
            <a:avLst/>
          </a:prstGeom>
          <a:noFill/>
          <a:ln>
            <a:noFill/>
          </a:ln>
        </p:spPr>
      </p:pic>
      <p:sp>
        <p:nvSpPr>
          <p:cNvPr id="898" name="Google Shape;898;p104"/>
          <p:cNvSpPr txBox="1"/>
          <p:nvPr/>
        </p:nvSpPr>
        <p:spPr>
          <a:xfrm>
            <a:off x="2956825" y="1665225"/>
            <a:ext cx="16806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Biocontainers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42"/>
          <p:cNvSpPr txBox="1"/>
          <p:nvPr>
            <p:ph type="ctrTitle"/>
          </p:nvPr>
        </p:nvSpPr>
        <p:spPr>
          <a:xfrm>
            <a:off x="1532966" y="1949824"/>
            <a:ext cx="6199094" cy="598669"/>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2800" u="none" cap="none" strike="noStrike">
                <a:solidFill>
                  <a:schemeClr val="dk1"/>
                </a:solidFill>
                <a:latin typeface="Arial"/>
                <a:ea typeface="Arial"/>
                <a:cs typeface="Arial"/>
                <a:sym typeface="Arial"/>
              </a:rPr>
              <a:t>What does reproducibility mean?</a:t>
            </a:r>
            <a:endParaRPr/>
          </a:p>
        </p:txBody>
      </p:sp>
      <p:sp>
        <p:nvSpPr>
          <p:cNvPr id="199" name="Google Shape;199;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00" name="Google Shape;200;p4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2" name="Shape 902"/>
        <p:cNvGrpSpPr/>
        <p:nvPr/>
      </p:nvGrpSpPr>
      <p:grpSpPr>
        <a:xfrm>
          <a:off x="0" y="0"/>
          <a:ext cx="0" cy="0"/>
          <a:chOff x="0" y="0"/>
          <a:chExt cx="0" cy="0"/>
        </a:xfrm>
      </p:grpSpPr>
      <p:sp>
        <p:nvSpPr>
          <p:cNvPr id="903" name="Google Shape;903;p105"/>
          <p:cNvSpPr txBox="1"/>
          <p:nvPr>
            <p:ph type="ctrTitle"/>
          </p:nvPr>
        </p:nvSpPr>
        <p:spPr>
          <a:xfrm>
            <a:off x="-273200" y="-389641"/>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Containers</a:t>
            </a:r>
            <a:br>
              <a:rPr b="0" i="0" lang="en" sz="3400" u="none" cap="none" strike="noStrike">
                <a:solidFill>
                  <a:schemeClr val="dk1"/>
                </a:solidFill>
                <a:latin typeface="Arial"/>
                <a:ea typeface="Arial"/>
                <a:cs typeface="Arial"/>
                <a:sym typeface="Arial"/>
              </a:rPr>
            </a:br>
            <a:endParaRPr b="0" i="0" sz="3400" u="none" cap="none" strike="noStrike">
              <a:solidFill>
                <a:schemeClr val="dk1"/>
              </a:solidFill>
              <a:latin typeface="Arial"/>
              <a:ea typeface="Arial"/>
              <a:cs typeface="Arial"/>
              <a:sym typeface="Arial"/>
            </a:endParaRPr>
          </a:p>
        </p:txBody>
      </p:sp>
      <p:graphicFrame>
        <p:nvGraphicFramePr>
          <p:cNvPr id="904" name="Google Shape;904;p10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905" name="Google Shape;905;p105"/>
          <p:cNvPicPr preferRelativeResize="0"/>
          <p:nvPr/>
        </p:nvPicPr>
        <p:blipFill>
          <a:blip r:embed="rId3">
            <a:alphaModFix/>
          </a:blip>
          <a:stretch>
            <a:fillRect/>
          </a:stretch>
        </p:blipFill>
        <p:spPr>
          <a:xfrm>
            <a:off x="3516550" y="1136499"/>
            <a:ext cx="1743577" cy="1297125"/>
          </a:xfrm>
          <a:prstGeom prst="rect">
            <a:avLst/>
          </a:prstGeom>
          <a:noFill/>
          <a:ln>
            <a:noFill/>
          </a:ln>
        </p:spPr>
      </p:pic>
      <p:pic>
        <p:nvPicPr>
          <p:cNvPr id="906" name="Google Shape;906;p105"/>
          <p:cNvPicPr preferRelativeResize="0"/>
          <p:nvPr/>
        </p:nvPicPr>
        <p:blipFill>
          <a:blip r:embed="rId4">
            <a:alphaModFix/>
          </a:blip>
          <a:stretch>
            <a:fillRect/>
          </a:stretch>
        </p:blipFill>
        <p:spPr>
          <a:xfrm>
            <a:off x="736425" y="2385000"/>
            <a:ext cx="2506775" cy="780411"/>
          </a:xfrm>
          <a:prstGeom prst="rect">
            <a:avLst/>
          </a:prstGeom>
          <a:noFill/>
          <a:ln>
            <a:noFill/>
          </a:ln>
        </p:spPr>
      </p:pic>
      <p:sp>
        <p:nvSpPr>
          <p:cNvPr id="907" name="Google Shape;907;p105"/>
          <p:cNvSpPr txBox="1"/>
          <p:nvPr/>
        </p:nvSpPr>
        <p:spPr>
          <a:xfrm>
            <a:off x="3087000" y="4808100"/>
            <a:ext cx="30840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rgbClr val="FFFFFF"/>
                </a:highlight>
              </a:rPr>
              <a:t>https://tinyurl.com/jupyter-binder2-0</a:t>
            </a:r>
            <a:endParaRPr/>
          </a:p>
          <a:p>
            <a:pPr indent="0" lvl="0" marL="0" rtl="0" algn="l">
              <a:spcBef>
                <a:spcPts val="0"/>
              </a:spcBef>
              <a:spcAft>
                <a:spcPts val="0"/>
              </a:spcAft>
              <a:buNone/>
            </a:pPr>
            <a:r>
              <a:t/>
            </a:r>
            <a:endParaRPr>
              <a:solidFill>
                <a:schemeClr val="dk1"/>
              </a:solidFill>
            </a:endParaRPr>
          </a:p>
        </p:txBody>
      </p:sp>
      <p:sp>
        <p:nvSpPr>
          <p:cNvPr id="908" name="Google Shape;908;p105"/>
          <p:cNvSpPr txBox="1"/>
          <p:nvPr/>
        </p:nvSpPr>
        <p:spPr>
          <a:xfrm>
            <a:off x="6131400" y="4808100"/>
            <a:ext cx="3012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https://tinyurl.com/eLife-binder2-0</a:t>
            </a:r>
            <a:endParaRPr/>
          </a:p>
          <a:p>
            <a:pPr indent="0" lvl="0" marL="0" rtl="0" algn="l">
              <a:spcBef>
                <a:spcPts val="0"/>
              </a:spcBef>
              <a:spcAft>
                <a:spcPts val="0"/>
              </a:spcAft>
              <a:buNone/>
            </a:pPr>
            <a:r>
              <a:t/>
            </a:r>
            <a:endParaRPr>
              <a:solidFill>
                <a:schemeClr val="dk1"/>
              </a:solidFill>
            </a:endParaRPr>
          </a:p>
        </p:txBody>
      </p:sp>
      <p:sp>
        <p:nvSpPr>
          <p:cNvPr id="909" name="Google Shape;909;p105"/>
          <p:cNvSpPr txBox="1"/>
          <p:nvPr/>
        </p:nvSpPr>
        <p:spPr>
          <a:xfrm>
            <a:off x="5107400" y="3102825"/>
            <a:ext cx="3427200" cy="45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1800">
                <a:solidFill>
                  <a:schemeClr val="dk1"/>
                </a:solidFill>
              </a:rPr>
              <a:t>Configuration, preservation, &amp; reuse of executable code using containers for researchers</a:t>
            </a:r>
            <a:endParaRPr sz="1800">
              <a:solidFill>
                <a:schemeClr val="dk1"/>
              </a:solidFill>
            </a:endParaRPr>
          </a:p>
          <a:p>
            <a:pPr indent="0" lvl="0" marL="0" rtl="0" algn="l">
              <a:spcBef>
                <a:spcPts val="400"/>
              </a:spcBef>
              <a:spcAft>
                <a:spcPts val="0"/>
              </a:spcAft>
              <a:buNone/>
            </a:pPr>
            <a:r>
              <a:t/>
            </a:r>
            <a:endParaRPr sz="1800"/>
          </a:p>
        </p:txBody>
      </p:sp>
      <p:sp>
        <p:nvSpPr>
          <p:cNvPr id="910" name="Google Shape;910;p1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911" name="Google Shape;911;p105"/>
          <p:cNvSpPr txBox="1"/>
          <p:nvPr/>
        </p:nvSpPr>
        <p:spPr>
          <a:xfrm>
            <a:off x="657625" y="3080225"/>
            <a:ext cx="3637800" cy="451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400"/>
              </a:spcBef>
              <a:spcAft>
                <a:spcPts val="0"/>
              </a:spcAft>
              <a:buClr>
                <a:schemeClr val="dk1"/>
              </a:buClr>
              <a:buSzPts val="1100"/>
              <a:buFont typeface="Arial"/>
              <a:buNone/>
            </a:pPr>
            <a:r>
              <a:rPr lang="en" sz="1800">
                <a:solidFill>
                  <a:schemeClr val="dk1"/>
                </a:solidFill>
              </a:rPr>
              <a:t>Turns a GitHub repo with data and notebooks into a collection of interactive notebooks run in the cloud executable</a:t>
            </a:r>
            <a:endParaRPr sz="1800">
              <a:solidFill>
                <a:schemeClr val="dk1"/>
              </a:solidFill>
            </a:endParaRPr>
          </a:p>
          <a:p>
            <a:pPr indent="0" lvl="0" marL="0" rtl="0" algn="l">
              <a:spcBef>
                <a:spcPts val="400"/>
              </a:spcBef>
              <a:spcAft>
                <a:spcPts val="0"/>
              </a:spcAft>
              <a:buNone/>
            </a:pPr>
            <a:r>
              <a:t/>
            </a:r>
            <a:endParaRPr sz="1800"/>
          </a:p>
        </p:txBody>
      </p:sp>
      <p:pic>
        <p:nvPicPr>
          <p:cNvPr id="912" name="Google Shape;912;p105"/>
          <p:cNvPicPr preferRelativeResize="0"/>
          <p:nvPr/>
        </p:nvPicPr>
        <p:blipFill>
          <a:blip r:embed="rId5">
            <a:alphaModFix/>
          </a:blip>
          <a:stretch>
            <a:fillRect/>
          </a:stretch>
        </p:blipFill>
        <p:spPr>
          <a:xfrm>
            <a:off x="5250000" y="2571750"/>
            <a:ext cx="3222450" cy="53027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16" name="Shape 916"/>
        <p:cNvGrpSpPr/>
        <p:nvPr/>
      </p:nvGrpSpPr>
      <p:grpSpPr>
        <a:xfrm>
          <a:off x="0" y="0"/>
          <a:ext cx="0" cy="0"/>
          <a:chOff x="0" y="0"/>
          <a:chExt cx="0" cy="0"/>
        </a:xfrm>
      </p:grpSpPr>
      <p:sp>
        <p:nvSpPr>
          <p:cNvPr id="917" name="Google Shape;917;p106"/>
          <p:cNvSpPr txBox="1"/>
          <p:nvPr>
            <p:ph type="ctrTitle"/>
          </p:nvPr>
        </p:nvSpPr>
        <p:spPr>
          <a:xfrm>
            <a:off x="2021675" y="-389650"/>
            <a:ext cx="50493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lang="en" sz="3400"/>
              <a:t>Containers</a:t>
            </a:r>
            <a:br>
              <a:rPr b="0" i="0" lang="en" sz="3400" u="none" cap="none" strike="noStrike">
                <a:solidFill>
                  <a:schemeClr val="dk1"/>
                </a:solidFill>
                <a:latin typeface="Arial"/>
                <a:ea typeface="Arial"/>
                <a:cs typeface="Arial"/>
                <a:sym typeface="Arial"/>
              </a:rPr>
            </a:br>
            <a:endParaRPr b="0" i="0" sz="3400" u="none" cap="none" strike="noStrike">
              <a:solidFill>
                <a:schemeClr val="dk1"/>
              </a:solidFill>
              <a:latin typeface="Arial"/>
              <a:ea typeface="Arial"/>
              <a:cs typeface="Arial"/>
              <a:sym typeface="Arial"/>
            </a:endParaRPr>
          </a:p>
        </p:txBody>
      </p:sp>
      <p:graphicFrame>
        <p:nvGraphicFramePr>
          <p:cNvPr id="918" name="Google Shape;918;p10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919" name="Google Shape;919;p106"/>
          <p:cNvPicPr preferRelativeResize="0"/>
          <p:nvPr/>
        </p:nvPicPr>
        <p:blipFill>
          <a:blip r:embed="rId3">
            <a:alphaModFix/>
          </a:blip>
          <a:stretch>
            <a:fillRect/>
          </a:stretch>
        </p:blipFill>
        <p:spPr>
          <a:xfrm>
            <a:off x="4647200" y="1129074"/>
            <a:ext cx="1743577" cy="1297125"/>
          </a:xfrm>
          <a:prstGeom prst="rect">
            <a:avLst/>
          </a:prstGeom>
          <a:noFill/>
          <a:ln>
            <a:noFill/>
          </a:ln>
        </p:spPr>
      </p:pic>
      <p:sp>
        <p:nvSpPr>
          <p:cNvPr id="920" name="Google Shape;920;p106"/>
          <p:cNvSpPr txBox="1"/>
          <p:nvPr/>
        </p:nvSpPr>
        <p:spPr>
          <a:xfrm>
            <a:off x="3425200" y="4808100"/>
            <a:ext cx="22533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https://docs.docker.com/</a:t>
            </a:r>
            <a:endParaRPr/>
          </a:p>
        </p:txBody>
      </p:sp>
      <p:sp>
        <p:nvSpPr>
          <p:cNvPr id="921" name="Google Shape;921;p106"/>
          <p:cNvSpPr txBox="1"/>
          <p:nvPr/>
        </p:nvSpPr>
        <p:spPr>
          <a:xfrm>
            <a:off x="7021850" y="4808100"/>
            <a:ext cx="32532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http://biocontainers.pro</a:t>
            </a:r>
            <a:endParaRPr/>
          </a:p>
        </p:txBody>
      </p:sp>
      <p:pic>
        <p:nvPicPr>
          <p:cNvPr id="922" name="Google Shape;922;p106"/>
          <p:cNvPicPr preferRelativeResize="0"/>
          <p:nvPr/>
        </p:nvPicPr>
        <p:blipFill>
          <a:blip r:embed="rId4">
            <a:alphaModFix/>
          </a:blip>
          <a:stretch>
            <a:fillRect/>
          </a:stretch>
        </p:blipFill>
        <p:spPr>
          <a:xfrm>
            <a:off x="2306650" y="1396086"/>
            <a:ext cx="1286925" cy="1297125"/>
          </a:xfrm>
          <a:prstGeom prst="rect">
            <a:avLst/>
          </a:prstGeom>
          <a:noFill/>
          <a:ln>
            <a:noFill/>
          </a:ln>
        </p:spPr>
      </p:pic>
      <p:pic>
        <p:nvPicPr>
          <p:cNvPr id="923" name="Google Shape;923;p106"/>
          <p:cNvPicPr preferRelativeResize="0"/>
          <p:nvPr/>
        </p:nvPicPr>
        <p:blipFill>
          <a:blip r:embed="rId5">
            <a:alphaModFix/>
          </a:blip>
          <a:stretch>
            <a:fillRect/>
          </a:stretch>
        </p:blipFill>
        <p:spPr>
          <a:xfrm>
            <a:off x="307475" y="3125113"/>
            <a:ext cx="8794875" cy="522125"/>
          </a:xfrm>
          <a:prstGeom prst="rect">
            <a:avLst/>
          </a:prstGeom>
          <a:noFill/>
          <a:ln>
            <a:noFill/>
          </a:ln>
        </p:spPr>
      </p:pic>
      <p:sp>
        <p:nvSpPr>
          <p:cNvPr id="924" name="Google Shape;924;p106"/>
          <p:cNvSpPr txBox="1"/>
          <p:nvPr/>
        </p:nvSpPr>
        <p:spPr>
          <a:xfrm>
            <a:off x="5971999" y="2236675"/>
            <a:ext cx="10071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Docker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925" name="Google Shape;925;p106"/>
          <p:cNvSpPr txBox="1"/>
          <p:nvPr/>
        </p:nvSpPr>
        <p:spPr>
          <a:xfrm>
            <a:off x="3203500" y="2462950"/>
            <a:ext cx="16806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Biocontainers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pic>
        <p:nvPicPr>
          <p:cNvPr id="926" name="Google Shape;926;p106"/>
          <p:cNvPicPr preferRelativeResize="0"/>
          <p:nvPr/>
        </p:nvPicPr>
        <p:blipFill>
          <a:blip r:embed="rId6">
            <a:alphaModFix/>
          </a:blip>
          <a:stretch>
            <a:fillRect/>
          </a:stretch>
        </p:blipFill>
        <p:spPr>
          <a:xfrm>
            <a:off x="354475" y="3984650"/>
            <a:ext cx="8576802" cy="553625"/>
          </a:xfrm>
          <a:prstGeom prst="rect">
            <a:avLst/>
          </a:prstGeom>
          <a:noFill/>
          <a:ln>
            <a:noFill/>
          </a:ln>
        </p:spPr>
      </p:pic>
      <p:sp>
        <p:nvSpPr>
          <p:cNvPr id="927" name="Google Shape;927;p106"/>
          <p:cNvSpPr txBox="1"/>
          <p:nvPr/>
        </p:nvSpPr>
        <p:spPr>
          <a:xfrm>
            <a:off x="451825" y="2756200"/>
            <a:ext cx="16806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Get local blast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928" name="Google Shape;928;p106"/>
          <p:cNvSpPr txBox="1"/>
          <p:nvPr/>
        </p:nvSpPr>
        <p:spPr>
          <a:xfrm>
            <a:off x="451825" y="3658950"/>
            <a:ext cx="1900500" cy="51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t>Run local blast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929" name="Google Shape;929;p10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0">
  <p:cSld>
    <p:spTree>
      <p:nvGrpSpPr>
        <p:cNvPr id="933" name="Shape 933"/>
        <p:cNvGrpSpPr/>
        <p:nvPr/>
      </p:nvGrpSpPr>
      <p:grpSpPr>
        <a:xfrm>
          <a:off x="0" y="0"/>
          <a:ext cx="0" cy="0"/>
          <a:chOff x="0" y="0"/>
          <a:chExt cx="0" cy="0"/>
        </a:xfrm>
      </p:grpSpPr>
      <p:graphicFrame>
        <p:nvGraphicFramePr>
          <p:cNvPr id="934" name="Google Shape;934;p10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935" name="Google Shape;935;p107"/>
          <p:cNvPicPr preferRelativeResize="0"/>
          <p:nvPr/>
        </p:nvPicPr>
        <p:blipFill>
          <a:blip r:embed="rId3">
            <a:alphaModFix/>
          </a:blip>
          <a:stretch>
            <a:fillRect/>
          </a:stretch>
        </p:blipFill>
        <p:spPr>
          <a:xfrm>
            <a:off x="53800" y="507775"/>
            <a:ext cx="8996100" cy="4222000"/>
          </a:xfrm>
          <a:prstGeom prst="rect">
            <a:avLst/>
          </a:prstGeom>
          <a:noFill/>
          <a:ln>
            <a:noFill/>
          </a:ln>
        </p:spPr>
      </p:pic>
      <p:sp>
        <p:nvSpPr>
          <p:cNvPr id="936" name="Google Shape;936;p10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0" name="Shape 940"/>
        <p:cNvGrpSpPr/>
        <p:nvPr/>
      </p:nvGrpSpPr>
      <p:grpSpPr>
        <a:xfrm>
          <a:off x="0" y="0"/>
          <a:ext cx="0" cy="0"/>
          <a:chOff x="0" y="0"/>
          <a:chExt cx="0" cy="0"/>
        </a:xfrm>
      </p:grpSpPr>
      <p:sp>
        <p:nvSpPr>
          <p:cNvPr id="941" name="Google Shape;941;p108"/>
          <p:cNvSpPr txBox="1"/>
          <p:nvPr>
            <p:ph type="ctrTitle"/>
          </p:nvPr>
        </p:nvSpPr>
        <p:spPr>
          <a:xfrm>
            <a:off x="0" y="1545459"/>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5200" u="none" cap="none" strike="noStrike">
                <a:solidFill>
                  <a:schemeClr val="dk1"/>
                </a:solidFill>
                <a:latin typeface="Arial"/>
                <a:ea typeface="Arial"/>
                <a:cs typeface="Arial"/>
                <a:sym typeface="Arial"/>
              </a:rPr>
              <a:t>Data sharing</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942" name="Google Shape;942;p10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943" name="Google Shape;943;p10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7" name="Shape 947"/>
        <p:cNvGrpSpPr/>
        <p:nvPr/>
      </p:nvGrpSpPr>
      <p:grpSpPr>
        <a:xfrm>
          <a:off x="0" y="0"/>
          <a:ext cx="0" cy="0"/>
          <a:chOff x="0" y="0"/>
          <a:chExt cx="0" cy="0"/>
        </a:xfrm>
      </p:grpSpPr>
      <p:sp>
        <p:nvSpPr>
          <p:cNvPr id="948" name="Google Shape;948;p10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sharing</a:t>
            </a:r>
            <a:endParaRPr/>
          </a:p>
        </p:txBody>
      </p:sp>
      <p:sp>
        <p:nvSpPr>
          <p:cNvPr id="949" name="Google Shape;949;p109"/>
          <p:cNvSpPr txBox="1"/>
          <p:nvPr/>
        </p:nvSpPr>
        <p:spPr>
          <a:xfrm>
            <a:off x="705975" y="1391775"/>
            <a:ext cx="3846000" cy="32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What to share?</a:t>
            </a:r>
            <a:endParaRPr/>
          </a:p>
          <a:p>
            <a:pPr indent="-317500" lvl="0" marL="457200" rtl="0" algn="l">
              <a:spcBef>
                <a:spcPts val="0"/>
              </a:spcBef>
              <a:spcAft>
                <a:spcPts val="0"/>
              </a:spcAft>
              <a:buSzPts val="1400"/>
              <a:buChar char="●"/>
            </a:pPr>
            <a:r>
              <a:rPr lang="en"/>
              <a:t>Share research data and code that is necessary to </a:t>
            </a:r>
            <a:r>
              <a:rPr b="1" lang="en"/>
              <a:t>validate findings</a:t>
            </a:r>
            <a:r>
              <a:rPr lang="en"/>
              <a:t> &amp; </a:t>
            </a:r>
            <a:r>
              <a:rPr b="1" lang="en"/>
              <a:t>reproduce results </a:t>
            </a:r>
            <a:r>
              <a:rPr lang="en"/>
              <a:t>of research outputs</a:t>
            </a:r>
            <a:endParaRPr/>
          </a:p>
          <a:p>
            <a:pPr indent="-317500" lvl="0" marL="457200" rtl="0" algn="l">
              <a:spcBef>
                <a:spcPts val="0"/>
              </a:spcBef>
              <a:spcAft>
                <a:spcPts val="0"/>
              </a:spcAft>
              <a:buSzPts val="1400"/>
              <a:buChar char="●"/>
            </a:pPr>
            <a:r>
              <a:rPr lang="en"/>
              <a:t>Share data and code that might be </a:t>
            </a:r>
            <a:r>
              <a:rPr b="1" lang="en"/>
              <a:t>valuable</a:t>
            </a:r>
            <a:r>
              <a:rPr lang="en"/>
              <a:t> to other researchers or policy-makers</a:t>
            </a:r>
            <a:endParaRPr/>
          </a:p>
          <a:p>
            <a:pPr indent="-317500" lvl="0" marL="457200" rtl="0" algn="l">
              <a:spcBef>
                <a:spcPts val="0"/>
              </a:spcBef>
              <a:spcAft>
                <a:spcPts val="0"/>
              </a:spcAft>
              <a:buSzPts val="1400"/>
              <a:buChar char="●"/>
            </a:pPr>
            <a:r>
              <a:rPr lang="en"/>
              <a:t>Share data and code which </a:t>
            </a:r>
            <a:r>
              <a:rPr b="1" lang="en"/>
              <a:t>cannot be (easily) re-generated</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Why share?</a:t>
            </a:r>
            <a:endParaRPr/>
          </a:p>
          <a:p>
            <a:pPr indent="-317500" lvl="0" marL="457200" rtl="0" algn="l">
              <a:spcBef>
                <a:spcPts val="0"/>
              </a:spcBef>
              <a:spcAft>
                <a:spcPts val="0"/>
              </a:spcAft>
              <a:buSzPts val="1400"/>
              <a:buChar char="●"/>
            </a:pPr>
            <a:r>
              <a:rPr lang="en"/>
              <a:t>Funder or publisher mandates</a:t>
            </a:r>
            <a:endParaRPr/>
          </a:p>
          <a:p>
            <a:pPr indent="-317500" lvl="0" marL="457200" rtl="0" algn="l">
              <a:spcBef>
                <a:spcPts val="0"/>
              </a:spcBef>
              <a:spcAft>
                <a:spcPts val="0"/>
              </a:spcAft>
              <a:buSzPts val="1400"/>
              <a:buChar char="●"/>
            </a:pPr>
            <a:r>
              <a:rPr lang="en"/>
              <a:t>Citation benefits (Piwowar 2013, </a:t>
            </a:r>
            <a:r>
              <a:rPr lang="en" u="sng">
                <a:solidFill>
                  <a:schemeClr val="hlink"/>
                </a:solidFill>
                <a:hlinkClick r:id="rId3"/>
              </a:rPr>
              <a:t>https://doi.org/10.7717/peerj.175</a:t>
            </a:r>
            <a:r>
              <a:rPr lang="en"/>
              <a:t>)</a:t>
            </a:r>
            <a:endParaRPr/>
          </a:p>
          <a:p>
            <a:pPr indent="-317500" lvl="0" marL="457200" rtl="0" algn="l">
              <a:spcBef>
                <a:spcPts val="0"/>
              </a:spcBef>
              <a:spcAft>
                <a:spcPts val="0"/>
              </a:spcAft>
              <a:buSzPts val="1400"/>
              <a:buChar char="●"/>
            </a:pPr>
            <a:r>
              <a:rPr lang="en"/>
              <a:t>Preserve long-term access to data</a:t>
            </a:r>
            <a:endParaRPr/>
          </a:p>
        </p:txBody>
      </p:sp>
      <p:sp>
        <p:nvSpPr>
          <p:cNvPr id="950" name="Google Shape;950;p10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51" name="Google Shape;951;p109"/>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952" name="Google Shape;952;p109"/>
          <p:cNvSpPr txBox="1"/>
          <p:nvPr/>
        </p:nvSpPr>
        <p:spPr>
          <a:xfrm>
            <a:off x="5125575" y="1391775"/>
            <a:ext cx="3337200" cy="329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How to share?</a:t>
            </a:r>
            <a:endParaRPr/>
          </a:p>
          <a:p>
            <a:pPr indent="-317500" lvl="0" marL="457200" rtl="0" algn="l">
              <a:spcBef>
                <a:spcPts val="0"/>
              </a:spcBef>
              <a:spcAft>
                <a:spcPts val="0"/>
              </a:spcAft>
              <a:buSzPts val="1400"/>
              <a:buChar char="●"/>
            </a:pPr>
            <a:r>
              <a:rPr lang="en"/>
              <a:t>Choose open, persistent, and non-proprietary file formats</a:t>
            </a:r>
            <a:endParaRPr/>
          </a:p>
          <a:p>
            <a:pPr indent="-317500" lvl="0" marL="457200" rtl="0" algn="l">
              <a:spcBef>
                <a:spcPts val="0"/>
              </a:spcBef>
              <a:spcAft>
                <a:spcPts val="0"/>
              </a:spcAft>
              <a:buSzPts val="1400"/>
              <a:buChar char="●"/>
            </a:pPr>
            <a:r>
              <a:rPr lang="en"/>
              <a:t>Create and share documentation to enable reuse</a:t>
            </a:r>
            <a:endParaRPr/>
          </a:p>
          <a:p>
            <a:pPr indent="-317500" lvl="0" marL="457200" rtl="0" algn="l">
              <a:spcBef>
                <a:spcPts val="0"/>
              </a:spcBef>
              <a:spcAft>
                <a:spcPts val="0"/>
              </a:spcAft>
              <a:buSzPts val="1400"/>
              <a:buChar char="●"/>
            </a:pPr>
            <a:r>
              <a:rPr lang="en"/>
              <a:t>Include data citations of source data</a:t>
            </a:r>
            <a:endParaRPr/>
          </a:p>
          <a:p>
            <a:pPr indent="-317500" lvl="0" marL="457200" rtl="0" algn="l">
              <a:spcBef>
                <a:spcPts val="0"/>
              </a:spcBef>
              <a:spcAft>
                <a:spcPts val="0"/>
              </a:spcAft>
              <a:buSzPts val="1400"/>
              <a:buChar char="●"/>
            </a:pPr>
            <a:r>
              <a:rPr lang="en"/>
              <a:t>Create rich metadata </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6" name="Shape 956"/>
        <p:cNvGrpSpPr/>
        <p:nvPr/>
      </p:nvGrpSpPr>
      <p:grpSpPr>
        <a:xfrm>
          <a:off x="0" y="0"/>
          <a:ext cx="0" cy="0"/>
          <a:chOff x="0" y="0"/>
          <a:chExt cx="0" cy="0"/>
        </a:xfrm>
      </p:grpSpPr>
      <p:sp>
        <p:nvSpPr>
          <p:cNvPr id="957" name="Google Shape;957;p11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sharing</a:t>
            </a:r>
            <a:endParaRPr/>
          </a:p>
        </p:txBody>
      </p:sp>
      <p:sp>
        <p:nvSpPr>
          <p:cNvPr id="958" name="Google Shape;958;p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59" name="Google Shape;959;p11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960" name="Google Shape;960;p110"/>
          <p:cNvPicPr preferRelativeResize="0"/>
          <p:nvPr/>
        </p:nvPicPr>
        <p:blipFill>
          <a:blip r:embed="rId3">
            <a:alphaModFix/>
          </a:blip>
          <a:stretch>
            <a:fillRect/>
          </a:stretch>
        </p:blipFill>
        <p:spPr>
          <a:xfrm>
            <a:off x="401100" y="1017725"/>
            <a:ext cx="6055365" cy="3820974"/>
          </a:xfrm>
          <a:prstGeom prst="rect">
            <a:avLst/>
          </a:prstGeom>
          <a:noFill/>
          <a:ln>
            <a:noFill/>
          </a:ln>
        </p:spPr>
      </p:pic>
      <p:sp>
        <p:nvSpPr>
          <p:cNvPr id="961" name="Google Shape;961;p110"/>
          <p:cNvSpPr txBox="1"/>
          <p:nvPr/>
        </p:nvSpPr>
        <p:spPr>
          <a:xfrm>
            <a:off x="6692200" y="1096525"/>
            <a:ext cx="2328900" cy="253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50">
                <a:solidFill>
                  <a:srgbClr val="2A2A2A"/>
                </a:solidFill>
                <a:highlight>
                  <a:srgbClr val="FFFFFF"/>
                </a:highlight>
              </a:rPr>
              <a:t>Jonathan D. Wren; </a:t>
            </a:r>
            <a:r>
              <a:rPr b="1" lang="en" sz="1150">
                <a:solidFill>
                  <a:srgbClr val="2A2A2A"/>
                </a:solidFill>
                <a:highlight>
                  <a:srgbClr val="FFFFFF"/>
                </a:highlight>
              </a:rPr>
              <a:t>URL decay in MEDLINE—a 4-year follow-up study</a:t>
            </a:r>
            <a:r>
              <a:rPr lang="en" sz="1150">
                <a:solidFill>
                  <a:srgbClr val="2A2A2A"/>
                </a:solidFill>
                <a:highlight>
                  <a:srgbClr val="FFFFFF"/>
                </a:highlight>
              </a:rPr>
              <a:t>, 2008 </a:t>
            </a:r>
            <a:r>
              <a:rPr i="1" lang="en" sz="1150">
                <a:solidFill>
                  <a:srgbClr val="2A2A2A"/>
                </a:solidFill>
              </a:rPr>
              <a:t>Bioinformatics</a:t>
            </a:r>
            <a:endParaRPr sz="1150">
              <a:solidFill>
                <a:srgbClr val="2A2A2A"/>
              </a:solidFill>
              <a:highlight>
                <a:srgbClr val="FFFFFF"/>
              </a:highlight>
            </a:endParaRPr>
          </a:p>
          <a:p>
            <a:pPr indent="0" lvl="0" marL="0" rtl="0" algn="l">
              <a:spcBef>
                <a:spcPts val="0"/>
              </a:spcBef>
              <a:spcAft>
                <a:spcPts val="0"/>
              </a:spcAft>
              <a:buNone/>
            </a:pPr>
            <a:r>
              <a:t/>
            </a:r>
            <a:endParaRPr sz="1150">
              <a:solidFill>
                <a:srgbClr val="2A2A2A"/>
              </a:solidFill>
              <a:highlight>
                <a:srgbClr val="FFFFFF"/>
              </a:highlight>
            </a:endParaRPr>
          </a:p>
          <a:p>
            <a:pPr indent="0" lvl="0" marL="0" rtl="0" algn="l">
              <a:spcBef>
                <a:spcPts val="0"/>
              </a:spcBef>
              <a:spcAft>
                <a:spcPts val="0"/>
              </a:spcAft>
              <a:buNone/>
            </a:pPr>
            <a:r>
              <a:rPr lang="en" sz="1150" u="sng">
                <a:solidFill>
                  <a:srgbClr val="006FB7"/>
                </a:solidFill>
                <a:hlinkClick r:id="rId4"/>
              </a:rPr>
              <a:t>https://doi.org/10.1093/bioinformatics/btn127</a:t>
            </a:r>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5" name="Shape 965"/>
        <p:cNvGrpSpPr/>
        <p:nvPr/>
      </p:nvGrpSpPr>
      <p:grpSpPr>
        <a:xfrm>
          <a:off x="0" y="0"/>
          <a:ext cx="0" cy="0"/>
          <a:chOff x="0" y="0"/>
          <a:chExt cx="0" cy="0"/>
        </a:xfrm>
      </p:grpSpPr>
      <p:sp>
        <p:nvSpPr>
          <p:cNvPr id="966" name="Google Shape;966;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sharing</a:t>
            </a:r>
            <a:endParaRPr/>
          </a:p>
        </p:txBody>
      </p:sp>
      <p:sp>
        <p:nvSpPr>
          <p:cNvPr id="967" name="Google Shape;967;p111"/>
          <p:cNvSpPr txBox="1"/>
          <p:nvPr>
            <p:ph idx="1" type="body"/>
          </p:nvPr>
        </p:nvSpPr>
        <p:spPr>
          <a:xfrm>
            <a:off x="311700" y="1152475"/>
            <a:ext cx="3982500" cy="3416400"/>
          </a:xfrm>
          <a:prstGeom prst="rect">
            <a:avLst/>
          </a:prstGeom>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chemeClr val="dk1"/>
              </a:buClr>
              <a:buSzPts val="1400"/>
              <a:buFont typeface="Arial"/>
              <a:buChar char="●"/>
            </a:pPr>
            <a:r>
              <a:rPr lang="en" sz="1400">
                <a:solidFill>
                  <a:schemeClr val="dk1"/>
                </a:solidFill>
              </a:rPr>
              <a:t>Use a data repository, not your website!</a:t>
            </a:r>
            <a:endParaRPr sz="1400">
              <a:solidFill>
                <a:schemeClr val="dk1"/>
              </a:solidFill>
            </a:endParaRPr>
          </a:p>
          <a:p>
            <a:pPr indent="-317500" lvl="1" marL="914400" marR="0" rtl="0" algn="l">
              <a:lnSpc>
                <a:spcPct val="100000"/>
              </a:lnSpc>
              <a:spcBef>
                <a:spcPts val="0"/>
              </a:spcBef>
              <a:spcAft>
                <a:spcPts val="0"/>
              </a:spcAft>
              <a:buClr>
                <a:schemeClr val="dk1"/>
              </a:buClr>
              <a:buSzPts val="1400"/>
              <a:buChar char="○"/>
            </a:pPr>
            <a:r>
              <a:rPr lang="en">
                <a:solidFill>
                  <a:schemeClr val="dk1"/>
                </a:solidFill>
              </a:rPr>
              <a:t>Repositories provide</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Persistent identifiers for your data like a DOI</a:t>
            </a:r>
            <a:endParaRPr>
              <a:solidFill>
                <a:schemeClr val="dk1"/>
              </a:solidFill>
            </a:endParaRPr>
          </a:p>
          <a:p>
            <a:pPr indent="-317500" lvl="3" marL="1828800" marR="0" rtl="0" algn="l">
              <a:lnSpc>
                <a:spcPct val="100000"/>
              </a:lnSpc>
              <a:spcBef>
                <a:spcPts val="0"/>
              </a:spcBef>
              <a:spcAft>
                <a:spcPts val="0"/>
              </a:spcAft>
              <a:buClr>
                <a:schemeClr val="dk1"/>
              </a:buClr>
              <a:buSzPts val="1400"/>
              <a:buChar char="●"/>
            </a:pPr>
            <a:r>
              <a:rPr lang="en">
                <a:solidFill>
                  <a:schemeClr val="dk1"/>
                </a:solidFill>
              </a:rPr>
              <a:t>Unique and citable</a:t>
            </a:r>
            <a:endParaRPr>
              <a:solidFill>
                <a:schemeClr val="dk1"/>
              </a:solidFill>
            </a:endParaRPr>
          </a:p>
          <a:p>
            <a:pPr indent="-317500" lvl="3" marL="1828800" marR="0" rtl="0" algn="l">
              <a:lnSpc>
                <a:spcPct val="100000"/>
              </a:lnSpc>
              <a:spcBef>
                <a:spcPts val="0"/>
              </a:spcBef>
              <a:spcAft>
                <a:spcPts val="0"/>
              </a:spcAft>
              <a:buClr>
                <a:schemeClr val="dk1"/>
              </a:buClr>
              <a:buSzPts val="1400"/>
              <a:buChar char="●"/>
            </a:pPr>
            <a:r>
              <a:rPr lang="en">
                <a:solidFill>
                  <a:schemeClr val="dk1"/>
                </a:solidFill>
              </a:rPr>
              <a:t>Prevents “link rot”</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Persistent access</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Preservation</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Backup</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Management of access</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Versioning</a:t>
            </a:r>
            <a:endParaRPr>
              <a:solidFill>
                <a:schemeClr val="dk1"/>
              </a:solidFill>
            </a:endParaRPr>
          </a:p>
          <a:p>
            <a:pPr indent="-317500" lvl="2" marL="1371600" marR="0" rtl="0" algn="l">
              <a:lnSpc>
                <a:spcPct val="100000"/>
              </a:lnSpc>
              <a:spcBef>
                <a:spcPts val="0"/>
              </a:spcBef>
              <a:spcAft>
                <a:spcPts val="0"/>
              </a:spcAft>
              <a:buClr>
                <a:schemeClr val="dk1"/>
              </a:buClr>
              <a:buSzPts val="1400"/>
              <a:buChar char="■"/>
            </a:pPr>
            <a:r>
              <a:rPr lang="en">
                <a:solidFill>
                  <a:schemeClr val="dk1"/>
                </a:solidFill>
              </a:rPr>
              <a:t>Licensing</a:t>
            </a:r>
            <a:endParaRPr>
              <a:solidFill>
                <a:schemeClr val="dk1"/>
              </a:solidFill>
            </a:endParaRPr>
          </a:p>
        </p:txBody>
      </p:sp>
      <p:sp>
        <p:nvSpPr>
          <p:cNvPr id="968" name="Google Shape;968;p1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69" name="Google Shape;969;p11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970" name="Google Shape;970;p111"/>
          <p:cNvSpPr txBox="1"/>
          <p:nvPr>
            <p:ph idx="1" type="body"/>
          </p:nvPr>
        </p:nvSpPr>
        <p:spPr>
          <a:xfrm>
            <a:off x="4655100" y="1152475"/>
            <a:ext cx="3982500" cy="34164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chemeClr val="dk1"/>
                </a:solidFill>
              </a:rPr>
              <a:t>Specify a data licence:</a:t>
            </a:r>
            <a:endParaRPr sz="1400">
              <a:solidFill>
                <a:schemeClr val="dk1"/>
              </a:solidFill>
            </a:endParaRPr>
          </a:p>
          <a:p>
            <a:pPr indent="-317500" lvl="0" marL="457200" marR="0" rtl="0" algn="l">
              <a:lnSpc>
                <a:spcPct val="100000"/>
              </a:lnSpc>
              <a:spcBef>
                <a:spcPts val="0"/>
              </a:spcBef>
              <a:spcAft>
                <a:spcPts val="0"/>
              </a:spcAft>
              <a:buClr>
                <a:schemeClr val="dk1"/>
              </a:buClr>
              <a:buSzPts val="1400"/>
              <a:buChar char="●"/>
            </a:pPr>
            <a:r>
              <a:rPr lang="en" sz="1400">
                <a:solidFill>
                  <a:schemeClr val="dk1"/>
                </a:solidFill>
              </a:rPr>
              <a:t>Consider Creative Commons licenses for data and text, either CC-0 or CC-BY. Guidance on data licenses from the </a:t>
            </a:r>
            <a:r>
              <a:rPr lang="en" sz="1400">
                <a:solidFill>
                  <a:schemeClr val="dk1"/>
                </a:solidFill>
              </a:rPr>
              <a:t>Digital Curation Center: </a:t>
            </a:r>
            <a:r>
              <a:rPr lang="en" sz="1400" u="sng">
                <a:solidFill>
                  <a:schemeClr val="hlink"/>
                </a:solidFill>
                <a:hlinkClick r:id="rId3"/>
              </a:rPr>
              <a:t>http://www.dcc.ac.uk/resources/how-guides/license-research-data</a:t>
            </a:r>
            <a:br>
              <a:rPr lang="en" sz="1400" u="sng">
                <a:solidFill>
                  <a:schemeClr val="hlink"/>
                </a:solidFill>
                <a:hlinkClick r:id="rId4"/>
              </a:rPr>
            </a:br>
            <a:endParaRPr sz="1400">
              <a:solidFill>
                <a:schemeClr val="dk1"/>
              </a:solidFill>
            </a:endParaRPr>
          </a:p>
          <a:p>
            <a:pPr indent="0" lvl="0" marL="0" marR="0" rtl="0" algn="l">
              <a:lnSpc>
                <a:spcPct val="100000"/>
              </a:lnSpc>
              <a:spcBef>
                <a:spcPts val="0"/>
              </a:spcBef>
              <a:spcAft>
                <a:spcPts val="0"/>
              </a:spcAft>
              <a:buNone/>
            </a:pPr>
            <a:r>
              <a:rPr lang="en" sz="1400">
                <a:solidFill>
                  <a:schemeClr val="dk1"/>
                </a:solidFill>
              </a:rPr>
              <a:t>Specify a code licence:</a:t>
            </a:r>
            <a:endParaRPr sz="1400">
              <a:solidFill>
                <a:schemeClr val="dk1"/>
              </a:solidFill>
            </a:endParaRPr>
          </a:p>
          <a:p>
            <a:pPr indent="-317500" lvl="0" marL="457200" marR="0" rtl="0" algn="l">
              <a:lnSpc>
                <a:spcPct val="100000"/>
              </a:lnSpc>
              <a:spcBef>
                <a:spcPts val="0"/>
              </a:spcBef>
              <a:spcAft>
                <a:spcPts val="0"/>
              </a:spcAft>
              <a:buSzPts val="1400"/>
              <a:buChar char="●"/>
            </a:pPr>
            <a:r>
              <a:rPr lang="en" sz="1400">
                <a:solidFill>
                  <a:schemeClr val="dk1"/>
                </a:solidFill>
              </a:rPr>
              <a:t>Consider an </a:t>
            </a:r>
            <a:r>
              <a:rPr lang="en" sz="1400">
                <a:solidFill>
                  <a:schemeClr val="dk1"/>
                </a:solidFill>
              </a:rPr>
              <a:t>open source license such as the MIT, BSD, or Apache license. Guidance on software licenses from </a:t>
            </a:r>
            <a:r>
              <a:rPr lang="en" sz="1400">
                <a:solidFill>
                  <a:schemeClr val="dk1"/>
                </a:solidFill>
              </a:rPr>
              <a:t>Karl Broman: </a:t>
            </a:r>
            <a:r>
              <a:rPr lang="en" sz="1400" u="sng">
                <a:solidFill>
                  <a:schemeClr val="hlink"/>
                </a:solidFill>
                <a:hlinkClick r:id="rId5"/>
              </a:rPr>
              <a:t>http://kbroman.org/steps2rr/pages/licenses.html</a:t>
            </a:r>
            <a:r>
              <a:rPr lang="en" sz="1400">
                <a:solidFill>
                  <a:schemeClr val="dk1"/>
                </a:solidFill>
              </a:rPr>
              <a:t> and Open Source Initiative: </a:t>
            </a:r>
            <a:r>
              <a:rPr lang="en" sz="1400" u="sng">
                <a:solidFill>
                  <a:schemeClr val="hlink"/>
                </a:solidFill>
                <a:hlinkClick r:id="rId6"/>
              </a:rPr>
              <a:t>https://opensource.org/licenses</a:t>
            </a:r>
            <a:br>
              <a:rPr lang="en" sz="1400">
                <a:solidFill>
                  <a:schemeClr val="dk1"/>
                </a:solidFill>
              </a:rPr>
            </a:br>
            <a:endParaRPr>
              <a:solidFill>
                <a:schemeClr val="dk1"/>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4" name="Shape 974"/>
        <p:cNvGrpSpPr/>
        <p:nvPr/>
      </p:nvGrpSpPr>
      <p:grpSpPr>
        <a:xfrm>
          <a:off x="0" y="0"/>
          <a:ext cx="0" cy="0"/>
          <a:chOff x="0" y="0"/>
          <a:chExt cx="0" cy="0"/>
        </a:xfrm>
      </p:grpSpPr>
      <p:sp>
        <p:nvSpPr>
          <p:cNvPr id="975" name="Google Shape;975;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Data sharing</a:t>
            </a:r>
            <a:endParaRPr/>
          </a:p>
        </p:txBody>
      </p:sp>
      <p:sp>
        <p:nvSpPr>
          <p:cNvPr id="976" name="Google Shape;976;p112"/>
          <p:cNvSpPr txBox="1"/>
          <p:nvPr>
            <p:ph idx="1" type="body"/>
          </p:nvPr>
        </p:nvSpPr>
        <p:spPr>
          <a:xfrm>
            <a:off x="311700" y="1017725"/>
            <a:ext cx="4508400" cy="355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dk1"/>
                </a:solidFill>
              </a:rPr>
              <a:t>Identify mandated or disciplinary repository:</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Funder </a:t>
            </a:r>
            <a:r>
              <a:rPr lang="en" sz="1400">
                <a:solidFill>
                  <a:schemeClr val="dk1"/>
                </a:solidFill>
              </a:rPr>
              <a:t>specified</a:t>
            </a:r>
            <a:r>
              <a:rPr lang="en" sz="1400">
                <a:solidFill>
                  <a:schemeClr val="dk1"/>
                </a:solidFill>
              </a:rPr>
              <a:t> repository</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Institutionally specified data repository</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Domain or discipline-specific data repository</a:t>
            </a:r>
            <a:endParaRPr sz="1400">
              <a:solidFill>
                <a:schemeClr val="dk1"/>
              </a:solidFill>
            </a:endParaRPr>
          </a:p>
          <a:p>
            <a:pPr indent="-317500" lvl="1" marL="914400" rtl="0" algn="l">
              <a:lnSpc>
                <a:spcPct val="100000"/>
              </a:lnSpc>
              <a:spcBef>
                <a:spcPts val="0"/>
              </a:spcBef>
              <a:spcAft>
                <a:spcPts val="0"/>
              </a:spcAft>
              <a:buClr>
                <a:schemeClr val="dk1"/>
              </a:buClr>
              <a:buSzPts val="1400"/>
              <a:buChar char="○"/>
            </a:pPr>
            <a:r>
              <a:rPr lang="en">
                <a:solidFill>
                  <a:schemeClr val="dk1"/>
                </a:solidFill>
              </a:rPr>
              <a:t>Find and compare disciplinary repositories using the Repository of Research Data Repositories </a:t>
            </a:r>
            <a:r>
              <a:rPr lang="en" u="sng">
                <a:solidFill>
                  <a:schemeClr val="hlink"/>
                </a:solidFill>
                <a:hlinkClick r:id="rId3"/>
              </a:rPr>
              <a:t>https://www.re3data.org/</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p:txBody>
      </p:sp>
      <p:sp>
        <p:nvSpPr>
          <p:cNvPr id="977" name="Google Shape;977;p1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78" name="Google Shape;978;p11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t>analysis</a:t>
                      </a:r>
                      <a:endParaRPr sz="2000" u="none" cap="none" strike="noStrike"/>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979" name="Google Shape;979;p112"/>
          <p:cNvPicPr preferRelativeResize="0"/>
          <p:nvPr/>
        </p:nvPicPr>
        <p:blipFill rotWithShape="1">
          <a:blip r:embed="rId4">
            <a:alphaModFix/>
          </a:blip>
          <a:srcRect b="0" l="0" r="0" t="0"/>
          <a:stretch/>
        </p:blipFill>
        <p:spPr>
          <a:xfrm>
            <a:off x="4820100" y="3360000"/>
            <a:ext cx="884400" cy="884400"/>
          </a:xfrm>
          <a:prstGeom prst="rect">
            <a:avLst/>
          </a:prstGeom>
          <a:noFill/>
          <a:ln>
            <a:noFill/>
          </a:ln>
        </p:spPr>
      </p:pic>
      <p:pic>
        <p:nvPicPr>
          <p:cNvPr id="980" name="Google Shape;980;p112"/>
          <p:cNvPicPr preferRelativeResize="0"/>
          <p:nvPr/>
        </p:nvPicPr>
        <p:blipFill rotWithShape="1">
          <a:blip r:embed="rId5">
            <a:alphaModFix/>
          </a:blip>
          <a:srcRect b="0" l="0" r="0" t="0"/>
          <a:stretch/>
        </p:blipFill>
        <p:spPr>
          <a:xfrm>
            <a:off x="5800750" y="3831454"/>
            <a:ext cx="1735500" cy="572700"/>
          </a:xfrm>
          <a:prstGeom prst="rect">
            <a:avLst/>
          </a:prstGeom>
          <a:noFill/>
          <a:ln>
            <a:noFill/>
          </a:ln>
        </p:spPr>
      </p:pic>
      <p:pic>
        <p:nvPicPr>
          <p:cNvPr id="981" name="Google Shape;981;p112"/>
          <p:cNvPicPr preferRelativeResize="0"/>
          <p:nvPr/>
        </p:nvPicPr>
        <p:blipFill>
          <a:blip r:embed="rId6">
            <a:alphaModFix/>
          </a:blip>
          <a:stretch>
            <a:fillRect/>
          </a:stretch>
        </p:blipFill>
        <p:spPr>
          <a:xfrm>
            <a:off x="7451175" y="4244401"/>
            <a:ext cx="1431735" cy="572700"/>
          </a:xfrm>
          <a:prstGeom prst="rect">
            <a:avLst/>
          </a:prstGeom>
          <a:noFill/>
          <a:ln>
            <a:noFill/>
          </a:ln>
        </p:spPr>
      </p:pic>
      <p:pic>
        <p:nvPicPr>
          <p:cNvPr id="982" name="Google Shape;982;p112"/>
          <p:cNvPicPr preferRelativeResize="0"/>
          <p:nvPr/>
        </p:nvPicPr>
        <p:blipFill rotWithShape="1">
          <a:blip r:embed="rId7">
            <a:alphaModFix/>
          </a:blip>
          <a:srcRect b="26829" l="26040" r="0" t="7828"/>
          <a:stretch/>
        </p:blipFill>
        <p:spPr>
          <a:xfrm>
            <a:off x="402825" y="2771050"/>
            <a:ext cx="3405561" cy="2057175"/>
          </a:xfrm>
          <a:prstGeom prst="rect">
            <a:avLst/>
          </a:prstGeom>
          <a:noFill/>
          <a:ln cap="flat" cmpd="sng" w="19050">
            <a:solidFill>
              <a:schemeClr val="dk2"/>
            </a:solidFill>
            <a:prstDash val="solid"/>
            <a:round/>
            <a:headEnd len="sm" w="sm" type="none"/>
            <a:tailEnd len="sm" w="sm" type="none"/>
          </a:ln>
        </p:spPr>
      </p:pic>
      <p:sp>
        <p:nvSpPr>
          <p:cNvPr id="983" name="Google Shape;983;p112"/>
          <p:cNvSpPr txBox="1"/>
          <p:nvPr>
            <p:ph idx="1" type="body"/>
          </p:nvPr>
        </p:nvSpPr>
        <p:spPr>
          <a:xfrm>
            <a:off x="4694850" y="1017775"/>
            <a:ext cx="4316100" cy="3551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dk1"/>
                </a:solidFill>
              </a:rPr>
              <a:t>In addition to a specified data repository, you can make a deposit to a general purpose repository:</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DataDryad </a:t>
            </a:r>
            <a:r>
              <a:rPr lang="en" sz="1400" u="sng">
                <a:solidFill>
                  <a:schemeClr val="hlink"/>
                </a:solidFill>
                <a:hlinkClick r:id="rId8"/>
              </a:rPr>
              <a:t>http://datadryad.org/</a:t>
            </a:r>
            <a:r>
              <a:rPr lang="en" sz="1400">
                <a:solidFill>
                  <a:schemeClr val="dk1"/>
                </a:solidFill>
              </a:rPr>
              <a:t> (curated digital repository; free to access, $120 to publish dataset up to 20GB)</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Figshare </a:t>
            </a:r>
            <a:r>
              <a:rPr lang="en" sz="1400" u="sng">
                <a:solidFill>
                  <a:schemeClr val="hlink"/>
                </a:solidFill>
                <a:hlinkClick r:id="rId9"/>
              </a:rPr>
              <a:t>https://figshare.com/</a:t>
            </a:r>
            <a:r>
              <a:rPr lang="en" sz="1400">
                <a:solidFill>
                  <a:schemeClr val="dk1"/>
                </a:solidFill>
              </a:rPr>
              <a:t> (free digital repository, 5GB per file limit)</a:t>
            </a:r>
            <a:endParaRPr sz="1400">
              <a:solidFill>
                <a:schemeClr val="dk1"/>
              </a:solidFill>
            </a:endParaRPr>
          </a:p>
          <a:p>
            <a:pPr indent="-317500" lvl="0" marL="457200" rtl="0" algn="l">
              <a:lnSpc>
                <a:spcPct val="100000"/>
              </a:lnSpc>
              <a:spcBef>
                <a:spcPts val="0"/>
              </a:spcBef>
              <a:spcAft>
                <a:spcPts val="0"/>
              </a:spcAft>
              <a:buClr>
                <a:schemeClr val="dk1"/>
              </a:buClr>
              <a:buSzPts val="1400"/>
              <a:buChar char="●"/>
            </a:pPr>
            <a:r>
              <a:rPr lang="en" sz="1400">
                <a:solidFill>
                  <a:schemeClr val="dk1"/>
                </a:solidFill>
              </a:rPr>
              <a:t>Zenodo </a:t>
            </a:r>
            <a:r>
              <a:rPr lang="en" sz="1400" u="sng">
                <a:solidFill>
                  <a:schemeClr val="hlink"/>
                </a:solidFill>
                <a:hlinkClick r:id="rId10"/>
              </a:rPr>
              <a:t>https://zenodo.org/</a:t>
            </a:r>
            <a:r>
              <a:rPr lang="en" sz="1400">
                <a:solidFill>
                  <a:schemeClr val="dk1"/>
                </a:solidFill>
              </a:rPr>
              <a:t> (free digital repository; 50GB per dataset limit)</a:t>
            </a:r>
            <a:endParaRPr sz="1400">
              <a:solidFill>
                <a:schemeClr val="dk1"/>
              </a:solidFill>
            </a:endParaRPr>
          </a:p>
          <a:p>
            <a:pPr indent="0" lvl="0" marL="0" rtl="0" algn="l">
              <a:lnSpc>
                <a:spcPct val="100000"/>
              </a:lnSpc>
              <a:spcBef>
                <a:spcPts val="0"/>
              </a:spcBef>
              <a:spcAft>
                <a:spcPts val="0"/>
              </a:spcAft>
              <a:buNone/>
            </a:pPr>
            <a:r>
              <a:t/>
            </a:r>
            <a:endParaRPr sz="1400">
              <a:solidFill>
                <a:schemeClr val="dk1"/>
              </a:solidFill>
            </a:endParaRPr>
          </a:p>
        </p:txBody>
      </p:sp>
      <p:pic>
        <p:nvPicPr>
          <p:cNvPr id="984" name="Google Shape;984;p112"/>
          <p:cNvPicPr preferRelativeResize="0"/>
          <p:nvPr/>
        </p:nvPicPr>
        <p:blipFill rotWithShape="1">
          <a:blip r:embed="rId7">
            <a:alphaModFix/>
          </a:blip>
          <a:srcRect b="92982" l="0" r="81887" t="0"/>
          <a:stretch/>
        </p:blipFill>
        <p:spPr>
          <a:xfrm>
            <a:off x="3016950" y="3360000"/>
            <a:ext cx="1485756" cy="39359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8" name="Shape 988"/>
        <p:cNvGrpSpPr/>
        <p:nvPr/>
      </p:nvGrpSpPr>
      <p:grpSpPr>
        <a:xfrm>
          <a:off x="0" y="0"/>
          <a:ext cx="0" cy="0"/>
          <a:chOff x="0" y="0"/>
          <a:chExt cx="0" cy="0"/>
        </a:xfrm>
      </p:grpSpPr>
      <p:sp>
        <p:nvSpPr>
          <p:cNvPr id="989" name="Google Shape;989;p113"/>
          <p:cNvSpPr txBox="1"/>
          <p:nvPr>
            <p:ph type="ctrTitle"/>
          </p:nvPr>
        </p:nvSpPr>
        <p:spPr>
          <a:xfrm>
            <a:off x="0" y="1847234"/>
            <a:ext cx="9323100" cy="20526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5200" u="none" cap="none" strike="noStrike">
                <a:solidFill>
                  <a:schemeClr val="dk1"/>
                </a:solidFill>
                <a:latin typeface="Arial"/>
                <a:ea typeface="Arial"/>
                <a:cs typeface="Arial"/>
                <a:sym typeface="Arial"/>
              </a:rPr>
              <a:t>Data Analysis and Visualization</a:t>
            </a:r>
            <a:br>
              <a:rPr b="0" i="0" lang="en" sz="5200" u="none" cap="none" strike="noStrike">
                <a:solidFill>
                  <a:schemeClr val="dk1"/>
                </a:solidFill>
                <a:latin typeface="Arial"/>
                <a:ea typeface="Arial"/>
                <a:cs typeface="Arial"/>
                <a:sym typeface="Arial"/>
              </a:rPr>
            </a:br>
            <a:endParaRPr b="0" i="0" sz="5200" u="none" cap="none" strike="noStrike">
              <a:solidFill>
                <a:schemeClr val="dk1"/>
              </a:solidFill>
              <a:latin typeface="Arial"/>
              <a:ea typeface="Arial"/>
              <a:cs typeface="Arial"/>
              <a:sym typeface="Arial"/>
            </a:endParaRPr>
          </a:p>
        </p:txBody>
      </p:sp>
      <p:graphicFrame>
        <p:nvGraphicFramePr>
          <p:cNvPr id="990" name="Google Shape;990;p11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documentation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991" name="Google Shape;991;p11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5" name="Shape 995"/>
        <p:cNvGrpSpPr/>
        <p:nvPr/>
      </p:nvGrpSpPr>
      <p:grpSpPr>
        <a:xfrm>
          <a:off x="0" y="0"/>
          <a:ext cx="0" cy="0"/>
          <a:chOff x="0" y="0"/>
          <a:chExt cx="0" cy="0"/>
        </a:xfrm>
      </p:grpSpPr>
      <p:sp>
        <p:nvSpPr>
          <p:cNvPr id="996" name="Google Shape;996;p114"/>
          <p:cNvSpPr txBox="1"/>
          <p:nvPr>
            <p:ph type="ctrTitle"/>
          </p:nvPr>
        </p:nvSpPr>
        <p:spPr>
          <a:xfrm>
            <a:off x="311700" y="515975"/>
            <a:ext cx="8520600" cy="9375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400">
                <a:solidFill>
                  <a:srgbClr val="000000"/>
                </a:solidFill>
              </a:rPr>
              <a:t>Data presentation is the foundation of our collective scientific knowledge…</a:t>
            </a:r>
            <a:endParaRPr sz="2400">
              <a:solidFill>
                <a:srgbClr val="000000"/>
              </a:solidFill>
            </a:endParaRPr>
          </a:p>
        </p:txBody>
      </p:sp>
      <p:sp>
        <p:nvSpPr>
          <p:cNvPr id="997" name="Google Shape;997;p1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998" name="Google Shape;998;p11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documentation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999" name="Google Shape;999;p114"/>
          <p:cNvPicPr preferRelativeResize="0"/>
          <p:nvPr/>
        </p:nvPicPr>
        <p:blipFill>
          <a:blip r:embed="rId3">
            <a:alphaModFix/>
          </a:blip>
          <a:stretch>
            <a:fillRect/>
          </a:stretch>
        </p:blipFill>
        <p:spPr>
          <a:xfrm>
            <a:off x="2874450" y="1453475"/>
            <a:ext cx="2980286" cy="2828750"/>
          </a:xfrm>
          <a:prstGeom prst="rect">
            <a:avLst/>
          </a:prstGeom>
          <a:noFill/>
          <a:ln>
            <a:noFill/>
          </a:ln>
        </p:spPr>
      </p:pic>
      <p:sp>
        <p:nvSpPr>
          <p:cNvPr id="1000" name="Google Shape;1000;p114"/>
          <p:cNvSpPr txBox="1"/>
          <p:nvPr>
            <p:ph type="ctrTitle"/>
          </p:nvPr>
        </p:nvSpPr>
        <p:spPr>
          <a:xfrm>
            <a:off x="311700" y="4154325"/>
            <a:ext cx="8520600" cy="57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000">
                <a:solidFill>
                  <a:srgbClr val="000000"/>
                </a:solidFill>
              </a:rPr>
              <a:t>Figures are especially important. They often show data for key findings.</a:t>
            </a:r>
            <a:endParaRPr sz="20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43"/>
          <p:cNvSpPr txBox="1"/>
          <p:nvPr>
            <p:ph type="ctrTitle"/>
          </p:nvPr>
        </p:nvSpPr>
        <p:spPr>
          <a:xfrm>
            <a:off x="1472445" y="398947"/>
            <a:ext cx="6199200" cy="5988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chemeClr val="dk1"/>
              </a:buClr>
              <a:buSzPts val="5200"/>
              <a:buFont typeface="Arial"/>
              <a:buNone/>
            </a:pPr>
            <a:r>
              <a:rPr b="0" i="0" lang="en" sz="2800" u="none" cap="none" strike="noStrike">
                <a:solidFill>
                  <a:schemeClr val="dk1"/>
                </a:solidFill>
                <a:latin typeface="Arial"/>
                <a:ea typeface="Arial"/>
                <a:cs typeface="Arial"/>
                <a:sym typeface="Arial"/>
              </a:rPr>
              <a:t>What does reproducibility mean?</a:t>
            </a:r>
            <a:endParaRPr/>
          </a:p>
        </p:txBody>
      </p:sp>
      <p:sp>
        <p:nvSpPr>
          <p:cNvPr id="206" name="Google Shape;206;p43"/>
          <p:cNvSpPr txBox="1"/>
          <p:nvPr/>
        </p:nvSpPr>
        <p:spPr>
          <a:xfrm>
            <a:off x="7034150" y="4620275"/>
            <a:ext cx="21798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Schloss, 2018</a:t>
            </a:r>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10.1128/mBio.00525-18</a:t>
            </a:r>
            <a:endParaRPr b="0" i="0" sz="1400" u="none" cap="none" strike="noStrike">
              <a:solidFill>
                <a:srgbClr val="000000"/>
              </a:solidFill>
              <a:latin typeface="Arial"/>
              <a:ea typeface="Arial"/>
              <a:cs typeface="Arial"/>
              <a:sym typeface="Arial"/>
            </a:endParaRPr>
          </a:p>
        </p:txBody>
      </p:sp>
      <p:sp>
        <p:nvSpPr>
          <p:cNvPr id="207" name="Google Shape;207;p43"/>
          <p:cNvSpPr txBox="1"/>
          <p:nvPr/>
        </p:nvSpPr>
        <p:spPr>
          <a:xfrm>
            <a:off x="1835524" y="1322406"/>
            <a:ext cx="6178922" cy="10156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Arial"/>
                <a:ea typeface="Arial"/>
                <a:cs typeface="Arial"/>
                <a:sym typeface="Arial"/>
              </a:rPr>
              <a:t>Reproducible research</a:t>
            </a:r>
            <a:r>
              <a:rPr b="0" i="0" lang="en" sz="2000" u="none" cap="none" strike="noStrike">
                <a:solidFill>
                  <a:srgbClr val="000000"/>
                </a:solidFill>
                <a:latin typeface="Arial"/>
                <a:ea typeface="Arial"/>
                <a:cs typeface="Arial"/>
                <a:sym typeface="Arial"/>
              </a:rPr>
              <a:t>: Authors provide all the necessary data and the computer codes to run</a:t>
            </a:r>
            <a:endParaRPr/>
          </a:p>
          <a:p>
            <a:pPr indent="0" lvl="0" marL="0" marR="0" rtl="0" algn="l">
              <a:lnSpc>
                <a:spcPct val="100000"/>
              </a:lnSpc>
              <a:spcBef>
                <a:spcPts val="0"/>
              </a:spcBef>
              <a:spcAft>
                <a:spcPts val="0"/>
              </a:spcAft>
              <a:buNone/>
            </a:pPr>
            <a:r>
              <a:rPr b="0" i="0" lang="en" sz="2000" u="none" cap="none" strike="noStrike">
                <a:solidFill>
                  <a:srgbClr val="000000"/>
                </a:solidFill>
                <a:latin typeface="Arial"/>
                <a:ea typeface="Arial"/>
                <a:cs typeface="Arial"/>
                <a:sym typeface="Arial"/>
              </a:rPr>
              <a:t>the analysis again, re-creating the results.</a:t>
            </a:r>
            <a:endParaRPr/>
          </a:p>
        </p:txBody>
      </p:sp>
      <p:sp>
        <p:nvSpPr>
          <p:cNvPr id="208" name="Google Shape;208;p43"/>
          <p:cNvSpPr txBox="1"/>
          <p:nvPr/>
        </p:nvSpPr>
        <p:spPr>
          <a:xfrm>
            <a:off x="4060041" y="4598411"/>
            <a:ext cx="27768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Barba, 2018</a:t>
            </a:r>
            <a:endParaRPr/>
          </a:p>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https://arxiv.org/abs/1802.03311 </a:t>
            </a:r>
            <a:endParaRPr b="0" i="0" sz="1400" u="none" cap="none" strike="noStrike">
              <a:solidFill>
                <a:srgbClr val="000000"/>
              </a:solidFill>
              <a:latin typeface="Arial"/>
              <a:ea typeface="Arial"/>
              <a:cs typeface="Arial"/>
              <a:sym typeface="Arial"/>
            </a:endParaRPr>
          </a:p>
        </p:txBody>
      </p:sp>
      <p:sp>
        <p:nvSpPr>
          <p:cNvPr id="209" name="Google Shape;209;p43"/>
          <p:cNvSpPr txBox="1"/>
          <p:nvPr/>
        </p:nvSpPr>
        <p:spPr>
          <a:xfrm>
            <a:off x="1822076" y="2717634"/>
            <a:ext cx="6528548" cy="10156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 sz="2000" u="none" cap="none" strike="noStrike">
                <a:solidFill>
                  <a:srgbClr val="000000"/>
                </a:solidFill>
                <a:latin typeface="Arial"/>
                <a:ea typeface="Arial"/>
                <a:cs typeface="Arial"/>
                <a:sym typeface="Arial"/>
              </a:rPr>
              <a:t>Replication</a:t>
            </a:r>
            <a:r>
              <a:rPr b="0" i="0" lang="en" sz="2000" u="none" cap="none" strike="noStrike">
                <a:solidFill>
                  <a:srgbClr val="000000"/>
                </a:solidFill>
                <a:latin typeface="Arial"/>
                <a:ea typeface="Arial"/>
                <a:cs typeface="Arial"/>
                <a:sym typeface="Arial"/>
              </a:rPr>
              <a:t>: A study that arrives at the same scientific findings as another study, collecting new data and completing new analyses.</a:t>
            </a:r>
            <a:endParaRPr/>
          </a:p>
        </p:txBody>
      </p:sp>
      <p:sp>
        <p:nvSpPr>
          <p:cNvPr id="210" name="Google Shape;21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11" name="Google Shape;211;p4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4" name="Shape 1004"/>
        <p:cNvGrpSpPr/>
        <p:nvPr/>
      </p:nvGrpSpPr>
      <p:grpSpPr>
        <a:xfrm>
          <a:off x="0" y="0"/>
          <a:ext cx="0" cy="0"/>
          <a:chOff x="0" y="0"/>
          <a:chExt cx="0" cy="0"/>
        </a:xfrm>
      </p:grpSpPr>
      <p:sp>
        <p:nvSpPr>
          <p:cNvPr id="1005" name="Google Shape;1005;p11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What is good DataViz?</a:t>
            </a:r>
            <a:endParaRPr b="0" i="0" sz="2800" u="none" cap="none" strike="noStrike">
              <a:solidFill>
                <a:schemeClr val="dk1"/>
              </a:solidFill>
              <a:latin typeface="Arial"/>
              <a:ea typeface="Arial"/>
              <a:cs typeface="Arial"/>
              <a:sym typeface="Arial"/>
            </a:endParaRPr>
          </a:p>
        </p:txBody>
      </p:sp>
      <p:sp>
        <p:nvSpPr>
          <p:cNvPr id="1006" name="Google Shape;1006;p115"/>
          <p:cNvSpPr txBox="1"/>
          <p:nvPr>
            <p:ph idx="1" type="body"/>
          </p:nvPr>
        </p:nvSpPr>
        <p:spPr>
          <a:xfrm>
            <a:off x="311700" y="1152475"/>
            <a:ext cx="8520600" cy="1904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rPr b="0" i="0" lang="en" sz="1800" u="none" cap="none" strike="noStrike">
                <a:solidFill>
                  <a:schemeClr val="dk2"/>
                </a:solidFill>
                <a:latin typeface="Arial"/>
                <a:ea typeface="Arial"/>
                <a:cs typeface="Arial"/>
                <a:sym typeface="Arial"/>
              </a:rPr>
              <a:t>Effective </a:t>
            </a:r>
            <a:r>
              <a:rPr lang="en"/>
              <a:t>f</a:t>
            </a:r>
            <a:r>
              <a:rPr b="0" i="0" lang="en" sz="1800" u="none" cap="none" strike="noStrike">
                <a:solidFill>
                  <a:schemeClr val="dk2"/>
                </a:solidFill>
                <a:latin typeface="Arial"/>
                <a:ea typeface="Arial"/>
                <a:cs typeface="Arial"/>
                <a:sym typeface="Arial"/>
              </a:rPr>
              <a:t>igures </a:t>
            </a:r>
            <a:r>
              <a:rPr lang="en"/>
              <a:t>s</a:t>
            </a:r>
            <a:r>
              <a:rPr b="0" i="0" lang="en" sz="1800" u="none" cap="none" strike="noStrike">
                <a:solidFill>
                  <a:schemeClr val="dk2"/>
                </a:solidFill>
                <a:latin typeface="Arial"/>
                <a:ea typeface="Arial"/>
                <a:cs typeface="Arial"/>
                <a:sym typeface="Arial"/>
              </a:rPr>
              <a:t>hould:</a:t>
            </a:r>
            <a:endParaRPr b="0" i="0" sz="1800" u="none" cap="none" strike="noStrike">
              <a:solidFill>
                <a:schemeClr val="dk2"/>
              </a:solidFill>
              <a:latin typeface="Arial"/>
              <a:ea typeface="Arial"/>
              <a:cs typeface="Arial"/>
              <a:sym typeface="Arial"/>
            </a:endParaRPr>
          </a:p>
          <a:p>
            <a:pPr indent="-342900" lvl="0" marL="457200" marR="0" rtl="0" algn="l">
              <a:lnSpc>
                <a:spcPct val="150000"/>
              </a:lnSpc>
              <a:spcBef>
                <a:spcPts val="1600"/>
              </a:spcBef>
              <a:spcAft>
                <a:spcPts val="0"/>
              </a:spcAft>
              <a:buClr>
                <a:schemeClr val="dk2"/>
              </a:buClr>
              <a:buSzPts val="1800"/>
              <a:buFont typeface="Arial"/>
              <a:buAutoNum type="arabicPeriod"/>
            </a:pPr>
            <a:r>
              <a:rPr b="0" i="0" lang="en" sz="1800" u="none" cap="none" strike="noStrike">
                <a:solidFill>
                  <a:schemeClr val="dk2"/>
                </a:solidFill>
                <a:latin typeface="Arial"/>
                <a:ea typeface="Arial"/>
                <a:cs typeface="Arial"/>
                <a:sym typeface="Arial"/>
              </a:rPr>
              <a:t>Immediately </a:t>
            </a:r>
            <a:r>
              <a:rPr lang="en"/>
              <a:t>c</a:t>
            </a:r>
            <a:r>
              <a:rPr b="0" i="0" lang="en" sz="1800" u="none" cap="none" strike="noStrike">
                <a:solidFill>
                  <a:schemeClr val="dk2"/>
                </a:solidFill>
                <a:latin typeface="Arial"/>
                <a:ea typeface="Arial"/>
                <a:cs typeface="Arial"/>
                <a:sym typeface="Arial"/>
              </a:rPr>
              <a:t>onvey </a:t>
            </a:r>
            <a:r>
              <a:rPr lang="en"/>
              <a:t>i</a:t>
            </a:r>
            <a:r>
              <a:rPr b="0" i="0" lang="en" sz="1800" u="none" cap="none" strike="noStrike">
                <a:solidFill>
                  <a:schemeClr val="dk2"/>
                </a:solidFill>
                <a:latin typeface="Arial"/>
                <a:ea typeface="Arial"/>
                <a:cs typeface="Arial"/>
                <a:sym typeface="Arial"/>
              </a:rPr>
              <a:t>nformation </a:t>
            </a:r>
            <a:r>
              <a:rPr lang="en"/>
              <a:t>a</a:t>
            </a:r>
            <a:r>
              <a:rPr b="0" i="0" lang="en" sz="1800" u="none" cap="none" strike="noStrike">
                <a:solidFill>
                  <a:schemeClr val="dk2"/>
                </a:solidFill>
                <a:latin typeface="Arial"/>
                <a:ea typeface="Arial"/>
                <a:cs typeface="Arial"/>
                <a:sym typeface="Arial"/>
              </a:rPr>
              <a:t>bout the </a:t>
            </a:r>
            <a:r>
              <a:rPr lang="en"/>
              <a:t>s</a:t>
            </a:r>
            <a:r>
              <a:rPr b="0" i="0" lang="en" sz="1800" u="none" cap="none" strike="noStrike">
                <a:solidFill>
                  <a:schemeClr val="dk2"/>
                </a:solidFill>
                <a:latin typeface="Arial"/>
                <a:ea typeface="Arial"/>
                <a:cs typeface="Arial"/>
                <a:sym typeface="Arial"/>
              </a:rPr>
              <a:t>tudy </a:t>
            </a:r>
            <a:r>
              <a:rPr lang="en"/>
              <a:t>d</a:t>
            </a:r>
            <a:r>
              <a:rPr b="0" i="0" lang="en" sz="1800" u="none" cap="none" strike="noStrike">
                <a:solidFill>
                  <a:schemeClr val="dk2"/>
                </a:solidFill>
                <a:latin typeface="Arial"/>
                <a:ea typeface="Arial"/>
                <a:cs typeface="Arial"/>
                <a:sym typeface="Arial"/>
              </a:rPr>
              <a:t>esign</a:t>
            </a:r>
            <a:endParaRPr b="0" i="0" sz="1800" u="none" cap="none" strike="noStrike">
              <a:solidFill>
                <a:schemeClr val="dk2"/>
              </a:solidFill>
              <a:latin typeface="Arial"/>
              <a:ea typeface="Arial"/>
              <a:cs typeface="Arial"/>
              <a:sym typeface="Arial"/>
            </a:endParaRPr>
          </a:p>
          <a:p>
            <a:pPr indent="-342900" lvl="0" marL="457200" marR="0" rtl="0" algn="l">
              <a:lnSpc>
                <a:spcPct val="150000"/>
              </a:lnSpc>
              <a:spcBef>
                <a:spcPts val="0"/>
              </a:spcBef>
              <a:spcAft>
                <a:spcPts val="0"/>
              </a:spcAft>
              <a:buClr>
                <a:schemeClr val="dk2"/>
              </a:buClr>
              <a:buSzPts val="1800"/>
              <a:buFont typeface="Arial"/>
              <a:buAutoNum type="arabicPeriod"/>
            </a:pPr>
            <a:r>
              <a:rPr b="0" i="0" lang="en" sz="1800" u="none" cap="none" strike="noStrike">
                <a:solidFill>
                  <a:schemeClr val="dk2"/>
                </a:solidFill>
                <a:latin typeface="Arial"/>
                <a:ea typeface="Arial"/>
                <a:cs typeface="Arial"/>
                <a:sym typeface="Arial"/>
              </a:rPr>
              <a:t>Illustrate </a:t>
            </a:r>
            <a:r>
              <a:rPr lang="en"/>
              <a:t>i</a:t>
            </a:r>
            <a:r>
              <a:rPr b="0" i="0" lang="en" sz="1800" u="none" cap="none" strike="noStrike">
                <a:solidFill>
                  <a:schemeClr val="dk2"/>
                </a:solidFill>
                <a:latin typeface="Arial"/>
                <a:ea typeface="Arial"/>
                <a:cs typeface="Arial"/>
                <a:sym typeface="Arial"/>
              </a:rPr>
              <a:t>mportant </a:t>
            </a:r>
            <a:r>
              <a:rPr lang="en"/>
              <a:t>f</a:t>
            </a:r>
            <a:r>
              <a:rPr b="0" i="0" lang="en" sz="1800" u="none" cap="none" strike="noStrike">
                <a:solidFill>
                  <a:schemeClr val="dk2"/>
                </a:solidFill>
                <a:latin typeface="Arial"/>
                <a:ea typeface="Arial"/>
                <a:cs typeface="Arial"/>
                <a:sym typeface="Arial"/>
              </a:rPr>
              <a:t>indings</a:t>
            </a:r>
            <a:endParaRPr b="0" i="0" sz="1800" u="none" cap="none" strike="noStrike">
              <a:solidFill>
                <a:schemeClr val="dk2"/>
              </a:solidFill>
              <a:latin typeface="Arial"/>
              <a:ea typeface="Arial"/>
              <a:cs typeface="Arial"/>
              <a:sym typeface="Arial"/>
            </a:endParaRPr>
          </a:p>
          <a:p>
            <a:pPr indent="-342900" lvl="0" marL="457200" marR="0" rtl="0" algn="l">
              <a:lnSpc>
                <a:spcPct val="150000"/>
              </a:lnSpc>
              <a:spcBef>
                <a:spcPts val="0"/>
              </a:spcBef>
              <a:spcAft>
                <a:spcPts val="0"/>
              </a:spcAft>
              <a:buClr>
                <a:schemeClr val="dk2"/>
              </a:buClr>
              <a:buSzPts val="1800"/>
              <a:buFont typeface="Arial"/>
              <a:buAutoNum type="arabicPeriod"/>
            </a:pPr>
            <a:r>
              <a:rPr b="1" i="0" lang="en" sz="1800" u="none" cap="none" strike="noStrike">
                <a:solidFill>
                  <a:schemeClr val="dk2"/>
                </a:solidFill>
                <a:latin typeface="Arial"/>
                <a:ea typeface="Arial"/>
                <a:cs typeface="Arial"/>
                <a:sym typeface="Arial"/>
              </a:rPr>
              <a:t>Allow the </a:t>
            </a:r>
            <a:r>
              <a:rPr b="1" lang="en"/>
              <a:t>r</a:t>
            </a:r>
            <a:r>
              <a:rPr b="1" i="0" lang="en" sz="1800" u="none" cap="none" strike="noStrike">
                <a:solidFill>
                  <a:schemeClr val="dk2"/>
                </a:solidFill>
                <a:latin typeface="Arial"/>
                <a:ea typeface="Arial"/>
                <a:cs typeface="Arial"/>
                <a:sym typeface="Arial"/>
              </a:rPr>
              <a:t>eader to </a:t>
            </a:r>
            <a:r>
              <a:rPr b="1" lang="en"/>
              <a:t>c</a:t>
            </a:r>
            <a:r>
              <a:rPr b="1" i="0" lang="en" sz="1800" u="none" cap="none" strike="noStrike">
                <a:solidFill>
                  <a:schemeClr val="dk2"/>
                </a:solidFill>
                <a:latin typeface="Arial"/>
                <a:ea typeface="Arial"/>
                <a:cs typeface="Arial"/>
                <a:sym typeface="Arial"/>
              </a:rPr>
              <a:t>ritically </a:t>
            </a:r>
            <a:r>
              <a:rPr b="1" lang="en"/>
              <a:t>e</a:t>
            </a:r>
            <a:r>
              <a:rPr b="1" i="0" lang="en" sz="1800" u="none" cap="none" strike="noStrike">
                <a:solidFill>
                  <a:schemeClr val="dk2"/>
                </a:solidFill>
                <a:latin typeface="Arial"/>
                <a:ea typeface="Arial"/>
                <a:cs typeface="Arial"/>
                <a:sym typeface="Arial"/>
              </a:rPr>
              <a:t>valuate the </a:t>
            </a:r>
            <a:r>
              <a:rPr b="1" lang="en"/>
              <a:t>d</a:t>
            </a:r>
            <a:r>
              <a:rPr b="1" i="0" lang="en" sz="1800" u="none" cap="none" strike="noStrike">
                <a:solidFill>
                  <a:schemeClr val="dk2"/>
                </a:solidFill>
                <a:latin typeface="Arial"/>
                <a:ea typeface="Arial"/>
                <a:cs typeface="Arial"/>
                <a:sym typeface="Arial"/>
              </a:rPr>
              <a:t>ata</a:t>
            </a:r>
            <a:endParaRPr b="0" i="0" sz="1800" u="none" cap="none" strike="noStrike">
              <a:solidFill>
                <a:schemeClr val="dk2"/>
              </a:solidFill>
              <a:latin typeface="Arial"/>
              <a:ea typeface="Arial"/>
              <a:cs typeface="Arial"/>
              <a:sym typeface="Arial"/>
            </a:endParaRPr>
          </a:p>
        </p:txBody>
      </p:sp>
      <p:sp>
        <p:nvSpPr>
          <p:cNvPr id="1007" name="Google Shape;1007;p1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1008" name="Google Shape;1008;p11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009" name="Google Shape;1009;p115"/>
          <p:cNvSpPr txBox="1"/>
          <p:nvPr/>
        </p:nvSpPr>
        <p:spPr>
          <a:xfrm>
            <a:off x="5459550" y="4663225"/>
            <a:ext cx="3013200" cy="393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u="sng" cap="none" strike="noStrike">
                <a:solidFill>
                  <a:schemeClr val="hlink"/>
                </a:solidFill>
                <a:latin typeface="Arial"/>
                <a:ea typeface="Arial"/>
                <a:cs typeface="Arial"/>
                <a:sym typeface="Arial"/>
                <a:hlinkClick r:id="rId3"/>
              </a:rPr>
              <a:t>Weissgerber et al.</a:t>
            </a:r>
            <a:endParaRPr/>
          </a:p>
          <a:p>
            <a:pPr indent="0" lvl="0" marL="0" marR="0" rtl="0" algn="l">
              <a:lnSpc>
                <a:spcPct val="100000"/>
              </a:lnSpc>
              <a:spcBef>
                <a:spcPts val="0"/>
              </a:spcBef>
              <a:spcAft>
                <a:spcPts val="0"/>
              </a:spcAft>
              <a:buClr>
                <a:srgbClr val="000000"/>
              </a:buClr>
              <a:buSzPts val="1000"/>
              <a:buFont typeface="Arial"/>
              <a:buNone/>
            </a:pPr>
            <a:r>
              <a:rPr lang="en" u="sng">
                <a:solidFill>
                  <a:schemeClr val="hlink"/>
                </a:solidFill>
                <a:hlinkClick r:id="rId4"/>
              </a:rPr>
              <a:t>10.1074/jbc.RA117.000147</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11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lang="en"/>
              <a:t>Flaws of t</a:t>
            </a:r>
            <a:r>
              <a:rPr b="0" i="0" lang="en" sz="2800" u="none" cap="none" strike="noStrike">
                <a:solidFill>
                  <a:schemeClr val="dk1"/>
                </a:solidFill>
                <a:latin typeface="Arial"/>
                <a:ea typeface="Arial"/>
                <a:cs typeface="Arial"/>
                <a:sym typeface="Arial"/>
              </a:rPr>
              <a:t>he usual</a:t>
            </a:r>
            <a:endParaRPr b="0" i="0" sz="2800" u="none" cap="none" strike="noStrike">
              <a:solidFill>
                <a:schemeClr val="dk1"/>
              </a:solidFill>
              <a:latin typeface="Arial"/>
              <a:ea typeface="Arial"/>
              <a:cs typeface="Arial"/>
              <a:sym typeface="Arial"/>
            </a:endParaRPr>
          </a:p>
        </p:txBody>
      </p:sp>
      <p:pic>
        <p:nvPicPr>
          <p:cNvPr id="1015" name="Google Shape;1015;p116"/>
          <p:cNvPicPr preferRelativeResize="0"/>
          <p:nvPr/>
        </p:nvPicPr>
        <p:blipFill rotWithShape="1">
          <a:blip r:embed="rId3">
            <a:alphaModFix/>
          </a:blip>
          <a:srcRect b="29106" l="0" r="37327" t="2291"/>
          <a:stretch/>
        </p:blipFill>
        <p:spPr>
          <a:xfrm>
            <a:off x="2800450" y="2141068"/>
            <a:ext cx="2080725" cy="1547151"/>
          </a:xfrm>
          <a:prstGeom prst="rect">
            <a:avLst/>
          </a:prstGeom>
          <a:noFill/>
          <a:ln>
            <a:noFill/>
          </a:ln>
        </p:spPr>
      </p:pic>
      <p:pic>
        <p:nvPicPr>
          <p:cNvPr id="1016" name="Google Shape;1016;p116"/>
          <p:cNvPicPr preferRelativeResize="0"/>
          <p:nvPr/>
        </p:nvPicPr>
        <p:blipFill rotWithShape="1">
          <a:blip r:embed="rId4">
            <a:alphaModFix/>
          </a:blip>
          <a:srcRect b="0" l="0" r="0" t="0"/>
          <a:stretch/>
        </p:blipFill>
        <p:spPr>
          <a:xfrm>
            <a:off x="844175" y="2077955"/>
            <a:ext cx="660525" cy="648625"/>
          </a:xfrm>
          <a:prstGeom prst="rect">
            <a:avLst/>
          </a:prstGeom>
          <a:noFill/>
          <a:ln>
            <a:noFill/>
          </a:ln>
        </p:spPr>
      </p:pic>
      <p:pic>
        <p:nvPicPr>
          <p:cNvPr id="1017" name="Google Shape;1017;p116"/>
          <p:cNvPicPr preferRelativeResize="0"/>
          <p:nvPr/>
        </p:nvPicPr>
        <p:blipFill rotWithShape="1">
          <a:blip r:embed="rId5">
            <a:alphaModFix/>
          </a:blip>
          <a:srcRect b="0" l="0" r="0" t="0"/>
          <a:stretch/>
        </p:blipFill>
        <p:spPr>
          <a:xfrm>
            <a:off x="349425" y="2851980"/>
            <a:ext cx="1650025" cy="528000"/>
          </a:xfrm>
          <a:prstGeom prst="rect">
            <a:avLst/>
          </a:prstGeom>
          <a:noFill/>
          <a:ln>
            <a:noFill/>
          </a:ln>
        </p:spPr>
      </p:pic>
      <p:pic>
        <p:nvPicPr>
          <p:cNvPr id="1018" name="Google Shape;1018;p116"/>
          <p:cNvPicPr preferRelativeResize="0"/>
          <p:nvPr/>
        </p:nvPicPr>
        <p:blipFill rotWithShape="1">
          <a:blip r:embed="rId6">
            <a:alphaModFix/>
          </a:blip>
          <a:srcRect b="0" l="0" r="0" t="0"/>
          <a:stretch/>
        </p:blipFill>
        <p:spPr>
          <a:xfrm>
            <a:off x="311700" y="1424545"/>
            <a:ext cx="1725484" cy="528000"/>
          </a:xfrm>
          <a:prstGeom prst="rect">
            <a:avLst/>
          </a:prstGeom>
          <a:noFill/>
          <a:ln>
            <a:noFill/>
          </a:ln>
        </p:spPr>
      </p:pic>
      <p:pic>
        <p:nvPicPr>
          <p:cNvPr id="1019" name="Google Shape;1019;p116"/>
          <p:cNvPicPr preferRelativeResize="0"/>
          <p:nvPr/>
        </p:nvPicPr>
        <p:blipFill rotWithShape="1">
          <a:blip r:embed="rId7">
            <a:alphaModFix/>
          </a:blip>
          <a:srcRect b="8446" l="26247" r="26880" t="10875"/>
          <a:stretch/>
        </p:blipFill>
        <p:spPr>
          <a:xfrm>
            <a:off x="691650" y="3505368"/>
            <a:ext cx="965568" cy="899400"/>
          </a:xfrm>
          <a:prstGeom prst="rect">
            <a:avLst/>
          </a:prstGeom>
          <a:noFill/>
          <a:ln>
            <a:noFill/>
          </a:ln>
        </p:spPr>
      </p:pic>
      <p:sp>
        <p:nvSpPr>
          <p:cNvPr id="1020" name="Google Shape;1020;p116"/>
          <p:cNvSpPr/>
          <p:nvPr/>
        </p:nvSpPr>
        <p:spPr>
          <a:xfrm>
            <a:off x="1897500" y="2138437"/>
            <a:ext cx="231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1" name="Google Shape;1021;p116"/>
          <p:cNvSpPr/>
          <p:nvPr/>
        </p:nvSpPr>
        <p:spPr>
          <a:xfrm>
            <a:off x="1897500" y="2855418"/>
            <a:ext cx="231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2" name="Google Shape;1022;p116"/>
          <p:cNvSpPr/>
          <p:nvPr/>
        </p:nvSpPr>
        <p:spPr>
          <a:xfrm>
            <a:off x="1897500" y="3668718"/>
            <a:ext cx="231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3" name="Google Shape;1023;p116"/>
          <p:cNvSpPr/>
          <p:nvPr/>
        </p:nvSpPr>
        <p:spPr>
          <a:xfrm>
            <a:off x="1897500" y="1402193"/>
            <a:ext cx="231300" cy="57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24" name="Google Shape;1024;p116"/>
          <p:cNvCxnSpPr>
            <a:stCxn id="1023" idx="3"/>
            <a:endCxn id="1015" idx="1"/>
          </p:cNvCxnSpPr>
          <p:nvPr/>
        </p:nvCxnSpPr>
        <p:spPr>
          <a:xfrm>
            <a:off x="2128800" y="1688543"/>
            <a:ext cx="671700" cy="1226100"/>
          </a:xfrm>
          <a:prstGeom prst="curvedConnector3">
            <a:avLst>
              <a:gd fmla="val 49996" name="adj1"/>
            </a:avLst>
          </a:prstGeom>
          <a:noFill/>
          <a:ln cap="flat" cmpd="sng" w="28575">
            <a:solidFill>
              <a:schemeClr val="dk2"/>
            </a:solidFill>
            <a:prstDash val="solid"/>
            <a:round/>
            <a:headEnd len="sm" w="sm" type="none"/>
            <a:tailEnd len="sm" w="sm" type="none"/>
          </a:ln>
        </p:spPr>
      </p:cxnSp>
      <p:cxnSp>
        <p:nvCxnSpPr>
          <p:cNvPr id="1025" name="Google Shape;1025;p116"/>
          <p:cNvCxnSpPr>
            <a:stCxn id="1020" idx="3"/>
            <a:endCxn id="1015" idx="1"/>
          </p:cNvCxnSpPr>
          <p:nvPr/>
        </p:nvCxnSpPr>
        <p:spPr>
          <a:xfrm>
            <a:off x="2128800" y="2424787"/>
            <a:ext cx="671700" cy="489900"/>
          </a:xfrm>
          <a:prstGeom prst="curvedConnector3">
            <a:avLst>
              <a:gd fmla="val 49996" name="adj1"/>
            </a:avLst>
          </a:prstGeom>
          <a:noFill/>
          <a:ln cap="flat" cmpd="sng" w="28575">
            <a:solidFill>
              <a:schemeClr val="dk2"/>
            </a:solidFill>
            <a:prstDash val="solid"/>
            <a:round/>
            <a:headEnd len="sm" w="sm" type="none"/>
            <a:tailEnd len="sm" w="sm" type="none"/>
          </a:ln>
        </p:spPr>
      </p:cxnSp>
      <p:cxnSp>
        <p:nvCxnSpPr>
          <p:cNvPr id="1026" name="Google Shape;1026;p116"/>
          <p:cNvCxnSpPr>
            <a:stCxn id="1021" idx="3"/>
            <a:endCxn id="1015" idx="1"/>
          </p:cNvCxnSpPr>
          <p:nvPr/>
        </p:nvCxnSpPr>
        <p:spPr>
          <a:xfrm flipH="1" rot="10800000">
            <a:off x="2128800" y="2914668"/>
            <a:ext cx="671700" cy="227100"/>
          </a:xfrm>
          <a:prstGeom prst="curvedConnector3">
            <a:avLst>
              <a:gd fmla="val 49996" name="adj1"/>
            </a:avLst>
          </a:prstGeom>
          <a:noFill/>
          <a:ln cap="flat" cmpd="sng" w="28575">
            <a:solidFill>
              <a:schemeClr val="dk2"/>
            </a:solidFill>
            <a:prstDash val="solid"/>
            <a:round/>
            <a:headEnd len="sm" w="sm" type="none"/>
            <a:tailEnd len="sm" w="sm" type="none"/>
          </a:ln>
        </p:spPr>
      </p:cxnSp>
      <p:cxnSp>
        <p:nvCxnSpPr>
          <p:cNvPr id="1027" name="Google Shape;1027;p116"/>
          <p:cNvCxnSpPr>
            <a:stCxn id="1022" idx="3"/>
            <a:endCxn id="1015" idx="1"/>
          </p:cNvCxnSpPr>
          <p:nvPr/>
        </p:nvCxnSpPr>
        <p:spPr>
          <a:xfrm flipH="1" rot="10800000">
            <a:off x="2128800" y="2914668"/>
            <a:ext cx="671700" cy="1040400"/>
          </a:xfrm>
          <a:prstGeom prst="curvedConnector3">
            <a:avLst>
              <a:gd fmla="val 49996" name="adj1"/>
            </a:avLst>
          </a:prstGeom>
          <a:noFill/>
          <a:ln cap="flat" cmpd="sng" w="28575">
            <a:solidFill>
              <a:schemeClr val="dk2"/>
            </a:solidFill>
            <a:prstDash val="solid"/>
            <a:round/>
            <a:headEnd len="sm" w="sm" type="none"/>
            <a:tailEnd len="sm" w="sm" type="none"/>
          </a:ln>
        </p:spPr>
      </p:cxnSp>
      <p:sp>
        <p:nvSpPr>
          <p:cNvPr id="1028" name="Google Shape;1028;p116"/>
          <p:cNvSpPr txBox="1"/>
          <p:nvPr>
            <p:ph idx="1" type="body"/>
          </p:nvPr>
        </p:nvSpPr>
        <p:spPr>
          <a:xfrm>
            <a:off x="5008650" y="1000075"/>
            <a:ext cx="3823800" cy="3856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rPr b="0" i="0" lang="en" sz="1800" u="none" cap="none" strike="noStrike">
                <a:solidFill>
                  <a:schemeClr val="dk2"/>
                </a:solidFill>
                <a:latin typeface="Arial"/>
                <a:ea typeface="Arial"/>
                <a:cs typeface="Arial"/>
                <a:sym typeface="Arial"/>
              </a:rPr>
              <a:t>Issues:</a:t>
            </a:r>
            <a:endParaRPr b="0" i="0" sz="1800" u="none" cap="none" strike="noStrike">
              <a:solidFill>
                <a:schemeClr val="dk2"/>
              </a:solidFill>
              <a:latin typeface="Arial"/>
              <a:ea typeface="Arial"/>
              <a:cs typeface="Arial"/>
              <a:sym typeface="Arial"/>
            </a:endParaRPr>
          </a:p>
          <a:p>
            <a:pPr indent="-342900" lvl="0" marL="457200" marR="0" rtl="0" algn="l">
              <a:lnSpc>
                <a:spcPct val="115000"/>
              </a:lnSpc>
              <a:spcBef>
                <a:spcPts val="160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Reproducible Workflows?</a:t>
            </a:r>
            <a:endParaRPr b="0" i="0" sz="1800" u="none" cap="none" strike="noStrike">
              <a:solidFill>
                <a:schemeClr val="dk2"/>
              </a:solidFill>
              <a:latin typeface="Arial"/>
              <a:ea typeface="Arial"/>
              <a:cs typeface="Arial"/>
              <a:sym typeface="Arial"/>
            </a:endParaRPr>
          </a:p>
          <a:p>
            <a:pPr indent="-317500" lvl="1" marL="914400" marR="0" rtl="0" algn="l">
              <a:lnSpc>
                <a:spcPct val="115000"/>
              </a:lnSpc>
              <a:spcBef>
                <a:spcPts val="0"/>
              </a:spcBef>
              <a:spcAft>
                <a:spcPts val="0"/>
              </a:spcAft>
              <a:buClr>
                <a:schemeClr val="dk2"/>
              </a:buClr>
              <a:buSzPts val="1400"/>
              <a:buFont typeface="Arial"/>
              <a:buChar char="-"/>
            </a:pPr>
            <a:r>
              <a:rPr lang="en"/>
              <a:t>Problems c</a:t>
            </a:r>
            <a:r>
              <a:rPr b="0" i="0" lang="en" sz="1400" u="none" cap="none" strike="noStrike">
                <a:solidFill>
                  <a:schemeClr val="dk2"/>
                </a:solidFill>
                <a:latin typeface="Arial"/>
                <a:ea typeface="Arial"/>
                <a:cs typeface="Arial"/>
                <a:sym typeface="Arial"/>
              </a:rPr>
              <a:t>an be avoided </a:t>
            </a:r>
            <a:r>
              <a:rPr lang="en"/>
              <a:t>by using</a:t>
            </a:r>
            <a:r>
              <a:rPr b="0" i="0" lang="en" sz="1400" u="none" cap="none" strike="noStrike">
                <a:solidFill>
                  <a:schemeClr val="dk2"/>
                </a:solidFill>
                <a:latin typeface="Arial"/>
                <a:ea typeface="Arial"/>
                <a:cs typeface="Arial"/>
                <a:sym typeface="Arial"/>
              </a:rPr>
              <a:t> macros or dashboards</a:t>
            </a:r>
            <a:endParaRPr b="0" i="0" sz="1400" u="none" cap="none" strike="noStrike">
              <a:solidFill>
                <a:schemeClr val="dk2"/>
              </a:solidFill>
              <a:latin typeface="Arial"/>
              <a:ea typeface="Arial"/>
              <a:cs typeface="Arial"/>
              <a:sym typeface="Arial"/>
            </a:endParaRPr>
          </a:p>
          <a:p>
            <a:pPr indent="-317500" lvl="1" marL="914400" marR="0" rtl="0" algn="l">
              <a:lnSpc>
                <a:spcPct val="115000"/>
              </a:lnSpc>
              <a:spcBef>
                <a:spcPts val="0"/>
              </a:spcBef>
              <a:spcAft>
                <a:spcPts val="0"/>
              </a:spcAft>
              <a:buClr>
                <a:schemeClr val="dk2"/>
              </a:buClr>
              <a:buSzPts val="1400"/>
              <a:buFont typeface="Arial"/>
              <a:buChar char="-"/>
            </a:pPr>
            <a:r>
              <a:rPr b="0" i="0" lang="en" sz="1400" u="none" cap="none" strike="noStrike">
                <a:solidFill>
                  <a:schemeClr val="dk2"/>
                </a:solidFill>
                <a:latin typeface="Arial"/>
                <a:ea typeface="Arial"/>
                <a:cs typeface="Arial"/>
                <a:sym typeface="Arial"/>
              </a:rPr>
              <a:t>However, who us</a:t>
            </a:r>
            <a:r>
              <a:rPr lang="en"/>
              <a:t>es</a:t>
            </a:r>
            <a:r>
              <a:rPr b="0" i="0" lang="en" sz="1400" u="none" cap="none" strike="noStrike">
                <a:solidFill>
                  <a:schemeClr val="dk2"/>
                </a:solidFill>
                <a:latin typeface="Arial"/>
                <a:ea typeface="Arial"/>
                <a:cs typeface="Arial"/>
                <a:sym typeface="Arial"/>
              </a:rPr>
              <a:t> these?</a:t>
            </a:r>
            <a:endParaRPr b="0" i="0" sz="1400" u="none" cap="none" strike="noStrike">
              <a:solidFill>
                <a:schemeClr val="dk2"/>
              </a:solidFill>
              <a:latin typeface="Arial"/>
              <a:ea typeface="Arial"/>
              <a:cs typeface="Arial"/>
              <a:sym typeface="Arial"/>
            </a:endParaRPr>
          </a:p>
          <a:p>
            <a:pPr indent="-342900" lvl="0" marL="457200" marR="0" rtl="0" algn="l">
              <a:lnSpc>
                <a:spcPct val="115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Excel Renames Genes</a:t>
            </a:r>
            <a:endParaRPr b="0" i="0" sz="1800" u="none" cap="none" strike="noStrike">
              <a:solidFill>
                <a:schemeClr val="dk2"/>
              </a:solidFill>
              <a:latin typeface="Arial"/>
              <a:ea typeface="Arial"/>
              <a:cs typeface="Arial"/>
              <a:sym typeface="Arial"/>
            </a:endParaRPr>
          </a:p>
          <a:p>
            <a:pPr indent="-317500" lvl="1" marL="914400" marR="0" rtl="0" algn="l">
              <a:lnSpc>
                <a:spcPct val="115000"/>
              </a:lnSpc>
              <a:spcBef>
                <a:spcPts val="0"/>
              </a:spcBef>
              <a:spcAft>
                <a:spcPts val="0"/>
              </a:spcAft>
              <a:buClr>
                <a:schemeClr val="dk2"/>
              </a:buClr>
              <a:buSzPts val="1400"/>
              <a:buFont typeface="Arial"/>
              <a:buChar char="-"/>
            </a:pPr>
            <a:r>
              <a:rPr b="0" i="0" lang="en" sz="1400" u="none" cap="none" strike="noStrike">
                <a:solidFill>
                  <a:schemeClr val="dk2"/>
                </a:solidFill>
                <a:latin typeface="Arial"/>
                <a:ea typeface="Arial"/>
                <a:cs typeface="Arial"/>
                <a:sym typeface="Arial"/>
              </a:rPr>
              <a:t>Ziemann et al., 2016 - </a:t>
            </a:r>
            <a:r>
              <a:rPr b="0" i="0" lang="en" sz="1300" u="sng" cap="none" strike="noStrike">
                <a:solidFill>
                  <a:schemeClr val="hlink"/>
                </a:solidFill>
                <a:highlight>
                  <a:srgbClr val="FFFFFF"/>
                </a:highlight>
                <a:latin typeface="Arial"/>
                <a:ea typeface="Arial"/>
                <a:cs typeface="Arial"/>
                <a:sym typeface="Arial"/>
                <a:hlinkClick r:id="rId8"/>
              </a:rPr>
              <a:t>https://doi.org/10.1186/s13059-016-1044-7</a:t>
            </a:r>
            <a:endParaRPr b="0" i="0" sz="1400" u="none" cap="none" strike="noStrike">
              <a:solidFill>
                <a:schemeClr val="dk2"/>
              </a:solidFill>
              <a:latin typeface="Arial"/>
              <a:ea typeface="Arial"/>
              <a:cs typeface="Arial"/>
              <a:sym typeface="Arial"/>
            </a:endParaRPr>
          </a:p>
          <a:p>
            <a:pPr indent="-317500" lvl="1" marL="914400" marR="0" rtl="0" algn="l">
              <a:lnSpc>
                <a:spcPct val="115000"/>
              </a:lnSpc>
              <a:spcBef>
                <a:spcPts val="0"/>
              </a:spcBef>
              <a:spcAft>
                <a:spcPts val="0"/>
              </a:spcAft>
              <a:buClr>
                <a:schemeClr val="dk2"/>
              </a:buClr>
              <a:buSzPts val="1400"/>
              <a:buFont typeface="Arial"/>
              <a:buChar char="-"/>
            </a:pPr>
            <a:r>
              <a:rPr b="0" i="0" lang="en" sz="1400" u="none" cap="none" strike="noStrike">
                <a:solidFill>
                  <a:schemeClr val="dk2"/>
                </a:solidFill>
                <a:latin typeface="Arial"/>
                <a:ea typeface="Arial"/>
                <a:cs typeface="Arial"/>
                <a:sym typeface="Arial"/>
              </a:rPr>
              <a:t>20% of papers in leading genomic journals contain gene list errors</a:t>
            </a:r>
            <a:endParaRPr b="0" i="0" sz="1400" u="none" cap="none" strike="noStrike">
              <a:solidFill>
                <a:schemeClr val="dk2"/>
              </a:solidFill>
              <a:latin typeface="Arial"/>
              <a:ea typeface="Arial"/>
              <a:cs typeface="Arial"/>
              <a:sym typeface="Arial"/>
            </a:endParaRPr>
          </a:p>
          <a:p>
            <a:pPr indent="-342900" lvl="0" marL="457200" marR="0" rtl="0" algn="l">
              <a:lnSpc>
                <a:spcPct val="115000"/>
              </a:lnSpc>
              <a:spcBef>
                <a:spcPts val="0"/>
              </a:spcBef>
              <a:spcAft>
                <a:spcPts val="0"/>
              </a:spcAft>
              <a:buClr>
                <a:schemeClr val="dk2"/>
              </a:buClr>
              <a:buSzPts val="1800"/>
              <a:buFont typeface="Arial"/>
              <a:buChar char="-"/>
            </a:pPr>
            <a:r>
              <a:rPr b="0" i="0" lang="en" sz="1800" u="none" cap="none" strike="noStrike">
                <a:solidFill>
                  <a:schemeClr val="dk2"/>
                </a:solidFill>
                <a:latin typeface="Arial"/>
                <a:ea typeface="Arial"/>
                <a:cs typeface="Arial"/>
                <a:sym typeface="Arial"/>
              </a:rPr>
              <a:t>Default Plots are often Bar Charts and Line Plots</a:t>
            </a:r>
            <a:endParaRPr b="0" i="0" sz="1800" u="none" cap="none" strike="noStrike">
              <a:solidFill>
                <a:schemeClr val="dk2"/>
              </a:solidFill>
              <a:latin typeface="Arial"/>
              <a:ea typeface="Arial"/>
              <a:cs typeface="Arial"/>
              <a:sym typeface="Arial"/>
            </a:endParaRPr>
          </a:p>
        </p:txBody>
      </p:sp>
      <p:sp>
        <p:nvSpPr>
          <p:cNvPr id="1029" name="Google Shape;1029;p1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030" name="Google Shape;1030;p11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4" name="Shape 1034"/>
        <p:cNvGrpSpPr/>
        <p:nvPr/>
      </p:nvGrpSpPr>
      <p:grpSpPr>
        <a:xfrm>
          <a:off x="0" y="0"/>
          <a:ext cx="0" cy="0"/>
          <a:chOff x="0" y="0"/>
          <a:chExt cx="0" cy="0"/>
        </a:xfrm>
      </p:grpSpPr>
      <p:sp>
        <p:nvSpPr>
          <p:cNvPr id="1035" name="Google Shape;1035;p11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Why does DataViz matter for reproducibility?</a:t>
            </a:r>
            <a:endParaRPr b="0" i="0" sz="2800" u="none" cap="none" strike="noStrike">
              <a:solidFill>
                <a:schemeClr val="dk1"/>
              </a:solidFill>
              <a:latin typeface="Arial"/>
              <a:ea typeface="Arial"/>
              <a:cs typeface="Arial"/>
              <a:sym typeface="Arial"/>
            </a:endParaRPr>
          </a:p>
        </p:txBody>
      </p:sp>
      <p:pic>
        <p:nvPicPr>
          <p:cNvPr id="1036" name="Google Shape;1036;p117"/>
          <p:cNvPicPr preferRelativeResize="0"/>
          <p:nvPr/>
        </p:nvPicPr>
        <p:blipFill rotWithShape="1">
          <a:blip r:embed="rId3">
            <a:alphaModFix/>
          </a:blip>
          <a:srcRect b="0" l="0" r="0" t="0"/>
          <a:stretch/>
        </p:blipFill>
        <p:spPr>
          <a:xfrm>
            <a:off x="1359675" y="1160475"/>
            <a:ext cx="6424651" cy="3592899"/>
          </a:xfrm>
          <a:prstGeom prst="rect">
            <a:avLst/>
          </a:prstGeom>
          <a:noFill/>
          <a:ln>
            <a:noFill/>
          </a:ln>
        </p:spPr>
      </p:pic>
      <p:sp>
        <p:nvSpPr>
          <p:cNvPr id="1037" name="Google Shape;1037;p117"/>
          <p:cNvSpPr txBox="1"/>
          <p:nvPr/>
        </p:nvSpPr>
        <p:spPr>
          <a:xfrm>
            <a:off x="5410200" y="4814375"/>
            <a:ext cx="2947800" cy="2703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0" i="0" lang="en" u="sng" cap="none" strike="noStrike">
                <a:solidFill>
                  <a:schemeClr val="hlink"/>
                </a:solidFill>
                <a:latin typeface="Arial"/>
                <a:ea typeface="Arial"/>
                <a:cs typeface="Arial"/>
                <a:sym typeface="Arial"/>
                <a:hlinkClick r:id="rId4"/>
              </a:rPr>
              <a:t>Weissgerber et al., </a:t>
            </a:r>
            <a:endParaRPr b="0" i="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lang="en" u="sng">
                <a:solidFill>
                  <a:schemeClr val="hlink"/>
                </a:solidFill>
                <a:hlinkClick r:id="rId5"/>
              </a:rPr>
              <a:t>10.1371/journal.pbio.1002128</a:t>
            </a:r>
            <a:endParaRPr b="0" i="0" u="none" cap="none" strike="noStrike">
              <a:solidFill>
                <a:srgbClr val="000000"/>
              </a:solidFill>
              <a:latin typeface="Arial"/>
              <a:ea typeface="Arial"/>
              <a:cs typeface="Arial"/>
              <a:sym typeface="Arial"/>
            </a:endParaRPr>
          </a:p>
        </p:txBody>
      </p:sp>
      <p:sp>
        <p:nvSpPr>
          <p:cNvPr id="1038" name="Google Shape;1038;p1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039" name="Google Shape;1039;p11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3" name="Shape 1043"/>
        <p:cNvGrpSpPr/>
        <p:nvPr/>
      </p:nvGrpSpPr>
      <p:grpSpPr>
        <a:xfrm>
          <a:off x="0" y="0"/>
          <a:ext cx="0" cy="0"/>
          <a:chOff x="0" y="0"/>
          <a:chExt cx="0" cy="0"/>
        </a:xfrm>
      </p:grpSpPr>
      <p:graphicFrame>
        <p:nvGraphicFramePr>
          <p:cNvPr id="1044" name="Google Shape;1044;p118"/>
          <p:cNvGraphicFramePr/>
          <p:nvPr/>
        </p:nvGraphicFramePr>
        <p:xfrm>
          <a:off x="53788" y="48932"/>
          <a:ext cx="3000000" cy="3000000"/>
        </p:xfrm>
        <a:graphic>
          <a:graphicData uri="http://schemas.openxmlformats.org/drawingml/2006/table">
            <a:tbl>
              <a:tblPr bandRow="1" firstRow="1">
                <a:noFill/>
                <a:tableStyleId>{CD10397D-D8A7-4AD1-9CFA-43B27B3DC3DE}</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045" name="Google Shape;1045;p1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2"/>
                </a:solidFill>
                <a:latin typeface="Arial"/>
                <a:ea typeface="Arial"/>
                <a:cs typeface="Arial"/>
                <a:sym typeface="Arial"/>
              </a:rPr>
              <a:t>‹#›</a:t>
            </a:fld>
            <a:endParaRPr b="0" i="0" sz="1000" u="none" cap="none" strike="noStrike">
              <a:solidFill>
                <a:schemeClr val="dk2"/>
              </a:solidFill>
              <a:latin typeface="Arial"/>
              <a:ea typeface="Arial"/>
              <a:cs typeface="Arial"/>
              <a:sym typeface="Arial"/>
            </a:endParaRPr>
          </a:p>
        </p:txBody>
      </p:sp>
      <p:pic>
        <p:nvPicPr>
          <p:cNvPr id="1046" name="Google Shape;1046;p118"/>
          <p:cNvPicPr preferRelativeResize="0"/>
          <p:nvPr/>
        </p:nvPicPr>
        <p:blipFill>
          <a:blip r:embed="rId3">
            <a:alphaModFix/>
          </a:blip>
          <a:stretch>
            <a:fillRect/>
          </a:stretch>
        </p:blipFill>
        <p:spPr>
          <a:xfrm>
            <a:off x="291025" y="1234232"/>
            <a:ext cx="3924300" cy="3429000"/>
          </a:xfrm>
          <a:prstGeom prst="rect">
            <a:avLst/>
          </a:prstGeom>
          <a:noFill/>
          <a:ln>
            <a:noFill/>
          </a:ln>
        </p:spPr>
      </p:pic>
      <p:pic>
        <p:nvPicPr>
          <p:cNvPr id="1047" name="Google Shape;1047;p118"/>
          <p:cNvPicPr preferRelativeResize="0"/>
          <p:nvPr/>
        </p:nvPicPr>
        <p:blipFill>
          <a:blip r:embed="rId4">
            <a:alphaModFix/>
          </a:blip>
          <a:stretch>
            <a:fillRect/>
          </a:stretch>
        </p:blipFill>
        <p:spPr>
          <a:xfrm>
            <a:off x="4270725" y="1234232"/>
            <a:ext cx="4623874" cy="3568425"/>
          </a:xfrm>
          <a:prstGeom prst="rect">
            <a:avLst/>
          </a:prstGeom>
          <a:noFill/>
          <a:ln>
            <a:noFill/>
          </a:ln>
        </p:spPr>
      </p:pic>
      <p:sp>
        <p:nvSpPr>
          <p:cNvPr id="1048" name="Google Shape;1048;p118"/>
          <p:cNvSpPr txBox="1"/>
          <p:nvPr/>
        </p:nvSpPr>
        <p:spPr>
          <a:xfrm>
            <a:off x="145600" y="4356625"/>
            <a:ext cx="9144000" cy="1006800"/>
          </a:xfrm>
          <a:prstGeom prst="rect">
            <a:avLst/>
          </a:prstGeom>
          <a:noFill/>
          <a:ln>
            <a:noFill/>
          </a:ln>
        </p:spPr>
        <p:txBody>
          <a:bodyPr anchorCtr="0" anchor="ctr" bIns="91425" lIns="91425" spcFirstLastPara="1" rIns="91425" wrap="square" tIns="91425">
            <a:noAutofit/>
          </a:bodyPr>
          <a:lstStyle/>
          <a:p>
            <a:pPr indent="0" lvl="0" marL="0" rtl="0" algn="l">
              <a:lnSpc>
                <a:spcPct val="136667"/>
              </a:lnSpc>
              <a:spcBef>
                <a:spcPts val="0"/>
              </a:spcBef>
              <a:spcAft>
                <a:spcPts val="200"/>
              </a:spcAft>
              <a:buNone/>
            </a:pPr>
            <a:r>
              <a:rPr b="1" lang="en" sz="1100" u="sng">
                <a:solidFill>
                  <a:schemeClr val="hlink"/>
                </a:solidFill>
                <a:hlinkClick r:id="rId5"/>
              </a:rPr>
              <a:t>Same Stats, Different Graphs: Generating Datasets with Varied Appearance and Identical Statistics through Simulated Annealing</a:t>
            </a:r>
            <a:endParaRPr b="1" sz="1100">
              <a:solidFill>
                <a:srgbClr val="333333"/>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2" name="Shape 1052"/>
        <p:cNvGrpSpPr/>
        <p:nvPr/>
      </p:nvGrpSpPr>
      <p:grpSpPr>
        <a:xfrm>
          <a:off x="0" y="0"/>
          <a:ext cx="0" cy="0"/>
          <a:chOff x="0" y="0"/>
          <a:chExt cx="0" cy="0"/>
        </a:xfrm>
      </p:grpSpPr>
      <p:graphicFrame>
        <p:nvGraphicFramePr>
          <p:cNvPr id="1053" name="Google Shape;1053;p119"/>
          <p:cNvGraphicFramePr/>
          <p:nvPr/>
        </p:nvGraphicFramePr>
        <p:xfrm>
          <a:off x="53788" y="48932"/>
          <a:ext cx="3000000" cy="3000000"/>
        </p:xfrm>
        <a:graphic>
          <a:graphicData uri="http://schemas.openxmlformats.org/drawingml/2006/table">
            <a:tbl>
              <a:tblPr bandRow="1" firstRow="1">
                <a:noFill/>
                <a:tableStyleId>{CD10397D-D8A7-4AD1-9CFA-43B27B3DC3DE}</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Clr>
                          <a:srgbClr val="000000"/>
                        </a:buClr>
                        <a:buSzPts val="2000"/>
                        <a:buFont typeface="Arial"/>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054" name="Google Shape;1054;p1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marR="0" rtl="0" algn="r">
              <a:lnSpc>
                <a:spcPct val="100000"/>
              </a:lnSpc>
              <a:spcBef>
                <a:spcPts val="0"/>
              </a:spcBef>
              <a:spcAft>
                <a:spcPts val="0"/>
              </a:spcAft>
              <a:buClr>
                <a:srgbClr val="000000"/>
              </a:buClr>
              <a:buSzPts val="1000"/>
              <a:buFont typeface="Arial"/>
              <a:buNone/>
            </a:pPr>
            <a:fld id="{00000000-1234-1234-1234-123412341234}" type="slidenum">
              <a:rPr b="0" i="0" lang="en" sz="1000" u="none" cap="none" strike="noStrike">
                <a:solidFill>
                  <a:schemeClr val="dk2"/>
                </a:solidFill>
                <a:latin typeface="Arial"/>
                <a:ea typeface="Arial"/>
                <a:cs typeface="Arial"/>
                <a:sym typeface="Arial"/>
              </a:rPr>
              <a:t>‹#›</a:t>
            </a:fld>
            <a:endParaRPr b="0" i="0" sz="1000" u="none" cap="none" strike="noStrike">
              <a:solidFill>
                <a:schemeClr val="dk2"/>
              </a:solidFill>
              <a:latin typeface="Arial"/>
              <a:ea typeface="Arial"/>
              <a:cs typeface="Arial"/>
              <a:sym typeface="Arial"/>
            </a:endParaRPr>
          </a:p>
        </p:txBody>
      </p:sp>
      <p:pic>
        <p:nvPicPr>
          <p:cNvPr id="1055" name="Google Shape;1055;p119"/>
          <p:cNvPicPr preferRelativeResize="0"/>
          <p:nvPr/>
        </p:nvPicPr>
        <p:blipFill>
          <a:blip r:embed="rId3">
            <a:alphaModFix/>
          </a:blip>
          <a:stretch>
            <a:fillRect/>
          </a:stretch>
        </p:blipFill>
        <p:spPr>
          <a:xfrm>
            <a:off x="291025" y="1234232"/>
            <a:ext cx="3924300" cy="3429000"/>
          </a:xfrm>
          <a:prstGeom prst="rect">
            <a:avLst/>
          </a:prstGeom>
          <a:noFill/>
          <a:ln>
            <a:noFill/>
          </a:ln>
        </p:spPr>
      </p:pic>
      <p:pic>
        <p:nvPicPr>
          <p:cNvPr id="1056" name="Google Shape;1056;p119"/>
          <p:cNvPicPr preferRelativeResize="0"/>
          <p:nvPr/>
        </p:nvPicPr>
        <p:blipFill>
          <a:blip r:embed="rId4">
            <a:alphaModFix/>
          </a:blip>
          <a:stretch>
            <a:fillRect/>
          </a:stretch>
        </p:blipFill>
        <p:spPr>
          <a:xfrm>
            <a:off x="4333800" y="1195507"/>
            <a:ext cx="4623874" cy="3506438"/>
          </a:xfrm>
          <a:prstGeom prst="rect">
            <a:avLst/>
          </a:prstGeom>
          <a:noFill/>
          <a:ln>
            <a:noFill/>
          </a:ln>
        </p:spPr>
      </p:pic>
      <p:sp>
        <p:nvSpPr>
          <p:cNvPr id="1057" name="Google Shape;1057;p119"/>
          <p:cNvSpPr txBox="1"/>
          <p:nvPr/>
        </p:nvSpPr>
        <p:spPr>
          <a:xfrm>
            <a:off x="145600" y="4356625"/>
            <a:ext cx="9144000" cy="1006800"/>
          </a:xfrm>
          <a:prstGeom prst="rect">
            <a:avLst/>
          </a:prstGeom>
          <a:noFill/>
          <a:ln>
            <a:noFill/>
          </a:ln>
        </p:spPr>
        <p:txBody>
          <a:bodyPr anchorCtr="0" anchor="ctr" bIns="91425" lIns="91425" spcFirstLastPara="1" rIns="91425" wrap="square" tIns="91425">
            <a:noAutofit/>
          </a:bodyPr>
          <a:lstStyle/>
          <a:p>
            <a:pPr indent="0" lvl="0" marL="0" rtl="0" algn="l">
              <a:lnSpc>
                <a:spcPct val="136667"/>
              </a:lnSpc>
              <a:spcBef>
                <a:spcPts val="0"/>
              </a:spcBef>
              <a:spcAft>
                <a:spcPts val="200"/>
              </a:spcAft>
              <a:buNone/>
            </a:pPr>
            <a:r>
              <a:rPr b="1" lang="en" sz="1100" u="sng">
                <a:solidFill>
                  <a:schemeClr val="hlink"/>
                </a:solidFill>
                <a:hlinkClick r:id="rId5"/>
              </a:rPr>
              <a:t>Same Stats, Different Graphs: Generating Datasets with Varied Appearance and Identical Statistics through Simulated Annealing</a:t>
            </a:r>
            <a:endParaRPr b="1" sz="1100">
              <a:solidFill>
                <a:srgbClr val="333333"/>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1" name="Shape 1061"/>
        <p:cNvGrpSpPr/>
        <p:nvPr/>
      </p:nvGrpSpPr>
      <p:grpSpPr>
        <a:xfrm>
          <a:off x="0" y="0"/>
          <a:ext cx="0" cy="0"/>
          <a:chOff x="0" y="0"/>
          <a:chExt cx="0" cy="0"/>
        </a:xfrm>
      </p:grpSpPr>
      <p:sp>
        <p:nvSpPr>
          <p:cNvPr id="1062" name="Google Shape;1062;p1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lang="en"/>
              <a:t>Why you should</a:t>
            </a:r>
            <a:r>
              <a:rPr lang="en"/>
              <a:t>n’t use a bar graph, even if your data are normally distributed</a:t>
            </a:r>
            <a:endParaRPr b="0" i="0" sz="2800" u="none" cap="none" strike="noStrike">
              <a:solidFill>
                <a:schemeClr val="dk1"/>
              </a:solidFill>
              <a:latin typeface="Arial"/>
              <a:ea typeface="Arial"/>
              <a:cs typeface="Arial"/>
              <a:sym typeface="Arial"/>
            </a:endParaRPr>
          </a:p>
        </p:txBody>
      </p:sp>
      <p:sp>
        <p:nvSpPr>
          <p:cNvPr id="1063" name="Google Shape;1063;p120"/>
          <p:cNvSpPr txBox="1"/>
          <p:nvPr/>
        </p:nvSpPr>
        <p:spPr>
          <a:xfrm>
            <a:off x="3918400" y="4804000"/>
            <a:ext cx="4731300" cy="270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Weissgerber et al., 2017 JBC, </a:t>
            </a:r>
            <a:r>
              <a:rPr lang="en" sz="1100" u="sng">
                <a:solidFill>
                  <a:schemeClr val="hlink"/>
                </a:solidFill>
                <a:hlinkClick r:id="rId3"/>
              </a:rPr>
              <a:t>http://www.jbc.org/content/292/50/20592.full</a:t>
            </a:r>
            <a:endParaRPr b="0" i="0" sz="1000" u="none" cap="none" strike="noStrike">
              <a:solidFill>
                <a:srgbClr val="000000"/>
              </a:solidFill>
              <a:latin typeface="Arial"/>
              <a:ea typeface="Arial"/>
              <a:cs typeface="Arial"/>
              <a:sym typeface="Arial"/>
            </a:endParaRPr>
          </a:p>
        </p:txBody>
      </p:sp>
      <p:pic>
        <p:nvPicPr>
          <p:cNvPr id="1064" name="Google Shape;1064;p120"/>
          <p:cNvPicPr preferRelativeResize="0"/>
          <p:nvPr/>
        </p:nvPicPr>
        <p:blipFill rotWithShape="1">
          <a:blip r:embed="rId4">
            <a:alphaModFix/>
          </a:blip>
          <a:srcRect b="0" l="0" r="0" t="0"/>
          <a:stretch/>
        </p:blipFill>
        <p:spPr>
          <a:xfrm>
            <a:off x="1171388" y="1369850"/>
            <a:ext cx="6801227" cy="3253675"/>
          </a:xfrm>
          <a:prstGeom prst="rect">
            <a:avLst/>
          </a:prstGeom>
          <a:noFill/>
          <a:ln>
            <a:noFill/>
          </a:ln>
        </p:spPr>
      </p:pic>
      <p:sp>
        <p:nvSpPr>
          <p:cNvPr id="1065" name="Google Shape;1065;p120"/>
          <p:cNvSpPr txBox="1"/>
          <p:nvPr>
            <p:ph idx="1" type="body"/>
          </p:nvPr>
        </p:nvSpPr>
        <p:spPr>
          <a:xfrm>
            <a:off x="311700" y="4315150"/>
            <a:ext cx="8520600" cy="4275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1600"/>
              </a:spcAft>
              <a:buClr>
                <a:schemeClr val="dk2"/>
              </a:buClr>
              <a:buSzPts val="1800"/>
              <a:buFont typeface="Arial"/>
              <a:buNone/>
            </a:pPr>
            <a:r>
              <a:rPr b="0" i="0" lang="en" sz="1800" u="none" cap="none" strike="noStrike">
                <a:solidFill>
                  <a:schemeClr val="dk2"/>
                </a:solidFill>
                <a:latin typeface="Arial"/>
                <a:ea typeface="Arial"/>
                <a:cs typeface="Arial"/>
                <a:sym typeface="Arial"/>
              </a:rPr>
              <a:t>Bar Charts Don’t Allow You to Critically Evaluate Continuous Data</a:t>
            </a:r>
            <a:endParaRPr b="0" i="0" sz="1800" u="none" cap="none" strike="noStrike">
              <a:solidFill>
                <a:schemeClr val="dk2"/>
              </a:solidFill>
              <a:latin typeface="Arial"/>
              <a:ea typeface="Arial"/>
              <a:cs typeface="Arial"/>
              <a:sym typeface="Arial"/>
            </a:endParaRPr>
          </a:p>
        </p:txBody>
      </p:sp>
      <p:sp>
        <p:nvSpPr>
          <p:cNvPr id="1066" name="Google Shape;1066;p1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067" name="Google Shape;1067;p120"/>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1" name="Shape 1071"/>
        <p:cNvGrpSpPr/>
        <p:nvPr/>
      </p:nvGrpSpPr>
      <p:grpSpPr>
        <a:xfrm>
          <a:off x="0" y="0"/>
          <a:ext cx="0" cy="0"/>
          <a:chOff x="0" y="0"/>
          <a:chExt cx="0" cy="0"/>
        </a:xfrm>
      </p:grpSpPr>
      <p:sp>
        <p:nvSpPr>
          <p:cNvPr id="1072" name="Google Shape;1072;p12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How to </a:t>
            </a:r>
            <a:r>
              <a:rPr lang="en"/>
              <a:t>Choose the Right Plot</a:t>
            </a:r>
            <a:endParaRPr b="0" i="0" sz="2800" u="none" cap="none" strike="noStrike">
              <a:solidFill>
                <a:schemeClr val="dk1"/>
              </a:solidFill>
              <a:latin typeface="Arial"/>
              <a:ea typeface="Arial"/>
              <a:cs typeface="Arial"/>
              <a:sym typeface="Arial"/>
            </a:endParaRPr>
          </a:p>
        </p:txBody>
      </p:sp>
      <p:pic>
        <p:nvPicPr>
          <p:cNvPr id="1073" name="Google Shape;1073;p121"/>
          <p:cNvPicPr preferRelativeResize="0"/>
          <p:nvPr/>
        </p:nvPicPr>
        <p:blipFill rotWithShape="1">
          <a:blip r:embed="rId3">
            <a:alphaModFix/>
          </a:blip>
          <a:srcRect b="0" l="0" r="0" t="0"/>
          <a:stretch/>
        </p:blipFill>
        <p:spPr>
          <a:xfrm>
            <a:off x="948213" y="1017725"/>
            <a:ext cx="7247584" cy="3820975"/>
          </a:xfrm>
          <a:prstGeom prst="rect">
            <a:avLst/>
          </a:prstGeom>
          <a:noFill/>
          <a:ln>
            <a:noFill/>
          </a:ln>
        </p:spPr>
      </p:pic>
      <p:sp>
        <p:nvSpPr>
          <p:cNvPr id="1074" name="Google Shape;1074;p1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075" name="Google Shape;1075;p121"/>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1076" name="Google Shape;1076;p121"/>
          <p:cNvPicPr preferRelativeResize="0"/>
          <p:nvPr/>
        </p:nvPicPr>
        <p:blipFill>
          <a:blip r:embed="rId4">
            <a:alphaModFix/>
          </a:blip>
          <a:stretch>
            <a:fillRect/>
          </a:stretch>
        </p:blipFill>
        <p:spPr>
          <a:xfrm>
            <a:off x="1973213" y="1017725"/>
            <a:ext cx="1160787" cy="1351625"/>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0" name="Shape 1080"/>
        <p:cNvGrpSpPr/>
        <p:nvPr/>
      </p:nvGrpSpPr>
      <p:grpSpPr>
        <a:xfrm>
          <a:off x="0" y="0"/>
          <a:ext cx="0" cy="0"/>
          <a:chOff x="0" y="0"/>
          <a:chExt cx="0" cy="0"/>
        </a:xfrm>
      </p:grpSpPr>
      <p:sp>
        <p:nvSpPr>
          <p:cNvPr id="1081" name="Google Shape;1081;p1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Making Effective Dotplots</a:t>
            </a:r>
            <a:endParaRPr sz="2400"/>
          </a:p>
        </p:txBody>
      </p:sp>
      <p:sp>
        <p:nvSpPr>
          <p:cNvPr id="1082" name="Google Shape;1082;p1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pic>
        <p:nvPicPr>
          <p:cNvPr id="1083" name="Google Shape;1083;p122"/>
          <p:cNvPicPr preferRelativeResize="0"/>
          <p:nvPr/>
        </p:nvPicPr>
        <p:blipFill>
          <a:blip r:embed="rId3">
            <a:alphaModFix/>
          </a:blip>
          <a:stretch>
            <a:fillRect/>
          </a:stretch>
        </p:blipFill>
        <p:spPr>
          <a:xfrm>
            <a:off x="152400" y="1170125"/>
            <a:ext cx="1423501" cy="3820975"/>
          </a:xfrm>
          <a:prstGeom prst="rect">
            <a:avLst/>
          </a:prstGeom>
          <a:noFill/>
          <a:ln>
            <a:noFill/>
          </a:ln>
        </p:spPr>
      </p:pic>
      <p:pic>
        <p:nvPicPr>
          <p:cNvPr id="1084" name="Google Shape;1084;p122"/>
          <p:cNvPicPr preferRelativeResize="0"/>
          <p:nvPr/>
        </p:nvPicPr>
        <p:blipFill>
          <a:blip r:embed="rId4">
            <a:alphaModFix/>
          </a:blip>
          <a:stretch>
            <a:fillRect/>
          </a:stretch>
        </p:blipFill>
        <p:spPr>
          <a:xfrm>
            <a:off x="1598400" y="937038"/>
            <a:ext cx="1339058" cy="2235987"/>
          </a:xfrm>
          <a:prstGeom prst="rect">
            <a:avLst/>
          </a:prstGeom>
          <a:noFill/>
          <a:ln>
            <a:noFill/>
          </a:ln>
        </p:spPr>
      </p:pic>
      <p:pic>
        <p:nvPicPr>
          <p:cNvPr id="1085" name="Google Shape;1085;p122"/>
          <p:cNvPicPr preferRelativeResize="0"/>
          <p:nvPr/>
        </p:nvPicPr>
        <p:blipFill>
          <a:blip r:embed="rId5">
            <a:alphaModFix/>
          </a:blip>
          <a:stretch>
            <a:fillRect/>
          </a:stretch>
        </p:blipFill>
        <p:spPr>
          <a:xfrm>
            <a:off x="3077490" y="937038"/>
            <a:ext cx="1339058" cy="2235987"/>
          </a:xfrm>
          <a:prstGeom prst="rect">
            <a:avLst/>
          </a:prstGeom>
          <a:noFill/>
          <a:ln>
            <a:noFill/>
          </a:ln>
        </p:spPr>
      </p:pic>
      <p:pic>
        <p:nvPicPr>
          <p:cNvPr id="1086" name="Google Shape;1086;p122"/>
          <p:cNvPicPr preferRelativeResize="0"/>
          <p:nvPr/>
        </p:nvPicPr>
        <p:blipFill>
          <a:blip r:embed="rId6">
            <a:alphaModFix/>
          </a:blip>
          <a:stretch>
            <a:fillRect/>
          </a:stretch>
        </p:blipFill>
        <p:spPr>
          <a:xfrm>
            <a:off x="4638965" y="937038"/>
            <a:ext cx="1479091" cy="2235987"/>
          </a:xfrm>
          <a:prstGeom prst="rect">
            <a:avLst/>
          </a:prstGeom>
          <a:noFill/>
          <a:ln>
            <a:noFill/>
          </a:ln>
        </p:spPr>
      </p:pic>
      <p:pic>
        <p:nvPicPr>
          <p:cNvPr id="1087" name="Google Shape;1087;p122"/>
          <p:cNvPicPr preferRelativeResize="0"/>
          <p:nvPr/>
        </p:nvPicPr>
        <p:blipFill>
          <a:blip r:embed="rId7">
            <a:alphaModFix/>
          </a:blip>
          <a:stretch>
            <a:fillRect/>
          </a:stretch>
        </p:blipFill>
        <p:spPr>
          <a:xfrm>
            <a:off x="6124239" y="937038"/>
            <a:ext cx="1269042" cy="2235987"/>
          </a:xfrm>
          <a:prstGeom prst="rect">
            <a:avLst/>
          </a:prstGeom>
          <a:noFill/>
          <a:ln>
            <a:noFill/>
          </a:ln>
        </p:spPr>
      </p:pic>
      <p:pic>
        <p:nvPicPr>
          <p:cNvPr id="1088" name="Google Shape;1088;p122"/>
          <p:cNvPicPr preferRelativeResize="0"/>
          <p:nvPr/>
        </p:nvPicPr>
        <p:blipFill>
          <a:blip r:embed="rId8">
            <a:alphaModFix/>
          </a:blip>
          <a:stretch>
            <a:fillRect/>
          </a:stretch>
        </p:blipFill>
        <p:spPr>
          <a:xfrm>
            <a:off x="7518961" y="912075"/>
            <a:ext cx="1365314" cy="2235987"/>
          </a:xfrm>
          <a:prstGeom prst="rect">
            <a:avLst/>
          </a:prstGeom>
          <a:noFill/>
          <a:ln>
            <a:noFill/>
          </a:ln>
        </p:spPr>
      </p:pic>
      <p:pic>
        <p:nvPicPr>
          <p:cNvPr id="1089" name="Google Shape;1089;p122"/>
          <p:cNvPicPr preferRelativeResize="0"/>
          <p:nvPr/>
        </p:nvPicPr>
        <p:blipFill>
          <a:blip r:embed="rId9">
            <a:alphaModFix/>
          </a:blip>
          <a:stretch>
            <a:fillRect/>
          </a:stretch>
        </p:blipFill>
        <p:spPr>
          <a:xfrm>
            <a:off x="1676400" y="3245300"/>
            <a:ext cx="1688322" cy="1860100"/>
          </a:xfrm>
          <a:prstGeom prst="rect">
            <a:avLst/>
          </a:prstGeom>
          <a:noFill/>
          <a:ln>
            <a:noFill/>
          </a:ln>
        </p:spPr>
      </p:pic>
      <p:pic>
        <p:nvPicPr>
          <p:cNvPr id="1090" name="Google Shape;1090;p122"/>
          <p:cNvPicPr preferRelativeResize="0"/>
          <p:nvPr/>
        </p:nvPicPr>
        <p:blipFill>
          <a:blip r:embed="rId10">
            <a:alphaModFix/>
          </a:blip>
          <a:stretch>
            <a:fillRect/>
          </a:stretch>
        </p:blipFill>
        <p:spPr>
          <a:xfrm>
            <a:off x="3347162" y="3245300"/>
            <a:ext cx="2849043" cy="1860100"/>
          </a:xfrm>
          <a:prstGeom prst="rect">
            <a:avLst/>
          </a:prstGeom>
          <a:noFill/>
          <a:ln>
            <a:noFill/>
          </a:ln>
        </p:spPr>
      </p:pic>
      <p:pic>
        <p:nvPicPr>
          <p:cNvPr id="1091" name="Google Shape;1091;p122"/>
          <p:cNvPicPr preferRelativeResize="0"/>
          <p:nvPr/>
        </p:nvPicPr>
        <p:blipFill>
          <a:blip r:embed="rId11">
            <a:alphaModFix/>
          </a:blip>
          <a:stretch>
            <a:fillRect/>
          </a:stretch>
        </p:blipFill>
        <p:spPr>
          <a:xfrm>
            <a:off x="6219564" y="3245300"/>
            <a:ext cx="2857836" cy="1860100"/>
          </a:xfrm>
          <a:prstGeom prst="rect">
            <a:avLst/>
          </a:prstGeom>
          <a:noFill/>
          <a:ln>
            <a:noFill/>
          </a:ln>
        </p:spPr>
      </p:pic>
      <p:graphicFrame>
        <p:nvGraphicFramePr>
          <p:cNvPr id="1092" name="Google Shape;1092;p122"/>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093" name="Google Shape;1093;p122"/>
          <p:cNvSpPr txBox="1"/>
          <p:nvPr/>
        </p:nvSpPr>
        <p:spPr>
          <a:xfrm>
            <a:off x="6262648" y="460600"/>
            <a:ext cx="2844000" cy="2703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rial"/>
                <a:ea typeface="Arial"/>
                <a:cs typeface="Arial"/>
                <a:sym typeface="Arial"/>
              </a:rPr>
              <a:t>Tracey Weissgerber Personal Communication</a:t>
            </a:r>
            <a:endParaRPr b="0" i="0" sz="1000" u="none" cap="none" strike="noStrike">
              <a:solidFill>
                <a:srgbClr val="000000"/>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123"/>
          <p:cNvSpPr txBox="1"/>
          <p:nvPr>
            <p:ph type="title"/>
          </p:nvPr>
        </p:nvSpPr>
        <p:spPr>
          <a:xfrm>
            <a:off x="311700" y="445025"/>
            <a:ext cx="4309200" cy="4005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See this visual Q&amp;A Twitter thread for tips, tricks &amp; free resources</a:t>
            </a:r>
            <a:endParaRPr sz="2400"/>
          </a:p>
          <a:p>
            <a:pPr indent="0" lvl="0" marL="0" rtl="0" algn="l">
              <a:spcBef>
                <a:spcPts val="0"/>
              </a:spcBef>
              <a:spcAft>
                <a:spcPts val="0"/>
              </a:spcAft>
              <a:buNone/>
            </a:pPr>
            <a:r>
              <a:t/>
            </a:r>
            <a:endParaRPr sz="2400"/>
          </a:p>
          <a:p>
            <a:pPr indent="0" lvl="0" marL="0" rtl="0" algn="l">
              <a:spcBef>
                <a:spcPts val="0"/>
              </a:spcBef>
              <a:spcAft>
                <a:spcPts val="0"/>
              </a:spcAft>
              <a:buNone/>
            </a:pPr>
            <a:r>
              <a:rPr lang="en" sz="1400" u="sng">
                <a:solidFill>
                  <a:schemeClr val="hlink"/>
                </a:solidFill>
                <a:hlinkClick r:id="rId3"/>
              </a:rPr>
              <a:t>https://twitter.com/T_Weissgerber/status/1087646461548998657</a:t>
            </a:r>
            <a:endParaRPr sz="1400"/>
          </a:p>
          <a:p>
            <a:pPr indent="0" lvl="0" marL="457200" rtl="0" algn="l">
              <a:spcBef>
                <a:spcPts val="0"/>
              </a:spcBef>
              <a:spcAft>
                <a:spcPts val="0"/>
              </a:spcAft>
              <a:buNone/>
            </a:pPr>
            <a:r>
              <a:t/>
            </a:r>
            <a:endParaRPr sz="2400"/>
          </a:p>
        </p:txBody>
      </p:sp>
      <p:graphicFrame>
        <p:nvGraphicFramePr>
          <p:cNvPr id="1099" name="Google Shape;1099;p123"/>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1100" name="Google Shape;1100;p123"/>
          <p:cNvPicPr preferRelativeResize="0"/>
          <p:nvPr/>
        </p:nvPicPr>
        <p:blipFill>
          <a:blip r:embed="rId4">
            <a:alphaModFix/>
          </a:blip>
          <a:stretch>
            <a:fillRect/>
          </a:stretch>
        </p:blipFill>
        <p:spPr>
          <a:xfrm>
            <a:off x="4523174" y="563675"/>
            <a:ext cx="4309125" cy="45798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4" name="Shape 1104"/>
        <p:cNvGrpSpPr/>
        <p:nvPr/>
      </p:nvGrpSpPr>
      <p:grpSpPr>
        <a:xfrm>
          <a:off x="0" y="0"/>
          <a:ext cx="0" cy="0"/>
          <a:chOff x="0" y="0"/>
          <a:chExt cx="0" cy="0"/>
        </a:xfrm>
      </p:grpSpPr>
      <p:sp>
        <p:nvSpPr>
          <p:cNvPr id="1105" name="Google Shape;1105;p12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One Step Further</a:t>
            </a:r>
            <a:endParaRPr b="0" i="0" sz="2800" u="none" cap="none" strike="noStrike">
              <a:solidFill>
                <a:schemeClr val="dk1"/>
              </a:solidFill>
              <a:latin typeface="Arial"/>
              <a:ea typeface="Arial"/>
              <a:cs typeface="Arial"/>
              <a:sym typeface="Arial"/>
            </a:endParaRPr>
          </a:p>
        </p:txBody>
      </p:sp>
      <p:pic>
        <p:nvPicPr>
          <p:cNvPr id="1106" name="Google Shape;1106;p124"/>
          <p:cNvPicPr preferRelativeResize="0"/>
          <p:nvPr/>
        </p:nvPicPr>
        <p:blipFill rotWithShape="1">
          <a:blip r:embed="rId3">
            <a:alphaModFix/>
          </a:blip>
          <a:srcRect b="0" l="0" r="0" t="8012"/>
          <a:stretch/>
        </p:blipFill>
        <p:spPr>
          <a:xfrm>
            <a:off x="1762350" y="1125700"/>
            <a:ext cx="5468746" cy="3144074"/>
          </a:xfrm>
          <a:prstGeom prst="rect">
            <a:avLst/>
          </a:prstGeom>
          <a:noFill/>
          <a:ln>
            <a:noFill/>
          </a:ln>
        </p:spPr>
      </p:pic>
      <p:sp>
        <p:nvSpPr>
          <p:cNvPr id="1107" name="Google Shape;1107;p1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108" name="Google Shape;1108;p12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109" name="Google Shape;1109;p124"/>
          <p:cNvSpPr txBox="1"/>
          <p:nvPr/>
        </p:nvSpPr>
        <p:spPr>
          <a:xfrm>
            <a:off x="4309675" y="4377750"/>
            <a:ext cx="2491200" cy="6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Interactive Dot Plot - </a:t>
            </a:r>
            <a:r>
              <a:rPr lang="en" u="sng">
                <a:solidFill>
                  <a:schemeClr val="accent5"/>
                </a:solidFill>
                <a:hlinkClick r:id="rId4"/>
              </a:rPr>
              <a:t>http://statistika.mfub.bg.ac.rs/interactive-dotplot/</a:t>
            </a:r>
            <a:r>
              <a:rPr lang="en">
                <a:solidFill>
                  <a:schemeClr val="dk2"/>
                </a:solidFill>
              </a:rPr>
              <a:t>  </a:t>
            </a:r>
            <a:endParaRPr/>
          </a:p>
        </p:txBody>
      </p:sp>
      <p:sp>
        <p:nvSpPr>
          <p:cNvPr id="1110" name="Google Shape;1110;p124"/>
          <p:cNvSpPr txBox="1"/>
          <p:nvPr/>
        </p:nvSpPr>
        <p:spPr>
          <a:xfrm>
            <a:off x="6205400" y="4398025"/>
            <a:ext cx="2938500" cy="68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2"/>
                </a:solidFill>
              </a:rPr>
              <a:t>Interactive Line Graph - </a:t>
            </a:r>
            <a:r>
              <a:rPr lang="en" u="sng">
                <a:solidFill>
                  <a:schemeClr val="accent5"/>
                </a:solidFill>
                <a:hlinkClick r:id="rId5"/>
              </a:rPr>
              <a:t>http://statistika.mfub.bg.ac.rs/interactive-linegraph/</a:t>
            </a:r>
            <a:r>
              <a:rPr lang="en">
                <a:solidFill>
                  <a:schemeClr val="dk2"/>
                </a:solidFill>
              </a:rPr>
              <a:t> </a:t>
            </a:r>
            <a:endParaRPr>
              <a:solidFill>
                <a:schemeClr val="dk2"/>
              </a:solidFill>
            </a:endParaRPr>
          </a:p>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graphicFrame>
        <p:nvGraphicFramePr>
          <p:cNvPr id="216" name="Google Shape;216;p44"/>
          <p:cNvGraphicFramePr/>
          <p:nvPr/>
        </p:nvGraphicFramePr>
        <p:xfrm>
          <a:off x="45260" y="1896837"/>
          <a:ext cx="3000000" cy="3000000"/>
        </p:xfrm>
        <a:graphic>
          <a:graphicData uri="http://schemas.openxmlformats.org/drawingml/2006/table">
            <a:tbl>
              <a:tblPr bandRow="1" firstRow="1">
                <a:noFill/>
                <a:tableStyleId>{1979818E-4D26-4B5B-9450-4338058E0975}</a:tableStyleId>
              </a:tblPr>
              <a:tblGrid>
                <a:gridCol w="2368175"/>
                <a:gridCol w="3482325"/>
                <a:gridCol w="3125400"/>
              </a:tblGrid>
              <a:tr h="370850">
                <a:tc>
                  <a:txBody>
                    <a:bodyPr>
                      <a:noAutofit/>
                    </a:bodyPr>
                    <a:lstStyle/>
                    <a:p>
                      <a:pPr indent="0" lvl="0" marL="0" marR="0" rtl="0" algn="l">
                        <a:lnSpc>
                          <a:spcPct val="100000"/>
                        </a:lnSpc>
                        <a:spcBef>
                          <a:spcPts val="0"/>
                        </a:spcBef>
                        <a:spcAft>
                          <a:spcPts val="0"/>
                        </a:spcAft>
                        <a:buNone/>
                      </a:pPr>
                      <a:r>
                        <a:rPr lang="en" sz="2000" u="none" cap="none" strike="noStrike"/>
                        <a:t>Methods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Same experimental</a:t>
                      </a:r>
                      <a:r>
                        <a:rPr lang="en" sz="2000" u="none" cap="none" strike="noStrike"/>
                        <a:t> system</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Different experimental</a:t>
                      </a:r>
                      <a:r>
                        <a:rPr lang="en" sz="2000" u="none" cap="none" strike="noStrike"/>
                        <a:t> system</a:t>
                      </a:r>
                      <a:endParaRPr sz="20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None/>
                      </a:pPr>
                      <a:r>
                        <a:rPr lang="en" sz="2000" u="none" cap="none" strike="noStrike"/>
                        <a:t>Same</a:t>
                      </a:r>
                      <a:r>
                        <a:rPr lang="en" sz="2000" u="none" cap="none" strike="noStrike"/>
                        <a:t> methods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Reproducibility</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Replicability</a:t>
                      </a:r>
                      <a:endParaRPr sz="2000" u="none" cap="none" strike="noStrike"/>
                    </a:p>
                  </a:txBody>
                  <a:tcPr marT="45725" marB="45725" marR="91450" marL="91450"/>
                </a:tc>
              </a:tr>
              <a:tr h="370850">
                <a:tc>
                  <a:txBody>
                    <a:bodyPr>
                      <a:noAutofit/>
                    </a:bodyPr>
                    <a:lstStyle/>
                    <a:p>
                      <a:pPr indent="0" lvl="0" marL="0" marR="0" rtl="0" algn="l">
                        <a:lnSpc>
                          <a:spcPct val="100000"/>
                        </a:lnSpc>
                        <a:spcBef>
                          <a:spcPts val="0"/>
                        </a:spcBef>
                        <a:spcAft>
                          <a:spcPts val="0"/>
                        </a:spcAft>
                        <a:buNone/>
                      </a:pPr>
                      <a:r>
                        <a:rPr lang="en" sz="2000" u="none" cap="none" strike="noStrike"/>
                        <a:t>Different methods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Robustness</a:t>
                      </a:r>
                      <a:endParaRPr sz="2000" u="none" cap="none" strike="noStrike"/>
                    </a:p>
                  </a:txBody>
                  <a:tcPr marT="45725" marB="45725" marR="91450" marL="91450"/>
                </a:tc>
                <a:tc>
                  <a:txBody>
                    <a:bodyPr>
                      <a:noAutofit/>
                    </a:bodyPr>
                    <a:lstStyle/>
                    <a:p>
                      <a:pPr indent="0" lvl="0" marL="0" marR="0" rtl="0" algn="l">
                        <a:lnSpc>
                          <a:spcPct val="100000"/>
                        </a:lnSpc>
                        <a:spcBef>
                          <a:spcPts val="0"/>
                        </a:spcBef>
                        <a:spcAft>
                          <a:spcPts val="0"/>
                        </a:spcAft>
                        <a:buNone/>
                      </a:pPr>
                      <a:r>
                        <a:rPr lang="en" sz="2000" u="none" cap="none" strike="noStrike"/>
                        <a:t>Generalizability</a:t>
                      </a:r>
                      <a:endParaRPr sz="2000" u="none" cap="none" strike="noStrike"/>
                    </a:p>
                  </a:txBody>
                  <a:tcPr marT="45725" marB="45725" marR="91450" marL="91450"/>
                </a:tc>
              </a:tr>
            </a:tbl>
          </a:graphicData>
        </a:graphic>
      </p:graphicFrame>
      <p:sp>
        <p:nvSpPr>
          <p:cNvPr id="217" name="Google Shape;217;p44"/>
          <p:cNvSpPr txBox="1"/>
          <p:nvPr/>
        </p:nvSpPr>
        <p:spPr>
          <a:xfrm>
            <a:off x="6965024" y="4620275"/>
            <a:ext cx="22491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1400" u="none" cap="none" strike="noStrike">
                <a:solidFill>
                  <a:srgbClr val="000000"/>
                </a:solidFill>
                <a:latin typeface="Arial"/>
                <a:ea typeface="Arial"/>
                <a:cs typeface="Arial"/>
                <a:sym typeface="Arial"/>
              </a:rPr>
              <a:t>Schloss, 2018</a:t>
            </a:r>
            <a:endParaRPr/>
          </a:p>
          <a:p>
            <a:pPr indent="0" lvl="0" marL="0" marR="0" rtl="0" algn="l">
              <a:lnSpc>
                <a:spcPct val="100000"/>
              </a:lnSpc>
              <a:spcBef>
                <a:spcPts val="0"/>
              </a:spcBef>
              <a:spcAft>
                <a:spcPts val="0"/>
              </a:spcAft>
              <a:buNone/>
            </a:pPr>
            <a:r>
              <a:rPr b="0" i="0" lang="en" sz="1400" u="sng" cap="none" strike="noStrike">
                <a:solidFill>
                  <a:schemeClr val="hlink"/>
                </a:solidFill>
                <a:latin typeface="Arial"/>
                <a:ea typeface="Arial"/>
                <a:cs typeface="Arial"/>
                <a:sym typeface="Arial"/>
                <a:hlinkClick r:id="rId3"/>
              </a:rPr>
              <a:t>10.1128/mBio.00525-18</a:t>
            </a:r>
            <a:endParaRPr b="0" i="0" sz="1400" u="none" cap="none" strike="noStrike">
              <a:solidFill>
                <a:srgbClr val="000000"/>
              </a:solidFill>
              <a:latin typeface="Arial"/>
              <a:ea typeface="Arial"/>
              <a:cs typeface="Arial"/>
              <a:sym typeface="Arial"/>
            </a:endParaRPr>
          </a:p>
        </p:txBody>
      </p:sp>
      <p:sp>
        <p:nvSpPr>
          <p:cNvPr id="218" name="Google Shape;218;p44"/>
          <p:cNvSpPr txBox="1"/>
          <p:nvPr/>
        </p:nvSpPr>
        <p:spPr>
          <a:xfrm>
            <a:off x="526559" y="672296"/>
            <a:ext cx="79032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0" i="0" lang="en" sz="2800" u="none" cap="none" strike="noStrike">
                <a:solidFill>
                  <a:srgbClr val="000000"/>
                </a:solidFill>
                <a:latin typeface="Arial"/>
                <a:ea typeface="Arial"/>
                <a:cs typeface="Arial"/>
                <a:sym typeface="Arial"/>
              </a:rPr>
              <a:t>What are the different modes of ‘reproducibility’?</a:t>
            </a:r>
            <a:endParaRPr b="0" i="0" sz="2800" u="none" cap="none" strike="noStrike">
              <a:solidFill>
                <a:srgbClr val="000000"/>
              </a:solidFill>
              <a:latin typeface="Arial"/>
              <a:ea typeface="Arial"/>
              <a:cs typeface="Arial"/>
              <a:sym typeface="Arial"/>
            </a:endParaRPr>
          </a:p>
        </p:txBody>
      </p:sp>
      <p:sp>
        <p:nvSpPr>
          <p:cNvPr id="219" name="Google Shape;219;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220" name="Google Shape;220;p44"/>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tblGrid>
              <a:tr h="370850">
                <a:tc>
                  <a:txBody>
                    <a:bodyPr>
                      <a:noAutofit/>
                    </a:bodyPr>
                    <a:lstStyle/>
                    <a:p>
                      <a:pPr indent="0" lvl="0" marL="0" marR="0" rtl="0" algn="ctr">
                        <a:lnSpc>
                          <a:spcPct val="100000"/>
                        </a:lnSpc>
                        <a:spcBef>
                          <a:spcPts val="0"/>
                        </a:spcBef>
                        <a:spcAft>
                          <a:spcPts val="0"/>
                        </a:spcAft>
                        <a:buNone/>
                      </a:pPr>
                      <a:r>
                        <a:rPr lang="en" sz="2000">
                          <a:solidFill>
                            <a:srgbClr val="FF0000"/>
                          </a:solidFill>
                        </a:rPr>
                        <a:t>Introduction</a:t>
                      </a:r>
                      <a:endParaRPr sz="2000" u="none" cap="none" strike="noStrike">
                        <a:solidFill>
                          <a:srgbClr val="FF0000"/>
                        </a:solidFill>
                      </a:endParaRPr>
                    </a:p>
                  </a:txBody>
                  <a:tcPr marT="45725" marB="45725" marR="91450" marL="91450" anchor="ctr"/>
                </a:tc>
              </a:tr>
            </a:tbl>
          </a:graphicData>
        </a:graphic>
      </p:graphicFrame>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4" name="Shape 1114"/>
        <p:cNvGrpSpPr/>
        <p:nvPr/>
      </p:nvGrpSpPr>
      <p:grpSpPr>
        <a:xfrm>
          <a:off x="0" y="0"/>
          <a:ext cx="0" cy="0"/>
          <a:chOff x="0" y="0"/>
          <a:chExt cx="0" cy="0"/>
        </a:xfrm>
      </p:grpSpPr>
      <p:sp>
        <p:nvSpPr>
          <p:cNvPr id="1115" name="Google Shape;1115;p125"/>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Some Intermediate Options</a:t>
            </a:r>
            <a:endParaRPr b="0" i="0" sz="2800" u="none" cap="none" strike="noStrike">
              <a:solidFill>
                <a:schemeClr val="dk1"/>
              </a:solidFill>
              <a:latin typeface="Arial"/>
              <a:ea typeface="Arial"/>
              <a:cs typeface="Arial"/>
              <a:sym typeface="Arial"/>
            </a:endParaRPr>
          </a:p>
        </p:txBody>
      </p:sp>
      <p:pic>
        <p:nvPicPr>
          <p:cNvPr id="1116" name="Google Shape;1116;p125"/>
          <p:cNvPicPr preferRelativeResize="0"/>
          <p:nvPr/>
        </p:nvPicPr>
        <p:blipFill rotWithShape="1">
          <a:blip r:embed="rId3">
            <a:alphaModFix/>
          </a:blip>
          <a:srcRect b="0" l="0" r="0" t="0"/>
          <a:stretch/>
        </p:blipFill>
        <p:spPr>
          <a:xfrm>
            <a:off x="4679600" y="4047826"/>
            <a:ext cx="1842825" cy="515200"/>
          </a:xfrm>
          <a:prstGeom prst="rect">
            <a:avLst/>
          </a:prstGeom>
          <a:noFill/>
          <a:ln>
            <a:noFill/>
          </a:ln>
        </p:spPr>
      </p:pic>
      <p:pic>
        <p:nvPicPr>
          <p:cNvPr id="1117" name="Google Shape;1117;p125"/>
          <p:cNvPicPr preferRelativeResize="0"/>
          <p:nvPr/>
        </p:nvPicPr>
        <p:blipFill rotWithShape="1">
          <a:blip r:embed="rId4">
            <a:alphaModFix/>
          </a:blip>
          <a:srcRect b="0" l="0" r="0" t="0"/>
          <a:stretch/>
        </p:blipFill>
        <p:spPr>
          <a:xfrm>
            <a:off x="368573" y="1219200"/>
            <a:ext cx="3384526" cy="3612775"/>
          </a:xfrm>
          <a:prstGeom prst="rect">
            <a:avLst/>
          </a:prstGeom>
          <a:noFill/>
          <a:ln>
            <a:noFill/>
          </a:ln>
        </p:spPr>
      </p:pic>
      <p:pic>
        <p:nvPicPr>
          <p:cNvPr id="1118" name="Google Shape;1118;p125"/>
          <p:cNvPicPr preferRelativeResize="0"/>
          <p:nvPr/>
        </p:nvPicPr>
        <p:blipFill rotWithShape="1">
          <a:blip r:embed="rId5">
            <a:alphaModFix/>
          </a:blip>
          <a:srcRect b="0" l="0" r="0" t="0"/>
          <a:stretch/>
        </p:blipFill>
        <p:spPr>
          <a:xfrm>
            <a:off x="522295" y="3290075"/>
            <a:ext cx="1280624" cy="1425400"/>
          </a:xfrm>
          <a:prstGeom prst="rect">
            <a:avLst/>
          </a:prstGeom>
          <a:noFill/>
          <a:ln>
            <a:noFill/>
          </a:ln>
        </p:spPr>
      </p:pic>
      <p:pic>
        <p:nvPicPr>
          <p:cNvPr id="1119" name="Google Shape;1119;p125"/>
          <p:cNvPicPr preferRelativeResize="0"/>
          <p:nvPr/>
        </p:nvPicPr>
        <p:blipFill rotWithShape="1">
          <a:blip r:embed="rId6">
            <a:alphaModFix/>
          </a:blip>
          <a:srcRect b="0" l="0" r="0" t="0"/>
          <a:stretch/>
        </p:blipFill>
        <p:spPr>
          <a:xfrm>
            <a:off x="3926575" y="1062275"/>
            <a:ext cx="4905722" cy="2725871"/>
          </a:xfrm>
          <a:prstGeom prst="rect">
            <a:avLst/>
          </a:prstGeom>
          <a:noFill/>
          <a:ln>
            <a:noFill/>
          </a:ln>
        </p:spPr>
      </p:pic>
      <p:pic>
        <p:nvPicPr>
          <p:cNvPr id="1120" name="Google Shape;1120;p125"/>
          <p:cNvPicPr preferRelativeResize="0"/>
          <p:nvPr/>
        </p:nvPicPr>
        <p:blipFill rotWithShape="1">
          <a:blip r:embed="rId7">
            <a:alphaModFix/>
          </a:blip>
          <a:srcRect b="0" l="0" r="0" t="0"/>
          <a:stretch/>
        </p:blipFill>
        <p:spPr>
          <a:xfrm>
            <a:off x="6819700" y="3911688"/>
            <a:ext cx="1357725" cy="787475"/>
          </a:xfrm>
          <a:prstGeom prst="rect">
            <a:avLst/>
          </a:prstGeom>
          <a:noFill/>
          <a:ln>
            <a:noFill/>
          </a:ln>
        </p:spPr>
      </p:pic>
      <p:sp>
        <p:nvSpPr>
          <p:cNvPr id="1121" name="Google Shape;1121;p1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122" name="Google Shape;1122;p125"/>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123" name="Google Shape;1123;p125"/>
          <p:cNvSpPr txBox="1"/>
          <p:nvPr/>
        </p:nvSpPr>
        <p:spPr>
          <a:xfrm>
            <a:off x="4072275" y="4784725"/>
            <a:ext cx="22986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https://plot.ly/create/#/</a:t>
            </a:r>
            <a:endParaRPr/>
          </a:p>
        </p:txBody>
      </p:sp>
      <p:sp>
        <p:nvSpPr>
          <p:cNvPr id="1124" name="Google Shape;1124;p125"/>
          <p:cNvSpPr txBox="1"/>
          <p:nvPr/>
        </p:nvSpPr>
        <p:spPr>
          <a:xfrm>
            <a:off x="6370800" y="4775375"/>
            <a:ext cx="2773200" cy="45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https://www.datawrapper.de/</a:t>
            </a:r>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8" name="Shape 1128"/>
        <p:cNvGrpSpPr/>
        <p:nvPr/>
      </p:nvGrpSpPr>
      <p:grpSpPr>
        <a:xfrm>
          <a:off x="0" y="0"/>
          <a:ext cx="0" cy="0"/>
          <a:chOff x="0" y="0"/>
          <a:chExt cx="0" cy="0"/>
        </a:xfrm>
      </p:grpSpPr>
      <p:sp>
        <p:nvSpPr>
          <p:cNvPr id="1129" name="Google Shape;1129;p12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b="0" i="0" lang="en" sz="2800" u="none" cap="none" strike="noStrike">
                <a:solidFill>
                  <a:schemeClr val="dk1"/>
                </a:solidFill>
                <a:latin typeface="Arial"/>
                <a:ea typeface="Arial"/>
                <a:cs typeface="Arial"/>
                <a:sym typeface="Arial"/>
              </a:rPr>
              <a:t>S</a:t>
            </a:r>
            <a:r>
              <a:rPr lang="en"/>
              <a:t>tatistical Reporting</a:t>
            </a:r>
            <a:endParaRPr b="0" i="0" sz="2800" u="none" cap="none" strike="noStrike">
              <a:solidFill>
                <a:schemeClr val="dk1"/>
              </a:solidFill>
              <a:latin typeface="Arial"/>
              <a:ea typeface="Arial"/>
              <a:cs typeface="Arial"/>
              <a:sym typeface="Arial"/>
            </a:endParaRPr>
          </a:p>
        </p:txBody>
      </p:sp>
      <p:sp>
        <p:nvSpPr>
          <p:cNvPr id="1130" name="Google Shape;1130;p12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graphicFrame>
        <p:nvGraphicFramePr>
          <p:cNvPr id="1131" name="Google Shape;1131;p126"/>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chemeClr val="lt1"/>
                          </a:solidFill>
                        </a:rPr>
                        <a:t>organization</a:t>
                      </a:r>
                      <a:endParaRPr sz="2000" u="none" cap="none" strike="noStrike">
                        <a:solidFill>
                          <a:schemeClr val="lt1"/>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FFFF"/>
                          </a:solidFill>
                        </a:rPr>
                        <a:t>documentation</a:t>
                      </a:r>
                      <a:endParaRPr sz="2000" u="none" cap="none" strike="noStrike">
                        <a:solidFill>
                          <a:srgbClr val="FFFFFF"/>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1132" name="Google Shape;1132;p126"/>
          <p:cNvPicPr preferRelativeResize="0"/>
          <p:nvPr/>
        </p:nvPicPr>
        <p:blipFill>
          <a:blip r:embed="rId3">
            <a:alphaModFix/>
          </a:blip>
          <a:stretch>
            <a:fillRect/>
          </a:stretch>
        </p:blipFill>
        <p:spPr>
          <a:xfrm>
            <a:off x="3657600" y="1170125"/>
            <a:ext cx="5400675" cy="3486150"/>
          </a:xfrm>
          <a:prstGeom prst="rect">
            <a:avLst/>
          </a:prstGeom>
          <a:noFill/>
          <a:ln>
            <a:noFill/>
          </a:ln>
        </p:spPr>
      </p:pic>
      <p:pic>
        <p:nvPicPr>
          <p:cNvPr id="1133" name="Google Shape;1133;p126"/>
          <p:cNvPicPr preferRelativeResize="0"/>
          <p:nvPr/>
        </p:nvPicPr>
        <p:blipFill>
          <a:blip r:embed="rId4">
            <a:alphaModFix/>
          </a:blip>
          <a:stretch>
            <a:fillRect/>
          </a:stretch>
        </p:blipFill>
        <p:spPr>
          <a:xfrm>
            <a:off x="7761700" y="646250"/>
            <a:ext cx="1152525" cy="523875"/>
          </a:xfrm>
          <a:prstGeom prst="rect">
            <a:avLst/>
          </a:prstGeom>
          <a:noFill/>
          <a:ln>
            <a:noFill/>
          </a:ln>
        </p:spPr>
      </p:pic>
      <p:sp>
        <p:nvSpPr>
          <p:cNvPr id="1134" name="Google Shape;1134;p126"/>
          <p:cNvSpPr txBox="1"/>
          <p:nvPr/>
        </p:nvSpPr>
        <p:spPr>
          <a:xfrm>
            <a:off x="3644025" y="4633075"/>
            <a:ext cx="4861800" cy="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5"/>
              </a:rPr>
              <a:t>https://elifesciences.org/articles/36163</a:t>
            </a:r>
            <a:r>
              <a:rPr lang="en"/>
              <a:t> </a:t>
            </a:r>
            <a:endParaRPr/>
          </a:p>
        </p:txBody>
      </p:sp>
      <p:sp>
        <p:nvSpPr>
          <p:cNvPr id="1135" name="Google Shape;1135;p126"/>
          <p:cNvSpPr txBox="1"/>
          <p:nvPr>
            <p:ph idx="1" type="body"/>
          </p:nvPr>
        </p:nvSpPr>
        <p:spPr>
          <a:xfrm>
            <a:off x="311700" y="1152475"/>
            <a:ext cx="3332400" cy="3416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002C6F"/>
              </a:buClr>
              <a:buSzPts val="2200"/>
              <a:buChar char="●"/>
            </a:pPr>
            <a:r>
              <a:rPr lang="en" sz="2200">
                <a:solidFill>
                  <a:srgbClr val="002C6F"/>
                </a:solidFill>
              </a:rPr>
              <a:t>Clearly report exactly what test you used &amp; results (exact p-values, test statistic, degrees of freedom). </a:t>
            </a:r>
            <a:endParaRPr sz="2200">
              <a:solidFill>
                <a:srgbClr val="002C6F"/>
              </a:solidFill>
            </a:endParaRPr>
          </a:p>
          <a:p>
            <a:pPr indent="-368300" lvl="0" marL="457200" rtl="0" algn="l">
              <a:spcBef>
                <a:spcPts val="0"/>
              </a:spcBef>
              <a:spcAft>
                <a:spcPts val="0"/>
              </a:spcAft>
              <a:buClr>
                <a:srgbClr val="002C6F"/>
              </a:buClr>
              <a:buSzPts val="2200"/>
              <a:buChar char="●"/>
            </a:pPr>
            <a:r>
              <a:rPr lang="en" sz="2200">
                <a:solidFill>
                  <a:srgbClr val="002C6F"/>
                </a:solidFill>
              </a:rPr>
              <a:t>Simple stats: Include test info in figure &amp; table legends</a:t>
            </a:r>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9" name="Shape 1139"/>
        <p:cNvGrpSpPr/>
        <p:nvPr/>
      </p:nvGrpSpPr>
      <p:grpSpPr>
        <a:xfrm>
          <a:off x="0" y="0"/>
          <a:ext cx="0" cy="0"/>
          <a:chOff x="0" y="0"/>
          <a:chExt cx="0" cy="0"/>
        </a:xfrm>
      </p:grpSpPr>
      <p:graphicFrame>
        <p:nvGraphicFramePr>
          <p:cNvPr id="1140" name="Google Shape;1140;p127"/>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sp>
        <p:nvSpPr>
          <p:cNvPr id="1141" name="Google Shape;1141;p127"/>
          <p:cNvSpPr txBox="1"/>
          <p:nvPr>
            <p:ph idx="4294967295"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2800"/>
              <a:buFont typeface="Arial"/>
              <a:buNone/>
            </a:pPr>
            <a:r>
              <a:rPr lang="en"/>
              <a:t>Summary</a:t>
            </a:r>
            <a:endParaRPr b="0" i="0" sz="2800" u="none" cap="none" strike="noStrike">
              <a:solidFill>
                <a:schemeClr val="dk1"/>
              </a:solidFill>
              <a:latin typeface="Arial"/>
              <a:ea typeface="Arial"/>
              <a:cs typeface="Arial"/>
              <a:sym typeface="Arial"/>
            </a:endParaRPr>
          </a:p>
        </p:txBody>
      </p:sp>
      <p:sp>
        <p:nvSpPr>
          <p:cNvPr id="1142" name="Google Shape;1142;p127"/>
          <p:cNvSpPr txBox="1"/>
          <p:nvPr>
            <p:ph idx="4294967295"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chemeClr val="dk2"/>
              </a:buClr>
              <a:buSzPts val="1800"/>
              <a:buFont typeface="Arial"/>
              <a:buNone/>
            </a:pPr>
            <a:r>
              <a:rPr lang="en"/>
              <a:t>Reproducible research practices enable you to:</a:t>
            </a:r>
            <a:endParaRPr b="0" i="0" sz="1800" u="none" cap="none" strike="noStrike">
              <a:solidFill>
                <a:schemeClr val="dk2"/>
              </a:solidFill>
              <a:latin typeface="Arial"/>
              <a:ea typeface="Arial"/>
              <a:cs typeface="Arial"/>
              <a:sym typeface="Arial"/>
            </a:endParaRPr>
          </a:p>
          <a:p>
            <a:pPr indent="-342900" lvl="0" marL="457200" marR="0" rtl="0" algn="l">
              <a:lnSpc>
                <a:spcPct val="115000"/>
              </a:lnSpc>
              <a:spcBef>
                <a:spcPts val="0"/>
              </a:spcBef>
              <a:spcAft>
                <a:spcPts val="0"/>
              </a:spcAft>
              <a:buClr>
                <a:schemeClr val="dk2"/>
              </a:buClr>
              <a:buSzPts val="1800"/>
              <a:buFont typeface="Arial"/>
              <a:buChar char="-"/>
            </a:pPr>
            <a:r>
              <a:rPr lang="en"/>
              <a:t>Organize experiments productively</a:t>
            </a:r>
            <a:endParaRPr/>
          </a:p>
          <a:p>
            <a:pPr indent="-342900" lvl="0" marL="457200" marR="0" rtl="0" algn="l">
              <a:lnSpc>
                <a:spcPct val="115000"/>
              </a:lnSpc>
              <a:spcBef>
                <a:spcPts val="0"/>
              </a:spcBef>
              <a:spcAft>
                <a:spcPts val="0"/>
              </a:spcAft>
              <a:buClr>
                <a:schemeClr val="dk2"/>
              </a:buClr>
              <a:buSzPts val="1800"/>
              <a:buFont typeface="Arial"/>
              <a:buChar char="-"/>
            </a:pPr>
            <a:r>
              <a:rPr lang="en"/>
              <a:t>Accurately analyze results</a:t>
            </a:r>
            <a:endParaRPr/>
          </a:p>
          <a:p>
            <a:pPr indent="-342900" lvl="0" marL="457200" marR="0" rtl="0" algn="l">
              <a:lnSpc>
                <a:spcPct val="115000"/>
              </a:lnSpc>
              <a:spcBef>
                <a:spcPts val="0"/>
              </a:spcBef>
              <a:spcAft>
                <a:spcPts val="0"/>
              </a:spcAft>
              <a:buClr>
                <a:schemeClr val="dk2"/>
              </a:buClr>
              <a:buSzPts val="1800"/>
              <a:buFont typeface="Arial"/>
              <a:buChar char="-"/>
            </a:pPr>
            <a:r>
              <a:rPr lang="en"/>
              <a:t>Share results with future researchers</a:t>
            </a:r>
            <a:endParaRPr/>
          </a:p>
          <a:p>
            <a:pPr indent="-342900" lvl="0" marL="457200" marR="0" rtl="0" algn="l">
              <a:lnSpc>
                <a:spcPct val="115000"/>
              </a:lnSpc>
              <a:spcBef>
                <a:spcPts val="0"/>
              </a:spcBef>
              <a:spcAft>
                <a:spcPts val="0"/>
              </a:spcAft>
              <a:buClr>
                <a:schemeClr val="dk2"/>
              </a:buClr>
              <a:buSzPts val="1800"/>
              <a:buFont typeface="Arial"/>
              <a:buChar char="-"/>
            </a:pPr>
            <a:r>
              <a:rPr lang="en"/>
              <a:t>Share techniques</a:t>
            </a:r>
            <a:endParaRPr/>
          </a:p>
          <a:p>
            <a:pPr indent="-342900" lvl="0" marL="457200" marR="0" rtl="0" algn="l">
              <a:lnSpc>
                <a:spcPct val="115000"/>
              </a:lnSpc>
              <a:spcBef>
                <a:spcPts val="0"/>
              </a:spcBef>
              <a:spcAft>
                <a:spcPts val="0"/>
              </a:spcAft>
              <a:buClr>
                <a:schemeClr val="dk2"/>
              </a:buClr>
              <a:buSzPts val="1800"/>
              <a:buFont typeface="Arial"/>
              <a:buChar char="-"/>
            </a:pPr>
            <a:r>
              <a:rPr lang="en"/>
              <a:t>Share reagents with future researchers</a:t>
            </a:r>
            <a:endParaRPr/>
          </a:p>
          <a:p>
            <a:pPr indent="-342900" lvl="0" marL="457200" marR="0" rtl="0" algn="l">
              <a:lnSpc>
                <a:spcPct val="115000"/>
              </a:lnSpc>
              <a:spcBef>
                <a:spcPts val="0"/>
              </a:spcBef>
              <a:spcAft>
                <a:spcPts val="0"/>
              </a:spcAft>
              <a:buClr>
                <a:schemeClr val="dk2"/>
              </a:buClr>
              <a:buSzPts val="1800"/>
              <a:buFont typeface="Arial"/>
              <a:buChar char="-"/>
            </a:pPr>
            <a:r>
              <a:rPr lang="en"/>
              <a:t>Accelerate science!</a:t>
            </a:r>
            <a:endParaRPr/>
          </a:p>
          <a:p>
            <a:pPr indent="0" lvl="0" marL="0" marR="0" rtl="0" algn="l">
              <a:lnSpc>
                <a:spcPct val="115000"/>
              </a:lnSpc>
              <a:spcBef>
                <a:spcPts val="0"/>
              </a:spcBef>
              <a:spcAft>
                <a:spcPts val="0"/>
              </a:spcAft>
              <a:buNone/>
            </a:pPr>
            <a:r>
              <a:t/>
            </a:r>
            <a:endParaRPr/>
          </a:p>
          <a:p>
            <a:pPr indent="0" lvl="0" marL="0" marR="0" rtl="0" algn="l">
              <a:lnSpc>
                <a:spcPct val="115000"/>
              </a:lnSpc>
              <a:spcBef>
                <a:spcPts val="0"/>
              </a:spcBef>
              <a:spcAft>
                <a:spcPts val="0"/>
              </a:spcAft>
              <a:buNone/>
            </a:pPr>
            <a:r>
              <a:rPr lang="en"/>
              <a:t>The tools discussed here should provide you with the framework to make you research more reproducible and will save you time and resources in the long term</a:t>
            </a:r>
            <a:endParaRPr/>
          </a:p>
        </p:txBody>
      </p:sp>
      <p:sp>
        <p:nvSpPr>
          <p:cNvPr id="1143" name="Google Shape;1143;p12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graphicFrame>
        <p:nvGraphicFramePr>
          <p:cNvPr id="1148" name="Google Shape;1148;p128"/>
          <p:cNvGraphicFramePr/>
          <p:nvPr/>
        </p:nvGraphicFramePr>
        <p:xfrm>
          <a:off x="53788" y="48932"/>
          <a:ext cx="3000000" cy="3000000"/>
        </p:xfrm>
        <a:graphic>
          <a:graphicData uri="http://schemas.openxmlformats.org/drawingml/2006/table">
            <a:tbl>
              <a:tblPr bandRow="1" firstRow="1">
                <a:noFill/>
                <a:tableStyleId>{1979818E-4D26-4B5B-9450-4338058E0975}</a:tableStyleId>
              </a:tblPr>
              <a:tblGrid>
                <a:gridCol w="2249025"/>
                <a:gridCol w="2249025"/>
                <a:gridCol w="2249025"/>
                <a:gridCol w="2249025"/>
              </a:tblGrid>
              <a:tr h="370850">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organization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documentation</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analysis</a:t>
                      </a:r>
                      <a:endParaRPr sz="2000" u="none" cap="none" strike="noStrike">
                        <a:solidFill>
                          <a:srgbClr val="FF0000"/>
                        </a:solidFill>
                      </a:endParaRPr>
                    </a:p>
                  </a:txBody>
                  <a:tcPr marT="45725" marB="45725" marR="91450" marL="91450" anchor="ctr"/>
                </a:tc>
                <a:tc>
                  <a:txBody>
                    <a:bodyPr>
                      <a:noAutofit/>
                    </a:bodyPr>
                    <a:lstStyle/>
                    <a:p>
                      <a:pPr indent="0" lvl="0" marL="0" marR="0" rtl="0" algn="ctr">
                        <a:lnSpc>
                          <a:spcPct val="100000"/>
                        </a:lnSpc>
                        <a:spcBef>
                          <a:spcPts val="0"/>
                        </a:spcBef>
                        <a:spcAft>
                          <a:spcPts val="0"/>
                        </a:spcAft>
                        <a:buNone/>
                      </a:pPr>
                      <a:r>
                        <a:rPr lang="en" sz="2000" u="none" cap="none" strike="noStrike">
                          <a:solidFill>
                            <a:srgbClr val="FF0000"/>
                          </a:solidFill>
                        </a:rPr>
                        <a:t>dissemination</a:t>
                      </a:r>
                      <a:endParaRPr sz="2000" u="none" cap="none" strike="noStrike">
                        <a:solidFill>
                          <a:srgbClr val="FF0000"/>
                        </a:solidFill>
                      </a:endParaRPr>
                    </a:p>
                  </a:txBody>
                  <a:tcPr marT="45725" marB="45725" marR="91450" marL="91450" anchor="ctr"/>
                </a:tc>
              </a:tr>
            </a:tbl>
          </a:graphicData>
        </a:graphic>
      </p:graphicFrame>
      <p:pic>
        <p:nvPicPr>
          <p:cNvPr id="1149" name="Google Shape;1149;p128"/>
          <p:cNvPicPr preferRelativeResize="0"/>
          <p:nvPr/>
        </p:nvPicPr>
        <p:blipFill>
          <a:blip r:embed="rId3">
            <a:alphaModFix/>
          </a:blip>
          <a:stretch>
            <a:fillRect/>
          </a:stretch>
        </p:blipFill>
        <p:spPr>
          <a:xfrm>
            <a:off x="7109313" y="4053263"/>
            <a:ext cx="1818376" cy="289825"/>
          </a:xfrm>
          <a:prstGeom prst="rect">
            <a:avLst/>
          </a:prstGeom>
          <a:noFill/>
          <a:ln>
            <a:noFill/>
          </a:ln>
        </p:spPr>
      </p:pic>
      <p:pic>
        <p:nvPicPr>
          <p:cNvPr descr="Image result for addgene" id="1150" name="Google Shape;1150;p128"/>
          <p:cNvPicPr preferRelativeResize="0"/>
          <p:nvPr/>
        </p:nvPicPr>
        <p:blipFill>
          <a:blip r:embed="rId4">
            <a:alphaModFix/>
          </a:blip>
          <a:stretch>
            <a:fillRect/>
          </a:stretch>
        </p:blipFill>
        <p:spPr>
          <a:xfrm>
            <a:off x="1916250" y="3972037"/>
            <a:ext cx="1638875" cy="452275"/>
          </a:xfrm>
          <a:prstGeom prst="rect">
            <a:avLst/>
          </a:prstGeom>
          <a:noFill/>
          <a:ln>
            <a:noFill/>
          </a:ln>
        </p:spPr>
      </p:pic>
      <p:pic>
        <p:nvPicPr>
          <p:cNvPr descr="Image result for code ocean" id="1151" name="Google Shape;1151;p128"/>
          <p:cNvPicPr preferRelativeResize="0"/>
          <p:nvPr/>
        </p:nvPicPr>
        <p:blipFill>
          <a:blip r:embed="rId5">
            <a:alphaModFix/>
          </a:blip>
          <a:stretch>
            <a:fillRect/>
          </a:stretch>
        </p:blipFill>
        <p:spPr>
          <a:xfrm>
            <a:off x="5188238" y="4053250"/>
            <a:ext cx="1750097" cy="289825"/>
          </a:xfrm>
          <a:prstGeom prst="rect">
            <a:avLst/>
          </a:prstGeom>
          <a:noFill/>
          <a:ln>
            <a:noFill/>
          </a:ln>
        </p:spPr>
      </p:pic>
      <p:pic>
        <p:nvPicPr>
          <p:cNvPr descr="Image result for elife" id="1152" name="Google Shape;1152;p128"/>
          <p:cNvPicPr preferRelativeResize="0"/>
          <p:nvPr/>
        </p:nvPicPr>
        <p:blipFill>
          <a:blip r:embed="rId6">
            <a:alphaModFix/>
          </a:blip>
          <a:stretch>
            <a:fillRect/>
          </a:stretch>
        </p:blipFill>
        <p:spPr>
          <a:xfrm>
            <a:off x="358675" y="3874725"/>
            <a:ext cx="1273575" cy="646900"/>
          </a:xfrm>
          <a:prstGeom prst="rect">
            <a:avLst/>
          </a:prstGeom>
          <a:noFill/>
          <a:ln>
            <a:noFill/>
          </a:ln>
        </p:spPr>
      </p:pic>
      <p:pic>
        <p:nvPicPr>
          <p:cNvPr descr="Image result for aspb" id="1153" name="Google Shape;1153;p128"/>
          <p:cNvPicPr preferRelativeResize="0"/>
          <p:nvPr/>
        </p:nvPicPr>
        <p:blipFill>
          <a:blip r:embed="rId7">
            <a:alphaModFix/>
          </a:blip>
          <a:stretch>
            <a:fillRect/>
          </a:stretch>
        </p:blipFill>
        <p:spPr>
          <a:xfrm>
            <a:off x="3839138" y="3496228"/>
            <a:ext cx="961550" cy="946685"/>
          </a:xfrm>
          <a:prstGeom prst="rect">
            <a:avLst/>
          </a:prstGeom>
          <a:noFill/>
          <a:ln>
            <a:noFill/>
          </a:ln>
        </p:spPr>
      </p:pic>
      <p:sp>
        <p:nvSpPr>
          <p:cNvPr id="1154" name="Google Shape;1154;p128"/>
          <p:cNvSpPr txBox="1"/>
          <p:nvPr>
            <p:ph idx="12" type="sldNum"/>
          </p:nvPr>
        </p:nvSpPr>
        <p:spPr>
          <a:xfrm>
            <a:off x="8472458" y="4587017"/>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000"/>
              <a:buFont typeface="Arial"/>
              <a:buNone/>
            </a:pPr>
            <a:fld id="{00000000-1234-1234-1234-123412341234}" type="slidenum">
              <a:rPr lang="en"/>
              <a:t>‹#›</a:t>
            </a:fld>
            <a:endParaRPr/>
          </a:p>
        </p:txBody>
      </p:sp>
      <p:sp>
        <p:nvSpPr>
          <p:cNvPr id="1155" name="Google Shape;1155;p128"/>
          <p:cNvSpPr txBox="1"/>
          <p:nvPr/>
        </p:nvSpPr>
        <p:spPr>
          <a:xfrm>
            <a:off x="5318150" y="1267225"/>
            <a:ext cx="3703200" cy="45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6AA84F"/>
                </a:solidFill>
                <a:highlight>
                  <a:srgbClr val="FFFFFF"/>
                </a:highlight>
              </a:rPr>
              <a:t>What is one thing that you can do today to make your research more reproducible?</a:t>
            </a:r>
            <a:endParaRPr sz="2400">
              <a:solidFill>
                <a:srgbClr val="6AA84F"/>
              </a:solidFill>
              <a:highlight>
                <a:srgbClr val="FFFFFF"/>
              </a:highlight>
            </a:endParaRPr>
          </a:p>
          <a:p>
            <a:pPr indent="0" lvl="0" marL="0" rtl="0" algn="ctr">
              <a:spcBef>
                <a:spcPts val="0"/>
              </a:spcBef>
              <a:spcAft>
                <a:spcPts val="0"/>
              </a:spcAft>
              <a:buNone/>
            </a:pPr>
            <a:r>
              <a:t/>
            </a:r>
            <a:endParaRPr sz="2400">
              <a:solidFill>
                <a:srgbClr val="6AA84F"/>
              </a:solidFill>
              <a:highlight>
                <a:srgbClr val="FFFFFF"/>
              </a:highlight>
            </a:endParaRPr>
          </a:p>
          <a:p>
            <a:pPr indent="0" lvl="0" marL="0" rtl="0" algn="ctr">
              <a:spcBef>
                <a:spcPts val="0"/>
              </a:spcBef>
              <a:spcAft>
                <a:spcPts val="0"/>
              </a:spcAft>
              <a:buNone/>
            </a:pPr>
            <a:r>
              <a:t/>
            </a:r>
            <a:endParaRPr sz="2400">
              <a:solidFill>
                <a:srgbClr val="6AA84F"/>
              </a:solidFill>
              <a:highlight>
                <a:srgbClr val="FFFFFF"/>
              </a:highlight>
            </a:endParaRPr>
          </a:p>
        </p:txBody>
      </p:sp>
      <p:sp>
        <p:nvSpPr>
          <p:cNvPr id="1156" name="Google Shape;1156;p128"/>
          <p:cNvSpPr txBox="1"/>
          <p:nvPr/>
        </p:nvSpPr>
        <p:spPr>
          <a:xfrm>
            <a:off x="513825" y="4343075"/>
            <a:ext cx="12735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@eLife</a:t>
            </a:r>
            <a:endParaRPr sz="1600"/>
          </a:p>
        </p:txBody>
      </p:sp>
      <p:sp>
        <p:nvSpPr>
          <p:cNvPr id="1157" name="Google Shape;1157;p128"/>
          <p:cNvSpPr txBox="1"/>
          <p:nvPr/>
        </p:nvSpPr>
        <p:spPr>
          <a:xfrm>
            <a:off x="2098950" y="4348125"/>
            <a:ext cx="14562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@Addgene</a:t>
            </a:r>
            <a:endParaRPr sz="1600"/>
          </a:p>
        </p:txBody>
      </p:sp>
      <p:sp>
        <p:nvSpPr>
          <p:cNvPr id="1158" name="Google Shape;1158;p128"/>
          <p:cNvSpPr txBox="1"/>
          <p:nvPr/>
        </p:nvSpPr>
        <p:spPr>
          <a:xfrm>
            <a:off x="5112050" y="4329725"/>
            <a:ext cx="19212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@CodeOceanHQ</a:t>
            </a:r>
            <a:endParaRPr sz="1600"/>
          </a:p>
        </p:txBody>
      </p:sp>
      <p:sp>
        <p:nvSpPr>
          <p:cNvPr id="1159" name="Google Shape;1159;p128"/>
          <p:cNvSpPr txBox="1"/>
          <p:nvPr/>
        </p:nvSpPr>
        <p:spPr>
          <a:xfrm>
            <a:off x="7143225" y="4329725"/>
            <a:ext cx="16389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@protocols.io</a:t>
            </a:r>
            <a:endParaRPr sz="1600"/>
          </a:p>
        </p:txBody>
      </p:sp>
      <p:sp>
        <p:nvSpPr>
          <p:cNvPr id="1160" name="Google Shape;1160;p128"/>
          <p:cNvSpPr txBox="1"/>
          <p:nvPr/>
        </p:nvSpPr>
        <p:spPr>
          <a:xfrm>
            <a:off x="3836438" y="4348125"/>
            <a:ext cx="1638900" cy="7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t>@ASPB</a:t>
            </a:r>
            <a:endParaRPr sz="1600"/>
          </a:p>
        </p:txBody>
      </p:sp>
      <p:sp>
        <p:nvSpPr>
          <p:cNvPr id="1161" name="Google Shape;1161;p128"/>
          <p:cNvSpPr txBox="1"/>
          <p:nvPr/>
        </p:nvSpPr>
        <p:spPr>
          <a:xfrm>
            <a:off x="0" y="596700"/>
            <a:ext cx="2654100" cy="216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chemeClr val="dk1"/>
                </a:solidFill>
              </a:rPr>
              <a:t>Contributors</a:t>
            </a:r>
            <a:endParaRPr sz="1800">
              <a:solidFill>
                <a:schemeClr val="dk1"/>
              </a:solidFill>
            </a:endParaRPr>
          </a:p>
          <a:p>
            <a:pPr indent="0" lvl="0" marL="0" rtl="0" algn="l">
              <a:spcBef>
                <a:spcPts val="0"/>
              </a:spcBef>
              <a:spcAft>
                <a:spcPts val="0"/>
              </a:spcAft>
              <a:buNone/>
            </a:pPr>
            <a:r>
              <a:rPr lang="en" sz="1800">
                <a:solidFill>
                  <a:schemeClr val="dk1"/>
                </a:solidFill>
              </a:rPr>
              <a:t>Sonali Roy</a:t>
            </a:r>
            <a:endParaRPr sz="1800">
              <a:solidFill>
                <a:schemeClr val="dk1"/>
              </a:solidFill>
            </a:endParaRPr>
          </a:p>
          <a:p>
            <a:pPr indent="0" lvl="0" marL="0" rtl="0" algn="l">
              <a:spcBef>
                <a:spcPts val="0"/>
              </a:spcBef>
              <a:spcAft>
                <a:spcPts val="0"/>
              </a:spcAft>
              <a:buNone/>
            </a:pPr>
            <a:r>
              <a:rPr lang="en" sz="1800">
                <a:solidFill>
                  <a:schemeClr val="dk1"/>
                </a:solidFill>
              </a:rPr>
              <a:t>Lenny Teytelman</a:t>
            </a:r>
            <a:endParaRPr sz="1800">
              <a:solidFill>
                <a:schemeClr val="dk1"/>
              </a:solidFill>
            </a:endParaRPr>
          </a:p>
          <a:p>
            <a:pPr indent="0" lvl="0" marL="0" rtl="0" algn="l">
              <a:spcBef>
                <a:spcPts val="0"/>
              </a:spcBef>
              <a:spcAft>
                <a:spcPts val="0"/>
              </a:spcAft>
              <a:buNone/>
            </a:pPr>
            <a:r>
              <a:rPr lang="en" sz="1800">
                <a:solidFill>
                  <a:schemeClr val="dk1"/>
                </a:solidFill>
              </a:rPr>
              <a:t>Sarah Robinson</a:t>
            </a:r>
            <a:endParaRPr sz="1800">
              <a:solidFill>
                <a:schemeClr val="dk1"/>
              </a:solidFill>
            </a:endParaRPr>
          </a:p>
          <a:p>
            <a:pPr indent="0" lvl="0" marL="0" rtl="0" algn="l">
              <a:spcBef>
                <a:spcPts val="0"/>
              </a:spcBef>
              <a:spcAft>
                <a:spcPts val="0"/>
              </a:spcAft>
              <a:buNone/>
            </a:pPr>
            <a:r>
              <a:rPr lang="en" sz="1800">
                <a:solidFill>
                  <a:schemeClr val="dk1"/>
                </a:solidFill>
              </a:rPr>
              <a:t>Benjamin Schwessinger</a:t>
            </a:r>
            <a:endParaRPr sz="1800">
              <a:solidFill>
                <a:schemeClr val="dk1"/>
              </a:solidFill>
            </a:endParaRPr>
          </a:p>
          <a:p>
            <a:pPr indent="0" lvl="0" marL="0" rtl="0" algn="l">
              <a:spcBef>
                <a:spcPts val="0"/>
              </a:spcBef>
              <a:spcAft>
                <a:spcPts val="0"/>
              </a:spcAft>
              <a:buNone/>
            </a:pPr>
            <a:r>
              <a:rPr lang="en" sz="1800">
                <a:solidFill>
                  <a:schemeClr val="dk1"/>
                </a:solidFill>
              </a:rPr>
              <a:t>April Clyburne-Sherin</a:t>
            </a:r>
            <a:endParaRPr sz="1800">
              <a:solidFill>
                <a:schemeClr val="dk1"/>
              </a:solidFill>
            </a:endParaRPr>
          </a:p>
          <a:p>
            <a:pPr indent="0" lvl="0" marL="0" rtl="0" algn="l">
              <a:spcBef>
                <a:spcPts val="0"/>
              </a:spcBef>
              <a:spcAft>
                <a:spcPts val="0"/>
              </a:spcAft>
              <a:buNone/>
            </a:pPr>
            <a:r>
              <a:rPr lang="en" sz="1800">
                <a:solidFill>
                  <a:schemeClr val="dk1"/>
                </a:solidFill>
              </a:rPr>
              <a:t>Nicolas Schmelling</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spcBef>
                <a:spcPts val="0"/>
              </a:spcBef>
              <a:spcAft>
                <a:spcPts val="0"/>
              </a:spcAft>
              <a:buNone/>
            </a:pPr>
            <a:r>
              <a:t/>
            </a:r>
            <a:endParaRPr sz="1800">
              <a:solidFill>
                <a:schemeClr val="dk1"/>
              </a:solidFill>
            </a:endParaRPr>
          </a:p>
          <a:p>
            <a:pPr indent="0" lvl="0" marL="0" rtl="0" algn="l">
              <a:lnSpc>
                <a:spcPct val="115000"/>
              </a:lnSpc>
              <a:spcBef>
                <a:spcPts val="0"/>
              </a:spcBef>
              <a:spcAft>
                <a:spcPts val="0"/>
              </a:spcAft>
              <a:buNone/>
            </a:pPr>
            <a:r>
              <a:rPr lang="en" sz="1100">
                <a:solidFill>
                  <a:srgbClr val="FFFFFF"/>
                </a:solidFill>
                <a:highlight>
                  <a:schemeClr val="dk1"/>
                </a:highlight>
                <a:latin typeface="Open Sans"/>
                <a:ea typeface="Open Sans"/>
                <a:cs typeface="Open Sans"/>
                <a:sym typeface="Open Sans"/>
              </a:rPr>
              <a:t>Post-Webinar Survey here</a:t>
            </a:r>
            <a:r>
              <a:rPr lang="en" sz="1100">
                <a:solidFill>
                  <a:schemeClr val="dk1"/>
                </a:solidFill>
                <a:latin typeface="Open Sans"/>
                <a:ea typeface="Open Sans"/>
                <a:cs typeface="Open Sans"/>
                <a:sym typeface="Open Sans"/>
              </a:rPr>
              <a:t>: </a:t>
            </a:r>
            <a:r>
              <a:rPr lang="en" u="sng">
                <a:solidFill>
                  <a:srgbClr val="1155CC"/>
                </a:solidFill>
                <a:latin typeface="Oswald"/>
                <a:ea typeface="Oswald"/>
                <a:cs typeface="Oswald"/>
                <a:sym typeface="Oswald"/>
                <a:hlinkClick r:id="rId8"/>
              </a:rPr>
              <a:t>https://forms.gle/dpdumHJLCkG7sBEp6</a:t>
            </a:r>
            <a:endParaRPr>
              <a:solidFill>
                <a:schemeClr val="dk1"/>
              </a:solidFill>
            </a:endParaRPr>
          </a:p>
        </p:txBody>
      </p:sp>
      <p:sp>
        <p:nvSpPr>
          <p:cNvPr id="1162" name="Google Shape;1162;p128"/>
          <p:cNvSpPr txBox="1"/>
          <p:nvPr/>
        </p:nvSpPr>
        <p:spPr>
          <a:xfrm>
            <a:off x="2654100" y="707525"/>
            <a:ext cx="2654100" cy="176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rPr>
              <a:t>Tracey Weissgerber</a:t>
            </a:r>
            <a:endParaRPr sz="1800">
              <a:solidFill>
                <a:schemeClr val="dk1"/>
              </a:solidFill>
            </a:endParaRPr>
          </a:p>
          <a:p>
            <a:pPr indent="0" lvl="0" marL="0" rtl="0" algn="l">
              <a:spcBef>
                <a:spcPts val="0"/>
              </a:spcBef>
              <a:spcAft>
                <a:spcPts val="0"/>
              </a:spcAft>
              <a:buNone/>
            </a:pPr>
            <a:r>
              <a:rPr lang="en" sz="1800">
                <a:solidFill>
                  <a:schemeClr val="dk1"/>
                </a:solidFill>
              </a:rPr>
              <a:t>Tyler Ford</a:t>
            </a:r>
            <a:endParaRPr sz="1800">
              <a:solidFill>
                <a:schemeClr val="dk1"/>
              </a:solidFill>
            </a:endParaRPr>
          </a:p>
          <a:p>
            <a:pPr indent="0" lvl="0" marL="0" rtl="0" algn="l">
              <a:spcBef>
                <a:spcPts val="0"/>
              </a:spcBef>
              <a:spcAft>
                <a:spcPts val="0"/>
              </a:spcAft>
              <a:buNone/>
            </a:pPr>
            <a:r>
              <a:rPr lang="en" sz="1800">
                <a:solidFill>
                  <a:schemeClr val="dk1"/>
                </a:solidFill>
              </a:rPr>
              <a:t>Bradly Alicea</a:t>
            </a:r>
            <a:endParaRPr sz="1800">
              <a:solidFill>
                <a:schemeClr val="dk1"/>
              </a:solidFill>
            </a:endParaRPr>
          </a:p>
          <a:p>
            <a:pPr indent="0" lvl="0" marL="0" rtl="0" algn="l">
              <a:spcBef>
                <a:spcPts val="0"/>
              </a:spcBef>
              <a:spcAft>
                <a:spcPts val="0"/>
              </a:spcAft>
              <a:buNone/>
            </a:pPr>
            <a:r>
              <a:rPr lang="en" sz="1800">
                <a:solidFill>
                  <a:schemeClr val="dk1"/>
                </a:solidFill>
              </a:rPr>
              <a:t>Joanne Kamens</a:t>
            </a:r>
            <a:endParaRPr sz="1800">
              <a:solidFill>
                <a:schemeClr val="dk1"/>
              </a:solidFill>
            </a:endParaRPr>
          </a:p>
          <a:p>
            <a:pPr indent="0" lvl="0" marL="0" rtl="0" algn="l">
              <a:spcBef>
                <a:spcPts val="0"/>
              </a:spcBef>
              <a:spcAft>
                <a:spcPts val="0"/>
              </a:spcAft>
              <a:buNone/>
            </a:pPr>
            <a:r>
              <a:rPr lang="en" sz="1800">
                <a:solidFill>
                  <a:schemeClr val="dk1"/>
                </a:solidFill>
              </a:rPr>
              <a:t>Steven Burgess</a:t>
            </a:r>
            <a:endParaRPr sz="1800">
              <a:solidFill>
                <a:schemeClr val="dk1"/>
              </a:solidFill>
            </a:endParaRPr>
          </a:p>
          <a:p>
            <a:pPr indent="0" lvl="0" marL="0" rtl="0" algn="l">
              <a:spcBef>
                <a:spcPts val="0"/>
              </a:spcBef>
              <a:spcAft>
                <a:spcPts val="0"/>
              </a:spcAft>
              <a:buNone/>
            </a:pPr>
            <a:r>
              <a:rPr lang="en" sz="1800">
                <a:solidFill>
                  <a:schemeClr val="dk1"/>
                </a:solidFill>
              </a:rPr>
              <a:t>Ian Li</a:t>
            </a:r>
            <a:endParaRPr sz="1800">
              <a:solidFill>
                <a:schemeClr val="dk1"/>
              </a:solidFill>
            </a:endParaRPr>
          </a:p>
          <a:p>
            <a:pPr indent="0" lvl="0" marL="0" rtl="0" algn="l">
              <a:spcBef>
                <a:spcPts val="0"/>
              </a:spcBef>
              <a:spcAft>
                <a:spcPts val="0"/>
              </a:spcAft>
              <a:buNone/>
            </a:pPr>
            <a:r>
              <a:rPr lang="en" sz="1800">
                <a:solidFill>
                  <a:schemeClr val="dk1"/>
                </a:solidFill>
              </a:rPr>
              <a:t>Jennifer Tsang</a:t>
            </a:r>
            <a:endParaRPr sz="1800">
              <a:solidFill>
                <a:schemeClr val="dk1"/>
              </a:solidFill>
            </a:endParaRPr>
          </a:p>
          <a:p>
            <a:pPr indent="0" lvl="0" marL="0" rtl="0" algn="l">
              <a:spcBef>
                <a:spcPts val="0"/>
              </a:spcBef>
              <a:spcAft>
                <a:spcPts val="0"/>
              </a:spcAft>
              <a:buNone/>
            </a:pPr>
            <a:r>
              <a:rPr lang="en" sz="1800">
                <a:solidFill>
                  <a:schemeClr val="dk1"/>
                </a:solidFill>
              </a:rPr>
              <a:t>Angela Abitua</a:t>
            </a:r>
            <a:endParaRPr sz="1800">
              <a:solidFill>
                <a:schemeClr val="dk1"/>
              </a:solidFill>
            </a:endParaRPr>
          </a:p>
          <a:p>
            <a:pPr indent="0" lvl="0" marL="0" rtl="0" algn="l">
              <a:spcBef>
                <a:spcPts val="0"/>
              </a:spcBef>
              <a:spcAft>
                <a:spcPts val="0"/>
              </a:spcAft>
              <a:buNone/>
            </a:pPr>
            <a:r>
              <a:rPr lang="en" sz="1800">
                <a:solidFill>
                  <a:schemeClr val="dk1"/>
                </a:solidFill>
              </a:rPr>
              <a:t>Diep Ganguly</a:t>
            </a:r>
            <a:endParaRPr sz="1800">
              <a:solidFill>
                <a:schemeClr val="dk1"/>
              </a:solidFill>
            </a:endParaRPr>
          </a:p>
          <a:p>
            <a:pPr indent="0" lvl="0" marL="0" rtl="0" algn="l">
              <a:spcBef>
                <a:spcPts val="0"/>
              </a:spcBef>
              <a:spcAft>
                <a:spcPts val="0"/>
              </a:spcAft>
              <a:buNone/>
            </a:pPr>
            <a:r>
              <a:t/>
            </a:r>
            <a:endParaRPr sz="1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