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09" r:id="rId3"/>
    <p:sldId id="307" r:id="rId4"/>
    <p:sldId id="310" r:id="rId5"/>
    <p:sldId id="302" r:id="rId6"/>
    <p:sldId id="311" r:id="rId7"/>
    <p:sldId id="298" r:id="rId8"/>
    <p:sldId id="299" r:id="rId9"/>
    <p:sldId id="304" r:id="rId10"/>
    <p:sldId id="305" r:id="rId11"/>
    <p:sldId id="306" r:id="rId12"/>
    <p:sldId id="301" r:id="rId13"/>
    <p:sldId id="300" r:id="rId14"/>
    <p:sldId id="296"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552" userDrawn="1">
          <p15:clr>
            <a:srgbClr val="A4A3A4"/>
          </p15:clr>
        </p15:guide>
        <p15:guide id="3" orient="horz" pos="864" userDrawn="1">
          <p15:clr>
            <a:srgbClr val="A4A3A4"/>
          </p15:clr>
        </p15:guide>
        <p15:guide id="4"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62"/>
    <p:restoredTop sz="86395"/>
  </p:normalViewPr>
  <p:slideViewPr>
    <p:cSldViewPr snapToGrid="0" snapToObjects="1" showGuides="1">
      <p:cViewPr varScale="1">
        <p:scale>
          <a:sx n="143" d="100"/>
          <a:sy n="143" d="100"/>
        </p:scale>
        <p:origin x="216" y="1104"/>
      </p:cViewPr>
      <p:guideLst>
        <p:guide orient="horz" pos="288"/>
        <p:guide pos="3552"/>
        <p:guide orient="horz" pos="864"/>
        <p:guide pos="28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8A24F-6F93-1E43-9642-83685F7390C6}" type="datetimeFigureOut">
              <a:rPr lang="en-US" smtClean="0"/>
              <a:t>6/11/19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B4AE-9579-364A-8592-5DAB2DC6450B}" type="slidenum">
              <a:rPr lang="en-US" smtClean="0"/>
              <a:t>‹#›</a:t>
            </a:fld>
            <a:endParaRPr lang="en-US"/>
          </a:p>
        </p:txBody>
      </p:sp>
    </p:spTree>
    <p:extLst>
      <p:ext uri="{BB962C8B-B14F-4D97-AF65-F5344CB8AC3E}">
        <p14:creationId xmlns:p14="http://schemas.microsoft.com/office/powerpoint/2010/main" val="199445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Crossref</a:t>
            </a:r>
            <a:r>
              <a:rPr lang="en-US" baseline="0" dirty="0"/>
              <a:t> is reaching out to improve member’s understanding of their </a:t>
            </a:r>
            <a:r>
              <a:rPr lang="en-US" baseline="0" dirty="0" err="1"/>
              <a:t>Crossref</a:t>
            </a:r>
            <a:r>
              <a:rPr lang="en-US" baseline="0" dirty="0"/>
              <a:t> metadata with Participation Reports that provide completeness %’s for ten metadata elements related to </a:t>
            </a:r>
            <a:r>
              <a:rPr lang="en-US" baseline="0" dirty="0" err="1"/>
              <a:t>Crossref</a:t>
            </a:r>
            <a:r>
              <a:rPr lang="en-US" baseline="0" dirty="0"/>
              <a:t> services. These reports are available for all </a:t>
            </a:r>
            <a:r>
              <a:rPr lang="en-US" baseline="0" dirty="0" err="1"/>
              <a:t>Crossref</a:t>
            </a:r>
            <a:r>
              <a:rPr lang="en-US" baseline="0" dirty="0"/>
              <a:t> members and journals.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1</a:t>
            </a:fld>
            <a:endParaRPr lang="en-US"/>
          </a:p>
        </p:txBody>
      </p:sp>
    </p:spTree>
    <p:extLst>
      <p:ext uri="{BB962C8B-B14F-4D97-AF65-F5344CB8AC3E}">
        <p14:creationId xmlns:p14="http://schemas.microsoft.com/office/powerpoint/2010/main" val="355681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3B4AE-9579-364A-8592-5DAB2DC6450B}" type="slidenum">
              <a:rPr lang="en-US" smtClean="0"/>
              <a:t>10</a:t>
            </a:fld>
            <a:endParaRPr lang="en-US"/>
          </a:p>
        </p:txBody>
      </p:sp>
    </p:spTree>
    <p:extLst>
      <p:ext uri="{BB962C8B-B14F-4D97-AF65-F5344CB8AC3E}">
        <p14:creationId xmlns:p14="http://schemas.microsoft.com/office/powerpoint/2010/main" val="162857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3B4AE-9579-364A-8592-5DAB2DC6450B}" type="slidenum">
              <a:rPr lang="en-US" smtClean="0"/>
              <a:t>11</a:t>
            </a:fld>
            <a:endParaRPr lang="en-US"/>
          </a:p>
        </p:txBody>
      </p:sp>
    </p:spTree>
    <p:extLst>
      <p:ext uri="{BB962C8B-B14F-4D97-AF65-F5344CB8AC3E}">
        <p14:creationId xmlns:p14="http://schemas.microsoft.com/office/powerpoint/2010/main" val="417596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relationship between completeness and size can shed light on answers to many questions like do large publishers have more complete metadata? The data do not show any obvious relationship, but there are several interesting features. First, the data tend to occur as integers and second, there is a paucity of data between six and eight. Both of these features will be explored in more detail in the future.</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12</a:t>
            </a:fld>
            <a:endParaRPr lang="en-US"/>
          </a:p>
        </p:txBody>
      </p:sp>
    </p:spTree>
    <p:extLst>
      <p:ext uri="{BB962C8B-B14F-4D97-AF65-F5344CB8AC3E}">
        <p14:creationId xmlns:p14="http://schemas.microsoft.com/office/powerpoint/2010/main" val="292225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compact view of </a:t>
            </a:r>
            <a:r>
              <a:rPr lang="en-US" dirty="0" err="1"/>
              <a:t>Crossref</a:t>
            </a:r>
            <a:r>
              <a:rPr lang="en-US" dirty="0"/>
              <a:t> metadata evolution histories allows easy comparison of multiple members</a:t>
            </a:r>
            <a:r>
              <a:rPr lang="en-US" baseline="0" dirty="0"/>
              <a:t>. This panel shows data for twenty publishers that attended the JATS-Con conference May 20-21, 2019. There is quite a bit of variation in this group.</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13</a:t>
            </a:fld>
            <a:endParaRPr lang="en-US"/>
          </a:p>
        </p:txBody>
      </p:sp>
    </p:spTree>
    <p:extLst>
      <p:ext uri="{BB962C8B-B14F-4D97-AF65-F5344CB8AC3E}">
        <p14:creationId xmlns:p14="http://schemas.microsoft.com/office/powerpoint/2010/main" val="350465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currently working with Dryad to extract organization names from affiliation strings in </a:t>
            </a:r>
            <a:r>
              <a:rPr lang="en-US" baseline="0" dirty="0" err="1"/>
              <a:t>Crossref</a:t>
            </a:r>
            <a:r>
              <a:rPr lang="en-US" baseline="0" dirty="0"/>
              <a:t> metadata. The metadata evolution data can help identify two types of potential future partners in this work: publishers that have recently increased the completeness of their affiliation data like the Korean Society for Plant Biotechnology (left) and publishers with long histories of very complete affiliation data like </a:t>
            </a:r>
            <a:r>
              <a:rPr lang="en-US" baseline="0" dirty="0" err="1"/>
              <a:t>Hindawi</a:t>
            </a:r>
            <a:r>
              <a:rPr lang="en-US" baseline="0" dirty="0"/>
              <a:t> (right). If you are interested – let me know.</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14</a:t>
            </a:fld>
            <a:endParaRPr lang="en-US"/>
          </a:p>
        </p:txBody>
      </p:sp>
    </p:spTree>
    <p:extLst>
      <p:ext uri="{BB962C8B-B14F-4D97-AF65-F5344CB8AC3E}">
        <p14:creationId xmlns:p14="http://schemas.microsoft.com/office/powerpoint/2010/main" val="7036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3B4AE-9579-364A-8592-5DAB2DC6450B}" type="slidenum">
              <a:rPr lang="en-US" smtClean="0"/>
              <a:t>15</a:t>
            </a:fld>
            <a:endParaRPr lang="en-US"/>
          </a:p>
        </p:txBody>
      </p:sp>
    </p:spTree>
    <p:extLst>
      <p:ext uri="{BB962C8B-B14F-4D97-AF65-F5344CB8AC3E}">
        <p14:creationId xmlns:p14="http://schemas.microsoft.com/office/powerpoint/2010/main" val="183824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Crossref</a:t>
            </a:r>
            <a:r>
              <a:rPr lang="en-US" baseline="0" dirty="0"/>
              <a:t> is reaching out to improve member’s understanding of their </a:t>
            </a:r>
            <a:r>
              <a:rPr lang="en-US" baseline="0" dirty="0" err="1"/>
              <a:t>Crossref</a:t>
            </a:r>
            <a:r>
              <a:rPr lang="en-US" baseline="0" dirty="0"/>
              <a:t> metadata with Participation Reports that provide completeness %’s for ten metadata elements related to </a:t>
            </a:r>
            <a:r>
              <a:rPr lang="en-US" baseline="0" dirty="0" err="1"/>
              <a:t>Crossref</a:t>
            </a:r>
            <a:r>
              <a:rPr lang="en-US" baseline="0" dirty="0"/>
              <a:t> services. These reports are available for all </a:t>
            </a:r>
            <a:r>
              <a:rPr lang="en-US" baseline="0" dirty="0" err="1"/>
              <a:t>Crossref</a:t>
            </a:r>
            <a:r>
              <a:rPr lang="en-US" baseline="0" dirty="0"/>
              <a:t> members and journals.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2</a:t>
            </a:fld>
            <a:endParaRPr lang="en-US"/>
          </a:p>
        </p:txBody>
      </p:sp>
    </p:spTree>
    <p:extLst>
      <p:ext uri="{BB962C8B-B14F-4D97-AF65-F5344CB8AC3E}">
        <p14:creationId xmlns:p14="http://schemas.microsoft.com/office/powerpoint/2010/main" val="21056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Crossref</a:t>
            </a:r>
            <a:r>
              <a:rPr lang="en-US" baseline="0" dirty="0"/>
              <a:t> is reaching out to improve member’s understanding of their </a:t>
            </a:r>
            <a:r>
              <a:rPr lang="en-US" baseline="0" dirty="0" err="1"/>
              <a:t>Crossref</a:t>
            </a:r>
            <a:r>
              <a:rPr lang="en-US" baseline="0" dirty="0"/>
              <a:t> metadata with Participation Reports that provide completeness %’s for ten metadata elements related to </a:t>
            </a:r>
            <a:r>
              <a:rPr lang="en-US" baseline="0" dirty="0" err="1"/>
              <a:t>Crossref</a:t>
            </a:r>
            <a:r>
              <a:rPr lang="en-US" baseline="0" dirty="0"/>
              <a:t> services. These reports are available for all </a:t>
            </a:r>
            <a:r>
              <a:rPr lang="en-US" baseline="0" dirty="0" err="1"/>
              <a:t>Crossref</a:t>
            </a:r>
            <a:r>
              <a:rPr lang="en-US" baseline="0" dirty="0"/>
              <a:t> members and journals.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3</a:t>
            </a:fld>
            <a:endParaRPr lang="en-US"/>
          </a:p>
        </p:txBody>
      </p:sp>
    </p:spTree>
    <p:extLst>
      <p:ext uri="{BB962C8B-B14F-4D97-AF65-F5344CB8AC3E}">
        <p14:creationId xmlns:p14="http://schemas.microsoft.com/office/powerpoint/2010/main" val="11581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Crossref</a:t>
            </a:r>
            <a:r>
              <a:rPr lang="en-US" baseline="0" dirty="0"/>
              <a:t> is reaching out to improve member’s understanding of their </a:t>
            </a:r>
            <a:r>
              <a:rPr lang="en-US" baseline="0" dirty="0" err="1"/>
              <a:t>Crossref</a:t>
            </a:r>
            <a:r>
              <a:rPr lang="en-US" baseline="0" dirty="0"/>
              <a:t> metadata with Participation Reports that provide completeness %’s for ten metadata elements related to </a:t>
            </a:r>
            <a:r>
              <a:rPr lang="en-US" baseline="0" dirty="0" err="1"/>
              <a:t>Crossref</a:t>
            </a:r>
            <a:r>
              <a:rPr lang="en-US" baseline="0" dirty="0"/>
              <a:t> services. These reports are available for all </a:t>
            </a:r>
            <a:r>
              <a:rPr lang="en-US" baseline="0" dirty="0" err="1"/>
              <a:t>Crossref</a:t>
            </a:r>
            <a:r>
              <a:rPr lang="en-US" baseline="0" dirty="0"/>
              <a:t> members and journals.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4</a:t>
            </a:fld>
            <a:endParaRPr lang="en-US"/>
          </a:p>
        </p:txBody>
      </p:sp>
    </p:spTree>
    <p:extLst>
      <p:ext uri="{BB962C8B-B14F-4D97-AF65-F5344CB8AC3E}">
        <p14:creationId xmlns:p14="http://schemas.microsoft.com/office/powerpoint/2010/main" val="334338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are available for many resource types. The</a:t>
            </a:r>
            <a:r>
              <a:rPr lang="en-US" baseline="0" dirty="0"/>
              <a:t> most common resource types are journal articles, books and book chapters.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5</a:t>
            </a:fld>
            <a:endParaRPr lang="en-US"/>
          </a:p>
        </p:txBody>
      </p:sp>
    </p:spTree>
    <p:extLst>
      <p:ext uri="{BB962C8B-B14F-4D97-AF65-F5344CB8AC3E}">
        <p14:creationId xmlns:p14="http://schemas.microsoft.com/office/powerpoint/2010/main" val="311784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are available for many resource types. The</a:t>
            </a:r>
            <a:r>
              <a:rPr lang="en-US" baseline="0" dirty="0"/>
              <a:t> most common resource types are journal articles, books and book chapters.</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6</a:t>
            </a:fld>
            <a:endParaRPr lang="en-US"/>
          </a:p>
        </p:txBody>
      </p:sp>
    </p:spTree>
    <p:extLst>
      <p:ext uri="{BB962C8B-B14F-4D97-AF65-F5344CB8AC3E}">
        <p14:creationId xmlns:p14="http://schemas.microsoft.com/office/powerpoint/2010/main" val="73705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using radar plots of t</a:t>
            </a:r>
            <a:r>
              <a:rPr lang="en-US" dirty="0"/>
              <a:t>hese</a:t>
            </a:r>
            <a:r>
              <a:rPr lang="en-US" baseline="0" dirty="0"/>
              <a:t> data to examine the evolution of </a:t>
            </a:r>
            <a:r>
              <a:rPr lang="en-US" baseline="0" dirty="0" err="1"/>
              <a:t>Crossref</a:t>
            </a:r>
            <a:r>
              <a:rPr lang="en-US" baseline="0" dirty="0"/>
              <a:t> metadata over time. The radar plots show the completeness data for the eleven metadata elements increasing from 0 to 100% along the radius of the plots for the </a:t>
            </a:r>
            <a:r>
              <a:rPr lang="en-US" baseline="0" dirty="0" err="1"/>
              <a:t>backefile</a:t>
            </a:r>
            <a:r>
              <a:rPr lang="en-US" baseline="0" dirty="0"/>
              <a:t> (orange) and current (blue) periods. In addition, sums of the eleven elements for current and backfile periods along with the change  are shown in the title for each plot.</a:t>
            </a:r>
            <a:endParaRPr lang="en-US" dirty="0"/>
          </a:p>
        </p:txBody>
      </p:sp>
      <p:sp>
        <p:nvSpPr>
          <p:cNvPr id="4" name="Slide Number Placeholder 3"/>
          <p:cNvSpPr>
            <a:spLocks noGrp="1"/>
          </p:cNvSpPr>
          <p:nvPr>
            <p:ph type="sldNum" sz="quarter" idx="5"/>
          </p:nvPr>
        </p:nvSpPr>
        <p:spPr/>
        <p:txBody>
          <a:bodyPr/>
          <a:lstStyle/>
          <a:p>
            <a:fld id="{EA63B4AE-9579-364A-8592-5DAB2DC6450B}" type="slidenum">
              <a:rPr lang="en-US" smtClean="0"/>
              <a:t>7</a:t>
            </a:fld>
            <a:endParaRPr lang="en-US"/>
          </a:p>
        </p:txBody>
      </p:sp>
    </p:spTree>
    <p:extLst>
      <p:ext uri="{BB962C8B-B14F-4D97-AF65-F5344CB8AC3E}">
        <p14:creationId xmlns:p14="http://schemas.microsoft.com/office/powerpoint/2010/main" val="24114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3B4AE-9579-364A-8592-5DAB2DC6450B}" type="slidenum">
              <a:rPr lang="en-US" smtClean="0"/>
              <a:t>8</a:t>
            </a:fld>
            <a:endParaRPr lang="en-US"/>
          </a:p>
        </p:txBody>
      </p:sp>
    </p:spTree>
    <p:extLst>
      <p:ext uri="{BB962C8B-B14F-4D97-AF65-F5344CB8AC3E}">
        <p14:creationId xmlns:p14="http://schemas.microsoft.com/office/powerpoint/2010/main" val="104026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3B4AE-9579-364A-8592-5DAB2DC6450B}" type="slidenum">
              <a:rPr lang="en-US" smtClean="0"/>
              <a:t>9</a:t>
            </a:fld>
            <a:endParaRPr lang="en-US"/>
          </a:p>
        </p:txBody>
      </p:sp>
    </p:spTree>
    <p:extLst>
      <p:ext uri="{BB962C8B-B14F-4D97-AF65-F5344CB8AC3E}">
        <p14:creationId xmlns:p14="http://schemas.microsoft.com/office/powerpoint/2010/main" val="423528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5DAE-B6A5-EE40-8945-29D2B521A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B2869-EA9F-204A-8844-A0C9F0765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2CEC8E-4577-E94E-AD8A-80601E81BA98}"/>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017BF424-5722-9345-913C-057B5C1D3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099CC-694B-0346-B3B0-178A25F35FF2}"/>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374331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4CF2-4200-A94E-90CC-AA41C4368B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30C5B8-5785-7A43-B93A-9632B1E472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1898A-E4D3-B64E-820A-8AB28D963BF5}"/>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A50E25ED-5F17-2545-BFBA-E8AA6F1E7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A0F75-276B-3B45-935F-23414702FD66}"/>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83880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3A745-C256-6149-AEA7-1CCC600E53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08285-ECF8-EB42-BC7D-6391643EB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45634-E5A0-8948-8133-3068A7CE2547}"/>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E22D9ABB-2F16-AC49-9056-1A169D5A3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10C80-132A-0D44-BC3A-F3376964EB6B}"/>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420394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859B-80F2-8F4A-AB56-10BABDD2D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F7B75-53C8-5F41-8650-FA133666B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C0E27-8FEA-5941-9B74-FB9492441532}"/>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BA2C0EDE-59DC-4A46-8F09-B23B4CE12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8BE18-93B4-6840-9B2D-EEA6A9A89858}"/>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323461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A5BA-9109-7749-B674-CBC2D37DB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DFDD1-8EF4-E74A-BD77-61A9D159A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16850-0616-8542-950D-1020E94C799E}"/>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7A92C1C4-D0A7-6A45-86D8-7F74CC232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C5B5-08F4-764B-B1E7-DE7E0EE2DEA9}"/>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298296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0DCC-3EFD-6744-8EEB-F8EC6E452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5CDA2-6DFF-F54B-A197-7E68A72D9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2AC04-EBE0-F149-9143-1FAA4617E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DA1B7-632A-2848-891E-5F7BE562D885}"/>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6" name="Footer Placeholder 5">
            <a:extLst>
              <a:ext uri="{FF2B5EF4-FFF2-40B4-BE49-F238E27FC236}">
                <a16:creationId xmlns:a16="http://schemas.microsoft.com/office/drawing/2014/main" id="{A5DBC58D-2C99-EB4B-8529-271EBD0BE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D77E0-927D-5644-B804-F227C7802C92}"/>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405699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E2B8-968C-6948-A432-F4B35ED352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B1F3D-201F-B348-B595-C1467BAE8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3BE99-ED1B-E748-AAB3-5958F4483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54FEC-EFDD-E34A-8BF0-4BEFDEEA2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77E9B-EBCE-494A-A37B-D22B386AB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CA4D1A-1B82-7B4E-8417-4B96491F2BF4}"/>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8" name="Footer Placeholder 7">
            <a:extLst>
              <a:ext uri="{FF2B5EF4-FFF2-40B4-BE49-F238E27FC236}">
                <a16:creationId xmlns:a16="http://schemas.microsoft.com/office/drawing/2014/main" id="{E9F69ED1-318C-4147-8FE0-F9F363F934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79A73-1C45-2B43-AA10-6F93290B6605}"/>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74708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B1D3-E0CA-E948-8E98-936E155E13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2454DB-C89A-A943-A497-E1CCC4CB0979}"/>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4" name="Footer Placeholder 3">
            <a:extLst>
              <a:ext uri="{FF2B5EF4-FFF2-40B4-BE49-F238E27FC236}">
                <a16:creationId xmlns:a16="http://schemas.microsoft.com/office/drawing/2014/main" id="{AAECF0BA-CE50-E347-8198-492B8FE29A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525C10-4CF3-F449-BF77-7B3F0291CBDE}"/>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415339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971E9-0168-E446-9922-D221C471CD0C}"/>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3" name="Footer Placeholder 2">
            <a:extLst>
              <a:ext uri="{FF2B5EF4-FFF2-40B4-BE49-F238E27FC236}">
                <a16:creationId xmlns:a16="http://schemas.microsoft.com/office/drawing/2014/main" id="{22318B07-0F54-3E42-8084-8C8A53C58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08525E-E801-7D46-9CA3-9CA6AF23A7F9}"/>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196916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B633-7ADA-E04F-8ADE-0D05D3851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958FA-0C52-7E45-975D-543AACFF5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CED5A-1674-EE44-BF4C-6E1750D07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E0C3F-0F65-AB44-ACAB-2287047ED660}"/>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6" name="Footer Placeholder 5">
            <a:extLst>
              <a:ext uri="{FF2B5EF4-FFF2-40B4-BE49-F238E27FC236}">
                <a16:creationId xmlns:a16="http://schemas.microsoft.com/office/drawing/2014/main" id="{D3DDBBC6-8AC5-6C49-BF83-EC6B1E5EC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56877-C2FB-6042-96B5-747DFC0D6B69}"/>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119913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2548-6DFD-0541-946C-DDEBD0C52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47F617-58AD-7F4F-A5DC-04D57710D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F98AA-85D1-0A41-B65B-BEC5BB41A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BAAC1-36F0-2443-94B8-154A8BCA24B3}"/>
              </a:ext>
            </a:extLst>
          </p:cNvPr>
          <p:cNvSpPr>
            <a:spLocks noGrp="1"/>
          </p:cNvSpPr>
          <p:nvPr>
            <p:ph type="dt" sz="half" idx="10"/>
          </p:nvPr>
        </p:nvSpPr>
        <p:spPr/>
        <p:txBody>
          <a:bodyPr/>
          <a:lstStyle/>
          <a:p>
            <a:fld id="{8978E6A0-B920-2C45-A6A1-AEF679937973}" type="datetimeFigureOut">
              <a:rPr lang="en-US" smtClean="0"/>
              <a:t>6/11/19</a:t>
            </a:fld>
            <a:endParaRPr lang="en-US"/>
          </a:p>
        </p:txBody>
      </p:sp>
      <p:sp>
        <p:nvSpPr>
          <p:cNvPr id="6" name="Footer Placeholder 5">
            <a:extLst>
              <a:ext uri="{FF2B5EF4-FFF2-40B4-BE49-F238E27FC236}">
                <a16:creationId xmlns:a16="http://schemas.microsoft.com/office/drawing/2014/main" id="{F88A76E7-7281-BD42-8D33-CF74C50FF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D2254-0B7C-7547-A16A-BD2A683CB2FB}"/>
              </a:ext>
            </a:extLst>
          </p:cNvPr>
          <p:cNvSpPr>
            <a:spLocks noGrp="1"/>
          </p:cNvSpPr>
          <p:nvPr>
            <p:ph type="sldNum" sz="quarter" idx="12"/>
          </p:nvPr>
        </p:nvSpPr>
        <p:spPr/>
        <p:txBody>
          <a:bodyPr/>
          <a:lstStyle/>
          <a:p>
            <a:fld id="{59AD0DE5-2125-4945-8CA4-48B5AC25BA68}" type="slidenum">
              <a:rPr lang="en-US" smtClean="0"/>
              <a:t>‹#›</a:t>
            </a:fld>
            <a:endParaRPr lang="en-US"/>
          </a:p>
        </p:txBody>
      </p:sp>
    </p:spTree>
    <p:extLst>
      <p:ext uri="{BB962C8B-B14F-4D97-AF65-F5344CB8AC3E}">
        <p14:creationId xmlns:p14="http://schemas.microsoft.com/office/powerpoint/2010/main" val="423653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40F6D-FBE4-0F46-AD7F-09EB0B175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645448-4FD9-8548-AEA8-4C764A72D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E5DE8-8AFD-DB4D-B6D2-8F5A42CD1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8E6A0-B920-2C45-A6A1-AEF679937973}" type="datetimeFigureOut">
              <a:rPr lang="en-US" smtClean="0"/>
              <a:t>6/11/19</a:t>
            </a:fld>
            <a:endParaRPr lang="en-US"/>
          </a:p>
        </p:txBody>
      </p:sp>
      <p:sp>
        <p:nvSpPr>
          <p:cNvPr id="5" name="Footer Placeholder 4">
            <a:extLst>
              <a:ext uri="{FF2B5EF4-FFF2-40B4-BE49-F238E27FC236}">
                <a16:creationId xmlns:a16="http://schemas.microsoft.com/office/drawing/2014/main" id="{197B09EE-DF1A-DC4A-A613-C3B66A511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9F2977-8E4B-FC48-857D-7C892A6E4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0DE5-2125-4945-8CA4-48B5AC25BA68}" type="slidenum">
              <a:rPr lang="en-US" smtClean="0"/>
              <a:t>‹#›</a:t>
            </a:fld>
            <a:endParaRPr lang="en-US"/>
          </a:p>
        </p:txBody>
      </p:sp>
    </p:spTree>
    <p:extLst>
      <p:ext uri="{BB962C8B-B14F-4D97-AF65-F5344CB8AC3E}">
        <p14:creationId xmlns:p14="http://schemas.microsoft.com/office/powerpoint/2010/main" val="74235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s://www.tedhabermann.com/blog/2019/2/11/metadata-for-using-and-understanding-software" TargetMode="External"/><Relationship Id="rId3" Type="http://schemas.openxmlformats.org/officeDocument/2006/relationships/image" Target="../media/image13.jpeg"/><Relationship Id="rId7" Type="http://schemas.openxmlformats.org/officeDocument/2006/relationships/hyperlink" Target="https://www.tedhabermann.com/blog/2019/3/1/metadata-evolution-metadata-completeness-agility-and-collection-siz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tedhabermann.com/blog/2019/2/19/metadata-evolution-crossref-participation-reports" TargetMode="External"/><Relationship Id="rId5" Type="http://schemas.openxmlformats.org/officeDocument/2006/relationships/hyperlink" Target="https://www.tedhabermann.com/blog/2019/3/25/the-big-picture-how-has-crossref-metadata-completeness-improved" TargetMode="External"/><Relationship Id="rId4" Type="http://schemas.openxmlformats.org/officeDocument/2006/relationships/hyperlink" Target="mailto:tedhabermann@gmail.com" TargetMode="External"/><Relationship Id="rId9" Type="http://schemas.openxmlformats.org/officeDocument/2006/relationships/hyperlink" Target="https://www.tedhabermann.com/blo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B14FD82-6F6C-DF4A-BD1E-4F00881A8A84}"/>
              </a:ext>
            </a:extLst>
          </p:cNvPr>
          <p:cNvPicPr>
            <a:picLocks noChangeAspect="1"/>
          </p:cNvPicPr>
          <p:nvPr/>
        </p:nvPicPr>
        <p:blipFill>
          <a:blip r:embed="rId3"/>
          <a:stretch>
            <a:fillRect/>
          </a:stretch>
        </p:blipFill>
        <p:spPr>
          <a:xfrm>
            <a:off x="6111754" y="954156"/>
            <a:ext cx="5043144" cy="5740384"/>
          </a:xfrm>
          <a:prstGeom prst="rect">
            <a:avLst/>
          </a:prstGeom>
          <a:ln>
            <a:solidFill>
              <a:schemeClr val="tx1"/>
            </a:solidFill>
          </a:ln>
        </p:spPr>
      </p:pic>
      <p:sp>
        <p:nvSpPr>
          <p:cNvPr id="8" name="Subtitle 2">
            <a:extLst>
              <a:ext uri="{FF2B5EF4-FFF2-40B4-BE49-F238E27FC236}">
                <a16:creationId xmlns:a16="http://schemas.microsoft.com/office/drawing/2014/main" id="{75854B94-2211-1347-9040-FFC198926D30}"/>
              </a:ext>
            </a:extLst>
          </p:cNvPr>
          <p:cNvSpPr txBox="1">
            <a:spLocks/>
          </p:cNvSpPr>
          <p:nvPr/>
        </p:nvSpPr>
        <p:spPr>
          <a:xfrm>
            <a:off x="371061" y="1710596"/>
            <a:ext cx="5267739" cy="5672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20"/>
              </a:lnSpc>
              <a:spcBef>
                <a:spcPts val="600"/>
              </a:spcBef>
            </a:pPr>
            <a:r>
              <a:rPr lang="en-US" b="1" dirty="0">
                <a:solidFill>
                  <a:schemeClr val="bg1">
                    <a:lumMod val="65000"/>
                  </a:schemeClr>
                </a:solidFill>
                <a:latin typeface="Futura" panose="020B0602020204020303" pitchFamily="34" charset="-79"/>
                <a:cs typeface="Futura" panose="020B0602020204020303" pitchFamily="34" charset="-79"/>
              </a:rPr>
              <a:t>Ted Habermann,</a:t>
            </a:r>
            <a:endParaRPr lang="en-US" sz="800" b="1" dirty="0">
              <a:solidFill>
                <a:schemeClr val="bg1">
                  <a:lumMod val="65000"/>
                </a:schemeClr>
              </a:solidFill>
              <a:latin typeface="Futura" panose="020B0602020204020303" pitchFamily="34" charset="-79"/>
              <a:cs typeface="Futura" panose="020B0602020204020303" pitchFamily="34" charset="-79"/>
            </a:endParaRPr>
          </a:p>
          <a:p>
            <a:pPr algn="l">
              <a:lnSpc>
                <a:spcPct val="100000"/>
              </a:lnSpc>
              <a:spcBef>
                <a:spcPts val="400"/>
              </a:spcBef>
            </a:pPr>
            <a:r>
              <a:rPr lang="en-US" b="1" dirty="0">
                <a:solidFill>
                  <a:schemeClr val="bg1">
                    <a:lumMod val="65000"/>
                  </a:schemeClr>
                </a:solidFill>
                <a:latin typeface="Futura" panose="020B0602020204020303" pitchFamily="34" charset="-79"/>
                <a:cs typeface="Futura" panose="020B0602020204020303" pitchFamily="34" charset="-79"/>
              </a:rPr>
              <a:t>Metadata Game Changers</a:t>
            </a:r>
          </a:p>
        </p:txBody>
      </p:sp>
      <p:sp>
        <p:nvSpPr>
          <p:cNvPr id="9" name="TextBox 8">
            <a:extLst>
              <a:ext uri="{FF2B5EF4-FFF2-40B4-BE49-F238E27FC236}">
                <a16:creationId xmlns:a16="http://schemas.microsoft.com/office/drawing/2014/main" id="{EC6D99EB-EEF8-0E4C-A85A-C2306CA0B407}"/>
              </a:ext>
            </a:extLst>
          </p:cNvPr>
          <p:cNvSpPr txBox="1"/>
          <p:nvPr/>
        </p:nvSpPr>
        <p:spPr>
          <a:xfrm>
            <a:off x="371061" y="2459504"/>
            <a:ext cx="5324149" cy="1938992"/>
          </a:xfrm>
          <a:prstGeom prst="rect">
            <a:avLst/>
          </a:prstGeom>
          <a:noFill/>
        </p:spPr>
        <p:txBody>
          <a:bodyPr wrap="square" rtlCol="0">
            <a:spAutoFit/>
          </a:bodyPr>
          <a:lstStyle/>
          <a:p>
            <a:r>
              <a:rPr lang="en-US" sz="2000" dirty="0" err="1"/>
              <a:t>Crossref</a:t>
            </a:r>
            <a:r>
              <a:rPr lang="en-US" sz="2000" dirty="0"/>
              <a:t> recently introduced Participation Reports to help members track completeness of their </a:t>
            </a:r>
            <a:r>
              <a:rPr lang="en-US" sz="2000" dirty="0" err="1"/>
              <a:t>Crossref</a:t>
            </a:r>
            <a:r>
              <a:rPr lang="en-US" sz="2000" dirty="0"/>
              <a:t> metadata.</a:t>
            </a:r>
          </a:p>
          <a:p>
            <a:endParaRPr lang="en-US" sz="2000" dirty="0"/>
          </a:p>
          <a:p>
            <a:r>
              <a:rPr lang="en-US" sz="2000" dirty="0"/>
              <a:t>Check them out at:</a:t>
            </a:r>
            <a:endParaRPr lang="en-US" sz="2000" i="1" dirty="0"/>
          </a:p>
          <a:p>
            <a:r>
              <a:rPr lang="en-US" sz="2000" dirty="0"/>
              <a:t>https://</a:t>
            </a:r>
            <a:r>
              <a:rPr lang="en-US" sz="2000" dirty="0" err="1"/>
              <a:t>www.crossref.org</a:t>
            </a:r>
            <a:r>
              <a:rPr lang="en-US" sz="2000" dirty="0"/>
              <a:t>/members/prep</a:t>
            </a:r>
          </a:p>
        </p:txBody>
      </p:sp>
    </p:spTree>
    <p:extLst>
      <p:ext uri="{BB962C8B-B14F-4D97-AF65-F5344CB8AC3E}">
        <p14:creationId xmlns:p14="http://schemas.microsoft.com/office/powerpoint/2010/main" val="196461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443-5483-4A45-BFD4-2A2B0A7E378D}"/>
              </a:ext>
            </a:extLst>
          </p:cNvPr>
          <p:cNvSpPr>
            <a:spLocks noGrp="1"/>
          </p:cNvSpPr>
          <p:nvPr>
            <p:ph type="title"/>
          </p:nvPr>
        </p:nvSpPr>
        <p:spPr>
          <a:xfrm>
            <a:off x="329874" y="302266"/>
            <a:ext cx="12170783" cy="844243"/>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Example </a:t>
            </a:r>
            <a:r>
              <a:rPr lang="en-US" dirty="0">
                <a:solidFill>
                  <a:schemeClr val="bg1">
                    <a:lumMod val="65000"/>
                  </a:schemeClr>
                </a:solidFill>
                <a:latin typeface="Century Gothic" panose="020B0502020202020204" pitchFamily="34" charset="0"/>
                <a:cs typeface="Futura" panose="020B0602020204020303" pitchFamily="34" charset="-79"/>
              </a:rPr>
              <a:t>– </a:t>
            </a:r>
            <a:r>
              <a:rPr lang="en-US" spc="-200" dirty="0">
                <a:solidFill>
                  <a:schemeClr val="bg1">
                    <a:lumMod val="65000"/>
                  </a:schemeClr>
                </a:solidFill>
                <a:latin typeface="Century Gothic" panose="020B0502020202020204" pitchFamily="34" charset="0"/>
                <a:cs typeface="Futura" panose="020B0602020204020303" pitchFamily="34" charset="-79"/>
              </a:rPr>
              <a:t>Very Complete Small Collection</a:t>
            </a:r>
          </a:p>
        </p:txBody>
      </p:sp>
      <p:sp>
        <p:nvSpPr>
          <p:cNvPr id="6" name="TextBox 5">
            <a:extLst>
              <a:ext uri="{FF2B5EF4-FFF2-40B4-BE49-F238E27FC236}">
                <a16:creationId xmlns:a16="http://schemas.microsoft.com/office/drawing/2014/main" id="{7FE78E8B-EB1A-E24C-9D4D-DEEDA952B68D}"/>
              </a:ext>
            </a:extLst>
          </p:cNvPr>
          <p:cNvSpPr txBox="1"/>
          <p:nvPr/>
        </p:nvSpPr>
        <p:spPr>
          <a:xfrm>
            <a:off x="364600" y="1170162"/>
            <a:ext cx="1968809" cy="1446550"/>
          </a:xfrm>
          <a:prstGeom prst="rect">
            <a:avLst/>
          </a:prstGeom>
          <a:noFill/>
        </p:spPr>
        <p:txBody>
          <a:bodyPr wrap="none" rtlCol="0">
            <a:spAutoFit/>
          </a:bodyPr>
          <a:lstStyle/>
          <a:p>
            <a:r>
              <a:rPr lang="en-US" sz="4400" dirty="0">
                <a:solidFill>
                  <a:schemeClr val="accent1"/>
                </a:solidFill>
              </a:rPr>
              <a:t>Current</a:t>
            </a:r>
          </a:p>
          <a:p>
            <a:r>
              <a:rPr lang="en-US" sz="4400" dirty="0">
                <a:solidFill>
                  <a:schemeClr val="accent2"/>
                </a:solidFill>
              </a:rPr>
              <a:t>Backfile</a:t>
            </a:r>
          </a:p>
        </p:txBody>
      </p:sp>
      <p:pic>
        <p:nvPicPr>
          <p:cNvPr id="9" name="Picture 8">
            <a:extLst>
              <a:ext uri="{FF2B5EF4-FFF2-40B4-BE49-F238E27FC236}">
                <a16:creationId xmlns:a16="http://schemas.microsoft.com/office/drawing/2014/main" id="{3F23A943-7F53-9E42-9937-1682513B35B7}"/>
              </a:ext>
            </a:extLst>
          </p:cNvPr>
          <p:cNvPicPr>
            <a:picLocks noChangeAspect="1"/>
          </p:cNvPicPr>
          <p:nvPr/>
        </p:nvPicPr>
        <p:blipFill rotWithShape="1">
          <a:blip r:embed="rId3"/>
          <a:srcRect l="10183" t="-925" r="7305" b="925"/>
          <a:stretch/>
        </p:blipFill>
        <p:spPr>
          <a:xfrm>
            <a:off x="5650375" y="1383175"/>
            <a:ext cx="5523271" cy="4720372"/>
          </a:xfrm>
          <a:prstGeom prst="rect">
            <a:avLst/>
          </a:prstGeom>
          <a:ln>
            <a:solidFill>
              <a:schemeClr val="tx1"/>
            </a:solidFill>
          </a:ln>
        </p:spPr>
      </p:pic>
      <p:sp>
        <p:nvSpPr>
          <p:cNvPr id="11" name="TextBox 10">
            <a:extLst>
              <a:ext uri="{FF2B5EF4-FFF2-40B4-BE49-F238E27FC236}">
                <a16:creationId xmlns:a16="http://schemas.microsoft.com/office/drawing/2014/main" id="{E9D22B57-BA0F-2D4F-A6C6-6F516B8483BC}"/>
              </a:ext>
            </a:extLst>
          </p:cNvPr>
          <p:cNvSpPr txBox="1"/>
          <p:nvPr/>
        </p:nvSpPr>
        <p:spPr>
          <a:xfrm>
            <a:off x="353025" y="2805270"/>
            <a:ext cx="4702797" cy="2554545"/>
          </a:xfrm>
          <a:prstGeom prst="rect">
            <a:avLst/>
          </a:prstGeom>
          <a:noFill/>
        </p:spPr>
        <p:txBody>
          <a:bodyPr wrap="square" rtlCol="0">
            <a:spAutoFit/>
          </a:bodyPr>
          <a:lstStyle/>
          <a:p>
            <a:r>
              <a:rPr lang="en-US" sz="2000" dirty="0" err="1"/>
              <a:t>Stichting</a:t>
            </a:r>
            <a:r>
              <a:rPr lang="en-US" sz="2000" dirty="0"/>
              <a:t> </a:t>
            </a:r>
            <a:r>
              <a:rPr lang="en-US" sz="2000" dirty="0" err="1"/>
              <a:t>SciPost</a:t>
            </a:r>
            <a:r>
              <a:rPr lang="en-US" sz="2000" dirty="0"/>
              <a:t> is a great example of a member that maximizes potential of </a:t>
            </a:r>
            <a:r>
              <a:rPr lang="en-US" sz="2000" dirty="0" err="1"/>
              <a:t>Crossref</a:t>
            </a:r>
            <a:r>
              <a:rPr lang="en-US" sz="2000" dirty="0"/>
              <a:t> services by providing very complete metadata. </a:t>
            </a:r>
          </a:p>
          <a:p>
            <a:endParaRPr lang="en-US" sz="2000" dirty="0"/>
          </a:p>
          <a:p>
            <a:r>
              <a:rPr lang="en-US" sz="2000" dirty="0"/>
              <a:t>They have the highest participation index for journal articles of any </a:t>
            </a:r>
            <a:r>
              <a:rPr lang="en-US" sz="2000" dirty="0" err="1"/>
              <a:t>Crossref</a:t>
            </a:r>
            <a:r>
              <a:rPr lang="en-US" sz="2000" dirty="0"/>
              <a:t> member. A great place to look for good examples.</a:t>
            </a:r>
          </a:p>
        </p:txBody>
      </p:sp>
    </p:spTree>
    <p:extLst>
      <p:ext uri="{BB962C8B-B14F-4D97-AF65-F5344CB8AC3E}">
        <p14:creationId xmlns:p14="http://schemas.microsoft.com/office/powerpoint/2010/main" val="158094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443-5483-4A45-BFD4-2A2B0A7E378D}"/>
              </a:ext>
            </a:extLst>
          </p:cNvPr>
          <p:cNvSpPr>
            <a:spLocks noGrp="1"/>
          </p:cNvSpPr>
          <p:nvPr>
            <p:ph type="title"/>
          </p:nvPr>
        </p:nvSpPr>
        <p:spPr>
          <a:xfrm>
            <a:off x="336755" y="306132"/>
            <a:ext cx="11596744" cy="844243"/>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Example </a:t>
            </a:r>
            <a:r>
              <a:rPr lang="en-US" dirty="0">
                <a:solidFill>
                  <a:schemeClr val="bg1">
                    <a:lumMod val="65000"/>
                  </a:schemeClr>
                </a:solidFill>
                <a:latin typeface="Century Gothic" panose="020B0502020202020204" pitchFamily="34" charset="0"/>
                <a:cs typeface="Futura" panose="020B0602020204020303" pitchFamily="34" charset="-79"/>
              </a:rPr>
              <a:t>– </a:t>
            </a:r>
            <a:r>
              <a:rPr lang="en-US" spc="-200" dirty="0">
                <a:solidFill>
                  <a:schemeClr val="bg1">
                    <a:lumMod val="65000"/>
                  </a:schemeClr>
                </a:solidFill>
                <a:latin typeface="Century Gothic" panose="020B0502020202020204" pitchFamily="34" charset="0"/>
                <a:cs typeface="Futura" panose="020B0602020204020303" pitchFamily="34" charset="-79"/>
              </a:rPr>
              <a:t>Very Complete Large Collection</a:t>
            </a:r>
            <a:endParaRPr lang="en-US" b="1" dirty="0">
              <a:solidFill>
                <a:schemeClr val="bg1">
                  <a:lumMod val="65000"/>
                </a:schemeClr>
              </a:solidFill>
              <a:latin typeface="Futura" panose="020B0602020204020303" pitchFamily="34" charset="-79"/>
              <a:cs typeface="Futura" panose="020B0602020204020303" pitchFamily="34" charset="-79"/>
            </a:endParaRPr>
          </a:p>
        </p:txBody>
      </p:sp>
      <p:sp>
        <p:nvSpPr>
          <p:cNvPr id="6" name="TextBox 5">
            <a:extLst>
              <a:ext uri="{FF2B5EF4-FFF2-40B4-BE49-F238E27FC236}">
                <a16:creationId xmlns:a16="http://schemas.microsoft.com/office/drawing/2014/main" id="{7FE78E8B-EB1A-E24C-9D4D-DEEDA952B68D}"/>
              </a:ext>
            </a:extLst>
          </p:cNvPr>
          <p:cNvSpPr txBox="1"/>
          <p:nvPr/>
        </p:nvSpPr>
        <p:spPr>
          <a:xfrm>
            <a:off x="359905" y="1170161"/>
            <a:ext cx="1968809" cy="1446550"/>
          </a:xfrm>
          <a:prstGeom prst="rect">
            <a:avLst/>
          </a:prstGeom>
          <a:noFill/>
        </p:spPr>
        <p:txBody>
          <a:bodyPr wrap="none" rtlCol="0">
            <a:spAutoFit/>
          </a:bodyPr>
          <a:lstStyle/>
          <a:p>
            <a:r>
              <a:rPr lang="en-US" sz="4400" dirty="0">
                <a:solidFill>
                  <a:schemeClr val="accent1"/>
                </a:solidFill>
              </a:rPr>
              <a:t>Current</a:t>
            </a:r>
          </a:p>
          <a:p>
            <a:r>
              <a:rPr lang="en-US" sz="4400" dirty="0">
                <a:solidFill>
                  <a:schemeClr val="accent2"/>
                </a:solidFill>
              </a:rPr>
              <a:t>Backfile</a:t>
            </a:r>
          </a:p>
        </p:txBody>
      </p:sp>
      <p:pic>
        <p:nvPicPr>
          <p:cNvPr id="14" name="Picture 13">
            <a:extLst>
              <a:ext uri="{FF2B5EF4-FFF2-40B4-BE49-F238E27FC236}">
                <a16:creationId xmlns:a16="http://schemas.microsoft.com/office/drawing/2014/main" id="{BBEA4A8F-0240-DE4A-B7E9-B20CD383BDDE}"/>
              </a:ext>
            </a:extLst>
          </p:cNvPr>
          <p:cNvPicPr>
            <a:picLocks noChangeAspect="1"/>
          </p:cNvPicPr>
          <p:nvPr/>
        </p:nvPicPr>
        <p:blipFill rotWithShape="1">
          <a:blip r:embed="rId3"/>
          <a:srcRect l="9102" r="9708"/>
          <a:stretch/>
        </p:blipFill>
        <p:spPr>
          <a:xfrm>
            <a:off x="5650375" y="1383175"/>
            <a:ext cx="5610800" cy="4694196"/>
          </a:xfrm>
          <a:prstGeom prst="rect">
            <a:avLst/>
          </a:prstGeom>
          <a:ln>
            <a:solidFill>
              <a:schemeClr val="tx1"/>
            </a:solidFill>
          </a:ln>
        </p:spPr>
      </p:pic>
      <p:sp>
        <p:nvSpPr>
          <p:cNvPr id="9" name="TextBox 8">
            <a:extLst>
              <a:ext uri="{FF2B5EF4-FFF2-40B4-BE49-F238E27FC236}">
                <a16:creationId xmlns:a16="http://schemas.microsoft.com/office/drawing/2014/main" id="{7767FDC7-70C0-7944-82C1-EDE0C8E97B0D}"/>
              </a:ext>
            </a:extLst>
          </p:cNvPr>
          <p:cNvSpPr txBox="1"/>
          <p:nvPr/>
        </p:nvSpPr>
        <p:spPr>
          <a:xfrm>
            <a:off x="353025" y="2805270"/>
            <a:ext cx="4702797" cy="3477875"/>
          </a:xfrm>
          <a:prstGeom prst="rect">
            <a:avLst/>
          </a:prstGeom>
          <a:noFill/>
        </p:spPr>
        <p:txBody>
          <a:bodyPr wrap="square" rtlCol="0">
            <a:spAutoFit/>
          </a:bodyPr>
          <a:lstStyle/>
          <a:p>
            <a:r>
              <a:rPr lang="en-US" sz="2000" dirty="0" err="1"/>
              <a:t>Hindawi</a:t>
            </a:r>
            <a:r>
              <a:rPr lang="en-US" sz="2000" dirty="0"/>
              <a:t> is a great example of a member that maximizes potential of </a:t>
            </a:r>
            <a:r>
              <a:rPr lang="en-US" sz="2000" dirty="0" err="1"/>
              <a:t>Crossref</a:t>
            </a:r>
            <a:r>
              <a:rPr lang="en-US" sz="2000" dirty="0"/>
              <a:t> services by providing very complete metadata. </a:t>
            </a:r>
          </a:p>
          <a:p>
            <a:endParaRPr lang="en-US" sz="2000" dirty="0"/>
          </a:p>
          <a:p>
            <a:r>
              <a:rPr lang="en-US" sz="2000" dirty="0"/>
              <a:t>They have the highest participation index for journal articles of any </a:t>
            </a:r>
            <a:r>
              <a:rPr lang="en-US" sz="2000" dirty="0" err="1"/>
              <a:t>Crossref</a:t>
            </a:r>
            <a:r>
              <a:rPr lang="en-US" sz="2000" dirty="0"/>
              <a:t> member with more than 4000 items. In fact, </a:t>
            </a:r>
            <a:r>
              <a:rPr lang="en-US" sz="2000" dirty="0" err="1"/>
              <a:t>Hindawi</a:t>
            </a:r>
            <a:r>
              <a:rPr lang="en-US" sz="2000" dirty="0"/>
              <a:t> has over 44,000 items in </a:t>
            </a:r>
            <a:r>
              <a:rPr lang="en-US" sz="2000" dirty="0" err="1"/>
              <a:t>Crossref</a:t>
            </a:r>
            <a:r>
              <a:rPr lang="en-US" sz="2000" dirty="0"/>
              <a:t>. Maintaining this completeness over such a large collections provides a great example.</a:t>
            </a:r>
          </a:p>
        </p:txBody>
      </p:sp>
    </p:spTree>
    <p:extLst>
      <p:ext uri="{BB962C8B-B14F-4D97-AF65-F5344CB8AC3E}">
        <p14:creationId xmlns:p14="http://schemas.microsoft.com/office/powerpoint/2010/main" val="85520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18B5-311A-AE46-AB6F-77DB50BA1D10}"/>
              </a:ext>
            </a:extLst>
          </p:cNvPr>
          <p:cNvSpPr>
            <a:spLocks noGrp="1"/>
          </p:cNvSpPr>
          <p:nvPr>
            <p:ph type="title"/>
          </p:nvPr>
        </p:nvSpPr>
        <p:spPr>
          <a:xfrm>
            <a:off x="366251" y="398208"/>
            <a:ext cx="7617543" cy="568939"/>
          </a:xfrm>
        </p:spPr>
        <p:txBody>
          <a:bodyPr>
            <a:normAutofit fontScale="90000"/>
          </a:bodyPr>
          <a:lstStyle/>
          <a:p>
            <a:r>
              <a:rPr lang="en-US" b="1" dirty="0">
                <a:solidFill>
                  <a:schemeClr val="bg1">
                    <a:lumMod val="65000"/>
                  </a:schemeClr>
                </a:solidFill>
                <a:latin typeface="Futura" panose="020B0602020204020303" pitchFamily="34" charset="-79"/>
                <a:cs typeface="Futura" panose="020B0602020204020303" pitchFamily="34" charset="-79"/>
              </a:rPr>
              <a:t>Size Vs. Completeness</a:t>
            </a:r>
          </a:p>
        </p:txBody>
      </p:sp>
      <p:pic>
        <p:nvPicPr>
          <p:cNvPr id="5" name="Content Placeholder 4">
            <a:extLst>
              <a:ext uri="{FF2B5EF4-FFF2-40B4-BE49-F238E27FC236}">
                <a16:creationId xmlns:a16="http://schemas.microsoft.com/office/drawing/2014/main" id="{3958601D-FC50-C44F-AEBA-EC1017E78C1A}"/>
              </a:ext>
            </a:extLst>
          </p:cNvPr>
          <p:cNvPicPr>
            <a:picLocks noGrp="1" noChangeAspect="1"/>
          </p:cNvPicPr>
          <p:nvPr>
            <p:ph idx="1"/>
          </p:nvPr>
        </p:nvPicPr>
        <p:blipFill>
          <a:blip r:embed="rId3"/>
          <a:stretch>
            <a:fillRect/>
          </a:stretch>
        </p:blipFill>
        <p:spPr>
          <a:xfrm>
            <a:off x="1632031" y="1094405"/>
            <a:ext cx="10193718" cy="5726310"/>
          </a:xfrm>
        </p:spPr>
      </p:pic>
      <p:sp>
        <p:nvSpPr>
          <p:cNvPr id="6" name="Oval 5">
            <a:extLst>
              <a:ext uri="{FF2B5EF4-FFF2-40B4-BE49-F238E27FC236}">
                <a16:creationId xmlns:a16="http://schemas.microsoft.com/office/drawing/2014/main" id="{CCFE96C4-9B8A-644A-B677-654760A3B8D1}"/>
              </a:ext>
            </a:extLst>
          </p:cNvPr>
          <p:cNvSpPr/>
          <p:nvPr/>
        </p:nvSpPr>
        <p:spPr>
          <a:xfrm>
            <a:off x="2840278" y="1730476"/>
            <a:ext cx="206478" cy="2261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22CC3A2-1B1B-3A4C-A513-32D3208483A9}"/>
              </a:ext>
            </a:extLst>
          </p:cNvPr>
          <p:cNvSpPr/>
          <p:nvPr/>
        </p:nvSpPr>
        <p:spPr>
          <a:xfrm>
            <a:off x="11438431" y="2183568"/>
            <a:ext cx="206478" cy="2261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4E1811-DB39-B440-BA40-8F208AD83BA4}"/>
              </a:ext>
            </a:extLst>
          </p:cNvPr>
          <p:cNvSpPr txBox="1"/>
          <p:nvPr/>
        </p:nvSpPr>
        <p:spPr>
          <a:xfrm>
            <a:off x="3148314" y="1446896"/>
            <a:ext cx="1208985" cy="523220"/>
          </a:xfrm>
          <a:prstGeom prst="rect">
            <a:avLst/>
          </a:prstGeom>
          <a:noFill/>
        </p:spPr>
        <p:txBody>
          <a:bodyPr wrap="none" rtlCol="0">
            <a:spAutoFit/>
          </a:bodyPr>
          <a:lstStyle/>
          <a:p>
            <a:r>
              <a:rPr lang="en-US" sz="2800" dirty="0" err="1"/>
              <a:t>SciPost</a:t>
            </a:r>
            <a:endParaRPr lang="en-US" sz="2800" dirty="0"/>
          </a:p>
        </p:txBody>
      </p:sp>
      <p:sp>
        <p:nvSpPr>
          <p:cNvPr id="9" name="TextBox 8">
            <a:extLst>
              <a:ext uri="{FF2B5EF4-FFF2-40B4-BE49-F238E27FC236}">
                <a16:creationId xmlns:a16="http://schemas.microsoft.com/office/drawing/2014/main" id="{F1ECF3E4-9AE7-4546-9023-7814C9E7E65F}"/>
              </a:ext>
            </a:extLst>
          </p:cNvPr>
          <p:cNvSpPr txBox="1"/>
          <p:nvPr/>
        </p:nvSpPr>
        <p:spPr>
          <a:xfrm>
            <a:off x="10229446" y="1627980"/>
            <a:ext cx="1376467" cy="523220"/>
          </a:xfrm>
          <a:prstGeom prst="rect">
            <a:avLst/>
          </a:prstGeom>
          <a:noFill/>
        </p:spPr>
        <p:txBody>
          <a:bodyPr wrap="none" rtlCol="0">
            <a:spAutoFit/>
          </a:bodyPr>
          <a:lstStyle/>
          <a:p>
            <a:r>
              <a:rPr lang="en-US" sz="2800" dirty="0" err="1"/>
              <a:t>Hindawi</a:t>
            </a:r>
            <a:endParaRPr lang="en-US" sz="2800" dirty="0"/>
          </a:p>
        </p:txBody>
      </p:sp>
      <p:sp>
        <p:nvSpPr>
          <p:cNvPr id="4" name="TextBox 3">
            <a:extLst>
              <a:ext uri="{FF2B5EF4-FFF2-40B4-BE49-F238E27FC236}">
                <a16:creationId xmlns:a16="http://schemas.microsoft.com/office/drawing/2014/main" id="{D6B3BF7D-FB19-F742-AF41-67BFB4FCEA5E}"/>
              </a:ext>
            </a:extLst>
          </p:cNvPr>
          <p:cNvSpPr txBox="1"/>
          <p:nvPr/>
        </p:nvSpPr>
        <p:spPr>
          <a:xfrm>
            <a:off x="11662839" y="6291867"/>
            <a:ext cx="274434" cy="307777"/>
          </a:xfrm>
          <a:prstGeom prst="rect">
            <a:avLst/>
          </a:prstGeom>
          <a:noFill/>
        </p:spPr>
        <p:txBody>
          <a:bodyPr wrap="none" rtlCol="0">
            <a:spAutoFit/>
          </a:bodyPr>
          <a:lstStyle/>
          <a:p>
            <a:r>
              <a:rPr lang="en-US" sz="1400" dirty="0"/>
              <a:t>+</a:t>
            </a:r>
          </a:p>
        </p:txBody>
      </p:sp>
    </p:spTree>
    <p:extLst>
      <p:ext uri="{BB962C8B-B14F-4D97-AF65-F5344CB8AC3E}">
        <p14:creationId xmlns:p14="http://schemas.microsoft.com/office/powerpoint/2010/main" val="146792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826C4-7A0C-ED4B-AFB0-B2A251C76E00}"/>
              </a:ext>
            </a:extLst>
          </p:cNvPr>
          <p:cNvPicPr>
            <a:picLocks noChangeAspect="1"/>
          </p:cNvPicPr>
          <p:nvPr/>
        </p:nvPicPr>
        <p:blipFill>
          <a:blip r:embed="rId3"/>
          <a:stretch>
            <a:fillRect/>
          </a:stretch>
        </p:blipFill>
        <p:spPr>
          <a:xfrm>
            <a:off x="1199536" y="37001"/>
            <a:ext cx="10373032" cy="6820999"/>
          </a:xfrm>
          <a:prstGeom prst="rect">
            <a:avLst/>
          </a:prstGeom>
        </p:spPr>
      </p:pic>
      <p:sp>
        <p:nvSpPr>
          <p:cNvPr id="9" name="Title 1">
            <a:extLst>
              <a:ext uri="{FF2B5EF4-FFF2-40B4-BE49-F238E27FC236}">
                <a16:creationId xmlns:a16="http://schemas.microsoft.com/office/drawing/2014/main" id="{C08114DA-FEDA-DC42-92A6-F3A7A447822E}"/>
              </a:ext>
            </a:extLst>
          </p:cNvPr>
          <p:cNvSpPr>
            <a:spLocks noGrp="1"/>
          </p:cNvSpPr>
          <p:nvPr>
            <p:ph type="title"/>
          </p:nvPr>
        </p:nvSpPr>
        <p:spPr>
          <a:xfrm>
            <a:off x="356419" y="365125"/>
            <a:ext cx="4205748" cy="760313"/>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Comparisons</a:t>
            </a:r>
          </a:p>
        </p:txBody>
      </p:sp>
    </p:spTree>
    <p:extLst>
      <p:ext uri="{BB962C8B-B14F-4D97-AF65-F5344CB8AC3E}">
        <p14:creationId xmlns:p14="http://schemas.microsoft.com/office/powerpoint/2010/main" val="309280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33C5A7-3B38-3740-8E5C-FC6760E47938}"/>
              </a:ext>
            </a:extLst>
          </p:cNvPr>
          <p:cNvSpPr txBox="1"/>
          <p:nvPr/>
        </p:nvSpPr>
        <p:spPr>
          <a:xfrm>
            <a:off x="385590" y="934561"/>
            <a:ext cx="7747827" cy="523220"/>
          </a:xfrm>
          <a:prstGeom prst="rect">
            <a:avLst/>
          </a:prstGeom>
          <a:noFill/>
        </p:spPr>
        <p:txBody>
          <a:bodyPr wrap="none" rtlCol="0">
            <a:spAutoFit/>
          </a:bodyPr>
          <a:lstStyle/>
          <a:p>
            <a:r>
              <a:rPr lang="en-US" sz="2800" dirty="0">
                <a:latin typeface="+mj-lt"/>
              </a:rPr>
              <a:t>Testing and implementation with </a:t>
            </a:r>
            <a:r>
              <a:rPr lang="en-US" sz="2800" b="1" dirty="0">
                <a:latin typeface="Futura Medium" panose="020B0602020204020303" pitchFamily="34" charset="-79"/>
                <a:cs typeface="Futura Medium" panose="020B0602020204020303" pitchFamily="34" charset="-79"/>
              </a:rPr>
              <a:t>more partners</a:t>
            </a:r>
          </a:p>
        </p:txBody>
      </p:sp>
      <p:pic>
        <p:nvPicPr>
          <p:cNvPr id="6" name="Picture 5" descr="A close up of a map&#10;&#10;Description automatically generated">
            <a:extLst>
              <a:ext uri="{FF2B5EF4-FFF2-40B4-BE49-F238E27FC236}">
                <a16:creationId xmlns:a16="http://schemas.microsoft.com/office/drawing/2014/main" id="{D0A2F870-37FA-414B-A27D-1CA54CF54DEE}"/>
              </a:ext>
            </a:extLst>
          </p:cNvPr>
          <p:cNvPicPr/>
          <p:nvPr/>
        </p:nvPicPr>
        <p:blipFill rotWithShape="1">
          <a:blip r:embed="rId3">
            <a:extLst>
              <a:ext uri="{28A0092B-C50C-407E-A947-70E740481C1C}">
                <a14:useLocalDpi xmlns:a14="http://schemas.microsoft.com/office/drawing/2010/main" val="0"/>
              </a:ext>
            </a:extLst>
          </a:blip>
          <a:srcRect l="10450" t="4910" r="12760" b="8667"/>
          <a:stretch/>
        </p:blipFill>
        <p:spPr bwMode="auto">
          <a:xfrm>
            <a:off x="457200" y="1769806"/>
            <a:ext cx="5240721" cy="4817612"/>
          </a:xfrm>
          <a:prstGeom prst="rect">
            <a:avLst/>
          </a:prstGeom>
          <a:ln>
            <a:solidFill>
              <a:schemeClr val="tx1"/>
            </a:solidFill>
          </a:ln>
          <a:extLst>
            <a:ext uri="{53640926-AAD7-44D8-BBD7-CCE9431645EC}">
              <a14:shadowObscured xmlns:a14="http://schemas.microsoft.com/office/drawing/2010/main"/>
            </a:ext>
          </a:extLst>
        </p:spPr>
      </p:pic>
      <p:pic>
        <p:nvPicPr>
          <p:cNvPr id="8" name="Picture 7" descr="A picture containing text, map&#10;&#10;Description automatically generated">
            <a:extLst>
              <a:ext uri="{FF2B5EF4-FFF2-40B4-BE49-F238E27FC236}">
                <a16:creationId xmlns:a16="http://schemas.microsoft.com/office/drawing/2014/main" id="{40A77C49-190C-154A-B272-1B52BBE1AE8D}"/>
              </a:ext>
            </a:extLst>
          </p:cNvPr>
          <p:cNvPicPr>
            <a:picLocks noChangeAspect="1"/>
          </p:cNvPicPr>
          <p:nvPr/>
        </p:nvPicPr>
        <p:blipFill rotWithShape="1">
          <a:blip r:embed="rId4"/>
          <a:srcRect l="16375" t="5195" r="17945" b="10717"/>
          <a:stretch/>
        </p:blipFill>
        <p:spPr>
          <a:xfrm>
            <a:off x="6302478" y="1769806"/>
            <a:ext cx="5076305" cy="4821495"/>
          </a:xfrm>
          <a:prstGeom prst="rect">
            <a:avLst/>
          </a:prstGeom>
          <a:ln>
            <a:solidFill>
              <a:schemeClr val="tx1"/>
            </a:solidFill>
          </a:ln>
        </p:spPr>
      </p:pic>
      <p:sp>
        <p:nvSpPr>
          <p:cNvPr id="2" name="Right Arrow 1">
            <a:extLst>
              <a:ext uri="{FF2B5EF4-FFF2-40B4-BE49-F238E27FC236}">
                <a16:creationId xmlns:a16="http://schemas.microsoft.com/office/drawing/2014/main" id="{998841C9-8E44-6940-BF4F-6E1922CB22AE}"/>
              </a:ext>
            </a:extLst>
          </p:cNvPr>
          <p:cNvSpPr/>
          <p:nvPr/>
        </p:nvSpPr>
        <p:spPr>
          <a:xfrm>
            <a:off x="1753655" y="2384356"/>
            <a:ext cx="1729409" cy="2297427"/>
          </a:xfrm>
          <a:prstGeom prst="rightArrow">
            <a:avLst/>
          </a:prstGeom>
          <a:solidFill>
            <a:srgbClr val="FFB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highlight>
                  <a:srgbClr val="FFBC37"/>
                </a:highlight>
              </a:rPr>
              <a:t>Big Recent Increase</a:t>
            </a:r>
          </a:p>
        </p:txBody>
      </p:sp>
      <p:sp>
        <p:nvSpPr>
          <p:cNvPr id="7" name="Right Arrow 6">
            <a:extLst>
              <a:ext uri="{FF2B5EF4-FFF2-40B4-BE49-F238E27FC236}">
                <a16:creationId xmlns:a16="http://schemas.microsoft.com/office/drawing/2014/main" id="{CF7758EA-BA0E-004E-810C-98905A6C4701}"/>
              </a:ext>
            </a:extLst>
          </p:cNvPr>
          <p:cNvSpPr/>
          <p:nvPr/>
        </p:nvSpPr>
        <p:spPr>
          <a:xfrm>
            <a:off x="7509066" y="2760986"/>
            <a:ext cx="1729409" cy="1544169"/>
          </a:xfrm>
          <a:prstGeom prst="rightArrow">
            <a:avLst/>
          </a:prstGeom>
          <a:solidFill>
            <a:srgbClr val="FFB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highlight>
                  <a:srgbClr val="FFBC37"/>
                </a:highlight>
              </a:rPr>
              <a:t>Long History</a:t>
            </a:r>
          </a:p>
        </p:txBody>
      </p:sp>
      <p:sp>
        <p:nvSpPr>
          <p:cNvPr id="4" name="Title 3">
            <a:extLst>
              <a:ext uri="{FF2B5EF4-FFF2-40B4-BE49-F238E27FC236}">
                <a16:creationId xmlns:a16="http://schemas.microsoft.com/office/drawing/2014/main" id="{48D07879-CCEF-A840-BF15-FB998BC12638}"/>
              </a:ext>
            </a:extLst>
          </p:cNvPr>
          <p:cNvSpPr>
            <a:spLocks noGrp="1"/>
          </p:cNvSpPr>
          <p:nvPr>
            <p:ph type="title" idx="4294967295"/>
          </p:nvPr>
        </p:nvSpPr>
        <p:spPr>
          <a:xfrm>
            <a:off x="339290" y="342610"/>
            <a:ext cx="11461612" cy="756127"/>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FUTURE DIRECTIONS </a:t>
            </a:r>
            <a:r>
              <a:rPr lang="en-US" dirty="0">
                <a:solidFill>
                  <a:schemeClr val="bg1">
                    <a:lumMod val="65000"/>
                  </a:schemeClr>
                </a:solidFill>
                <a:latin typeface="Century Gothic" panose="020B0502020202020204" pitchFamily="34" charset="0"/>
              </a:rPr>
              <a:t>- </a:t>
            </a:r>
            <a:r>
              <a:rPr lang="en-US" spc="-100" dirty="0">
                <a:solidFill>
                  <a:schemeClr val="bg1">
                    <a:lumMod val="65000"/>
                  </a:schemeClr>
                </a:solidFill>
                <a:latin typeface="Century Gothic" panose="020B0502020202020204" pitchFamily="34" charset="0"/>
              </a:rPr>
              <a:t>The time to ROR</a:t>
            </a:r>
          </a:p>
        </p:txBody>
      </p:sp>
    </p:spTree>
    <p:extLst>
      <p:ext uri="{BB962C8B-B14F-4D97-AF65-F5344CB8AC3E}">
        <p14:creationId xmlns:p14="http://schemas.microsoft.com/office/powerpoint/2010/main" val="257668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53851B-5CB1-5743-BC2F-B5BDCE12B3C8}"/>
              </a:ext>
            </a:extLst>
          </p:cNvPr>
          <p:cNvSpPr>
            <a:spLocks noGrp="1"/>
          </p:cNvSpPr>
          <p:nvPr>
            <p:ph type="title" idx="4294967295"/>
          </p:nvPr>
        </p:nvSpPr>
        <p:spPr/>
        <p:txBody>
          <a:bodyPr/>
          <a:lstStyle/>
          <a:p>
            <a:r>
              <a:rPr lang="en-US" dirty="0"/>
              <a:t>Links and contacts</a:t>
            </a:r>
          </a:p>
        </p:txBody>
      </p:sp>
      <p:pic>
        <p:nvPicPr>
          <p:cNvPr id="11" name="Picture 10">
            <a:extLst>
              <a:ext uri="{FF2B5EF4-FFF2-40B4-BE49-F238E27FC236}">
                <a16:creationId xmlns:a16="http://schemas.microsoft.com/office/drawing/2014/main" id="{AEA76AD5-2E09-7F4C-84DB-CF8BA1F1EB90}"/>
              </a:ext>
            </a:extLst>
          </p:cNvPr>
          <p:cNvPicPr>
            <a:picLocks noChangeAspect="1"/>
          </p:cNvPicPr>
          <p:nvPr/>
        </p:nvPicPr>
        <p:blipFill rotWithShape="1">
          <a:blip r:embed="rId3"/>
          <a:srcRect t="11567"/>
          <a:stretch/>
        </p:blipFill>
        <p:spPr>
          <a:xfrm>
            <a:off x="457200" y="457200"/>
            <a:ext cx="5274298" cy="6218942"/>
          </a:xfrm>
          <a:prstGeom prst="rect">
            <a:avLst/>
          </a:prstGeom>
        </p:spPr>
      </p:pic>
      <p:sp>
        <p:nvSpPr>
          <p:cNvPr id="3" name="TextBox 2">
            <a:extLst>
              <a:ext uri="{FF2B5EF4-FFF2-40B4-BE49-F238E27FC236}">
                <a16:creationId xmlns:a16="http://schemas.microsoft.com/office/drawing/2014/main" id="{2B3BF46D-C6C5-CC4D-9448-690F5B610A77}"/>
              </a:ext>
            </a:extLst>
          </p:cNvPr>
          <p:cNvSpPr txBox="1"/>
          <p:nvPr/>
        </p:nvSpPr>
        <p:spPr>
          <a:xfrm>
            <a:off x="457200" y="6091367"/>
            <a:ext cx="3035831" cy="584775"/>
          </a:xfrm>
          <a:prstGeom prst="rect">
            <a:avLst/>
          </a:prstGeom>
          <a:noFill/>
          <a:ln>
            <a:noFill/>
          </a:ln>
          <a:effectLst/>
        </p:spPr>
        <p:txBody>
          <a:bodyPr wrap="none" rtlCol="0">
            <a:spAutoFit/>
          </a:bodyPr>
          <a:lstStyle>
            <a:defPPr>
              <a:defRPr lang="en-US"/>
            </a:defPPr>
            <a:lvl1pPr>
              <a:defRPr sz="6000" b="1">
                <a:solidFill>
                  <a:schemeClr val="bg1">
                    <a:lumMod val="65000"/>
                  </a:schemeClr>
                </a:solidFill>
                <a:latin typeface="Futura" panose="020B0602020204020303" pitchFamily="34" charset="-79"/>
                <a:cs typeface="Futura" panose="020B0602020204020303" pitchFamily="34" charset="-79"/>
              </a:defRPr>
            </a:lvl1pPr>
          </a:lstStyle>
          <a:p>
            <a:r>
              <a:rPr lang="en-US" sz="3200" dirty="0">
                <a:solidFill>
                  <a:schemeClr val="bg1"/>
                </a:solidFill>
              </a:rPr>
              <a:t>QUESTIONS?</a:t>
            </a:r>
            <a:endParaRPr lang="en-US" sz="3200" dirty="0">
              <a:solidFill>
                <a:schemeClr val="bg1"/>
              </a:solidFill>
              <a:latin typeface="+mj-lt"/>
            </a:endParaRPr>
          </a:p>
        </p:txBody>
      </p:sp>
      <p:sp>
        <p:nvSpPr>
          <p:cNvPr id="5" name="TextBox 4">
            <a:extLst>
              <a:ext uri="{FF2B5EF4-FFF2-40B4-BE49-F238E27FC236}">
                <a16:creationId xmlns:a16="http://schemas.microsoft.com/office/drawing/2014/main" id="{C833C5A7-3B38-3740-8E5C-FC6760E47938}"/>
              </a:ext>
            </a:extLst>
          </p:cNvPr>
          <p:cNvSpPr txBox="1"/>
          <p:nvPr/>
        </p:nvSpPr>
        <p:spPr>
          <a:xfrm>
            <a:off x="6096000" y="914400"/>
            <a:ext cx="4714689" cy="584775"/>
          </a:xfrm>
          <a:prstGeom prst="rect">
            <a:avLst/>
          </a:prstGeom>
          <a:noFill/>
        </p:spPr>
        <p:txBody>
          <a:bodyPr wrap="none" rtlCol="0">
            <a:spAutoFit/>
          </a:bodyPr>
          <a:lstStyle/>
          <a:p>
            <a:r>
              <a:rPr lang="en-US" sz="3200" dirty="0">
                <a:latin typeface="+mj-lt"/>
                <a:hlinkClick r:id="rId4"/>
              </a:rPr>
              <a:t>tedhabermann@gmail.com</a:t>
            </a:r>
            <a:endParaRPr lang="en-US" sz="3200" dirty="0">
              <a:latin typeface="+mj-lt"/>
            </a:endParaRPr>
          </a:p>
        </p:txBody>
      </p:sp>
      <p:sp>
        <p:nvSpPr>
          <p:cNvPr id="6" name="Subtitle 2">
            <a:extLst>
              <a:ext uri="{FF2B5EF4-FFF2-40B4-BE49-F238E27FC236}">
                <a16:creationId xmlns:a16="http://schemas.microsoft.com/office/drawing/2014/main" id="{57343562-1E89-824F-BCA0-7F8C88872782}"/>
              </a:ext>
            </a:extLst>
          </p:cNvPr>
          <p:cNvSpPr txBox="1">
            <a:spLocks/>
          </p:cNvSpPr>
          <p:nvPr/>
        </p:nvSpPr>
        <p:spPr>
          <a:xfrm>
            <a:off x="473677" y="551692"/>
            <a:ext cx="5257822" cy="1306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latin typeface="Futura" panose="020B0602020204020303" pitchFamily="34" charset="-79"/>
                <a:cs typeface="Futura" panose="020B0602020204020303" pitchFamily="34" charset="-79"/>
              </a:rPr>
              <a:t>Ted Habermann,</a:t>
            </a:r>
          </a:p>
          <a:p>
            <a:pPr algn="l"/>
            <a:r>
              <a:rPr lang="en-US" sz="2800" b="1" dirty="0">
                <a:solidFill>
                  <a:schemeClr val="bg1"/>
                </a:solidFill>
                <a:latin typeface="Futura" panose="020B0602020204020303" pitchFamily="34" charset="-79"/>
                <a:cs typeface="Futura" panose="020B0602020204020303" pitchFamily="34" charset="-79"/>
              </a:rPr>
              <a:t>Metadata Game Changers</a:t>
            </a:r>
          </a:p>
        </p:txBody>
      </p:sp>
      <p:sp>
        <p:nvSpPr>
          <p:cNvPr id="2" name="Rectangle 1">
            <a:extLst>
              <a:ext uri="{FF2B5EF4-FFF2-40B4-BE49-F238E27FC236}">
                <a16:creationId xmlns:a16="http://schemas.microsoft.com/office/drawing/2014/main" id="{9CD8D18C-8BBC-2C4B-AD6E-CCE13BEAC1BD}"/>
              </a:ext>
            </a:extLst>
          </p:cNvPr>
          <p:cNvSpPr/>
          <p:nvPr/>
        </p:nvSpPr>
        <p:spPr>
          <a:xfrm>
            <a:off x="6096000" y="4351087"/>
            <a:ext cx="5638800" cy="646331"/>
          </a:xfrm>
          <a:prstGeom prst="rect">
            <a:avLst/>
          </a:prstGeom>
        </p:spPr>
        <p:txBody>
          <a:bodyPr wrap="square">
            <a:spAutoFit/>
          </a:bodyPr>
          <a:lstStyle/>
          <a:p>
            <a:r>
              <a:rPr lang="en-US" cap="all" dirty="0">
                <a:solidFill>
                  <a:srgbClr val="444444"/>
                </a:solidFill>
                <a:latin typeface="Futura Medium" panose="020B0602020204020303" pitchFamily="34" charset="-79"/>
                <a:cs typeface="Futura Medium" panose="020B0602020204020303" pitchFamily="34" charset="-79"/>
                <a:hlinkClick r:id="rId5"/>
              </a:rPr>
              <a:t>THE BIG PICTURE - HAS CROSSREF METADATA COMPLETENESS IMPROVED?</a:t>
            </a:r>
            <a:endParaRPr lang="en-US" b="0" i="0" strike="noStrike" cap="all" dirty="0">
              <a:solidFill>
                <a:srgbClr val="222222"/>
              </a:solidFill>
              <a:effectLst/>
              <a:latin typeface="Futura Medium" panose="020B0602020204020303" pitchFamily="34" charset="-79"/>
              <a:cs typeface="Futura Medium" panose="020B0602020204020303" pitchFamily="34" charset="-79"/>
            </a:endParaRPr>
          </a:p>
        </p:txBody>
      </p:sp>
      <p:sp>
        <p:nvSpPr>
          <p:cNvPr id="4" name="Rectangle 3">
            <a:extLst>
              <a:ext uri="{FF2B5EF4-FFF2-40B4-BE49-F238E27FC236}">
                <a16:creationId xmlns:a16="http://schemas.microsoft.com/office/drawing/2014/main" id="{F474B843-2FDF-234D-87B6-0CA4BE889F23}"/>
              </a:ext>
            </a:extLst>
          </p:cNvPr>
          <p:cNvSpPr/>
          <p:nvPr/>
        </p:nvSpPr>
        <p:spPr>
          <a:xfrm>
            <a:off x="6096000" y="2566521"/>
            <a:ext cx="5371070" cy="646331"/>
          </a:xfrm>
          <a:prstGeom prst="rect">
            <a:avLst/>
          </a:prstGeom>
        </p:spPr>
        <p:txBody>
          <a:bodyPr wrap="square">
            <a:spAutoFit/>
          </a:bodyPr>
          <a:lstStyle/>
          <a:p>
            <a:r>
              <a:rPr lang="en-US" cap="all" dirty="0">
                <a:solidFill>
                  <a:srgbClr val="222222"/>
                </a:solidFill>
                <a:latin typeface="Futura Medium" panose="020B0602020204020303" pitchFamily="34" charset="-79"/>
                <a:cs typeface="Futura Medium" panose="020B0602020204020303" pitchFamily="34" charset="-79"/>
                <a:hlinkClick r:id="rId6"/>
              </a:rPr>
              <a:t>METADATA EVOLUTION - CROSSREF PARTICIPATION REPORTS</a:t>
            </a:r>
            <a:endParaRPr lang="en-US" b="0" i="0" u="none" strike="noStrike" cap="all" dirty="0">
              <a:solidFill>
                <a:srgbClr val="222222"/>
              </a:solidFill>
              <a:effectLst/>
              <a:latin typeface="Futura Medium" panose="020B0602020204020303" pitchFamily="34" charset="-79"/>
              <a:cs typeface="Futura Medium" panose="020B0602020204020303" pitchFamily="34" charset="-79"/>
            </a:endParaRPr>
          </a:p>
        </p:txBody>
      </p:sp>
      <p:sp>
        <p:nvSpPr>
          <p:cNvPr id="7" name="Rectangle 6">
            <a:extLst>
              <a:ext uri="{FF2B5EF4-FFF2-40B4-BE49-F238E27FC236}">
                <a16:creationId xmlns:a16="http://schemas.microsoft.com/office/drawing/2014/main" id="{F68177A5-FCF8-A148-ABC2-6DC2FA4AE29E}"/>
              </a:ext>
            </a:extLst>
          </p:cNvPr>
          <p:cNvSpPr/>
          <p:nvPr/>
        </p:nvSpPr>
        <p:spPr>
          <a:xfrm>
            <a:off x="6096000" y="3458804"/>
            <a:ext cx="6096000" cy="646331"/>
          </a:xfrm>
          <a:prstGeom prst="rect">
            <a:avLst/>
          </a:prstGeom>
        </p:spPr>
        <p:txBody>
          <a:bodyPr>
            <a:spAutoFit/>
          </a:bodyPr>
          <a:lstStyle/>
          <a:p>
            <a:r>
              <a:rPr lang="en-US" cap="all" dirty="0">
                <a:solidFill>
                  <a:srgbClr val="222222"/>
                </a:solidFill>
                <a:latin typeface="Futura Medium" panose="020B0602020204020303" pitchFamily="34" charset="-79"/>
                <a:cs typeface="Futura Medium" panose="020B0602020204020303" pitchFamily="34" charset="-79"/>
                <a:hlinkClick r:id="rId7"/>
              </a:rPr>
              <a:t>METADATA EVOLUTION - METADATA COMPLETENESS, AGILITY, AND COLLECTION SIZE</a:t>
            </a:r>
            <a:endParaRPr lang="en-US" b="0" i="0" u="none" strike="noStrike" cap="all" dirty="0">
              <a:solidFill>
                <a:srgbClr val="222222"/>
              </a:solidFill>
              <a:effectLst/>
              <a:latin typeface="Futura Medium" panose="020B0602020204020303" pitchFamily="34" charset="-79"/>
              <a:cs typeface="Futura Medium" panose="020B0602020204020303" pitchFamily="34" charset="-79"/>
            </a:endParaRPr>
          </a:p>
        </p:txBody>
      </p:sp>
      <p:sp>
        <p:nvSpPr>
          <p:cNvPr id="8" name="Rectangle 7">
            <a:extLst>
              <a:ext uri="{FF2B5EF4-FFF2-40B4-BE49-F238E27FC236}">
                <a16:creationId xmlns:a16="http://schemas.microsoft.com/office/drawing/2014/main" id="{A57CA264-C169-A049-9E5D-D73651D25F22}"/>
              </a:ext>
            </a:extLst>
          </p:cNvPr>
          <p:cNvSpPr/>
          <p:nvPr/>
        </p:nvSpPr>
        <p:spPr>
          <a:xfrm>
            <a:off x="6096000" y="5243370"/>
            <a:ext cx="6096000" cy="646331"/>
          </a:xfrm>
          <a:prstGeom prst="rect">
            <a:avLst/>
          </a:prstGeom>
        </p:spPr>
        <p:txBody>
          <a:bodyPr>
            <a:spAutoFit/>
          </a:bodyPr>
          <a:lstStyle/>
          <a:p>
            <a:r>
              <a:rPr lang="en-US" cap="all" dirty="0">
                <a:solidFill>
                  <a:srgbClr val="222222"/>
                </a:solidFill>
                <a:latin typeface="Futura Medium" panose="020B0602020204020303" pitchFamily="34" charset="-79"/>
                <a:cs typeface="Futura Medium" panose="020B0602020204020303" pitchFamily="34" charset="-79"/>
                <a:hlinkClick r:id="rId8"/>
              </a:rPr>
              <a:t>METADATA FOR USING AND UNDERSTANDING SOFTWARE</a:t>
            </a:r>
            <a:endParaRPr lang="en-US" b="0" i="0" u="none" strike="noStrike" cap="all" dirty="0">
              <a:solidFill>
                <a:srgbClr val="222222"/>
              </a:solidFill>
              <a:effectLst/>
              <a:latin typeface="Futura Medium" panose="020B0602020204020303" pitchFamily="34" charset="-79"/>
              <a:cs typeface="Futura Medium" panose="020B0602020204020303" pitchFamily="34" charset="-79"/>
            </a:endParaRPr>
          </a:p>
        </p:txBody>
      </p:sp>
      <p:sp>
        <p:nvSpPr>
          <p:cNvPr id="9" name="TextBox 8">
            <a:extLst>
              <a:ext uri="{FF2B5EF4-FFF2-40B4-BE49-F238E27FC236}">
                <a16:creationId xmlns:a16="http://schemas.microsoft.com/office/drawing/2014/main" id="{F285A62C-C4B7-9741-AE20-ABB31BF9AAF2}"/>
              </a:ext>
            </a:extLst>
          </p:cNvPr>
          <p:cNvSpPr txBox="1"/>
          <p:nvPr/>
        </p:nvSpPr>
        <p:spPr>
          <a:xfrm>
            <a:off x="6056726" y="1797214"/>
            <a:ext cx="4270336" cy="646331"/>
          </a:xfrm>
          <a:prstGeom prst="rect">
            <a:avLst/>
          </a:prstGeom>
          <a:noFill/>
        </p:spPr>
        <p:txBody>
          <a:bodyPr wrap="none" rtlCol="0">
            <a:spAutoFit/>
          </a:bodyPr>
          <a:lstStyle/>
          <a:p>
            <a:r>
              <a:rPr lang="en-US" b="1" dirty="0">
                <a:latin typeface="Futura" panose="020B0602020204020303" pitchFamily="34" charset="-79"/>
                <a:cs typeface="Futura" panose="020B0602020204020303" pitchFamily="34" charset="-79"/>
              </a:rPr>
              <a:t>Details at</a:t>
            </a:r>
          </a:p>
          <a:p>
            <a:r>
              <a:rPr lang="en-US" dirty="0">
                <a:latin typeface="Futura Medium" panose="020B0602020204020303" pitchFamily="34" charset="-79"/>
                <a:cs typeface="Futura Medium" panose="020B0602020204020303" pitchFamily="34" charset="-79"/>
                <a:hlinkClick r:id="rId9"/>
              </a:rPr>
              <a:t>https://www.tedhabermann.com/blog</a:t>
            </a:r>
            <a:endParaRPr lang="en-US" dirty="0">
              <a:latin typeface="Futura Medium" panose="020B0602020204020303" pitchFamily="34" charset="-79"/>
              <a:cs typeface="Futura Medium" panose="020B0602020204020303" pitchFamily="34" charset="-79"/>
            </a:endParaRPr>
          </a:p>
        </p:txBody>
      </p:sp>
      <p:sp>
        <p:nvSpPr>
          <p:cNvPr id="10" name="Rectangle 9">
            <a:extLst>
              <a:ext uri="{FF2B5EF4-FFF2-40B4-BE49-F238E27FC236}">
                <a16:creationId xmlns:a16="http://schemas.microsoft.com/office/drawing/2014/main" id="{0519A810-370F-8C43-A7A6-12901965D680}"/>
              </a:ext>
            </a:extLst>
          </p:cNvPr>
          <p:cNvSpPr/>
          <p:nvPr/>
        </p:nvSpPr>
        <p:spPr>
          <a:xfrm>
            <a:off x="6096000" y="6091367"/>
            <a:ext cx="4191789" cy="369332"/>
          </a:xfrm>
          <a:prstGeom prst="rect">
            <a:avLst/>
          </a:prstGeom>
        </p:spPr>
        <p:txBody>
          <a:bodyPr wrap="none">
            <a:spAutoFit/>
          </a:bodyPr>
          <a:lstStyle/>
          <a:p>
            <a:r>
              <a:rPr lang="en-US" dirty="0">
                <a:latin typeface="Futura Medium" panose="020B0602020204020303" pitchFamily="34" charset="-79"/>
                <a:cs typeface="Futura Medium" panose="020B0602020204020303" pitchFamily="34" charset="-79"/>
                <a:hlinkClick r:id="rId9"/>
              </a:rPr>
              <a:t>https://www.tedhabermann.com/blog</a:t>
            </a:r>
            <a:endParaRPr lang="en-US"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84372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B14FD82-6F6C-DF4A-BD1E-4F00881A8A84}"/>
              </a:ext>
            </a:extLst>
          </p:cNvPr>
          <p:cNvPicPr>
            <a:picLocks noChangeAspect="1"/>
          </p:cNvPicPr>
          <p:nvPr/>
        </p:nvPicPr>
        <p:blipFill>
          <a:blip r:embed="rId3"/>
          <a:stretch>
            <a:fillRect/>
          </a:stretch>
        </p:blipFill>
        <p:spPr>
          <a:xfrm>
            <a:off x="6111754" y="954156"/>
            <a:ext cx="5043144" cy="5740384"/>
          </a:xfrm>
          <a:prstGeom prst="rect">
            <a:avLst/>
          </a:prstGeom>
          <a:ln>
            <a:solidFill>
              <a:schemeClr val="tx1"/>
            </a:solidFill>
          </a:ln>
        </p:spPr>
      </p:pic>
      <p:sp>
        <p:nvSpPr>
          <p:cNvPr id="6" name="TextBox 5">
            <a:extLst>
              <a:ext uri="{FF2B5EF4-FFF2-40B4-BE49-F238E27FC236}">
                <a16:creationId xmlns:a16="http://schemas.microsoft.com/office/drawing/2014/main" id="{EC1AC83F-B4C6-CB45-BCFC-74D418AAB935}"/>
              </a:ext>
            </a:extLst>
          </p:cNvPr>
          <p:cNvSpPr txBox="1"/>
          <p:nvPr/>
        </p:nvSpPr>
        <p:spPr>
          <a:xfrm>
            <a:off x="371061" y="1729409"/>
            <a:ext cx="5324149" cy="1323439"/>
          </a:xfrm>
          <a:prstGeom prst="rect">
            <a:avLst/>
          </a:prstGeom>
          <a:noFill/>
        </p:spPr>
        <p:txBody>
          <a:bodyPr wrap="square" rtlCol="0">
            <a:spAutoFit/>
          </a:bodyPr>
          <a:lstStyle/>
          <a:p>
            <a:r>
              <a:rPr lang="en-US" sz="2000" dirty="0"/>
              <a:t>The metadata elements that are tracked in Participation Reports are mostly </a:t>
            </a:r>
            <a:r>
              <a:rPr lang="en-US" sz="2000" b="1" dirty="0"/>
              <a:t>beyond the standard bibliographic information </a:t>
            </a:r>
            <a:r>
              <a:rPr lang="en-US" sz="2000" dirty="0"/>
              <a:t>that is used to identify a work.</a:t>
            </a:r>
          </a:p>
        </p:txBody>
      </p:sp>
    </p:spTree>
    <p:extLst>
      <p:ext uri="{BB962C8B-B14F-4D97-AF65-F5344CB8AC3E}">
        <p14:creationId xmlns:p14="http://schemas.microsoft.com/office/powerpoint/2010/main" val="311016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B14FD82-6F6C-DF4A-BD1E-4F00881A8A84}"/>
              </a:ext>
            </a:extLst>
          </p:cNvPr>
          <p:cNvPicPr>
            <a:picLocks noChangeAspect="1"/>
          </p:cNvPicPr>
          <p:nvPr/>
        </p:nvPicPr>
        <p:blipFill>
          <a:blip r:embed="rId3"/>
          <a:stretch>
            <a:fillRect/>
          </a:stretch>
        </p:blipFill>
        <p:spPr>
          <a:xfrm>
            <a:off x="6111754" y="954156"/>
            <a:ext cx="5043144" cy="5740384"/>
          </a:xfrm>
          <a:prstGeom prst="rect">
            <a:avLst/>
          </a:prstGeom>
          <a:ln>
            <a:solidFill>
              <a:schemeClr val="tx1"/>
            </a:solidFill>
          </a:ln>
        </p:spPr>
      </p:pic>
      <p:sp>
        <p:nvSpPr>
          <p:cNvPr id="6" name="TextBox 5">
            <a:extLst>
              <a:ext uri="{FF2B5EF4-FFF2-40B4-BE49-F238E27FC236}">
                <a16:creationId xmlns:a16="http://schemas.microsoft.com/office/drawing/2014/main" id="{EC1AC83F-B4C6-CB45-BCFC-74D418AAB935}"/>
              </a:ext>
            </a:extLst>
          </p:cNvPr>
          <p:cNvSpPr txBox="1"/>
          <p:nvPr/>
        </p:nvSpPr>
        <p:spPr>
          <a:xfrm>
            <a:off x="371061" y="1729409"/>
            <a:ext cx="5324149" cy="3477875"/>
          </a:xfrm>
          <a:prstGeom prst="rect">
            <a:avLst/>
          </a:prstGeom>
          <a:noFill/>
        </p:spPr>
        <p:txBody>
          <a:bodyPr wrap="square" rtlCol="0">
            <a:spAutoFit/>
          </a:bodyPr>
          <a:lstStyle/>
          <a:p>
            <a:r>
              <a:rPr lang="en-US" sz="2000" dirty="0"/>
              <a:t>The metadata elements that are tracked in Participation Reports are mostly </a:t>
            </a:r>
            <a:r>
              <a:rPr lang="en-US" sz="2000" b="1" dirty="0"/>
              <a:t>beyond the standard bibliographic information </a:t>
            </a:r>
            <a:r>
              <a:rPr lang="en-US" sz="2000" dirty="0"/>
              <a:t>that is used to identify a work.</a:t>
            </a:r>
          </a:p>
          <a:p>
            <a:endParaRPr lang="en-US" sz="2000" dirty="0"/>
          </a:p>
          <a:p>
            <a:r>
              <a:rPr lang="en-US" sz="2000" dirty="0"/>
              <a:t>They are important because </a:t>
            </a:r>
            <a:r>
              <a:rPr lang="en-US" sz="2000" b="1" dirty="0"/>
              <a:t>they provide context</a:t>
            </a:r>
            <a:r>
              <a:rPr lang="en-US" sz="2000" dirty="0"/>
              <a:t>: they tell the reader how the research was funded, what license it’s published under, and more about its authors via links to their ORCID profiles.</a:t>
            </a:r>
          </a:p>
          <a:p>
            <a:pPr algn="r"/>
            <a:r>
              <a:rPr lang="en-US" sz="2000" i="1" dirty="0"/>
              <a:t>Kirsty </a:t>
            </a:r>
            <a:r>
              <a:rPr lang="en-US" sz="2000" i="1" dirty="0" err="1"/>
              <a:t>Meddings</a:t>
            </a:r>
            <a:r>
              <a:rPr lang="en-US" sz="2000" i="1" dirty="0"/>
              <a:t>, </a:t>
            </a:r>
            <a:r>
              <a:rPr lang="en-US" sz="2000" i="1" dirty="0" err="1"/>
              <a:t>Crossref</a:t>
            </a:r>
            <a:r>
              <a:rPr lang="en-US" sz="2000" i="1" dirty="0"/>
              <a:t>, May 2019</a:t>
            </a:r>
          </a:p>
        </p:txBody>
      </p:sp>
    </p:spTree>
    <p:extLst>
      <p:ext uri="{BB962C8B-B14F-4D97-AF65-F5344CB8AC3E}">
        <p14:creationId xmlns:p14="http://schemas.microsoft.com/office/powerpoint/2010/main" val="404655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B14FD82-6F6C-DF4A-BD1E-4F00881A8A84}"/>
              </a:ext>
            </a:extLst>
          </p:cNvPr>
          <p:cNvPicPr>
            <a:picLocks noChangeAspect="1"/>
          </p:cNvPicPr>
          <p:nvPr/>
        </p:nvPicPr>
        <p:blipFill>
          <a:blip r:embed="rId3"/>
          <a:stretch>
            <a:fillRect/>
          </a:stretch>
        </p:blipFill>
        <p:spPr>
          <a:xfrm>
            <a:off x="6111754" y="954156"/>
            <a:ext cx="5043144" cy="5740384"/>
          </a:xfrm>
          <a:prstGeom prst="rect">
            <a:avLst/>
          </a:prstGeom>
          <a:ln>
            <a:solidFill>
              <a:schemeClr val="tx1"/>
            </a:solidFill>
          </a:ln>
        </p:spPr>
      </p:pic>
      <p:sp>
        <p:nvSpPr>
          <p:cNvPr id="6" name="TextBox 5">
            <a:extLst>
              <a:ext uri="{FF2B5EF4-FFF2-40B4-BE49-F238E27FC236}">
                <a16:creationId xmlns:a16="http://schemas.microsoft.com/office/drawing/2014/main" id="{EC1AC83F-B4C6-CB45-BCFC-74D418AAB935}"/>
              </a:ext>
            </a:extLst>
          </p:cNvPr>
          <p:cNvSpPr txBox="1"/>
          <p:nvPr/>
        </p:nvSpPr>
        <p:spPr>
          <a:xfrm>
            <a:off x="371061" y="1729409"/>
            <a:ext cx="5324149" cy="707886"/>
          </a:xfrm>
          <a:prstGeom prst="rect">
            <a:avLst/>
          </a:prstGeom>
          <a:noFill/>
        </p:spPr>
        <p:txBody>
          <a:bodyPr wrap="square" rtlCol="0">
            <a:spAutoFit/>
          </a:bodyPr>
          <a:lstStyle/>
          <a:p>
            <a:r>
              <a:rPr lang="en-US" sz="2000" dirty="0"/>
              <a:t>The numbers are the % of completeness for ten metadata elements.</a:t>
            </a:r>
            <a:endParaRPr lang="en-US" sz="2000" i="1" dirty="0"/>
          </a:p>
        </p:txBody>
      </p:sp>
    </p:spTree>
    <p:extLst>
      <p:ext uri="{BB962C8B-B14F-4D97-AF65-F5344CB8AC3E}">
        <p14:creationId xmlns:p14="http://schemas.microsoft.com/office/powerpoint/2010/main" val="212381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B14FD82-6F6C-DF4A-BD1E-4F00881A8A84}"/>
              </a:ext>
            </a:extLst>
          </p:cNvPr>
          <p:cNvPicPr>
            <a:picLocks noChangeAspect="1"/>
          </p:cNvPicPr>
          <p:nvPr/>
        </p:nvPicPr>
        <p:blipFill>
          <a:blip r:embed="rId3"/>
          <a:stretch>
            <a:fillRect/>
          </a:stretch>
        </p:blipFill>
        <p:spPr>
          <a:xfrm>
            <a:off x="6111754" y="954156"/>
            <a:ext cx="5043144" cy="5740384"/>
          </a:xfrm>
          <a:prstGeom prst="rect">
            <a:avLst/>
          </a:prstGeom>
          <a:ln>
            <a:solidFill>
              <a:schemeClr val="tx1"/>
            </a:solidFill>
          </a:ln>
        </p:spPr>
      </p:pic>
      <p:pic>
        <p:nvPicPr>
          <p:cNvPr id="12" name="Picture 11">
            <a:extLst>
              <a:ext uri="{FF2B5EF4-FFF2-40B4-BE49-F238E27FC236}">
                <a16:creationId xmlns:a16="http://schemas.microsoft.com/office/drawing/2014/main" id="{84F44D38-DCEA-3F4C-BE0E-570E13B460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24927" y="2971095"/>
            <a:ext cx="1047897" cy="797754"/>
          </a:xfrm>
          <a:prstGeom prst="rect">
            <a:avLst/>
          </a:prstGeom>
          <a:solidFill>
            <a:schemeClr val="bg1"/>
          </a:solidFill>
        </p:spPr>
      </p:pic>
      <p:sp>
        <p:nvSpPr>
          <p:cNvPr id="14" name="Rectangle 13">
            <a:extLst>
              <a:ext uri="{FF2B5EF4-FFF2-40B4-BE49-F238E27FC236}">
                <a16:creationId xmlns:a16="http://schemas.microsoft.com/office/drawing/2014/main" id="{4D0C0A15-EB43-8445-94BE-1FBC9F239337}"/>
              </a:ext>
            </a:extLst>
          </p:cNvPr>
          <p:cNvSpPr/>
          <p:nvPr/>
        </p:nvSpPr>
        <p:spPr>
          <a:xfrm>
            <a:off x="6185599" y="2848897"/>
            <a:ext cx="1129602" cy="11602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1AC83F-B4C6-CB45-BCFC-74D418AAB935}"/>
              </a:ext>
            </a:extLst>
          </p:cNvPr>
          <p:cNvSpPr txBox="1"/>
          <p:nvPr/>
        </p:nvSpPr>
        <p:spPr>
          <a:xfrm>
            <a:off x="371061" y="1729409"/>
            <a:ext cx="5324149" cy="1323439"/>
          </a:xfrm>
          <a:prstGeom prst="rect">
            <a:avLst/>
          </a:prstGeom>
          <a:noFill/>
        </p:spPr>
        <p:txBody>
          <a:bodyPr wrap="square" rtlCol="0">
            <a:spAutoFit/>
          </a:bodyPr>
          <a:lstStyle/>
          <a:p>
            <a:r>
              <a:rPr lang="en-US" sz="2000" dirty="0"/>
              <a:t>The numbers are the % of completeness for ten metadata elements.</a:t>
            </a:r>
            <a:endParaRPr lang="en-US" sz="2000" i="1" dirty="0"/>
          </a:p>
          <a:p>
            <a:endParaRPr lang="en-US" sz="2000" dirty="0"/>
          </a:p>
          <a:p>
            <a:r>
              <a:rPr lang="en-US" sz="2000" dirty="0"/>
              <a:t>Data are available for a variety of resource types.</a:t>
            </a:r>
          </a:p>
        </p:txBody>
      </p:sp>
    </p:spTree>
    <p:extLst>
      <p:ext uri="{BB962C8B-B14F-4D97-AF65-F5344CB8AC3E}">
        <p14:creationId xmlns:p14="http://schemas.microsoft.com/office/powerpoint/2010/main" val="268065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442D02-5652-CA46-B454-9E2E0E7EEBBE}"/>
              </a:ext>
            </a:extLst>
          </p:cNvPr>
          <p:cNvPicPr>
            <a:picLocks noChangeAspect="1"/>
          </p:cNvPicPr>
          <p:nvPr/>
        </p:nvPicPr>
        <p:blipFill>
          <a:blip r:embed="rId3"/>
          <a:stretch>
            <a:fillRect/>
          </a:stretch>
        </p:blipFill>
        <p:spPr>
          <a:xfrm>
            <a:off x="6105771" y="954156"/>
            <a:ext cx="5043144" cy="5740384"/>
          </a:xfrm>
          <a:prstGeom prst="rect">
            <a:avLst/>
          </a:prstGeom>
          <a:ln>
            <a:solidFill>
              <a:schemeClr val="tx1"/>
            </a:solidFill>
          </a:ln>
        </p:spPr>
      </p:pic>
      <p:sp>
        <p:nvSpPr>
          <p:cNvPr id="2" name="Title 1">
            <a:extLst>
              <a:ext uri="{FF2B5EF4-FFF2-40B4-BE49-F238E27FC236}">
                <a16:creationId xmlns:a16="http://schemas.microsoft.com/office/drawing/2014/main" id="{E16BE9F7-1FB0-F64D-B91E-B0AC3FEF5198}"/>
              </a:ext>
            </a:extLst>
          </p:cNvPr>
          <p:cNvSpPr>
            <a:spLocks noGrp="1"/>
          </p:cNvSpPr>
          <p:nvPr>
            <p:ph type="ctrTitle"/>
          </p:nvPr>
        </p:nvSpPr>
        <p:spPr>
          <a:xfrm>
            <a:off x="371061" y="318149"/>
            <a:ext cx="11449878" cy="566530"/>
          </a:xfrm>
        </p:spPr>
        <p:txBody>
          <a:bodyPr>
            <a:noAutofit/>
          </a:bodyPr>
          <a:lstStyle/>
          <a:p>
            <a:pPr algn="l"/>
            <a:r>
              <a:rPr lang="en-US" sz="4000" b="1" dirty="0">
                <a:solidFill>
                  <a:schemeClr val="bg1">
                    <a:lumMod val="65000"/>
                  </a:schemeClr>
                </a:solidFill>
                <a:latin typeface="Futura" panose="020B0602020204020303" pitchFamily="34" charset="-79"/>
                <a:cs typeface="Futura" panose="020B0602020204020303" pitchFamily="34" charset="-79"/>
              </a:rPr>
              <a:t>Visualizing Metadata Evolution - </a:t>
            </a:r>
          </a:p>
        </p:txBody>
      </p:sp>
      <p:sp>
        <p:nvSpPr>
          <p:cNvPr id="3" name="Subtitle 2">
            <a:extLst>
              <a:ext uri="{FF2B5EF4-FFF2-40B4-BE49-F238E27FC236}">
                <a16:creationId xmlns:a16="http://schemas.microsoft.com/office/drawing/2014/main" id="{8D6B426C-17E6-2649-A525-922EF126CE69}"/>
              </a:ext>
            </a:extLst>
          </p:cNvPr>
          <p:cNvSpPr>
            <a:spLocks noGrp="1"/>
          </p:cNvSpPr>
          <p:nvPr>
            <p:ph type="subTitle" idx="1"/>
          </p:nvPr>
        </p:nvSpPr>
        <p:spPr>
          <a:xfrm>
            <a:off x="371061" y="916705"/>
            <a:ext cx="9144000" cy="433249"/>
          </a:xfrm>
        </p:spPr>
        <p:txBody>
          <a:bodyPr>
            <a:noAutofit/>
          </a:bodyPr>
          <a:lstStyle/>
          <a:p>
            <a:pPr algn="l"/>
            <a:r>
              <a:rPr lang="en-US" b="1" dirty="0" err="1">
                <a:solidFill>
                  <a:schemeClr val="bg1">
                    <a:lumMod val="65000"/>
                  </a:schemeClr>
                </a:solidFill>
                <a:latin typeface="Futura" panose="020B0602020204020303" pitchFamily="34" charset="-79"/>
                <a:cs typeface="Futura" panose="020B0602020204020303" pitchFamily="34" charset="-79"/>
              </a:rPr>
              <a:t>Crossref</a:t>
            </a:r>
            <a:r>
              <a:rPr lang="en-US" b="1" dirty="0">
                <a:solidFill>
                  <a:schemeClr val="bg1">
                    <a:lumMod val="65000"/>
                  </a:schemeClr>
                </a:solidFill>
                <a:latin typeface="Futura" panose="020B0602020204020303" pitchFamily="34" charset="-79"/>
                <a:cs typeface="Futura" panose="020B0602020204020303" pitchFamily="34" charset="-79"/>
              </a:rPr>
              <a:t> Participation Reports</a:t>
            </a:r>
          </a:p>
        </p:txBody>
      </p:sp>
      <p:sp>
        <p:nvSpPr>
          <p:cNvPr id="7" name="TextBox 6">
            <a:extLst>
              <a:ext uri="{FF2B5EF4-FFF2-40B4-BE49-F238E27FC236}">
                <a16:creationId xmlns:a16="http://schemas.microsoft.com/office/drawing/2014/main" id="{927FB27A-805A-854E-B443-014EA54683E4}"/>
              </a:ext>
            </a:extLst>
          </p:cNvPr>
          <p:cNvSpPr txBox="1"/>
          <p:nvPr/>
        </p:nvSpPr>
        <p:spPr>
          <a:xfrm>
            <a:off x="1490870" y="512859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EC1AC83F-B4C6-CB45-BCFC-74D418AAB935}"/>
              </a:ext>
            </a:extLst>
          </p:cNvPr>
          <p:cNvSpPr txBox="1"/>
          <p:nvPr/>
        </p:nvSpPr>
        <p:spPr>
          <a:xfrm>
            <a:off x="371061" y="1729409"/>
            <a:ext cx="5324149" cy="3170099"/>
          </a:xfrm>
          <a:prstGeom prst="rect">
            <a:avLst/>
          </a:prstGeom>
          <a:noFill/>
        </p:spPr>
        <p:txBody>
          <a:bodyPr wrap="square" rtlCol="0">
            <a:spAutoFit/>
          </a:bodyPr>
          <a:lstStyle/>
          <a:p>
            <a:r>
              <a:rPr lang="en-US" sz="2000" dirty="0"/>
              <a:t>The numbers are the % of completeness for ten metadata elements.</a:t>
            </a:r>
            <a:endParaRPr lang="en-US" sz="2000" i="1" dirty="0"/>
          </a:p>
          <a:p>
            <a:endParaRPr lang="en-US" sz="2000" dirty="0"/>
          </a:p>
          <a:p>
            <a:r>
              <a:rPr lang="en-US" sz="2000" dirty="0"/>
              <a:t>Data are available for a variety of resource types.</a:t>
            </a:r>
          </a:p>
          <a:p>
            <a:endParaRPr lang="en-US" sz="2000" dirty="0"/>
          </a:p>
          <a:p>
            <a:r>
              <a:rPr lang="en-US" sz="2000" dirty="0"/>
              <a:t>And for three time periods:</a:t>
            </a:r>
          </a:p>
          <a:p>
            <a:r>
              <a:rPr lang="en-US" sz="2000" dirty="0"/>
              <a:t>Backfile = pre-2017</a:t>
            </a:r>
          </a:p>
          <a:p>
            <a:r>
              <a:rPr lang="en-US" sz="2000" dirty="0"/>
              <a:t>Current = 2017-present</a:t>
            </a:r>
          </a:p>
          <a:p>
            <a:r>
              <a:rPr lang="en-US" sz="2000" dirty="0"/>
              <a:t>All time</a:t>
            </a:r>
          </a:p>
          <a:p>
            <a:endParaRPr lang="en-US" sz="2000" dirty="0"/>
          </a:p>
        </p:txBody>
      </p:sp>
      <p:sp>
        <p:nvSpPr>
          <p:cNvPr id="11" name="Rectangle 10">
            <a:extLst>
              <a:ext uri="{FF2B5EF4-FFF2-40B4-BE49-F238E27FC236}">
                <a16:creationId xmlns:a16="http://schemas.microsoft.com/office/drawing/2014/main" id="{D276CD8C-84E8-BA43-AA47-BAC0045A9D25}"/>
              </a:ext>
            </a:extLst>
          </p:cNvPr>
          <p:cNvSpPr/>
          <p:nvPr/>
        </p:nvSpPr>
        <p:spPr>
          <a:xfrm>
            <a:off x="9936606" y="2848897"/>
            <a:ext cx="1129602" cy="11602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5F14-1FB7-B14A-9EA2-75A0042F6250}"/>
              </a:ext>
            </a:extLst>
          </p:cNvPr>
          <p:cNvSpPr>
            <a:spLocks noGrp="1"/>
          </p:cNvSpPr>
          <p:nvPr>
            <p:ph type="title"/>
          </p:nvPr>
        </p:nvSpPr>
        <p:spPr>
          <a:xfrm>
            <a:off x="334618" y="86829"/>
            <a:ext cx="3564835" cy="1325563"/>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Evolution</a:t>
            </a:r>
          </a:p>
        </p:txBody>
      </p:sp>
      <p:pic>
        <p:nvPicPr>
          <p:cNvPr id="4" name="Picture 3">
            <a:extLst>
              <a:ext uri="{FF2B5EF4-FFF2-40B4-BE49-F238E27FC236}">
                <a16:creationId xmlns:a16="http://schemas.microsoft.com/office/drawing/2014/main" id="{41E3E056-88A4-E744-A2E8-9517A0533492}"/>
              </a:ext>
            </a:extLst>
          </p:cNvPr>
          <p:cNvPicPr>
            <a:picLocks noChangeAspect="1"/>
          </p:cNvPicPr>
          <p:nvPr/>
        </p:nvPicPr>
        <p:blipFill>
          <a:blip r:embed="rId3"/>
          <a:stretch>
            <a:fillRect/>
          </a:stretch>
        </p:blipFill>
        <p:spPr>
          <a:xfrm>
            <a:off x="4496076" y="832396"/>
            <a:ext cx="7321550" cy="5555704"/>
          </a:xfrm>
          <a:prstGeom prst="rect">
            <a:avLst/>
          </a:prstGeom>
        </p:spPr>
      </p:pic>
      <p:sp>
        <p:nvSpPr>
          <p:cNvPr id="6" name="TextBox 5">
            <a:extLst>
              <a:ext uri="{FF2B5EF4-FFF2-40B4-BE49-F238E27FC236}">
                <a16:creationId xmlns:a16="http://schemas.microsoft.com/office/drawing/2014/main" id="{DC702BCF-08C3-FD47-BA1C-D12658BF702F}"/>
              </a:ext>
            </a:extLst>
          </p:cNvPr>
          <p:cNvSpPr txBox="1"/>
          <p:nvPr/>
        </p:nvSpPr>
        <p:spPr>
          <a:xfrm>
            <a:off x="8299174" y="2144619"/>
            <a:ext cx="2811667" cy="461665"/>
          </a:xfrm>
          <a:prstGeom prst="rect">
            <a:avLst/>
          </a:prstGeom>
          <a:noFill/>
        </p:spPr>
        <p:txBody>
          <a:bodyPr wrap="none" rtlCol="0">
            <a:spAutoFit/>
          </a:bodyPr>
          <a:lstStyle/>
          <a:p>
            <a:r>
              <a:rPr lang="en-US" sz="2400" dirty="0"/>
              <a:t>Increasing Content %</a:t>
            </a:r>
          </a:p>
        </p:txBody>
      </p:sp>
      <p:sp>
        <p:nvSpPr>
          <p:cNvPr id="8" name="TextBox 7">
            <a:extLst>
              <a:ext uri="{FF2B5EF4-FFF2-40B4-BE49-F238E27FC236}">
                <a16:creationId xmlns:a16="http://schemas.microsoft.com/office/drawing/2014/main" id="{96ADD706-BC1B-884B-AEB1-768440CE6951}"/>
              </a:ext>
            </a:extLst>
          </p:cNvPr>
          <p:cNvSpPr txBox="1"/>
          <p:nvPr/>
        </p:nvSpPr>
        <p:spPr>
          <a:xfrm>
            <a:off x="374374" y="1247693"/>
            <a:ext cx="4038876" cy="5262979"/>
          </a:xfrm>
          <a:prstGeom prst="rect">
            <a:avLst/>
          </a:prstGeom>
          <a:noFill/>
        </p:spPr>
        <p:txBody>
          <a:bodyPr wrap="square" rtlCol="0">
            <a:spAutoFit/>
          </a:bodyPr>
          <a:lstStyle/>
          <a:p>
            <a:r>
              <a:rPr lang="en-US" sz="2400" dirty="0"/>
              <a:t>To measure metadata evolution I created an index for each time period by summing the values for all metadata elements</a:t>
            </a:r>
          </a:p>
          <a:p>
            <a:r>
              <a:rPr lang="en-US" sz="2400" dirty="0"/>
              <a:t>Index  = ∑ all % (range = 0-11)</a:t>
            </a:r>
          </a:p>
          <a:p>
            <a:endParaRPr lang="en-US" sz="2400" dirty="0"/>
          </a:p>
          <a:p>
            <a:r>
              <a:rPr lang="en-US" sz="2400" dirty="0"/>
              <a:t>To visualize these results I created radar plots that show completeness from 0 to 100% for eleven elements and two time periods</a:t>
            </a:r>
          </a:p>
          <a:p>
            <a:endParaRPr lang="en-US" sz="2400" dirty="0"/>
          </a:p>
          <a:p>
            <a:r>
              <a:rPr lang="en-US" sz="2400" dirty="0"/>
              <a:t>Change = </a:t>
            </a:r>
            <a:r>
              <a:rPr lang="en-US" sz="2400" dirty="0">
                <a:solidFill>
                  <a:schemeClr val="accent1"/>
                </a:solidFill>
              </a:rPr>
              <a:t>Current</a:t>
            </a:r>
            <a:r>
              <a:rPr lang="en-US" sz="2400" dirty="0"/>
              <a:t> - </a:t>
            </a:r>
            <a:r>
              <a:rPr lang="en-US" sz="2400" dirty="0">
                <a:solidFill>
                  <a:schemeClr val="accent2"/>
                </a:solidFill>
              </a:rPr>
              <a:t>Backfile</a:t>
            </a:r>
          </a:p>
        </p:txBody>
      </p:sp>
      <p:sp>
        <p:nvSpPr>
          <p:cNvPr id="9" name="Rectangle 8">
            <a:extLst>
              <a:ext uri="{FF2B5EF4-FFF2-40B4-BE49-F238E27FC236}">
                <a16:creationId xmlns:a16="http://schemas.microsoft.com/office/drawing/2014/main" id="{39199BDD-3160-D846-842B-D5D081247E56}"/>
              </a:ext>
            </a:extLst>
          </p:cNvPr>
          <p:cNvSpPr/>
          <p:nvPr/>
        </p:nvSpPr>
        <p:spPr>
          <a:xfrm>
            <a:off x="7742583" y="1500808"/>
            <a:ext cx="318052" cy="18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a:extLst>
              <a:ext uri="{FF2B5EF4-FFF2-40B4-BE49-F238E27FC236}">
                <a16:creationId xmlns:a16="http://schemas.microsoft.com/office/drawing/2014/main" id="{42979E6B-29FB-6F4F-BC56-88562148ED6E}"/>
              </a:ext>
            </a:extLst>
          </p:cNvPr>
          <p:cNvSpPr/>
          <p:nvPr/>
        </p:nvSpPr>
        <p:spPr>
          <a:xfrm>
            <a:off x="7543801" y="1500808"/>
            <a:ext cx="964096" cy="24052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75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443-5483-4A45-BFD4-2A2B0A7E378D}"/>
              </a:ext>
            </a:extLst>
          </p:cNvPr>
          <p:cNvSpPr>
            <a:spLocks noGrp="1"/>
          </p:cNvSpPr>
          <p:nvPr>
            <p:ph type="title"/>
          </p:nvPr>
        </p:nvSpPr>
        <p:spPr>
          <a:xfrm>
            <a:off x="336754" y="578733"/>
            <a:ext cx="12059731" cy="895738"/>
          </a:xfrm>
        </p:spPr>
        <p:txBody>
          <a:bodyPr>
            <a:normAutofit fontScale="90000"/>
          </a:bodyPr>
          <a:lstStyle/>
          <a:p>
            <a:r>
              <a:rPr lang="en-US" b="1" dirty="0">
                <a:solidFill>
                  <a:schemeClr val="bg1">
                    <a:lumMod val="65000"/>
                  </a:schemeClr>
                </a:solidFill>
                <a:latin typeface="Futura" panose="020B0602020204020303" pitchFamily="34" charset="-79"/>
                <a:cs typeface="Futura" panose="020B0602020204020303" pitchFamily="34" charset="-79"/>
              </a:rPr>
              <a:t>Example – </a:t>
            </a:r>
            <a:r>
              <a:rPr lang="en-US" dirty="0">
                <a:solidFill>
                  <a:schemeClr val="bg1">
                    <a:lumMod val="65000"/>
                  </a:schemeClr>
                </a:solidFill>
                <a:latin typeface="Century Gothic" panose="020B0502020202020204" pitchFamily="34" charset="0"/>
                <a:cs typeface="Futura" panose="020B0602020204020303" pitchFamily="34" charset="-79"/>
              </a:rPr>
              <a:t>New Member With Great Start</a:t>
            </a:r>
            <a:br>
              <a:rPr lang="en-US" b="1" dirty="0">
                <a:solidFill>
                  <a:schemeClr val="bg1">
                    <a:lumMod val="65000"/>
                  </a:schemeClr>
                </a:solidFill>
                <a:latin typeface="Century Gothic" panose="020B0502020202020204" pitchFamily="34" charset="0"/>
                <a:cs typeface="Futura" panose="020B0602020204020303" pitchFamily="34" charset="-79"/>
              </a:rPr>
            </a:br>
            <a:endParaRPr lang="en-US" b="1" dirty="0">
              <a:solidFill>
                <a:schemeClr val="bg1">
                  <a:lumMod val="65000"/>
                </a:schemeClr>
              </a:solidFill>
              <a:latin typeface="Century Gothic" panose="020B0502020202020204" pitchFamily="34" charset="0"/>
              <a:cs typeface="Futura" panose="020B0602020204020303" pitchFamily="34" charset="-79"/>
            </a:endParaRPr>
          </a:p>
        </p:txBody>
      </p:sp>
      <p:sp>
        <p:nvSpPr>
          <p:cNvPr id="6" name="TextBox 5">
            <a:extLst>
              <a:ext uri="{FF2B5EF4-FFF2-40B4-BE49-F238E27FC236}">
                <a16:creationId xmlns:a16="http://schemas.microsoft.com/office/drawing/2014/main" id="{7FE78E8B-EB1A-E24C-9D4D-DEEDA952B68D}"/>
              </a:ext>
            </a:extLst>
          </p:cNvPr>
          <p:cNvSpPr txBox="1"/>
          <p:nvPr/>
        </p:nvSpPr>
        <p:spPr>
          <a:xfrm>
            <a:off x="359905" y="1161950"/>
            <a:ext cx="1968809" cy="1446550"/>
          </a:xfrm>
          <a:prstGeom prst="rect">
            <a:avLst/>
          </a:prstGeom>
          <a:noFill/>
        </p:spPr>
        <p:txBody>
          <a:bodyPr wrap="none" rtlCol="0">
            <a:spAutoFit/>
          </a:bodyPr>
          <a:lstStyle/>
          <a:p>
            <a:r>
              <a:rPr lang="en-US" sz="4400" dirty="0">
                <a:solidFill>
                  <a:schemeClr val="accent1"/>
                </a:solidFill>
              </a:rPr>
              <a:t>Current</a:t>
            </a:r>
          </a:p>
          <a:p>
            <a:r>
              <a:rPr lang="en-US" sz="4400" dirty="0">
                <a:solidFill>
                  <a:schemeClr val="accent2"/>
                </a:solidFill>
              </a:rPr>
              <a:t>Backfile</a:t>
            </a:r>
          </a:p>
        </p:txBody>
      </p:sp>
      <p:pic>
        <p:nvPicPr>
          <p:cNvPr id="8" name="Picture 7">
            <a:extLst>
              <a:ext uri="{FF2B5EF4-FFF2-40B4-BE49-F238E27FC236}">
                <a16:creationId xmlns:a16="http://schemas.microsoft.com/office/drawing/2014/main" id="{CF78F6AA-50BE-7646-B4B5-BE99AF056EAE}"/>
              </a:ext>
            </a:extLst>
          </p:cNvPr>
          <p:cNvPicPr>
            <a:picLocks noChangeAspect="1"/>
          </p:cNvPicPr>
          <p:nvPr/>
        </p:nvPicPr>
        <p:blipFill rotWithShape="1">
          <a:blip r:embed="rId3"/>
          <a:srcRect l="12922" r="13501"/>
          <a:stretch/>
        </p:blipFill>
        <p:spPr>
          <a:xfrm>
            <a:off x="5638828" y="1385455"/>
            <a:ext cx="5610800" cy="4697041"/>
          </a:xfrm>
          <a:prstGeom prst="rect">
            <a:avLst/>
          </a:prstGeom>
          <a:ln>
            <a:solidFill>
              <a:schemeClr val="tx1"/>
            </a:solidFill>
          </a:ln>
        </p:spPr>
      </p:pic>
      <p:sp>
        <p:nvSpPr>
          <p:cNvPr id="9" name="TextBox 8">
            <a:extLst>
              <a:ext uri="{FF2B5EF4-FFF2-40B4-BE49-F238E27FC236}">
                <a16:creationId xmlns:a16="http://schemas.microsoft.com/office/drawing/2014/main" id="{30A083DF-CC6E-4C4A-A418-CE522BE6DA1B}"/>
              </a:ext>
            </a:extLst>
          </p:cNvPr>
          <p:cNvSpPr txBox="1"/>
          <p:nvPr/>
        </p:nvSpPr>
        <p:spPr>
          <a:xfrm>
            <a:off x="387750" y="2805270"/>
            <a:ext cx="4702797" cy="1323439"/>
          </a:xfrm>
          <a:prstGeom prst="rect">
            <a:avLst/>
          </a:prstGeom>
          <a:noFill/>
        </p:spPr>
        <p:txBody>
          <a:bodyPr wrap="square" rtlCol="0">
            <a:spAutoFit/>
          </a:bodyPr>
          <a:lstStyle/>
          <a:p>
            <a:r>
              <a:rPr lang="en-US" sz="2000" dirty="0"/>
              <a:t>The University of Chital is a new member of </a:t>
            </a:r>
            <a:r>
              <a:rPr lang="en-US" sz="2000" dirty="0" err="1"/>
              <a:t>Crossref</a:t>
            </a:r>
            <a:r>
              <a:rPr lang="en-US" sz="2000" dirty="0"/>
              <a:t> that has a small collection of metadata records that are complete for all of the attributes they provide.</a:t>
            </a:r>
          </a:p>
        </p:txBody>
      </p:sp>
    </p:spTree>
    <p:extLst>
      <p:ext uri="{BB962C8B-B14F-4D97-AF65-F5344CB8AC3E}">
        <p14:creationId xmlns:p14="http://schemas.microsoft.com/office/powerpoint/2010/main" val="142043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443-5483-4A45-BFD4-2A2B0A7E378D}"/>
              </a:ext>
            </a:extLst>
          </p:cNvPr>
          <p:cNvSpPr>
            <a:spLocks noGrp="1"/>
          </p:cNvSpPr>
          <p:nvPr>
            <p:ph type="title"/>
          </p:nvPr>
        </p:nvSpPr>
        <p:spPr>
          <a:xfrm>
            <a:off x="336755" y="306132"/>
            <a:ext cx="11562020" cy="844243"/>
          </a:xfrm>
        </p:spPr>
        <p:txBody>
          <a:bodyPr/>
          <a:lstStyle/>
          <a:p>
            <a:r>
              <a:rPr lang="en-US" b="1" dirty="0">
                <a:solidFill>
                  <a:schemeClr val="bg1">
                    <a:lumMod val="65000"/>
                  </a:schemeClr>
                </a:solidFill>
                <a:latin typeface="Futura" panose="020B0602020204020303" pitchFamily="34" charset="-79"/>
                <a:cs typeface="Futura" panose="020B0602020204020303" pitchFamily="34" charset="-79"/>
              </a:rPr>
              <a:t>Example – </a:t>
            </a:r>
            <a:r>
              <a:rPr lang="en-US" dirty="0">
                <a:solidFill>
                  <a:schemeClr val="bg1">
                    <a:lumMod val="65000"/>
                  </a:schemeClr>
                </a:solidFill>
                <a:latin typeface="Century Gothic" panose="020B0502020202020204" pitchFamily="34" charset="0"/>
                <a:cs typeface="Futura" panose="020B0602020204020303" pitchFamily="34" charset="-79"/>
              </a:rPr>
              <a:t>Big Increase in Completeness</a:t>
            </a:r>
          </a:p>
        </p:txBody>
      </p:sp>
      <p:pic>
        <p:nvPicPr>
          <p:cNvPr id="5" name="Picture 4">
            <a:extLst>
              <a:ext uri="{FF2B5EF4-FFF2-40B4-BE49-F238E27FC236}">
                <a16:creationId xmlns:a16="http://schemas.microsoft.com/office/drawing/2014/main" id="{E679B72B-26AD-7F4A-A39D-7184368E9699}"/>
              </a:ext>
            </a:extLst>
          </p:cNvPr>
          <p:cNvPicPr>
            <a:picLocks noChangeAspect="1"/>
          </p:cNvPicPr>
          <p:nvPr/>
        </p:nvPicPr>
        <p:blipFill rotWithShape="1">
          <a:blip r:embed="rId3"/>
          <a:srcRect l="13309" r="13377"/>
          <a:stretch/>
        </p:blipFill>
        <p:spPr>
          <a:xfrm>
            <a:off x="5650400" y="1399787"/>
            <a:ext cx="5610800" cy="4712564"/>
          </a:xfrm>
          <a:prstGeom prst="rect">
            <a:avLst/>
          </a:prstGeom>
          <a:ln>
            <a:solidFill>
              <a:schemeClr val="tx1"/>
            </a:solidFill>
          </a:ln>
        </p:spPr>
      </p:pic>
      <p:sp>
        <p:nvSpPr>
          <p:cNvPr id="6" name="TextBox 5">
            <a:extLst>
              <a:ext uri="{FF2B5EF4-FFF2-40B4-BE49-F238E27FC236}">
                <a16:creationId xmlns:a16="http://schemas.microsoft.com/office/drawing/2014/main" id="{7FE78E8B-EB1A-E24C-9D4D-DEEDA952B68D}"/>
              </a:ext>
            </a:extLst>
          </p:cNvPr>
          <p:cNvSpPr txBox="1"/>
          <p:nvPr/>
        </p:nvSpPr>
        <p:spPr>
          <a:xfrm>
            <a:off x="359904" y="1170167"/>
            <a:ext cx="1968809" cy="1446550"/>
          </a:xfrm>
          <a:prstGeom prst="rect">
            <a:avLst/>
          </a:prstGeom>
          <a:noFill/>
        </p:spPr>
        <p:txBody>
          <a:bodyPr wrap="none" rtlCol="0">
            <a:spAutoFit/>
          </a:bodyPr>
          <a:lstStyle/>
          <a:p>
            <a:r>
              <a:rPr lang="en-US" sz="4400" dirty="0">
                <a:solidFill>
                  <a:schemeClr val="accent1"/>
                </a:solidFill>
              </a:rPr>
              <a:t>Current</a:t>
            </a:r>
          </a:p>
          <a:p>
            <a:r>
              <a:rPr lang="en-US" sz="4400" dirty="0">
                <a:solidFill>
                  <a:schemeClr val="accent2"/>
                </a:solidFill>
              </a:rPr>
              <a:t>Backfile</a:t>
            </a:r>
          </a:p>
        </p:txBody>
      </p:sp>
      <p:sp>
        <p:nvSpPr>
          <p:cNvPr id="9" name="TextBox 8">
            <a:extLst>
              <a:ext uri="{FF2B5EF4-FFF2-40B4-BE49-F238E27FC236}">
                <a16:creationId xmlns:a16="http://schemas.microsoft.com/office/drawing/2014/main" id="{81F2E0EC-1E98-1040-9136-3BEF24A0FB4A}"/>
              </a:ext>
            </a:extLst>
          </p:cNvPr>
          <p:cNvSpPr txBox="1"/>
          <p:nvPr/>
        </p:nvSpPr>
        <p:spPr>
          <a:xfrm>
            <a:off x="364600" y="2805270"/>
            <a:ext cx="4702797" cy="3170099"/>
          </a:xfrm>
          <a:prstGeom prst="rect">
            <a:avLst/>
          </a:prstGeom>
          <a:noFill/>
        </p:spPr>
        <p:txBody>
          <a:bodyPr wrap="square" rtlCol="0">
            <a:spAutoFit/>
          </a:bodyPr>
          <a:lstStyle/>
          <a:p>
            <a:r>
              <a:rPr lang="en-US" sz="2000" dirty="0"/>
              <a:t>Rockefeller University Press is a great example of a member of </a:t>
            </a:r>
            <a:r>
              <a:rPr lang="en-US" sz="2000" dirty="0" err="1"/>
              <a:t>Crossref</a:t>
            </a:r>
            <a:r>
              <a:rPr lang="en-US" sz="2000" dirty="0"/>
              <a:t> that has increased the completeness of their metadata with respect to these eleven elements significantly during the last several years. </a:t>
            </a:r>
          </a:p>
          <a:p>
            <a:endParaRPr lang="en-US" sz="2000" dirty="0"/>
          </a:p>
          <a:p>
            <a:r>
              <a:rPr lang="en-US" sz="2000" dirty="0"/>
              <a:t>Their completeness index increase by more that a factor of two during the current period with large increase in many areas.</a:t>
            </a:r>
          </a:p>
        </p:txBody>
      </p:sp>
    </p:spTree>
    <p:extLst>
      <p:ext uri="{BB962C8B-B14F-4D97-AF65-F5344CB8AC3E}">
        <p14:creationId xmlns:p14="http://schemas.microsoft.com/office/powerpoint/2010/main" val="330023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1111</Words>
  <Application>Microsoft Macintosh PowerPoint</Application>
  <PresentationFormat>Widescreen</PresentationFormat>
  <Paragraphs>111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Futura</vt:lpstr>
      <vt:lpstr>Futura Medium</vt:lpstr>
      <vt:lpstr>Office Theme</vt:lpstr>
      <vt:lpstr>Visualizing Metadata Evolution - </vt:lpstr>
      <vt:lpstr>Visualizing Metadata Evolution - </vt:lpstr>
      <vt:lpstr>Visualizing Metadata Evolution - </vt:lpstr>
      <vt:lpstr>Visualizing Metadata Evolution - </vt:lpstr>
      <vt:lpstr>Visualizing Metadata Evolution - </vt:lpstr>
      <vt:lpstr>Visualizing Metadata Evolution - </vt:lpstr>
      <vt:lpstr>Evolution</vt:lpstr>
      <vt:lpstr>Example – New Member With Great Start </vt:lpstr>
      <vt:lpstr>Example – Big Increase in Completeness</vt:lpstr>
      <vt:lpstr>Example – Very Complete Small Collection</vt:lpstr>
      <vt:lpstr>Example – Very Complete Large Collection</vt:lpstr>
      <vt:lpstr>Size Vs. Completeness</vt:lpstr>
      <vt:lpstr>Comparisons</vt:lpstr>
      <vt:lpstr>FUTURE DIRECTIONS - The time to ROR</vt:lpstr>
      <vt:lpstr>Links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Metadata Evolution - </dc:title>
  <dc:creator>Ted Habermann</dc:creator>
  <cp:lastModifiedBy>Ted Habermann</cp:lastModifiedBy>
  <cp:revision>30</cp:revision>
  <dcterms:created xsi:type="dcterms:W3CDTF">2019-05-20T20:44:22Z</dcterms:created>
  <dcterms:modified xsi:type="dcterms:W3CDTF">2019-06-11T14:39:18Z</dcterms:modified>
</cp:coreProperties>
</file>