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aleway"/>
      <p:regular r:id="rId31"/>
      <p:bold r:id="rId32"/>
      <p:italic r:id="rId33"/>
      <p:boldItalic r:id="rId34"/>
    </p:embeddedFont>
    <p:embeddedFont>
      <p:font typeface="Raleway SemiBold"/>
      <p:regular r:id="rId35"/>
      <p:bold r:id="rId36"/>
      <p:italic r:id="rId37"/>
      <p:boldItalic r:id="rId38"/>
    </p:embeddedFont>
    <p:embeddedFont>
      <p:font typeface="Lato"/>
      <p:regular r:id="rId39"/>
      <p:bold r:id="rId40"/>
      <p:italic r:id="rId41"/>
      <p:boldItalic r:id="rId42"/>
    </p:embeddedFont>
    <p:embeddedFont>
      <p:font typeface="Raleway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57C8C0D-9BA8-4503-AD58-AEE584F06199}">
  <a:tblStyle styleId="{057C8C0D-9BA8-4503-AD58-AEE584F06199}"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4.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6.xml"/><Relationship Id="rId44" Type="http://schemas.openxmlformats.org/officeDocument/2006/relationships/font" Target="fonts/RalewayMedium-bold.fntdata"/><Relationship Id="rId21" Type="http://schemas.openxmlformats.org/officeDocument/2006/relationships/slide" Target="slides/slide15.xml"/><Relationship Id="rId43" Type="http://schemas.openxmlformats.org/officeDocument/2006/relationships/font" Target="fonts/RalewayMedium-regular.fntdata"/><Relationship Id="rId24" Type="http://schemas.openxmlformats.org/officeDocument/2006/relationships/slide" Target="slides/slide18.xml"/><Relationship Id="rId46" Type="http://schemas.openxmlformats.org/officeDocument/2006/relationships/font" Target="fonts/RalewayMedium-boldItalic.fntdata"/><Relationship Id="rId23" Type="http://schemas.openxmlformats.org/officeDocument/2006/relationships/slide" Target="slides/slide17.xml"/><Relationship Id="rId45" Type="http://schemas.openxmlformats.org/officeDocument/2006/relationships/font" Target="fonts/Raleway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italic.fntdata"/><Relationship Id="rId10" Type="http://schemas.openxmlformats.org/officeDocument/2006/relationships/slide" Target="slides/slide4.xml"/><Relationship Id="rId32" Type="http://schemas.openxmlformats.org/officeDocument/2006/relationships/font" Target="fonts/Raleway-bold.fntdata"/><Relationship Id="rId13" Type="http://schemas.openxmlformats.org/officeDocument/2006/relationships/slide" Target="slides/slide7.xml"/><Relationship Id="rId35" Type="http://schemas.openxmlformats.org/officeDocument/2006/relationships/font" Target="fonts/RalewaySemiBold-regular.fntdata"/><Relationship Id="rId12" Type="http://schemas.openxmlformats.org/officeDocument/2006/relationships/slide" Target="slides/slide6.xml"/><Relationship Id="rId34" Type="http://schemas.openxmlformats.org/officeDocument/2006/relationships/font" Target="fonts/Raleway-boldItalic.fntdata"/><Relationship Id="rId15" Type="http://schemas.openxmlformats.org/officeDocument/2006/relationships/slide" Target="slides/slide9.xml"/><Relationship Id="rId37" Type="http://schemas.openxmlformats.org/officeDocument/2006/relationships/font" Target="fonts/RalewaySemiBold-italic.fntdata"/><Relationship Id="rId14" Type="http://schemas.openxmlformats.org/officeDocument/2006/relationships/slide" Target="slides/slide8.xml"/><Relationship Id="rId36" Type="http://schemas.openxmlformats.org/officeDocument/2006/relationships/font" Target="fonts/RalewaySemiBold-bold.fntdata"/><Relationship Id="rId17" Type="http://schemas.openxmlformats.org/officeDocument/2006/relationships/slide" Target="slides/slide11.xml"/><Relationship Id="rId39" Type="http://schemas.openxmlformats.org/officeDocument/2006/relationships/font" Target="fonts/Lato-regular.fntdata"/><Relationship Id="rId16" Type="http://schemas.openxmlformats.org/officeDocument/2006/relationships/slide" Target="slides/slide10.xml"/><Relationship Id="rId38" Type="http://schemas.openxmlformats.org/officeDocument/2006/relationships/font" Target="fonts/Raleway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547_0_7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547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5b0ae3082b_1_5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5b0ae3082b_1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5b0ae3082b_1_6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5b0ae3082b_1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598894bbaa_0_2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598894bbaa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5b0ae3082b_1_6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5b0ae3082b_1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5b0ae3082b_1_6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5b0ae3082b_1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5b0ae30ee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5b0ae30e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5b0ae30eec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5b0ae30ee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5b0ae30eec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5b0ae30ee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g5b0ae30eec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5b0ae30ee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5b0ae30eec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5b0ae30ee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baa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b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5b0ae30eec_0_1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5b0ae30ee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g5b0ae30eec_0_1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5b0ae30ee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5b0ae30eec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5b0ae30ee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5b0ae30eec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5b0ae30eec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Google Shape;78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98894b547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98894b54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936045db2_0_5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936045db2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b0ae3082b_1_4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b0ae3082b_1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5b0ae3082b_1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5b0ae3082b_1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5b0ae3082b_1_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5b0ae3082b_1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5b0ae3082b_1_5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5b0ae3082b_1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5b0ae3082b_1_5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5b0ae3082b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2.jpg"/><Relationship Id="rId7"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2.jpg"/><Relationship Id="rId7"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2.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autodeskresearch.com/publications/samestats" TargetMode="External"/><Relationship Id="rId4" Type="http://schemas.openxmlformats.org/officeDocument/2006/relationships/image" Target="../media/image27.png"/><Relationship Id="rId5" Type="http://schemas.openxmlformats.org/officeDocument/2006/relationships/image" Target="../media/image5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www.jbc.org/content/292/50/20592.full" TargetMode="External"/><Relationship Id="rId4" Type="http://schemas.openxmlformats.org/officeDocument/2006/relationships/hyperlink" Target="http://www.jbc.org/content/292/50/20592.full" TargetMode="External"/><Relationship Id="rId5" Type="http://schemas.openxmlformats.org/officeDocument/2006/relationships/hyperlink" Target="http://www.jbc.org/content/292/50/20592.full" TargetMode="External"/><Relationship Id="rId6"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www.jbc.org/content/292/50/20592.full" TargetMode="External"/><Relationship Id="rId4" Type="http://schemas.openxmlformats.org/officeDocument/2006/relationships/hyperlink" Target="http://www.jbc.org/content/292/50/20592.full" TargetMode="External"/><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twitter.com/T_Weissgerber/status/1087646461548998657" TargetMode="External"/><Relationship Id="rId4" Type="http://schemas.openxmlformats.org/officeDocument/2006/relationships/image" Target="../media/image43.png"/><Relationship Id="rId5" Type="http://schemas.openxmlformats.org/officeDocument/2006/relationships/hyperlink" Target="https://twitter.com/t_weissgerb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hyperlink" Target="http://statistika.mfub.bg.ac.rs/interactive-dotplot/" TargetMode="External"/><Relationship Id="rId5" Type="http://schemas.openxmlformats.org/officeDocument/2006/relationships/hyperlink" Target="http://statistika.mfub.bg.ac.rs/interactive-linegraph/" TargetMode="External"/><Relationship Id="rId6" Type="http://schemas.openxmlformats.org/officeDocument/2006/relationships/hyperlink" Target="http://statistika.mfub.bg.ac.rs/interactive-linegrap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39.png"/><Relationship Id="rId7" Type="http://schemas.openxmlformats.org/officeDocument/2006/relationships/hyperlink" Target="https://plot.ly/create/#/" TargetMode="External"/><Relationship Id="rId8" Type="http://schemas.openxmlformats.org/officeDocument/2006/relationships/hyperlink" Target="https://www.datawrapper.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hyperlink" Target="http://www.slidescarniva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jbc.org/content/early/2017/10/03/jbc.RA117.00014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doi.org/10.1186/s13059-016-1044-7" TargetMode="External"/><Relationship Id="rId4" Type="http://schemas.openxmlformats.org/officeDocument/2006/relationships/hyperlink" Target="https://doi.org/10.1186/s13059-016-1044-7" TargetMode="External"/><Relationship Id="rId9" Type="http://schemas.openxmlformats.org/officeDocument/2006/relationships/image" Target="../media/image24.jp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www.jbc.org/content/early/2017/10/03/jbc.RA117.000147"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autodeskresearch.com/publications/samestats" TargetMode="External"/><Relationship Id="rId4" Type="http://schemas.openxmlformats.org/officeDocument/2006/relationships/image" Target="../media/image26.png"/><Relationship Id="rId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type="ctrTitle"/>
          </p:nvPr>
        </p:nvSpPr>
        <p:spPr>
          <a:xfrm>
            <a:off x="283800" y="509450"/>
            <a:ext cx="8576400" cy="195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latin typeface="Raleway"/>
                <a:ea typeface="Raleway"/>
                <a:cs typeface="Raleway"/>
                <a:sym typeface="Raleway"/>
              </a:rPr>
              <a:t>Reproducibility for Everyone</a:t>
            </a:r>
            <a:endParaRPr sz="3600">
              <a:solidFill>
                <a:schemeClr val="accent5"/>
              </a:solidFill>
              <a:latin typeface="Raleway"/>
              <a:ea typeface="Raleway"/>
              <a:cs typeface="Raleway"/>
              <a:sym typeface="Raleway"/>
            </a:endParaRPr>
          </a:p>
          <a:p>
            <a:pPr indent="0" lvl="0" marL="0" rtl="0" algn="ctr">
              <a:spcBef>
                <a:spcPts val="0"/>
              </a:spcBef>
              <a:spcAft>
                <a:spcPts val="0"/>
              </a:spcAft>
              <a:buNone/>
            </a:pPr>
            <a:r>
              <a:t/>
            </a:r>
            <a:endParaRPr sz="3600">
              <a:solidFill>
                <a:schemeClr val="accent5"/>
              </a:solidFill>
              <a:latin typeface="Raleway"/>
              <a:ea typeface="Raleway"/>
              <a:cs typeface="Raleway"/>
              <a:sym typeface="Raleway"/>
            </a:endParaRPr>
          </a:p>
          <a:p>
            <a:pPr indent="0" lvl="0" marL="0" rtl="0" algn="ctr">
              <a:spcBef>
                <a:spcPts val="0"/>
              </a:spcBef>
              <a:spcAft>
                <a:spcPts val="0"/>
              </a:spcAft>
              <a:buNone/>
            </a:pPr>
            <a:r>
              <a:rPr lang="en"/>
              <a:t>Data Analysis &amp; Visualization</a:t>
            </a:r>
            <a:endParaRPr/>
          </a:p>
        </p:txBody>
      </p:sp>
      <p:sp>
        <p:nvSpPr>
          <p:cNvPr id="416" name="Google Shape;416;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7" name="Google Shape;417;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54"/>
          <p:cNvSpPr txBox="1"/>
          <p:nvPr/>
        </p:nvSpPr>
        <p:spPr>
          <a:xfrm>
            <a:off x="2130850" y="4638425"/>
            <a:ext cx="69366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u="sng">
                <a:solidFill>
                  <a:schemeClr val="hlink"/>
                </a:solidFill>
                <a:latin typeface="Lato"/>
                <a:ea typeface="Lato"/>
                <a:cs typeface="Lato"/>
                <a:sym typeface="Lato"/>
                <a:hlinkClick r:id="rId3"/>
              </a:rPr>
              <a:t>https://www.autodeskresearch.com/publications/samestats</a:t>
            </a:r>
            <a:r>
              <a:rPr lang="en" sz="1800">
                <a:latin typeface="Lato"/>
                <a:ea typeface="Lato"/>
                <a:cs typeface="Lato"/>
                <a:sym typeface="Lato"/>
              </a:rPr>
              <a:t> </a:t>
            </a:r>
            <a:endParaRPr sz="1800">
              <a:solidFill>
                <a:schemeClr val="accent3"/>
              </a:solidFill>
              <a:latin typeface="Lato"/>
              <a:ea typeface="Lato"/>
              <a:cs typeface="Lato"/>
              <a:sym typeface="Lato"/>
            </a:endParaRPr>
          </a:p>
        </p:txBody>
      </p:sp>
      <p:sp>
        <p:nvSpPr>
          <p:cNvPr id="551" name="Google Shape;551;p54"/>
          <p:cNvSpPr txBox="1"/>
          <p:nvPr>
            <p:ph type="title"/>
          </p:nvPr>
        </p:nvSpPr>
        <p:spPr>
          <a:xfrm>
            <a:off x="283800" y="273975"/>
            <a:ext cx="8576400" cy="1028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2200"/>
              <a:t>Same Stats, Different Graphs: Generating Datasets with Varied Appearance and Identical Statistics through Simulated Annealing</a:t>
            </a:r>
            <a:endParaRPr sz="2200"/>
          </a:p>
        </p:txBody>
      </p:sp>
      <p:grpSp>
        <p:nvGrpSpPr>
          <p:cNvPr id="552" name="Google Shape;552;p54"/>
          <p:cNvGrpSpPr/>
          <p:nvPr/>
        </p:nvGrpSpPr>
        <p:grpSpPr>
          <a:xfrm>
            <a:off x="76450" y="52600"/>
            <a:ext cx="8991091" cy="310200"/>
            <a:chOff x="86000" y="52600"/>
            <a:chExt cx="8985700" cy="310200"/>
          </a:xfrm>
        </p:grpSpPr>
        <p:sp>
          <p:nvSpPr>
            <p:cNvPr id="553" name="Google Shape;553;p54"/>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54" name="Google Shape;554;p54"/>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55" name="Google Shape;555;p54"/>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56" name="Google Shape;556;p54"/>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57" name="Google Shape;557;p54"/>
          <p:cNvPicPr preferRelativeResize="0"/>
          <p:nvPr/>
        </p:nvPicPr>
        <p:blipFill>
          <a:blip r:embed="rId4">
            <a:alphaModFix/>
          </a:blip>
          <a:stretch>
            <a:fillRect/>
          </a:stretch>
        </p:blipFill>
        <p:spPr>
          <a:xfrm>
            <a:off x="762000" y="1454775"/>
            <a:ext cx="3469098" cy="3031250"/>
          </a:xfrm>
          <a:prstGeom prst="rect">
            <a:avLst/>
          </a:prstGeom>
          <a:noFill/>
          <a:ln>
            <a:noFill/>
          </a:ln>
        </p:spPr>
      </p:pic>
      <p:pic>
        <p:nvPicPr>
          <p:cNvPr id="558" name="Google Shape;558;p54"/>
          <p:cNvPicPr preferRelativeResize="0"/>
          <p:nvPr/>
        </p:nvPicPr>
        <p:blipFill>
          <a:blip r:embed="rId5">
            <a:alphaModFix/>
          </a:blip>
          <a:stretch>
            <a:fillRect/>
          </a:stretch>
        </p:blipFill>
        <p:spPr>
          <a:xfrm>
            <a:off x="4383498" y="1454775"/>
            <a:ext cx="3997253" cy="303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55"/>
          <p:cNvSpPr txBox="1"/>
          <p:nvPr/>
        </p:nvSpPr>
        <p:spPr>
          <a:xfrm>
            <a:off x="1122550" y="4638425"/>
            <a:ext cx="7944900" cy="519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dk1"/>
                </a:solidFill>
                <a:latin typeface="Lato"/>
                <a:ea typeface="Lato"/>
                <a:cs typeface="Lato"/>
                <a:sym typeface="Lato"/>
              </a:rPr>
              <a:t>Weissgerber et al., 2017 JBC,</a:t>
            </a:r>
            <a:r>
              <a:rPr lang="en" sz="1800">
                <a:solidFill>
                  <a:schemeClr val="dk1"/>
                </a:solidFill>
                <a:uFill>
                  <a:noFill/>
                </a:uFill>
                <a:latin typeface="Lato"/>
                <a:ea typeface="Lato"/>
                <a:cs typeface="Lato"/>
                <a:sym typeface="Lato"/>
                <a:hlinkClick r:id="rId3"/>
              </a:rPr>
              <a:t> </a:t>
            </a:r>
            <a:r>
              <a:rPr lang="en" sz="1800" u="sng">
                <a:solidFill>
                  <a:srgbClr val="0097A7"/>
                </a:solidFill>
                <a:latin typeface="Lato"/>
                <a:ea typeface="Lato"/>
                <a:cs typeface="Lato"/>
                <a:sym typeface="Lato"/>
                <a:hlinkClick r:id="rId4"/>
              </a:rPr>
              <a:t>http://www.jbc.org/content/292/50/20592.ful</a:t>
            </a:r>
            <a:r>
              <a:rPr lang="en" sz="1800" u="sng">
                <a:solidFill>
                  <a:srgbClr val="0097A7"/>
                </a:solidFill>
                <a:latin typeface="Lato"/>
                <a:ea typeface="Lato"/>
                <a:cs typeface="Lato"/>
                <a:sym typeface="Lato"/>
                <a:hlinkClick r:id="rId5"/>
              </a:rPr>
              <a:t>l</a:t>
            </a:r>
            <a:endParaRPr sz="1800">
              <a:solidFill>
                <a:schemeClr val="accent3"/>
              </a:solidFill>
              <a:latin typeface="Lato"/>
              <a:ea typeface="Lato"/>
              <a:cs typeface="Lato"/>
              <a:sym typeface="Lato"/>
            </a:endParaRPr>
          </a:p>
        </p:txBody>
      </p:sp>
      <p:sp>
        <p:nvSpPr>
          <p:cNvPr id="564" name="Google Shape;564;p55"/>
          <p:cNvSpPr txBox="1"/>
          <p:nvPr>
            <p:ph type="title"/>
          </p:nvPr>
        </p:nvSpPr>
        <p:spPr>
          <a:xfrm>
            <a:off x="283800" y="273975"/>
            <a:ext cx="8783700" cy="850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000"/>
              <a:t>No bar graphs - even for normally distributed data</a:t>
            </a:r>
            <a:endParaRPr sz="3000"/>
          </a:p>
        </p:txBody>
      </p:sp>
      <p:grpSp>
        <p:nvGrpSpPr>
          <p:cNvPr id="565" name="Google Shape;565;p55"/>
          <p:cNvGrpSpPr/>
          <p:nvPr/>
        </p:nvGrpSpPr>
        <p:grpSpPr>
          <a:xfrm>
            <a:off x="76450" y="52600"/>
            <a:ext cx="8991091" cy="310200"/>
            <a:chOff x="86000" y="52600"/>
            <a:chExt cx="8985700" cy="310200"/>
          </a:xfrm>
        </p:grpSpPr>
        <p:sp>
          <p:nvSpPr>
            <p:cNvPr id="566" name="Google Shape;566;p55"/>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67" name="Google Shape;567;p55"/>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68" name="Google Shape;568;p55"/>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69" name="Google Shape;569;p55"/>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70" name="Google Shape;570;p55"/>
          <p:cNvPicPr preferRelativeResize="0"/>
          <p:nvPr/>
        </p:nvPicPr>
        <p:blipFill rotWithShape="1">
          <a:blip r:embed="rId6">
            <a:alphaModFix/>
          </a:blip>
          <a:srcRect b="7063" l="0" r="0" t="0"/>
          <a:stretch/>
        </p:blipFill>
        <p:spPr>
          <a:xfrm>
            <a:off x="762000" y="1077400"/>
            <a:ext cx="7944900" cy="35347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56"/>
          <p:cNvSpPr txBox="1"/>
          <p:nvPr/>
        </p:nvSpPr>
        <p:spPr>
          <a:xfrm>
            <a:off x="1122550" y="4638425"/>
            <a:ext cx="7944900" cy="519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800">
                <a:solidFill>
                  <a:schemeClr val="dk1"/>
                </a:solidFill>
                <a:latin typeface="Lato"/>
                <a:ea typeface="Lato"/>
                <a:cs typeface="Lato"/>
                <a:sym typeface="Lato"/>
              </a:rPr>
              <a:t>Weissgerber et al., 2017 JBC,</a:t>
            </a:r>
            <a:r>
              <a:rPr lang="en" sz="1800">
                <a:solidFill>
                  <a:schemeClr val="dk1"/>
                </a:solidFill>
                <a:uFill>
                  <a:noFill/>
                </a:uFill>
                <a:latin typeface="Lato"/>
                <a:ea typeface="Lato"/>
                <a:cs typeface="Lato"/>
                <a:sym typeface="Lato"/>
                <a:hlinkClick r:id="rId3"/>
              </a:rPr>
              <a:t> </a:t>
            </a:r>
            <a:r>
              <a:rPr lang="en" sz="1800" u="sng">
                <a:solidFill>
                  <a:srgbClr val="0097A7"/>
                </a:solidFill>
                <a:latin typeface="Lato"/>
                <a:ea typeface="Lato"/>
                <a:cs typeface="Lato"/>
                <a:sym typeface="Lato"/>
                <a:hlinkClick r:id="rId4"/>
              </a:rPr>
              <a:t>http://www.jbc.org/content/292/50/20592.full</a:t>
            </a:r>
            <a:endParaRPr sz="1800">
              <a:solidFill>
                <a:schemeClr val="accent3"/>
              </a:solidFill>
              <a:latin typeface="Lato"/>
              <a:ea typeface="Lato"/>
              <a:cs typeface="Lato"/>
              <a:sym typeface="Lato"/>
            </a:endParaRPr>
          </a:p>
        </p:txBody>
      </p:sp>
      <p:sp>
        <p:nvSpPr>
          <p:cNvPr id="576" name="Google Shape;576;p56"/>
          <p:cNvSpPr txBox="1"/>
          <p:nvPr>
            <p:ph type="title"/>
          </p:nvPr>
        </p:nvSpPr>
        <p:spPr>
          <a:xfrm>
            <a:off x="283800" y="273975"/>
            <a:ext cx="8783700" cy="850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Choosing the right plot</a:t>
            </a:r>
            <a:endParaRPr sz="3600"/>
          </a:p>
        </p:txBody>
      </p:sp>
      <p:grpSp>
        <p:nvGrpSpPr>
          <p:cNvPr id="577" name="Google Shape;577;p56"/>
          <p:cNvGrpSpPr/>
          <p:nvPr/>
        </p:nvGrpSpPr>
        <p:grpSpPr>
          <a:xfrm>
            <a:off x="76450" y="52600"/>
            <a:ext cx="8991091" cy="310200"/>
            <a:chOff x="86000" y="52600"/>
            <a:chExt cx="8985700" cy="310200"/>
          </a:xfrm>
        </p:grpSpPr>
        <p:sp>
          <p:nvSpPr>
            <p:cNvPr id="578" name="Google Shape;578;p56"/>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79" name="Google Shape;579;p56"/>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80" name="Google Shape;580;p56"/>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81" name="Google Shape;581;p56"/>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grpSp>
        <p:nvGrpSpPr>
          <p:cNvPr id="582" name="Google Shape;582;p56"/>
          <p:cNvGrpSpPr/>
          <p:nvPr/>
        </p:nvGrpSpPr>
        <p:grpSpPr>
          <a:xfrm>
            <a:off x="1752775" y="991325"/>
            <a:ext cx="6790751" cy="1193350"/>
            <a:chOff x="1563275" y="905975"/>
            <a:chExt cx="6790751" cy="1193350"/>
          </a:xfrm>
        </p:grpSpPr>
        <p:pic>
          <p:nvPicPr>
            <p:cNvPr id="583" name="Google Shape;583;p56"/>
            <p:cNvPicPr preferRelativeResize="0"/>
            <p:nvPr/>
          </p:nvPicPr>
          <p:blipFill rotWithShape="1">
            <a:blip r:embed="rId5">
              <a:alphaModFix/>
            </a:blip>
            <a:srcRect b="65395" l="86444" r="0" t="2932"/>
            <a:stretch/>
          </p:blipFill>
          <p:spPr>
            <a:xfrm>
              <a:off x="7195176" y="905975"/>
              <a:ext cx="1158850" cy="1193350"/>
            </a:xfrm>
            <a:prstGeom prst="rect">
              <a:avLst/>
            </a:prstGeom>
            <a:noFill/>
            <a:ln>
              <a:noFill/>
            </a:ln>
          </p:spPr>
        </p:pic>
        <p:pic>
          <p:nvPicPr>
            <p:cNvPr id="584" name="Google Shape;584;p56"/>
            <p:cNvPicPr preferRelativeResize="0"/>
            <p:nvPr/>
          </p:nvPicPr>
          <p:blipFill rotWithShape="1">
            <a:blip r:embed="rId5">
              <a:alphaModFix/>
            </a:blip>
            <a:srcRect b="65395" l="15412" r="69009" t="2932"/>
            <a:stretch/>
          </p:blipFill>
          <p:spPr>
            <a:xfrm>
              <a:off x="1563275" y="905975"/>
              <a:ext cx="1331724" cy="1193350"/>
            </a:xfrm>
            <a:prstGeom prst="rect">
              <a:avLst/>
            </a:prstGeom>
            <a:noFill/>
            <a:ln>
              <a:noFill/>
            </a:ln>
          </p:spPr>
        </p:pic>
        <p:pic>
          <p:nvPicPr>
            <p:cNvPr id="585" name="Google Shape;585;p56"/>
            <p:cNvPicPr preferRelativeResize="0"/>
            <p:nvPr/>
          </p:nvPicPr>
          <p:blipFill rotWithShape="1">
            <a:blip r:embed="rId5">
              <a:alphaModFix/>
            </a:blip>
            <a:srcRect b="65395" l="34301" r="50120" t="2932"/>
            <a:stretch/>
          </p:blipFill>
          <p:spPr>
            <a:xfrm>
              <a:off x="2971250" y="905975"/>
              <a:ext cx="1331724" cy="1193350"/>
            </a:xfrm>
            <a:prstGeom prst="rect">
              <a:avLst/>
            </a:prstGeom>
            <a:noFill/>
            <a:ln>
              <a:noFill/>
            </a:ln>
          </p:spPr>
        </p:pic>
        <p:pic>
          <p:nvPicPr>
            <p:cNvPr id="586" name="Google Shape;586;p56"/>
            <p:cNvPicPr preferRelativeResize="0"/>
            <p:nvPr/>
          </p:nvPicPr>
          <p:blipFill rotWithShape="1">
            <a:blip r:embed="rId5">
              <a:alphaModFix/>
            </a:blip>
            <a:srcRect b="65395" l="53386" r="31903" t="2932"/>
            <a:stretch/>
          </p:blipFill>
          <p:spPr>
            <a:xfrm>
              <a:off x="4466225" y="905975"/>
              <a:ext cx="1257550" cy="1193350"/>
            </a:xfrm>
            <a:prstGeom prst="rect">
              <a:avLst/>
            </a:prstGeom>
            <a:noFill/>
            <a:ln>
              <a:noFill/>
            </a:ln>
          </p:spPr>
        </p:pic>
        <p:pic>
          <p:nvPicPr>
            <p:cNvPr id="587" name="Google Shape;587;p56"/>
            <p:cNvPicPr preferRelativeResize="0"/>
            <p:nvPr/>
          </p:nvPicPr>
          <p:blipFill rotWithShape="1">
            <a:blip r:embed="rId5">
              <a:alphaModFix/>
            </a:blip>
            <a:srcRect b="65395" l="69492" r="15797" t="2932"/>
            <a:stretch/>
          </p:blipFill>
          <p:spPr>
            <a:xfrm>
              <a:off x="5787200" y="905975"/>
              <a:ext cx="1257550" cy="1193350"/>
            </a:xfrm>
            <a:prstGeom prst="rect">
              <a:avLst/>
            </a:prstGeom>
            <a:noFill/>
            <a:ln>
              <a:noFill/>
            </a:ln>
          </p:spPr>
        </p:pic>
      </p:grpSp>
      <p:graphicFrame>
        <p:nvGraphicFramePr>
          <p:cNvPr id="588" name="Google Shape;588;p56"/>
          <p:cNvGraphicFramePr/>
          <p:nvPr/>
        </p:nvGraphicFramePr>
        <p:xfrm>
          <a:off x="351350" y="2184681"/>
          <a:ext cx="3000000" cy="3000000"/>
        </p:xfrm>
        <a:graphic>
          <a:graphicData uri="http://schemas.openxmlformats.org/drawingml/2006/table">
            <a:tbl>
              <a:tblPr>
                <a:noFill/>
                <a:tableStyleId>{057C8C0D-9BA8-4503-AD58-AEE584F06199}</a:tableStyleId>
              </a:tblPr>
              <a:tblGrid>
                <a:gridCol w="1401425"/>
                <a:gridCol w="1407975"/>
                <a:gridCol w="1407975"/>
                <a:gridCol w="1407975"/>
                <a:gridCol w="1407975"/>
                <a:gridCol w="1407975"/>
              </a:tblGrid>
              <a:tr h="526725">
                <a:tc>
                  <a:txBody>
                    <a:bodyPr>
                      <a:noAutofit/>
                    </a:bodyPr>
                    <a:lstStyle/>
                    <a:p>
                      <a:pPr indent="0" lvl="0" marL="0" rtl="0" algn="l">
                        <a:spcBef>
                          <a:spcPts val="0"/>
                        </a:spcBef>
                        <a:spcAft>
                          <a:spcPts val="0"/>
                        </a:spcAft>
                        <a:buNone/>
                      </a:pPr>
                      <a:r>
                        <a:rPr b="1" lang="en">
                          <a:solidFill>
                            <a:srgbClr val="165797"/>
                          </a:solidFill>
                          <a:latin typeface="Raleway"/>
                          <a:ea typeface="Raleway"/>
                          <a:cs typeface="Raleway"/>
                          <a:sym typeface="Raleway"/>
                        </a:rPr>
                        <a:t>Outcome variable</a:t>
                      </a:r>
                      <a:endParaRPr b="1">
                        <a:solidFill>
                          <a:srgbClr val="165797"/>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Lato"/>
                          <a:ea typeface="Lato"/>
                          <a:cs typeface="Lato"/>
                          <a:sym typeface="Lato"/>
                        </a:rPr>
                        <a:t>Dotplot</a:t>
                      </a:r>
                      <a:endParaRPr b="1">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Lato"/>
                          <a:ea typeface="Lato"/>
                          <a:cs typeface="Lato"/>
                          <a:sym typeface="Lato"/>
                        </a:rPr>
                        <a:t>Boxplot with points</a:t>
                      </a:r>
                      <a:endParaRPr b="1">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Lato"/>
                          <a:ea typeface="Lato"/>
                          <a:cs typeface="Lato"/>
                          <a:sym typeface="Lato"/>
                        </a:rPr>
                        <a:t>Boxplot</a:t>
                      </a:r>
                      <a:endParaRPr b="1">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Lato"/>
                          <a:ea typeface="Lato"/>
                          <a:cs typeface="Lato"/>
                          <a:sym typeface="Lato"/>
                        </a:rPr>
                        <a:t>Violin plot (with or without points)</a:t>
                      </a:r>
                      <a:endParaRPr b="1">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Lato"/>
                          <a:ea typeface="Lato"/>
                          <a:cs typeface="Lato"/>
                          <a:sym typeface="Lato"/>
                        </a:rPr>
                        <a:t>Bar graph</a:t>
                      </a:r>
                      <a:endParaRPr b="1">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26725">
                <a:tc>
                  <a:txBody>
                    <a:bodyPr>
                      <a:noAutofit/>
                    </a:bodyPr>
                    <a:lstStyle/>
                    <a:p>
                      <a:pPr indent="0" lvl="0" marL="0" rtl="0" algn="l">
                        <a:spcBef>
                          <a:spcPts val="0"/>
                        </a:spcBef>
                        <a:spcAft>
                          <a:spcPts val="0"/>
                        </a:spcAft>
                        <a:buNone/>
                      </a:pPr>
                      <a:r>
                        <a:rPr b="1" lang="en">
                          <a:solidFill>
                            <a:srgbClr val="165797"/>
                          </a:solidFill>
                          <a:latin typeface="Raleway"/>
                          <a:ea typeface="Raleway"/>
                          <a:cs typeface="Raleway"/>
                          <a:sym typeface="Raleway"/>
                        </a:rPr>
                        <a:t>Sample size</a:t>
                      </a:r>
                      <a:endParaRPr b="1">
                        <a:solidFill>
                          <a:srgbClr val="165797"/>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Continuous</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Continuous</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Continuous</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Continuous</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Counts &amp; proportions</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26725">
                <a:tc>
                  <a:txBody>
                    <a:bodyPr>
                      <a:noAutofit/>
                    </a:bodyPr>
                    <a:lstStyle/>
                    <a:p>
                      <a:pPr indent="0" lvl="0" marL="0" rtl="0" algn="l">
                        <a:spcBef>
                          <a:spcPts val="0"/>
                        </a:spcBef>
                        <a:spcAft>
                          <a:spcPts val="0"/>
                        </a:spcAft>
                        <a:buNone/>
                      </a:pPr>
                      <a:r>
                        <a:rPr b="1" lang="en">
                          <a:solidFill>
                            <a:srgbClr val="165797"/>
                          </a:solidFill>
                          <a:latin typeface="Raleway"/>
                          <a:ea typeface="Raleway"/>
                          <a:cs typeface="Raleway"/>
                          <a:sym typeface="Raleway"/>
                        </a:rPr>
                        <a:t>Sample size</a:t>
                      </a:r>
                      <a:endParaRPr b="1">
                        <a:solidFill>
                          <a:srgbClr val="165797"/>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Small</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Medium</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Large</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Medium to Large</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Any</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26725">
                <a:tc>
                  <a:txBody>
                    <a:bodyPr>
                      <a:noAutofit/>
                    </a:bodyPr>
                    <a:lstStyle/>
                    <a:p>
                      <a:pPr indent="0" lvl="0" marL="0" rtl="0" algn="l">
                        <a:spcBef>
                          <a:spcPts val="0"/>
                        </a:spcBef>
                        <a:spcAft>
                          <a:spcPts val="0"/>
                        </a:spcAft>
                        <a:buNone/>
                      </a:pPr>
                      <a:r>
                        <a:rPr b="1" lang="en">
                          <a:solidFill>
                            <a:srgbClr val="165797"/>
                          </a:solidFill>
                          <a:latin typeface="Raleway"/>
                          <a:ea typeface="Raleway"/>
                          <a:cs typeface="Raleway"/>
                          <a:sym typeface="Raleway"/>
                        </a:rPr>
                        <a:t>Data distribution</a:t>
                      </a:r>
                      <a:endParaRPr b="1">
                        <a:solidFill>
                          <a:srgbClr val="165797"/>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Any</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Any</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NOT for bimodal data</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Any</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595959"/>
                          </a:solidFill>
                          <a:latin typeface="Lato"/>
                          <a:ea typeface="Lato"/>
                          <a:cs typeface="Lato"/>
                          <a:sym typeface="Lato"/>
                        </a:rPr>
                        <a:t>N/A</a:t>
                      </a:r>
                      <a:endParaRPr b="1">
                        <a:solidFill>
                          <a:srgbClr val="595959"/>
                        </a:solidFill>
                        <a:latin typeface="Lato"/>
                        <a:ea typeface="Lato"/>
                        <a:cs typeface="Lato"/>
                        <a:sym typeface="Lato"/>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57"/>
          <p:cNvSpPr txBox="1"/>
          <p:nvPr>
            <p:ph type="title"/>
          </p:nvPr>
        </p:nvSpPr>
        <p:spPr>
          <a:xfrm>
            <a:off x="318175" y="362800"/>
            <a:ext cx="8519700" cy="807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Effective dotplots: All data points visible</a:t>
            </a:r>
            <a:endParaRPr sz="3600"/>
          </a:p>
        </p:txBody>
      </p:sp>
      <p:grpSp>
        <p:nvGrpSpPr>
          <p:cNvPr id="594" name="Google Shape;594;p57"/>
          <p:cNvGrpSpPr/>
          <p:nvPr/>
        </p:nvGrpSpPr>
        <p:grpSpPr>
          <a:xfrm>
            <a:off x="76450" y="52600"/>
            <a:ext cx="8991091" cy="310200"/>
            <a:chOff x="86000" y="52600"/>
            <a:chExt cx="8985700" cy="310200"/>
          </a:xfrm>
        </p:grpSpPr>
        <p:sp>
          <p:nvSpPr>
            <p:cNvPr id="595" name="Google Shape;595;p57"/>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96" name="Google Shape;596;p57"/>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97" name="Google Shape;597;p57"/>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98" name="Google Shape;598;p57"/>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99" name="Google Shape;599;p57"/>
          <p:cNvPicPr preferRelativeResize="0"/>
          <p:nvPr/>
        </p:nvPicPr>
        <p:blipFill>
          <a:blip r:embed="rId3">
            <a:alphaModFix/>
          </a:blip>
          <a:stretch>
            <a:fillRect/>
          </a:stretch>
        </p:blipFill>
        <p:spPr>
          <a:xfrm>
            <a:off x="152650" y="1017555"/>
            <a:ext cx="1519047" cy="3163855"/>
          </a:xfrm>
          <a:prstGeom prst="rect">
            <a:avLst/>
          </a:prstGeom>
          <a:noFill/>
          <a:ln>
            <a:noFill/>
          </a:ln>
        </p:spPr>
      </p:pic>
      <p:pic>
        <p:nvPicPr>
          <p:cNvPr id="600" name="Google Shape;600;p57"/>
          <p:cNvPicPr preferRelativeResize="0"/>
          <p:nvPr/>
        </p:nvPicPr>
        <p:blipFill>
          <a:blip r:embed="rId4">
            <a:alphaModFix/>
          </a:blip>
          <a:stretch>
            <a:fillRect/>
          </a:stretch>
        </p:blipFill>
        <p:spPr>
          <a:xfrm>
            <a:off x="2013667" y="1017555"/>
            <a:ext cx="1519047" cy="3163855"/>
          </a:xfrm>
          <a:prstGeom prst="rect">
            <a:avLst/>
          </a:prstGeom>
          <a:noFill/>
          <a:ln>
            <a:noFill/>
          </a:ln>
        </p:spPr>
      </p:pic>
      <p:pic>
        <p:nvPicPr>
          <p:cNvPr id="601" name="Google Shape;601;p57"/>
          <p:cNvPicPr preferRelativeResize="0"/>
          <p:nvPr/>
        </p:nvPicPr>
        <p:blipFill>
          <a:blip r:embed="rId5">
            <a:alphaModFix/>
          </a:blip>
          <a:stretch>
            <a:fillRect/>
          </a:stretch>
        </p:blipFill>
        <p:spPr>
          <a:xfrm>
            <a:off x="3874684" y="1017555"/>
            <a:ext cx="1669875" cy="3163855"/>
          </a:xfrm>
          <a:prstGeom prst="rect">
            <a:avLst/>
          </a:prstGeom>
          <a:noFill/>
          <a:ln>
            <a:noFill/>
          </a:ln>
        </p:spPr>
      </p:pic>
      <p:pic>
        <p:nvPicPr>
          <p:cNvPr id="602" name="Google Shape;602;p57"/>
          <p:cNvPicPr preferRelativeResize="0"/>
          <p:nvPr/>
        </p:nvPicPr>
        <p:blipFill>
          <a:blip r:embed="rId6">
            <a:alphaModFix/>
          </a:blip>
          <a:stretch>
            <a:fillRect/>
          </a:stretch>
        </p:blipFill>
        <p:spPr>
          <a:xfrm>
            <a:off x="5886529" y="1017555"/>
            <a:ext cx="1432860" cy="3163855"/>
          </a:xfrm>
          <a:prstGeom prst="rect">
            <a:avLst/>
          </a:prstGeom>
          <a:noFill/>
          <a:ln>
            <a:noFill/>
          </a:ln>
        </p:spPr>
      </p:pic>
      <p:pic>
        <p:nvPicPr>
          <p:cNvPr id="603" name="Google Shape;603;p57"/>
          <p:cNvPicPr preferRelativeResize="0"/>
          <p:nvPr/>
        </p:nvPicPr>
        <p:blipFill>
          <a:blip r:embed="rId7">
            <a:alphaModFix/>
          </a:blip>
          <a:stretch>
            <a:fillRect/>
          </a:stretch>
        </p:blipFill>
        <p:spPr>
          <a:xfrm>
            <a:off x="7474250" y="1039690"/>
            <a:ext cx="1519050" cy="3119586"/>
          </a:xfrm>
          <a:prstGeom prst="rect">
            <a:avLst/>
          </a:prstGeom>
          <a:noFill/>
          <a:ln>
            <a:noFill/>
          </a:ln>
        </p:spPr>
      </p:pic>
      <p:sp>
        <p:nvSpPr>
          <p:cNvPr id="604" name="Google Shape;604;p5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5" name="Google Shape;605;p5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6" name="Google Shape;606;p5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7" name="Google Shape;607;p5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58"/>
          <p:cNvSpPr txBox="1"/>
          <p:nvPr>
            <p:ph type="title"/>
          </p:nvPr>
        </p:nvSpPr>
        <p:spPr>
          <a:xfrm>
            <a:off x="250200" y="206000"/>
            <a:ext cx="8667000" cy="857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000"/>
              <a:t>Effective dotplots: Emphasise summary statistics</a:t>
            </a:r>
            <a:endParaRPr sz="3000"/>
          </a:p>
        </p:txBody>
      </p:sp>
      <p:grpSp>
        <p:nvGrpSpPr>
          <p:cNvPr id="613" name="Google Shape;613;p58"/>
          <p:cNvGrpSpPr/>
          <p:nvPr/>
        </p:nvGrpSpPr>
        <p:grpSpPr>
          <a:xfrm>
            <a:off x="76450" y="52600"/>
            <a:ext cx="8991091" cy="310200"/>
            <a:chOff x="86000" y="52600"/>
            <a:chExt cx="8985700" cy="310200"/>
          </a:xfrm>
        </p:grpSpPr>
        <p:sp>
          <p:nvSpPr>
            <p:cNvPr id="614" name="Google Shape;614;p5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15" name="Google Shape;615;p58"/>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16" name="Google Shape;616;p58"/>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17" name="Google Shape;617;p5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618" name="Google Shape;618;p58"/>
          <p:cNvPicPr preferRelativeResize="0"/>
          <p:nvPr/>
        </p:nvPicPr>
        <p:blipFill>
          <a:blip r:embed="rId3">
            <a:alphaModFix/>
          </a:blip>
          <a:stretch>
            <a:fillRect/>
          </a:stretch>
        </p:blipFill>
        <p:spPr>
          <a:xfrm>
            <a:off x="76450" y="1686521"/>
            <a:ext cx="2169277" cy="2389850"/>
          </a:xfrm>
          <a:prstGeom prst="rect">
            <a:avLst/>
          </a:prstGeom>
          <a:noFill/>
          <a:ln>
            <a:noFill/>
          </a:ln>
        </p:spPr>
      </p:pic>
      <p:pic>
        <p:nvPicPr>
          <p:cNvPr id="619" name="Google Shape;619;p58"/>
          <p:cNvPicPr preferRelativeResize="0"/>
          <p:nvPr/>
        </p:nvPicPr>
        <p:blipFill>
          <a:blip r:embed="rId4">
            <a:alphaModFix/>
          </a:blip>
          <a:stretch>
            <a:fillRect/>
          </a:stretch>
        </p:blipFill>
        <p:spPr>
          <a:xfrm>
            <a:off x="2192838" y="1643075"/>
            <a:ext cx="3393675" cy="2389850"/>
          </a:xfrm>
          <a:prstGeom prst="rect">
            <a:avLst/>
          </a:prstGeom>
          <a:noFill/>
          <a:ln>
            <a:noFill/>
          </a:ln>
        </p:spPr>
      </p:pic>
      <p:pic>
        <p:nvPicPr>
          <p:cNvPr id="620" name="Google Shape;620;p58"/>
          <p:cNvPicPr preferRelativeResize="0"/>
          <p:nvPr/>
        </p:nvPicPr>
        <p:blipFill>
          <a:blip r:embed="rId5">
            <a:alphaModFix/>
          </a:blip>
          <a:stretch>
            <a:fillRect/>
          </a:stretch>
        </p:blipFill>
        <p:spPr>
          <a:xfrm>
            <a:off x="5499512" y="1643075"/>
            <a:ext cx="3548864" cy="2389850"/>
          </a:xfrm>
          <a:prstGeom prst="rect">
            <a:avLst/>
          </a:prstGeom>
          <a:noFill/>
          <a:ln>
            <a:noFill/>
          </a:ln>
        </p:spPr>
      </p:pic>
      <p:sp>
        <p:nvSpPr>
          <p:cNvPr id="621" name="Google Shape;621;p58"/>
          <p:cNvSpPr txBox="1"/>
          <p:nvPr/>
        </p:nvSpPr>
        <p:spPr>
          <a:xfrm>
            <a:off x="1122550" y="4105025"/>
            <a:ext cx="79449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a:solidFill>
                  <a:schemeClr val="dk1"/>
                </a:solidFill>
                <a:latin typeface="Lato"/>
                <a:ea typeface="Lato"/>
                <a:cs typeface="Lato"/>
                <a:sym typeface="Lato"/>
              </a:rPr>
              <a:t>Tracey Weissgerber Personal Communication</a:t>
            </a:r>
            <a:endParaRPr sz="1800">
              <a:solidFill>
                <a:schemeClr val="dk1"/>
              </a:solidFill>
              <a:latin typeface="Lato"/>
              <a:ea typeface="Lato"/>
              <a:cs typeface="Lato"/>
              <a:sym typeface="Lato"/>
            </a:endParaRPr>
          </a:p>
          <a:p>
            <a:pPr indent="0" lvl="0" marL="0" rtl="0" algn="r">
              <a:lnSpc>
                <a:spcPct val="115000"/>
              </a:lnSpc>
              <a:spcBef>
                <a:spcPts val="0"/>
              </a:spcBef>
              <a:spcAft>
                <a:spcPts val="0"/>
              </a:spcAft>
              <a:buNone/>
            </a:pPr>
            <a:r>
              <a:t/>
            </a:r>
            <a:endParaRPr sz="1800">
              <a:solidFill>
                <a:schemeClr val="dk1"/>
              </a:solidFill>
              <a:latin typeface="Lato"/>
              <a:ea typeface="Lato"/>
              <a:cs typeface="Lato"/>
              <a:sym typeface="Lato"/>
            </a:endParaRPr>
          </a:p>
          <a:p>
            <a:pPr indent="0" lvl="0" marL="0" rtl="0" algn="r">
              <a:lnSpc>
                <a:spcPct val="120000"/>
              </a:lnSpc>
              <a:spcBef>
                <a:spcPts val="0"/>
              </a:spcBef>
              <a:spcAft>
                <a:spcPts val="0"/>
              </a:spcAft>
              <a:buNone/>
            </a:pPr>
            <a:r>
              <a:t/>
            </a:r>
            <a:endParaRPr sz="1800">
              <a:solidFill>
                <a:schemeClr val="dk1"/>
              </a:solidFill>
              <a:latin typeface="Lato"/>
              <a:ea typeface="Lato"/>
              <a:cs typeface="Lato"/>
              <a:sym typeface="Lato"/>
            </a:endParaRPr>
          </a:p>
        </p:txBody>
      </p:sp>
      <p:sp>
        <p:nvSpPr>
          <p:cNvPr id="622" name="Google Shape;622;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3" name="Google Shape;623;p5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4" name="Google Shape;624;p5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25" name="Google Shape;625;p5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59"/>
          <p:cNvSpPr txBox="1"/>
          <p:nvPr>
            <p:ph type="title"/>
          </p:nvPr>
        </p:nvSpPr>
        <p:spPr>
          <a:xfrm>
            <a:off x="327225" y="440975"/>
            <a:ext cx="4552800" cy="857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Q&amp;A Twitter Thread</a:t>
            </a:r>
            <a:endParaRPr sz="3600"/>
          </a:p>
        </p:txBody>
      </p:sp>
      <p:grpSp>
        <p:nvGrpSpPr>
          <p:cNvPr id="631" name="Google Shape;631;p59"/>
          <p:cNvGrpSpPr/>
          <p:nvPr/>
        </p:nvGrpSpPr>
        <p:grpSpPr>
          <a:xfrm>
            <a:off x="76450" y="52600"/>
            <a:ext cx="8991091" cy="310200"/>
            <a:chOff x="86000" y="52600"/>
            <a:chExt cx="8985700" cy="310200"/>
          </a:xfrm>
        </p:grpSpPr>
        <p:sp>
          <p:nvSpPr>
            <p:cNvPr id="632" name="Google Shape;632;p5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33" name="Google Shape;633;p59"/>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34" name="Google Shape;634;p59"/>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35" name="Google Shape;635;p59"/>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36" name="Google Shape;636;p59"/>
          <p:cNvSpPr txBox="1"/>
          <p:nvPr/>
        </p:nvSpPr>
        <p:spPr>
          <a:xfrm>
            <a:off x="1122900" y="4642625"/>
            <a:ext cx="79449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u="sng">
                <a:solidFill>
                  <a:schemeClr val="accent3"/>
                </a:solidFill>
                <a:latin typeface="Lato"/>
                <a:ea typeface="Lato"/>
                <a:cs typeface="Lato"/>
                <a:sym typeface="Lato"/>
                <a:hlinkClick r:id="rId3"/>
              </a:rPr>
              <a:t>https://twitter.com/T_Weissgerber/status/1087646461548998657</a:t>
            </a:r>
            <a:endParaRPr sz="1800">
              <a:solidFill>
                <a:schemeClr val="accent3"/>
              </a:solidFill>
              <a:latin typeface="Lato"/>
              <a:ea typeface="Lato"/>
              <a:cs typeface="Lato"/>
              <a:sym typeface="Lato"/>
            </a:endParaRPr>
          </a:p>
        </p:txBody>
      </p:sp>
      <p:pic>
        <p:nvPicPr>
          <p:cNvPr id="637" name="Google Shape;637;p59"/>
          <p:cNvPicPr preferRelativeResize="0"/>
          <p:nvPr/>
        </p:nvPicPr>
        <p:blipFill>
          <a:blip r:embed="rId4">
            <a:alphaModFix/>
          </a:blip>
          <a:stretch>
            <a:fillRect/>
          </a:stretch>
        </p:blipFill>
        <p:spPr>
          <a:xfrm>
            <a:off x="4880075" y="440987"/>
            <a:ext cx="4003938" cy="4261525"/>
          </a:xfrm>
          <a:prstGeom prst="rect">
            <a:avLst/>
          </a:prstGeom>
          <a:noFill/>
          <a:ln>
            <a:noFill/>
          </a:ln>
        </p:spPr>
      </p:pic>
      <p:sp>
        <p:nvSpPr>
          <p:cNvPr id="638" name="Google Shape;638;p59"/>
          <p:cNvSpPr txBox="1"/>
          <p:nvPr/>
        </p:nvSpPr>
        <p:spPr>
          <a:xfrm>
            <a:off x="327225" y="1495100"/>
            <a:ext cx="4647300" cy="24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For tips, tricks and free resources.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See Tracey Weissgerber’s Twitter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u="sng">
                <a:solidFill>
                  <a:schemeClr val="hlink"/>
                </a:solidFill>
                <a:latin typeface="Lato"/>
                <a:ea typeface="Lato"/>
                <a:cs typeface="Lato"/>
                <a:sym typeface="Lato"/>
                <a:hlinkClick r:id="rId5"/>
              </a:rPr>
              <a:t>https://twitter.com/t_weissgerber</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This thread is pinned at the top of her feed</a:t>
            </a:r>
            <a:endParaRPr sz="18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60"/>
          <p:cNvSpPr txBox="1"/>
          <p:nvPr>
            <p:ph type="title"/>
          </p:nvPr>
        </p:nvSpPr>
        <p:spPr>
          <a:xfrm>
            <a:off x="250200" y="362800"/>
            <a:ext cx="8667000" cy="785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One step further: Interactive plots</a:t>
            </a:r>
            <a:endParaRPr sz="3600"/>
          </a:p>
        </p:txBody>
      </p:sp>
      <p:grpSp>
        <p:nvGrpSpPr>
          <p:cNvPr id="644" name="Google Shape;644;p60"/>
          <p:cNvGrpSpPr/>
          <p:nvPr/>
        </p:nvGrpSpPr>
        <p:grpSpPr>
          <a:xfrm>
            <a:off x="76450" y="52600"/>
            <a:ext cx="8991091" cy="310200"/>
            <a:chOff x="86000" y="52600"/>
            <a:chExt cx="8985700" cy="310200"/>
          </a:xfrm>
        </p:grpSpPr>
        <p:sp>
          <p:nvSpPr>
            <p:cNvPr id="645" name="Google Shape;645;p6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46" name="Google Shape;646;p60"/>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47" name="Google Shape;647;p60"/>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48" name="Google Shape;648;p6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49" name="Google Shape;649;p6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0" name="Google Shape;650;p6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1" name="Google Shape;651;p6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652" name="Google Shape;652;p60"/>
          <p:cNvPicPr preferRelativeResize="0"/>
          <p:nvPr/>
        </p:nvPicPr>
        <p:blipFill>
          <a:blip r:embed="rId3">
            <a:alphaModFix/>
          </a:blip>
          <a:stretch>
            <a:fillRect/>
          </a:stretch>
        </p:blipFill>
        <p:spPr>
          <a:xfrm>
            <a:off x="250200" y="1048950"/>
            <a:ext cx="6193863" cy="3560925"/>
          </a:xfrm>
          <a:prstGeom prst="rect">
            <a:avLst/>
          </a:prstGeom>
          <a:noFill/>
          <a:ln>
            <a:noFill/>
          </a:ln>
        </p:spPr>
      </p:pic>
      <p:sp>
        <p:nvSpPr>
          <p:cNvPr id="653" name="Google Shape;653;p60"/>
          <p:cNvSpPr txBox="1"/>
          <p:nvPr/>
        </p:nvSpPr>
        <p:spPr>
          <a:xfrm>
            <a:off x="6560750" y="1048913"/>
            <a:ext cx="2506800" cy="3561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Interactive Dot Plot: </a:t>
            </a:r>
            <a:r>
              <a:rPr lang="en" sz="1800" u="sng">
                <a:solidFill>
                  <a:schemeClr val="accent3"/>
                </a:solidFill>
                <a:latin typeface="Lato"/>
                <a:ea typeface="Lato"/>
                <a:cs typeface="Lato"/>
                <a:sym typeface="Lato"/>
                <a:hlinkClick r:id="rId4"/>
              </a:rPr>
              <a:t>http://statistika.mfub.bg.ac.rs/interactive-dotplot/</a:t>
            </a:r>
            <a:r>
              <a:rPr lang="en" sz="1800">
                <a:solidFill>
                  <a:schemeClr val="accent3"/>
                </a:solidFill>
                <a:latin typeface="Lato"/>
                <a:ea typeface="Lato"/>
                <a:cs typeface="Lato"/>
                <a:sym typeface="Lato"/>
              </a:rPr>
              <a:t>  </a:t>
            </a:r>
            <a:endParaRPr sz="1800">
              <a:solidFill>
                <a:schemeClr val="accent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Lato"/>
              <a:ea typeface="Lato"/>
              <a:cs typeface="Lato"/>
              <a:sym typeface="Lato"/>
            </a:endParaRPr>
          </a:p>
          <a:p>
            <a:pPr indent="0" lvl="0" marL="0" rtl="0" algn="l">
              <a:lnSpc>
                <a:spcPct val="120000"/>
              </a:lnSpc>
              <a:spcBef>
                <a:spcPts val="0"/>
              </a:spcBef>
              <a:spcAft>
                <a:spcPts val="0"/>
              </a:spcAft>
              <a:buNone/>
            </a:pPr>
            <a:r>
              <a:rPr lang="en" sz="1800">
                <a:latin typeface="Lato"/>
                <a:ea typeface="Lato"/>
                <a:cs typeface="Lato"/>
                <a:sym typeface="Lato"/>
              </a:rPr>
              <a:t>Interactive Line Graph:</a:t>
            </a:r>
            <a:r>
              <a:rPr lang="en" sz="1800">
                <a:solidFill>
                  <a:srgbClr val="595959"/>
                </a:solidFill>
                <a:latin typeface="Lato"/>
                <a:ea typeface="Lato"/>
                <a:cs typeface="Lato"/>
                <a:sym typeface="Lato"/>
              </a:rPr>
              <a:t> </a:t>
            </a:r>
            <a:r>
              <a:rPr lang="en" sz="1800">
                <a:solidFill>
                  <a:srgbClr val="595959"/>
                </a:solidFill>
                <a:uFill>
                  <a:noFill/>
                </a:uFill>
                <a:latin typeface="Lato"/>
                <a:ea typeface="Lato"/>
                <a:cs typeface="Lato"/>
                <a:sym typeface="Lato"/>
                <a:hlinkClick r:id="rId5"/>
              </a:rPr>
              <a:t> </a:t>
            </a:r>
            <a:r>
              <a:rPr lang="en" sz="1800" u="sng">
                <a:solidFill>
                  <a:schemeClr val="accent3"/>
                </a:solidFill>
                <a:latin typeface="Lato"/>
                <a:ea typeface="Lato"/>
                <a:cs typeface="Lato"/>
                <a:sym typeface="Lato"/>
                <a:hlinkClick r:id="rId6"/>
              </a:rPr>
              <a:t>http://statistika.mfub.bg.ac.rs/interactive-linegraph/</a:t>
            </a:r>
            <a:endParaRPr sz="1800">
              <a:solidFill>
                <a:schemeClr val="accent3"/>
              </a:solidFill>
              <a:latin typeface="Lato"/>
              <a:ea typeface="Lato"/>
              <a:cs typeface="Lato"/>
              <a:sym typeface="Lato"/>
            </a:endParaRPr>
          </a:p>
        </p:txBody>
      </p:sp>
      <p:sp>
        <p:nvSpPr>
          <p:cNvPr id="654" name="Google Shape;654;p6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61"/>
          <p:cNvSpPr txBox="1"/>
          <p:nvPr>
            <p:ph type="title"/>
          </p:nvPr>
        </p:nvSpPr>
        <p:spPr>
          <a:xfrm>
            <a:off x="250200" y="362800"/>
            <a:ext cx="8667000" cy="785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Some intermediate options</a:t>
            </a:r>
            <a:endParaRPr sz="3600"/>
          </a:p>
        </p:txBody>
      </p:sp>
      <p:grpSp>
        <p:nvGrpSpPr>
          <p:cNvPr id="660" name="Google Shape;660;p61"/>
          <p:cNvGrpSpPr/>
          <p:nvPr/>
        </p:nvGrpSpPr>
        <p:grpSpPr>
          <a:xfrm>
            <a:off x="76450" y="52600"/>
            <a:ext cx="8991091" cy="310200"/>
            <a:chOff x="86000" y="52600"/>
            <a:chExt cx="8985700" cy="310200"/>
          </a:xfrm>
        </p:grpSpPr>
        <p:sp>
          <p:nvSpPr>
            <p:cNvPr id="661" name="Google Shape;661;p6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62" name="Google Shape;662;p61"/>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63" name="Google Shape;663;p61"/>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64" name="Google Shape;664;p6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65" name="Google Shape;665;p6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6" name="Google Shape;666;p61"/>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7" name="Google Shape;667;p61"/>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8" name="Google Shape;668;p61"/>
          <p:cNvSpPr txBox="1"/>
          <p:nvPr/>
        </p:nvSpPr>
        <p:spPr>
          <a:xfrm>
            <a:off x="6560750" y="1048913"/>
            <a:ext cx="2506800" cy="3561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sz="1800">
              <a:latin typeface="Lato"/>
              <a:ea typeface="Lato"/>
              <a:cs typeface="Lato"/>
              <a:sym typeface="Lato"/>
            </a:endParaRPr>
          </a:p>
        </p:txBody>
      </p:sp>
      <p:pic>
        <p:nvPicPr>
          <p:cNvPr id="669" name="Google Shape;669;p61"/>
          <p:cNvPicPr preferRelativeResize="0"/>
          <p:nvPr/>
        </p:nvPicPr>
        <p:blipFill>
          <a:blip r:embed="rId3">
            <a:alphaModFix/>
          </a:blip>
          <a:stretch>
            <a:fillRect/>
          </a:stretch>
        </p:blipFill>
        <p:spPr>
          <a:xfrm>
            <a:off x="152400" y="1300600"/>
            <a:ext cx="2971171" cy="3171326"/>
          </a:xfrm>
          <a:prstGeom prst="rect">
            <a:avLst/>
          </a:prstGeom>
          <a:noFill/>
          <a:ln>
            <a:noFill/>
          </a:ln>
        </p:spPr>
      </p:pic>
      <p:pic>
        <p:nvPicPr>
          <p:cNvPr id="670" name="Google Shape;670;p61"/>
          <p:cNvPicPr preferRelativeResize="0"/>
          <p:nvPr/>
        </p:nvPicPr>
        <p:blipFill>
          <a:blip r:embed="rId4">
            <a:alphaModFix/>
          </a:blip>
          <a:stretch>
            <a:fillRect/>
          </a:stretch>
        </p:blipFill>
        <p:spPr>
          <a:xfrm>
            <a:off x="4652701" y="1096648"/>
            <a:ext cx="4214400" cy="2338675"/>
          </a:xfrm>
          <a:prstGeom prst="rect">
            <a:avLst/>
          </a:prstGeom>
          <a:noFill/>
          <a:ln>
            <a:noFill/>
          </a:ln>
        </p:spPr>
      </p:pic>
      <p:pic>
        <p:nvPicPr>
          <p:cNvPr id="671" name="Google Shape;671;p61"/>
          <p:cNvPicPr preferRelativeResize="0"/>
          <p:nvPr/>
        </p:nvPicPr>
        <p:blipFill>
          <a:blip r:embed="rId5">
            <a:alphaModFix/>
          </a:blip>
          <a:stretch>
            <a:fillRect/>
          </a:stretch>
        </p:blipFill>
        <p:spPr>
          <a:xfrm>
            <a:off x="3779177" y="3369224"/>
            <a:ext cx="3092513" cy="864001"/>
          </a:xfrm>
          <a:prstGeom prst="rect">
            <a:avLst/>
          </a:prstGeom>
          <a:noFill/>
          <a:ln>
            <a:noFill/>
          </a:ln>
        </p:spPr>
      </p:pic>
      <p:pic>
        <p:nvPicPr>
          <p:cNvPr id="672" name="Google Shape;672;p61"/>
          <p:cNvPicPr preferRelativeResize="0"/>
          <p:nvPr/>
        </p:nvPicPr>
        <p:blipFill>
          <a:blip r:embed="rId6">
            <a:alphaModFix/>
          </a:blip>
          <a:stretch>
            <a:fillRect/>
          </a:stretch>
        </p:blipFill>
        <p:spPr>
          <a:xfrm>
            <a:off x="7160881" y="3140655"/>
            <a:ext cx="1706225" cy="990320"/>
          </a:xfrm>
          <a:prstGeom prst="rect">
            <a:avLst/>
          </a:prstGeom>
          <a:noFill/>
          <a:ln>
            <a:noFill/>
          </a:ln>
        </p:spPr>
      </p:pic>
      <p:sp>
        <p:nvSpPr>
          <p:cNvPr id="673" name="Google Shape;673;p61"/>
          <p:cNvSpPr txBox="1"/>
          <p:nvPr/>
        </p:nvSpPr>
        <p:spPr>
          <a:xfrm>
            <a:off x="3320425" y="4185425"/>
            <a:ext cx="5747400" cy="438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u="sng">
                <a:solidFill>
                  <a:schemeClr val="hlink"/>
                </a:solidFill>
                <a:latin typeface="Lato"/>
                <a:ea typeface="Lato"/>
                <a:cs typeface="Lato"/>
                <a:sym typeface="Lato"/>
                <a:hlinkClick r:id="rId7"/>
              </a:rPr>
              <a:t>https://plot.ly/create/#/</a:t>
            </a:r>
            <a:r>
              <a:rPr lang="en" sz="1800">
                <a:solidFill>
                  <a:schemeClr val="accent3"/>
                </a:solidFill>
                <a:latin typeface="Lato"/>
                <a:ea typeface="Lato"/>
                <a:cs typeface="Lato"/>
                <a:sym typeface="Lato"/>
              </a:rPr>
              <a:t>   ht</a:t>
            </a:r>
            <a:r>
              <a:rPr lang="en" sz="1800" u="sng">
                <a:solidFill>
                  <a:schemeClr val="hlink"/>
                </a:solidFill>
                <a:latin typeface="Lato"/>
                <a:ea typeface="Lato"/>
                <a:cs typeface="Lato"/>
                <a:sym typeface="Lato"/>
                <a:hlinkClick r:id="rId8"/>
              </a:rPr>
              <a:t>tps://www.datawrapper.de/</a:t>
            </a:r>
            <a:endParaRPr sz="1800">
              <a:solidFill>
                <a:schemeClr val="accent3"/>
              </a:solidFill>
              <a:latin typeface="Lato"/>
              <a:ea typeface="Lato"/>
              <a:cs typeface="Lato"/>
              <a:sym typeface="Lato"/>
            </a:endParaRPr>
          </a:p>
        </p:txBody>
      </p:sp>
      <p:sp>
        <p:nvSpPr>
          <p:cNvPr id="674" name="Google Shape;674;p61"/>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62"/>
          <p:cNvSpPr txBox="1"/>
          <p:nvPr>
            <p:ph type="title"/>
          </p:nvPr>
        </p:nvSpPr>
        <p:spPr>
          <a:xfrm>
            <a:off x="893700" y="362800"/>
            <a:ext cx="7587000" cy="8352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3600"/>
              <a:t>Statistical reporting</a:t>
            </a:r>
            <a:endParaRPr sz="3600"/>
          </a:p>
        </p:txBody>
      </p:sp>
      <p:grpSp>
        <p:nvGrpSpPr>
          <p:cNvPr id="680" name="Google Shape;680;p62"/>
          <p:cNvGrpSpPr/>
          <p:nvPr/>
        </p:nvGrpSpPr>
        <p:grpSpPr>
          <a:xfrm>
            <a:off x="76450" y="52600"/>
            <a:ext cx="8991091" cy="310200"/>
            <a:chOff x="86000" y="52600"/>
            <a:chExt cx="8985700" cy="310200"/>
          </a:xfrm>
        </p:grpSpPr>
        <p:sp>
          <p:nvSpPr>
            <p:cNvPr id="681" name="Google Shape;681;p6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82" name="Google Shape;682;p62"/>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83" name="Google Shape;683;p62"/>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84" name="Google Shape;684;p6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85" name="Google Shape;685;p6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6" name="Google Shape;686;p6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87" name="Google Shape;687;p6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88" name="Google Shape;688;p62"/>
          <p:cNvSpPr txBox="1"/>
          <p:nvPr/>
        </p:nvSpPr>
        <p:spPr>
          <a:xfrm>
            <a:off x="4450550" y="4185425"/>
            <a:ext cx="4617300" cy="4389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a:solidFill>
                  <a:schemeClr val="accent3"/>
                </a:solidFill>
                <a:latin typeface="Lato"/>
                <a:ea typeface="Lato"/>
                <a:cs typeface="Lato"/>
                <a:sym typeface="Lato"/>
              </a:rPr>
              <a:t>https://elifesciences.org/articles/36163</a:t>
            </a:r>
            <a:endParaRPr sz="1800">
              <a:solidFill>
                <a:schemeClr val="accent3"/>
              </a:solidFill>
              <a:latin typeface="Lato"/>
              <a:ea typeface="Lato"/>
              <a:cs typeface="Lato"/>
              <a:sym typeface="Lato"/>
            </a:endParaRPr>
          </a:p>
        </p:txBody>
      </p:sp>
      <p:sp>
        <p:nvSpPr>
          <p:cNvPr id="689" name="Google Shape;689;p62"/>
          <p:cNvSpPr txBox="1"/>
          <p:nvPr>
            <p:ph idx="1" type="body"/>
          </p:nvPr>
        </p:nvSpPr>
        <p:spPr>
          <a:xfrm>
            <a:off x="375400" y="937600"/>
            <a:ext cx="3922200" cy="34116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Char char="●"/>
            </a:pPr>
            <a:r>
              <a:rPr lang="en" sz="2400"/>
              <a:t>Clearly report exactly what test was used &amp; results, including exact:</a:t>
            </a:r>
            <a:endParaRPr sz="2400"/>
          </a:p>
          <a:p>
            <a:pPr indent="-355600" lvl="1" marL="914400" rtl="0" algn="l">
              <a:lnSpc>
                <a:spcPct val="115000"/>
              </a:lnSpc>
              <a:spcBef>
                <a:spcPts val="0"/>
              </a:spcBef>
              <a:spcAft>
                <a:spcPts val="0"/>
              </a:spcAft>
              <a:buSzPts val="2000"/>
              <a:buChar char="○"/>
            </a:pPr>
            <a:r>
              <a:rPr lang="en" sz="2000"/>
              <a:t>P-values</a:t>
            </a:r>
            <a:endParaRPr sz="2000"/>
          </a:p>
          <a:p>
            <a:pPr indent="-355600" lvl="1" marL="914400" rtl="0" algn="l">
              <a:lnSpc>
                <a:spcPct val="115000"/>
              </a:lnSpc>
              <a:spcBef>
                <a:spcPts val="0"/>
              </a:spcBef>
              <a:spcAft>
                <a:spcPts val="0"/>
              </a:spcAft>
              <a:buSzPts val="2000"/>
              <a:buChar char="○"/>
            </a:pPr>
            <a:r>
              <a:rPr lang="en" sz="2000"/>
              <a:t>Test statistics</a:t>
            </a:r>
            <a:endParaRPr sz="2000"/>
          </a:p>
          <a:p>
            <a:pPr indent="-355600" lvl="1" marL="914400" rtl="0" algn="l">
              <a:lnSpc>
                <a:spcPct val="115000"/>
              </a:lnSpc>
              <a:spcBef>
                <a:spcPts val="0"/>
              </a:spcBef>
              <a:spcAft>
                <a:spcPts val="0"/>
              </a:spcAft>
              <a:buSzPts val="2000"/>
              <a:buChar char="○"/>
            </a:pPr>
            <a:r>
              <a:rPr lang="en" sz="2000"/>
              <a:t>Degrees of freedom</a:t>
            </a:r>
            <a:endParaRPr sz="2000"/>
          </a:p>
          <a:p>
            <a:pPr indent="-381000" lvl="0" marL="457200" rtl="0" algn="l">
              <a:lnSpc>
                <a:spcPct val="115000"/>
              </a:lnSpc>
              <a:spcBef>
                <a:spcPts val="0"/>
              </a:spcBef>
              <a:spcAft>
                <a:spcPts val="0"/>
              </a:spcAft>
              <a:buSzPts val="2400"/>
              <a:buChar char="●"/>
            </a:pPr>
            <a:r>
              <a:rPr lang="en" sz="2400"/>
              <a:t>Simple stats: include test info in figure and table legends</a:t>
            </a:r>
            <a:endParaRPr sz="2400"/>
          </a:p>
        </p:txBody>
      </p:sp>
      <p:pic>
        <p:nvPicPr>
          <p:cNvPr id="690" name="Google Shape;690;p62"/>
          <p:cNvPicPr preferRelativeResize="0"/>
          <p:nvPr/>
        </p:nvPicPr>
        <p:blipFill>
          <a:blip r:embed="rId3">
            <a:alphaModFix/>
          </a:blip>
          <a:stretch>
            <a:fillRect/>
          </a:stretch>
        </p:blipFill>
        <p:spPr>
          <a:xfrm>
            <a:off x="4229625" y="1045600"/>
            <a:ext cx="4781144" cy="3086237"/>
          </a:xfrm>
          <a:prstGeom prst="rect">
            <a:avLst/>
          </a:prstGeom>
          <a:noFill/>
          <a:ln>
            <a:noFill/>
          </a:ln>
        </p:spPr>
      </p:pic>
      <p:sp>
        <p:nvSpPr>
          <p:cNvPr id="691" name="Google Shape;691;p62"/>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63"/>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3"/>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3"/>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3"/>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3"/>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3"/>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3"/>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703" name="Google Shape;703;p63"/>
          <p:cNvGrpSpPr/>
          <p:nvPr/>
        </p:nvGrpSpPr>
        <p:grpSpPr>
          <a:xfrm>
            <a:off x="76450" y="52600"/>
            <a:ext cx="8991091" cy="310200"/>
            <a:chOff x="86000" y="52600"/>
            <a:chExt cx="8985700" cy="310200"/>
          </a:xfrm>
        </p:grpSpPr>
        <p:sp>
          <p:nvSpPr>
            <p:cNvPr id="704" name="Google Shape;704;p6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05" name="Google Shape;705;p63"/>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06" name="Google Shape;706;p63"/>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07" name="Google Shape;707;p6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08" name="Google Shape;708;p6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09" name="Google Shape;709;p6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0" name="Google Shape;710;p6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1" name="Google Shape;711;p63"/>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712" name="Google Shape;712;p63"/>
          <p:cNvGrpSpPr/>
          <p:nvPr/>
        </p:nvGrpSpPr>
        <p:grpSpPr>
          <a:xfrm>
            <a:off x="521884" y="2610293"/>
            <a:ext cx="705638" cy="830049"/>
            <a:chOff x="3918650" y="293075"/>
            <a:chExt cx="488500" cy="412775"/>
          </a:xfrm>
        </p:grpSpPr>
        <p:sp>
          <p:nvSpPr>
            <p:cNvPr id="713" name="Google Shape;713;p63"/>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4" name="Google Shape;714;p63"/>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5" name="Google Shape;715;p63"/>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16" name="Google Shape;716;p63"/>
          <p:cNvGrpSpPr/>
          <p:nvPr/>
        </p:nvGrpSpPr>
        <p:grpSpPr>
          <a:xfrm>
            <a:off x="519255" y="1224740"/>
            <a:ext cx="669344" cy="906404"/>
            <a:chOff x="584925" y="922575"/>
            <a:chExt cx="415200" cy="502525"/>
          </a:xfrm>
        </p:grpSpPr>
        <p:sp>
          <p:nvSpPr>
            <p:cNvPr id="717" name="Google Shape;717;p63"/>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8" name="Google Shape;718;p63"/>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19" name="Google Shape;719;p63"/>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0" name="Google Shape;720;p63"/>
          <p:cNvGrpSpPr/>
          <p:nvPr/>
        </p:nvGrpSpPr>
        <p:grpSpPr>
          <a:xfrm>
            <a:off x="6316954" y="1287447"/>
            <a:ext cx="565674" cy="781010"/>
            <a:chOff x="6625350" y="1613750"/>
            <a:chExt cx="480525" cy="438400"/>
          </a:xfrm>
        </p:grpSpPr>
        <p:sp>
          <p:nvSpPr>
            <p:cNvPr id="721" name="Google Shape;721;p63"/>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2" name="Google Shape;722;p63"/>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3" name="Google Shape;723;p63"/>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4" name="Google Shape;724;p63"/>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5" name="Google Shape;725;p63"/>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26" name="Google Shape;726;p63"/>
          <p:cNvGrpSpPr/>
          <p:nvPr/>
        </p:nvGrpSpPr>
        <p:grpSpPr>
          <a:xfrm>
            <a:off x="3376679" y="2549286"/>
            <a:ext cx="676653" cy="952082"/>
            <a:chOff x="611175" y="2326900"/>
            <a:chExt cx="362700" cy="389575"/>
          </a:xfrm>
        </p:grpSpPr>
        <p:sp>
          <p:nvSpPr>
            <p:cNvPr id="727" name="Google Shape;727;p6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8" name="Google Shape;728;p6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29" name="Google Shape;729;p6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0" name="Google Shape;730;p6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31" name="Google Shape;731;p63"/>
          <p:cNvGrpSpPr/>
          <p:nvPr/>
        </p:nvGrpSpPr>
        <p:grpSpPr>
          <a:xfrm>
            <a:off x="6251805" y="2594605"/>
            <a:ext cx="776972" cy="906644"/>
            <a:chOff x="570875" y="4322250"/>
            <a:chExt cx="443300" cy="443325"/>
          </a:xfrm>
        </p:grpSpPr>
        <p:sp>
          <p:nvSpPr>
            <p:cNvPr id="732" name="Google Shape;732;p6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3" name="Google Shape;733;p6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4" name="Google Shape;734;p6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5" name="Google Shape;735;p6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736" name="Google Shape;736;p63"/>
          <p:cNvGrpSpPr/>
          <p:nvPr/>
        </p:nvGrpSpPr>
        <p:grpSpPr>
          <a:xfrm>
            <a:off x="3412062" y="1215217"/>
            <a:ext cx="809377" cy="870472"/>
            <a:chOff x="5970800" y="1619250"/>
            <a:chExt cx="428650" cy="456725"/>
          </a:xfrm>
        </p:grpSpPr>
        <p:sp>
          <p:nvSpPr>
            <p:cNvPr id="737" name="Google Shape;737;p63"/>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8" name="Google Shape;738;p63"/>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39" name="Google Shape;739;p63"/>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0" name="Google Shape;740;p63"/>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741" name="Google Shape;741;p63"/>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742" name="Google Shape;742;p63"/>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743" name="Google Shape;743;p63"/>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744" name="Google Shape;744;p63"/>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745" name="Google Shape;745;p63"/>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746" name="Google Shape;746;p63"/>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747" name="Google Shape;747;p63"/>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748" name="Google Shape;748;p63"/>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t>D</a:t>
            </a:r>
            <a:r>
              <a:rPr lang="en" sz="1400">
                <a:solidFill>
                  <a:schemeClr val="dk1"/>
                </a:solidFill>
              </a:rPr>
              <a:t>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6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54" name="Google Shape;754;p64"/>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5" name="Google Shape;755;p64"/>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56" name="Google Shape;756;p64"/>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6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2" name="Google Shape;762;p6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3" name="Google Shape;763;p6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64" name="Google Shape;764;p6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6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70" name="Google Shape;770;p6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1" name="Google Shape;771;p6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2" name="Google Shape;772;p6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Google Shape;777;p6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78" name="Google Shape;778;p6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79" name="Google Shape;779;p6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780" name="Google Shape;780;p67"/>
          <p:cNvGraphicFramePr/>
          <p:nvPr/>
        </p:nvGraphicFramePr>
        <p:xfrm>
          <a:off x="334150" y="1339631"/>
          <a:ext cx="3000000" cy="3000000"/>
        </p:xfrm>
        <a:graphic>
          <a:graphicData uri="http://schemas.openxmlformats.org/drawingml/2006/table">
            <a:tbl>
              <a:tblPr>
                <a:noFill/>
                <a:tableStyleId>{057C8C0D-9BA8-4503-AD58-AEE584F06199}</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781" name="Google Shape;781;p67"/>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782" name="Google Shape;782;p6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68"/>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788" name="Google Shape;788;p68"/>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789" name="Google Shape;789;p68"/>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790" name="Google Shape;790;p6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91" name="Google Shape;791;p6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92" name="Google Shape;792;p6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462500" y="1583350"/>
            <a:ext cx="79956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Data Analysis &amp; Visualization</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8</a:t>
            </a:r>
            <a:endParaRPr/>
          </a:p>
        </p:txBody>
      </p:sp>
      <p:grpSp>
        <p:nvGrpSpPr>
          <p:cNvPr id="445" name="Google Shape;445;p48"/>
          <p:cNvGrpSpPr/>
          <p:nvPr/>
        </p:nvGrpSpPr>
        <p:grpSpPr>
          <a:xfrm>
            <a:off x="76450" y="52600"/>
            <a:ext cx="8991091" cy="310200"/>
            <a:chOff x="86000" y="52600"/>
            <a:chExt cx="8985700" cy="310200"/>
          </a:xfrm>
        </p:grpSpPr>
        <p:sp>
          <p:nvSpPr>
            <p:cNvPr id="446" name="Google Shape;446;p4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47" name="Google Shape;447;p48"/>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48" name="Google Shape;448;p48"/>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49" name="Google Shape;449;p4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50" name="Google Shape;450;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9"/>
          <p:cNvSpPr txBox="1"/>
          <p:nvPr>
            <p:ph type="title"/>
          </p:nvPr>
        </p:nvSpPr>
        <p:spPr>
          <a:xfrm>
            <a:off x="216200" y="206000"/>
            <a:ext cx="8689500" cy="117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Data presentation is the foundation of our collective scientific knowledge...</a:t>
            </a:r>
            <a:endParaRPr sz="3000"/>
          </a:p>
        </p:txBody>
      </p:sp>
      <p:sp>
        <p:nvSpPr>
          <p:cNvPr id="456" name="Google Shape;456;p49"/>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57" name="Google Shape;457;p4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58" name="Google Shape;458;p4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59" name="Google Shape;459;p49"/>
          <p:cNvPicPr preferRelativeResize="0"/>
          <p:nvPr/>
        </p:nvPicPr>
        <p:blipFill>
          <a:blip r:embed="rId3">
            <a:alphaModFix/>
          </a:blip>
          <a:stretch>
            <a:fillRect/>
          </a:stretch>
        </p:blipFill>
        <p:spPr>
          <a:xfrm>
            <a:off x="1049575" y="1265450"/>
            <a:ext cx="3487500" cy="3309225"/>
          </a:xfrm>
          <a:prstGeom prst="rect">
            <a:avLst/>
          </a:prstGeom>
          <a:noFill/>
          <a:ln>
            <a:noFill/>
          </a:ln>
        </p:spPr>
      </p:pic>
      <p:sp>
        <p:nvSpPr>
          <p:cNvPr id="460" name="Google Shape;460;p49"/>
          <p:cNvSpPr txBox="1"/>
          <p:nvPr>
            <p:ph type="title"/>
          </p:nvPr>
        </p:nvSpPr>
        <p:spPr>
          <a:xfrm>
            <a:off x="4846350" y="3410975"/>
            <a:ext cx="4226700" cy="108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Figures are especially important. They often show data for key findings.</a:t>
            </a:r>
            <a:endParaRPr sz="2400"/>
          </a:p>
        </p:txBody>
      </p:sp>
      <p:grpSp>
        <p:nvGrpSpPr>
          <p:cNvPr id="461" name="Google Shape;461;p49"/>
          <p:cNvGrpSpPr/>
          <p:nvPr/>
        </p:nvGrpSpPr>
        <p:grpSpPr>
          <a:xfrm>
            <a:off x="76450" y="52600"/>
            <a:ext cx="8991091" cy="310200"/>
            <a:chOff x="86000" y="52600"/>
            <a:chExt cx="8985700" cy="310200"/>
          </a:xfrm>
        </p:grpSpPr>
        <p:sp>
          <p:nvSpPr>
            <p:cNvPr id="462" name="Google Shape;462;p4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63" name="Google Shape;463;p49"/>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64" name="Google Shape;464;p49"/>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65" name="Google Shape;465;p49"/>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66" name="Google Shape;466;p4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0"/>
          <p:cNvSpPr/>
          <p:nvPr/>
        </p:nvSpPr>
        <p:spPr>
          <a:xfrm>
            <a:off x="6787000" y="1196638"/>
            <a:ext cx="1393500" cy="1121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0"/>
          <p:cNvSpPr/>
          <p:nvPr/>
        </p:nvSpPr>
        <p:spPr>
          <a:xfrm>
            <a:off x="771350" y="1224525"/>
            <a:ext cx="1393500" cy="1121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0"/>
          <p:cNvSpPr txBox="1"/>
          <p:nvPr>
            <p:ph type="title"/>
          </p:nvPr>
        </p:nvSpPr>
        <p:spPr>
          <a:xfrm>
            <a:off x="771350" y="362800"/>
            <a:ext cx="7709400" cy="7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Effective figures should...</a:t>
            </a:r>
            <a:endParaRPr/>
          </a:p>
        </p:txBody>
      </p:sp>
      <p:sp>
        <p:nvSpPr>
          <p:cNvPr id="474" name="Google Shape;474;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75" name="Google Shape;475;p50"/>
          <p:cNvSpPr txBox="1"/>
          <p:nvPr>
            <p:ph idx="1" type="body"/>
          </p:nvPr>
        </p:nvSpPr>
        <p:spPr>
          <a:xfrm>
            <a:off x="295500" y="2680650"/>
            <a:ext cx="2888400" cy="1430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Immediately convey information about </a:t>
            </a:r>
            <a:r>
              <a:rPr b="1" lang="en" sz="2400"/>
              <a:t>study design</a:t>
            </a:r>
            <a:endParaRPr b="1" sz="2400"/>
          </a:p>
        </p:txBody>
      </p:sp>
      <p:grpSp>
        <p:nvGrpSpPr>
          <p:cNvPr id="476" name="Google Shape;476;p50"/>
          <p:cNvGrpSpPr/>
          <p:nvPr/>
        </p:nvGrpSpPr>
        <p:grpSpPr>
          <a:xfrm>
            <a:off x="76450" y="52600"/>
            <a:ext cx="8991091" cy="310200"/>
            <a:chOff x="86000" y="52600"/>
            <a:chExt cx="8985700" cy="310200"/>
          </a:xfrm>
        </p:grpSpPr>
        <p:sp>
          <p:nvSpPr>
            <p:cNvPr id="477" name="Google Shape;477;p5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78" name="Google Shape;478;p50"/>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79" name="Google Shape;479;p50"/>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80" name="Google Shape;480;p5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81" name="Google Shape;481;p50"/>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2" name="Google Shape;482;p50"/>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483" name="Google Shape;483;p50"/>
          <p:cNvGrpSpPr/>
          <p:nvPr/>
        </p:nvGrpSpPr>
        <p:grpSpPr>
          <a:xfrm>
            <a:off x="894415" y="1336555"/>
            <a:ext cx="1134709" cy="841916"/>
            <a:chOff x="1922075" y="1629000"/>
            <a:chExt cx="437200" cy="437200"/>
          </a:xfrm>
        </p:grpSpPr>
        <p:sp>
          <p:nvSpPr>
            <p:cNvPr id="484" name="Google Shape;484;p50"/>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85" name="Google Shape;485;p50"/>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486" name="Google Shape;486;p50"/>
          <p:cNvGrpSpPr/>
          <p:nvPr/>
        </p:nvGrpSpPr>
        <p:grpSpPr>
          <a:xfrm>
            <a:off x="6937004" y="1484092"/>
            <a:ext cx="1104145" cy="629470"/>
            <a:chOff x="3241525" y="3039450"/>
            <a:chExt cx="494600" cy="312625"/>
          </a:xfrm>
        </p:grpSpPr>
        <p:sp>
          <p:nvSpPr>
            <p:cNvPr id="487" name="Google Shape;487;p50"/>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88" name="Google Shape;488;p50"/>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489" name="Google Shape;489;p50"/>
          <p:cNvSpPr/>
          <p:nvPr/>
        </p:nvSpPr>
        <p:spPr>
          <a:xfrm>
            <a:off x="3779175" y="1196650"/>
            <a:ext cx="1393500" cy="1121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0" name="Google Shape;490;p50"/>
          <p:cNvGrpSpPr/>
          <p:nvPr/>
        </p:nvGrpSpPr>
        <p:grpSpPr>
          <a:xfrm>
            <a:off x="4205903" y="1325600"/>
            <a:ext cx="679713" cy="863790"/>
            <a:chOff x="3984000" y="1594200"/>
            <a:chExt cx="357800" cy="506800"/>
          </a:xfrm>
        </p:grpSpPr>
        <p:sp>
          <p:nvSpPr>
            <p:cNvPr id="491" name="Google Shape;491;p50"/>
            <p:cNvSpPr/>
            <p:nvPr/>
          </p:nvSpPr>
          <p:spPr>
            <a:xfrm>
              <a:off x="3984000" y="1597875"/>
              <a:ext cx="44575" cy="503125"/>
            </a:xfrm>
            <a:custGeom>
              <a:rect b="b" l="l" r="r" t="t"/>
              <a:pathLst>
                <a:path extrusionOk="0" h="20125" w="1783">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92" name="Google Shape;492;p50"/>
            <p:cNvSpPr/>
            <p:nvPr/>
          </p:nvSpPr>
          <p:spPr>
            <a:xfrm>
              <a:off x="4041375" y="1594200"/>
              <a:ext cx="300425" cy="229600"/>
            </a:xfrm>
            <a:custGeom>
              <a:rect b="b" l="l" r="r" t="t"/>
              <a:pathLst>
                <a:path extrusionOk="0" h="9184" w="12017">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493" name="Google Shape;493;p50"/>
          <p:cNvSpPr txBox="1"/>
          <p:nvPr>
            <p:ph idx="1" type="body"/>
          </p:nvPr>
        </p:nvSpPr>
        <p:spPr>
          <a:xfrm>
            <a:off x="3243000" y="2680638"/>
            <a:ext cx="2888400" cy="1430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Illustrate </a:t>
            </a:r>
            <a:r>
              <a:rPr b="1" lang="en" sz="2400"/>
              <a:t>important findings</a:t>
            </a:r>
            <a:endParaRPr b="1" sz="2400"/>
          </a:p>
        </p:txBody>
      </p:sp>
      <p:sp>
        <p:nvSpPr>
          <p:cNvPr id="494" name="Google Shape;494;p50"/>
          <p:cNvSpPr txBox="1"/>
          <p:nvPr>
            <p:ph idx="1" type="body"/>
          </p:nvPr>
        </p:nvSpPr>
        <p:spPr>
          <a:xfrm>
            <a:off x="6131400" y="2680638"/>
            <a:ext cx="2888400" cy="1430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Allow the reader to </a:t>
            </a:r>
            <a:r>
              <a:rPr b="1" lang="en" sz="2400"/>
              <a:t>critically evaluate </a:t>
            </a:r>
            <a:r>
              <a:rPr lang="en" sz="2400"/>
              <a:t>the data</a:t>
            </a:r>
            <a:endParaRPr sz="2400"/>
          </a:p>
        </p:txBody>
      </p:sp>
      <p:sp>
        <p:nvSpPr>
          <p:cNvPr id="495" name="Google Shape;495;p50"/>
          <p:cNvSpPr txBox="1"/>
          <p:nvPr/>
        </p:nvSpPr>
        <p:spPr>
          <a:xfrm>
            <a:off x="3779175" y="4105025"/>
            <a:ext cx="52938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a:latin typeface="Lato"/>
                <a:ea typeface="Lato"/>
                <a:cs typeface="Lato"/>
                <a:sym typeface="Lato"/>
              </a:rPr>
              <a:t>Weissgerber et al.</a:t>
            </a:r>
            <a:r>
              <a:rPr lang="en" sz="1800">
                <a:solidFill>
                  <a:schemeClr val="accent3"/>
                </a:solidFill>
                <a:latin typeface="Lato"/>
                <a:ea typeface="Lato"/>
                <a:cs typeface="Lato"/>
                <a:sym typeface="Lato"/>
              </a:rPr>
              <a:t>  </a:t>
            </a:r>
            <a:r>
              <a:rPr lang="en" sz="1800" u="sng">
                <a:solidFill>
                  <a:schemeClr val="accent3"/>
                </a:solidFill>
                <a:latin typeface="Lato"/>
                <a:ea typeface="Lato"/>
                <a:cs typeface="Lato"/>
                <a:sym typeface="Lato"/>
                <a:hlinkClick r:id="rId3"/>
              </a:rPr>
              <a:t>10.1074/jbc.RA117.000147</a:t>
            </a:r>
            <a:endParaRPr sz="1800">
              <a:solidFill>
                <a:schemeClr val="accent3"/>
              </a:solidFill>
              <a:latin typeface="Lato"/>
              <a:ea typeface="Lato"/>
              <a:cs typeface="Lato"/>
              <a:sym typeface="Lato"/>
            </a:endParaRPr>
          </a:p>
        </p:txBody>
      </p:sp>
      <p:sp>
        <p:nvSpPr>
          <p:cNvPr id="496" name="Google Shape;496;p50"/>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51"/>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Flaws of the usual</a:t>
            </a:r>
            <a:endParaRPr/>
          </a:p>
        </p:txBody>
      </p:sp>
      <p:sp>
        <p:nvSpPr>
          <p:cNvPr id="502" name="Google Shape;502;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503" name="Google Shape;503;p51"/>
          <p:cNvGrpSpPr/>
          <p:nvPr/>
        </p:nvGrpSpPr>
        <p:grpSpPr>
          <a:xfrm>
            <a:off x="76450" y="52600"/>
            <a:ext cx="8991091" cy="310200"/>
            <a:chOff x="86000" y="52600"/>
            <a:chExt cx="8985700" cy="310200"/>
          </a:xfrm>
        </p:grpSpPr>
        <p:sp>
          <p:nvSpPr>
            <p:cNvPr id="504" name="Google Shape;504;p5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05" name="Google Shape;505;p51"/>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06" name="Google Shape;506;p51"/>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07" name="Google Shape;507;p5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08" name="Google Shape;508;p5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9" name="Google Shape;509;p5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0" name="Google Shape;510;p51"/>
          <p:cNvSpPr txBox="1"/>
          <p:nvPr>
            <p:ph idx="1" type="body"/>
          </p:nvPr>
        </p:nvSpPr>
        <p:spPr>
          <a:xfrm>
            <a:off x="5110450" y="657625"/>
            <a:ext cx="4033500" cy="3909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Reproducible workflows?</a:t>
            </a:r>
            <a:endParaRPr b="1" sz="1800"/>
          </a:p>
          <a:p>
            <a:pPr indent="-342900" lvl="1" marL="914400" rtl="0" algn="l">
              <a:spcBef>
                <a:spcPts val="0"/>
              </a:spcBef>
              <a:spcAft>
                <a:spcPts val="0"/>
              </a:spcAft>
              <a:buSzPts val="1800"/>
              <a:buChar char="○"/>
            </a:pPr>
            <a:r>
              <a:rPr lang="en" sz="1800"/>
              <a:t>Problems can be avoided by using macros or dashboards</a:t>
            </a:r>
            <a:endParaRPr sz="1800"/>
          </a:p>
          <a:p>
            <a:pPr indent="-342900" lvl="1" marL="914400" rtl="0" algn="l">
              <a:spcBef>
                <a:spcPts val="0"/>
              </a:spcBef>
              <a:spcAft>
                <a:spcPts val="0"/>
              </a:spcAft>
              <a:buSzPts val="1800"/>
              <a:buChar char="○"/>
            </a:pPr>
            <a:r>
              <a:rPr lang="en" sz="1800"/>
              <a:t>However, who uses these?</a:t>
            </a:r>
            <a:endParaRPr sz="1800"/>
          </a:p>
          <a:p>
            <a:pPr indent="-342900" lvl="0" marL="457200" rtl="0" algn="l">
              <a:spcBef>
                <a:spcPts val="0"/>
              </a:spcBef>
              <a:spcAft>
                <a:spcPts val="0"/>
              </a:spcAft>
              <a:buSzPts val="1800"/>
              <a:buChar char="●"/>
            </a:pPr>
            <a:r>
              <a:rPr b="1" lang="en" sz="1800"/>
              <a:t>Excel rename genes</a:t>
            </a:r>
            <a:endParaRPr b="1" sz="1800"/>
          </a:p>
          <a:p>
            <a:pPr indent="-342900" lvl="1" marL="914400" rtl="0" algn="l">
              <a:spcBef>
                <a:spcPts val="0"/>
              </a:spcBef>
              <a:spcAft>
                <a:spcPts val="0"/>
              </a:spcAft>
              <a:buSzPts val="1800"/>
              <a:buChar char="○"/>
            </a:pPr>
            <a:r>
              <a:rPr lang="en" sz="1800"/>
              <a:t>Ziemann et al., 2016 - </a:t>
            </a:r>
            <a:r>
              <a:rPr lang="en" sz="1800" u="sng">
                <a:solidFill>
                  <a:schemeClr val="accent3"/>
                </a:solidFill>
                <a:highlight>
                  <a:srgbClr val="FFFFFF"/>
                </a:highlight>
                <a:hlinkClick r:id="rId3"/>
              </a:rPr>
              <a:t>https://doi.org/10.1186/s13059-016-1044-7</a:t>
            </a:r>
            <a:endParaRPr sz="1800" u="sng">
              <a:solidFill>
                <a:schemeClr val="accent3"/>
              </a:solidFill>
              <a:highlight>
                <a:srgbClr val="FFFFFF"/>
              </a:highlight>
              <a:hlinkClick r:id="rId4"/>
            </a:endParaRPr>
          </a:p>
          <a:p>
            <a:pPr indent="-342900" lvl="1" marL="914400" rtl="0" algn="l">
              <a:lnSpc>
                <a:spcPct val="115000"/>
              </a:lnSpc>
              <a:spcBef>
                <a:spcPts val="0"/>
              </a:spcBef>
              <a:spcAft>
                <a:spcPts val="0"/>
              </a:spcAft>
              <a:buSzPts val="1800"/>
              <a:buChar char="○"/>
            </a:pPr>
            <a:r>
              <a:rPr lang="en" sz="1800"/>
              <a:t>20% of papers in leading genomic journals contain gene list errors</a:t>
            </a:r>
            <a:endParaRPr sz="1800"/>
          </a:p>
          <a:p>
            <a:pPr indent="-342900" lvl="0" marL="457200" rtl="0" algn="l">
              <a:lnSpc>
                <a:spcPct val="115000"/>
              </a:lnSpc>
              <a:spcBef>
                <a:spcPts val="0"/>
              </a:spcBef>
              <a:spcAft>
                <a:spcPts val="0"/>
              </a:spcAft>
              <a:buSzPts val="1800"/>
              <a:buChar char="●"/>
            </a:pPr>
            <a:r>
              <a:rPr b="1" lang="en" sz="1800"/>
              <a:t>Default Plots</a:t>
            </a:r>
            <a:r>
              <a:rPr lang="en" sz="1800"/>
              <a:t> are often Bar Charts and Line Plots</a:t>
            </a:r>
            <a:endParaRPr sz="1800"/>
          </a:p>
        </p:txBody>
      </p:sp>
      <p:pic>
        <p:nvPicPr>
          <p:cNvPr id="511" name="Google Shape;511;p51"/>
          <p:cNvPicPr preferRelativeResize="0"/>
          <p:nvPr/>
        </p:nvPicPr>
        <p:blipFill>
          <a:blip r:embed="rId5">
            <a:alphaModFix/>
          </a:blip>
          <a:stretch>
            <a:fillRect/>
          </a:stretch>
        </p:blipFill>
        <p:spPr>
          <a:xfrm>
            <a:off x="102451" y="1354625"/>
            <a:ext cx="1724025" cy="523875"/>
          </a:xfrm>
          <a:prstGeom prst="rect">
            <a:avLst/>
          </a:prstGeom>
          <a:noFill/>
          <a:ln>
            <a:noFill/>
          </a:ln>
        </p:spPr>
      </p:pic>
      <p:pic>
        <p:nvPicPr>
          <p:cNvPr id="512" name="Google Shape;512;p51"/>
          <p:cNvPicPr preferRelativeResize="0"/>
          <p:nvPr/>
        </p:nvPicPr>
        <p:blipFill>
          <a:blip r:embed="rId6">
            <a:alphaModFix/>
          </a:blip>
          <a:stretch>
            <a:fillRect/>
          </a:stretch>
        </p:blipFill>
        <p:spPr>
          <a:xfrm>
            <a:off x="597751" y="2169713"/>
            <a:ext cx="657225" cy="647700"/>
          </a:xfrm>
          <a:prstGeom prst="rect">
            <a:avLst/>
          </a:prstGeom>
          <a:noFill/>
          <a:ln>
            <a:noFill/>
          </a:ln>
        </p:spPr>
      </p:pic>
      <p:pic>
        <p:nvPicPr>
          <p:cNvPr id="513" name="Google Shape;513;p51"/>
          <p:cNvPicPr preferRelativeResize="0"/>
          <p:nvPr/>
        </p:nvPicPr>
        <p:blipFill rotWithShape="1">
          <a:blip r:embed="rId7">
            <a:alphaModFix/>
          </a:blip>
          <a:srcRect b="0" l="0" r="23165" t="0"/>
          <a:stretch/>
        </p:blipFill>
        <p:spPr>
          <a:xfrm>
            <a:off x="2403975" y="1695875"/>
            <a:ext cx="2219326" cy="2146100"/>
          </a:xfrm>
          <a:prstGeom prst="rect">
            <a:avLst/>
          </a:prstGeom>
          <a:noFill/>
          <a:ln>
            <a:noFill/>
          </a:ln>
        </p:spPr>
      </p:pic>
      <p:pic>
        <p:nvPicPr>
          <p:cNvPr id="514" name="Google Shape;514;p51"/>
          <p:cNvPicPr preferRelativeResize="0"/>
          <p:nvPr/>
        </p:nvPicPr>
        <p:blipFill>
          <a:blip r:embed="rId8">
            <a:alphaModFix/>
          </a:blip>
          <a:stretch>
            <a:fillRect/>
          </a:stretch>
        </p:blipFill>
        <p:spPr>
          <a:xfrm>
            <a:off x="102451" y="2881200"/>
            <a:ext cx="1647825" cy="523875"/>
          </a:xfrm>
          <a:prstGeom prst="rect">
            <a:avLst/>
          </a:prstGeom>
          <a:noFill/>
          <a:ln>
            <a:noFill/>
          </a:ln>
        </p:spPr>
      </p:pic>
      <p:pic>
        <p:nvPicPr>
          <p:cNvPr id="515" name="Google Shape;515;p51"/>
          <p:cNvPicPr preferRelativeResize="0"/>
          <p:nvPr/>
        </p:nvPicPr>
        <p:blipFill>
          <a:blip r:embed="rId9">
            <a:alphaModFix/>
          </a:blip>
          <a:stretch>
            <a:fillRect/>
          </a:stretch>
        </p:blipFill>
        <p:spPr>
          <a:xfrm>
            <a:off x="186375" y="3615375"/>
            <a:ext cx="1479975" cy="895350"/>
          </a:xfrm>
          <a:prstGeom prst="rect">
            <a:avLst/>
          </a:prstGeom>
          <a:noFill/>
          <a:ln>
            <a:noFill/>
          </a:ln>
        </p:spPr>
      </p:pic>
      <p:cxnSp>
        <p:nvCxnSpPr>
          <p:cNvPr id="516" name="Google Shape;516;p51"/>
          <p:cNvCxnSpPr>
            <a:stCxn id="511" idx="3"/>
            <a:endCxn id="513" idx="1"/>
          </p:cNvCxnSpPr>
          <p:nvPr/>
        </p:nvCxnSpPr>
        <p:spPr>
          <a:xfrm>
            <a:off x="1826476" y="1616563"/>
            <a:ext cx="577500" cy="1152300"/>
          </a:xfrm>
          <a:prstGeom prst="curvedConnector3">
            <a:avLst>
              <a:gd fmla="val 50000" name="adj1"/>
            </a:avLst>
          </a:prstGeom>
          <a:noFill/>
          <a:ln cap="flat" cmpd="sng" w="38100">
            <a:solidFill>
              <a:schemeClr val="accent3"/>
            </a:solidFill>
            <a:prstDash val="solid"/>
            <a:round/>
            <a:headEnd len="med" w="med" type="none"/>
            <a:tailEnd len="med" w="med" type="none"/>
          </a:ln>
        </p:spPr>
      </p:cxnSp>
      <p:cxnSp>
        <p:nvCxnSpPr>
          <p:cNvPr id="517" name="Google Shape;517;p51"/>
          <p:cNvCxnSpPr>
            <a:stCxn id="512" idx="3"/>
            <a:endCxn id="513" idx="1"/>
          </p:cNvCxnSpPr>
          <p:nvPr/>
        </p:nvCxnSpPr>
        <p:spPr>
          <a:xfrm>
            <a:off x="1254976" y="2493563"/>
            <a:ext cx="1149000" cy="275400"/>
          </a:xfrm>
          <a:prstGeom prst="curvedConnector3">
            <a:avLst>
              <a:gd fmla="val 50000" name="adj1"/>
            </a:avLst>
          </a:prstGeom>
          <a:noFill/>
          <a:ln cap="flat" cmpd="sng" w="38100">
            <a:solidFill>
              <a:schemeClr val="accent3"/>
            </a:solidFill>
            <a:prstDash val="solid"/>
            <a:round/>
            <a:headEnd len="med" w="med" type="none"/>
            <a:tailEnd len="med" w="med" type="none"/>
          </a:ln>
        </p:spPr>
      </p:cxnSp>
      <p:cxnSp>
        <p:nvCxnSpPr>
          <p:cNvPr id="518" name="Google Shape;518;p51"/>
          <p:cNvCxnSpPr>
            <a:stCxn id="514" idx="3"/>
            <a:endCxn id="513" idx="1"/>
          </p:cNvCxnSpPr>
          <p:nvPr/>
        </p:nvCxnSpPr>
        <p:spPr>
          <a:xfrm flipH="1" rot="10800000">
            <a:off x="1750276" y="2769038"/>
            <a:ext cx="653700" cy="374100"/>
          </a:xfrm>
          <a:prstGeom prst="curvedConnector3">
            <a:avLst>
              <a:gd fmla="val 50000" name="adj1"/>
            </a:avLst>
          </a:prstGeom>
          <a:noFill/>
          <a:ln cap="flat" cmpd="sng" w="38100">
            <a:solidFill>
              <a:schemeClr val="accent3"/>
            </a:solidFill>
            <a:prstDash val="solid"/>
            <a:round/>
            <a:headEnd len="med" w="med" type="none"/>
            <a:tailEnd len="med" w="med" type="none"/>
          </a:ln>
        </p:spPr>
      </p:cxnSp>
      <p:cxnSp>
        <p:nvCxnSpPr>
          <p:cNvPr id="519" name="Google Shape;519;p51"/>
          <p:cNvCxnSpPr>
            <a:stCxn id="515" idx="3"/>
            <a:endCxn id="513" idx="1"/>
          </p:cNvCxnSpPr>
          <p:nvPr/>
        </p:nvCxnSpPr>
        <p:spPr>
          <a:xfrm flipH="1" rot="10800000">
            <a:off x="1666350" y="2768850"/>
            <a:ext cx="737700" cy="1294200"/>
          </a:xfrm>
          <a:prstGeom prst="curvedConnector3">
            <a:avLst>
              <a:gd fmla="val 49995" name="adj1"/>
            </a:avLst>
          </a:prstGeom>
          <a:noFill/>
          <a:ln cap="flat" cmpd="sng" w="38100">
            <a:solidFill>
              <a:schemeClr val="accent3"/>
            </a:solidFill>
            <a:prstDash val="solid"/>
            <a:round/>
            <a:headEnd len="med" w="med" type="none"/>
            <a:tailEnd len="med" w="med" type="none"/>
          </a:ln>
        </p:spPr>
      </p:cxnSp>
      <p:sp>
        <p:nvSpPr>
          <p:cNvPr id="520" name="Google Shape;520;p51"/>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2"/>
          <p:cNvSpPr txBox="1"/>
          <p:nvPr/>
        </p:nvSpPr>
        <p:spPr>
          <a:xfrm>
            <a:off x="3855375" y="4638425"/>
            <a:ext cx="52938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a:latin typeface="Lato"/>
                <a:ea typeface="Lato"/>
                <a:cs typeface="Lato"/>
                <a:sym typeface="Lato"/>
              </a:rPr>
              <a:t>Weissgerber et al.</a:t>
            </a:r>
            <a:r>
              <a:rPr lang="en" sz="1800">
                <a:solidFill>
                  <a:schemeClr val="accent3"/>
                </a:solidFill>
                <a:latin typeface="Lato"/>
                <a:ea typeface="Lato"/>
                <a:cs typeface="Lato"/>
                <a:sym typeface="Lato"/>
              </a:rPr>
              <a:t>  </a:t>
            </a:r>
            <a:r>
              <a:rPr lang="en" sz="1800" u="sng">
                <a:solidFill>
                  <a:schemeClr val="accent3"/>
                </a:solidFill>
                <a:latin typeface="Lato"/>
                <a:ea typeface="Lato"/>
                <a:cs typeface="Lato"/>
                <a:sym typeface="Lato"/>
                <a:hlinkClick r:id="rId3"/>
              </a:rPr>
              <a:t>10.1074/jbc.RA117.000147</a:t>
            </a:r>
            <a:endParaRPr sz="1800">
              <a:solidFill>
                <a:schemeClr val="accent3"/>
              </a:solidFill>
              <a:latin typeface="Lato"/>
              <a:ea typeface="Lato"/>
              <a:cs typeface="Lato"/>
              <a:sym typeface="Lato"/>
            </a:endParaRPr>
          </a:p>
        </p:txBody>
      </p:sp>
      <p:sp>
        <p:nvSpPr>
          <p:cNvPr id="526" name="Google Shape;526;p52"/>
          <p:cNvSpPr txBox="1"/>
          <p:nvPr>
            <p:ph type="title"/>
          </p:nvPr>
        </p:nvSpPr>
        <p:spPr>
          <a:xfrm>
            <a:off x="284175" y="206000"/>
            <a:ext cx="8576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visualisation &amp; reproducibility</a:t>
            </a:r>
            <a:endParaRPr/>
          </a:p>
        </p:txBody>
      </p:sp>
      <p:grpSp>
        <p:nvGrpSpPr>
          <p:cNvPr id="527" name="Google Shape;527;p52"/>
          <p:cNvGrpSpPr/>
          <p:nvPr/>
        </p:nvGrpSpPr>
        <p:grpSpPr>
          <a:xfrm>
            <a:off x="76450" y="52600"/>
            <a:ext cx="8991091" cy="310200"/>
            <a:chOff x="86000" y="52600"/>
            <a:chExt cx="8985700" cy="310200"/>
          </a:xfrm>
        </p:grpSpPr>
        <p:sp>
          <p:nvSpPr>
            <p:cNvPr id="528" name="Google Shape;528;p5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29" name="Google Shape;529;p52"/>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30" name="Google Shape;530;p52"/>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31" name="Google Shape;531;p5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32" name="Google Shape;532;p52"/>
          <p:cNvPicPr preferRelativeResize="0"/>
          <p:nvPr/>
        </p:nvPicPr>
        <p:blipFill>
          <a:blip r:embed="rId4">
            <a:alphaModFix/>
          </a:blip>
          <a:stretch>
            <a:fillRect/>
          </a:stretch>
        </p:blipFill>
        <p:spPr>
          <a:xfrm>
            <a:off x="1438126" y="1063400"/>
            <a:ext cx="6268495" cy="350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53"/>
          <p:cNvSpPr txBox="1"/>
          <p:nvPr/>
        </p:nvSpPr>
        <p:spPr>
          <a:xfrm>
            <a:off x="2130850" y="4638425"/>
            <a:ext cx="6936600" cy="519300"/>
          </a:xfrm>
          <a:prstGeom prst="rect">
            <a:avLst/>
          </a:prstGeom>
          <a:noFill/>
          <a:ln>
            <a:noFill/>
          </a:ln>
        </p:spPr>
        <p:txBody>
          <a:bodyPr anchorCtr="0" anchor="t" bIns="91425" lIns="91425" spcFirstLastPara="1" rIns="91425" wrap="square" tIns="91425">
            <a:noAutofit/>
          </a:bodyPr>
          <a:lstStyle/>
          <a:p>
            <a:pPr indent="0" lvl="0" marL="0" rtl="0" algn="r">
              <a:lnSpc>
                <a:spcPct val="120000"/>
              </a:lnSpc>
              <a:spcBef>
                <a:spcPts val="0"/>
              </a:spcBef>
              <a:spcAft>
                <a:spcPts val="0"/>
              </a:spcAft>
              <a:buNone/>
            </a:pPr>
            <a:r>
              <a:rPr lang="en" sz="1800" u="sng">
                <a:solidFill>
                  <a:schemeClr val="hlink"/>
                </a:solidFill>
                <a:latin typeface="Lato"/>
                <a:ea typeface="Lato"/>
                <a:cs typeface="Lato"/>
                <a:sym typeface="Lato"/>
                <a:hlinkClick r:id="rId3"/>
              </a:rPr>
              <a:t>https://www.autodeskresearch.com/publications/samestats</a:t>
            </a:r>
            <a:r>
              <a:rPr lang="en" sz="1800">
                <a:latin typeface="Lato"/>
                <a:ea typeface="Lato"/>
                <a:cs typeface="Lato"/>
                <a:sym typeface="Lato"/>
              </a:rPr>
              <a:t> </a:t>
            </a:r>
            <a:endParaRPr sz="1800">
              <a:solidFill>
                <a:schemeClr val="accent3"/>
              </a:solidFill>
              <a:latin typeface="Lato"/>
              <a:ea typeface="Lato"/>
              <a:cs typeface="Lato"/>
              <a:sym typeface="Lato"/>
            </a:endParaRPr>
          </a:p>
        </p:txBody>
      </p:sp>
      <p:sp>
        <p:nvSpPr>
          <p:cNvPr id="538" name="Google Shape;538;p53"/>
          <p:cNvSpPr txBox="1"/>
          <p:nvPr>
            <p:ph type="title"/>
          </p:nvPr>
        </p:nvSpPr>
        <p:spPr>
          <a:xfrm>
            <a:off x="283800" y="273975"/>
            <a:ext cx="8576400" cy="1028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200"/>
              </a:spcAft>
              <a:buNone/>
            </a:pPr>
            <a:r>
              <a:rPr lang="en" sz="2200"/>
              <a:t>Same Stats, Different Graphs: Generating Datasets with Varied Appearance and Identical Statistics through Simulated Annealing</a:t>
            </a:r>
            <a:endParaRPr sz="2200"/>
          </a:p>
        </p:txBody>
      </p:sp>
      <p:grpSp>
        <p:nvGrpSpPr>
          <p:cNvPr id="539" name="Google Shape;539;p53"/>
          <p:cNvGrpSpPr/>
          <p:nvPr/>
        </p:nvGrpSpPr>
        <p:grpSpPr>
          <a:xfrm>
            <a:off x="76450" y="52600"/>
            <a:ext cx="8991091" cy="310200"/>
            <a:chOff x="86000" y="52600"/>
            <a:chExt cx="8985700" cy="310200"/>
          </a:xfrm>
        </p:grpSpPr>
        <p:sp>
          <p:nvSpPr>
            <p:cNvPr id="540" name="Google Shape;540;p5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41" name="Google Shape;541;p53"/>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42" name="Google Shape;542;p53"/>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43" name="Google Shape;543;p5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44" name="Google Shape;544;p53"/>
          <p:cNvPicPr preferRelativeResize="0"/>
          <p:nvPr/>
        </p:nvPicPr>
        <p:blipFill>
          <a:blip r:embed="rId4">
            <a:alphaModFix/>
          </a:blip>
          <a:stretch>
            <a:fillRect/>
          </a:stretch>
        </p:blipFill>
        <p:spPr>
          <a:xfrm>
            <a:off x="4916994" y="1444400"/>
            <a:ext cx="3742590" cy="3270225"/>
          </a:xfrm>
          <a:prstGeom prst="rect">
            <a:avLst/>
          </a:prstGeom>
          <a:noFill/>
          <a:ln>
            <a:noFill/>
          </a:ln>
        </p:spPr>
      </p:pic>
      <p:pic>
        <p:nvPicPr>
          <p:cNvPr id="545" name="Google Shape;545;p53"/>
          <p:cNvPicPr preferRelativeResize="0"/>
          <p:nvPr/>
        </p:nvPicPr>
        <p:blipFill>
          <a:blip r:embed="rId5">
            <a:alphaModFix/>
          </a:blip>
          <a:stretch>
            <a:fillRect/>
          </a:stretch>
        </p:blipFill>
        <p:spPr>
          <a:xfrm>
            <a:off x="533400" y="1444400"/>
            <a:ext cx="4231194" cy="327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