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aleway"/>
      <p:regular r:id="rId41"/>
      <p:bold r:id="rId42"/>
      <p:italic r:id="rId43"/>
      <p:boldItalic r:id="rId44"/>
    </p:embeddedFont>
    <p:embeddedFont>
      <p:font typeface="Raleway SemiBold"/>
      <p:regular r:id="rId45"/>
      <p:bold r:id="rId46"/>
      <p:italic r:id="rId47"/>
      <p:boldItalic r:id="rId48"/>
    </p:embeddedFont>
    <p:embeddedFont>
      <p:font typeface="Lato"/>
      <p:regular r:id="rId49"/>
      <p:bold r:id="rId50"/>
      <p:italic r:id="rId51"/>
      <p:boldItalic r:id="rId52"/>
    </p:embeddedFont>
    <p:embeddedFont>
      <p:font typeface="Raleway Medium"/>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651D94A-7FD9-432F-9984-315E1752D12A}">
  <a:tblStyle styleId="{2651D94A-7FD9-432F-9984-315E1752D12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RalewaySemiBold-bold.fntdata"/><Relationship Id="rId45" Type="http://schemas.openxmlformats.org/officeDocument/2006/relationships/font" Target="fonts/RalewaySemiBo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SemiBold-boldItalic.fntdata"/><Relationship Id="rId47" Type="http://schemas.openxmlformats.org/officeDocument/2006/relationships/font" Target="fonts/RalewaySemiBold-italic.fntdata"/><Relationship Id="rId49"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RalewayMedium-regular.fntdata"/><Relationship Id="rId52" Type="http://schemas.openxmlformats.org/officeDocument/2006/relationships/font" Target="fonts/Lato-boldItalic.fntdata"/><Relationship Id="rId11" Type="http://schemas.openxmlformats.org/officeDocument/2006/relationships/slide" Target="slides/slide5.xml"/><Relationship Id="rId55" Type="http://schemas.openxmlformats.org/officeDocument/2006/relationships/font" Target="fonts/RalewayMedium-italic.fntdata"/><Relationship Id="rId10" Type="http://schemas.openxmlformats.org/officeDocument/2006/relationships/slide" Target="slides/slide4.xml"/><Relationship Id="rId54" Type="http://schemas.openxmlformats.org/officeDocument/2006/relationships/font" Target="fonts/RalewayMedium-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RalewayMedium-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5e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5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58a12a0789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8a12a078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58a12a0789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58a12a078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minimum unit is really that you as the original author can reproduce your results and so all the tools we present are foremost for you as research to become more reproducible in your own work. Only if you can reproduce your own results can others build on it. Also you are your most likely future collaborator. What we of course all aim for is at least robustness and hopefully replicability.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minimum unit is really that you as the original author can reproduce your results and so all the tools we present are foremost for you as research to become more reproducible in your own work. Only if you can reproduce your own results can others build on it. Also you are your most likely future collaborator. What we of course all aim for is at least robustness and hopefully replicability.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Think of examples here some more. Maybe go back to the paper.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58a12a0789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58a12a078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58a12a0789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58a12a078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58a12a0789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58a12a078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58a12a0789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58a12a078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(Lenny can now set up the workshop goal - science works but can be faster; this workshop is about simple tools &amp; tips to help you save time for yourself and later others)</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Now connect with the audience pulling in data from the survey</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First up introducing the concept of reproducible workflows will improve your own research</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That every little helps. You don’t need to become a superhero overnight.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58a12a0789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58a12a078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58a12a0789_0_5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58a12a0789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58a12a0789_0_5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58a12a0789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5ea_0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5ea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58a12a0789_0_6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58a12a0789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g5980d86c2a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5980d86c2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g58a12a0789_0_6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58a12a07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58a12a0789_0_7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58a12a0789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58a12a0789_0_7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58a12a0789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(Lenny can now set up the workshop goal - science works but can be faster; this workshop is about simple tools &amp; tips to help you save time for yourself and later others)</a:t>
            </a:r>
            <a:endParaRPr sz="1400">
              <a:solidFill>
                <a:schemeClr val="dk1"/>
              </a:solidFill>
            </a:endParaRPr>
          </a:p>
          <a:p>
            <a:pPr indent="0" lvl="0" marL="0" rtl="0" algn="l">
              <a:spcBef>
                <a:spcPts val="0"/>
              </a:spcBef>
              <a:spcAft>
                <a:spcPts val="0"/>
              </a:spcAft>
              <a:buNone/>
            </a:pPr>
            <a:r>
              <a:rPr lang="en" sz="1400">
                <a:solidFill>
                  <a:schemeClr val="dk1"/>
                </a:solidFill>
              </a:rPr>
              <a:t>Now connect with the audience pulling in data from the survey</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First up introducing the concept of reproducible workflows will improve your own research</a:t>
            </a:r>
            <a:endParaRPr sz="1400">
              <a:solidFill>
                <a:schemeClr val="dk1"/>
              </a:solidFill>
            </a:endParaRPr>
          </a:p>
          <a:p>
            <a:pPr indent="0" lvl="0" marL="0" rtl="0" algn="l">
              <a:spcBef>
                <a:spcPts val="0"/>
              </a:spcBef>
              <a:spcAft>
                <a:spcPts val="0"/>
              </a:spcAft>
              <a:buNone/>
            </a:pPr>
            <a:r>
              <a:rPr lang="en" sz="1400">
                <a:solidFill>
                  <a:schemeClr val="dk1"/>
                </a:solidFill>
              </a:rPr>
              <a:t>That every little helps. You don’t need to become a superhero overnight.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58a12a0789_0_7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58a12a0789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58a12a0789_0_7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58a12a0789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g598894b547_0_6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598894b547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Google Shape;755;g598894b547_0_6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598894b547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598894b547_0_7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598894b547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598894b547_0_7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598894b547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g598894b547_0_7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598894b547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598894b547_0_7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598894b547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8a12a0789_0_7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8a12a0789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58a12a0789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58a12a078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58a12a0789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58a12a078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jpg"/><Relationship Id="rId7"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g"/><Relationship Id="rId7"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2676900" y="4175763"/>
            <a:ext cx="37902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1.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arxiv.org/abs/1802.03311" TargetMode="External"/><Relationship Id="rId4" Type="http://schemas.openxmlformats.org/officeDocument/2006/relationships/hyperlink" Target="https://mbio.asm.org/content/mbio/9/3/e00525-18.ful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mbio.asm.org/content/9/3/e00525-18.abstrac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mbio.asm.org/content/9/3/e00525-18.abstrac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hyperlink" Target="https://mbio.asm.org/content/9/1/e00043-18.ful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hyperlink" Target="https://mbio.asm.org/content/9/1/e00043-18.ful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hyperlink" Target="http://www.slidescarnival.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6" name="Google Shape;416;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417" name="Google Shape;417;p45"/>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Introduction to Reproducibility</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4"/>
          <p:cNvSpPr txBox="1"/>
          <p:nvPr>
            <p:ph type="title"/>
          </p:nvPr>
        </p:nvSpPr>
        <p:spPr>
          <a:xfrm>
            <a:off x="893700" y="206000"/>
            <a:ext cx="7885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does reproducibility mean?</a:t>
            </a:r>
            <a:endParaRPr/>
          </a:p>
        </p:txBody>
      </p:sp>
      <p:sp>
        <p:nvSpPr>
          <p:cNvPr id="498" name="Google Shape;498;p54"/>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99" name="Google Shape;499;p54"/>
          <p:cNvSpPr txBox="1"/>
          <p:nvPr>
            <p:ph idx="1" type="body"/>
          </p:nvPr>
        </p:nvSpPr>
        <p:spPr>
          <a:xfrm>
            <a:off x="893700" y="1006025"/>
            <a:ext cx="7885800" cy="346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u="sng"/>
              <a:t>Reproducible research</a:t>
            </a:r>
            <a:r>
              <a:rPr lang="en" sz="2400"/>
              <a:t>: Authors provide all the necessary data and the computer codes to run the analysis again, re-creating the results.</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b="1" lang="en" sz="2400" u="sng"/>
              <a:t>Replication</a:t>
            </a:r>
            <a:r>
              <a:rPr lang="en" sz="2400"/>
              <a:t>:</a:t>
            </a:r>
            <a:r>
              <a:rPr lang="en" sz="2400"/>
              <a:t> A study that arrives at the same scientific findings as another study, collecting new data and completing new analyses.</a:t>
            </a:r>
            <a:endParaRPr sz="2400"/>
          </a:p>
          <a:p>
            <a:pPr indent="0" lvl="0" marL="0" rtl="0" algn="l">
              <a:spcBef>
                <a:spcPts val="0"/>
              </a:spcBef>
              <a:spcAft>
                <a:spcPts val="0"/>
              </a:spcAft>
              <a:buNone/>
            </a:pPr>
            <a:r>
              <a:t/>
            </a:r>
            <a:endParaRPr sz="1400">
              <a:solidFill>
                <a:schemeClr val="dk1"/>
              </a:solidFill>
            </a:endParaRPr>
          </a:p>
          <a:p>
            <a:pPr indent="0" lvl="0" marL="0" rtl="0" algn="r">
              <a:spcBef>
                <a:spcPts val="0"/>
              </a:spcBef>
              <a:spcAft>
                <a:spcPts val="0"/>
              </a:spcAft>
              <a:buNone/>
            </a:pPr>
            <a:r>
              <a:rPr lang="en" sz="1800">
                <a:solidFill>
                  <a:schemeClr val="dk1"/>
                </a:solidFill>
              </a:rPr>
              <a:t>Barba, 2018 (</a:t>
            </a:r>
            <a:r>
              <a:rPr lang="en" sz="1800" u="sng">
                <a:solidFill>
                  <a:schemeClr val="hlink"/>
                </a:solidFill>
                <a:hlinkClick r:id="rId3"/>
              </a:rPr>
              <a:t>https://arxiv.org/abs/1802.03311</a:t>
            </a:r>
            <a:r>
              <a:rPr lang="en" sz="1800">
                <a:solidFill>
                  <a:schemeClr val="dk1"/>
                </a:solidFill>
              </a:rPr>
              <a:t>)</a:t>
            </a:r>
            <a:endParaRPr sz="1800">
              <a:solidFill>
                <a:schemeClr val="dk1"/>
              </a:solidFill>
            </a:endParaRPr>
          </a:p>
          <a:p>
            <a:pPr indent="0" lvl="0" marL="0" rtl="0" algn="r">
              <a:spcBef>
                <a:spcPts val="0"/>
              </a:spcBef>
              <a:spcAft>
                <a:spcPts val="0"/>
              </a:spcAft>
              <a:buNone/>
            </a:pPr>
            <a:r>
              <a:rPr lang="en" sz="1800">
                <a:solidFill>
                  <a:schemeClr val="dk1"/>
                </a:solidFill>
              </a:rPr>
              <a:t>Schloss, 2018 (</a:t>
            </a:r>
            <a:r>
              <a:rPr lang="en" sz="1800" u="sng">
                <a:solidFill>
                  <a:schemeClr val="hlink"/>
                </a:solidFill>
                <a:hlinkClick r:id="rId4"/>
              </a:rPr>
              <a:t>10.1128/mBio.00525-18</a:t>
            </a:r>
            <a:r>
              <a:rPr lang="en" sz="1800">
                <a:solidFill>
                  <a:schemeClr val="dk1"/>
                </a:solidFill>
              </a:rPr>
              <a:t>)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500" name="Google Shape;500;p5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1" name="Google Shape;501;p54"/>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2" name="Google Shape;502;p54"/>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503" name="Google Shape;503;p54"/>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55"/>
          <p:cNvSpPr txBox="1"/>
          <p:nvPr>
            <p:ph type="title"/>
          </p:nvPr>
        </p:nvSpPr>
        <p:spPr>
          <a:xfrm>
            <a:off x="470125" y="206000"/>
            <a:ext cx="8252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Different modes of ‘reproducibility’</a:t>
            </a:r>
            <a:endParaRPr/>
          </a:p>
        </p:txBody>
      </p:sp>
      <p:graphicFrame>
        <p:nvGraphicFramePr>
          <p:cNvPr id="509" name="Google Shape;509;p55"/>
          <p:cNvGraphicFramePr/>
          <p:nvPr/>
        </p:nvGraphicFramePr>
        <p:xfrm>
          <a:off x="650175" y="1223006"/>
          <a:ext cx="3000000" cy="3000000"/>
        </p:xfrm>
        <a:graphic>
          <a:graphicData uri="http://schemas.openxmlformats.org/drawingml/2006/table">
            <a:tbl>
              <a:tblPr>
                <a:noFill/>
                <a:tableStyleId>{2651D94A-7FD9-432F-9984-315E1752D12A}</a:tableStyleId>
              </a:tblPr>
              <a:tblGrid>
                <a:gridCol w="1646200"/>
                <a:gridCol w="3011650"/>
                <a:gridCol w="3283225"/>
              </a:tblGrid>
              <a:tr h="501025">
                <a:tc>
                  <a:txBody>
                    <a:bodyPr>
                      <a:noAutofit/>
                    </a:bodyPr>
                    <a:lstStyle/>
                    <a:p>
                      <a:pPr indent="0" lvl="0" marL="0" rtl="0" algn="l">
                        <a:spcBef>
                          <a:spcPts val="0"/>
                        </a:spcBef>
                        <a:spcAft>
                          <a:spcPts val="0"/>
                        </a:spcAft>
                        <a:buNone/>
                      </a:pPr>
                      <a:r>
                        <a:rPr lang="en" sz="2400">
                          <a:solidFill>
                            <a:srgbClr val="2185C5"/>
                          </a:solidFill>
                          <a:latin typeface="Raleway"/>
                          <a:ea typeface="Raleway"/>
                          <a:cs typeface="Raleway"/>
                          <a:sym typeface="Raleway"/>
                        </a:rPr>
                        <a:t>Methods</a:t>
                      </a:r>
                      <a:endParaRPr sz="24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2400">
                          <a:solidFill>
                            <a:srgbClr val="2185C5"/>
                          </a:solidFill>
                          <a:latin typeface="Raleway"/>
                          <a:ea typeface="Raleway"/>
                          <a:cs typeface="Raleway"/>
                          <a:sym typeface="Raleway"/>
                        </a:rPr>
                        <a:t>Same experimental system</a:t>
                      </a:r>
                      <a:endParaRPr sz="24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2400">
                          <a:solidFill>
                            <a:srgbClr val="2185C5"/>
                          </a:solidFill>
                          <a:latin typeface="Raleway"/>
                          <a:ea typeface="Raleway"/>
                          <a:cs typeface="Raleway"/>
                          <a:sym typeface="Raleway"/>
                        </a:rPr>
                        <a:t>Different experimental system</a:t>
                      </a:r>
                      <a:endParaRPr sz="24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01025">
                <a:tc>
                  <a:txBody>
                    <a:bodyPr>
                      <a:noAutofit/>
                    </a:bodyPr>
                    <a:lstStyle/>
                    <a:p>
                      <a:pPr indent="0" lvl="0" marL="0" rtl="0" algn="l">
                        <a:spcBef>
                          <a:spcPts val="0"/>
                        </a:spcBef>
                        <a:spcAft>
                          <a:spcPts val="0"/>
                        </a:spcAft>
                        <a:buNone/>
                      </a:pPr>
                      <a:r>
                        <a:rPr lang="en" sz="2400">
                          <a:solidFill>
                            <a:schemeClr val="accent3"/>
                          </a:solidFill>
                          <a:latin typeface="Raleway"/>
                          <a:ea typeface="Raleway"/>
                          <a:cs typeface="Raleway"/>
                          <a:sym typeface="Raleway"/>
                        </a:rPr>
                        <a:t>Same Methods</a:t>
                      </a:r>
                      <a:endParaRPr sz="2400">
                        <a:solidFill>
                          <a:schemeClr val="accent3"/>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solidFill>
                            <a:srgbClr val="677480"/>
                          </a:solidFill>
                          <a:latin typeface="Lato"/>
                          <a:ea typeface="Lato"/>
                          <a:cs typeface="Lato"/>
                          <a:sym typeface="Lato"/>
                        </a:rPr>
                        <a:t>Reproducibility</a:t>
                      </a:r>
                      <a:endParaRPr b="1" sz="2400">
                        <a:solidFill>
                          <a:srgbClr val="677480"/>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solidFill>
                            <a:srgbClr val="677480"/>
                          </a:solidFill>
                          <a:latin typeface="Lato"/>
                          <a:ea typeface="Lato"/>
                          <a:cs typeface="Lato"/>
                          <a:sym typeface="Lato"/>
                        </a:rPr>
                        <a:t>Replicability</a:t>
                      </a:r>
                      <a:endParaRPr b="1" sz="2400">
                        <a:solidFill>
                          <a:srgbClr val="677480"/>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1074475">
                <a:tc>
                  <a:txBody>
                    <a:bodyPr>
                      <a:noAutofit/>
                    </a:bodyPr>
                    <a:lstStyle/>
                    <a:p>
                      <a:pPr indent="0" lvl="0" marL="0" rtl="0" algn="l">
                        <a:spcBef>
                          <a:spcPts val="0"/>
                        </a:spcBef>
                        <a:spcAft>
                          <a:spcPts val="0"/>
                        </a:spcAft>
                        <a:buNone/>
                      </a:pPr>
                      <a:r>
                        <a:rPr lang="en" sz="2400">
                          <a:solidFill>
                            <a:schemeClr val="accent3"/>
                          </a:solidFill>
                          <a:latin typeface="Raleway"/>
                          <a:ea typeface="Raleway"/>
                          <a:cs typeface="Raleway"/>
                          <a:sym typeface="Raleway"/>
                        </a:rPr>
                        <a:t>Different Methods</a:t>
                      </a:r>
                      <a:endParaRPr sz="2400">
                        <a:solidFill>
                          <a:schemeClr val="accent3"/>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solidFill>
                            <a:srgbClr val="677480"/>
                          </a:solidFill>
                          <a:latin typeface="Lato"/>
                          <a:ea typeface="Lato"/>
                          <a:cs typeface="Lato"/>
                          <a:sym typeface="Lato"/>
                        </a:rPr>
                        <a:t>Robustness</a:t>
                      </a:r>
                      <a:endParaRPr b="1" sz="2400">
                        <a:solidFill>
                          <a:srgbClr val="677480"/>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solidFill>
                            <a:srgbClr val="677480"/>
                          </a:solidFill>
                          <a:latin typeface="Lato"/>
                          <a:ea typeface="Lato"/>
                          <a:cs typeface="Lato"/>
                          <a:sym typeface="Lato"/>
                        </a:rPr>
                        <a:t>Generalizability</a:t>
                      </a:r>
                      <a:endParaRPr b="1" sz="2400">
                        <a:solidFill>
                          <a:srgbClr val="677480"/>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510" name="Google Shape;510;p5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1" name="Google Shape;511;p5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2" name="Google Shape;512;p5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3" name="Google Shape;513;p55"/>
          <p:cNvSpPr txBox="1"/>
          <p:nvPr/>
        </p:nvSpPr>
        <p:spPr>
          <a:xfrm>
            <a:off x="5944025" y="7945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514" name="Google Shape;514;p55"/>
          <p:cNvSpPr txBox="1"/>
          <p:nvPr/>
        </p:nvSpPr>
        <p:spPr>
          <a:xfrm>
            <a:off x="650175" y="4362725"/>
            <a:ext cx="7941000" cy="18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Lato"/>
                <a:ea typeface="Lato"/>
                <a:cs typeface="Lato"/>
                <a:sym typeface="Lato"/>
              </a:rPr>
              <a:t>Schloss, 2018 (</a:t>
            </a:r>
            <a:r>
              <a:rPr lang="en" sz="1800" u="sng">
                <a:solidFill>
                  <a:schemeClr val="accent3"/>
                </a:solidFill>
                <a:latin typeface="Lato"/>
                <a:ea typeface="Lato"/>
                <a:cs typeface="Lato"/>
                <a:sym typeface="Lato"/>
                <a:hlinkClick r:id="rId3"/>
              </a:rPr>
              <a:t>10.1128/mBio.00525-18</a:t>
            </a:r>
            <a:r>
              <a:rPr lang="en" sz="1800">
                <a:solidFill>
                  <a:schemeClr val="dk1"/>
                </a:solidFill>
                <a:latin typeface="Lato"/>
                <a:ea typeface="Lato"/>
                <a:cs typeface="Lato"/>
                <a:sym typeface="Lato"/>
              </a:rPr>
              <a:t>)</a:t>
            </a:r>
            <a:endParaRPr sz="1800">
              <a:latin typeface="Lato"/>
              <a:ea typeface="Lato"/>
              <a:cs typeface="Lato"/>
              <a:sym typeface="Lato"/>
            </a:endParaRPr>
          </a:p>
        </p:txBody>
      </p:sp>
      <p:sp>
        <p:nvSpPr>
          <p:cNvPr id="515" name="Google Shape;515;p5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56"/>
          <p:cNvSpPr txBox="1"/>
          <p:nvPr>
            <p:ph type="title"/>
          </p:nvPr>
        </p:nvSpPr>
        <p:spPr>
          <a:xfrm>
            <a:off x="488625" y="206000"/>
            <a:ext cx="81993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 modes of ‘reproducibility’</a:t>
            </a:r>
            <a:endParaRPr>
              <a:solidFill>
                <a:srgbClr val="FFFFFF"/>
              </a:solidFill>
            </a:endParaRPr>
          </a:p>
        </p:txBody>
      </p:sp>
      <p:sp>
        <p:nvSpPr>
          <p:cNvPr id="521" name="Google Shape;521;p56"/>
          <p:cNvSpPr txBox="1"/>
          <p:nvPr>
            <p:ph idx="1" type="subTitle"/>
          </p:nvPr>
        </p:nvSpPr>
        <p:spPr>
          <a:xfrm>
            <a:off x="87750" y="3571325"/>
            <a:ext cx="8968500" cy="8574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3000">
                <a:solidFill>
                  <a:schemeClr val="lt1"/>
                </a:solidFill>
              </a:rPr>
              <a:t>Reproducibility = </a:t>
            </a:r>
            <a:r>
              <a:rPr lang="en" sz="3000" u="sng">
                <a:solidFill>
                  <a:schemeClr val="lt1"/>
                </a:solidFill>
              </a:rPr>
              <a:t>minimum standard</a:t>
            </a:r>
            <a:r>
              <a:rPr lang="en" sz="3000">
                <a:solidFill>
                  <a:schemeClr val="lt1"/>
                </a:solidFill>
              </a:rPr>
              <a:t> for science.</a:t>
            </a:r>
            <a:endParaRPr sz="3000">
              <a:solidFill>
                <a:schemeClr val="lt1"/>
              </a:solidFill>
            </a:endParaRPr>
          </a:p>
        </p:txBody>
      </p:sp>
      <p:sp>
        <p:nvSpPr>
          <p:cNvPr id="522" name="Google Shape;522;p56"/>
          <p:cNvSpPr txBox="1"/>
          <p:nvPr>
            <p:ph idx="12" type="sldNum"/>
          </p:nvPr>
        </p:nvSpPr>
        <p:spPr>
          <a:xfrm>
            <a:off x="4297650" y="4794733"/>
            <a:ext cx="548700" cy="313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97ABBC"/>
                </a:solidFill>
              </a:rPr>
              <a:t>‹#›</a:t>
            </a:fld>
            <a:endParaRPr>
              <a:solidFill>
                <a:srgbClr val="97ABBC"/>
              </a:solidFill>
              <a:latin typeface="Raleway"/>
              <a:ea typeface="Raleway"/>
              <a:cs typeface="Raleway"/>
              <a:sym typeface="Raleway"/>
            </a:endParaRPr>
          </a:p>
        </p:txBody>
      </p:sp>
      <p:sp>
        <p:nvSpPr>
          <p:cNvPr id="523" name="Google Shape;523;p56"/>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524" name="Google Shape;524;p56"/>
          <p:cNvSpPr txBox="1"/>
          <p:nvPr>
            <p:ph idx="3" type="subTitle"/>
          </p:nvPr>
        </p:nvSpPr>
        <p:spPr>
          <a:xfrm>
            <a:off x="650175" y="4852925"/>
            <a:ext cx="3129000" cy="197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25" name="Google Shape;525;p56"/>
          <p:cNvSpPr txBox="1"/>
          <p:nvPr>
            <p:ph idx="4" type="subTitle"/>
          </p:nvPr>
        </p:nvSpPr>
        <p:spPr>
          <a:xfrm>
            <a:off x="6255600" y="4695125"/>
            <a:ext cx="2888400" cy="1758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526" name="Google Shape;526;p56"/>
          <p:cNvSpPr txBox="1"/>
          <p:nvPr>
            <p:ph idx="3" type="subTitle"/>
          </p:nvPr>
        </p:nvSpPr>
        <p:spPr>
          <a:xfrm>
            <a:off x="650175" y="4700525"/>
            <a:ext cx="3129000" cy="1524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527" name="Google Shape;527;p56"/>
          <p:cNvGraphicFramePr/>
          <p:nvPr/>
        </p:nvGraphicFramePr>
        <p:xfrm>
          <a:off x="2896425" y="1223006"/>
          <a:ext cx="3000000" cy="3000000"/>
        </p:xfrm>
        <a:graphic>
          <a:graphicData uri="http://schemas.openxmlformats.org/drawingml/2006/table">
            <a:tbl>
              <a:tblPr>
                <a:noFill/>
                <a:tableStyleId>{2651D94A-7FD9-432F-9984-315E1752D12A}</a:tableStyleId>
              </a:tblPr>
              <a:tblGrid>
                <a:gridCol w="1180550"/>
                <a:gridCol w="2159775"/>
                <a:gridCol w="2354500"/>
              </a:tblGrid>
              <a:tr h="854550">
                <a:tc>
                  <a:txBody>
                    <a:bodyPr>
                      <a:noAutofit/>
                    </a:bodyPr>
                    <a:lstStyle/>
                    <a:p>
                      <a:pPr indent="0" lvl="0" marL="0" rtl="0" algn="l">
                        <a:spcBef>
                          <a:spcPts val="0"/>
                        </a:spcBef>
                        <a:spcAft>
                          <a:spcPts val="0"/>
                        </a:spcAft>
                        <a:buNone/>
                      </a:pPr>
                      <a:r>
                        <a:rPr lang="en" sz="1800">
                          <a:solidFill>
                            <a:schemeClr val="accent3"/>
                          </a:solidFill>
                          <a:latin typeface="Raleway"/>
                          <a:ea typeface="Raleway"/>
                          <a:cs typeface="Raleway"/>
                          <a:sym typeface="Raleway"/>
                        </a:rPr>
                        <a:t>Methods</a:t>
                      </a:r>
                      <a:endParaRPr sz="1800">
                        <a:solidFill>
                          <a:schemeClr val="accent3"/>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sz="1800">
                          <a:solidFill>
                            <a:schemeClr val="accent3"/>
                          </a:solidFill>
                          <a:latin typeface="Raleway"/>
                          <a:ea typeface="Raleway"/>
                          <a:cs typeface="Raleway"/>
                          <a:sym typeface="Raleway"/>
                        </a:rPr>
                        <a:t>Same experimental system</a:t>
                      </a:r>
                      <a:endParaRPr sz="1800">
                        <a:solidFill>
                          <a:schemeClr val="accent3"/>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sz="1800">
                          <a:solidFill>
                            <a:schemeClr val="accent3"/>
                          </a:solidFill>
                          <a:latin typeface="Raleway"/>
                          <a:ea typeface="Raleway"/>
                          <a:cs typeface="Raleway"/>
                          <a:sym typeface="Raleway"/>
                        </a:rPr>
                        <a:t>Different experimental system</a:t>
                      </a:r>
                      <a:endParaRPr sz="1800">
                        <a:solidFill>
                          <a:schemeClr val="accent3"/>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r>
              <a:tr h="634875">
                <a:tc>
                  <a:txBody>
                    <a:bodyPr>
                      <a:noAutofit/>
                    </a:bodyPr>
                    <a:lstStyle/>
                    <a:p>
                      <a:pPr indent="0" lvl="0" marL="0" rtl="0" algn="l">
                        <a:spcBef>
                          <a:spcPts val="0"/>
                        </a:spcBef>
                        <a:spcAft>
                          <a:spcPts val="0"/>
                        </a:spcAft>
                        <a:buNone/>
                      </a:pPr>
                      <a:r>
                        <a:rPr lang="en" sz="1800">
                          <a:solidFill>
                            <a:schemeClr val="accent3"/>
                          </a:solidFill>
                          <a:latin typeface="Raleway"/>
                          <a:ea typeface="Raleway"/>
                          <a:cs typeface="Raleway"/>
                          <a:sym typeface="Raleway"/>
                        </a:rPr>
                        <a:t>Same Methods</a:t>
                      </a:r>
                      <a:endParaRPr sz="1800">
                        <a:solidFill>
                          <a:schemeClr val="accent3"/>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chemeClr val="accent3"/>
                          </a:solidFill>
                          <a:latin typeface="Lato"/>
                          <a:ea typeface="Lato"/>
                          <a:cs typeface="Lato"/>
                          <a:sym typeface="Lato"/>
                        </a:rPr>
                        <a:t>Reproducibility</a:t>
                      </a:r>
                      <a:endParaRPr b="1" sz="1800">
                        <a:solidFill>
                          <a:schemeClr val="accent3"/>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chemeClr val="accent3"/>
                          </a:solidFill>
                          <a:latin typeface="Lato"/>
                          <a:ea typeface="Lato"/>
                          <a:cs typeface="Lato"/>
                          <a:sym typeface="Lato"/>
                        </a:rPr>
                        <a:t>Replicability</a:t>
                      </a:r>
                      <a:endParaRPr b="1" sz="1800">
                        <a:solidFill>
                          <a:schemeClr val="accent3"/>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solidFill>
                      <a:srgbClr val="FFFFFF"/>
                    </a:solidFill>
                  </a:tcPr>
                </a:tc>
              </a:tr>
              <a:tr h="802675">
                <a:tc>
                  <a:txBody>
                    <a:bodyPr>
                      <a:noAutofit/>
                    </a:bodyPr>
                    <a:lstStyle/>
                    <a:p>
                      <a:pPr indent="0" lvl="0" marL="0" rtl="0" algn="l">
                        <a:spcBef>
                          <a:spcPts val="0"/>
                        </a:spcBef>
                        <a:spcAft>
                          <a:spcPts val="0"/>
                        </a:spcAft>
                        <a:buNone/>
                      </a:pPr>
                      <a:r>
                        <a:rPr lang="en" sz="1800">
                          <a:solidFill>
                            <a:schemeClr val="accent3"/>
                          </a:solidFill>
                          <a:latin typeface="Raleway"/>
                          <a:ea typeface="Raleway"/>
                          <a:cs typeface="Raleway"/>
                          <a:sym typeface="Raleway"/>
                        </a:rPr>
                        <a:t>Different Methods</a:t>
                      </a:r>
                      <a:endParaRPr sz="1800">
                        <a:solidFill>
                          <a:schemeClr val="accent3"/>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chemeClr val="accent3"/>
                          </a:solidFill>
                          <a:latin typeface="Lato"/>
                          <a:ea typeface="Lato"/>
                          <a:cs typeface="Lato"/>
                          <a:sym typeface="Lato"/>
                        </a:rPr>
                        <a:t>Robustness</a:t>
                      </a:r>
                      <a:endParaRPr b="1" sz="1800">
                        <a:solidFill>
                          <a:schemeClr val="accent3"/>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chemeClr val="accent3"/>
                          </a:solidFill>
                          <a:latin typeface="Lato"/>
                          <a:ea typeface="Lato"/>
                          <a:cs typeface="Lato"/>
                          <a:sym typeface="Lato"/>
                        </a:rPr>
                        <a:t>Generalizability</a:t>
                      </a:r>
                      <a:endParaRPr b="1" sz="1800">
                        <a:solidFill>
                          <a:schemeClr val="accent3"/>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solidFill>
                      <a:srgbClr val="FFFFFF"/>
                    </a:solidFill>
                  </a:tcPr>
                </a:tc>
              </a:tr>
            </a:tbl>
          </a:graphicData>
        </a:graphic>
      </p:graphicFrame>
      <p:grpSp>
        <p:nvGrpSpPr>
          <p:cNvPr id="528" name="Google Shape;528;p56"/>
          <p:cNvGrpSpPr/>
          <p:nvPr/>
        </p:nvGrpSpPr>
        <p:grpSpPr>
          <a:xfrm>
            <a:off x="650163" y="1841772"/>
            <a:ext cx="1300867" cy="1220552"/>
            <a:chOff x="5970800" y="1619250"/>
            <a:chExt cx="428650" cy="456725"/>
          </a:xfrm>
        </p:grpSpPr>
        <p:sp>
          <p:nvSpPr>
            <p:cNvPr id="529" name="Google Shape;529;p5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0" name="Google Shape;530;p5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1" name="Google Shape;531;p5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2" name="Google Shape;532;p5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33" name="Google Shape;533;p5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534" name="Google Shape;534;p56"/>
          <p:cNvSpPr txBox="1"/>
          <p:nvPr/>
        </p:nvSpPr>
        <p:spPr>
          <a:xfrm>
            <a:off x="390775" y="4395725"/>
            <a:ext cx="8297100" cy="185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FFFFFF"/>
                </a:solidFill>
                <a:latin typeface="Lato"/>
                <a:ea typeface="Lato"/>
                <a:cs typeface="Lato"/>
                <a:sym typeface="Lato"/>
              </a:rPr>
              <a:t>Schloss, 2018 (</a:t>
            </a:r>
            <a:r>
              <a:rPr lang="en" sz="1800" u="sng">
                <a:solidFill>
                  <a:srgbClr val="FFFFFF"/>
                </a:solidFill>
                <a:latin typeface="Lato"/>
                <a:ea typeface="Lato"/>
                <a:cs typeface="Lato"/>
                <a:sym typeface="Lato"/>
                <a:hlinkClick r:id="rId3"/>
              </a:rPr>
              <a:t>10.1128/mBio.00525-18</a:t>
            </a:r>
            <a:r>
              <a:rPr lang="en" sz="1800">
                <a:solidFill>
                  <a:srgbClr val="FFFFFF"/>
                </a:solidFill>
                <a:latin typeface="Lato"/>
                <a:ea typeface="Lato"/>
                <a:cs typeface="Lato"/>
                <a:sym typeface="Lato"/>
              </a:rPr>
              <a:t>)</a:t>
            </a:r>
            <a:endParaRPr sz="1800">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57"/>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Is</a:t>
            </a:r>
            <a:r>
              <a:rPr lang="en"/>
              <a:t> reproducibility all that matters?</a:t>
            </a:r>
            <a:endParaRPr/>
          </a:p>
        </p:txBody>
      </p:sp>
      <p:sp>
        <p:nvSpPr>
          <p:cNvPr id="540" name="Google Shape;540;p57"/>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541" name="Google Shape;541;p57"/>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5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47" name="Google Shape;547;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8" name="Google Shape;548;p5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549" name="Google Shape;549;p58"/>
          <p:cNvPicPr preferRelativeResize="0"/>
          <p:nvPr/>
        </p:nvPicPr>
        <p:blipFill rotWithShape="1">
          <a:blip r:embed="rId3">
            <a:alphaModFix/>
          </a:blip>
          <a:srcRect b="0" l="0" r="0" t="0"/>
          <a:stretch/>
        </p:blipFill>
        <p:spPr>
          <a:xfrm>
            <a:off x="2127172" y="282843"/>
            <a:ext cx="4954890" cy="4087906"/>
          </a:xfrm>
          <a:prstGeom prst="rect">
            <a:avLst/>
          </a:prstGeom>
          <a:noFill/>
          <a:ln>
            <a:noFill/>
          </a:ln>
        </p:spPr>
      </p:pic>
      <p:sp>
        <p:nvSpPr>
          <p:cNvPr id="550" name="Google Shape;550;p58"/>
          <p:cNvSpPr txBox="1"/>
          <p:nvPr/>
        </p:nvSpPr>
        <p:spPr>
          <a:xfrm>
            <a:off x="650175" y="4362725"/>
            <a:ext cx="6317700" cy="18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Casadevall and Fang, 2016 (</a:t>
            </a:r>
            <a:r>
              <a:rPr lang="en" sz="1800" u="sng">
                <a:solidFill>
                  <a:schemeClr val="hlink"/>
                </a:solidFill>
                <a:latin typeface="Lato"/>
                <a:ea typeface="Lato"/>
                <a:cs typeface="Lato"/>
                <a:sym typeface="Lato"/>
                <a:hlinkClick r:id="rId4"/>
              </a:rPr>
              <a:t>10.1128/mBio.01902-16</a:t>
            </a:r>
            <a:r>
              <a:rPr lang="en"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551" name="Google Shape;551;p58"/>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552" name="Google Shape;552;p5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59"/>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58" name="Google Shape;558;p5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9" name="Google Shape;559;p5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560" name="Google Shape;560;p59"/>
          <p:cNvPicPr preferRelativeResize="0"/>
          <p:nvPr/>
        </p:nvPicPr>
        <p:blipFill rotWithShape="1">
          <a:blip r:embed="rId3">
            <a:alphaModFix/>
          </a:blip>
          <a:srcRect b="0" l="0" r="0" t="0"/>
          <a:stretch/>
        </p:blipFill>
        <p:spPr>
          <a:xfrm>
            <a:off x="2127172" y="282843"/>
            <a:ext cx="4954890" cy="4087906"/>
          </a:xfrm>
          <a:prstGeom prst="rect">
            <a:avLst/>
          </a:prstGeom>
          <a:noFill/>
          <a:ln>
            <a:noFill/>
          </a:ln>
        </p:spPr>
      </p:pic>
      <p:sp>
        <p:nvSpPr>
          <p:cNvPr id="561" name="Google Shape;561;p59"/>
          <p:cNvSpPr txBox="1"/>
          <p:nvPr/>
        </p:nvSpPr>
        <p:spPr>
          <a:xfrm>
            <a:off x="650175" y="4362725"/>
            <a:ext cx="6317700" cy="18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Casadevall and Fang, 2016 (</a:t>
            </a:r>
            <a:r>
              <a:rPr lang="en" sz="1800" u="sng">
                <a:solidFill>
                  <a:schemeClr val="hlink"/>
                </a:solidFill>
                <a:latin typeface="Lato"/>
                <a:ea typeface="Lato"/>
                <a:cs typeface="Lato"/>
                <a:sym typeface="Lato"/>
                <a:hlinkClick r:id="rId4"/>
              </a:rPr>
              <a:t>10.1128/mBio.01902-16</a:t>
            </a:r>
            <a:r>
              <a:rPr lang="en"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562" name="Google Shape;562;p59"/>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563" name="Google Shape;563;p59"/>
          <p:cNvSpPr txBox="1"/>
          <p:nvPr/>
        </p:nvSpPr>
        <p:spPr>
          <a:xfrm>
            <a:off x="114250" y="3161525"/>
            <a:ext cx="2710200" cy="76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latin typeface="Lato"/>
                <a:ea typeface="Lato"/>
                <a:cs typeface="Lato"/>
                <a:sym typeface="Lato"/>
              </a:rPr>
              <a:t>Everyone starts somewhere!</a:t>
            </a:r>
            <a:endParaRPr sz="2400">
              <a:solidFill>
                <a:schemeClr val="accent3"/>
              </a:solidFill>
              <a:latin typeface="Lato"/>
              <a:ea typeface="Lato"/>
              <a:cs typeface="Lato"/>
              <a:sym typeface="Lato"/>
            </a:endParaRPr>
          </a:p>
        </p:txBody>
      </p:sp>
      <p:sp>
        <p:nvSpPr>
          <p:cNvPr id="564" name="Google Shape;564;p59"/>
          <p:cNvSpPr txBox="1"/>
          <p:nvPr/>
        </p:nvSpPr>
        <p:spPr>
          <a:xfrm>
            <a:off x="802575" y="840100"/>
            <a:ext cx="2710200" cy="31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latin typeface="Lato"/>
                <a:ea typeface="Lato"/>
                <a:cs typeface="Lato"/>
                <a:sym typeface="Lato"/>
              </a:rPr>
              <a:t>No one is perfect!</a:t>
            </a:r>
            <a:endParaRPr sz="2400">
              <a:solidFill>
                <a:schemeClr val="accent3"/>
              </a:solidFill>
              <a:latin typeface="Lato"/>
              <a:ea typeface="Lato"/>
              <a:cs typeface="Lato"/>
              <a:sym typeface="Lato"/>
            </a:endParaRPr>
          </a:p>
        </p:txBody>
      </p:sp>
      <p:sp>
        <p:nvSpPr>
          <p:cNvPr id="565" name="Google Shape;565;p59"/>
          <p:cNvSpPr txBox="1"/>
          <p:nvPr/>
        </p:nvSpPr>
        <p:spPr>
          <a:xfrm>
            <a:off x="5802125" y="570200"/>
            <a:ext cx="2710200" cy="76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latin typeface="Lato"/>
                <a:ea typeface="Lato"/>
                <a:cs typeface="Lato"/>
                <a:sym typeface="Lato"/>
              </a:rPr>
              <a:t>Every little bit </a:t>
            </a:r>
            <a:r>
              <a:rPr lang="en" sz="2400">
                <a:solidFill>
                  <a:schemeClr val="accent3"/>
                </a:solidFill>
                <a:latin typeface="Lato"/>
                <a:ea typeface="Lato"/>
                <a:cs typeface="Lato"/>
                <a:sym typeface="Lato"/>
              </a:rPr>
              <a:t>helps</a:t>
            </a:r>
            <a:r>
              <a:rPr lang="en" sz="2400">
                <a:solidFill>
                  <a:schemeClr val="accent3"/>
                </a:solidFill>
                <a:latin typeface="Lato"/>
                <a:ea typeface="Lato"/>
                <a:cs typeface="Lato"/>
                <a:sym typeface="Lato"/>
              </a:rPr>
              <a:t>!</a:t>
            </a:r>
            <a:endParaRPr sz="2400">
              <a:solidFill>
                <a:schemeClr val="accent3"/>
              </a:solidFill>
              <a:latin typeface="Lato"/>
              <a:ea typeface="Lato"/>
              <a:cs typeface="Lato"/>
              <a:sym typeface="Lato"/>
            </a:endParaRPr>
          </a:p>
        </p:txBody>
      </p:sp>
      <p:sp>
        <p:nvSpPr>
          <p:cNvPr id="566" name="Google Shape;566;p59"/>
          <p:cNvSpPr txBox="1"/>
          <p:nvPr/>
        </p:nvSpPr>
        <p:spPr>
          <a:xfrm>
            <a:off x="6153375" y="2890400"/>
            <a:ext cx="2710200" cy="76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latin typeface="Lato"/>
                <a:ea typeface="Lato"/>
                <a:cs typeface="Lato"/>
                <a:sym typeface="Lato"/>
              </a:rPr>
              <a:t>Transparent and open science!</a:t>
            </a:r>
            <a:endParaRPr sz="2400">
              <a:solidFill>
                <a:schemeClr val="accent3"/>
              </a:solidFill>
              <a:latin typeface="Lato"/>
              <a:ea typeface="Lato"/>
              <a:cs typeface="Lato"/>
              <a:sym typeface="Lato"/>
            </a:endParaRPr>
          </a:p>
        </p:txBody>
      </p:sp>
      <p:sp>
        <p:nvSpPr>
          <p:cNvPr id="567" name="Google Shape;567;p5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60"/>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Factors decreasing reproducibility</a:t>
            </a:r>
            <a:endParaRPr/>
          </a:p>
        </p:txBody>
      </p:sp>
      <p:sp>
        <p:nvSpPr>
          <p:cNvPr id="573" name="Google Shape;573;p60"/>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61"/>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Factors decreasing reproducibility</a:t>
            </a:r>
            <a:endParaRPr sz="3600"/>
          </a:p>
        </p:txBody>
      </p:sp>
      <p:sp>
        <p:nvSpPr>
          <p:cNvPr id="579" name="Google Shape;579;p6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580" name="Google Shape;580;p61"/>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pic>
        <p:nvPicPr>
          <p:cNvPr id="581" name="Google Shape;581;p61"/>
          <p:cNvPicPr preferRelativeResize="0"/>
          <p:nvPr/>
        </p:nvPicPr>
        <p:blipFill>
          <a:blip r:embed="rId3">
            <a:alphaModFix/>
          </a:blip>
          <a:stretch>
            <a:fillRect/>
          </a:stretch>
        </p:blipFill>
        <p:spPr>
          <a:xfrm>
            <a:off x="1543825" y="1063400"/>
            <a:ext cx="6056350" cy="3735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6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587" name="Google Shape;587;p62"/>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a:solidFill>
                  <a:srgbClr val="FFFFFF"/>
                </a:solidFill>
                <a:latin typeface="Lato"/>
                <a:ea typeface="Lato"/>
                <a:cs typeface="Lato"/>
                <a:sym typeface="Lato"/>
              </a:rPr>
              <a:t>Introduction</a:t>
            </a:r>
            <a:endParaRPr b="1">
              <a:solidFill>
                <a:srgbClr val="FFFFFF"/>
              </a:solidFill>
              <a:latin typeface="Lato"/>
              <a:ea typeface="Lato"/>
              <a:cs typeface="Lato"/>
              <a:sym typeface="Lato"/>
            </a:endParaRPr>
          </a:p>
        </p:txBody>
      </p:sp>
      <p:pic>
        <p:nvPicPr>
          <p:cNvPr id="588" name="Google Shape;588;p62"/>
          <p:cNvPicPr preferRelativeResize="0"/>
          <p:nvPr/>
        </p:nvPicPr>
        <p:blipFill>
          <a:blip r:embed="rId3">
            <a:alphaModFix/>
          </a:blip>
          <a:stretch>
            <a:fillRect/>
          </a:stretch>
        </p:blipFill>
        <p:spPr>
          <a:xfrm>
            <a:off x="865900" y="531200"/>
            <a:ext cx="7412200" cy="419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6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594" name="Google Shape;594;p63"/>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a:solidFill>
                  <a:srgbClr val="FFFFFF"/>
                </a:solidFill>
                <a:latin typeface="Lato"/>
                <a:ea typeface="Lato"/>
                <a:cs typeface="Lato"/>
                <a:sym typeface="Lato"/>
              </a:rPr>
              <a:t>Introduction</a:t>
            </a:r>
            <a:endParaRPr b="1">
              <a:solidFill>
                <a:srgbClr val="FFFFFF"/>
              </a:solidFill>
              <a:latin typeface="Lato"/>
              <a:ea typeface="Lato"/>
              <a:cs typeface="Lato"/>
              <a:sym typeface="Lato"/>
            </a:endParaRPr>
          </a:p>
        </p:txBody>
      </p:sp>
      <p:pic>
        <p:nvPicPr>
          <p:cNvPr id="595" name="Google Shape;595;p63"/>
          <p:cNvPicPr preferRelativeResize="0"/>
          <p:nvPr/>
        </p:nvPicPr>
        <p:blipFill>
          <a:blip r:embed="rId3">
            <a:alphaModFix/>
          </a:blip>
          <a:stretch>
            <a:fillRect/>
          </a:stretch>
        </p:blipFill>
        <p:spPr>
          <a:xfrm>
            <a:off x="887425" y="563475"/>
            <a:ext cx="7369150" cy="421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t>Delete this slide along with other duplicate/</a:t>
            </a:r>
            <a:r>
              <a:rPr lang="en" sz="1400"/>
              <a:t>unnecessary</a:t>
            </a:r>
            <a:r>
              <a:rPr lang="en" sz="1400"/>
              <a:t>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6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01" name="Google Shape;601;p64"/>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pic>
        <p:nvPicPr>
          <p:cNvPr id="602" name="Google Shape;602;p64"/>
          <p:cNvPicPr preferRelativeResize="0"/>
          <p:nvPr/>
        </p:nvPicPr>
        <p:blipFill>
          <a:blip r:embed="rId3">
            <a:alphaModFix/>
          </a:blip>
          <a:stretch>
            <a:fillRect/>
          </a:stretch>
        </p:blipFill>
        <p:spPr>
          <a:xfrm>
            <a:off x="693725" y="552725"/>
            <a:ext cx="7756550" cy="4224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6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08" name="Google Shape;608;p65"/>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pic>
        <p:nvPicPr>
          <p:cNvPr id="609" name="Google Shape;609;p65"/>
          <p:cNvPicPr preferRelativeResize="0"/>
          <p:nvPr/>
        </p:nvPicPr>
        <p:blipFill>
          <a:blip r:embed="rId3">
            <a:alphaModFix/>
          </a:blip>
          <a:stretch>
            <a:fillRect/>
          </a:stretch>
        </p:blipFill>
        <p:spPr>
          <a:xfrm>
            <a:off x="559225" y="523850"/>
            <a:ext cx="8025550" cy="4246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66"/>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615" name="Google Shape;615;p6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pic>
        <p:nvPicPr>
          <p:cNvPr id="616" name="Google Shape;616;p66"/>
          <p:cNvPicPr preferRelativeResize="0"/>
          <p:nvPr/>
        </p:nvPicPr>
        <p:blipFill>
          <a:blip r:embed="rId3">
            <a:alphaModFix/>
          </a:blip>
          <a:stretch>
            <a:fillRect/>
          </a:stretch>
        </p:blipFill>
        <p:spPr>
          <a:xfrm>
            <a:off x="687800" y="531200"/>
            <a:ext cx="7723550" cy="4245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67"/>
          <p:cNvSpPr txBox="1"/>
          <p:nvPr>
            <p:ph type="title"/>
          </p:nvPr>
        </p:nvSpPr>
        <p:spPr>
          <a:xfrm>
            <a:off x="181900" y="225975"/>
            <a:ext cx="4390200" cy="98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can we do by </a:t>
            </a:r>
            <a:endParaRPr sz="3000"/>
          </a:p>
          <a:p>
            <a:pPr indent="0" lvl="0" marL="0" rtl="0" algn="l">
              <a:spcBef>
                <a:spcPts val="0"/>
              </a:spcBef>
              <a:spcAft>
                <a:spcPts val="0"/>
              </a:spcAft>
              <a:buNone/>
            </a:pPr>
            <a:r>
              <a:rPr lang="en" sz="3000"/>
              <a:t>the end of the century?</a:t>
            </a:r>
            <a:endParaRPr sz="3000"/>
          </a:p>
        </p:txBody>
      </p:sp>
      <p:sp>
        <p:nvSpPr>
          <p:cNvPr id="622" name="Google Shape;622;p67"/>
          <p:cNvSpPr txBox="1"/>
          <p:nvPr>
            <p:ph idx="1" type="body"/>
          </p:nvPr>
        </p:nvSpPr>
        <p:spPr>
          <a:xfrm>
            <a:off x="181900" y="1248200"/>
            <a:ext cx="4178400" cy="273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Cori Bargmann, HHMI Investigator &amp; President CZI Science:</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2000"/>
              <a:t>“82 years ago, there were no antibiotics and we didn’t know that smoking causes lung cancer… </a:t>
            </a:r>
            <a:endParaRPr sz="2000"/>
          </a:p>
          <a:p>
            <a:pPr indent="0" lvl="0" marL="0" rtl="0" algn="l">
              <a:spcBef>
                <a:spcPts val="600"/>
              </a:spcBef>
              <a:spcAft>
                <a:spcPts val="0"/>
              </a:spcAft>
              <a:buNone/>
            </a:pPr>
            <a:r>
              <a:rPr lang="en" sz="2000"/>
              <a:t>We can expect a lot from the next 82 years.”</a:t>
            </a:r>
            <a:endParaRPr sz="2000"/>
          </a:p>
        </p:txBody>
      </p:sp>
      <p:sp>
        <p:nvSpPr>
          <p:cNvPr id="623" name="Google Shape;623;p6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4" name="Google Shape;624;p6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5" name="Google Shape;625;p67"/>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6" name="Google Shape;626;p67"/>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pic>
        <p:nvPicPr>
          <p:cNvPr id="627" name="Google Shape;627;p67"/>
          <p:cNvPicPr preferRelativeResize="0"/>
          <p:nvPr/>
        </p:nvPicPr>
        <p:blipFill rotWithShape="1">
          <a:blip r:embed="rId3">
            <a:alphaModFix/>
          </a:blip>
          <a:srcRect b="0" l="26938" r="12730" t="0"/>
          <a:stretch/>
        </p:blipFill>
        <p:spPr>
          <a:xfrm>
            <a:off x="4682850" y="76475"/>
            <a:ext cx="4390175" cy="454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68"/>
          <p:cNvSpPr txBox="1"/>
          <p:nvPr>
            <p:ph type="title"/>
          </p:nvPr>
        </p:nvSpPr>
        <p:spPr>
          <a:xfrm>
            <a:off x="181900" y="225975"/>
            <a:ext cx="4390200" cy="98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can we do by </a:t>
            </a:r>
            <a:endParaRPr sz="3000"/>
          </a:p>
          <a:p>
            <a:pPr indent="0" lvl="0" marL="0" rtl="0" algn="l">
              <a:spcBef>
                <a:spcPts val="0"/>
              </a:spcBef>
              <a:spcAft>
                <a:spcPts val="0"/>
              </a:spcAft>
              <a:buNone/>
            </a:pPr>
            <a:r>
              <a:rPr lang="en" sz="3000"/>
              <a:t>the end of the century?</a:t>
            </a:r>
            <a:endParaRPr sz="3000"/>
          </a:p>
        </p:txBody>
      </p:sp>
      <p:sp>
        <p:nvSpPr>
          <p:cNvPr id="633" name="Google Shape;633;p6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4" name="Google Shape;634;p68"/>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35" name="Google Shape;635;p68"/>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36" name="Google Shape;636;p68"/>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637" name="Google Shape;637;p68"/>
          <p:cNvSpPr/>
          <p:nvPr/>
        </p:nvSpPr>
        <p:spPr>
          <a:xfrm>
            <a:off x="4682675" y="82000"/>
            <a:ext cx="4390200" cy="4542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600"/>
              </a:spcBef>
              <a:spcAft>
                <a:spcPts val="0"/>
              </a:spcAft>
              <a:buNone/>
            </a:pPr>
            <a:r>
              <a:rPr b="1" lang="en" sz="4300">
                <a:solidFill>
                  <a:srgbClr val="FFFFFF"/>
                </a:solidFill>
                <a:latin typeface="Raleway"/>
                <a:ea typeface="Raleway"/>
                <a:cs typeface="Raleway"/>
                <a:sym typeface="Raleway"/>
              </a:rPr>
              <a:t>Where can we be in 82 years </a:t>
            </a:r>
            <a:endParaRPr b="1" sz="4300">
              <a:solidFill>
                <a:srgbClr val="FFFFFF"/>
              </a:solidFill>
              <a:latin typeface="Raleway"/>
              <a:ea typeface="Raleway"/>
              <a:cs typeface="Raleway"/>
              <a:sym typeface="Raleway"/>
            </a:endParaRPr>
          </a:p>
          <a:p>
            <a:pPr indent="0" lvl="0" marL="0" rtl="0" algn="ctr">
              <a:spcBef>
                <a:spcPts val="600"/>
              </a:spcBef>
              <a:spcAft>
                <a:spcPts val="0"/>
              </a:spcAft>
              <a:buClr>
                <a:schemeClr val="dk1"/>
              </a:buClr>
              <a:buSzPts val="1100"/>
              <a:buFont typeface="Arial"/>
              <a:buNone/>
            </a:pPr>
            <a:r>
              <a:rPr b="1" lang="en" sz="4300">
                <a:solidFill>
                  <a:srgbClr val="FFFFFF"/>
                </a:solidFill>
                <a:latin typeface="Raleway"/>
                <a:ea typeface="Raleway"/>
                <a:cs typeface="Raleway"/>
                <a:sym typeface="Raleway"/>
              </a:rPr>
              <a:t>if we </a:t>
            </a:r>
            <a:r>
              <a:rPr b="1" lang="en" sz="4300" u="sng">
                <a:solidFill>
                  <a:srgbClr val="FFFFFF"/>
                </a:solidFill>
                <a:latin typeface="Raleway"/>
                <a:ea typeface="Raleway"/>
                <a:cs typeface="Raleway"/>
                <a:sym typeface="Raleway"/>
              </a:rPr>
              <a:t>accelerate</a:t>
            </a:r>
            <a:r>
              <a:rPr b="1" lang="en" sz="4300">
                <a:solidFill>
                  <a:srgbClr val="FFFFFF"/>
                </a:solidFill>
                <a:latin typeface="Raleway"/>
                <a:ea typeface="Raleway"/>
                <a:cs typeface="Raleway"/>
                <a:sym typeface="Raleway"/>
              </a:rPr>
              <a:t> science?</a:t>
            </a:r>
            <a:endParaRPr b="1" sz="4300">
              <a:solidFill>
                <a:srgbClr val="FFFFFF"/>
              </a:solidFill>
              <a:latin typeface="Raleway"/>
              <a:ea typeface="Raleway"/>
              <a:cs typeface="Raleway"/>
              <a:sym typeface="Raleway"/>
            </a:endParaRPr>
          </a:p>
        </p:txBody>
      </p:sp>
      <p:sp>
        <p:nvSpPr>
          <p:cNvPr id="638" name="Google Shape;638;p68"/>
          <p:cNvSpPr txBox="1"/>
          <p:nvPr>
            <p:ph idx="1" type="body"/>
          </p:nvPr>
        </p:nvSpPr>
        <p:spPr>
          <a:xfrm>
            <a:off x="181900" y="1248200"/>
            <a:ext cx="4178400" cy="273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Cori Bargmann, HHMI Investigator &amp; President CZI Science:</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2000"/>
              <a:t>“82 years ago, there were no antibiotics and we didn’t know that smoking causes lung cancer… </a:t>
            </a:r>
            <a:endParaRPr sz="2000"/>
          </a:p>
          <a:p>
            <a:pPr indent="0" lvl="0" marL="0" rtl="0" algn="l">
              <a:spcBef>
                <a:spcPts val="600"/>
              </a:spcBef>
              <a:spcAft>
                <a:spcPts val="0"/>
              </a:spcAft>
              <a:buNone/>
            </a:pPr>
            <a:r>
              <a:rPr lang="en" sz="2000"/>
              <a:t>We can expect a lot from the next 82 years.”</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69"/>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Where is your greatest potential for growth?</a:t>
            </a:r>
            <a:endParaRPr/>
          </a:p>
        </p:txBody>
      </p:sp>
      <p:sp>
        <p:nvSpPr>
          <p:cNvPr id="644" name="Google Shape;644;p69"/>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70"/>
          <p:cNvSpPr txBox="1"/>
          <p:nvPr>
            <p:ph type="title"/>
          </p:nvPr>
        </p:nvSpPr>
        <p:spPr>
          <a:xfrm>
            <a:off x="208863" y="333975"/>
            <a:ext cx="8655300" cy="124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Where is your biggest potential </a:t>
            </a:r>
            <a:endParaRPr/>
          </a:p>
          <a:p>
            <a:pPr indent="0" lvl="0" marL="0" rtl="0" algn="ctr">
              <a:spcBef>
                <a:spcPts val="0"/>
              </a:spcBef>
              <a:spcAft>
                <a:spcPts val="0"/>
              </a:spcAft>
              <a:buNone/>
            </a:pPr>
            <a:r>
              <a:rPr lang="en"/>
              <a:t>for growth?</a:t>
            </a:r>
            <a:endParaRPr/>
          </a:p>
        </p:txBody>
      </p:sp>
      <p:sp>
        <p:nvSpPr>
          <p:cNvPr id="650" name="Google Shape;650;p7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1" name="Google Shape;651;p7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2" name="Google Shape;652;p7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3" name="Google Shape;653;p70"/>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654" name="Google Shape;654;p70"/>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655" name="Google Shape;655;p70"/>
          <p:cNvSpPr txBox="1"/>
          <p:nvPr/>
        </p:nvSpPr>
        <p:spPr>
          <a:xfrm>
            <a:off x="0" y="1749650"/>
            <a:ext cx="4297800" cy="31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More detailed methods, analysis and record keeping</a:t>
            </a:r>
            <a:endParaRPr>
              <a:latin typeface="Lato"/>
              <a:ea typeface="Lato"/>
              <a:cs typeface="Lato"/>
              <a:sym typeface="Lato"/>
            </a:endParaRPr>
          </a:p>
        </p:txBody>
      </p:sp>
      <p:sp>
        <p:nvSpPr>
          <p:cNvPr id="656" name="Google Shape;656;p70"/>
          <p:cNvSpPr txBox="1"/>
          <p:nvPr/>
        </p:nvSpPr>
        <p:spPr>
          <a:xfrm>
            <a:off x="69975" y="1983650"/>
            <a:ext cx="4227600" cy="31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More publicly available data including meta-data</a:t>
            </a:r>
            <a:endParaRPr>
              <a:latin typeface="Lato"/>
              <a:ea typeface="Lato"/>
              <a:cs typeface="Lato"/>
              <a:sym typeface="Lato"/>
            </a:endParaRPr>
          </a:p>
        </p:txBody>
      </p:sp>
      <p:sp>
        <p:nvSpPr>
          <p:cNvPr id="657" name="Google Shape;657;p70"/>
          <p:cNvSpPr txBox="1"/>
          <p:nvPr/>
        </p:nvSpPr>
        <p:spPr>
          <a:xfrm>
            <a:off x="112650" y="2893725"/>
            <a:ext cx="4135500" cy="31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Better reagent sharing e.g. plasmids, antibodies...</a:t>
            </a:r>
            <a:endParaRPr>
              <a:latin typeface="Lato"/>
              <a:ea typeface="Lato"/>
              <a:cs typeface="Lato"/>
              <a:sym typeface="Lato"/>
            </a:endParaRPr>
          </a:p>
        </p:txBody>
      </p:sp>
      <p:sp>
        <p:nvSpPr>
          <p:cNvPr id="658" name="Google Shape;658;p70"/>
          <p:cNvSpPr txBox="1"/>
          <p:nvPr/>
        </p:nvSpPr>
        <p:spPr>
          <a:xfrm>
            <a:off x="487050" y="2596125"/>
            <a:ext cx="3761100" cy="31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Fewer incentives to be first rather than right</a:t>
            </a:r>
            <a:endParaRPr>
              <a:latin typeface="Lato"/>
              <a:ea typeface="Lato"/>
              <a:cs typeface="Lato"/>
              <a:sym typeface="Lato"/>
            </a:endParaRPr>
          </a:p>
        </p:txBody>
      </p:sp>
      <p:pic>
        <p:nvPicPr>
          <p:cNvPr id="659" name="Google Shape;659;p70"/>
          <p:cNvPicPr preferRelativeResize="0"/>
          <p:nvPr/>
        </p:nvPicPr>
        <p:blipFill>
          <a:blip r:embed="rId3">
            <a:alphaModFix/>
          </a:blip>
          <a:stretch>
            <a:fillRect/>
          </a:stretch>
        </p:blipFill>
        <p:spPr>
          <a:xfrm>
            <a:off x="4248250" y="1735875"/>
            <a:ext cx="4819550" cy="2786775"/>
          </a:xfrm>
          <a:prstGeom prst="rect">
            <a:avLst/>
          </a:prstGeom>
          <a:noFill/>
          <a:ln>
            <a:noFill/>
          </a:ln>
        </p:spPr>
      </p:pic>
      <p:sp>
        <p:nvSpPr>
          <p:cNvPr id="660" name="Google Shape;660;p7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71"/>
          <p:cNvSpPr txBox="1"/>
          <p:nvPr>
            <p:ph type="title"/>
          </p:nvPr>
        </p:nvSpPr>
        <p:spPr>
          <a:xfrm>
            <a:off x="650175" y="603900"/>
            <a:ext cx="85875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Everyone starts somewhere!</a:t>
            </a:r>
            <a:endParaRPr b="1" sz="5000">
              <a:solidFill>
                <a:srgbClr val="FFFFFF"/>
              </a:solidFill>
              <a:latin typeface="Lato"/>
              <a:ea typeface="Lato"/>
              <a:cs typeface="Lato"/>
              <a:sym typeface="Lato"/>
            </a:endParaRPr>
          </a:p>
        </p:txBody>
      </p:sp>
      <p:sp>
        <p:nvSpPr>
          <p:cNvPr id="666" name="Google Shape;666;p71"/>
          <p:cNvSpPr/>
          <p:nvPr/>
        </p:nvSpPr>
        <p:spPr>
          <a:xfrm>
            <a:off x="0" y="865400"/>
            <a:ext cx="581400" cy="668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1"/>
          <p:cNvSpPr txBox="1"/>
          <p:nvPr>
            <p:ph idx="12" type="sldNum"/>
          </p:nvPr>
        </p:nvSpPr>
        <p:spPr>
          <a:xfrm>
            <a:off x="4297650" y="4794733"/>
            <a:ext cx="548700" cy="313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97ABBC"/>
                </a:solidFill>
              </a:rPr>
              <a:t>‹#›</a:t>
            </a:fld>
            <a:endParaRPr>
              <a:solidFill>
                <a:srgbClr val="97ABBC"/>
              </a:solidFill>
              <a:latin typeface="Raleway"/>
              <a:ea typeface="Raleway"/>
              <a:cs typeface="Raleway"/>
              <a:sym typeface="Raleway"/>
            </a:endParaRPr>
          </a:p>
        </p:txBody>
      </p:sp>
      <p:sp>
        <p:nvSpPr>
          <p:cNvPr id="668" name="Google Shape;668;p71"/>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69" name="Google Shape;669;p71"/>
          <p:cNvSpPr txBox="1"/>
          <p:nvPr>
            <p:ph idx="3" type="subTitle"/>
          </p:nvPr>
        </p:nvSpPr>
        <p:spPr>
          <a:xfrm>
            <a:off x="650175" y="4852925"/>
            <a:ext cx="3129000" cy="197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0" name="Google Shape;670;p71"/>
          <p:cNvSpPr txBox="1"/>
          <p:nvPr>
            <p:ph idx="4" type="subTitle"/>
          </p:nvPr>
        </p:nvSpPr>
        <p:spPr>
          <a:xfrm>
            <a:off x="6255600" y="4695125"/>
            <a:ext cx="2888400" cy="1758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671" name="Google Shape;671;p71"/>
          <p:cNvSpPr txBox="1"/>
          <p:nvPr>
            <p:ph idx="3" type="subTitle"/>
          </p:nvPr>
        </p:nvSpPr>
        <p:spPr>
          <a:xfrm>
            <a:off x="650175" y="4624325"/>
            <a:ext cx="3129000" cy="228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2" name="Google Shape;672;p71"/>
          <p:cNvSpPr txBox="1"/>
          <p:nvPr>
            <p:ph type="title"/>
          </p:nvPr>
        </p:nvSpPr>
        <p:spPr>
          <a:xfrm>
            <a:off x="649225" y="2030450"/>
            <a:ext cx="76602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Every little bit helps!</a:t>
            </a:r>
            <a:endParaRPr b="1" sz="5000">
              <a:solidFill>
                <a:srgbClr val="FFFFFF"/>
              </a:solidFill>
              <a:latin typeface="Lato"/>
              <a:ea typeface="Lato"/>
              <a:cs typeface="Lato"/>
              <a:sym typeface="Lato"/>
            </a:endParaRPr>
          </a:p>
        </p:txBody>
      </p:sp>
      <p:sp>
        <p:nvSpPr>
          <p:cNvPr id="673" name="Google Shape;673;p71"/>
          <p:cNvSpPr txBox="1"/>
          <p:nvPr>
            <p:ph type="title"/>
          </p:nvPr>
        </p:nvSpPr>
        <p:spPr>
          <a:xfrm>
            <a:off x="649224" y="3402050"/>
            <a:ext cx="59697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No one is perfect!</a:t>
            </a:r>
            <a:endParaRPr b="1" sz="5000">
              <a:solidFill>
                <a:srgbClr val="FFFFFF"/>
              </a:solidFill>
              <a:latin typeface="Lato"/>
              <a:ea typeface="Lato"/>
              <a:cs typeface="Lato"/>
              <a:sym typeface="Lato"/>
            </a:endParaRPr>
          </a:p>
        </p:txBody>
      </p:sp>
      <p:sp>
        <p:nvSpPr>
          <p:cNvPr id="674" name="Google Shape;674;p71"/>
          <p:cNvSpPr txBox="1"/>
          <p:nvPr/>
        </p:nvSpPr>
        <p:spPr>
          <a:xfrm>
            <a:off x="5943975" y="68600"/>
            <a:ext cx="3129000" cy="31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chemeClr val="accent4"/>
                </a:solidFill>
                <a:latin typeface="Lato"/>
                <a:ea typeface="Lato"/>
                <a:cs typeface="Lato"/>
                <a:sym typeface="Lato"/>
              </a:rPr>
              <a:t>Introduction</a:t>
            </a:r>
            <a:endParaRPr b="1" sz="1800">
              <a:solidFill>
                <a:schemeClr val="accent4"/>
              </a:solidFill>
              <a:latin typeface="Lato"/>
              <a:ea typeface="Lato"/>
              <a:cs typeface="Lato"/>
              <a:sym typeface="Lato"/>
            </a:endParaRPr>
          </a:p>
        </p:txBody>
      </p:sp>
      <p:sp>
        <p:nvSpPr>
          <p:cNvPr id="675" name="Google Shape;675;p71"/>
          <p:cNvSpPr/>
          <p:nvPr/>
        </p:nvSpPr>
        <p:spPr>
          <a:xfrm>
            <a:off x="0" y="2145275"/>
            <a:ext cx="581400" cy="668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1"/>
          <p:cNvSpPr/>
          <p:nvPr/>
        </p:nvSpPr>
        <p:spPr>
          <a:xfrm>
            <a:off x="0" y="3549350"/>
            <a:ext cx="581400" cy="668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72"/>
          <p:cNvSpPr txBox="1"/>
          <p:nvPr>
            <p:ph type="title"/>
          </p:nvPr>
        </p:nvSpPr>
        <p:spPr>
          <a:xfrm>
            <a:off x="650175" y="603900"/>
            <a:ext cx="85875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Everyone starts somewhere!</a:t>
            </a:r>
            <a:endParaRPr b="0" sz="3600">
              <a:solidFill>
                <a:srgbClr val="FFFFFF"/>
              </a:solidFill>
            </a:endParaRPr>
          </a:p>
        </p:txBody>
      </p:sp>
      <p:sp>
        <p:nvSpPr>
          <p:cNvPr id="682" name="Google Shape;682;p72"/>
          <p:cNvSpPr/>
          <p:nvPr/>
        </p:nvSpPr>
        <p:spPr>
          <a:xfrm>
            <a:off x="0" y="713000"/>
            <a:ext cx="600600" cy="587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2"/>
          <p:cNvSpPr txBox="1"/>
          <p:nvPr>
            <p:ph idx="12" type="sldNum"/>
          </p:nvPr>
        </p:nvSpPr>
        <p:spPr>
          <a:xfrm>
            <a:off x="4297650" y="4794733"/>
            <a:ext cx="548700" cy="313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97ABBC"/>
                </a:solidFill>
              </a:rPr>
              <a:t>‹#›</a:t>
            </a:fld>
            <a:endParaRPr>
              <a:solidFill>
                <a:srgbClr val="97ABBC"/>
              </a:solidFill>
              <a:latin typeface="Raleway"/>
              <a:ea typeface="Raleway"/>
              <a:cs typeface="Raleway"/>
              <a:sym typeface="Raleway"/>
            </a:endParaRPr>
          </a:p>
        </p:txBody>
      </p:sp>
      <p:sp>
        <p:nvSpPr>
          <p:cNvPr id="684" name="Google Shape;684;p72"/>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sp>
        <p:nvSpPr>
          <p:cNvPr id="685" name="Google Shape;685;p72"/>
          <p:cNvSpPr txBox="1"/>
          <p:nvPr>
            <p:ph idx="3" type="subTitle"/>
          </p:nvPr>
        </p:nvSpPr>
        <p:spPr>
          <a:xfrm>
            <a:off x="650175" y="4852925"/>
            <a:ext cx="3129000" cy="197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86" name="Google Shape;686;p72"/>
          <p:cNvSpPr txBox="1"/>
          <p:nvPr>
            <p:ph idx="4" type="subTitle"/>
          </p:nvPr>
        </p:nvSpPr>
        <p:spPr>
          <a:xfrm>
            <a:off x="6255600" y="4695125"/>
            <a:ext cx="2888400" cy="1758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687" name="Google Shape;687;p72"/>
          <p:cNvSpPr txBox="1"/>
          <p:nvPr>
            <p:ph idx="3" type="subTitle"/>
          </p:nvPr>
        </p:nvSpPr>
        <p:spPr>
          <a:xfrm>
            <a:off x="650175" y="4624325"/>
            <a:ext cx="3129000" cy="228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88" name="Google Shape;688;p72"/>
          <p:cNvSpPr txBox="1"/>
          <p:nvPr>
            <p:ph type="title"/>
          </p:nvPr>
        </p:nvSpPr>
        <p:spPr>
          <a:xfrm>
            <a:off x="650175" y="1381663"/>
            <a:ext cx="59697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Every little bit helps!</a:t>
            </a:r>
            <a:endParaRPr b="0" sz="3600">
              <a:solidFill>
                <a:srgbClr val="FFFFFF"/>
              </a:solidFill>
            </a:endParaRPr>
          </a:p>
        </p:txBody>
      </p:sp>
      <p:sp>
        <p:nvSpPr>
          <p:cNvPr id="689" name="Google Shape;689;p72"/>
          <p:cNvSpPr txBox="1"/>
          <p:nvPr>
            <p:ph type="title"/>
          </p:nvPr>
        </p:nvSpPr>
        <p:spPr>
          <a:xfrm>
            <a:off x="649224" y="2074650"/>
            <a:ext cx="5969700" cy="8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600"/>
              <a:t>No one is perfect!</a:t>
            </a:r>
            <a:endParaRPr b="0" sz="3600">
              <a:solidFill>
                <a:srgbClr val="FFFFFF"/>
              </a:solidFill>
            </a:endParaRPr>
          </a:p>
        </p:txBody>
      </p:sp>
      <p:sp>
        <p:nvSpPr>
          <p:cNvPr id="690" name="Google Shape;690;p72"/>
          <p:cNvSpPr txBox="1"/>
          <p:nvPr/>
        </p:nvSpPr>
        <p:spPr>
          <a:xfrm>
            <a:off x="5943975" y="68600"/>
            <a:ext cx="3129000" cy="31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chemeClr val="accent4"/>
                </a:solidFill>
                <a:latin typeface="Lato"/>
                <a:ea typeface="Lato"/>
                <a:cs typeface="Lato"/>
                <a:sym typeface="Lato"/>
              </a:rPr>
              <a:t>Introduction</a:t>
            </a:r>
            <a:endParaRPr b="1" sz="1800">
              <a:solidFill>
                <a:schemeClr val="accent4"/>
              </a:solidFill>
              <a:latin typeface="Lato"/>
              <a:ea typeface="Lato"/>
              <a:cs typeface="Lato"/>
              <a:sym typeface="Lato"/>
            </a:endParaRPr>
          </a:p>
        </p:txBody>
      </p:sp>
      <p:sp>
        <p:nvSpPr>
          <p:cNvPr id="691" name="Google Shape;691;p72"/>
          <p:cNvSpPr txBox="1"/>
          <p:nvPr/>
        </p:nvSpPr>
        <p:spPr>
          <a:xfrm>
            <a:off x="2232425" y="2833025"/>
            <a:ext cx="6679500" cy="1638300"/>
          </a:xfrm>
          <a:prstGeom prst="rect">
            <a:avLst/>
          </a:prstGeom>
          <a:solidFill>
            <a:schemeClr val="accent4"/>
          </a:solid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Lato"/>
              <a:buChar char="●"/>
            </a:pPr>
            <a:r>
              <a:rPr b="1" lang="en" sz="2400">
                <a:solidFill>
                  <a:srgbClr val="FFFFFF"/>
                </a:solidFill>
                <a:latin typeface="Lato"/>
                <a:ea typeface="Lato"/>
                <a:cs typeface="Lato"/>
                <a:sym typeface="Lato"/>
              </a:rPr>
              <a:t>Adopting some of these best practices</a:t>
            </a:r>
            <a:endParaRPr b="1" sz="2400">
              <a:solidFill>
                <a:srgbClr val="FFFFFF"/>
              </a:solidFill>
              <a:latin typeface="Lato"/>
              <a:ea typeface="Lato"/>
              <a:cs typeface="Lato"/>
              <a:sym typeface="Lato"/>
            </a:endParaRPr>
          </a:p>
          <a:p>
            <a:pPr indent="0" lvl="0" marL="457200" rtl="0" algn="l">
              <a:spcBef>
                <a:spcPts val="0"/>
              </a:spcBef>
              <a:spcAft>
                <a:spcPts val="0"/>
              </a:spcAft>
              <a:buNone/>
            </a:pPr>
            <a:r>
              <a:rPr b="1" lang="en" sz="2400">
                <a:solidFill>
                  <a:srgbClr val="FFFFFF"/>
                </a:solidFill>
                <a:latin typeface="Lato"/>
                <a:ea typeface="Lato"/>
                <a:cs typeface="Lato"/>
                <a:sym typeface="Lato"/>
              </a:rPr>
              <a:t>isn’t just good for other scientists…</a:t>
            </a:r>
            <a:endParaRPr b="1" sz="2400">
              <a:solidFill>
                <a:srgbClr val="FFFFFF"/>
              </a:solidFill>
              <a:latin typeface="Lato"/>
              <a:ea typeface="Lato"/>
              <a:cs typeface="Lato"/>
              <a:sym typeface="Lato"/>
            </a:endParaRPr>
          </a:p>
          <a:p>
            <a:pPr indent="-381000" lvl="0" marL="457200" rtl="0" algn="l">
              <a:spcBef>
                <a:spcPts val="0"/>
              </a:spcBef>
              <a:spcAft>
                <a:spcPts val="0"/>
              </a:spcAft>
              <a:buClr>
                <a:srgbClr val="FFFFFF"/>
              </a:buClr>
              <a:buSzPts val="2400"/>
              <a:buFont typeface="Lato"/>
              <a:buChar char="●"/>
            </a:pPr>
            <a:r>
              <a:rPr b="1" lang="en" sz="2400">
                <a:solidFill>
                  <a:srgbClr val="FFFFFF"/>
                </a:solidFill>
                <a:latin typeface="Lato"/>
                <a:ea typeface="Lato"/>
                <a:cs typeface="Lato"/>
                <a:sym typeface="Lato"/>
              </a:rPr>
              <a:t>It’s good for you &amp;</a:t>
            </a:r>
            <a:endParaRPr b="1" sz="2400">
              <a:solidFill>
                <a:srgbClr val="FFFFFF"/>
              </a:solidFill>
              <a:latin typeface="Lato"/>
              <a:ea typeface="Lato"/>
              <a:cs typeface="Lato"/>
              <a:sym typeface="Lato"/>
            </a:endParaRPr>
          </a:p>
          <a:p>
            <a:pPr indent="0" lvl="0" marL="457200" rtl="0" algn="l">
              <a:spcBef>
                <a:spcPts val="0"/>
              </a:spcBef>
              <a:spcAft>
                <a:spcPts val="0"/>
              </a:spcAft>
              <a:buNone/>
            </a:pPr>
            <a:r>
              <a:rPr b="1" lang="en" sz="2400">
                <a:solidFill>
                  <a:srgbClr val="FFFFFF"/>
                </a:solidFill>
                <a:latin typeface="Lato"/>
                <a:ea typeface="Lato"/>
                <a:cs typeface="Lato"/>
                <a:sym typeface="Lato"/>
              </a:rPr>
              <a:t>will save you time in the long term!</a:t>
            </a:r>
            <a:endParaRPr b="1" sz="2400">
              <a:solidFill>
                <a:srgbClr val="FFFFFF"/>
              </a:solidFill>
              <a:latin typeface="Lato"/>
              <a:ea typeface="Lato"/>
              <a:cs typeface="Lato"/>
              <a:sym typeface="Lato"/>
            </a:endParaRPr>
          </a:p>
        </p:txBody>
      </p:sp>
      <p:grpSp>
        <p:nvGrpSpPr>
          <p:cNvPr id="692" name="Google Shape;692;p72"/>
          <p:cNvGrpSpPr/>
          <p:nvPr/>
        </p:nvGrpSpPr>
        <p:grpSpPr>
          <a:xfrm>
            <a:off x="345088" y="2832939"/>
            <a:ext cx="1807681" cy="1638463"/>
            <a:chOff x="6660750" y="298550"/>
            <a:chExt cx="396900" cy="396300"/>
          </a:xfrm>
        </p:grpSpPr>
        <p:sp>
          <p:nvSpPr>
            <p:cNvPr id="693" name="Google Shape;693;p72"/>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94" name="Google Shape;694;p72"/>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695" name="Google Shape;695;p72"/>
          <p:cNvSpPr/>
          <p:nvPr/>
        </p:nvSpPr>
        <p:spPr>
          <a:xfrm>
            <a:off x="0" y="1420850"/>
            <a:ext cx="600600" cy="587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2"/>
          <p:cNvSpPr/>
          <p:nvPr/>
        </p:nvSpPr>
        <p:spPr>
          <a:xfrm>
            <a:off x="0" y="2161700"/>
            <a:ext cx="600600" cy="587700"/>
          </a:xfrm>
          <a:prstGeom prst="rightArrow">
            <a:avLst>
              <a:gd fmla="val 61815"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Google Shape;701;p73"/>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3"/>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3"/>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3"/>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3"/>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3"/>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3"/>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708" name="Google Shape;708;p73"/>
          <p:cNvGrpSpPr/>
          <p:nvPr/>
        </p:nvGrpSpPr>
        <p:grpSpPr>
          <a:xfrm>
            <a:off x="76450" y="52600"/>
            <a:ext cx="8991091" cy="310200"/>
            <a:chOff x="86000" y="52600"/>
            <a:chExt cx="8985700" cy="310200"/>
          </a:xfrm>
        </p:grpSpPr>
        <p:sp>
          <p:nvSpPr>
            <p:cNvPr id="709" name="Google Shape;709;p7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10" name="Google Shape;710;p73"/>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11" name="Google Shape;711;p73"/>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12" name="Google Shape;712;p7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13" name="Google Shape;713;p7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4" name="Google Shape;714;p7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5" name="Google Shape;715;p7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6" name="Google Shape;716;p73"/>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717" name="Google Shape;717;p73"/>
          <p:cNvGrpSpPr/>
          <p:nvPr/>
        </p:nvGrpSpPr>
        <p:grpSpPr>
          <a:xfrm>
            <a:off x="521884" y="2610293"/>
            <a:ext cx="705638" cy="830049"/>
            <a:chOff x="3918650" y="293075"/>
            <a:chExt cx="488500" cy="412775"/>
          </a:xfrm>
        </p:grpSpPr>
        <p:sp>
          <p:nvSpPr>
            <p:cNvPr id="718" name="Google Shape;718;p73"/>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9" name="Google Shape;719;p73"/>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0" name="Google Shape;720;p73"/>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1" name="Google Shape;721;p73"/>
          <p:cNvGrpSpPr/>
          <p:nvPr/>
        </p:nvGrpSpPr>
        <p:grpSpPr>
          <a:xfrm>
            <a:off x="519255" y="1224740"/>
            <a:ext cx="669344" cy="906404"/>
            <a:chOff x="584925" y="922575"/>
            <a:chExt cx="415200" cy="502525"/>
          </a:xfrm>
        </p:grpSpPr>
        <p:sp>
          <p:nvSpPr>
            <p:cNvPr id="722" name="Google Shape;722;p73"/>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3" name="Google Shape;723;p73"/>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4" name="Google Shape;724;p73"/>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5" name="Google Shape;725;p73"/>
          <p:cNvGrpSpPr/>
          <p:nvPr/>
        </p:nvGrpSpPr>
        <p:grpSpPr>
          <a:xfrm>
            <a:off x="6316954" y="1287447"/>
            <a:ext cx="565674" cy="781010"/>
            <a:chOff x="6625350" y="1613750"/>
            <a:chExt cx="480525" cy="438400"/>
          </a:xfrm>
        </p:grpSpPr>
        <p:sp>
          <p:nvSpPr>
            <p:cNvPr id="726" name="Google Shape;726;p73"/>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7" name="Google Shape;727;p73"/>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8" name="Google Shape;728;p73"/>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9" name="Google Shape;729;p73"/>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0" name="Google Shape;730;p73"/>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31" name="Google Shape;731;p73"/>
          <p:cNvGrpSpPr/>
          <p:nvPr/>
        </p:nvGrpSpPr>
        <p:grpSpPr>
          <a:xfrm>
            <a:off x="3376679" y="2549286"/>
            <a:ext cx="676653" cy="952082"/>
            <a:chOff x="611175" y="2326900"/>
            <a:chExt cx="362700" cy="389575"/>
          </a:xfrm>
        </p:grpSpPr>
        <p:sp>
          <p:nvSpPr>
            <p:cNvPr id="732" name="Google Shape;732;p7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3" name="Google Shape;733;p7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4" name="Google Shape;734;p7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5" name="Google Shape;735;p7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36" name="Google Shape;736;p73"/>
          <p:cNvGrpSpPr/>
          <p:nvPr/>
        </p:nvGrpSpPr>
        <p:grpSpPr>
          <a:xfrm>
            <a:off x="6251805" y="2594605"/>
            <a:ext cx="776972" cy="906644"/>
            <a:chOff x="570875" y="4322250"/>
            <a:chExt cx="443300" cy="443325"/>
          </a:xfrm>
        </p:grpSpPr>
        <p:sp>
          <p:nvSpPr>
            <p:cNvPr id="737" name="Google Shape;737;p7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8" name="Google Shape;738;p7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9" name="Google Shape;739;p7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0" name="Google Shape;740;p7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41" name="Google Shape;741;p73"/>
          <p:cNvGrpSpPr/>
          <p:nvPr/>
        </p:nvGrpSpPr>
        <p:grpSpPr>
          <a:xfrm>
            <a:off x="3412062" y="1215217"/>
            <a:ext cx="809377" cy="870472"/>
            <a:chOff x="5970800" y="1619250"/>
            <a:chExt cx="428650" cy="456725"/>
          </a:xfrm>
        </p:grpSpPr>
        <p:sp>
          <p:nvSpPr>
            <p:cNvPr id="742" name="Google Shape;742;p73"/>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3" name="Google Shape;743;p73"/>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4" name="Google Shape;744;p73"/>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5" name="Google Shape;745;p73"/>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6" name="Google Shape;746;p73"/>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747" name="Google Shape;747;p73"/>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748" name="Google Shape;748;p73"/>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749" name="Google Shape;749;p73"/>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750" name="Google Shape;750;p73"/>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751" name="Google Shape;751;p73"/>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752" name="Google Shape;752;p73"/>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753" name="Google Shape;753;p73"/>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7" name="Shape 757"/>
        <p:cNvGrpSpPr/>
        <p:nvPr/>
      </p:nvGrpSpPr>
      <p:grpSpPr>
        <a:xfrm>
          <a:off x="0" y="0"/>
          <a:ext cx="0" cy="0"/>
          <a:chOff x="0" y="0"/>
          <a:chExt cx="0" cy="0"/>
        </a:xfrm>
      </p:grpSpPr>
      <p:sp>
        <p:nvSpPr>
          <p:cNvPr id="758" name="Google Shape;758;p7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59" name="Google Shape;759;p74"/>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0" name="Google Shape;760;p74"/>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1" name="Google Shape;761;p74"/>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7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7" name="Google Shape;767;p7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8" name="Google Shape;768;p7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9" name="Google Shape;769;p7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7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75" name="Google Shape;775;p7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6" name="Google Shape;776;p7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7" name="Google Shape;777;p7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7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83" name="Google Shape;783;p7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84" name="Google Shape;784;p7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785" name="Google Shape;785;p77"/>
          <p:cNvGraphicFramePr/>
          <p:nvPr/>
        </p:nvGraphicFramePr>
        <p:xfrm>
          <a:off x="334150" y="1339631"/>
          <a:ext cx="3000000" cy="3000000"/>
        </p:xfrm>
        <a:graphic>
          <a:graphicData uri="http://schemas.openxmlformats.org/drawingml/2006/table">
            <a:tbl>
              <a:tblPr>
                <a:noFill/>
                <a:tableStyleId>{2651D94A-7FD9-432F-9984-315E1752D12A}</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786" name="Google Shape;786;p77"/>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787" name="Google Shape;787;p7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78"/>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793" name="Google Shape;793;p78"/>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794" name="Google Shape;794;p78"/>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795" name="Google Shape;795;p7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96" name="Google Shape;796;p7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97" name="Google Shape;797;p7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1</a:t>
            </a:r>
            <a:endParaRPr/>
          </a:p>
        </p:txBody>
      </p:sp>
      <p:sp>
        <p:nvSpPr>
          <p:cNvPr id="445" name="Google Shape;445;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49"/>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does reproducibility matter to you?</a:t>
            </a:r>
            <a:endParaRPr/>
          </a:p>
        </p:txBody>
      </p:sp>
      <p:sp>
        <p:nvSpPr>
          <p:cNvPr id="451" name="Google Shape;451;p49"/>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7" name="Google Shape;457;p5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58" name="Google Shape;458;p5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59" name="Google Shape;459;p50"/>
          <p:cNvSpPr txBox="1"/>
          <p:nvPr>
            <p:ph type="title"/>
          </p:nvPr>
        </p:nvSpPr>
        <p:spPr>
          <a:xfrm>
            <a:off x="208863" y="333975"/>
            <a:ext cx="8655300" cy="124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Have you ever had problems reproducing your own or someone else’s research?</a:t>
            </a:r>
            <a:endParaRPr sz="3600"/>
          </a:p>
        </p:txBody>
      </p:sp>
      <p:pic>
        <p:nvPicPr>
          <p:cNvPr id="460" name="Google Shape;460;p50"/>
          <p:cNvPicPr preferRelativeResize="0"/>
          <p:nvPr/>
        </p:nvPicPr>
        <p:blipFill rotWithShape="1">
          <a:blip r:embed="rId3">
            <a:alphaModFix/>
          </a:blip>
          <a:srcRect b="29258" l="0" r="0" t="0"/>
          <a:stretch/>
        </p:blipFill>
        <p:spPr>
          <a:xfrm>
            <a:off x="847513" y="1583475"/>
            <a:ext cx="7448978" cy="2964063"/>
          </a:xfrm>
          <a:prstGeom prst="rect">
            <a:avLst/>
          </a:prstGeom>
          <a:noFill/>
          <a:ln>
            <a:noFill/>
          </a:ln>
        </p:spPr>
      </p:pic>
      <p:sp>
        <p:nvSpPr>
          <p:cNvPr id="461" name="Google Shape;461;p5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1"/>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Goals and Objectives</a:t>
            </a:r>
            <a:endParaRPr/>
          </a:p>
        </p:txBody>
      </p:sp>
      <p:sp>
        <p:nvSpPr>
          <p:cNvPr id="467" name="Google Shape;467;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5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9" name="Google Shape;469;p5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70" name="Google Shape;470;p51"/>
          <p:cNvSpPr txBox="1"/>
          <p:nvPr>
            <p:ph idx="1" type="body"/>
          </p:nvPr>
        </p:nvSpPr>
        <p:spPr>
          <a:xfrm>
            <a:off x="896100" y="1197873"/>
            <a:ext cx="7354200" cy="3303600"/>
          </a:xfrm>
          <a:prstGeom prst="rect">
            <a:avLst/>
          </a:prstGeom>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SzPts val="2800"/>
              <a:buChar char="●"/>
            </a:pPr>
            <a:r>
              <a:rPr lang="en"/>
              <a:t>‘Reproducibility’ framework</a:t>
            </a:r>
            <a:endParaRPr/>
          </a:p>
          <a:p>
            <a:pPr indent="-406400" lvl="0" marL="457200" rtl="0" algn="l">
              <a:lnSpc>
                <a:spcPct val="150000"/>
              </a:lnSpc>
              <a:spcBef>
                <a:spcPts val="0"/>
              </a:spcBef>
              <a:spcAft>
                <a:spcPts val="0"/>
              </a:spcAft>
              <a:buSzPts val="2800"/>
              <a:buChar char="●"/>
            </a:pPr>
            <a:r>
              <a:rPr lang="en"/>
              <a:t>‘Reproducibility’ tools</a:t>
            </a:r>
            <a:endParaRPr/>
          </a:p>
          <a:p>
            <a:pPr indent="-406400" lvl="0" marL="457200" rtl="0" algn="l">
              <a:lnSpc>
                <a:spcPct val="150000"/>
              </a:lnSpc>
              <a:spcBef>
                <a:spcPts val="0"/>
              </a:spcBef>
              <a:spcAft>
                <a:spcPts val="0"/>
              </a:spcAft>
              <a:buSzPts val="2800"/>
              <a:buChar char="●"/>
            </a:pPr>
            <a:r>
              <a:rPr lang="en"/>
              <a:t>Starting point for a ‘lifelong’ journey</a:t>
            </a:r>
            <a:endParaRPr/>
          </a:p>
        </p:txBody>
      </p:sp>
      <p:sp>
        <p:nvSpPr>
          <p:cNvPr id="471" name="Google Shape;471;p51"/>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472" name="Google Shape;472;p51"/>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2"/>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will look at...</a:t>
            </a:r>
            <a:endParaRPr/>
          </a:p>
        </p:txBody>
      </p:sp>
      <p:sp>
        <p:nvSpPr>
          <p:cNvPr id="478" name="Google Shape;478;p52"/>
          <p:cNvSpPr txBox="1"/>
          <p:nvPr>
            <p:ph idx="1" type="body"/>
          </p:nvPr>
        </p:nvSpPr>
        <p:spPr>
          <a:xfrm>
            <a:off x="896100" y="1197874"/>
            <a:ext cx="7354200" cy="23040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a:t>What does reproducibility mean?</a:t>
            </a:r>
            <a:endParaRPr/>
          </a:p>
          <a:p>
            <a:pPr indent="-406400" lvl="0" marL="457200" rtl="0" algn="l">
              <a:spcBef>
                <a:spcPts val="0"/>
              </a:spcBef>
              <a:spcAft>
                <a:spcPts val="0"/>
              </a:spcAft>
              <a:buSzPts val="2800"/>
              <a:buChar char="●"/>
            </a:pPr>
            <a:r>
              <a:rPr lang="en"/>
              <a:t>What are the different modes of reproducibility?</a:t>
            </a:r>
            <a:endParaRPr/>
          </a:p>
          <a:p>
            <a:pPr indent="-406400" lvl="0" marL="457200" rtl="0" algn="l">
              <a:spcBef>
                <a:spcPts val="0"/>
              </a:spcBef>
              <a:spcAft>
                <a:spcPts val="0"/>
              </a:spcAft>
              <a:buSzPts val="2800"/>
              <a:buChar char="●"/>
            </a:pPr>
            <a:r>
              <a:rPr lang="en"/>
              <a:t>Is reproducibility all that matters?</a:t>
            </a:r>
            <a:endParaRPr/>
          </a:p>
          <a:p>
            <a:pPr indent="-406400" lvl="0" marL="457200" rtl="0" algn="l">
              <a:spcBef>
                <a:spcPts val="0"/>
              </a:spcBef>
              <a:spcAft>
                <a:spcPts val="0"/>
              </a:spcAft>
              <a:buSzPts val="2800"/>
              <a:buChar char="●"/>
            </a:pPr>
            <a:r>
              <a:rPr lang="en"/>
              <a:t>‘Reproducibility tool shed:</a:t>
            </a:r>
            <a:endParaRPr/>
          </a:p>
        </p:txBody>
      </p:sp>
      <p:sp>
        <p:nvSpPr>
          <p:cNvPr id="479" name="Google Shape;479;p5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0" name="Google Shape;480;p5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1" name="Google Shape;481;p5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2" name="Google Shape;482;p52"/>
          <p:cNvSpPr txBox="1"/>
          <p:nvPr/>
        </p:nvSpPr>
        <p:spPr>
          <a:xfrm>
            <a:off x="904075" y="3501925"/>
            <a:ext cx="3798900" cy="1122300"/>
          </a:xfrm>
          <a:prstGeom prst="rect">
            <a:avLst/>
          </a:prstGeom>
          <a:noFill/>
          <a:ln>
            <a:noFill/>
          </a:ln>
        </p:spPr>
        <p:txBody>
          <a:bodyPr anchorCtr="0" anchor="t" bIns="91425" lIns="91425" spcFirstLastPara="1" rIns="91425" wrap="square" tIns="91425">
            <a:noAutofit/>
          </a:bodyPr>
          <a:lstStyle/>
          <a:p>
            <a:pPr indent="-381000" lvl="1" marL="914400" rtl="0" algn="l">
              <a:spcBef>
                <a:spcPts val="480"/>
              </a:spcBef>
              <a:spcAft>
                <a:spcPts val="0"/>
              </a:spcAft>
              <a:buClr>
                <a:schemeClr val="dk1"/>
              </a:buClr>
              <a:buSzPts val="2400"/>
              <a:buFont typeface="Lato"/>
              <a:buChar char="○"/>
            </a:pPr>
            <a:r>
              <a:rPr lang="en" sz="2400">
                <a:solidFill>
                  <a:schemeClr val="dk1"/>
                </a:solidFill>
                <a:latin typeface="Lato"/>
                <a:ea typeface="Lato"/>
                <a:cs typeface="Lato"/>
                <a:sym typeface="Lato"/>
              </a:rPr>
              <a:t>Organization</a:t>
            </a:r>
            <a:endParaRPr sz="2400">
              <a:solidFill>
                <a:schemeClr val="dk1"/>
              </a:solidFill>
              <a:latin typeface="Lato"/>
              <a:ea typeface="Lato"/>
              <a:cs typeface="Lato"/>
              <a:sym typeface="Lato"/>
            </a:endParaRPr>
          </a:p>
          <a:p>
            <a:pPr indent="-381000" lvl="1" marL="914400" rtl="0" algn="l">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Documentation</a:t>
            </a:r>
            <a:endParaRPr sz="2400">
              <a:solidFill>
                <a:schemeClr val="dk1"/>
              </a:solidFill>
              <a:latin typeface="Lato"/>
              <a:ea typeface="Lato"/>
              <a:cs typeface="Lato"/>
              <a:sym typeface="Lato"/>
            </a:endParaRPr>
          </a:p>
        </p:txBody>
      </p:sp>
      <p:sp>
        <p:nvSpPr>
          <p:cNvPr id="483" name="Google Shape;483;p52"/>
          <p:cNvSpPr txBox="1"/>
          <p:nvPr/>
        </p:nvSpPr>
        <p:spPr>
          <a:xfrm>
            <a:off x="4163375" y="3501925"/>
            <a:ext cx="3798900" cy="1122300"/>
          </a:xfrm>
          <a:prstGeom prst="rect">
            <a:avLst/>
          </a:prstGeom>
          <a:noFill/>
          <a:ln>
            <a:noFill/>
          </a:ln>
        </p:spPr>
        <p:txBody>
          <a:bodyPr anchorCtr="0" anchor="t" bIns="91425" lIns="91425" spcFirstLastPara="1" rIns="91425" wrap="square" tIns="91425">
            <a:noAutofit/>
          </a:bodyPr>
          <a:lstStyle/>
          <a:p>
            <a:pPr indent="-381000" lvl="1" marL="914400" rtl="0" algn="l">
              <a:spcBef>
                <a:spcPts val="600"/>
              </a:spcBef>
              <a:spcAft>
                <a:spcPts val="0"/>
              </a:spcAft>
              <a:buClr>
                <a:schemeClr val="dk1"/>
              </a:buClr>
              <a:buSzPts val="2400"/>
              <a:buFont typeface="Lato"/>
              <a:buChar char="○"/>
            </a:pPr>
            <a:r>
              <a:rPr lang="en" sz="2400">
                <a:solidFill>
                  <a:schemeClr val="dk1"/>
                </a:solidFill>
                <a:latin typeface="Lato"/>
                <a:ea typeface="Lato"/>
                <a:cs typeface="Lato"/>
                <a:sym typeface="Lato"/>
              </a:rPr>
              <a:t>Analysis</a:t>
            </a:r>
            <a:endParaRPr sz="2400">
              <a:solidFill>
                <a:schemeClr val="dk1"/>
              </a:solidFill>
              <a:latin typeface="Lato"/>
              <a:ea typeface="Lato"/>
              <a:cs typeface="Lato"/>
              <a:sym typeface="Lato"/>
            </a:endParaRPr>
          </a:p>
          <a:p>
            <a:pPr indent="-381000" lvl="1" marL="914400" rtl="0" algn="l">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Dissemination</a:t>
            </a:r>
            <a:endParaRPr sz="2400">
              <a:solidFill>
                <a:schemeClr val="dk1"/>
              </a:solidFill>
              <a:latin typeface="Lato"/>
              <a:ea typeface="Lato"/>
              <a:cs typeface="Lato"/>
              <a:sym typeface="Lato"/>
            </a:endParaRPr>
          </a:p>
        </p:txBody>
      </p:sp>
      <p:sp>
        <p:nvSpPr>
          <p:cNvPr id="484" name="Google Shape;484;p52"/>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485" name="Google Shape;485;p52"/>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53"/>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does reproducibility mean?</a:t>
            </a:r>
            <a:endParaRPr/>
          </a:p>
        </p:txBody>
      </p:sp>
      <p:sp>
        <p:nvSpPr>
          <p:cNvPr id="491" name="Google Shape;491;p53"/>
          <p:cNvSpPr txBox="1"/>
          <p:nvPr/>
        </p:nvSpPr>
        <p:spPr>
          <a:xfrm>
            <a:off x="5943975" y="68600"/>
            <a:ext cx="3129000" cy="310200"/>
          </a:xfrm>
          <a:prstGeom prst="rect">
            <a:avLst/>
          </a:prstGeom>
          <a:solidFill>
            <a:srgbClr val="0496D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Introduction</a:t>
            </a:r>
            <a:endParaRPr b="1" sz="1800">
              <a:solidFill>
                <a:srgbClr val="FFFFFF"/>
              </a:solidFill>
              <a:latin typeface="Lato"/>
              <a:ea typeface="Lato"/>
              <a:cs typeface="Lato"/>
              <a:sym typeface="Lato"/>
            </a:endParaRPr>
          </a:p>
        </p:txBody>
      </p:sp>
      <p:sp>
        <p:nvSpPr>
          <p:cNvPr id="492" name="Google Shape;492;p53"/>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