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g"/>
  <Override PartName="/ppt/media/image14.jpg" ContentType="image/jpg"/>
  <Override PartName="/ppt/media/image16.jpg" ContentType="image/jpg"/>
  <Override PartName="/ppt/media/image1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7" r:id="rId1"/>
  </p:sldMasterIdLst>
  <p:notesMasterIdLst>
    <p:notesMasterId r:id="rId56"/>
  </p:notesMasterIdLst>
  <p:sldIdLst>
    <p:sldId id="309" r:id="rId2"/>
    <p:sldId id="603" r:id="rId3"/>
    <p:sldId id="608" r:id="rId4"/>
    <p:sldId id="585" r:id="rId5"/>
    <p:sldId id="605" r:id="rId6"/>
    <p:sldId id="609" r:id="rId7"/>
    <p:sldId id="262" r:id="rId8"/>
    <p:sldId id="278" r:id="rId9"/>
    <p:sldId id="279" r:id="rId10"/>
    <p:sldId id="264" r:id="rId11"/>
    <p:sldId id="265" r:id="rId12"/>
    <p:sldId id="602" r:id="rId13"/>
    <p:sldId id="601" r:id="rId14"/>
    <p:sldId id="344" r:id="rId15"/>
    <p:sldId id="610" r:id="rId16"/>
    <p:sldId id="395" r:id="rId17"/>
    <p:sldId id="351" r:id="rId18"/>
    <p:sldId id="347" r:id="rId19"/>
    <p:sldId id="350" r:id="rId20"/>
    <p:sldId id="611" r:id="rId21"/>
    <p:sldId id="586" r:id="rId22"/>
    <p:sldId id="330" r:id="rId23"/>
    <p:sldId id="588" r:id="rId24"/>
    <p:sldId id="335" r:id="rId25"/>
    <p:sldId id="587" r:id="rId26"/>
    <p:sldId id="589" r:id="rId27"/>
    <p:sldId id="372" r:id="rId28"/>
    <p:sldId id="590" r:id="rId29"/>
    <p:sldId id="591" r:id="rId30"/>
    <p:sldId id="342" r:id="rId31"/>
    <p:sldId id="343" r:id="rId32"/>
    <p:sldId id="345" r:id="rId33"/>
    <p:sldId id="346" r:id="rId34"/>
    <p:sldId id="592" r:id="rId35"/>
    <p:sldId id="332" r:id="rId36"/>
    <p:sldId id="334" r:id="rId37"/>
    <p:sldId id="333" r:id="rId38"/>
    <p:sldId id="367" r:id="rId39"/>
    <p:sldId id="366" r:id="rId40"/>
    <p:sldId id="593" r:id="rId41"/>
    <p:sldId id="358" r:id="rId42"/>
    <p:sldId id="359" r:id="rId43"/>
    <p:sldId id="360" r:id="rId44"/>
    <p:sldId id="361" r:id="rId45"/>
    <p:sldId id="614" r:id="rId46"/>
    <p:sldId id="362" r:id="rId47"/>
    <p:sldId id="363" r:id="rId48"/>
    <p:sldId id="594" r:id="rId49"/>
    <p:sldId id="595" r:id="rId50"/>
    <p:sldId id="598" r:id="rId51"/>
    <p:sldId id="606" r:id="rId52"/>
    <p:sldId id="613" r:id="rId53"/>
    <p:sldId id="607" r:id="rId54"/>
    <p:sldId id="375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96"/>
    <a:srgbClr val="363F5A"/>
    <a:srgbClr val="003050"/>
    <a:srgbClr val="0093EE"/>
    <a:srgbClr val="B2D1FF"/>
    <a:srgbClr val="CDDEFF"/>
    <a:srgbClr val="CAEBFF"/>
    <a:srgbClr val="E4D667"/>
    <a:srgbClr val="9C8D1C"/>
    <a:srgbClr val="201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99" autoAdjust="0"/>
    <p:restoredTop sz="80286" autoAdjust="0"/>
  </p:normalViewPr>
  <p:slideViewPr>
    <p:cSldViewPr>
      <p:cViewPr varScale="1">
        <p:scale>
          <a:sx n="86" d="100"/>
          <a:sy n="86" d="100"/>
        </p:scale>
        <p:origin x="12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2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59522-B248-4524-8D0D-4266BC7C0AF0}" type="datetimeFigureOut">
              <a:rPr lang="en-US" smtClean="0"/>
              <a:pPr/>
              <a:t>6/5/19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C2CE3-DE00-4EF6-8A90-5E52BD2E4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7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So, simplest</a:t>
            </a:r>
            <a:r>
              <a:rPr lang="en-US" baseline="0" dirty="0"/>
              <a:t> use of ORCID is just as a bit of identifying </a:t>
            </a:r>
            <a:r>
              <a:rPr lang="en-US" baseline="0" dirty="0" err="1"/>
              <a:t>metada</a:t>
            </a:r>
            <a:r>
              <a:rPr lang="en-US" baseline="0" dirty="0"/>
              <a:t>, like the person’s name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We actually originally implements ORCID as one of five new identifier fields; ORCID is the only one that has evolved past a text-entry field.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shows a standard </a:t>
            </a:r>
            <a:r>
              <a:rPr lang="en-US" baseline="0" dirty="0" err="1"/>
              <a:t>Oauth</a:t>
            </a:r>
            <a:r>
              <a:rPr lang="en-US" baseline="0" dirty="0"/>
              <a:t> ORCID Interaction, pulling the ORCID into the Registration page (could have been done on the pre-registration page, but we now us that for registration by reading ORCID Records)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user has to log into ORCID to prove which ORCID </a:t>
            </a:r>
            <a:r>
              <a:rPr lang="en-US" baseline="0" dirty="0" err="1"/>
              <a:t>iD</a:t>
            </a:r>
            <a:r>
              <a:rPr lang="en-US" baseline="0" dirty="0"/>
              <a:t> they own.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Only then does ORCID send us the </a:t>
            </a:r>
            <a:r>
              <a:rPr lang="en-US" baseline="0" dirty="0" err="1"/>
              <a:t>iD</a:t>
            </a:r>
            <a:r>
              <a:rPr lang="en-US" baseline="0" dirty="0"/>
              <a:t> via a secure channel, so we can trust that they do own that ORCID </a:t>
            </a:r>
            <a:r>
              <a:rPr lang="en-US" baseline="0" dirty="0" err="1"/>
              <a:t>iD.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It’s now possible to turn</a:t>
            </a:r>
            <a:r>
              <a:rPr lang="en-US" baseline="0" dirty="0"/>
              <a:t> off the ability to type ORCID IDs, so we recommend that.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Note this interaction, we’ll see it again with different requests.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7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notes on our design approach.</a:t>
            </a:r>
          </a:p>
          <a:p>
            <a:r>
              <a:rPr lang="en-US" dirty="0"/>
              <a:t>All users share a single code base on our hosting platform.</a:t>
            </a:r>
          </a:p>
          <a:p>
            <a:r>
              <a:rPr lang="en-US" dirty="0"/>
              <a:t>We design the system to be configurable by end-users</a:t>
            </a:r>
          </a:p>
          <a:p>
            <a:r>
              <a:rPr lang="en-US" dirty="0"/>
              <a:t>When adding new features, journals should not see them unless they are turned on by their admins.</a:t>
            </a:r>
          </a:p>
          <a:p>
            <a:r>
              <a:rPr lang="en-US" dirty="0"/>
              <a:t>So journals configure features to match their policies.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8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We expect almost all of our publications</a:t>
            </a:r>
            <a:r>
              <a:rPr lang="en-US" baseline="0" dirty="0"/>
              <a:t> will be collecting ORCID </a:t>
            </a:r>
            <a:r>
              <a:rPr lang="en-US" baseline="0" dirty="0" err="1"/>
              <a:t>iDs</a:t>
            </a:r>
            <a:r>
              <a:rPr lang="en-US" baseline="0" dirty="0"/>
              <a:t> from their users.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Not all will want to make them mandatory for registration – e.g. not for eds.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Early on, journals were resistant to asking for ORCIDs from Reviewers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might change now reviews can be credited to an ORCID profile by EM.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Recent </a:t>
            </a:r>
            <a:r>
              <a:rPr lang="en-US" baseline="0" dirty="0"/>
              <a:t>option to Require users to Authenticate with ORCID; STRONGLY recommend this is set.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New option that makes every Registration link send the user to ORCID first, instead of displaying the pre-</a:t>
            </a:r>
            <a:r>
              <a:rPr lang="en-US" baseline="0" dirty="0" err="1"/>
              <a:t>reg</a:t>
            </a:r>
            <a:r>
              <a:rPr lang="en-US" baseline="0" dirty="0"/>
              <a:t>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0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went through several iterations before arriving at current design.</a:t>
            </a:r>
          </a:p>
          <a:p>
            <a:r>
              <a:rPr lang="en-US" dirty="0"/>
              <a:t>Starting from a ‘smart’ text field that allowed only valid ORCID </a:t>
            </a:r>
            <a:r>
              <a:rPr lang="en-US" dirty="0" err="1"/>
              <a:t>iDs</a:t>
            </a:r>
            <a:r>
              <a:rPr lang="en-US" dirty="0"/>
              <a:t> to be typed, we recommend journals request users retrieve their own ORCID </a:t>
            </a:r>
            <a:r>
              <a:rPr lang="en-US" dirty="0" err="1"/>
              <a:t>iD.</a:t>
            </a:r>
            <a:endParaRPr lang="en-US" dirty="0"/>
          </a:p>
          <a:p>
            <a:r>
              <a:rPr lang="en-US" dirty="0"/>
              <a:t>If we started now, then for registration flows, this would be the design we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0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Journals wanted to know what benefits there might be for their users</a:t>
            </a:r>
          </a:p>
          <a:p>
            <a:r>
              <a:rPr lang="en-US" dirty="0"/>
              <a:t>We had an idea that might help them sell the idea, or at least act as a talking point/introduction to the concept.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7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You could try to make ORCID worth</a:t>
            </a:r>
            <a:r>
              <a:rPr lang="en-US" baseline="0" dirty="0"/>
              <a:t> getting; one option is enabling ORCID SSO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allows users to access your EM site using their ORCID </a:t>
            </a:r>
            <a:r>
              <a:rPr lang="en-US" baseline="0" dirty="0" err="1"/>
              <a:t>iD</a:t>
            </a:r>
            <a:endParaRPr lang="en-US" baseline="0" dirty="0"/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they still have to supply a username and password, but to ORCID, not to EM.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Most authors and reviewers submit to or review for several publications across publishers.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8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 bit like logging in using Facebook or Twitter, we implemented ORCID SSO.</a:t>
            </a:r>
          </a:p>
          <a:p>
            <a:r>
              <a:rPr lang="en-US" dirty="0"/>
              <a:t>It only works because - one time – the user associates their ORCID with their EM record, via an </a:t>
            </a:r>
            <a:r>
              <a:rPr lang="en-US" dirty="0" err="1"/>
              <a:t>Oauth</a:t>
            </a:r>
            <a:r>
              <a:rPr lang="en-US" dirty="0"/>
              <a:t> interaction.</a:t>
            </a:r>
          </a:p>
          <a:p>
            <a:r>
              <a:rPr lang="en-US" dirty="0"/>
              <a:t>This requires them to come to EM, then retrieve their ORCID </a:t>
            </a:r>
            <a:r>
              <a:rPr lang="en-US" dirty="0" err="1"/>
              <a:t>iD.</a:t>
            </a:r>
            <a:endParaRPr lang="en-US" dirty="0"/>
          </a:p>
          <a:p>
            <a:r>
              <a:rPr lang="en-US" dirty="0"/>
              <a:t>Once we do that, we trust the ORCID as an indicator of their identity; if we get the ORCID again, securely, we know they are the same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5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Journals were initially reluctant to make ORCID </a:t>
            </a:r>
            <a:r>
              <a:rPr lang="en-US" dirty="0" err="1"/>
              <a:t>iDs</a:t>
            </a:r>
            <a:r>
              <a:rPr lang="en-US" dirty="0"/>
              <a:t> required on registration</a:t>
            </a:r>
          </a:p>
          <a:p>
            <a:r>
              <a:rPr lang="en-US" dirty="0"/>
              <a:t>This might put off reviewers.</a:t>
            </a:r>
          </a:p>
          <a:p>
            <a:r>
              <a:rPr lang="en-US" dirty="0"/>
              <a:t>However, they are much happier making an ORCID a requirement for publication – so collect from Authors on submission.</a:t>
            </a:r>
          </a:p>
          <a:p>
            <a:r>
              <a:rPr lang="en-US" dirty="0"/>
              <a:t>Also – this coincided with Open Letter of Intent, signed by several publishers/organizations to make ORCID a requirement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77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first option asks</a:t>
            </a:r>
            <a:r>
              <a:rPr lang="en-US" baseline="0" dirty="0"/>
              <a:t> for ORCID </a:t>
            </a:r>
            <a:r>
              <a:rPr lang="en-US" baseline="0" dirty="0" err="1"/>
              <a:t>iDs</a:t>
            </a:r>
            <a:r>
              <a:rPr lang="en-US" baseline="0" dirty="0"/>
              <a:t> from the corresponding Author.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is done on the Select AT page if displayed, or on a special replacement page if not.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is ONLY done if the author does not already have an Authenticated ORCID </a:t>
            </a:r>
            <a:r>
              <a:rPr lang="en-US" baseline="0" dirty="0" err="1"/>
              <a:t>iD.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We also allow for changing the Corresponding Author – the new Author will be asked at the point they go to approve the submission.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Same secure interaction.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21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Initially, this was</a:t>
            </a:r>
            <a:r>
              <a:rPr lang="en-US" baseline="0" dirty="0"/>
              <a:t> an optional request, later enhanced to allow journals to make this a mandatory part of submission for Corresponding Authors.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EM will prevent submission if the author does not yet have an Authenticated ORCID </a:t>
            </a:r>
            <a:r>
              <a:rPr lang="en-US" baseline="0" dirty="0" err="1"/>
              <a:t>iD.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So you can leave ORCID as optional for registration and collect it here.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Or collect it from long-time authors who haven’t signed up for one yet!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Co-Author functionality remains optional for verification.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55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35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You need to bring co-authors to your system for them to retrieve their ORCID </a:t>
            </a:r>
            <a:r>
              <a:rPr lang="en-US" dirty="0" err="1"/>
              <a:t>iDs</a:t>
            </a:r>
            <a:r>
              <a:rPr lang="en-US" dirty="0"/>
              <a:t>. For EM, we had an existing </a:t>
            </a:r>
            <a:r>
              <a:rPr lang="en-US" baseline="0" dirty="0"/>
              <a:t>verification process.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It appears in the process where the standard Co-Author Questionnaire appears.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It appears with the questionnaire if one is configured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If not, it appears instead of the questionnaire – and the user has to submit to confirm.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check is optional – the co-author can submit without an ORCID </a:t>
            </a:r>
            <a:r>
              <a:rPr lang="en-US" baseline="0" dirty="0" err="1"/>
              <a:t>iD</a:t>
            </a:r>
            <a:r>
              <a:rPr lang="en-US" baseline="0" dirty="0"/>
              <a:t> for now. This is because preventing co-author’s from verifying is a bad idea.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16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dirty="0"/>
              <a:t>Optional for co-author verification for now.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/>
              <a:t>Good option is to make mandatory for submission, not registration.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Enforces Authentication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We only bother author if ORCID not Authenticated or not present.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Authenticated required for EM to include the</a:t>
            </a:r>
            <a:r>
              <a:rPr lang="en-US" baseline="0" dirty="0"/>
              <a:t> ORCID </a:t>
            </a:r>
            <a:r>
              <a:rPr lang="en-US" baseline="0" dirty="0" err="1"/>
              <a:t>iD</a:t>
            </a:r>
            <a:r>
              <a:rPr lang="en-US" baseline="0" dirty="0"/>
              <a:t> in Transmittals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We recently split the Corresponding/Submitting Author configuration into two, because of issues with policy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91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Everything seen so far can be done with Public API</a:t>
            </a:r>
          </a:p>
          <a:p>
            <a:r>
              <a:rPr lang="en-US" dirty="0"/>
              <a:t>The previous registration flow assumed the user would pull the ORCID </a:t>
            </a:r>
            <a:r>
              <a:rPr lang="en-US" dirty="0" err="1"/>
              <a:t>iD</a:t>
            </a:r>
            <a:r>
              <a:rPr lang="en-US" dirty="0"/>
              <a:t> as a component part of their registration form, typing the rest.</a:t>
            </a:r>
          </a:p>
          <a:p>
            <a:r>
              <a:rPr lang="en-US" dirty="0"/>
              <a:t>But ORCID is more than an </a:t>
            </a:r>
            <a:r>
              <a:rPr lang="en-US" dirty="0" err="1"/>
              <a:t>iD</a:t>
            </a:r>
            <a:r>
              <a:rPr lang="en-US" dirty="0"/>
              <a:t>; it’s a profile. This can contain personal metadata.</a:t>
            </a:r>
          </a:p>
          <a:p>
            <a:r>
              <a:rPr lang="en-US" dirty="0"/>
              <a:t>So if we change up the registration process to pull the ORCID first…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00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Same old </a:t>
            </a:r>
            <a:r>
              <a:rPr lang="en-US" dirty="0" err="1"/>
              <a:t>Oauth</a:t>
            </a:r>
            <a:r>
              <a:rPr lang="en-US" dirty="0"/>
              <a:t> interaction, except</a:t>
            </a:r>
            <a:r>
              <a:rPr lang="en-US" baseline="0" dirty="0"/>
              <a:t> this time we ask for more access; to read the profile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So we read the whole record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And load personal metadata from the ORCID profile as well as the </a:t>
            </a:r>
            <a:r>
              <a:rPr lang="en-US" baseline="0" dirty="0" err="1"/>
              <a:t>iD</a:t>
            </a:r>
            <a:r>
              <a:rPr lang="en-US" baseline="0" dirty="0"/>
              <a:t> itself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now requires Member API credentials.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7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We decided to show historical affiliations,</a:t>
            </a:r>
            <a:r>
              <a:rPr lang="en-US" baseline="0" dirty="0"/>
              <a:t> in case the user is registering under a previous affiliation, or is on sabbatical</a:t>
            </a:r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We use employment for institution-related information</a:t>
            </a:r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We import the following:</a:t>
            </a:r>
          </a:p>
          <a:p>
            <a:pPr lvl="1"/>
            <a:r>
              <a:rPr lang="en-US" dirty="0"/>
              <a:t>Given Name</a:t>
            </a:r>
          </a:p>
          <a:p>
            <a:pPr lvl="1"/>
            <a:r>
              <a:rPr lang="en-US" dirty="0"/>
              <a:t>Family Name</a:t>
            </a:r>
          </a:p>
          <a:p>
            <a:pPr lvl="1"/>
            <a:r>
              <a:rPr lang="en-US" dirty="0"/>
              <a:t>E-Mail address(es)</a:t>
            </a:r>
          </a:p>
          <a:p>
            <a:pPr lvl="1"/>
            <a:r>
              <a:rPr lang="en-US" dirty="0"/>
              <a:t>ORCID </a:t>
            </a:r>
            <a:r>
              <a:rPr lang="en-US" dirty="0" err="1"/>
              <a:t>iD</a:t>
            </a:r>
            <a:r>
              <a:rPr lang="en-US" dirty="0"/>
              <a:t> (Authenticated)</a:t>
            </a:r>
          </a:p>
          <a:p>
            <a:pPr lvl="1"/>
            <a:r>
              <a:rPr lang="en-US" dirty="0"/>
              <a:t>From Employment:</a:t>
            </a:r>
          </a:p>
          <a:p>
            <a:pPr lvl="2"/>
            <a:r>
              <a:rPr lang="en-US" dirty="0"/>
              <a:t>Position</a:t>
            </a:r>
          </a:p>
          <a:p>
            <a:pPr lvl="2"/>
            <a:r>
              <a:rPr lang="en-US" dirty="0"/>
              <a:t>Institution</a:t>
            </a:r>
          </a:p>
          <a:p>
            <a:pPr lvl="2"/>
            <a:r>
              <a:rPr lang="en-US" dirty="0"/>
              <a:t>Department</a:t>
            </a:r>
          </a:p>
          <a:p>
            <a:pPr lvl="2"/>
            <a:r>
              <a:rPr lang="en-US" dirty="0"/>
              <a:t>City</a:t>
            </a:r>
          </a:p>
          <a:p>
            <a:pPr lvl="2"/>
            <a:r>
              <a:rPr lang="en-US" dirty="0"/>
              <a:t>State</a:t>
            </a:r>
          </a:p>
          <a:p>
            <a:pPr lvl="2"/>
            <a:r>
              <a:rPr lang="en-US" dirty="0"/>
              <a:t>Country</a:t>
            </a:r>
          </a:p>
          <a:p>
            <a:pPr lvl="1"/>
            <a:r>
              <a:rPr lang="en-US" dirty="0"/>
              <a:t>Keywords</a:t>
            </a:r>
          </a:p>
          <a:p>
            <a:pPr marL="171450" indent="-171450">
              <a:buFont typeface="Arial"/>
              <a:buChar char="•"/>
            </a:pPr>
            <a:endParaRPr lang="en-US" baseline="0" dirty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34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GB" dirty="0"/>
              <a:t>If</a:t>
            </a:r>
            <a:r>
              <a:rPr lang="en-GB" baseline="0" dirty="0"/>
              <a:t> necessary, we’ll ask the user to choose an Affiliation.</a:t>
            </a:r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Otherwise, we use the metadata to pre-populate the standard EM registration page.</a:t>
            </a:r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Note, users control what is public in their ORCID </a:t>
            </a:r>
            <a:r>
              <a:rPr lang="en-GB" baseline="0" dirty="0" err="1"/>
              <a:t>iD.</a:t>
            </a:r>
            <a:endParaRPr lang="en-GB" baseline="0" dirty="0"/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We can read info set to ‘public’ or ‘trusted parties’ alone.</a:t>
            </a:r>
          </a:p>
          <a:p>
            <a:pPr marL="171450" indent="-171450">
              <a:buFont typeface="Arial"/>
              <a:buChar char="•"/>
            </a:pPr>
            <a:r>
              <a:rPr lang="en-GB" baseline="0" dirty="0"/>
              <a:t>Many users set everything private – we need education to get people to maybe relax to trusted parties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35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/>
              <a:t>This includes the ORCID </a:t>
            </a:r>
            <a:r>
              <a:rPr lang="en-US" baseline="0" dirty="0" err="1"/>
              <a:t>iD</a:t>
            </a:r>
            <a:r>
              <a:rPr lang="en-US" baseline="0" dirty="0"/>
              <a:t> – which tells us who this person is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As we now get this </a:t>
            </a:r>
            <a:r>
              <a:rPr lang="en-US" baseline="0" dirty="0" err="1"/>
              <a:t>iD</a:t>
            </a:r>
            <a:r>
              <a:rPr lang="en-US" baseline="0" dirty="0"/>
              <a:t> as a first step, we can prevent an unnecessary registration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By searching the database for an existing copy of ORCID </a:t>
            </a:r>
            <a:r>
              <a:rPr lang="en-US" baseline="0" dirty="0" err="1"/>
              <a:t>iD.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Allowing the user to log in like this requires ORCID SSO; otherwise we warn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66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So</a:t>
            </a:r>
            <a:r>
              <a:rPr lang="en-US" baseline="0" dirty="0"/>
              <a:t> ALWAYS check for existing ORCID </a:t>
            </a:r>
            <a:r>
              <a:rPr lang="en-US" baseline="0" dirty="0" err="1"/>
              <a:t>iDs</a:t>
            </a:r>
            <a:r>
              <a:rPr lang="en-US" baseline="0" dirty="0"/>
              <a:t> when one is retrieved securely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What happens then depends on what use case/workflow you’re in.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Case is that the author registered previously with this ORCID </a:t>
            </a:r>
            <a:r>
              <a:rPr lang="en-US" dirty="0" err="1"/>
              <a:t>iD</a:t>
            </a:r>
            <a:r>
              <a:rPr lang="en-US" dirty="0"/>
              <a:t>; registered this time without supplying an ORCID </a:t>
            </a:r>
            <a:r>
              <a:rPr lang="en-US" dirty="0" err="1"/>
              <a:t>iD.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This allows</a:t>
            </a:r>
            <a:r>
              <a:rPr lang="en-US" baseline="0" dirty="0"/>
              <a:t> us to </a:t>
            </a:r>
            <a:r>
              <a:rPr lang="en-US" dirty="0"/>
              <a:t>switch to their prior record</a:t>
            </a:r>
            <a:r>
              <a:rPr lang="en-US" baseline="0" dirty="0"/>
              <a:t> if ORCID SSO is enabled – which is more likely to be correct one.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9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ORCID v2 API added Reviews to the Works that can be recorded in an ORCID Profile.</a:t>
            </a:r>
          </a:p>
          <a:p>
            <a:r>
              <a:rPr lang="en-US" dirty="0"/>
              <a:t>ORCID owners cannot self-claim Reviews; these can only be added by systems like EM, or publisher’s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71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– possibly slightly out of date – example of an ORCID peer review activity record.</a:t>
            </a:r>
          </a:p>
          <a:p>
            <a:r>
              <a:rPr lang="en-US" dirty="0"/>
              <a:t>Can have minimal data (main image) or full disclosure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3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19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Reviewers only need to give</a:t>
            </a:r>
            <a:r>
              <a:rPr lang="en-US" baseline="0" dirty="0"/>
              <a:t> permission once and we can then update as often as we like.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But we’re going to ask each time a review is deposited.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Ask for permission once, first time the review says ‘Yes’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Journal will be able to configure regular update schedule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Not as soon  as reviews are complete, because that risks confidentiality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Same day if you want, or weekly, monthly,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3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This is what</a:t>
            </a:r>
            <a:r>
              <a:rPr lang="en-US" baseline="0" dirty="0"/>
              <a:t> the reviewer sees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Just gets asked yes/no (we have functionality to remember preference for next form)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If we don’t have ORCID OR permission to update their record, we trigger an OAuth interaction to ask for one or both.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6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Configured by review form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so policy can be different by Role AND Article Type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Can obfuscate date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Can set some conditions for deposit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45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Publication-wide</a:t>
            </a:r>
            <a:r>
              <a:rPr lang="en-US" baseline="0" dirty="0"/>
              <a:t> settings.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What is ‘A Review’? Up to you </a:t>
            </a:r>
            <a:r>
              <a:rPr lang="mr-IN" baseline="0" dirty="0"/>
              <a:t>–</a:t>
            </a:r>
            <a:r>
              <a:rPr lang="en-US" baseline="0" dirty="0"/>
              <a:t> all comments on one submission; or a single EM assignment.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86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You define a schedule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But</a:t>
            </a:r>
            <a:r>
              <a:rPr lang="en-US" baseline="0" dirty="0"/>
              <a:t> can defer until submission reaches a specific stage in the workflow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e.g. some journals don’t inform reviewers until the author is informed. Feel it is courteous to do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43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listening!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88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key points for ORCID integrations.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81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oto Sans" charset="0"/>
              <a:ea typeface="Noto Sans" charset="0"/>
              <a:cs typeface="Noto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127DA-194F-8448-8E3F-FD22FD1C5D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1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Aries management decided to support the ORCID initiative from the start.</a:t>
            </a:r>
          </a:p>
          <a:p>
            <a:r>
              <a:rPr lang="en-US" dirty="0"/>
              <a:t>Still evolving and adding new features.</a:t>
            </a:r>
          </a:p>
          <a:p>
            <a:r>
              <a:rPr lang="en-US" dirty="0"/>
              <a:t>Author of presentation has designed most of these to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8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For the industry, the benefits will be unambiguous accreditation of works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ORCID is not just the identifier, it’s the profile; the profile adds meaning and value to the identifier.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Watch for provenance - an early criticism</a:t>
            </a:r>
            <a:r>
              <a:rPr lang="en-US" baseline="0" dirty="0"/>
              <a:t> of ORCID was that works were ‘self-claimed’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No longer the sole case – </a:t>
            </a:r>
            <a:r>
              <a:rPr lang="en-US" baseline="0" dirty="0" err="1"/>
              <a:t>Crossref</a:t>
            </a:r>
            <a:r>
              <a:rPr lang="en-US" baseline="0" dirty="0"/>
              <a:t> and others are now updating ORCID profiles directly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Much more trustworthy.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EM is the gateway through which the Author ORCID </a:t>
            </a:r>
            <a:r>
              <a:rPr lang="en-US" baseline="0" dirty="0" err="1"/>
              <a:t>iDs</a:t>
            </a:r>
            <a:r>
              <a:rPr lang="en-US" baseline="0" dirty="0"/>
              <a:t> make their way into the publishing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1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There are more immediate benefits to our users, too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How does the ORCID help editors?</a:t>
            </a:r>
            <a:r>
              <a:rPr lang="en-US" baseline="0" dirty="0"/>
              <a:t> For example, when inviting reviewers?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Well, it’s not just an identifier – it’s a profile as well; their public researcher profile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So it aids discovery and evaluation of potential contributors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We expect more and more users will make their works public via their ORCID profile.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E.g. in EM an ORCID drills-down to the associated public</a:t>
            </a:r>
            <a:r>
              <a:rPr lang="en-US" baseline="0" dirty="0"/>
              <a:t> ORCID Profile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This gives us more information about their activity outside of this publication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 Works is currently of interest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Reviewer Activity will be seen more in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14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is a whistle-stop tour through our history of integration.</a:t>
            </a:r>
          </a:p>
          <a:p>
            <a:r>
              <a:rPr lang="en-US" dirty="0"/>
              <a:t>Highlights – we won’t show every single ORCID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C2CE3-DE00-4EF6-8A90-5E52BD2E4DA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5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A4957-6304-2341-B188-2CC470EEB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/>
          <a:stretch/>
        </p:blipFill>
        <p:spPr>
          <a:xfrm>
            <a:off x="10742" y="0"/>
            <a:ext cx="1218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1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17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63122" y="405302"/>
            <a:ext cx="7230516" cy="984738"/>
          </a:xfrm>
        </p:spPr>
        <p:txBody>
          <a:bodyPr/>
          <a:lstStyle/>
          <a:p>
            <a:r>
              <a:rPr lang="en-US" dirty="0"/>
              <a:t>Click to edit green header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163485" y="1562100"/>
            <a:ext cx="7215716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64000" cy="6134100"/>
          </a:xfrm>
          <a:solidFill>
            <a:schemeClr val="bg1"/>
          </a:solidFill>
          <a:ln>
            <a:noFill/>
          </a:ln>
        </p:spPr>
        <p:txBody>
          <a:bodyPr anchor="ctr" anchorCtr="1"/>
          <a:lstStyle>
            <a:lvl1pPr>
              <a:defRPr baseline="0"/>
            </a:lvl1pPr>
          </a:lstStyle>
          <a:p>
            <a:r>
              <a:rPr lang="en-US" dirty="0"/>
              <a:t>Click to add imported image</a:t>
            </a:r>
          </a:p>
        </p:txBody>
      </p:sp>
    </p:spTree>
    <p:extLst>
      <p:ext uri="{BB962C8B-B14F-4D97-AF65-F5344CB8AC3E}">
        <p14:creationId xmlns:p14="http://schemas.microsoft.com/office/powerpoint/2010/main" val="349614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6/5/19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727C3-A1DE-7548-BC6B-2410C9DFD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/>
          <a:stretch/>
        </p:blipFill>
        <p:spPr>
          <a:xfrm>
            <a:off x="10742" y="0"/>
            <a:ext cx="1218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CFBFD-7947-0743-89D0-86BC16612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/>
          <a:stretch/>
        </p:blipFill>
        <p:spPr>
          <a:xfrm>
            <a:off x="10742" y="0"/>
            <a:ext cx="1218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77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BF75-1F1E-48E6-9A74-12FC4904F814}" type="datetimeFigureOut">
              <a:rPr lang="en-US" smtClean="0"/>
              <a:pPr/>
              <a:t>6/5/19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96C62-46B7-804B-8385-B8040454B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/>
          <a:stretch/>
        </p:blipFill>
        <p:spPr>
          <a:xfrm>
            <a:off x="10742" y="0"/>
            <a:ext cx="1218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6/5/19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8520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BF75-1F1E-48E6-9A74-12FC4904F814}" type="datetimeFigureOut">
              <a:rPr lang="en-US" smtClean="0"/>
              <a:pPr/>
              <a:t>6/5/19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4A12F-AE0E-8F4C-BC6C-8BF841580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" y="-2277943"/>
            <a:ext cx="12181257" cy="91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5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CA321-FCFD-A741-B1EE-7BC6BBF0A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" y="-2277943"/>
            <a:ext cx="12181257" cy="91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40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5212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3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6/5/19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2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rcid.org/about/what-is-orcid/mission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orcid.org/content/requiring-orcid-publication-workflows-open-letter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rcid.org/content/orcid-peer-review-task-force" TargetMode="External"/><Relationship Id="rId5" Type="http://schemas.openxmlformats.org/officeDocument/2006/relationships/hyperlink" Target="https://orcid.org/content/user-facilities-and-publications-working-group" TargetMode="External"/><Relationship Id="rId4" Type="http://schemas.openxmlformats.org/officeDocument/2006/relationships/hyperlink" Target="https://orcid.org/content/orcid-publishing-working-grou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png"/><Relationship Id="rId4" Type="http://schemas.openxmlformats.org/officeDocument/2006/relationships/package" Target="../embeddings/Microsoft_Word_Document.doc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iessys.com/events/" TargetMode="External"/><Relationship Id="rId2" Type="http://schemas.openxmlformats.org/officeDocument/2006/relationships/hyperlink" Target="https://www.ariessys.com/views-and-press/resources/user-group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witter.com/editmgr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about/event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unity@orcid.org" TargetMode="External"/><Relationship Id="rId5" Type="http://schemas.openxmlformats.org/officeDocument/2006/relationships/hyperlink" Target="https://twitter.com/ORCID_Org" TargetMode="External"/><Relationship Id="rId4" Type="http://schemas.openxmlformats.org/officeDocument/2006/relationships/hyperlink" Target="https://groups.google.com/forum/#!forum/orcid-api-users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7E9CD6-2E0C-6A45-9454-DA7E4155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5" t="24458" b="3752"/>
          <a:stretch/>
        </p:blipFill>
        <p:spPr>
          <a:xfrm>
            <a:off x="-24680" y="-27384"/>
            <a:ext cx="12175867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03203" y="303149"/>
            <a:ext cx="1217586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sz="4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Together: ORCID and Editorial Manager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771900" y="3654025"/>
            <a:ext cx="5410200" cy="6687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021659" y="1293749"/>
            <a:ext cx="9404023" cy="4170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SJ MacRae</a:t>
            </a:r>
            <a:r>
              <a:rPr lang="en-US" sz="2800" dirty="0">
                <a:solidFill>
                  <a:schemeClr val="bg1"/>
                </a:solidFill>
              </a:rPr>
              <a:t>, Senior Business Systems Analyst, Aries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Jocelyn Anthony</a:t>
            </a:r>
            <a:r>
              <a:rPr lang="en-US" sz="2800" dirty="0">
                <a:solidFill>
                  <a:schemeClr val="bg1"/>
                </a:solidFill>
              </a:rPr>
              <a:t>, Marketing Manager, Aries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Eric Olson</a:t>
            </a:r>
            <a:r>
              <a:rPr lang="en-US" sz="2800" dirty="0">
                <a:solidFill>
                  <a:schemeClr val="bg1"/>
                </a:solidFill>
              </a:rPr>
              <a:t>, Engagement and Partnerships Lead, ORCID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Alice Meadows</a:t>
            </a:r>
            <a:r>
              <a:rPr lang="en-US" sz="2800" dirty="0">
                <a:solidFill>
                  <a:schemeClr val="bg1"/>
                </a:solidFill>
              </a:rPr>
              <a:t>, Director of Communications, ORCID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408C75-D5BF-EC46-8CB0-AD87DA479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0"/>
          <a:stretch>
            <a:fillRect/>
          </a:stretch>
        </p:blipFill>
        <p:spPr>
          <a:xfrm>
            <a:off x="-24680" y="2780928"/>
            <a:ext cx="12192000" cy="4010726"/>
          </a:xfrm>
          <a:custGeom>
            <a:avLst/>
            <a:gdLst>
              <a:gd name="connsiteX0" fmla="*/ 0 w 12192000"/>
              <a:gd name="connsiteY0" fmla="*/ 0 h 3978712"/>
              <a:gd name="connsiteX1" fmla="*/ 12192000 w 12192000"/>
              <a:gd name="connsiteY1" fmla="*/ 2483552 h 3978712"/>
              <a:gd name="connsiteX2" fmla="*/ 12192000 w 12192000"/>
              <a:gd name="connsiteY2" fmla="*/ 3978712 h 3978712"/>
              <a:gd name="connsiteX3" fmla="*/ 0 w 12192000"/>
              <a:gd name="connsiteY3" fmla="*/ 3978712 h 397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78712">
                <a:moveTo>
                  <a:pt x="0" y="0"/>
                </a:moveTo>
                <a:lnTo>
                  <a:pt x="12192000" y="2483552"/>
                </a:lnTo>
                <a:lnTo>
                  <a:pt x="12192000" y="3978712"/>
                </a:lnTo>
                <a:lnTo>
                  <a:pt x="0" y="397871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FA2DF-8896-4442-A172-4C5046608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36" y="4359071"/>
            <a:ext cx="4666764" cy="1709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4C63B0-27BA-D546-9DA3-D2AF51658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1" y="1450510"/>
            <a:ext cx="1802185" cy="1802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865167-A709-1E46-A775-BABD4A9F4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" y="4322816"/>
            <a:ext cx="5282075" cy="14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7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C7A0D37-5F8F-CD4B-9024-7916BBD33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5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5B3CA76E-72A1-CE4C-86B7-90F8E13E25E5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D09176-E090-C848-9976-4466F7915F18}"/>
              </a:ext>
            </a:extLst>
          </p:cNvPr>
          <p:cNvSpPr txBox="1"/>
          <p:nvPr/>
        </p:nvSpPr>
        <p:spPr>
          <a:xfrm>
            <a:off x="0" y="980728"/>
            <a:ext cx="12192000" cy="415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ORCID’S VISION </a:t>
            </a: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WORLD WHERE ALL WHO PARTICIPATE IN RESEARCH, SCHOLARSHIP, AND INNOVATION ARE UNIQUELY IDENTIFIED AND CONNECTED TO THEIR CONTRIBUTIONS ACROSS DISCIPLINES, BORDERS, AND TIME.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AA997-D1C7-BC49-BF8E-85B79B8296EF}"/>
              </a:ext>
            </a:extLst>
          </p:cNvPr>
          <p:cNvSpPr txBox="1"/>
          <p:nvPr/>
        </p:nvSpPr>
        <p:spPr>
          <a:xfrm>
            <a:off x="3935760" y="630467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https://orcid.org/about/what-is-orcid/mission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0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1"/>
            <a:ext cx="12191975" cy="62445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0165" y="378943"/>
            <a:ext cx="5473700" cy="83777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5333" b="1" spc="-13" dirty="0">
                <a:solidFill>
                  <a:srgbClr val="A5CD38"/>
                </a:solidFill>
                <a:latin typeface="Arial"/>
                <a:cs typeface="Arial"/>
              </a:rPr>
              <a:t>WHAT </a:t>
            </a:r>
            <a:r>
              <a:rPr sz="5333" b="1" spc="-173" dirty="0">
                <a:solidFill>
                  <a:srgbClr val="A5CD38"/>
                </a:solidFill>
                <a:latin typeface="Arial"/>
                <a:cs typeface="Arial"/>
              </a:rPr>
              <a:t>IS</a:t>
            </a:r>
            <a:r>
              <a:rPr sz="5333" b="1" spc="-293" dirty="0">
                <a:solidFill>
                  <a:srgbClr val="A5CD38"/>
                </a:solidFill>
                <a:latin typeface="Arial"/>
                <a:cs typeface="Arial"/>
              </a:rPr>
              <a:t> </a:t>
            </a:r>
            <a:r>
              <a:rPr sz="5333" b="1" spc="-180" dirty="0">
                <a:solidFill>
                  <a:srgbClr val="A5CD38"/>
                </a:solidFill>
                <a:latin typeface="Arial"/>
                <a:cs typeface="Arial"/>
              </a:rPr>
              <a:t>ORCID?</a:t>
            </a:r>
            <a:endParaRPr sz="5333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8463" y="1596273"/>
            <a:ext cx="160336" cy="160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1534711" y="1499833"/>
            <a:ext cx="5086915" cy="333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058463" y="2358272"/>
            <a:ext cx="160336" cy="160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1534711" y="2286241"/>
            <a:ext cx="1788160" cy="402167"/>
          </a:xfrm>
          <a:custGeom>
            <a:avLst/>
            <a:gdLst/>
            <a:ahLst/>
            <a:cxnLst/>
            <a:rect l="l" t="t" r="r" b="b"/>
            <a:pathLst>
              <a:path w="1341120" h="301625">
                <a:moveTo>
                  <a:pt x="42713" y="228301"/>
                </a:moveTo>
                <a:lnTo>
                  <a:pt x="0" y="228301"/>
                </a:lnTo>
                <a:lnTo>
                  <a:pt x="100608" y="0"/>
                </a:lnTo>
                <a:lnTo>
                  <a:pt x="132903" y="0"/>
                </a:lnTo>
                <a:lnTo>
                  <a:pt x="149946" y="40034"/>
                </a:lnTo>
                <a:lnTo>
                  <a:pt x="115639" y="40034"/>
                </a:lnTo>
                <a:lnTo>
                  <a:pt x="115929" y="40874"/>
                </a:lnTo>
                <a:lnTo>
                  <a:pt x="80218" y="139004"/>
                </a:lnTo>
                <a:lnTo>
                  <a:pt x="192076" y="139004"/>
                </a:lnTo>
                <a:lnTo>
                  <a:pt x="207534" y="175318"/>
                </a:lnTo>
                <a:lnTo>
                  <a:pt x="64888" y="175318"/>
                </a:lnTo>
                <a:lnTo>
                  <a:pt x="42713" y="228301"/>
                </a:lnTo>
                <a:close/>
              </a:path>
              <a:path w="1341120" h="301625">
                <a:moveTo>
                  <a:pt x="115929" y="40874"/>
                </a:moveTo>
                <a:lnTo>
                  <a:pt x="115639" y="40034"/>
                </a:lnTo>
                <a:lnTo>
                  <a:pt x="116235" y="40034"/>
                </a:lnTo>
                <a:lnTo>
                  <a:pt x="115929" y="40874"/>
                </a:lnTo>
                <a:close/>
              </a:path>
              <a:path w="1341120" h="301625">
                <a:moveTo>
                  <a:pt x="192076" y="139004"/>
                </a:moveTo>
                <a:lnTo>
                  <a:pt x="149721" y="139004"/>
                </a:lnTo>
                <a:lnTo>
                  <a:pt x="115929" y="40874"/>
                </a:lnTo>
                <a:lnTo>
                  <a:pt x="116235" y="40034"/>
                </a:lnTo>
                <a:lnTo>
                  <a:pt x="149946" y="40034"/>
                </a:lnTo>
                <a:lnTo>
                  <a:pt x="192076" y="139004"/>
                </a:lnTo>
                <a:close/>
              </a:path>
              <a:path w="1341120" h="301625">
                <a:moveTo>
                  <a:pt x="230088" y="228301"/>
                </a:moveTo>
                <a:lnTo>
                  <a:pt x="186481" y="228301"/>
                </a:lnTo>
                <a:lnTo>
                  <a:pt x="164455" y="175318"/>
                </a:lnTo>
                <a:lnTo>
                  <a:pt x="207534" y="175318"/>
                </a:lnTo>
                <a:lnTo>
                  <a:pt x="230088" y="228301"/>
                </a:lnTo>
                <a:close/>
              </a:path>
              <a:path w="1341120" h="301625">
                <a:moveTo>
                  <a:pt x="414197" y="102244"/>
                </a:moveTo>
                <a:lnTo>
                  <a:pt x="352148" y="102244"/>
                </a:lnTo>
                <a:lnTo>
                  <a:pt x="354575" y="99816"/>
                </a:lnTo>
                <a:lnTo>
                  <a:pt x="356203" y="94170"/>
                </a:lnTo>
                <a:lnTo>
                  <a:pt x="391177" y="70022"/>
                </a:lnTo>
                <a:lnTo>
                  <a:pt x="399772" y="69501"/>
                </a:lnTo>
                <a:lnTo>
                  <a:pt x="404039" y="69501"/>
                </a:lnTo>
                <a:lnTo>
                  <a:pt x="409446" y="70642"/>
                </a:lnTo>
                <a:lnTo>
                  <a:pt x="415996" y="72925"/>
                </a:lnTo>
                <a:lnTo>
                  <a:pt x="414197" y="102244"/>
                </a:lnTo>
                <a:close/>
              </a:path>
              <a:path w="1341120" h="301625">
                <a:moveTo>
                  <a:pt x="359588" y="228301"/>
                </a:moveTo>
                <a:lnTo>
                  <a:pt x="323424" y="228301"/>
                </a:lnTo>
                <a:lnTo>
                  <a:pt x="323378" y="109387"/>
                </a:lnTo>
                <a:lnTo>
                  <a:pt x="323264" y="105815"/>
                </a:lnTo>
                <a:lnTo>
                  <a:pt x="323015" y="99602"/>
                </a:lnTo>
                <a:lnTo>
                  <a:pt x="321787" y="73222"/>
                </a:lnTo>
                <a:lnTo>
                  <a:pt x="357059" y="73222"/>
                </a:lnTo>
                <a:lnTo>
                  <a:pt x="357031" y="85305"/>
                </a:lnTo>
                <a:lnTo>
                  <a:pt x="356823" y="87530"/>
                </a:lnTo>
                <a:lnTo>
                  <a:pt x="356389" y="88031"/>
                </a:lnTo>
                <a:lnTo>
                  <a:pt x="353171" y="94523"/>
                </a:lnTo>
                <a:lnTo>
                  <a:pt x="351552" y="101946"/>
                </a:lnTo>
                <a:lnTo>
                  <a:pt x="352148" y="102244"/>
                </a:lnTo>
                <a:lnTo>
                  <a:pt x="414197" y="102244"/>
                </a:lnTo>
                <a:lnTo>
                  <a:pt x="413977" y="105815"/>
                </a:lnTo>
                <a:lnTo>
                  <a:pt x="395159" y="105815"/>
                </a:lnTo>
                <a:lnTo>
                  <a:pt x="386908" y="106532"/>
                </a:lnTo>
                <a:lnTo>
                  <a:pt x="360147" y="140744"/>
                </a:lnTo>
                <a:lnTo>
                  <a:pt x="359588" y="151357"/>
                </a:lnTo>
                <a:lnTo>
                  <a:pt x="359588" y="228301"/>
                </a:lnTo>
                <a:close/>
              </a:path>
              <a:path w="1341120" h="301625">
                <a:moveTo>
                  <a:pt x="352148" y="102244"/>
                </a:moveTo>
                <a:lnTo>
                  <a:pt x="351552" y="101946"/>
                </a:lnTo>
                <a:lnTo>
                  <a:pt x="353171" y="94523"/>
                </a:lnTo>
                <a:lnTo>
                  <a:pt x="356389" y="88031"/>
                </a:lnTo>
                <a:lnTo>
                  <a:pt x="356823" y="87530"/>
                </a:lnTo>
                <a:lnTo>
                  <a:pt x="356203" y="94170"/>
                </a:lnTo>
                <a:lnTo>
                  <a:pt x="354575" y="99816"/>
                </a:lnTo>
                <a:lnTo>
                  <a:pt x="352148" y="102244"/>
                </a:lnTo>
                <a:close/>
              </a:path>
              <a:path w="1341120" h="301625">
                <a:moveTo>
                  <a:pt x="413758" y="109387"/>
                </a:moveTo>
                <a:lnTo>
                  <a:pt x="404832" y="107006"/>
                </a:lnTo>
                <a:lnTo>
                  <a:pt x="398631" y="105815"/>
                </a:lnTo>
                <a:lnTo>
                  <a:pt x="413977" y="105815"/>
                </a:lnTo>
                <a:lnTo>
                  <a:pt x="413758" y="109387"/>
                </a:lnTo>
                <a:close/>
              </a:path>
              <a:path w="1341120" h="301625">
                <a:moveTo>
                  <a:pt x="501254" y="232021"/>
                </a:moveTo>
                <a:lnTo>
                  <a:pt x="455969" y="219045"/>
                </a:lnTo>
                <a:lnTo>
                  <a:pt x="427999" y="182871"/>
                </a:lnTo>
                <a:lnTo>
                  <a:pt x="422378" y="150762"/>
                </a:lnTo>
                <a:lnTo>
                  <a:pt x="423755" y="134093"/>
                </a:lnTo>
                <a:lnTo>
                  <a:pt x="444409" y="93017"/>
                </a:lnTo>
                <a:lnTo>
                  <a:pt x="485036" y="71194"/>
                </a:lnTo>
                <a:lnTo>
                  <a:pt x="501855" y="69501"/>
                </a:lnTo>
                <a:lnTo>
                  <a:pt x="518176" y="70869"/>
                </a:lnTo>
                <a:lnTo>
                  <a:pt x="555880" y="91379"/>
                </a:lnTo>
                <a:lnTo>
                  <a:pt x="564640" y="103881"/>
                </a:lnTo>
                <a:lnTo>
                  <a:pt x="500664" y="103881"/>
                </a:lnTo>
                <a:lnTo>
                  <a:pt x="492922" y="104448"/>
                </a:lnTo>
                <a:lnTo>
                  <a:pt x="461516" y="131712"/>
                </a:lnTo>
                <a:lnTo>
                  <a:pt x="573837" y="131712"/>
                </a:lnTo>
                <a:lnTo>
                  <a:pt x="574323" y="133823"/>
                </a:lnTo>
                <a:lnTo>
                  <a:pt x="575564" y="150762"/>
                </a:lnTo>
                <a:lnTo>
                  <a:pt x="575673" y="164305"/>
                </a:lnTo>
                <a:lnTo>
                  <a:pt x="461078" y="164305"/>
                </a:lnTo>
                <a:lnTo>
                  <a:pt x="461764" y="171449"/>
                </a:lnTo>
                <a:lnTo>
                  <a:pt x="493376" y="196675"/>
                </a:lnTo>
                <a:lnTo>
                  <a:pt x="501254" y="197493"/>
                </a:lnTo>
                <a:lnTo>
                  <a:pt x="571118" y="197493"/>
                </a:lnTo>
                <a:lnTo>
                  <a:pt x="565076" y="204609"/>
                </a:lnTo>
                <a:lnTo>
                  <a:pt x="531896" y="227418"/>
                </a:lnTo>
                <a:lnTo>
                  <a:pt x="512250" y="231510"/>
                </a:lnTo>
                <a:lnTo>
                  <a:pt x="501254" y="232021"/>
                </a:lnTo>
                <a:close/>
              </a:path>
              <a:path w="1341120" h="301625">
                <a:moveTo>
                  <a:pt x="573837" y="131712"/>
                </a:moveTo>
                <a:lnTo>
                  <a:pt x="537278" y="131712"/>
                </a:lnTo>
                <a:lnTo>
                  <a:pt x="536973" y="125263"/>
                </a:lnTo>
                <a:lnTo>
                  <a:pt x="533706" y="119011"/>
                </a:lnTo>
                <a:lnTo>
                  <a:pt x="500664" y="103881"/>
                </a:lnTo>
                <a:lnTo>
                  <a:pt x="564640" y="103881"/>
                </a:lnTo>
                <a:lnTo>
                  <a:pt x="570574" y="117536"/>
                </a:lnTo>
                <a:lnTo>
                  <a:pt x="573837" y="131712"/>
                </a:lnTo>
                <a:close/>
              </a:path>
              <a:path w="1341120" h="301625">
                <a:moveTo>
                  <a:pt x="571118" y="197493"/>
                </a:moveTo>
                <a:lnTo>
                  <a:pt x="501254" y="197493"/>
                </a:lnTo>
                <a:lnTo>
                  <a:pt x="513654" y="195987"/>
                </a:lnTo>
                <a:lnTo>
                  <a:pt x="525106" y="191466"/>
                </a:lnTo>
                <a:lnTo>
                  <a:pt x="535610" y="183932"/>
                </a:lnTo>
                <a:lnTo>
                  <a:pt x="545165" y="173384"/>
                </a:lnTo>
                <a:lnTo>
                  <a:pt x="573140" y="195112"/>
                </a:lnTo>
                <a:lnTo>
                  <a:pt x="571118" y="197493"/>
                </a:lnTo>
                <a:close/>
              </a:path>
              <a:path w="1341120" h="301625">
                <a:moveTo>
                  <a:pt x="673704" y="230087"/>
                </a:moveTo>
                <a:lnTo>
                  <a:pt x="627604" y="217530"/>
                </a:lnTo>
                <a:lnTo>
                  <a:pt x="598026" y="182351"/>
                </a:lnTo>
                <a:lnTo>
                  <a:pt x="591847" y="150762"/>
                </a:lnTo>
                <a:lnTo>
                  <a:pt x="593261" y="133116"/>
                </a:lnTo>
                <a:lnTo>
                  <a:pt x="614468" y="91677"/>
                </a:lnTo>
                <a:lnTo>
                  <a:pt x="656270" y="70999"/>
                </a:lnTo>
                <a:lnTo>
                  <a:pt x="673704" y="69501"/>
                </a:lnTo>
                <a:lnTo>
                  <a:pt x="682607" y="70032"/>
                </a:lnTo>
                <a:lnTo>
                  <a:pt x="719358" y="88366"/>
                </a:lnTo>
                <a:lnTo>
                  <a:pt x="724301" y="103137"/>
                </a:lnTo>
                <a:lnTo>
                  <a:pt x="754962" y="103137"/>
                </a:lnTo>
                <a:lnTo>
                  <a:pt x="754962" y="103881"/>
                </a:lnTo>
                <a:lnTo>
                  <a:pt x="673704" y="103881"/>
                </a:lnTo>
                <a:lnTo>
                  <a:pt x="664653" y="104718"/>
                </a:lnTo>
                <a:lnTo>
                  <a:pt x="633034" y="132344"/>
                </a:lnTo>
                <a:lnTo>
                  <a:pt x="629947" y="150762"/>
                </a:lnTo>
                <a:lnTo>
                  <a:pt x="630747" y="159775"/>
                </a:lnTo>
                <a:lnTo>
                  <a:pt x="657034" y="192247"/>
                </a:lnTo>
                <a:lnTo>
                  <a:pt x="674000" y="195707"/>
                </a:lnTo>
                <a:lnTo>
                  <a:pt x="754962" y="195707"/>
                </a:lnTo>
                <a:lnTo>
                  <a:pt x="754962" y="197940"/>
                </a:lnTo>
                <a:lnTo>
                  <a:pt x="724301" y="197940"/>
                </a:lnTo>
                <a:lnTo>
                  <a:pt x="721393" y="207210"/>
                </a:lnTo>
                <a:lnTo>
                  <a:pt x="717905" y="212674"/>
                </a:lnTo>
                <a:lnTo>
                  <a:pt x="681703" y="229612"/>
                </a:lnTo>
                <a:lnTo>
                  <a:pt x="673704" y="230087"/>
                </a:lnTo>
                <a:close/>
              </a:path>
              <a:path w="1341120" h="301625">
                <a:moveTo>
                  <a:pt x="754962" y="103137"/>
                </a:moveTo>
                <a:lnTo>
                  <a:pt x="724301" y="103137"/>
                </a:lnTo>
                <a:lnTo>
                  <a:pt x="724901" y="102839"/>
                </a:lnTo>
                <a:lnTo>
                  <a:pt x="722958" y="95091"/>
                </a:lnTo>
                <a:lnTo>
                  <a:pt x="722686" y="94582"/>
                </a:lnTo>
                <a:lnTo>
                  <a:pt x="718653" y="73222"/>
                </a:lnTo>
                <a:lnTo>
                  <a:pt x="754962" y="73222"/>
                </a:lnTo>
                <a:lnTo>
                  <a:pt x="754962" y="103137"/>
                </a:lnTo>
                <a:close/>
              </a:path>
              <a:path w="1341120" h="301625">
                <a:moveTo>
                  <a:pt x="724301" y="103137"/>
                </a:moveTo>
                <a:lnTo>
                  <a:pt x="722686" y="94582"/>
                </a:lnTo>
                <a:lnTo>
                  <a:pt x="722958" y="95091"/>
                </a:lnTo>
                <a:lnTo>
                  <a:pt x="724901" y="102839"/>
                </a:lnTo>
                <a:lnTo>
                  <a:pt x="724301" y="103137"/>
                </a:lnTo>
                <a:close/>
              </a:path>
              <a:path w="1341120" h="301625">
                <a:moveTo>
                  <a:pt x="754962" y="195707"/>
                </a:moveTo>
                <a:lnTo>
                  <a:pt x="674000" y="195707"/>
                </a:lnTo>
                <a:lnTo>
                  <a:pt x="683740" y="194898"/>
                </a:lnTo>
                <a:lnTo>
                  <a:pt x="692418" y="192470"/>
                </a:lnTo>
                <a:lnTo>
                  <a:pt x="717899" y="159515"/>
                </a:lnTo>
                <a:lnTo>
                  <a:pt x="718653" y="150167"/>
                </a:lnTo>
                <a:lnTo>
                  <a:pt x="717880" y="140204"/>
                </a:lnTo>
                <a:lnTo>
                  <a:pt x="691973" y="107229"/>
                </a:lnTo>
                <a:lnTo>
                  <a:pt x="673704" y="103881"/>
                </a:lnTo>
                <a:lnTo>
                  <a:pt x="754962" y="103881"/>
                </a:lnTo>
                <a:lnTo>
                  <a:pt x="754962" y="195707"/>
                </a:lnTo>
                <a:close/>
              </a:path>
              <a:path w="1341120" h="301625">
                <a:moveTo>
                  <a:pt x="721393" y="207210"/>
                </a:moveTo>
                <a:lnTo>
                  <a:pt x="724301" y="197940"/>
                </a:lnTo>
                <a:lnTo>
                  <a:pt x="724901" y="198387"/>
                </a:lnTo>
                <a:lnTo>
                  <a:pt x="722109" y="206088"/>
                </a:lnTo>
                <a:lnTo>
                  <a:pt x="721393" y="207210"/>
                </a:lnTo>
                <a:close/>
              </a:path>
              <a:path w="1341120" h="301625">
                <a:moveTo>
                  <a:pt x="742464" y="266996"/>
                </a:moveTo>
                <a:lnTo>
                  <a:pt x="671028" y="266996"/>
                </a:lnTo>
                <a:lnTo>
                  <a:pt x="691862" y="263806"/>
                </a:lnTo>
                <a:lnTo>
                  <a:pt x="706745" y="254234"/>
                </a:lnTo>
                <a:lnTo>
                  <a:pt x="715676" y="238281"/>
                </a:lnTo>
                <a:lnTo>
                  <a:pt x="718653" y="215948"/>
                </a:lnTo>
                <a:lnTo>
                  <a:pt x="721393" y="207210"/>
                </a:lnTo>
                <a:lnTo>
                  <a:pt x="722109" y="206088"/>
                </a:lnTo>
                <a:lnTo>
                  <a:pt x="724901" y="198387"/>
                </a:lnTo>
                <a:lnTo>
                  <a:pt x="724301" y="197940"/>
                </a:lnTo>
                <a:lnTo>
                  <a:pt x="754962" y="197940"/>
                </a:lnTo>
                <a:lnTo>
                  <a:pt x="754890" y="218143"/>
                </a:lnTo>
                <a:lnTo>
                  <a:pt x="753632" y="235649"/>
                </a:lnTo>
                <a:lnTo>
                  <a:pt x="749641" y="252039"/>
                </a:lnTo>
                <a:lnTo>
                  <a:pt x="742991" y="266308"/>
                </a:lnTo>
                <a:lnTo>
                  <a:pt x="742464" y="266996"/>
                </a:lnTo>
                <a:close/>
              </a:path>
              <a:path w="1341120" h="301625">
                <a:moveTo>
                  <a:pt x="671028" y="301529"/>
                </a:moveTo>
                <a:lnTo>
                  <a:pt x="630547" y="294976"/>
                </a:lnTo>
                <a:lnTo>
                  <a:pt x="592447" y="268335"/>
                </a:lnTo>
                <a:lnTo>
                  <a:pt x="617745" y="239165"/>
                </a:lnTo>
                <a:lnTo>
                  <a:pt x="630730" y="251341"/>
                </a:lnTo>
                <a:lnTo>
                  <a:pt x="643940" y="260038"/>
                </a:lnTo>
                <a:lnTo>
                  <a:pt x="657373" y="265257"/>
                </a:lnTo>
                <a:lnTo>
                  <a:pt x="671028" y="266996"/>
                </a:lnTo>
                <a:lnTo>
                  <a:pt x="742464" y="266996"/>
                </a:lnTo>
                <a:lnTo>
                  <a:pt x="733683" y="278456"/>
                </a:lnTo>
                <a:lnTo>
                  <a:pt x="721784" y="288268"/>
                </a:lnTo>
                <a:lnTo>
                  <a:pt x="707374" y="295384"/>
                </a:lnTo>
                <a:lnTo>
                  <a:pt x="690455" y="299804"/>
                </a:lnTo>
                <a:lnTo>
                  <a:pt x="671028" y="301529"/>
                </a:lnTo>
                <a:close/>
              </a:path>
              <a:path w="1341120" h="301625">
                <a:moveTo>
                  <a:pt x="813398" y="47178"/>
                </a:moveTo>
                <a:lnTo>
                  <a:pt x="799910" y="47178"/>
                </a:lnTo>
                <a:lnTo>
                  <a:pt x="794252" y="44995"/>
                </a:lnTo>
                <a:lnTo>
                  <a:pt x="789690" y="40629"/>
                </a:lnTo>
                <a:lnTo>
                  <a:pt x="785223" y="36164"/>
                </a:lnTo>
                <a:lnTo>
                  <a:pt x="782994" y="30509"/>
                </a:lnTo>
                <a:lnTo>
                  <a:pt x="782994" y="17015"/>
                </a:lnTo>
                <a:lnTo>
                  <a:pt x="785328" y="11409"/>
                </a:lnTo>
                <a:lnTo>
                  <a:pt x="789985" y="6845"/>
                </a:lnTo>
                <a:lnTo>
                  <a:pt x="794748" y="2281"/>
                </a:lnTo>
                <a:lnTo>
                  <a:pt x="800301" y="0"/>
                </a:lnTo>
                <a:lnTo>
                  <a:pt x="813007" y="0"/>
                </a:lnTo>
                <a:lnTo>
                  <a:pt x="818513" y="2281"/>
                </a:lnTo>
                <a:lnTo>
                  <a:pt x="827838" y="11409"/>
                </a:lnTo>
                <a:lnTo>
                  <a:pt x="830171" y="17015"/>
                </a:lnTo>
                <a:lnTo>
                  <a:pt x="830132" y="30509"/>
                </a:lnTo>
                <a:lnTo>
                  <a:pt x="827942" y="36015"/>
                </a:lnTo>
                <a:lnTo>
                  <a:pt x="819008" y="44945"/>
                </a:lnTo>
                <a:lnTo>
                  <a:pt x="813398" y="47178"/>
                </a:lnTo>
                <a:close/>
              </a:path>
              <a:path w="1341120" h="301625">
                <a:moveTo>
                  <a:pt x="824809" y="228301"/>
                </a:moveTo>
                <a:lnTo>
                  <a:pt x="788499" y="228301"/>
                </a:lnTo>
                <a:lnTo>
                  <a:pt x="788499" y="73222"/>
                </a:lnTo>
                <a:lnTo>
                  <a:pt x="824809" y="73222"/>
                </a:lnTo>
                <a:lnTo>
                  <a:pt x="824809" y="228301"/>
                </a:lnTo>
                <a:close/>
              </a:path>
              <a:path w="1341120" h="301625">
                <a:moveTo>
                  <a:pt x="965858" y="197493"/>
                </a:moveTo>
                <a:lnTo>
                  <a:pt x="913248" y="197493"/>
                </a:lnTo>
                <a:lnTo>
                  <a:pt x="919392" y="196006"/>
                </a:lnTo>
                <a:lnTo>
                  <a:pt x="928326" y="190052"/>
                </a:lnTo>
                <a:lnTo>
                  <a:pt x="930555" y="186332"/>
                </a:lnTo>
                <a:lnTo>
                  <a:pt x="930555" y="177402"/>
                </a:lnTo>
                <a:lnTo>
                  <a:pt x="895284" y="162965"/>
                </a:lnTo>
                <a:lnTo>
                  <a:pt x="884487" y="160147"/>
                </a:lnTo>
                <a:lnTo>
                  <a:pt x="852537" y="134614"/>
                </a:lnTo>
                <a:lnTo>
                  <a:pt x="849745" y="117871"/>
                </a:lnTo>
                <a:lnTo>
                  <a:pt x="850795" y="107844"/>
                </a:lnTo>
                <a:lnTo>
                  <a:pt x="875541" y="77399"/>
                </a:lnTo>
                <a:lnTo>
                  <a:pt x="909276" y="69501"/>
                </a:lnTo>
                <a:lnTo>
                  <a:pt x="927060" y="71753"/>
                </a:lnTo>
                <a:lnTo>
                  <a:pt x="942465" y="78208"/>
                </a:lnTo>
                <a:lnTo>
                  <a:pt x="955488" y="88868"/>
                </a:lnTo>
                <a:lnTo>
                  <a:pt x="966131" y="103732"/>
                </a:lnTo>
                <a:lnTo>
                  <a:pt x="965905" y="103881"/>
                </a:lnTo>
                <a:lnTo>
                  <a:pt x="901142" y="103881"/>
                </a:lnTo>
                <a:lnTo>
                  <a:pt x="895827" y="105220"/>
                </a:lnTo>
                <a:lnTo>
                  <a:pt x="891864" y="107899"/>
                </a:lnTo>
                <a:lnTo>
                  <a:pt x="887997" y="110578"/>
                </a:lnTo>
                <a:lnTo>
                  <a:pt x="886054" y="113803"/>
                </a:lnTo>
                <a:lnTo>
                  <a:pt x="886054" y="117573"/>
                </a:lnTo>
                <a:lnTo>
                  <a:pt x="887953" y="121889"/>
                </a:lnTo>
                <a:lnTo>
                  <a:pt x="893647" y="125758"/>
                </a:lnTo>
                <a:lnTo>
                  <a:pt x="903136" y="129181"/>
                </a:lnTo>
                <a:lnTo>
                  <a:pt x="929237" y="135051"/>
                </a:lnTo>
                <a:lnTo>
                  <a:pt x="940157" y="138818"/>
                </a:lnTo>
                <a:lnTo>
                  <a:pt x="967883" y="171440"/>
                </a:lnTo>
                <a:lnTo>
                  <a:pt x="968655" y="180974"/>
                </a:lnTo>
                <a:lnTo>
                  <a:pt x="967548" y="192368"/>
                </a:lnTo>
                <a:lnTo>
                  <a:pt x="965858" y="197493"/>
                </a:lnTo>
                <a:close/>
              </a:path>
              <a:path w="1341120" h="301625">
                <a:moveTo>
                  <a:pt x="936060" y="123526"/>
                </a:moveTo>
                <a:lnTo>
                  <a:pt x="929776" y="114931"/>
                </a:lnTo>
                <a:lnTo>
                  <a:pt x="922968" y="108792"/>
                </a:lnTo>
                <a:lnTo>
                  <a:pt x="915639" y="105109"/>
                </a:lnTo>
                <a:lnTo>
                  <a:pt x="907790" y="103881"/>
                </a:lnTo>
                <a:lnTo>
                  <a:pt x="965905" y="103881"/>
                </a:lnTo>
                <a:lnTo>
                  <a:pt x="936060" y="123526"/>
                </a:lnTo>
                <a:close/>
              </a:path>
              <a:path w="1341120" h="301625">
                <a:moveTo>
                  <a:pt x="905409" y="232021"/>
                </a:moveTo>
                <a:lnTo>
                  <a:pt x="862423" y="220646"/>
                </a:lnTo>
                <a:lnTo>
                  <a:pt x="841411" y="197791"/>
                </a:lnTo>
                <a:lnTo>
                  <a:pt x="869833" y="175914"/>
                </a:lnTo>
                <a:lnTo>
                  <a:pt x="875434" y="182397"/>
                </a:lnTo>
                <a:lnTo>
                  <a:pt x="880476" y="187559"/>
                </a:lnTo>
                <a:lnTo>
                  <a:pt x="884960" y="191401"/>
                </a:lnTo>
                <a:lnTo>
                  <a:pt x="888883" y="193921"/>
                </a:lnTo>
                <a:lnTo>
                  <a:pt x="893750" y="196303"/>
                </a:lnTo>
                <a:lnTo>
                  <a:pt x="899256" y="197493"/>
                </a:lnTo>
                <a:lnTo>
                  <a:pt x="965858" y="197493"/>
                </a:lnTo>
                <a:lnTo>
                  <a:pt x="964227" y="202442"/>
                </a:lnTo>
                <a:lnTo>
                  <a:pt x="930782" y="228673"/>
                </a:lnTo>
                <a:lnTo>
                  <a:pt x="918746" y="231184"/>
                </a:lnTo>
                <a:lnTo>
                  <a:pt x="905409" y="232021"/>
                </a:lnTo>
                <a:close/>
              </a:path>
              <a:path w="1341120" h="301625">
                <a:moveTo>
                  <a:pt x="1037778" y="73222"/>
                </a:moveTo>
                <a:lnTo>
                  <a:pt x="1001468" y="73222"/>
                </a:lnTo>
                <a:lnTo>
                  <a:pt x="1001468" y="32592"/>
                </a:lnTo>
                <a:lnTo>
                  <a:pt x="1037778" y="32592"/>
                </a:lnTo>
                <a:lnTo>
                  <a:pt x="1037778" y="73222"/>
                </a:lnTo>
                <a:close/>
              </a:path>
              <a:path w="1341120" h="301625">
                <a:moveTo>
                  <a:pt x="1079897" y="105815"/>
                </a:moveTo>
                <a:lnTo>
                  <a:pt x="970512" y="105815"/>
                </a:lnTo>
                <a:lnTo>
                  <a:pt x="970512" y="73222"/>
                </a:lnTo>
                <a:lnTo>
                  <a:pt x="1079897" y="73222"/>
                </a:lnTo>
                <a:lnTo>
                  <a:pt x="1079897" y="105815"/>
                </a:lnTo>
                <a:close/>
              </a:path>
              <a:path w="1341120" h="301625">
                <a:moveTo>
                  <a:pt x="1047160" y="232021"/>
                </a:moveTo>
                <a:lnTo>
                  <a:pt x="1007243" y="211874"/>
                </a:lnTo>
                <a:lnTo>
                  <a:pt x="1001468" y="179337"/>
                </a:lnTo>
                <a:lnTo>
                  <a:pt x="1001468" y="105815"/>
                </a:lnTo>
                <a:lnTo>
                  <a:pt x="1037778" y="105815"/>
                </a:lnTo>
                <a:lnTo>
                  <a:pt x="1037778" y="185389"/>
                </a:lnTo>
                <a:lnTo>
                  <a:pt x="1038968" y="191441"/>
                </a:lnTo>
                <a:lnTo>
                  <a:pt x="1041349" y="193921"/>
                </a:lnTo>
                <a:lnTo>
                  <a:pt x="1043836" y="196303"/>
                </a:lnTo>
                <a:lnTo>
                  <a:pt x="1047703" y="197493"/>
                </a:lnTo>
                <a:lnTo>
                  <a:pt x="1080118" y="197493"/>
                </a:lnTo>
                <a:lnTo>
                  <a:pt x="1081240" y="224580"/>
                </a:lnTo>
                <a:lnTo>
                  <a:pt x="1072633" y="227836"/>
                </a:lnTo>
                <a:lnTo>
                  <a:pt x="1064086" y="230161"/>
                </a:lnTo>
                <a:lnTo>
                  <a:pt x="1055595" y="231556"/>
                </a:lnTo>
                <a:lnTo>
                  <a:pt x="1047160" y="232021"/>
                </a:lnTo>
                <a:close/>
              </a:path>
              <a:path w="1341120" h="301625">
                <a:moveTo>
                  <a:pt x="1080118" y="197493"/>
                </a:moveTo>
                <a:lnTo>
                  <a:pt x="1052960" y="197493"/>
                </a:lnTo>
                <a:lnTo>
                  <a:pt x="1058486" y="196944"/>
                </a:lnTo>
                <a:lnTo>
                  <a:pt x="1064793" y="195298"/>
                </a:lnTo>
                <a:lnTo>
                  <a:pt x="1071882" y="192554"/>
                </a:lnTo>
                <a:lnTo>
                  <a:pt x="1079754" y="188712"/>
                </a:lnTo>
                <a:lnTo>
                  <a:pt x="1080118" y="197493"/>
                </a:lnTo>
                <a:close/>
              </a:path>
              <a:path w="1341120" h="301625">
                <a:moveTo>
                  <a:pt x="1187480" y="102244"/>
                </a:moveTo>
                <a:lnTo>
                  <a:pt x="1125427" y="102244"/>
                </a:lnTo>
                <a:lnTo>
                  <a:pt x="1127855" y="99816"/>
                </a:lnTo>
                <a:lnTo>
                  <a:pt x="1129483" y="94170"/>
                </a:lnTo>
                <a:lnTo>
                  <a:pt x="1164457" y="70022"/>
                </a:lnTo>
                <a:lnTo>
                  <a:pt x="1173051" y="69501"/>
                </a:lnTo>
                <a:lnTo>
                  <a:pt x="1177319" y="69501"/>
                </a:lnTo>
                <a:lnTo>
                  <a:pt x="1182719" y="70642"/>
                </a:lnTo>
                <a:lnTo>
                  <a:pt x="1189272" y="72925"/>
                </a:lnTo>
                <a:lnTo>
                  <a:pt x="1189254" y="73222"/>
                </a:lnTo>
                <a:lnTo>
                  <a:pt x="1181224" y="73222"/>
                </a:lnTo>
                <a:lnTo>
                  <a:pt x="1188219" y="90155"/>
                </a:lnTo>
                <a:lnTo>
                  <a:pt x="1187480" y="102244"/>
                </a:lnTo>
                <a:close/>
              </a:path>
              <a:path w="1341120" h="301625">
                <a:moveTo>
                  <a:pt x="1132866" y="228301"/>
                </a:moveTo>
                <a:lnTo>
                  <a:pt x="1096699" y="228301"/>
                </a:lnTo>
                <a:lnTo>
                  <a:pt x="1096653" y="109387"/>
                </a:lnTo>
                <a:lnTo>
                  <a:pt x="1096540" y="105815"/>
                </a:lnTo>
                <a:lnTo>
                  <a:pt x="1096291" y="99602"/>
                </a:lnTo>
                <a:lnTo>
                  <a:pt x="1095638" y="85305"/>
                </a:lnTo>
                <a:lnTo>
                  <a:pt x="1095061" y="73222"/>
                </a:lnTo>
                <a:lnTo>
                  <a:pt x="1130332" y="73222"/>
                </a:lnTo>
                <a:lnTo>
                  <a:pt x="1130309" y="85305"/>
                </a:lnTo>
                <a:lnTo>
                  <a:pt x="1130102" y="87527"/>
                </a:lnTo>
                <a:lnTo>
                  <a:pt x="1129665" y="88031"/>
                </a:lnTo>
                <a:lnTo>
                  <a:pt x="1126447" y="94523"/>
                </a:lnTo>
                <a:lnTo>
                  <a:pt x="1124826" y="101946"/>
                </a:lnTo>
                <a:lnTo>
                  <a:pt x="1125427" y="102244"/>
                </a:lnTo>
                <a:lnTo>
                  <a:pt x="1187480" y="102244"/>
                </a:lnTo>
                <a:lnTo>
                  <a:pt x="1187262" y="105815"/>
                </a:lnTo>
                <a:lnTo>
                  <a:pt x="1168432" y="105815"/>
                </a:lnTo>
                <a:lnTo>
                  <a:pt x="1160183" y="106532"/>
                </a:lnTo>
                <a:lnTo>
                  <a:pt x="1133424" y="140744"/>
                </a:lnTo>
                <a:lnTo>
                  <a:pt x="1132866" y="151357"/>
                </a:lnTo>
                <a:lnTo>
                  <a:pt x="1132866" y="228301"/>
                </a:lnTo>
                <a:close/>
              </a:path>
              <a:path w="1341120" h="301625">
                <a:moveTo>
                  <a:pt x="1188219" y="90155"/>
                </a:moveTo>
                <a:lnTo>
                  <a:pt x="1181224" y="73222"/>
                </a:lnTo>
                <a:lnTo>
                  <a:pt x="1189254" y="73222"/>
                </a:lnTo>
                <a:lnTo>
                  <a:pt x="1188219" y="90155"/>
                </a:lnTo>
                <a:close/>
              </a:path>
              <a:path w="1341120" h="301625">
                <a:moveTo>
                  <a:pt x="1264210" y="266996"/>
                </a:moveTo>
                <a:lnTo>
                  <a:pt x="1222943" y="266996"/>
                </a:lnTo>
                <a:lnTo>
                  <a:pt x="1229239" y="261391"/>
                </a:lnTo>
                <a:lnTo>
                  <a:pt x="1243136" y="223092"/>
                </a:lnTo>
                <a:lnTo>
                  <a:pt x="1188219" y="90155"/>
                </a:lnTo>
                <a:lnTo>
                  <a:pt x="1189254" y="73222"/>
                </a:lnTo>
                <a:lnTo>
                  <a:pt x="1222743" y="73222"/>
                </a:lnTo>
                <a:lnTo>
                  <a:pt x="1262918" y="189462"/>
                </a:lnTo>
                <a:lnTo>
                  <a:pt x="1262624" y="190350"/>
                </a:lnTo>
                <a:lnTo>
                  <a:pt x="1294700" y="190350"/>
                </a:lnTo>
                <a:lnTo>
                  <a:pt x="1267539" y="259406"/>
                </a:lnTo>
                <a:lnTo>
                  <a:pt x="1264210" y="266996"/>
                </a:lnTo>
                <a:close/>
              </a:path>
              <a:path w="1341120" h="301625">
                <a:moveTo>
                  <a:pt x="1294700" y="190350"/>
                </a:moveTo>
                <a:lnTo>
                  <a:pt x="1263224" y="190350"/>
                </a:lnTo>
                <a:lnTo>
                  <a:pt x="1262918" y="189462"/>
                </a:lnTo>
                <a:lnTo>
                  <a:pt x="1301324" y="73222"/>
                </a:lnTo>
                <a:lnTo>
                  <a:pt x="1340767" y="73222"/>
                </a:lnTo>
                <a:lnTo>
                  <a:pt x="1294700" y="190350"/>
                </a:lnTo>
                <a:close/>
              </a:path>
              <a:path w="1341120" h="301625">
                <a:moveTo>
                  <a:pt x="1125427" y="102244"/>
                </a:moveTo>
                <a:lnTo>
                  <a:pt x="1124826" y="101946"/>
                </a:lnTo>
                <a:lnTo>
                  <a:pt x="1126447" y="94523"/>
                </a:lnTo>
                <a:lnTo>
                  <a:pt x="1129665" y="88031"/>
                </a:lnTo>
                <a:lnTo>
                  <a:pt x="1130102" y="87527"/>
                </a:lnTo>
                <a:lnTo>
                  <a:pt x="1129483" y="94170"/>
                </a:lnTo>
                <a:lnTo>
                  <a:pt x="1127855" y="99816"/>
                </a:lnTo>
                <a:lnTo>
                  <a:pt x="1125427" y="102244"/>
                </a:lnTo>
                <a:close/>
              </a:path>
              <a:path w="1341120" h="301625">
                <a:moveTo>
                  <a:pt x="1187044" y="109387"/>
                </a:moveTo>
                <a:lnTo>
                  <a:pt x="1178109" y="107006"/>
                </a:lnTo>
                <a:lnTo>
                  <a:pt x="1171908" y="105815"/>
                </a:lnTo>
                <a:lnTo>
                  <a:pt x="1187262" y="105815"/>
                </a:lnTo>
                <a:lnTo>
                  <a:pt x="1187044" y="109387"/>
                </a:lnTo>
                <a:close/>
              </a:path>
              <a:path w="1341120" h="301625">
                <a:moveTo>
                  <a:pt x="1263224" y="190350"/>
                </a:moveTo>
                <a:lnTo>
                  <a:pt x="1262624" y="190350"/>
                </a:lnTo>
                <a:lnTo>
                  <a:pt x="1262918" y="189462"/>
                </a:lnTo>
                <a:lnTo>
                  <a:pt x="1263224" y="190350"/>
                </a:lnTo>
                <a:close/>
              </a:path>
              <a:path w="1341120" h="301625">
                <a:moveTo>
                  <a:pt x="1214999" y="301529"/>
                </a:moveTo>
                <a:lnTo>
                  <a:pt x="1207831" y="301138"/>
                </a:lnTo>
                <a:lnTo>
                  <a:pt x="1200754" y="299964"/>
                </a:lnTo>
                <a:lnTo>
                  <a:pt x="1193768" y="298009"/>
                </a:lnTo>
                <a:lnTo>
                  <a:pt x="1186872" y="295271"/>
                </a:lnTo>
                <a:lnTo>
                  <a:pt x="1191787" y="261043"/>
                </a:lnTo>
                <a:lnTo>
                  <a:pt x="1199026" y="265012"/>
                </a:lnTo>
                <a:lnTo>
                  <a:pt x="1206570" y="266996"/>
                </a:lnTo>
                <a:lnTo>
                  <a:pt x="1264210" y="266996"/>
                </a:lnTo>
                <a:lnTo>
                  <a:pt x="1262880" y="270028"/>
                </a:lnTo>
                <a:lnTo>
                  <a:pt x="1232714" y="299108"/>
                </a:lnTo>
                <a:lnTo>
                  <a:pt x="1224340" y="300924"/>
                </a:lnTo>
                <a:lnTo>
                  <a:pt x="1214999" y="301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058463" y="3120270"/>
            <a:ext cx="160336" cy="16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1534711" y="3023826"/>
            <a:ext cx="9223613" cy="426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1564676" y="3506425"/>
            <a:ext cx="7962704" cy="333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1058463" y="4364867"/>
            <a:ext cx="160336" cy="16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1534712" y="4273389"/>
            <a:ext cx="8249513" cy="421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1058463" y="5126866"/>
            <a:ext cx="160336" cy="16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1534711" y="5030422"/>
            <a:ext cx="7798156" cy="4214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02FF959B-F34A-0441-8ADF-E9194BDBACDD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F3A3D7-3D3F-6841-A2CE-180A8D5A3D85}"/>
              </a:ext>
            </a:extLst>
          </p:cNvPr>
          <p:cNvSpPr/>
          <p:nvPr/>
        </p:nvSpPr>
        <p:spPr>
          <a:xfrm>
            <a:off x="478662" y="1290700"/>
            <a:ext cx="6697457" cy="16142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D6F05-8538-6B4F-B168-193065102374}"/>
              </a:ext>
            </a:extLst>
          </p:cNvPr>
          <p:cNvSpPr/>
          <p:nvPr/>
        </p:nvSpPr>
        <p:spPr>
          <a:xfrm>
            <a:off x="695400" y="2529819"/>
            <a:ext cx="10801200" cy="16658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1EAB38-5D07-5A43-ADEC-8B0179257A28}"/>
              </a:ext>
            </a:extLst>
          </p:cNvPr>
          <p:cNvSpPr/>
          <p:nvPr/>
        </p:nvSpPr>
        <p:spPr>
          <a:xfrm>
            <a:off x="839335" y="3828660"/>
            <a:ext cx="9787989" cy="19766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47" y="978406"/>
            <a:ext cx="11704296" cy="4882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2192000" cy="6034193"/>
          </a:xfrm>
          <a:custGeom>
            <a:avLst/>
            <a:gdLst/>
            <a:ahLst/>
            <a:cxnLst/>
            <a:rect l="l" t="t" r="r" b="b"/>
            <a:pathLst>
              <a:path w="9144000" h="4525645">
                <a:moveTo>
                  <a:pt x="0" y="0"/>
                </a:moveTo>
                <a:lnTo>
                  <a:pt x="9143981" y="0"/>
                </a:lnTo>
                <a:lnTo>
                  <a:pt x="9143981" y="4525491"/>
                </a:lnTo>
                <a:lnTo>
                  <a:pt x="0" y="45254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6" name="object 6"/>
          <p:cNvSpPr/>
          <p:nvPr/>
        </p:nvSpPr>
        <p:spPr>
          <a:xfrm>
            <a:off x="0" y="1"/>
            <a:ext cx="12192000" cy="6034193"/>
          </a:xfrm>
          <a:custGeom>
            <a:avLst/>
            <a:gdLst/>
            <a:ahLst/>
            <a:cxnLst/>
            <a:rect l="l" t="t" r="r" b="b"/>
            <a:pathLst>
              <a:path w="9144000" h="4525645">
                <a:moveTo>
                  <a:pt x="0" y="0"/>
                </a:moveTo>
                <a:lnTo>
                  <a:pt x="9143981" y="0"/>
                </a:lnTo>
                <a:lnTo>
                  <a:pt x="9143981" y="4525490"/>
                </a:lnTo>
                <a:lnTo>
                  <a:pt x="0" y="452549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4123691" y="1"/>
            <a:ext cx="3860792" cy="1257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3433026" y="984888"/>
            <a:ext cx="1142997" cy="1142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7478918" y="1073787"/>
            <a:ext cx="1142997" cy="1142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6375187" y="2148995"/>
            <a:ext cx="2052021" cy="2804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5482588" y="4368624"/>
            <a:ext cx="1142997" cy="1142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3657259" y="2139296"/>
            <a:ext cx="2082795" cy="28193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5139690" y="1394521"/>
            <a:ext cx="1828796" cy="18287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1590633" y="789498"/>
            <a:ext cx="1919393" cy="1742507"/>
          </a:xfrm>
          <a:prstGeom prst="rect">
            <a:avLst/>
          </a:prstGeom>
        </p:spPr>
        <p:txBody>
          <a:bodyPr vert="horz" wrap="square" lIns="0" tIns="60113" rIns="0" bIns="0" rtlCol="0">
            <a:spAutoFit/>
          </a:bodyPr>
          <a:lstStyle/>
          <a:p>
            <a:pPr marL="250607">
              <a:spcBef>
                <a:spcPts val="473"/>
              </a:spcBef>
            </a:pPr>
            <a:r>
              <a:rPr lang="en-US" sz="2133" spc="-93" dirty="0">
                <a:solidFill>
                  <a:srgbClr val="318CAE"/>
                </a:solidFill>
                <a:latin typeface="Noto Serif"/>
                <a:cs typeface="Noto Serif"/>
              </a:rPr>
              <a:t>    </a:t>
            </a:r>
            <a:r>
              <a:rPr sz="2133" spc="-93" dirty="0">
                <a:solidFill>
                  <a:srgbClr val="318CAE"/>
                </a:solidFill>
                <a:latin typeface="Noto Serif"/>
                <a:cs typeface="Noto Serif"/>
              </a:rPr>
              <a:t>PUBLISHER</a:t>
            </a:r>
            <a:endParaRPr sz="2133" dirty="0">
              <a:latin typeface="Noto Serif"/>
              <a:cs typeface="Noto Serif"/>
            </a:endParaRPr>
          </a:p>
          <a:p>
            <a:pPr marL="161709" marR="150703" algn="ctr">
              <a:lnSpc>
                <a:spcPct val="113300"/>
              </a:lnSpc>
            </a:pPr>
            <a:r>
              <a:rPr sz="2133" spc="-27" dirty="0">
                <a:solidFill>
                  <a:srgbClr val="318CAE"/>
                </a:solidFill>
                <a:latin typeface="Noto Serif"/>
                <a:cs typeface="Noto Serif"/>
              </a:rPr>
              <a:t>&amp;         </a:t>
            </a:r>
            <a:r>
              <a:rPr sz="2133" spc="-67" dirty="0">
                <a:solidFill>
                  <a:srgbClr val="318CAE"/>
                </a:solidFill>
                <a:latin typeface="Noto Serif"/>
                <a:cs typeface="Noto Serif"/>
              </a:rPr>
              <a:t>REPOSITORY</a:t>
            </a:r>
            <a:endParaRPr sz="2133" dirty="0">
              <a:latin typeface="Noto Serif"/>
              <a:cs typeface="Noto Serif"/>
            </a:endParaRPr>
          </a:p>
          <a:p>
            <a:pPr marL="49105" marR="40639" algn="ctr">
              <a:lnSpc>
                <a:spcPct val="115399"/>
              </a:lnSpc>
              <a:spcBef>
                <a:spcPts val="33"/>
              </a:spcBef>
            </a:pP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Assert</a:t>
            </a:r>
            <a:r>
              <a:rPr sz="1733" spc="-9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1733" spc="-33" dirty="0">
                <a:solidFill>
                  <a:srgbClr val="2B2B2D"/>
                </a:solidFill>
                <a:latin typeface="Noto Serif"/>
                <a:cs typeface="Noto Serif"/>
              </a:rPr>
              <a:t>authorship  </a:t>
            </a: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&amp;</a:t>
            </a:r>
            <a:endParaRPr sz="1733" dirty="0">
              <a:latin typeface="Noto Serif"/>
              <a:cs typeface="Noto Serif"/>
            </a:endParaRPr>
          </a:p>
          <a:p>
            <a:pPr algn="ctr">
              <a:spcBef>
                <a:spcPts val="320"/>
              </a:spcBef>
            </a:pPr>
            <a:r>
              <a:rPr sz="1733" spc="-13" dirty="0">
                <a:solidFill>
                  <a:srgbClr val="2B2B2D"/>
                </a:solidFill>
                <a:latin typeface="Noto Serif"/>
                <a:cs typeface="Noto Serif"/>
              </a:rPr>
              <a:t>data</a:t>
            </a:r>
            <a:r>
              <a:rPr sz="1733" spc="-5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1733" spc="-40" dirty="0">
                <a:solidFill>
                  <a:srgbClr val="2B2B2D"/>
                </a:solidFill>
                <a:latin typeface="Noto Serif"/>
                <a:cs typeface="Noto Serif"/>
              </a:rPr>
              <a:t>contributions</a:t>
            </a:r>
            <a:endParaRPr sz="1733" dirty="0">
              <a:latin typeface="Noto Serif"/>
              <a:cs typeface="Noto Serif"/>
            </a:endParaRPr>
          </a:p>
        </p:txBody>
      </p:sp>
      <p:sp>
        <p:nvSpPr>
          <p:cNvPr id="15" name="object 15"/>
          <p:cNvSpPr txBox="1"/>
          <p:nvPr/>
        </p:nvSpPr>
        <p:spPr>
          <a:xfrm rot="1860000">
            <a:off x="4342675" y="2214167"/>
            <a:ext cx="83893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3"/>
              </a:lnSpc>
            </a:pPr>
            <a:r>
              <a:rPr sz="1333" b="1" spc="-33" dirty="0">
                <a:solidFill>
                  <a:srgbClr val="6D6E70"/>
                </a:solidFill>
                <a:latin typeface="Arial"/>
                <a:cs typeface="Arial"/>
              </a:rPr>
              <a:t>CONNECT</a:t>
            </a:r>
            <a:endParaRPr sz="1333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37292" y="1628897"/>
            <a:ext cx="850897" cy="558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4553724" y="1931329"/>
            <a:ext cx="838197" cy="571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/>
          <p:nvPr/>
        </p:nvSpPr>
        <p:spPr>
          <a:xfrm>
            <a:off x="6867686" y="1876986"/>
            <a:ext cx="850897" cy="558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/>
          <p:nvPr/>
        </p:nvSpPr>
        <p:spPr>
          <a:xfrm>
            <a:off x="6763952" y="2179419"/>
            <a:ext cx="838197" cy="5714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20"/>
          <p:cNvSpPr/>
          <p:nvPr/>
        </p:nvSpPr>
        <p:spPr>
          <a:xfrm>
            <a:off x="5711822" y="3181687"/>
            <a:ext cx="906988" cy="10161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/>
          <p:nvPr/>
        </p:nvSpPr>
        <p:spPr>
          <a:xfrm>
            <a:off x="5495688" y="3432629"/>
            <a:ext cx="911731" cy="10113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22"/>
          <p:cNvSpPr txBox="1"/>
          <p:nvPr/>
        </p:nvSpPr>
        <p:spPr>
          <a:xfrm rot="19740000">
            <a:off x="6961548" y="2515164"/>
            <a:ext cx="83893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3"/>
              </a:lnSpc>
            </a:pPr>
            <a:r>
              <a:rPr sz="1333" b="1" i="1" spc="-33" dirty="0">
                <a:solidFill>
                  <a:srgbClr val="6D6E70"/>
                </a:solidFill>
                <a:latin typeface="Arial"/>
                <a:cs typeface="Arial"/>
              </a:rPr>
              <a:t>CONNECT</a:t>
            </a:r>
            <a:endParaRPr sz="1333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84213" y="3386702"/>
            <a:ext cx="205121" cy="981659"/>
          </a:xfrm>
          <a:prstGeom prst="rect">
            <a:avLst/>
          </a:prstGeom>
        </p:spPr>
        <p:txBody>
          <a:bodyPr vert="vert" wrap="square" lIns="0" tIns="27940" rIns="0" bIns="0" rtlCol="0">
            <a:spAutoFit/>
          </a:bodyPr>
          <a:lstStyle/>
          <a:p>
            <a:pPr marL="16933">
              <a:spcBef>
                <a:spcPts val="220"/>
              </a:spcBef>
            </a:pPr>
            <a:r>
              <a:rPr sz="1333" b="1" spc="-33" dirty="0">
                <a:solidFill>
                  <a:srgbClr val="6D6E70"/>
                </a:solidFill>
                <a:latin typeface="Arial"/>
                <a:cs typeface="Arial"/>
              </a:rPr>
              <a:t>CONNECT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860000">
            <a:off x="4614533" y="1647196"/>
            <a:ext cx="75880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3"/>
              </a:lnSpc>
            </a:pPr>
            <a:r>
              <a:rPr sz="1333" b="1" spc="-80" dirty="0">
                <a:solidFill>
                  <a:srgbClr val="6D6E70"/>
                </a:solidFill>
                <a:latin typeface="Arial"/>
                <a:cs typeface="Arial"/>
              </a:rPr>
              <a:t>COLLECT</a:t>
            </a:r>
            <a:endParaRPr sz="1333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19860000">
            <a:off x="6735618" y="1915397"/>
            <a:ext cx="758809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3"/>
              </a:lnSpc>
            </a:pPr>
            <a:r>
              <a:rPr sz="1333" b="1" i="1" spc="-80" dirty="0">
                <a:solidFill>
                  <a:srgbClr val="6D6E70"/>
                </a:solidFill>
                <a:latin typeface="Arial"/>
                <a:cs typeface="Arial"/>
              </a:rPr>
              <a:t>COLLECT</a:t>
            </a:r>
            <a:endParaRPr sz="1333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53432" y="3337844"/>
            <a:ext cx="205121" cy="925821"/>
          </a:xfrm>
          <a:prstGeom prst="rect">
            <a:avLst/>
          </a:prstGeom>
        </p:spPr>
        <p:txBody>
          <a:bodyPr vert="vert" wrap="square" lIns="0" tIns="27940" rIns="0" bIns="0" rtlCol="0">
            <a:spAutoFit/>
          </a:bodyPr>
          <a:lstStyle/>
          <a:p>
            <a:pPr marL="16933">
              <a:spcBef>
                <a:spcPts val="220"/>
              </a:spcBef>
            </a:pPr>
            <a:r>
              <a:rPr sz="1333" b="1" spc="-7" dirty="0">
                <a:solidFill>
                  <a:srgbClr val="6D6E70"/>
                </a:solidFill>
                <a:latin typeface="Arial"/>
                <a:cs typeface="Arial"/>
              </a:rPr>
              <a:t>COLLECT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99906" y="1169294"/>
            <a:ext cx="2269067" cy="919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lnSpc>
                <a:spcPct val="115399"/>
              </a:lnSpc>
              <a:spcBef>
                <a:spcPts val="133"/>
              </a:spcBef>
            </a:pPr>
            <a:r>
              <a:rPr sz="1733" spc="-80" dirty="0">
                <a:solidFill>
                  <a:srgbClr val="2B2B2D"/>
                </a:solidFill>
                <a:latin typeface="Noto Serif"/>
                <a:cs typeface="Noto Serif"/>
              </a:rPr>
              <a:t>Track </a:t>
            </a:r>
            <a:r>
              <a:rPr sz="1733" spc="-53" dirty="0">
                <a:solidFill>
                  <a:srgbClr val="2B2B2D"/>
                </a:solidFill>
                <a:latin typeface="Noto Serif"/>
                <a:cs typeface="Noto Serif"/>
              </a:rPr>
              <a:t>faculty activities  </a:t>
            </a: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&amp;</a:t>
            </a:r>
            <a:endParaRPr sz="1733" dirty="0">
              <a:latin typeface="Noto Serif"/>
              <a:cs typeface="Noto Serif"/>
            </a:endParaRPr>
          </a:p>
          <a:p>
            <a:pPr marL="50799" marR="42332" algn="ctr">
              <a:lnSpc>
                <a:spcPct val="115399"/>
              </a:lnSpc>
            </a:pP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Assert </a:t>
            </a:r>
            <a:r>
              <a:rPr sz="1733" spc="-53" dirty="0">
                <a:solidFill>
                  <a:srgbClr val="2B2B2D"/>
                </a:solidFill>
                <a:latin typeface="Noto Serif"/>
                <a:cs typeface="Noto Serif"/>
              </a:rPr>
              <a:t>faculty </a:t>
            </a:r>
            <a:r>
              <a:rPr sz="1733" spc="-33" dirty="0">
                <a:solidFill>
                  <a:srgbClr val="2B2B2D"/>
                </a:solidFill>
                <a:latin typeface="Noto Serif"/>
                <a:cs typeface="Noto Serif"/>
              </a:rPr>
              <a:t>or </a:t>
            </a: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staff  </a:t>
            </a:r>
            <a:r>
              <a:rPr sz="1733" spc="-53" dirty="0">
                <a:solidFill>
                  <a:srgbClr val="2B2B2D"/>
                </a:solidFill>
                <a:latin typeface="Noto Serif"/>
                <a:cs typeface="Noto Serif"/>
              </a:rPr>
              <a:t>affiliations</a:t>
            </a:r>
            <a:endParaRPr sz="1733" dirty="0">
              <a:latin typeface="Noto Serif"/>
              <a:cs typeface="Noto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52154" y="5327857"/>
            <a:ext cx="5571913" cy="1367896"/>
          </a:xfrm>
          <a:prstGeom prst="rect">
            <a:avLst/>
          </a:prstGeom>
        </p:spPr>
        <p:txBody>
          <a:bodyPr vert="horz" wrap="square" lIns="0" tIns="71967" rIns="0" bIns="0" rtlCol="0">
            <a:spAutoFit/>
          </a:bodyPr>
          <a:lstStyle/>
          <a:p>
            <a:pPr marL="1424058">
              <a:spcBef>
                <a:spcPts val="567"/>
              </a:spcBef>
            </a:pPr>
            <a:r>
              <a:rPr sz="2133" spc="-73" dirty="0">
                <a:solidFill>
                  <a:srgbClr val="318CAE"/>
                </a:solidFill>
                <a:latin typeface="Noto Serif"/>
                <a:cs typeface="Noto Serif"/>
              </a:rPr>
              <a:t>FUNDER </a:t>
            </a:r>
            <a:r>
              <a:rPr sz="2133" spc="-27" dirty="0">
                <a:solidFill>
                  <a:srgbClr val="318CAE"/>
                </a:solidFill>
                <a:latin typeface="Noto Serif"/>
                <a:cs typeface="Noto Serif"/>
              </a:rPr>
              <a:t>&amp;</a:t>
            </a:r>
            <a:r>
              <a:rPr sz="2133" spc="-7" dirty="0">
                <a:solidFill>
                  <a:srgbClr val="318CAE"/>
                </a:solidFill>
                <a:latin typeface="Noto Serif"/>
                <a:cs typeface="Noto Serif"/>
              </a:rPr>
              <a:t> </a:t>
            </a:r>
            <a:r>
              <a:rPr sz="2133" spc="-127" dirty="0">
                <a:solidFill>
                  <a:srgbClr val="318CAE"/>
                </a:solidFill>
                <a:latin typeface="Noto Serif"/>
                <a:cs typeface="Noto Serif"/>
              </a:rPr>
              <a:t>FACILITATOR</a:t>
            </a:r>
            <a:endParaRPr sz="2133">
              <a:latin typeface="Noto Serif"/>
              <a:cs typeface="Noto Serif"/>
            </a:endParaRPr>
          </a:p>
          <a:p>
            <a:pPr marL="1444377">
              <a:spcBef>
                <a:spcPts val="360"/>
              </a:spcBef>
            </a:pP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Assert </a:t>
            </a:r>
            <a:r>
              <a:rPr sz="1733" spc="-40" dirty="0">
                <a:solidFill>
                  <a:srgbClr val="2B2B2D"/>
                </a:solidFill>
                <a:latin typeface="Noto Serif"/>
                <a:cs typeface="Noto Serif"/>
              </a:rPr>
              <a:t>grant </a:t>
            </a:r>
            <a:r>
              <a:rPr sz="1733" spc="-27" dirty="0">
                <a:solidFill>
                  <a:srgbClr val="2B2B2D"/>
                </a:solidFill>
                <a:latin typeface="Noto Serif"/>
                <a:cs typeface="Noto Serif"/>
              </a:rPr>
              <a:t>&amp; </a:t>
            </a:r>
            <a:r>
              <a:rPr sz="1733" spc="-73" dirty="0">
                <a:solidFill>
                  <a:srgbClr val="2B2B2D"/>
                </a:solidFill>
                <a:latin typeface="Noto Serif"/>
                <a:cs typeface="Noto Serif"/>
              </a:rPr>
              <a:t>facility</a:t>
            </a:r>
            <a:r>
              <a:rPr sz="173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1733" spc="-47" dirty="0">
                <a:solidFill>
                  <a:srgbClr val="2B2B2D"/>
                </a:solidFill>
                <a:latin typeface="Noto Serif"/>
                <a:cs typeface="Noto Serif"/>
              </a:rPr>
              <a:t>awards</a:t>
            </a:r>
            <a:endParaRPr sz="1733">
              <a:latin typeface="Noto Serif"/>
              <a:cs typeface="Noto Serif"/>
            </a:endParaRPr>
          </a:p>
          <a:p>
            <a:pPr>
              <a:spcBef>
                <a:spcPts val="60"/>
              </a:spcBef>
            </a:pPr>
            <a:endParaRPr sz="2267">
              <a:latin typeface="Times New Roman"/>
              <a:cs typeface="Times New Roman"/>
            </a:endParaRPr>
          </a:p>
          <a:p>
            <a:pPr marL="16933">
              <a:spcBef>
                <a:spcPts val="7"/>
              </a:spcBef>
            </a:pPr>
            <a:r>
              <a:rPr sz="1867" spc="-20" dirty="0">
                <a:solidFill>
                  <a:srgbClr val="A5CD38"/>
                </a:solidFill>
                <a:latin typeface="Noto Serif"/>
                <a:cs typeface="Noto Serif"/>
              </a:rPr>
              <a:t>https://members.orcid.org/research-organizations</a:t>
            </a:r>
            <a:endParaRPr sz="1867">
              <a:latin typeface="Noto Serif"/>
              <a:cs typeface="Noto Serif"/>
            </a:endParaRPr>
          </a:p>
        </p:txBody>
      </p:sp>
      <p:sp>
        <p:nvSpPr>
          <p:cNvPr id="30" name="object 30"/>
          <p:cNvSpPr/>
          <p:nvPr/>
        </p:nvSpPr>
        <p:spPr>
          <a:xfrm rot="13675670">
            <a:off x="4276230" y="1663978"/>
            <a:ext cx="1179407" cy="707813"/>
          </a:xfrm>
          <a:custGeom>
            <a:avLst/>
            <a:gdLst/>
            <a:ahLst/>
            <a:cxnLst/>
            <a:rect l="l" t="t" r="r" b="b"/>
            <a:pathLst>
              <a:path w="884554" h="530860">
                <a:moveTo>
                  <a:pt x="6999" y="458470"/>
                </a:moveTo>
                <a:lnTo>
                  <a:pt x="0" y="432017"/>
                </a:lnTo>
                <a:lnTo>
                  <a:pt x="1045" y="403199"/>
                </a:lnTo>
                <a:lnTo>
                  <a:pt x="25582" y="340260"/>
                </a:lnTo>
                <a:lnTo>
                  <a:pt x="48231" y="307031"/>
                </a:lnTo>
                <a:lnTo>
                  <a:pt x="77236" y="273226"/>
                </a:lnTo>
                <a:lnTo>
                  <a:pt x="112177" y="239291"/>
                </a:lnTo>
                <a:lnTo>
                  <a:pt x="152632" y="205674"/>
                </a:lnTo>
                <a:lnTo>
                  <a:pt x="198178" y="172822"/>
                </a:lnTo>
                <a:lnTo>
                  <a:pt x="248394" y="141181"/>
                </a:lnTo>
                <a:lnTo>
                  <a:pt x="302858" y="111198"/>
                </a:lnTo>
                <a:lnTo>
                  <a:pt x="361148" y="83321"/>
                </a:lnTo>
                <a:lnTo>
                  <a:pt x="420914" y="58765"/>
                </a:lnTo>
                <a:lnTo>
                  <a:pt x="479679" y="38460"/>
                </a:lnTo>
                <a:lnTo>
                  <a:pt x="536826" y="22417"/>
                </a:lnTo>
                <a:lnTo>
                  <a:pt x="591742" y="10650"/>
                </a:lnTo>
                <a:lnTo>
                  <a:pt x="643813" y="3173"/>
                </a:lnTo>
                <a:lnTo>
                  <a:pt x="692423" y="0"/>
                </a:lnTo>
                <a:lnTo>
                  <a:pt x="736958" y="1142"/>
                </a:lnTo>
                <a:lnTo>
                  <a:pt x="776803" y="6615"/>
                </a:lnTo>
                <a:lnTo>
                  <a:pt x="839967" y="30603"/>
                </a:lnTo>
                <a:lnTo>
                  <a:pt x="876997" y="72071"/>
                </a:lnTo>
                <a:lnTo>
                  <a:pt x="883997" y="98524"/>
                </a:lnTo>
                <a:lnTo>
                  <a:pt x="882951" y="127341"/>
                </a:lnTo>
                <a:lnTo>
                  <a:pt x="874283" y="158076"/>
                </a:lnTo>
                <a:lnTo>
                  <a:pt x="835766" y="223510"/>
                </a:lnTo>
                <a:lnTo>
                  <a:pt x="806760" y="257315"/>
                </a:lnTo>
                <a:lnTo>
                  <a:pt x="771819" y="291249"/>
                </a:lnTo>
                <a:lnTo>
                  <a:pt x="731364" y="324866"/>
                </a:lnTo>
                <a:lnTo>
                  <a:pt x="685818" y="357719"/>
                </a:lnTo>
                <a:lnTo>
                  <a:pt x="635602" y="389360"/>
                </a:lnTo>
                <a:lnTo>
                  <a:pt x="581138" y="419343"/>
                </a:lnTo>
                <a:lnTo>
                  <a:pt x="522848" y="447220"/>
                </a:lnTo>
                <a:lnTo>
                  <a:pt x="463082" y="471775"/>
                </a:lnTo>
                <a:lnTo>
                  <a:pt x="404318" y="492081"/>
                </a:lnTo>
                <a:lnTo>
                  <a:pt x="347170" y="508124"/>
                </a:lnTo>
                <a:lnTo>
                  <a:pt x="292254" y="519890"/>
                </a:lnTo>
                <a:lnTo>
                  <a:pt x="240184" y="527367"/>
                </a:lnTo>
                <a:lnTo>
                  <a:pt x="191574" y="530541"/>
                </a:lnTo>
                <a:lnTo>
                  <a:pt x="147039" y="529398"/>
                </a:lnTo>
                <a:lnTo>
                  <a:pt x="107193" y="523926"/>
                </a:lnTo>
                <a:lnTo>
                  <a:pt x="72652" y="514110"/>
                </a:lnTo>
                <a:lnTo>
                  <a:pt x="44029" y="499938"/>
                </a:lnTo>
                <a:lnTo>
                  <a:pt x="21940" y="481396"/>
                </a:lnTo>
                <a:lnTo>
                  <a:pt x="6999" y="45847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19E0C0B8-E296-904E-9436-2879E0ED8524}"/>
              </a:ext>
            </a:extLst>
          </p:cNvPr>
          <p:cNvSpPr txBox="1"/>
          <p:nvPr/>
        </p:nvSpPr>
        <p:spPr>
          <a:xfrm>
            <a:off x="8935225" y="718846"/>
            <a:ext cx="1919393" cy="388931"/>
          </a:xfrm>
          <a:prstGeom prst="rect">
            <a:avLst/>
          </a:prstGeom>
        </p:spPr>
        <p:txBody>
          <a:bodyPr vert="horz" wrap="square" lIns="0" tIns="60113" rIns="0" bIns="0" rtlCol="0">
            <a:spAutoFit/>
          </a:bodyPr>
          <a:lstStyle/>
          <a:p>
            <a:pPr marL="250607">
              <a:spcBef>
                <a:spcPts val="473"/>
              </a:spcBef>
            </a:pPr>
            <a:r>
              <a:rPr lang="en-US" sz="2133" spc="-93" dirty="0">
                <a:solidFill>
                  <a:srgbClr val="318CAE"/>
                </a:solidFill>
                <a:latin typeface="Noto Serif"/>
                <a:cs typeface="Noto Serif"/>
              </a:rPr>
              <a:t>EMPLOYER</a:t>
            </a:r>
            <a:endParaRPr sz="2133" dirty="0">
              <a:latin typeface="Noto Serif"/>
              <a:cs typeface="Noto Serif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F18EA996-8849-2A49-A678-692ADC146B42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9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047" y="978406"/>
            <a:ext cx="11704296" cy="4882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20944" y="81120"/>
            <a:ext cx="8944187" cy="837772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5333" b="1" spc="-33" dirty="0">
                <a:solidFill>
                  <a:srgbClr val="A5CD38"/>
                </a:solidFill>
                <a:latin typeface="Arial"/>
                <a:cs typeface="Arial"/>
              </a:rPr>
              <a:t>OUR </a:t>
            </a:r>
            <a:r>
              <a:rPr sz="5333" b="1" spc="-193" dirty="0">
                <a:solidFill>
                  <a:srgbClr val="A5CD38"/>
                </a:solidFill>
                <a:latin typeface="Arial"/>
                <a:cs typeface="Arial"/>
              </a:rPr>
              <a:t>GLOBAL</a:t>
            </a:r>
            <a:r>
              <a:rPr sz="5333" b="1" spc="-247" dirty="0">
                <a:solidFill>
                  <a:srgbClr val="A5CD38"/>
                </a:solidFill>
                <a:latin typeface="Arial"/>
                <a:cs typeface="Arial"/>
              </a:rPr>
              <a:t> </a:t>
            </a:r>
            <a:r>
              <a:rPr sz="5333" b="1" spc="140" dirty="0">
                <a:solidFill>
                  <a:srgbClr val="A5CD38"/>
                </a:solidFill>
                <a:latin typeface="Arial"/>
                <a:cs typeface="Arial"/>
              </a:rPr>
              <a:t>COMMUNITY</a:t>
            </a:r>
            <a:endParaRPr sz="533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105" y="1003363"/>
            <a:ext cx="11224260" cy="5645990"/>
          </a:xfrm>
          <a:prstGeom prst="rect">
            <a:avLst/>
          </a:prstGeom>
        </p:spPr>
        <p:txBody>
          <a:bodyPr vert="horz" wrap="square" lIns="0" tIns="64347" rIns="0" bIns="0" rtlCol="0">
            <a:spAutoFit/>
          </a:bodyPr>
          <a:lstStyle/>
          <a:p>
            <a:pPr marL="212508" marR="99904" indent="-195575">
              <a:lnSpc>
                <a:spcPts val="3200"/>
              </a:lnSpc>
              <a:spcBef>
                <a:spcPts val="507"/>
              </a:spcBef>
              <a:buClr>
                <a:srgbClr val="57595B"/>
              </a:buClr>
              <a:buFont typeface="Trebuchet MS"/>
              <a:buChar char="•"/>
              <a:tabLst>
                <a:tab pos="213355" algn="l"/>
              </a:tabLst>
            </a:pPr>
            <a:r>
              <a:rPr lang="en-US" sz="2933" b="1" spc="87" dirty="0">
                <a:solidFill>
                  <a:srgbClr val="2B2B2D"/>
                </a:solidFill>
                <a:latin typeface="Arial"/>
                <a:cs typeface="Arial"/>
              </a:rPr>
              <a:t>6.5M+</a:t>
            </a:r>
            <a:r>
              <a:rPr sz="2933" b="1" spc="87" dirty="0">
                <a:solidFill>
                  <a:srgbClr val="2B2B2D"/>
                </a:solidFill>
                <a:latin typeface="Arial"/>
                <a:cs typeface="Arial"/>
              </a:rPr>
              <a:t> </a:t>
            </a:r>
            <a:r>
              <a:rPr sz="2933" b="1" spc="53" dirty="0">
                <a:solidFill>
                  <a:srgbClr val="2B2B2D"/>
                </a:solidFill>
                <a:latin typeface="Arial"/>
                <a:cs typeface="Arial"/>
              </a:rPr>
              <a:t>researchers </a:t>
            </a:r>
            <a:r>
              <a:rPr sz="2933" spc="-67" dirty="0">
                <a:solidFill>
                  <a:srgbClr val="2B2B2D"/>
                </a:solidFill>
                <a:latin typeface="Noto Serif"/>
                <a:cs typeface="Noto Serif"/>
              </a:rPr>
              <a:t>have </a:t>
            </a:r>
            <a:r>
              <a:rPr sz="2933" spc="-33" dirty="0">
                <a:solidFill>
                  <a:srgbClr val="2B2B2D"/>
                </a:solidFill>
                <a:latin typeface="Noto Serif"/>
                <a:cs typeface="Noto Serif"/>
              </a:rPr>
              <a:t>registered </a:t>
            </a:r>
            <a:r>
              <a:rPr sz="2933" spc="-73" dirty="0">
                <a:solidFill>
                  <a:srgbClr val="2B2B2D"/>
                </a:solidFill>
                <a:latin typeface="Noto Serif"/>
                <a:cs typeface="Noto Serif"/>
              </a:rPr>
              <a:t>for </a:t>
            </a:r>
            <a:r>
              <a:rPr sz="2933" spc="-60" dirty="0">
                <a:solidFill>
                  <a:srgbClr val="2B2B2D"/>
                </a:solidFill>
                <a:latin typeface="Noto Serif"/>
                <a:cs typeface="Noto Serif"/>
              </a:rPr>
              <a:t>an </a:t>
            </a:r>
            <a:r>
              <a:rPr sz="2933" spc="-53" dirty="0" err="1">
                <a:solidFill>
                  <a:srgbClr val="2B2B2D"/>
                </a:solidFill>
                <a:latin typeface="Noto Serif"/>
                <a:cs typeface="Noto Serif"/>
              </a:rPr>
              <a:t>iD.</a:t>
            </a:r>
            <a:r>
              <a:rPr sz="2933" spc="-5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2.3</a:t>
            </a:r>
            <a:r>
              <a:rPr lang="en-US" sz="2933" spc="13" dirty="0">
                <a:solidFill>
                  <a:srgbClr val="2B2B2D"/>
                </a:solidFill>
                <a:latin typeface="Noto Serif"/>
                <a:cs typeface="Noto Serif"/>
              </a:rPr>
              <a:t>M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67" dirty="0">
                <a:solidFill>
                  <a:srgbClr val="2B2B2D"/>
                </a:solidFill>
                <a:latin typeface="Noto Serif"/>
                <a:cs typeface="Noto Serif"/>
              </a:rPr>
              <a:t>have  </a:t>
            </a:r>
            <a:r>
              <a:rPr sz="2933" spc="-13" dirty="0">
                <a:solidFill>
                  <a:srgbClr val="2B2B2D"/>
                </a:solidFill>
                <a:latin typeface="Noto Serif"/>
                <a:cs typeface="Noto Serif"/>
              </a:rPr>
              <a:t>connected </a:t>
            </a:r>
            <a:r>
              <a:rPr sz="2933" spc="-80" dirty="0">
                <a:solidFill>
                  <a:srgbClr val="2B2B2D"/>
                </a:solidFill>
                <a:latin typeface="Noto Serif"/>
                <a:cs typeface="Noto Serif"/>
              </a:rPr>
              <a:t>their </a:t>
            </a:r>
            <a:r>
              <a:rPr sz="2933" spc="-100" dirty="0">
                <a:solidFill>
                  <a:srgbClr val="2B2B2D"/>
                </a:solidFill>
                <a:latin typeface="Noto Serif"/>
                <a:cs typeface="Noto Serif"/>
              </a:rPr>
              <a:t>iD </a:t>
            </a:r>
            <a:r>
              <a:rPr sz="2933" spc="-133" dirty="0">
                <a:solidFill>
                  <a:srgbClr val="2B2B2D"/>
                </a:solidFill>
                <a:latin typeface="Noto Serif"/>
                <a:cs typeface="Noto Serif"/>
              </a:rPr>
              <a:t>with </a:t>
            </a:r>
            <a:r>
              <a:rPr sz="2933" spc="-20" dirty="0">
                <a:solidFill>
                  <a:srgbClr val="2B2B2D"/>
                </a:solidFill>
                <a:latin typeface="Noto Serif"/>
                <a:cs typeface="Noto Serif"/>
              </a:rPr>
              <a:t>other </a:t>
            </a:r>
            <a:r>
              <a:rPr sz="2933" spc="-80" dirty="0">
                <a:solidFill>
                  <a:srgbClr val="2B2B2D"/>
                </a:solidFill>
                <a:latin typeface="Noto Serif"/>
                <a:cs typeface="Noto Serif"/>
              </a:rPr>
              <a:t>information: </a:t>
            </a:r>
            <a:r>
              <a:rPr sz="2933" dirty="0">
                <a:solidFill>
                  <a:srgbClr val="2B2B2D"/>
                </a:solidFill>
                <a:latin typeface="Noto Serif"/>
                <a:cs typeface="Noto Serif"/>
              </a:rPr>
              <a:t>35</a:t>
            </a:r>
            <a:r>
              <a:rPr lang="en-US" sz="2933" dirty="0">
                <a:solidFill>
                  <a:srgbClr val="2B2B2D"/>
                </a:solidFill>
                <a:latin typeface="Noto Serif"/>
                <a:cs typeface="Noto Serif"/>
              </a:rPr>
              <a:t>M</a:t>
            </a:r>
            <a:r>
              <a:rPr sz="293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87" dirty="0">
                <a:solidFill>
                  <a:srgbClr val="2B2B2D"/>
                </a:solidFill>
                <a:latin typeface="Noto Serif"/>
                <a:cs typeface="Noto Serif"/>
              </a:rPr>
              <a:t>works, </a:t>
            </a:r>
            <a:r>
              <a:rPr sz="2933" spc="-33" dirty="0">
                <a:solidFill>
                  <a:srgbClr val="2B2B2D"/>
                </a:solidFill>
                <a:latin typeface="Noto Serif"/>
                <a:cs typeface="Noto Serif"/>
              </a:rPr>
              <a:t>~600K 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grants, </a:t>
            </a:r>
            <a:r>
              <a:rPr sz="2933" spc="-27" dirty="0">
                <a:solidFill>
                  <a:srgbClr val="2B2B2D"/>
                </a:solidFill>
                <a:latin typeface="Noto Serif"/>
                <a:cs typeface="Noto Serif"/>
              </a:rPr>
              <a:t>~600K </a:t>
            </a:r>
            <a:r>
              <a:rPr sz="2933" spc="-87" dirty="0">
                <a:solidFill>
                  <a:srgbClr val="2B2B2D"/>
                </a:solidFill>
                <a:latin typeface="Noto Serif"/>
                <a:cs typeface="Noto Serif"/>
              </a:rPr>
              <a:t>reviews, 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~2.9</a:t>
            </a:r>
            <a:r>
              <a:rPr lang="en-US" sz="2933" spc="13" dirty="0">
                <a:solidFill>
                  <a:srgbClr val="2B2B2D"/>
                </a:solidFill>
                <a:latin typeface="Noto Serif"/>
                <a:cs typeface="Noto Serif"/>
              </a:rPr>
              <a:t>M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education </a:t>
            </a:r>
            <a:r>
              <a:rPr sz="2933" spc="-47" dirty="0">
                <a:solidFill>
                  <a:srgbClr val="2B2B2D"/>
                </a:solidFill>
                <a:latin typeface="Noto Serif"/>
                <a:cs typeface="Noto Serif"/>
              </a:rPr>
              <a:t>and 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2.0</a:t>
            </a:r>
            <a:r>
              <a:rPr lang="en-US" sz="2933" spc="13" dirty="0">
                <a:solidFill>
                  <a:srgbClr val="2B2B2D"/>
                </a:solidFill>
                <a:latin typeface="Noto Serif"/>
                <a:cs typeface="Noto Serif"/>
              </a:rPr>
              <a:t>M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employment  </a:t>
            </a:r>
            <a:r>
              <a:rPr sz="2933" spc="-27" dirty="0">
                <a:solidFill>
                  <a:srgbClr val="2B2B2D"/>
                </a:solidFill>
                <a:latin typeface="Noto Serif"/>
                <a:cs typeface="Noto Serif"/>
              </a:rPr>
              <a:t>items</a:t>
            </a:r>
            <a:endParaRPr sz="2933" dirty="0">
              <a:latin typeface="Noto Serif"/>
              <a:cs typeface="Noto Serif"/>
            </a:endParaRPr>
          </a:p>
          <a:p>
            <a:pPr marL="212508" marR="6773" indent="-195575">
              <a:lnSpc>
                <a:spcPts val="3200"/>
              </a:lnSpc>
              <a:spcBef>
                <a:spcPts val="1600"/>
              </a:spcBef>
              <a:buClr>
                <a:srgbClr val="57595B"/>
              </a:buClr>
              <a:buFont typeface="Trebuchet MS"/>
              <a:buChar char="•"/>
              <a:tabLst>
                <a:tab pos="213355" algn="l"/>
              </a:tabLst>
            </a:pPr>
            <a:r>
              <a:rPr lang="en-US" sz="2933" b="1" spc="13" dirty="0">
                <a:solidFill>
                  <a:srgbClr val="2B2B2D"/>
                </a:solidFill>
                <a:latin typeface="Arial"/>
                <a:cs typeface="Arial"/>
              </a:rPr>
              <a:t>1020</a:t>
            </a:r>
            <a:r>
              <a:rPr sz="2933" b="1" spc="13" dirty="0">
                <a:solidFill>
                  <a:srgbClr val="2B2B2D"/>
                </a:solidFill>
                <a:latin typeface="Arial"/>
                <a:cs typeface="Arial"/>
              </a:rPr>
              <a:t>+ </a:t>
            </a:r>
            <a:r>
              <a:rPr sz="2933" b="1" spc="160" dirty="0">
                <a:solidFill>
                  <a:srgbClr val="2B2B2D"/>
                </a:solidFill>
                <a:latin typeface="Arial"/>
                <a:cs typeface="Arial"/>
              </a:rPr>
              <a:t>member </a:t>
            </a:r>
            <a:r>
              <a:rPr sz="2933" b="1" spc="60" dirty="0">
                <a:solidFill>
                  <a:srgbClr val="2B2B2D"/>
                </a:solidFill>
                <a:latin typeface="Arial"/>
                <a:cs typeface="Arial"/>
              </a:rPr>
              <a:t>organizations </a:t>
            </a:r>
            <a:r>
              <a:rPr sz="2933" spc="-152" dirty="0">
                <a:solidFill>
                  <a:srgbClr val="2B2B2D"/>
                </a:solidFill>
                <a:latin typeface="Noto Serif"/>
                <a:cs typeface="Noto Serif"/>
              </a:rPr>
              <a:t>in </a:t>
            </a:r>
            <a:r>
              <a:rPr sz="2933" spc="33" dirty="0">
                <a:solidFill>
                  <a:srgbClr val="2B2B2D"/>
                </a:solidFill>
                <a:latin typeface="Noto Serif"/>
                <a:cs typeface="Noto Serif"/>
              </a:rPr>
              <a:t>47 </a:t>
            </a:r>
            <a:r>
              <a:rPr sz="2933" spc="-47" dirty="0">
                <a:solidFill>
                  <a:srgbClr val="2B2B2D"/>
                </a:solidFill>
                <a:latin typeface="Noto Serif"/>
                <a:cs typeface="Noto Serif"/>
              </a:rPr>
              <a:t>countries </a:t>
            </a:r>
            <a:r>
              <a:rPr sz="2933" spc="-67" dirty="0">
                <a:solidFill>
                  <a:srgbClr val="2B2B2D"/>
                </a:solidFill>
                <a:latin typeface="Noto Serif"/>
                <a:cs typeface="Noto Serif"/>
              </a:rPr>
              <a:t>have </a:t>
            </a:r>
            <a:r>
              <a:rPr sz="2933" spc="-93" dirty="0">
                <a:solidFill>
                  <a:srgbClr val="2B2B2D"/>
                </a:solidFill>
                <a:latin typeface="Noto Serif"/>
                <a:cs typeface="Noto Serif"/>
              </a:rPr>
              <a:t>built </a:t>
            </a:r>
            <a:r>
              <a:rPr sz="2933" spc="-53" dirty="0">
                <a:solidFill>
                  <a:srgbClr val="2B2B2D"/>
                </a:solidFill>
                <a:latin typeface="Noto Serif"/>
                <a:cs typeface="Noto Serif"/>
              </a:rPr>
              <a:t>ORCID  </a:t>
            </a:r>
            <a:r>
              <a:rPr sz="2933" spc="-60" dirty="0">
                <a:solidFill>
                  <a:srgbClr val="2B2B2D"/>
                </a:solidFill>
                <a:latin typeface="Noto Serif"/>
                <a:cs typeface="Noto Serif"/>
              </a:rPr>
              <a:t>into </a:t>
            </a:r>
            <a:r>
              <a:rPr sz="2933" spc="-27" dirty="0">
                <a:solidFill>
                  <a:srgbClr val="2B2B2D"/>
                </a:solidFill>
                <a:latin typeface="Noto Serif"/>
                <a:cs typeface="Noto Serif"/>
              </a:rPr>
              <a:t>more </a:t>
            </a:r>
            <a:r>
              <a:rPr sz="2933" spc="-53" dirty="0">
                <a:solidFill>
                  <a:srgbClr val="2B2B2D"/>
                </a:solidFill>
                <a:latin typeface="Noto Serif"/>
                <a:cs typeface="Noto Serif"/>
              </a:rPr>
              <a:t>than </a:t>
            </a:r>
            <a:r>
              <a:rPr sz="2933" spc="27" dirty="0">
                <a:solidFill>
                  <a:srgbClr val="2B2B2D"/>
                </a:solidFill>
                <a:latin typeface="Noto Serif"/>
                <a:cs typeface="Noto Serif"/>
              </a:rPr>
              <a:t>500 </a:t>
            </a:r>
            <a:r>
              <a:rPr sz="2933" spc="-7" dirty="0">
                <a:solidFill>
                  <a:srgbClr val="2B2B2D"/>
                </a:solidFill>
                <a:latin typeface="Noto Serif"/>
                <a:cs typeface="Noto Serif"/>
              </a:rPr>
              <a:t>system </a:t>
            </a:r>
            <a:r>
              <a:rPr sz="2933" spc="-53" dirty="0">
                <a:solidFill>
                  <a:srgbClr val="2B2B2D"/>
                </a:solidFill>
                <a:latin typeface="Noto Serif"/>
                <a:cs typeface="Noto Serif"/>
              </a:rPr>
              <a:t>integrations </a:t>
            </a:r>
            <a:r>
              <a:rPr sz="2933" spc="-13" dirty="0">
                <a:solidFill>
                  <a:srgbClr val="2B2B2D"/>
                </a:solidFill>
                <a:latin typeface="Noto Serif"/>
                <a:cs typeface="Noto Serif"/>
              </a:rPr>
              <a:t>across </a:t>
            </a:r>
            <a:r>
              <a:rPr sz="2933" spc="-127" dirty="0">
                <a:solidFill>
                  <a:srgbClr val="2B2B2D"/>
                </a:solidFill>
                <a:latin typeface="Noto Serif"/>
                <a:cs typeface="Noto Serif"/>
              </a:rPr>
              <a:t>all </a:t>
            </a:r>
            <a:r>
              <a:rPr sz="2933" dirty="0">
                <a:solidFill>
                  <a:srgbClr val="2B2B2D"/>
                </a:solidFill>
                <a:latin typeface="Noto Serif"/>
                <a:cs typeface="Noto Serif"/>
              </a:rPr>
              <a:t>sectors </a:t>
            </a:r>
            <a:r>
              <a:rPr sz="2933" spc="-7" dirty="0">
                <a:solidFill>
                  <a:srgbClr val="2B2B2D"/>
                </a:solidFill>
                <a:latin typeface="Noto Serif"/>
                <a:cs typeface="Noto Serif"/>
              </a:rPr>
              <a:t>of the 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research</a:t>
            </a:r>
            <a:r>
              <a:rPr sz="2933" spc="-13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73" dirty="0">
                <a:solidFill>
                  <a:srgbClr val="2B2B2D"/>
                </a:solidFill>
                <a:latin typeface="Noto Serif"/>
                <a:cs typeface="Noto Serif"/>
              </a:rPr>
              <a:t>community</a:t>
            </a:r>
            <a:endParaRPr sz="2933" dirty="0">
              <a:latin typeface="Noto Serif"/>
              <a:cs typeface="Noto Serif"/>
            </a:endParaRPr>
          </a:p>
          <a:p>
            <a:pPr marL="212508" marR="35559" indent="-195575">
              <a:lnSpc>
                <a:spcPts val="3200"/>
              </a:lnSpc>
              <a:spcBef>
                <a:spcPts val="1600"/>
              </a:spcBef>
              <a:buClr>
                <a:srgbClr val="57595B"/>
              </a:buClr>
              <a:buFont typeface="Trebuchet MS"/>
              <a:buChar char="•"/>
              <a:tabLst>
                <a:tab pos="213355" algn="l"/>
                <a:tab pos="2904841" algn="l"/>
              </a:tabLst>
            </a:pPr>
            <a:r>
              <a:rPr lang="en-US" sz="2933" b="1" spc="33" dirty="0">
                <a:solidFill>
                  <a:srgbClr val="2B2B2D"/>
                </a:solidFill>
                <a:latin typeface="Arial"/>
                <a:cs typeface="Arial"/>
              </a:rPr>
              <a:t>21</a:t>
            </a:r>
            <a:r>
              <a:rPr sz="2933" b="1" spc="33" dirty="0">
                <a:solidFill>
                  <a:srgbClr val="2B2B2D"/>
                </a:solidFill>
                <a:latin typeface="Arial"/>
                <a:cs typeface="Arial"/>
              </a:rPr>
              <a:t> </a:t>
            </a:r>
            <a:r>
              <a:rPr sz="2933" b="1" spc="-40" dirty="0">
                <a:solidFill>
                  <a:srgbClr val="2B2B2D"/>
                </a:solidFill>
                <a:latin typeface="Arial"/>
                <a:cs typeface="Arial"/>
              </a:rPr>
              <a:t>ORCID </a:t>
            </a:r>
            <a:r>
              <a:rPr sz="2933" b="1" spc="60" dirty="0">
                <a:solidFill>
                  <a:srgbClr val="2B2B2D"/>
                </a:solidFill>
                <a:latin typeface="Arial"/>
                <a:cs typeface="Arial"/>
              </a:rPr>
              <a:t>consortia </a:t>
            </a:r>
            <a:r>
              <a:rPr sz="2933" spc="-152" dirty="0">
                <a:solidFill>
                  <a:srgbClr val="2B2B2D"/>
                </a:solidFill>
                <a:latin typeface="Noto Serif"/>
                <a:cs typeface="Noto Serif"/>
              </a:rPr>
              <a:t>in </a:t>
            </a:r>
            <a:r>
              <a:rPr sz="2933" dirty="0">
                <a:solidFill>
                  <a:srgbClr val="2B2B2D"/>
                </a:solidFill>
                <a:latin typeface="Noto Serif"/>
                <a:cs typeface="Noto Serif"/>
              </a:rPr>
              <a:t>the </a:t>
            </a:r>
            <a:r>
              <a:rPr sz="2933" spc="-87" dirty="0">
                <a:solidFill>
                  <a:srgbClr val="2B2B2D"/>
                </a:solidFill>
                <a:latin typeface="Noto Serif"/>
                <a:cs typeface="Noto Serif"/>
              </a:rPr>
              <a:t>UK, </a:t>
            </a:r>
            <a:r>
              <a:rPr sz="2933" spc="-107" dirty="0">
                <a:solidFill>
                  <a:srgbClr val="2B2B2D"/>
                </a:solidFill>
                <a:latin typeface="Noto Serif"/>
                <a:cs typeface="Noto Serif"/>
              </a:rPr>
              <a:t>Finland,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Sweden, </a:t>
            </a:r>
            <a:r>
              <a:rPr sz="2933" spc="-93" dirty="0">
                <a:solidFill>
                  <a:srgbClr val="2B2B2D"/>
                </a:solidFill>
                <a:latin typeface="Noto Serif"/>
                <a:cs typeface="Noto Serif"/>
              </a:rPr>
              <a:t>Norway, </a:t>
            </a:r>
            <a:r>
              <a:rPr sz="2933" spc="-60" dirty="0">
                <a:solidFill>
                  <a:srgbClr val="2B2B2D"/>
                </a:solidFill>
                <a:latin typeface="Noto Serif"/>
                <a:cs typeface="Noto Serif"/>
              </a:rPr>
              <a:t>Denmark, </a:t>
            </a:r>
            <a:r>
              <a:rPr sz="2933" spc="-40" dirty="0">
                <a:solidFill>
                  <a:srgbClr val="2B2B2D"/>
                </a:solidFill>
                <a:latin typeface="Noto Serif"/>
                <a:cs typeface="Noto Serif"/>
              </a:rPr>
              <a:t>Netherlands, </a:t>
            </a:r>
            <a:r>
              <a:rPr sz="2933" spc="-60" dirty="0">
                <a:solidFill>
                  <a:srgbClr val="2B2B2D"/>
                </a:solidFill>
                <a:latin typeface="Noto Serif"/>
                <a:cs typeface="Noto Serif"/>
              </a:rPr>
              <a:t>Belgium, Germany, </a:t>
            </a:r>
            <a:r>
              <a:rPr lang="en-US" sz="2933" spc="-60" dirty="0">
                <a:solidFill>
                  <a:srgbClr val="2B2B2D"/>
                </a:solidFill>
                <a:latin typeface="Noto Serif"/>
                <a:cs typeface="Noto Serif"/>
              </a:rPr>
              <a:t>Austria, Greece, </a:t>
            </a:r>
            <a:r>
              <a:rPr sz="2933" spc="-113" dirty="0">
                <a:solidFill>
                  <a:srgbClr val="2B2B2D"/>
                </a:solidFill>
                <a:latin typeface="Noto Serif"/>
                <a:cs typeface="Noto Serif"/>
              </a:rPr>
              <a:t>Italy, </a:t>
            </a:r>
            <a:r>
              <a:rPr sz="2933" spc="-13" dirty="0">
                <a:solidFill>
                  <a:srgbClr val="2B2B2D"/>
                </a:solidFill>
                <a:latin typeface="Noto Serif"/>
                <a:cs typeface="Noto Serif"/>
              </a:rPr>
              <a:t>South </a:t>
            </a:r>
            <a:r>
              <a:rPr sz="2933" spc="-120" dirty="0">
                <a:solidFill>
                  <a:srgbClr val="2B2B2D"/>
                </a:solidFill>
                <a:latin typeface="Noto Serif"/>
                <a:cs typeface="Noto Serif"/>
              </a:rPr>
              <a:t>Africa,</a:t>
            </a:r>
            <a:r>
              <a:rPr sz="2933" spc="47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120" dirty="0">
                <a:solidFill>
                  <a:srgbClr val="2B2B2D"/>
                </a:solidFill>
                <a:latin typeface="Noto Serif"/>
                <a:cs typeface="Noto Serif"/>
              </a:rPr>
              <a:t>Taiwan,</a:t>
            </a:r>
            <a:r>
              <a:rPr lang="en-US" sz="2933" spc="-120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-87" dirty="0">
                <a:solidFill>
                  <a:srgbClr val="2B2B2D"/>
                </a:solidFill>
                <a:latin typeface="Noto Serif"/>
                <a:cs typeface="Noto Serif"/>
              </a:rPr>
              <a:t>Australia, </a:t>
            </a:r>
            <a:r>
              <a:rPr sz="2933" spc="-73" dirty="0">
                <a:solidFill>
                  <a:srgbClr val="2B2B2D"/>
                </a:solidFill>
                <a:latin typeface="Noto Serif"/>
                <a:cs typeface="Noto Serif"/>
              </a:rPr>
              <a:t>New </a:t>
            </a:r>
            <a:r>
              <a:rPr sz="2933" spc="-47" dirty="0">
                <a:solidFill>
                  <a:srgbClr val="2B2B2D"/>
                </a:solidFill>
                <a:latin typeface="Noto Serif"/>
                <a:cs typeface="Noto Serif"/>
              </a:rPr>
              <a:t>Zealand, </a:t>
            </a:r>
            <a:r>
              <a:rPr sz="2933" spc="-113" dirty="0">
                <a:solidFill>
                  <a:srgbClr val="2B2B2D"/>
                </a:solidFill>
                <a:latin typeface="Noto Serif"/>
                <a:cs typeface="Noto Serif"/>
              </a:rPr>
              <a:t>Brazil, </a:t>
            </a:r>
            <a:r>
              <a:rPr sz="2933" spc="-27" dirty="0">
                <a:solidFill>
                  <a:srgbClr val="2B2B2D"/>
                </a:solidFill>
                <a:latin typeface="Noto Serif"/>
                <a:cs typeface="Noto Serif"/>
              </a:rPr>
              <a:t>Canada, </a:t>
            </a:r>
            <a:r>
              <a:rPr sz="2933" spc="-47" dirty="0">
                <a:solidFill>
                  <a:srgbClr val="2B2B2D"/>
                </a:solidFill>
                <a:latin typeface="Noto Serif"/>
                <a:cs typeface="Noto Serif"/>
              </a:rPr>
              <a:t>and</a:t>
            </a:r>
            <a:r>
              <a:rPr sz="2933" spc="260" dirty="0">
                <a:solidFill>
                  <a:srgbClr val="2B2B2D"/>
                </a:solidFill>
                <a:latin typeface="Noto Serif"/>
                <a:cs typeface="Noto Serif"/>
              </a:rPr>
              <a:t> </a:t>
            </a:r>
            <a:r>
              <a:rPr sz="2933" spc="13" dirty="0">
                <a:solidFill>
                  <a:srgbClr val="2B2B2D"/>
                </a:solidFill>
                <a:latin typeface="Noto Serif"/>
                <a:cs typeface="Noto Serif"/>
              </a:rPr>
              <a:t>US</a:t>
            </a:r>
            <a:endParaRPr sz="2933" dirty="0">
              <a:latin typeface="Noto Serif"/>
              <a:cs typeface="Noto Serif"/>
            </a:endParaRPr>
          </a:p>
          <a:p>
            <a:pPr>
              <a:spcBef>
                <a:spcPts val="13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dirty="0">
              <a:latin typeface="Times New Roman"/>
              <a:cs typeface="Times New Roman"/>
            </a:endParaRPr>
          </a:p>
          <a:p>
            <a:pPr marR="82123" algn="ctr"/>
            <a:r>
              <a:rPr sz="2400" spc="-7" dirty="0">
                <a:solidFill>
                  <a:srgbClr val="A5CD38"/>
                </a:solidFill>
                <a:latin typeface="Noto Serif"/>
                <a:cs typeface="Noto Serif"/>
              </a:rPr>
              <a:t>https://orcid.org/statistics</a:t>
            </a:r>
            <a:endParaRPr sz="2400" dirty="0">
              <a:latin typeface="Noto Serif"/>
              <a:cs typeface="Noto Serif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A9EB9E9-E042-774E-BEAC-89ED341ADB80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69708" y="1"/>
            <a:ext cx="6098292" cy="7153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A4CD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ORCID and Publishers</a:t>
            </a:r>
            <a:endParaRPr lang="en-US" sz="32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>
          <a:xfrm>
            <a:off x="4569708" y="2102369"/>
            <a:ext cx="6703507" cy="4386971"/>
          </a:xfrm>
        </p:spPr>
        <p:txBody>
          <a:bodyPr anchor="ctr" anchorCtr="0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90+ publisher and association members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3k+ publishers/10,000 journals collecting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 signatories to </a:t>
            </a:r>
            <a:r>
              <a:rPr lang="en-US" dirty="0">
                <a:solidFill>
                  <a:srgbClr val="0093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publishers open letter</a:t>
            </a:r>
            <a:r>
              <a:rPr lang="en-US" dirty="0">
                <a:solidFill>
                  <a:srgbClr val="0093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groups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0093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in Publishing Working Group</a:t>
            </a:r>
            <a:endParaRPr lang="en-US" sz="2800" dirty="0">
              <a:solidFill>
                <a:srgbClr val="0093E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>
              <a:lnSpc>
                <a:spcPct val="110000"/>
              </a:lnSpc>
            </a:pPr>
            <a:r>
              <a:rPr lang="en-US" sz="2800" dirty="0">
                <a:solidFill>
                  <a:srgbClr val="363F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UX work, ORCID for small publishers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0093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Publications and User Facilities</a:t>
            </a:r>
            <a:endParaRPr lang="en-US" sz="2800" dirty="0">
              <a:solidFill>
                <a:srgbClr val="0093E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0093E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in Peer Review Task Force</a:t>
            </a:r>
            <a:endParaRPr lang="en-US" sz="2800" dirty="0">
              <a:solidFill>
                <a:srgbClr val="0093E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3400" dirty="0">
              <a:solidFill>
                <a:srgbClr val="0093E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b="1" i="1" dirty="0">
              <a:solidFill>
                <a:srgbClr val="A6CE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22" b="12422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4367808" y="508281"/>
            <a:ext cx="7088256" cy="1016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0312" lvl="1">
              <a:lnSpc>
                <a:spcPct val="110000"/>
              </a:lnSpc>
            </a:pPr>
            <a:r>
              <a:rPr lang="en-US" sz="2800" b="1" i="1" dirty="0">
                <a:solidFill>
                  <a:srgbClr val="A6CE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ASK:  Collect </a:t>
            </a:r>
            <a:r>
              <a:rPr lang="en-US" sz="2800" b="1" i="1" dirty="0" err="1">
                <a:solidFill>
                  <a:srgbClr val="A6CE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iDs</a:t>
            </a:r>
            <a:r>
              <a:rPr lang="en-US" sz="2800" b="1" i="1" dirty="0">
                <a:solidFill>
                  <a:srgbClr val="A6CE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assert authorship/reviews into ORCID records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9856" y="6275869"/>
            <a:ext cx="4137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orcid.org</a:t>
            </a:r>
            <a:r>
              <a:rPr lang="en-US" dirty="0"/>
              <a:t>/organizations/publishers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6320152-C40B-D246-8FC6-88A1B4C2071F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95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826E-93DC-1446-B590-873D6074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096798" cy="285273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We Integrate with ORCID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B0B4-8936-1D4F-853C-89386B37B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6A1A-1097-0042-ABD1-C27033BE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Aries and ORCID: Origin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6B093-F3F4-094D-B208-B3F43718E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were early adopters</a:t>
            </a:r>
          </a:p>
          <a:p>
            <a:pPr lvl="1"/>
            <a:r>
              <a:rPr lang="en-US" dirty="0"/>
              <a:t>Working with ORCID before their API was released</a:t>
            </a:r>
          </a:p>
          <a:p>
            <a:r>
              <a:rPr lang="en-US" dirty="0"/>
              <a:t>Constant enhancement</a:t>
            </a:r>
          </a:p>
          <a:p>
            <a:pPr lvl="1"/>
            <a:r>
              <a:rPr lang="en-US" dirty="0"/>
              <a:t>Initially simple</a:t>
            </a:r>
          </a:p>
          <a:p>
            <a:pPr lvl="1"/>
            <a:r>
              <a:rPr lang="en-US" dirty="0"/>
              <a:t>Almost every main version since 9.0 has had an ORCID enhancement</a:t>
            </a:r>
          </a:p>
          <a:p>
            <a:pPr lvl="1"/>
            <a:r>
              <a:rPr lang="en-US" dirty="0"/>
              <a:t>We typically release new features 2x a year</a:t>
            </a:r>
          </a:p>
        </p:txBody>
      </p:sp>
    </p:spTree>
    <p:extLst>
      <p:ext uri="{BB962C8B-B14F-4D97-AF65-F5344CB8AC3E}">
        <p14:creationId xmlns:p14="http://schemas.microsoft.com/office/powerpoint/2010/main" val="11265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" y="1844824"/>
            <a:ext cx="9020414" cy="4102930"/>
          </a:xfrm>
          <a:prstGeom prst="rect">
            <a:avLst/>
          </a:prstGeom>
        </p:spPr>
      </p:pic>
      <p:pic>
        <p:nvPicPr>
          <p:cNvPr id="3" name="Picture 2" descr="edinvrevorcpr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6954699" cy="3334445"/>
          </a:xfrm>
          <a:prstGeom prst="rect">
            <a:avLst/>
          </a:prstGeom>
          <a:ln>
            <a:solidFill>
              <a:srgbClr val="005B96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191000" y="4343400"/>
            <a:ext cx="1524000" cy="381000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2667000"/>
            <a:ext cx="1752600" cy="381000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2024" y="1069170"/>
            <a:ext cx="566221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ORCID clearly identifies the source for any claimed work – self-claimed, or updated by a </a:t>
            </a:r>
            <a:r>
              <a:rPr lang="en-US" i="1" dirty="0">
                <a:solidFill>
                  <a:srgbClr val="800000"/>
                </a:solidFill>
              </a:rPr>
              <a:t>trusted</a:t>
            </a:r>
            <a:r>
              <a:rPr lang="en-US" dirty="0">
                <a:solidFill>
                  <a:srgbClr val="800000"/>
                </a:solidFill>
              </a:rPr>
              <a:t> party like </a:t>
            </a:r>
            <a:r>
              <a:rPr lang="en-US" dirty="0" err="1">
                <a:solidFill>
                  <a:srgbClr val="800000"/>
                </a:solidFill>
              </a:rPr>
              <a:t>Crossref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Why? Attribution </a:t>
            </a:r>
            <a:r>
              <a:rPr lang="en-US" i="1" dirty="0"/>
              <a:t>everyone</a:t>
            </a:r>
            <a:r>
              <a:rPr lang="en-US" dirty="0"/>
              <a:t> can trust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3912" y="6021288"/>
            <a:ext cx="66612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We automate the transfer of ORCID </a:t>
            </a:r>
            <a:r>
              <a:rPr lang="en-US" dirty="0" err="1">
                <a:solidFill>
                  <a:srgbClr val="800000"/>
                </a:solidFill>
              </a:rPr>
              <a:t>iDs</a:t>
            </a:r>
            <a:r>
              <a:rPr lang="en-US" dirty="0">
                <a:solidFill>
                  <a:srgbClr val="800000"/>
                </a:solidFill>
              </a:rPr>
              <a:t> to </a:t>
            </a:r>
            <a:r>
              <a:rPr lang="en-US" dirty="0" err="1">
                <a:solidFill>
                  <a:srgbClr val="800000"/>
                </a:solidFill>
              </a:rPr>
              <a:t>Crossref</a:t>
            </a:r>
            <a:r>
              <a:rPr lang="en-US" dirty="0">
                <a:solidFill>
                  <a:srgbClr val="800000"/>
                </a:solidFill>
              </a:rPr>
              <a:t>, which updates the Author’s record automatically (after a 1-time authorization via ORCID)</a:t>
            </a:r>
          </a:p>
        </p:txBody>
      </p:sp>
    </p:spTree>
    <p:extLst>
      <p:ext uri="{BB962C8B-B14F-4D97-AF65-F5344CB8AC3E}">
        <p14:creationId xmlns:p14="http://schemas.microsoft.com/office/powerpoint/2010/main" val="119374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 ORCID records can help our Editors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0" y="163299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E.g. when choosing a Reviewer, an Editor looks for experience</a:t>
            </a:r>
          </a:p>
          <a:p>
            <a:pPr lvl="1"/>
            <a:r>
              <a:rPr lang="en-US" dirty="0"/>
              <a:t>Past authorship</a:t>
            </a:r>
          </a:p>
          <a:p>
            <a:pPr lvl="1"/>
            <a:r>
              <a:rPr lang="en-US" dirty="0"/>
              <a:t>Past reviews</a:t>
            </a:r>
          </a:p>
          <a:p>
            <a:pPr lvl="1"/>
            <a:r>
              <a:rPr lang="en-US" dirty="0"/>
              <a:t>External information, reputation, standing</a:t>
            </a:r>
          </a:p>
          <a:p>
            <a:r>
              <a:rPr lang="en-US" dirty="0"/>
              <a:t>ORCID is not just an </a:t>
            </a:r>
            <a:r>
              <a:rPr lang="en-US" dirty="0" err="1"/>
              <a:t>iD</a:t>
            </a:r>
            <a:r>
              <a:rPr lang="en-US" dirty="0"/>
              <a:t>; there’s a profile behind it</a:t>
            </a:r>
          </a:p>
          <a:p>
            <a:pPr lvl="1"/>
            <a:r>
              <a:rPr lang="en-US" dirty="0"/>
              <a:t>ORCIDs shown in EM allow drill-through to public ORCID Record</a:t>
            </a:r>
          </a:p>
          <a:p>
            <a:pPr lvl="1"/>
            <a:r>
              <a:rPr lang="en-US" dirty="0"/>
              <a:t>Can become a trusted source of all of the above</a:t>
            </a:r>
          </a:p>
        </p:txBody>
      </p:sp>
      <p:pic>
        <p:nvPicPr>
          <p:cNvPr id="5" name="Content Placeholder 4" descr="EdInvRevCase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798" b="-40798"/>
          <a:stretch>
            <a:fillRect/>
          </a:stretch>
        </p:blipFill>
        <p:spPr>
          <a:xfrm>
            <a:off x="685800" y="1556792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1076622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dinvrevorcpr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6" y="0"/>
            <a:ext cx="9251156" cy="6858000"/>
          </a:xfrm>
          <a:prstGeom prst="rect">
            <a:avLst/>
          </a:prstGeom>
        </p:spPr>
      </p:pic>
      <p:pic>
        <p:nvPicPr>
          <p:cNvPr id="3" name="Picture 2" descr="UC-Ed_InvitesReview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2482" cy="1266507"/>
          </a:xfrm>
          <a:prstGeom prst="rect">
            <a:avLst/>
          </a:prstGeom>
        </p:spPr>
      </p:pic>
      <p:pic>
        <p:nvPicPr>
          <p:cNvPr id="2" name="Picture 1" descr="edinvrevpplInfo1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83"/>
          <a:stretch/>
        </p:blipFill>
        <p:spPr>
          <a:xfrm>
            <a:off x="152400" y="3886200"/>
            <a:ext cx="4330598" cy="2734815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743200" y="5943600"/>
            <a:ext cx="1676400" cy="381000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0" y="4267200"/>
            <a:ext cx="838200" cy="16764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0376" y="3009726"/>
            <a:ext cx="28194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In EM, the Reviewer’s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links to the Reviewer’s public ORCID profile</a:t>
            </a:r>
          </a:p>
        </p:txBody>
      </p:sp>
    </p:spTree>
    <p:extLst>
      <p:ext uri="{BB962C8B-B14F-4D97-AF65-F5344CB8AC3E}">
        <p14:creationId xmlns:p14="http://schemas.microsoft.com/office/powerpoint/2010/main" val="3998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D952-91D3-884C-849C-BE2BEF22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85"/>
            <a:ext cx="10515600" cy="837981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E71EEA-0F87-E245-B840-7FFDD7516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764" y="1412776"/>
            <a:ext cx="10515600" cy="4764187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Aries Difference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ORCID Vision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ORCID in Publishing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We Integrate with ORCID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Editorial Manager ORCID Integrations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Recommendations for Integrators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Get Involved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Q&amp;A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90575-1001-474D-8747-4C0A69EC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22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826E-93DC-1446-B590-873D6074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709738"/>
            <a:ext cx="11567172" cy="285273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Editorial Manager ORCID Integrations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B0B4-8936-1D4F-853C-89386B37B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38239-CF61-B441-8C56-2D186AF2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9EE0-6E7D-A043-ACAA-743793BA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5350-3CCD-D044-9DC1-CDCC0C9CD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Registration Metadata</a:t>
            </a:r>
          </a:p>
        </p:txBody>
      </p:sp>
    </p:spTree>
    <p:extLst>
      <p:ext uri="{BB962C8B-B14F-4D97-AF65-F5344CB8AC3E}">
        <p14:creationId xmlns:p14="http://schemas.microsoft.com/office/powerpoint/2010/main" val="136583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ORCID </a:t>
            </a:r>
            <a:r>
              <a:rPr lang="en-US" dirty="0" err="1"/>
              <a:t>iD</a:t>
            </a:r>
            <a:r>
              <a:rPr lang="en-US" dirty="0"/>
              <a:t> to ‘Standard’ Registration</a:t>
            </a:r>
          </a:p>
        </p:txBody>
      </p:sp>
      <p:pic>
        <p:nvPicPr>
          <p:cNvPr id="5" name="Picture 4" descr="Cap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8299733" cy="3840175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6" name="Picture 5" descr="Captur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676400"/>
            <a:ext cx="3572619" cy="5044538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7" name="Picture 6" descr="Captur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876800"/>
            <a:ext cx="5773353" cy="1867289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7239000" y="2362200"/>
            <a:ext cx="1371600" cy="16764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34000" y="5867400"/>
            <a:ext cx="3581400" cy="5334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3744" y="1524000"/>
            <a:ext cx="817659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Unlike simple metadata, an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can be retrieved directly from ORCID via OAuth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F94F7-A6D8-0542-BB89-466E02B67F02}"/>
              </a:ext>
            </a:extLst>
          </p:cNvPr>
          <p:cNvSpPr txBox="1"/>
          <p:nvPr/>
        </p:nvSpPr>
        <p:spPr>
          <a:xfrm>
            <a:off x="3359696" y="6427309"/>
            <a:ext cx="538753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00000"/>
                </a:solidFill>
              </a:rPr>
              <a:t>Retrieving</a:t>
            </a:r>
            <a:r>
              <a:rPr lang="en-US" dirty="0">
                <a:solidFill>
                  <a:srgbClr val="800000"/>
                </a:solidFill>
              </a:rPr>
              <a:t> an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can be done using the Public API</a:t>
            </a:r>
          </a:p>
        </p:txBody>
      </p:sp>
    </p:spTree>
    <p:extLst>
      <p:ext uri="{BB962C8B-B14F-4D97-AF65-F5344CB8AC3E}">
        <p14:creationId xmlns:p14="http://schemas.microsoft.com/office/powerpoint/2010/main" val="1046651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DC0B-199C-9740-8851-B49690E5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Aries’ general EM design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F63F-6760-EC4E-BAED-0EC22CA0D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User-centric configuration</a:t>
            </a:r>
          </a:p>
          <a:p>
            <a:r>
              <a:rPr lang="en-US" dirty="0"/>
              <a:t>Users ‘turn on’ and ‘turn off’ features</a:t>
            </a:r>
          </a:p>
          <a:p>
            <a:pPr lvl="1"/>
            <a:r>
              <a:rPr lang="en-US" dirty="0"/>
              <a:t>On upgrades, no change is seen until the journal wants it</a:t>
            </a:r>
          </a:p>
          <a:p>
            <a:r>
              <a:rPr lang="en-US" dirty="0"/>
              <a:t>Aries tries not to impose policies</a:t>
            </a:r>
          </a:p>
          <a:p>
            <a:pPr lvl="1"/>
            <a:r>
              <a:rPr lang="en-US" dirty="0"/>
              <a:t>E.g. Not all customers want to force Reviewers, Editors to supply an ORCID </a:t>
            </a:r>
            <a:r>
              <a:rPr lang="en-US" dirty="0" err="1"/>
              <a:t>iD</a:t>
            </a:r>
            <a:endParaRPr lang="en-US" dirty="0"/>
          </a:p>
          <a:p>
            <a:r>
              <a:rPr lang="en-US" dirty="0"/>
              <a:t>Our ORCID integrations have to fit in with this approach</a:t>
            </a:r>
          </a:p>
          <a:p>
            <a:pPr lvl="1"/>
            <a:r>
              <a:rPr lang="en-US" dirty="0"/>
              <a:t>Single codebase supports </a:t>
            </a:r>
            <a:r>
              <a:rPr lang="en-US" dirty="0">
                <a:highlight>
                  <a:srgbClr val="FFFF00"/>
                </a:highlight>
              </a:rPr>
              <a:t>250+</a:t>
            </a:r>
            <a:r>
              <a:rPr lang="en-US" dirty="0"/>
              <a:t> customers and </a:t>
            </a:r>
            <a:r>
              <a:rPr lang="en-US" dirty="0">
                <a:highlight>
                  <a:srgbClr val="FFFF00"/>
                </a:highlight>
              </a:rPr>
              <a:t>6500+</a:t>
            </a:r>
            <a:r>
              <a:rPr lang="en-US" dirty="0"/>
              <a:t> journals</a:t>
            </a:r>
          </a:p>
        </p:txBody>
      </p:sp>
    </p:spTree>
    <p:extLst>
      <p:ext uri="{BB962C8B-B14F-4D97-AF65-F5344CB8AC3E}">
        <p14:creationId xmlns:p14="http://schemas.microsoft.com/office/powerpoint/2010/main" val="4234649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Configuration: Registration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3972" y="1664875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EM journal admins choose ID fields they wish to collect:</a:t>
            </a:r>
          </a:p>
          <a:p>
            <a:r>
              <a:rPr lang="en-US" dirty="0"/>
              <a:t>So can collect ORCID as Registration Field (can make required/mandatory)</a:t>
            </a:r>
          </a:p>
          <a:p>
            <a:pPr lvl="1"/>
            <a:r>
              <a:rPr lang="en-US" dirty="0"/>
              <a:t>But then no ORCID=No registration</a:t>
            </a:r>
          </a:p>
          <a:p>
            <a:r>
              <a:rPr lang="en-US" dirty="0"/>
              <a:t>Force Users to Authenticate (not just type or paste their own ORCID in)</a:t>
            </a:r>
          </a:p>
          <a:p>
            <a:pPr lvl="1"/>
            <a:r>
              <a:rPr lang="en-US" dirty="0"/>
              <a:t>This is artefact of EM’s early adopter status</a:t>
            </a:r>
          </a:p>
        </p:txBody>
      </p:sp>
      <p:pic>
        <p:nvPicPr>
          <p:cNvPr id="7" name="Content Placeholder 6" descr="EditRegFields1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 b="6909"/>
          <a:stretch/>
        </p:blipFill>
        <p:spPr>
          <a:xfrm>
            <a:off x="911424" y="1628800"/>
            <a:ext cx="5181600" cy="4351338"/>
          </a:xfrm>
          <a:ln>
            <a:solidFill>
              <a:srgbClr val="6076B4"/>
            </a:solidFill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2495600" y="2743200"/>
            <a:ext cx="3676600" cy="2630016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071664" y="4221088"/>
            <a:ext cx="3100536" cy="1296144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20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9C83-564B-6A49-BE84-5BEBDBD8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of EM’s ORCID </a:t>
            </a:r>
            <a:r>
              <a:rPr lang="en-US" dirty="0" err="1"/>
              <a:t>iD</a:t>
            </a:r>
            <a:r>
              <a:rPr lang="en-US" dirty="0"/>
              <a:t> People Data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5072C-375D-7E4B-9816-56CBE3FB0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79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Early adoption meant we started with text field</a:t>
            </a:r>
          </a:p>
          <a:p>
            <a:pPr lvl="1"/>
            <a:r>
              <a:rPr lang="en-US" dirty="0"/>
              <a:t>But Format Mask and checksum logic ensured only </a:t>
            </a:r>
            <a:r>
              <a:rPr lang="en-US" i="1" dirty="0"/>
              <a:t>valid</a:t>
            </a:r>
            <a:r>
              <a:rPr lang="en-US" dirty="0"/>
              <a:t> ORCID </a:t>
            </a:r>
            <a:r>
              <a:rPr lang="en-US" dirty="0" err="1"/>
              <a:t>iDs</a:t>
            </a:r>
            <a:endParaRPr lang="en-US" dirty="0"/>
          </a:p>
          <a:p>
            <a:r>
              <a:rPr lang="en-US" dirty="0"/>
              <a:t>We added the ability to ‘Fetch’ an ORCID </a:t>
            </a:r>
            <a:r>
              <a:rPr lang="en-US" dirty="0" err="1"/>
              <a:t>iD</a:t>
            </a:r>
            <a:r>
              <a:rPr lang="en-US" dirty="0"/>
              <a:t> using public Search UI</a:t>
            </a:r>
          </a:p>
          <a:p>
            <a:pPr lvl="1"/>
            <a:r>
              <a:rPr lang="en-US" dirty="0"/>
              <a:t>E.g. for Authors retrieving a co-Author ORCID </a:t>
            </a:r>
            <a:r>
              <a:rPr lang="en-US" dirty="0" err="1"/>
              <a:t>iD</a:t>
            </a:r>
            <a:endParaRPr lang="en-US" dirty="0"/>
          </a:p>
          <a:p>
            <a:r>
              <a:rPr lang="en-US" dirty="0"/>
              <a:t>Then implemented the full OAuth API so users fetch their own ORCID </a:t>
            </a:r>
            <a:r>
              <a:rPr lang="en-US" dirty="0" err="1"/>
              <a:t>iD</a:t>
            </a:r>
            <a:endParaRPr lang="en-US" dirty="0"/>
          </a:p>
          <a:p>
            <a:pPr lvl="1"/>
            <a:r>
              <a:rPr lang="en-US" dirty="0"/>
              <a:t>This is secure; users have to log into ORCID to return it to us</a:t>
            </a:r>
          </a:p>
          <a:p>
            <a:pPr lvl="1"/>
            <a:r>
              <a:rPr lang="en-US" dirty="0"/>
              <a:t>We consider such an ORCID </a:t>
            </a:r>
            <a:r>
              <a:rPr lang="en-US" dirty="0" err="1"/>
              <a:t>iD</a:t>
            </a:r>
            <a:r>
              <a:rPr lang="en-US" dirty="0"/>
              <a:t> to be ‘Authenticated’</a:t>
            </a:r>
          </a:p>
          <a:p>
            <a:r>
              <a:rPr lang="en-US" i="1" dirty="0"/>
              <a:t>We recommend using the OAuth API</a:t>
            </a:r>
          </a:p>
          <a:p>
            <a:pPr lvl="1"/>
            <a:r>
              <a:rPr lang="en-US" dirty="0"/>
              <a:t>Journals like Authors to supply Co-Authors’ ORCID </a:t>
            </a:r>
            <a:r>
              <a:rPr lang="en-US" dirty="0" err="1"/>
              <a:t>iDs</a:t>
            </a:r>
            <a:r>
              <a:rPr lang="en-US" dirty="0"/>
              <a:t>. Beware!</a:t>
            </a:r>
          </a:p>
          <a:p>
            <a:pPr lvl="1"/>
            <a:r>
              <a:rPr lang="en-US" dirty="0"/>
              <a:t>The owner of the ORCID </a:t>
            </a:r>
            <a:r>
              <a:rPr lang="en-US" dirty="0" err="1"/>
              <a:t>iD</a:t>
            </a:r>
            <a:r>
              <a:rPr lang="en-US" dirty="0"/>
              <a:t> has to interact with your system</a:t>
            </a:r>
          </a:p>
          <a:p>
            <a:pPr lvl="1"/>
            <a:r>
              <a:rPr lang="en-US" dirty="0"/>
              <a:t>And there’s the ‘deceased author’ problem – can’t supply their own ORCID </a:t>
            </a:r>
            <a:r>
              <a:rPr lang="en-US" dirty="0" err="1"/>
              <a:t>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0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7FC9-D23D-634D-B93C-2D4FE754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96AFB-D721-4941-8BA4-0D602F6AC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ORCID Single-Sign-On</a:t>
            </a:r>
          </a:p>
        </p:txBody>
      </p:sp>
    </p:spTree>
    <p:extLst>
      <p:ext uri="{BB962C8B-B14F-4D97-AF65-F5344CB8AC3E}">
        <p14:creationId xmlns:p14="http://schemas.microsoft.com/office/powerpoint/2010/main" val="88710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OLog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7869289" cy="3591673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4" name="Picture 3" descr="SSoOrcAu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8600"/>
            <a:ext cx="4753965" cy="6344972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5" name="Picture 4" descr="ssomainmenu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0"/>
            <a:ext cx="8536178" cy="1886343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4419600" y="3429000"/>
            <a:ext cx="3581400" cy="5334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7608168" y="5229200"/>
            <a:ext cx="2297832" cy="10192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3352" y="260648"/>
            <a:ext cx="50292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ORCID Single Sign-On is a benefit for users who submit to and/or review for multiple sites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9BD9A-E7A2-F941-8DC0-F66B786E4B19}"/>
              </a:ext>
            </a:extLst>
          </p:cNvPr>
          <p:cNvSpPr txBox="1"/>
          <p:nvPr/>
        </p:nvSpPr>
        <p:spPr>
          <a:xfrm>
            <a:off x="8780563" y="246320"/>
            <a:ext cx="322009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Uses the secure OAuth interaction</a:t>
            </a:r>
          </a:p>
        </p:txBody>
      </p:sp>
    </p:spTree>
    <p:extLst>
      <p:ext uri="{BB962C8B-B14F-4D97-AF65-F5344CB8AC3E}">
        <p14:creationId xmlns:p14="http://schemas.microsoft.com/office/powerpoint/2010/main" val="15217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CBE5-A264-B94A-BD7B-0E044B46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Sign-On using ORCID </a:t>
            </a:r>
            <a:r>
              <a:rPr lang="en-US" dirty="0" err="1"/>
              <a:t>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BCB4-7A02-9341-9C54-B69C3B756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idea – relies on already ‘Authenticated’ ORCID </a:t>
            </a:r>
            <a:r>
              <a:rPr lang="en-US" dirty="0" err="1"/>
              <a:t>iDs</a:t>
            </a:r>
            <a:endParaRPr lang="en-US" dirty="0"/>
          </a:p>
          <a:p>
            <a:pPr lvl="1"/>
            <a:r>
              <a:rPr lang="en-US" dirty="0"/>
              <a:t>A potential benefit to a user who supplies their ORCID </a:t>
            </a:r>
            <a:r>
              <a:rPr lang="en-US" dirty="0" err="1"/>
              <a:t>iD</a:t>
            </a:r>
            <a:endParaRPr lang="en-US" dirty="0"/>
          </a:p>
          <a:p>
            <a:r>
              <a:rPr lang="en-US" dirty="0"/>
              <a:t>Illustrates a core principle of EM’s ORCID design:</a:t>
            </a:r>
          </a:p>
          <a:p>
            <a:pPr lvl="1"/>
            <a:r>
              <a:rPr lang="en-US" dirty="0"/>
              <a:t>To associated an ‘Authenticated’ ORCID ID with an EM People Record, the owner must log into EM using their EM credentials AND retrieve their ORCID </a:t>
            </a:r>
            <a:r>
              <a:rPr lang="en-US" dirty="0" err="1"/>
              <a:t>iD</a:t>
            </a:r>
            <a:r>
              <a:rPr lang="en-US" dirty="0"/>
              <a:t> using the secure OAuth interaction, in the same session</a:t>
            </a:r>
          </a:p>
          <a:p>
            <a:r>
              <a:rPr lang="en-US" dirty="0"/>
              <a:t>ORCID SSO only works once that association has been set up</a:t>
            </a:r>
          </a:p>
          <a:p>
            <a:pPr lvl="1"/>
            <a:r>
              <a:rPr lang="en-US" dirty="0"/>
              <a:t>If not, it asks the user to log in using their EM credentials.</a:t>
            </a:r>
          </a:p>
          <a:p>
            <a:pPr lvl="1"/>
            <a:r>
              <a:rPr lang="en-US" dirty="0"/>
              <a:t>This sets up that association, because it meets the above criteria</a:t>
            </a:r>
          </a:p>
        </p:txBody>
      </p:sp>
    </p:spTree>
    <p:extLst>
      <p:ext uri="{BB962C8B-B14F-4D97-AF65-F5344CB8AC3E}">
        <p14:creationId xmlns:p14="http://schemas.microsoft.com/office/powerpoint/2010/main" val="2441764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29D7-362D-0B4C-B306-87D5744B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2044B-7AFA-484C-9FCA-D270FA72B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 from Authors and Co-Authors</a:t>
            </a:r>
          </a:p>
        </p:txBody>
      </p:sp>
    </p:spTree>
    <p:extLst>
      <p:ext uri="{BB962C8B-B14F-4D97-AF65-F5344CB8AC3E}">
        <p14:creationId xmlns:p14="http://schemas.microsoft.com/office/powerpoint/2010/main" val="378180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826E-93DC-1446-B590-873D6074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Aries Difference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B0B4-8936-1D4F-853C-89386B37B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38239-CF61-B441-8C56-2D186AF2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8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cAut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8600"/>
            <a:ext cx="4753965" cy="6383080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726" y="1295400"/>
            <a:ext cx="6386051" cy="3429000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0525" y="4953000"/>
            <a:ext cx="3785893" cy="1658526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4114800" y="2133600"/>
            <a:ext cx="3048000" cy="165544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172200" y="6019800"/>
            <a:ext cx="3962400" cy="2286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4114800"/>
            <a:ext cx="39624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Corresponding Author can be asked for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during submission process </a:t>
            </a:r>
            <a:r>
              <a:rPr lang="en-US" i="1" dirty="0">
                <a:solidFill>
                  <a:srgbClr val="800000"/>
                </a:solidFill>
              </a:rPr>
              <a:t>if</a:t>
            </a:r>
            <a:r>
              <a:rPr lang="en-US" dirty="0">
                <a:solidFill>
                  <a:srgbClr val="800000"/>
                </a:solidFill>
              </a:rPr>
              <a:t> they don’t have 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2424" y="246320"/>
            <a:ext cx="185194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OAuth interaction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Corresponding Author </a:t>
            </a:r>
            <a:r>
              <a:rPr lang="en-US" dirty="0" err="1"/>
              <a:t>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04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55" y="2420888"/>
            <a:ext cx="4936845" cy="2689805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777" y="2636912"/>
            <a:ext cx="6838668" cy="2904092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359696" y="3284984"/>
            <a:ext cx="4320480" cy="108012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219200"/>
            <a:ext cx="42672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This can be made a Requirement for Submission; so submission process cannot be completed without an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Corresponding Author ORCID </a:t>
            </a:r>
            <a:r>
              <a:rPr lang="en-US" dirty="0" err="1"/>
              <a:t>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12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authl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4982613" cy="4220454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4" name="Picture 3" descr="coauthOr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57400"/>
            <a:ext cx="7916924" cy="2638975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505200" y="4191000"/>
            <a:ext cx="1295400" cy="9906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91200" y="4953000"/>
            <a:ext cx="51816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The Co-Author ORCID request slots into the verification process, with or without registration, with or without a Questionnaire to complete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Co-Author ORCID </a:t>
            </a:r>
            <a:r>
              <a:rPr lang="en-US" dirty="0" err="1"/>
              <a:t>iD</a:t>
            </a:r>
            <a:r>
              <a:rPr lang="en-US" dirty="0"/>
              <a:t> during Verification</a:t>
            </a:r>
          </a:p>
        </p:txBody>
      </p:sp>
    </p:spTree>
    <p:extLst>
      <p:ext uri="{BB962C8B-B14F-4D97-AF65-F5344CB8AC3E}">
        <p14:creationId xmlns:p14="http://schemas.microsoft.com/office/powerpoint/2010/main" val="3599375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Configuration: Author &amp; Co-Author ORCID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97600" y="1600201"/>
            <a:ext cx="5384800" cy="4724399"/>
          </a:xfrm>
        </p:spPr>
        <p:txBody>
          <a:bodyPr>
            <a:normAutofit/>
          </a:bodyPr>
          <a:lstStyle/>
          <a:p>
            <a:r>
              <a:rPr lang="en-US" dirty="0"/>
              <a:t>Configured by Article Type for both:</a:t>
            </a:r>
          </a:p>
          <a:p>
            <a:pPr lvl="1"/>
            <a:r>
              <a:rPr lang="en-US" dirty="0"/>
              <a:t>Corresponding Author on submission or revision</a:t>
            </a:r>
          </a:p>
          <a:p>
            <a:pPr lvl="1"/>
            <a:r>
              <a:rPr lang="en-US" dirty="0"/>
              <a:t>Co-Authors when they Verify</a:t>
            </a:r>
          </a:p>
          <a:p>
            <a:r>
              <a:rPr lang="en-US" dirty="0"/>
              <a:t>Only seen if needed</a:t>
            </a:r>
          </a:p>
          <a:p>
            <a:pPr lvl="1"/>
            <a:r>
              <a:rPr lang="en-US" dirty="0"/>
              <a:t>i.e. missing Authenticated ORCID</a:t>
            </a:r>
          </a:p>
          <a:p>
            <a:r>
              <a:rPr lang="en-US" dirty="0"/>
              <a:t>Can be </a:t>
            </a:r>
            <a:r>
              <a:rPr lang="en-US" i="1" dirty="0"/>
              <a:t>Required</a:t>
            </a:r>
            <a:r>
              <a:rPr lang="en-US" dirty="0"/>
              <a:t> for Submission</a:t>
            </a:r>
          </a:p>
          <a:p>
            <a:pPr lvl="1"/>
            <a:r>
              <a:rPr lang="en-US" dirty="0"/>
              <a:t>Good option is to make mandatory for submission instead of registration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768" y="1484784"/>
            <a:ext cx="5671864" cy="4541715"/>
          </a:xfrm>
          <a:ln>
            <a:solidFill>
              <a:srgbClr val="005B96"/>
            </a:solidFill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935760" y="2636912"/>
            <a:ext cx="2664296" cy="1008112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567608" y="3429000"/>
            <a:ext cx="3960440" cy="2088232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45D3F4-B5A5-2143-8A07-C4A614C2B747}"/>
              </a:ext>
            </a:extLst>
          </p:cNvPr>
          <p:cNvCxnSpPr>
            <a:cxnSpLocks/>
          </p:cNvCxnSpPr>
          <p:nvPr/>
        </p:nvCxnSpPr>
        <p:spPr>
          <a:xfrm flipH="1">
            <a:off x="5519936" y="2636912"/>
            <a:ext cx="1080120" cy="1008112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639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BF07-825F-B145-8925-D7B4396CF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50C4E-8912-474D-B20B-8749F7B5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Registration Flow, Revisited</a:t>
            </a:r>
          </a:p>
        </p:txBody>
      </p:sp>
    </p:spTree>
    <p:extLst>
      <p:ext uri="{BB962C8B-B14F-4D97-AF65-F5344CB8AC3E}">
        <p14:creationId xmlns:p14="http://schemas.microsoft.com/office/powerpoint/2010/main" val="2818472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re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5458962" cy="2658029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5" name="Picture 4" descr="LoadOrcPro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2076"/>
            <a:ext cx="6240175" cy="3772686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7" name="Picture 6" descr="OrcAuth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8600"/>
            <a:ext cx="4753965" cy="6383080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657600" y="2057400"/>
            <a:ext cx="3429000" cy="2286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62600" y="6248400"/>
            <a:ext cx="4114800" cy="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6043" y="496669"/>
            <a:ext cx="624017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This time, ORCID retrieval is done before any other information is typed in and we ask for permission to read your ORCID profile</a:t>
            </a:r>
          </a:p>
        </p:txBody>
      </p:sp>
    </p:spTree>
    <p:extLst>
      <p:ext uri="{BB962C8B-B14F-4D97-AF65-F5344CB8AC3E}">
        <p14:creationId xmlns:p14="http://schemas.microsoft.com/office/powerpoint/2010/main" val="507554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read from the ORCID Profile?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628800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Given Name</a:t>
            </a:r>
          </a:p>
          <a:p>
            <a:r>
              <a:rPr lang="en-US" dirty="0"/>
              <a:t>Family Name</a:t>
            </a:r>
          </a:p>
          <a:p>
            <a:r>
              <a:rPr lang="en-US" dirty="0"/>
              <a:t>E-Mail address(</a:t>
            </a:r>
            <a:r>
              <a:rPr lang="en-US" dirty="0" err="1"/>
              <a:t>es</a:t>
            </a:r>
            <a:r>
              <a:rPr lang="en-US" dirty="0"/>
              <a:t>)</a:t>
            </a:r>
          </a:p>
          <a:p>
            <a:r>
              <a:rPr lang="en-US" dirty="0"/>
              <a:t>ORCID </a:t>
            </a:r>
            <a:r>
              <a:rPr lang="en-US" dirty="0" err="1"/>
              <a:t>iD</a:t>
            </a:r>
            <a:r>
              <a:rPr lang="en-US" dirty="0"/>
              <a:t> (Authenticated)</a:t>
            </a:r>
          </a:p>
          <a:p>
            <a:r>
              <a:rPr lang="en-US" dirty="0"/>
              <a:t>From Employment: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Institution</a:t>
            </a:r>
          </a:p>
          <a:p>
            <a:pPr lvl="1"/>
            <a:r>
              <a:rPr lang="en-US" dirty="0"/>
              <a:t>Department</a:t>
            </a:r>
          </a:p>
          <a:p>
            <a:pPr lvl="1"/>
            <a:r>
              <a:rPr lang="en-US" dirty="0"/>
              <a:t>City</a:t>
            </a:r>
          </a:p>
          <a:p>
            <a:pPr lvl="1"/>
            <a:r>
              <a:rPr lang="en-US" dirty="0"/>
              <a:t>State</a:t>
            </a:r>
          </a:p>
          <a:p>
            <a:pPr lvl="1"/>
            <a:r>
              <a:rPr lang="en-US" dirty="0"/>
              <a:t>Country</a:t>
            </a:r>
          </a:p>
          <a:p>
            <a:r>
              <a:rPr lang="en-US" dirty="0"/>
              <a:t>Keywords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791200" y="1676400"/>
          <a:ext cx="595630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Document" r:id="rId4" imgW="5956300" imgH="4076700" progId="Word.Document.12">
                  <p:embed/>
                </p:oleObj>
              </mc:Choice>
              <mc:Fallback>
                <p:oleObj name="Document" r:id="rId4" imgW="5956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1200" y="1676400"/>
                        <a:ext cx="5956300" cy="4076700"/>
                      </a:xfrm>
                      <a:prstGeom prst="rect">
                        <a:avLst/>
                      </a:prstGeom>
                      <a:ln>
                        <a:solidFill>
                          <a:srgbClr val="005B9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0" y="5638800"/>
            <a:ext cx="54864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Includes ‘Select Affiliation’ step for disambiguation</a:t>
            </a:r>
          </a:p>
        </p:txBody>
      </p:sp>
    </p:spTree>
    <p:extLst>
      <p:ext uri="{BB962C8B-B14F-4D97-AF65-F5344CB8AC3E}">
        <p14:creationId xmlns:p14="http://schemas.microsoft.com/office/powerpoint/2010/main" val="1386653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pa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1000"/>
            <a:ext cx="8383746" cy="6278283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4" name="Picture 3" descr="OrcProf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8"/>
          <a:stretch/>
        </p:blipFill>
        <p:spPr>
          <a:xfrm>
            <a:off x="152400" y="3415120"/>
            <a:ext cx="5490631" cy="2537989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3791744" y="4991844"/>
            <a:ext cx="3142456" cy="1027956"/>
          </a:xfrm>
          <a:prstGeom prst="straightConnector1">
            <a:avLst/>
          </a:prstGeom>
          <a:ln w="25400">
            <a:solidFill>
              <a:srgbClr val="8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24400" y="4725144"/>
            <a:ext cx="990600" cy="53340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9336" y="1988840"/>
            <a:ext cx="3276600" cy="1477328"/>
          </a:xfrm>
          <a:prstGeom prst="rect">
            <a:avLst/>
          </a:prstGeom>
          <a:solidFill>
            <a:srgbClr val="DAB8B8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ORCID users control what is private; emails &amp; affiliations must be set to be seen by ‘trusted parties’ or ‘everyone’ for EM to be able to read them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152400"/>
            <a:ext cx="54102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This allows us to pre-populate the registration page</a:t>
            </a:r>
          </a:p>
        </p:txBody>
      </p:sp>
    </p:spTree>
    <p:extLst>
      <p:ext uri="{BB962C8B-B14F-4D97-AF65-F5344CB8AC3E}">
        <p14:creationId xmlns:p14="http://schemas.microsoft.com/office/powerpoint/2010/main" val="1777356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10287000" cy="1600200"/>
          </a:xfrm>
        </p:spPr>
        <p:txBody>
          <a:bodyPr/>
          <a:lstStyle/>
          <a:p>
            <a:r>
              <a:rPr lang="en-US" dirty="0"/>
              <a:t>‘Existing Person’ Check during Registration</a:t>
            </a:r>
          </a:p>
        </p:txBody>
      </p:sp>
      <p:pic>
        <p:nvPicPr>
          <p:cNvPr id="4" name="Picture 3" descr="prere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5458962" cy="2658029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5" name="Picture 4" descr="OrcAuth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95600"/>
            <a:ext cx="4753965" cy="3858429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6" name="Picture 5" descr="DeDupeRegWarn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33600"/>
            <a:ext cx="7964559" cy="3544038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276600" y="2743200"/>
            <a:ext cx="76200" cy="6096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172200" y="4572000"/>
            <a:ext cx="2667000" cy="19050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73279" y="5215988"/>
            <a:ext cx="355476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Collecting the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first allows us to check for existing records – here the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 prevents an unnecessary registration</a:t>
            </a:r>
          </a:p>
        </p:txBody>
      </p:sp>
    </p:spTree>
    <p:extLst>
      <p:ext uri="{BB962C8B-B14F-4D97-AF65-F5344CB8AC3E}">
        <p14:creationId xmlns:p14="http://schemas.microsoft.com/office/powerpoint/2010/main" val="1518389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10287000" cy="1600200"/>
          </a:xfrm>
        </p:spPr>
        <p:txBody>
          <a:bodyPr/>
          <a:lstStyle/>
          <a:p>
            <a:r>
              <a:rPr lang="en-US" dirty="0"/>
              <a:t>‘Existing Person’ check, during Submission</a:t>
            </a:r>
          </a:p>
        </p:txBody>
      </p:sp>
      <p:pic>
        <p:nvPicPr>
          <p:cNvPr id="8" name="Picture 7" descr="OrcAuth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35" y="1233458"/>
            <a:ext cx="4753965" cy="3858429"/>
          </a:xfrm>
          <a:prstGeom prst="rect">
            <a:avLst/>
          </a:prstGeom>
          <a:ln>
            <a:solidFill>
              <a:srgbClr val="005B9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0" t="27781" r="1870" b="10718"/>
          <a:stretch/>
        </p:blipFill>
        <p:spPr>
          <a:xfrm>
            <a:off x="118647" y="1233458"/>
            <a:ext cx="6049362" cy="255558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DeDupeSubWar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0"/>
            <a:ext cx="7869289" cy="3572619"/>
          </a:xfrm>
          <a:prstGeom prst="rect">
            <a:avLst/>
          </a:prstGeom>
          <a:ln>
            <a:solidFill>
              <a:srgbClr val="005B96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8976320" y="2438400"/>
            <a:ext cx="0" cy="9906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2480" y="4655018"/>
            <a:ext cx="54864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When a user retrieves an ORCID </a:t>
            </a:r>
            <a:r>
              <a:rPr lang="en-US" dirty="0" err="1">
                <a:solidFill>
                  <a:srgbClr val="800000"/>
                </a:solidFill>
              </a:rPr>
              <a:t>iD</a:t>
            </a:r>
            <a:r>
              <a:rPr lang="en-US" dirty="0">
                <a:solidFill>
                  <a:srgbClr val="800000"/>
                </a:solidFill>
              </a:rPr>
              <a:t>; we check for existing records. Looks like this author registered in order to submit but forgot they had an existing registration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215680" y="1767272"/>
            <a:ext cx="4104456" cy="1395400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995"/>
            <a:ext cx="10972800" cy="685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5B96"/>
                </a:solidFill>
              </a:rPr>
              <a:t> The Aries Difference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799045"/>
            <a:ext cx="11176000" cy="542607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>
              <a:spcBef>
                <a:spcPts val="1200"/>
              </a:spcBef>
              <a:buClr>
                <a:srgbClr val="005B96"/>
              </a:buClr>
              <a:buSzPct val="95000"/>
            </a:pPr>
            <a:r>
              <a:rPr lang="en-US" sz="2400" i="1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Aries Systems transforms the way scholarly publishers bring high-value content to the world. The company’s innovative and forward-looking workflow solutions help manage the complexities of modern print and electronic publishing – from submissions to editing and peer review, to production tracking.</a:t>
            </a:r>
          </a:p>
          <a:p>
            <a:pPr>
              <a:spcBef>
                <a:spcPts val="1200"/>
              </a:spcBef>
              <a:buClr>
                <a:srgbClr val="005B96"/>
              </a:buClr>
              <a:buSzPct val="95000"/>
            </a:pPr>
            <a:endParaRPr lang="en-US" sz="1100" i="1" dirty="0">
              <a:solidFill>
                <a:srgbClr val="003050"/>
              </a:solidFill>
            </a:endParaRP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6,500+ publications, 250+ customers</a:t>
            </a: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Continuous, seamless development – 35 releases over 16 years</a:t>
            </a: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availability hosting service – 99.97%+ service availability for last 10 years</a:t>
            </a: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$6 million R&amp;D investment</a:t>
            </a: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Extensive ecosystem integration – purpose built APIs</a:t>
            </a:r>
          </a:p>
          <a:p>
            <a:pPr marL="342900" indent="-342900">
              <a:spcBef>
                <a:spcPts val="1200"/>
              </a:spcBef>
              <a:buClr>
                <a:srgbClr val="005B9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user-friendly self-configuration solution – save time, save money</a:t>
            </a:r>
          </a:p>
        </p:txBody>
      </p:sp>
      <p:sp>
        <p:nvSpPr>
          <p:cNvPr id="6" name="Footer Placeholder 3"/>
          <p:cNvSpPr>
            <a:spLocks noGrp="1"/>
          </p:cNvSpPr>
          <p:nvPr/>
        </p:nvSpPr>
        <p:spPr>
          <a:xfrm>
            <a:off x="3657600" y="64166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dirty="0"/>
              <a:t>Company Confidential - Aries Systems Corporation</a:t>
            </a:r>
          </a:p>
        </p:txBody>
      </p:sp>
    </p:spTree>
    <p:extLst>
      <p:ext uri="{BB962C8B-B14F-4D97-AF65-F5344CB8AC3E}">
        <p14:creationId xmlns:p14="http://schemas.microsoft.com/office/powerpoint/2010/main" val="4144334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C07D-79CF-2246-9AD7-1F8FAA3F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771D7-0052-134F-9F1D-F0B228006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Reviewer Deposit</a:t>
            </a:r>
          </a:p>
        </p:txBody>
      </p:sp>
    </p:spTree>
    <p:extLst>
      <p:ext uri="{BB962C8B-B14F-4D97-AF65-F5344CB8AC3E}">
        <p14:creationId xmlns:p14="http://schemas.microsoft.com/office/powerpoint/2010/main" val="32825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c PR Wor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521109" cy="44958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Orc Rev A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257800"/>
            <a:ext cx="8338305" cy="12192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Peer Review Activity in ORCID profile</a:t>
            </a:r>
          </a:p>
        </p:txBody>
      </p:sp>
    </p:spTree>
    <p:extLst>
      <p:ext uri="{BB962C8B-B14F-4D97-AF65-F5344CB8AC3E}">
        <p14:creationId xmlns:p14="http://schemas.microsoft.com/office/powerpoint/2010/main" val="4213058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Review Credit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159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We’ll ask reviewers ‘OK to send?’ when they submit each review</a:t>
            </a:r>
          </a:p>
          <a:p>
            <a:pPr lvl="1"/>
            <a:r>
              <a:rPr lang="en-US" dirty="0"/>
              <a:t>Informed consent each time</a:t>
            </a:r>
          </a:p>
          <a:p>
            <a:r>
              <a:rPr lang="en-US" dirty="0"/>
              <a:t>One time, this will trigger an Authorization request</a:t>
            </a:r>
          </a:p>
          <a:p>
            <a:pPr lvl="1"/>
            <a:r>
              <a:rPr lang="en-US" dirty="0"/>
              <a:t>Gives us persistent permission to update their ORCID Record</a:t>
            </a:r>
          </a:p>
          <a:p>
            <a:r>
              <a:rPr lang="en-US" dirty="0"/>
              <a:t>We’ll send regular batches of completed reviews to ORCID</a:t>
            </a:r>
          </a:p>
          <a:p>
            <a:pPr lvl="1"/>
            <a:r>
              <a:rPr lang="en-US" dirty="0"/>
              <a:t>Can disguise actual dates</a:t>
            </a:r>
          </a:p>
          <a:p>
            <a:endParaRPr lang="en-US" dirty="0"/>
          </a:p>
        </p:txBody>
      </p:sp>
      <p:pic>
        <p:nvPicPr>
          <p:cNvPr id="5" name="Content Placeholder 4" descr="Em Cred Rec UC all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04" b="-18004"/>
          <a:stretch>
            <a:fillRect/>
          </a:stretch>
        </p:blipFill>
        <p:spPr>
          <a:xfrm>
            <a:off x="5813023" y="1412776"/>
            <a:ext cx="5988802" cy="5029200"/>
          </a:xfrm>
        </p:spPr>
      </p:pic>
    </p:spTree>
    <p:extLst>
      <p:ext uri="{BB962C8B-B14F-4D97-AF65-F5344CB8AC3E}">
        <p14:creationId xmlns:p14="http://schemas.microsoft.com/office/powerpoint/2010/main" val="2048350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FormOrc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22" y="1295400"/>
            <a:ext cx="9857678" cy="5388864"/>
          </a:xfrm>
          <a:prstGeom prst="rect">
            <a:avLst/>
          </a:prstGeom>
          <a:ln>
            <a:solidFill>
              <a:srgbClr val="005B9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00472" y="1124744"/>
            <a:ext cx="7543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Review forms can include an Authorization to transfer to ORCID. This triggers a one-time ORCID Authorization the first time a particular Reviewer says ‘Yes’</a:t>
            </a: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>
          <a:xfrm flipH="1">
            <a:off x="3791744" y="1771075"/>
            <a:ext cx="980628" cy="2522021"/>
          </a:xfrm>
          <a:prstGeom prst="straightConnector1">
            <a:avLst/>
          </a:prstGeom>
          <a:ln w="254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New Section on Review Form</a:t>
            </a:r>
          </a:p>
        </p:txBody>
      </p:sp>
    </p:spTree>
    <p:extLst>
      <p:ext uri="{BB962C8B-B14F-4D97-AF65-F5344CB8AC3E}">
        <p14:creationId xmlns:p14="http://schemas.microsoft.com/office/powerpoint/2010/main" val="3652468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Configuration: Review Form</a:t>
            </a:r>
          </a:p>
        </p:txBody>
      </p:sp>
      <p:pic>
        <p:nvPicPr>
          <p:cNvPr id="4" name="Picture 3" descr="RevFormOrcCon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10375100" cy="4800600"/>
          </a:xfrm>
          <a:prstGeom prst="rect">
            <a:avLst/>
          </a:prstGeom>
          <a:ln>
            <a:solidFill>
              <a:srgbClr val="005B96"/>
            </a:solidFill>
          </a:ln>
        </p:spPr>
      </p:pic>
    </p:spTree>
    <p:extLst>
      <p:ext uri="{BB962C8B-B14F-4D97-AF65-F5344CB8AC3E}">
        <p14:creationId xmlns:p14="http://schemas.microsoft.com/office/powerpoint/2010/main" val="311606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46DA-8913-604B-8939-D9520FC1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7CB36-0552-B549-A849-51395F9E6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48" y="0"/>
            <a:ext cx="79501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11AD5-A5FA-BB45-B7D7-DC457D1DC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69828" r="18404" b="6023"/>
          <a:stretch/>
        </p:blipFill>
        <p:spPr>
          <a:xfrm>
            <a:off x="2803684" y="1880828"/>
            <a:ext cx="7269677" cy="3096344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52392A70-399D-0444-A110-A283E734CBE2}"/>
              </a:ext>
            </a:extLst>
          </p:cNvPr>
          <p:cNvSpPr/>
          <p:nvPr/>
        </p:nvSpPr>
        <p:spPr>
          <a:xfrm>
            <a:off x="3071664" y="4365104"/>
            <a:ext cx="1656184" cy="4320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9CD94F-11D0-A341-A0AF-D82BD50E17BD}"/>
              </a:ext>
            </a:extLst>
          </p:cNvPr>
          <p:cNvCxnSpPr/>
          <p:nvPr/>
        </p:nvCxnSpPr>
        <p:spPr>
          <a:xfrm>
            <a:off x="3287688" y="4797152"/>
            <a:ext cx="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0F6D79-408D-B84B-8F8D-7C755EE71627}"/>
              </a:ext>
            </a:extLst>
          </p:cNvPr>
          <p:cNvSpPr txBox="1"/>
          <p:nvPr/>
        </p:nvSpPr>
        <p:spPr>
          <a:xfrm>
            <a:off x="1991544" y="5301208"/>
            <a:ext cx="294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Organization Here!</a:t>
            </a:r>
          </a:p>
        </p:txBody>
      </p:sp>
    </p:spTree>
    <p:extLst>
      <p:ext uri="{BB962C8B-B14F-4D97-AF65-F5344CB8AC3E}">
        <p14:creationId xmlns:p14="http://schemas.microsoft.com/office/powerpoint/2010/main" val="3080883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Configuration: Deposit Policy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choose to credit 1 review per submission, or all assignments</a:t>
            </a:r>
          </a:p>
          <a:p>
            <a:r>
              <a:rPr lang="en-US" dirty="0"/>
              <a:t>You can choose a daily, weekly, </a:t>
            </a:r>
            <a:r>
              <a:rPr lang="en-US" i="1" dirty="0"/>
              <a:t>N</a:t>
            </a:r>
            <a:r>
              <a:rPr lang="en-US" dirty="0"/>
              <a:t> monthly schedule</a:t>
            </a:r>
          </a:p>
          <a:p>
            <a:r>
              <a:rPr lang="en-US" dirty="0"/>
              <a:t>You can defer review deposit:</a:t>
            </a:r>
          </a:p>
          <a:p>
            <a:pPr lvl="1"/>
            <a:r>
              <a:rPr lang="en-US" dirty="0"/>
              <a:t>Until the author has been notified</a:t>
            </a:r>
          </a:p>
          <a:p>
            <a:pPr lvl="1"/>
            <a:r>
              <a:rPr lang="en-US" dirty="0"/>
              <a:t>Until the Final Disposition is set</a:t>
            </a:r>
          </a:p>
        </p:txBody>
      </p:sp>
      <p:pic>
        <p:nvPicPr>
          <p:cNvPr id="9" name="Picture 8" descr="batchsettsmi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267200"/>
            <a:ext cx="10160000" cy="2362200"/>
          </a:xfrm>
          <a:prstGeom prst="rect">
            <a:avLst/>
          </a:prstGeom>
          <a:ln>
            <a:solidFill>
              <a:srgbClr val="005B96"/>
            </a:solidFill>
          </a:ln>
        </p:spPr>
      </p:pic>
    </p:spTree>
    <p:extLst>
      <p:ext uri="{BB962C8B-B14F-4D97-AF65-F5344CB8AC3E}">
        <p14:creationId xmlns:p14="http://schemas.microsoft.com/office/powerpoint/2010/main" val="4053297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Configuration: Deposit Policy</a:t>
            </a:r>
          </a:p>
        </p:txBody>
      </p:sp>
      <p:pic>
        <p:nvPicPr>
          <p:cNvPr id="5" name="Content Placeholder 4" descr="batchsettsmini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23294"/>
            <a:ext cx="7620000" cy="3556000"/>
          </a:xfrm>
          <a:ln>
            <a:solidFill>
              <a:srgbClr val="005B96"/>
            </a:solidFill>
          </a:ln>
        </p:spPr>
      </p:pic>
    </p:spTree>
    <p:extLst>
      <p:ext uri="{BB962C8B-B14F-4D97-AF65-F5344CB8AC3E}">
        <p14:creationId xmlns:p14="http://schemas.microsoft.com/office/powerpoint/2010/main" val="580871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E2C3-6BBE-A94B-987F-31088386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7744C-0E93-644A-9B91-10F84A025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other ORCID integrators</a:t>
            </a:r>
          </a:p>
        </p:txBody>
      </p:sp>
    </p:spTree>
    <p:extLst>
      <p:ext uri="{BB962C8B-B14F-4D97-AF65-F5344CB8AC3E}">
        <p14:creationId xmlns:p14="http://schemas.microsoft.com/office/powerpoint/2010/main" val="2787481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F63B-F7A3-2742-944F-4DDA1ECC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Recommendations, hints and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CBE7F-0407-0149-9570-DC04D9CF5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the secure API to retrieve ORCID </a:t>
            </a:r>
            <a:r>
              <a:rPr lang="en-US" dirty="0" err="1"/>
              <a:t>iDs</a:t>
            </a:r>
            <a:r>
              <a:rPr lang="en-US" dirty="0"/>
              <a:t> you can trust</a:t>
            </a:r>
          </a:p>
          <a:p>
            <a:pPr lvl="1"/>
            <a:r>
              <a:rPr lang="en-US" dirty="0"/>
              <a:t>Public or Member API both allow this</a:t>
            </a:r>
          </a:p>
          <a:p>
            <a:r>
              <a:rPr lang="en-US" dirty="0"/>
              <a:t>Ask for </a:t>
            </a:r>
            <a:r>
              <a:rPr lang="en-US" dirty="0" err="1"/>
              <a:t>iD</a:t>
            </a:r>
            <a:r>
              <a:rPr lang="en-US" dirty="0"/>
              <a:t> or a permission when it makes sense to the user</a:t>
            </a:r>
          </a:p>
          <a:p>
            <a:r>
              <a:rPr lang="en-US" dirty="0"/>
              <a:t>On retrieving an ORCID </a:t>
            </a:r>
            <a:r>
              <a:rPr lang="en-US" dirty="0" err="1"/>
              <a:t>iD</a:t>
            </a:r>
            <a:r>
              <a:rPr lang="en-US" dirty="0"/>
              <a:t>, check for existing copies</a:t>
            </a:r>
          </a:p>
          <a:p>
            <a:pPr lvl="1"/>
            <a:r>
              <a:rPr lang="en-US" dirty="0"/>
              <a:t>ORCIDs </a:t>
            </a:r>
            <a:r>
              <a:rPr lang="en-US" i="1" dirty="0"/>
              <a:t>identify</a:t>
            </a:r>
            <a:r>
              <a:rPr lang="en-US" dirty="0"/>
              <a:t> people – do you already know this person?</a:t>
            </a:r>
          </a:p>
          <a:p>
            <a:pPr lvl="1"/>
            <a:r>
              <a:rPr lang="en-US" dirty="0"/>
              <a:t>May indicate duplication – how do you deal with that?</a:t>
            </a:r>
          </a:p>
          <a:p>
            <a:r>
              <a:rPr lang="en-US" dirty="0"/>
              <a:t>Do not pass on non-Authenticated ORCID </a:t>
            </a:r>
            <a:r>
              <a:rPr lang="en-US" dirty="0" err="1"/>
              <a:t>iDs</a:t>
            </a:r>
            <a:endParaRPr lang="en-US" dirty="0"/>
          </a:p>
          <a:p>
            <a:pPr lvl="1"/>
            <a:r>
              <a:rPr lang="en-US" dirty="0"/>
              <a:t>Unless you trust the source…</a:t>
            </a:r>
          </a:p>
          <a:p>
            <a:pPr lvl="1"/>
            <a:r>
              <a:rPr lang="en-US" dirty="0"/>
              <a:t>JATS schema (v1.1) has an Authenticated=“True” attribute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1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7"/>
          <a:stretch/>
        </p:blipFill>
        <p:spPr>
          <a:xfrm>
            <a:off x="1037769" y="4685795"/>
            <a:ext cx="2958674" cy="741462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999" y="305762"/>
            <a:ext cx="10972800" cy="6096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5B96"/>
                </a:solidFill>
              </a:rPr>
              <a:t>Products</a:t>
            </a:r>
            <a:endParaRPr lang="en-US" sz="3200" i="1" dirty="0">
              <a:solidFill>
                <a:srgbClr val="005B9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6042" y="1565177"/>
            <a:ext cx="5869215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50"/>
                </a:solidFill>
              </a:rPr>
              <a:t>Web-based manuscript submission and peer review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76044" y="2731780"/>
            <a:ext cx="409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50"/>
                </a:solidFill>
              </a:rPr>
              <a:t>Web-based production tracking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1443" y="3862846"/>
            <a:ext cx="3006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50"/>
                </a:solidFill>
              </a:rPr>
              <a:t>Integrated  ecommerce</a:t>
            </a:r>
          </a:p>
        </p:txBody>
      </p:sp>
      <p:pic>
        <p:nvPicPr>
          <p:cNvPr id="11" name="Picture 10" descr="EM_hori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999" y="1412776"/>
            <a:ext cx="4866673" cy="845034"/>
          </a:xfrm>
          <a:prstGeom prst="rect">
            <a:avLst/>
          </a:prstGeom>
        </p:spPr>
      </p:pic>
      <p:pic>
        <p:nvPicPr>
          <p:cNvPr id="17" name="Picture 16" descr="CM_Horiz_Color_T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4643" y="3622576"/>
            <a:ext cx="4038600" cy="6574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3" y="2403376"/>
            <a:ext cx="5168325" cy="964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3299" y="4917976"/>
            <a:ext cx="491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050"/>
                </a:solidFill>
              </a:rPr>
              <a:t>Integrated “task management” module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084420-48FE-4445-B405-ED3DD5087784}"/>
              </a:ext>
            </a:extLst>
          </p:cNvPr>
          <p:cNvSpPr/>
          <p:nvPr/>
        </p:nvSpPr>
        <p:spPr>
          <a:xfrm>
            <a:off x="147789" y="1025627"/>
            <a:ext cx="11569622" cy="16142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5BD9-60C8-E04D-BC51-A72F510D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involved?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3353A-F0FC-7D4F-B326-378996506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FE3D1-7CBE-224A-B3A5-15FFFD387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31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76B5-6EEE-4641-AD20-9972BD75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58" y="548680"/>
            <a:ext cx="10515600" cy="701427"/>
          </a:xfrm>
        </p:spPr>
        <p:txBody>
          <a:bodyPr>
            <a:normAutofit fontScale="90000"/>
          </a:bodyPr>
          <a:lstStyle/>
          <a:p>
            <a:r>
              <a:rPr lang="en-US" dirty="0"/>
              <a:t>Aries wants to hear from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086FE-A045-0648-B657-0E83AEDF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440" y="1484784"/>
            <a:ext cx="10515600" cy="216024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hlinkClick r:id="rId2"/>
              </a:rPr>
              <a:t>Editorial Manager Listserv</a:t>
            </a: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hlinkClick r:id="rId3"/>
              </a:rPr>
              <a:t>Events and Workshops</a:t>
            </a: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hlinkClick r:id="rId4"/>
              </a:rPr>
              <a:t>EM on Twitter</a:t>
            </a: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EM Account coordinator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455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6209BD7-E3C4-F349-AD62-2F0F7B3A7F5F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DE38CD-DFBC-FB4D-81C4-322AECE7E253}"/>
              </a:ext>
            </a:extLst>
          </p:cNvPr>
          <p:cNvSpPr txBox="1">
            <a:spLocks/>
          </p:cNvSpPr>
          <p:nvPr/>
        </p:nvSpPr>
        <p:spPr>
          <a:xfrm>
            <a:off x="692194" y="368132"/>
            <a:ext cx="10515600" cy="70142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ORCID wants to hear from you!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BEEFF8-6239-C348-BA7E-83C7505F2343}"/>
              </a:ext>
            </a:extLst>
          </p:cNvPr>
          <p:cNvSpPr txBox="1">
            <a:spLocks/>
          </p:cNvSpPr>
          <p:nvPr/>
        </p:nvSpPr>
        <p:spPr>
          <a:xfrm>
            <a:off x="1055440" y="1265706"/>
            <a:ext cx="10515600" cy="41795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B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Events</a:t>
            </a:r>
            <a:endParaRPr lang="en-US" dirty="0">
              <a:solidFill>
                <a:srgbClr val="005B96"/>
              </a:solidFill>
            </a:endParaRPr>
          </a:p>
          <a:p>
            <a:r>
              <a:rPr lang="en-US" dirty="0">
                <a:solidFill>
                  <a:srgbClr val="005B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API User Group</a:t>
            </a:r>
            <a:endParaRPr lang="en-US" dirty="0">
              <a:solidFill>
                <a:srgbClr val="005B96"/>
              </a:solidFill>
            </a:endParaRPr>
          </a:p>
          <a:p>
            <a:r>
              <a:rPr lang="en-US" dirty="0">
                <a:solidFill>
                  <a:srgbClr val="005B9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 on Twitter</a:t>
            </a:r>
            <a:endParaRPr lang="en-US" dirty="0">
              <a:solidFill>
                <a:srgbClr val="005B96"/>
              </a:solidFill>
            </a:endParaRPr>
          </a:p>
          <a:p>
            <a:r>
              <a:rPr lang="en-US" u="sng" dirty="0">
                <a:solidFill>
                  <a:srgbClr val="005B96"/>
                </a:solidFill>
              </a:rPr>
              <a:t>ORCID Working Groups and Task Forces</a:t>
            </a:r>
          </a:p>
          <a:p>
            <a:r>
              <a:rPr lang="en-US" u="sng" dirty="0">
                <a:solidFill>
                  <a:srgbClr val="005B96"/>
                </a:solidFill>
              </a:rPr>
              <a:t>ORCID UX work</a:t>
            </a:r>
          </a:p>
          <a:p>
            <a:r>
              <a:rPr lang="en-US" u="sng" dirty="0">
                <a:solidFill>
                  <a:srgbClr val="005B96"/>
                </a:solidFill>
              </a:rPr>
              <a:t>ORCID blog</a:t>
            </a:r>
          </a:p>
          <a:p>
            <a:r>
              <a:rPr lang="en-US" dirty="0">
                <a:solidFill>
                  <a:srgbClr val="005B9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ORCID Engagement Team</a:t>
            </a:r>
            <a:endParaRPr lang="en-US" dirty="0">
              <a:solidFill>
                <a:srgbClr val="005B9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826E-93DC-1446-B590-873D6074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and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B0B4-8936-1D4F-853C-89386B37B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38239-CF61-B441-8C56-2D186AF2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67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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Fin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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C9B4F-2BFA-6047-A5B1-C5B57DDA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826E-93DC-1446-B590-873D6074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ORCID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38239-CF61-B441-8C56-2D186AF2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877272"/>
            <a:ext cx="837980" cy="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2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0"/>
            <a:ext cx="12191975" cy="614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6672" y="4162021"/>
            <a:ext cx="6392333" cy="1001983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6400" b="1" spc="-73" dirty="0">
                <a:solidFill>
                  <a:srgbClr val="A5CD38"/>
                </a:solidFill>
                <a:latin typeface="Trebuchet MS"/>
                <a:cs typeface="Trebuchet MS"/>
              </a:rPr>
              <a:t>Names </a:t>
            </a:r>
            <a:r>
              <a:rPr sz="6400" b="1" spc="-413" dirty="0">
                <a:solidFill>
                  <a:srgbClr val="A5CD38"/>
                </a:solidFill>
                <a:latin typeface="Trebuchet MS"/>
                <a:cs typeface="Trebuchet MS"/>
              </a:rPr>
              <a:t>are</a:t>
            </a:r>
            <a:r>
              <a:rPr sz="6400" b="1" spc="-993" dirty="0">
                <a:solidFill>
                  <a:srgbClr val="A5CD38"/>
                </a:solidFill>
                <a:latin typeface="Trebuchet MS"/>
                <a:cs typeface="Trebuchet MS"/>
              </a:rPr>
              <a:t> </a:t>
            </a:r>
            <a:r>
              <a:rPr sz="6400" b="1" spc="-193" dirty="0">
                <a:solidFill>
                  <a:srgbClr val="A5CD38"/>
                </a:solidFill>
                <a:latin typeface="Trebuchet MS"/>
                <a:cs typeface="Trebuchet MS"/>
              </a:rPr>
              <a:t>messy!</a:t>
            </a:r>
            <a:endParaRPr sz="6400">
              <a:latin typeface="Trebuchet MS"/>
              <a:cs typeface="Trebuchet M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2DC3A94-8863-6C44-84AE-4FA803210774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9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169592" y="638409"/>
            <a:ext cx="7852817" cy="4931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2317758" y="718846"/>
            <a:ext cx="7556484" cy="4635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2311407" y="712495"/>
            <a:ext cx="7569200" cy="4648200"/>
          </a:xfrm>
          <a:custGeom>
            <a:avLst/>
            <a:gdLst/>
            <a:ahLst/>
            <a:cxnLst/>
            <a:rect l="l" t="t" r="r" b="b"/>
            <a:pathLst>
              <a:path w="5676900" h="3486150">
                <a:moveTo>
                  <a:pt x="0" y="0"/>
                </a:moveTo>
                <a:lnTo>
                  <a:pt x="5676876" y="0"/>
                </a:lnTo>
                <a:lnTo>
                  <a:pt x="5676876" y="3486152"/>
                </a:lnTo>
                <a:lnTo>
                  <a:pt x="0" y="348615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6209BD7-E3C4-F349-AD62-2F0F7B3A7F5F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9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139153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A5CD38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177802" y="260353"/>
            <a:ext cx="1990719" cy="69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1733681" y="63568"/>
            <a:ext cx="8682800" cy="4241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733682" y="4339290"/>
            <a:ext cx="8682800" cy="1681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835A32D-3E65-684D-A06E-F8C247B6D5A5}"/>
              </a:ext>
            </a:extLst>
          </p:cNvPr>
          <p:cNvSpPr/>
          <p:nvPr/>
        </p:nvSpPr>
        <p:spPr>
          <a:xfrm>
            <a:off x="191344" y="6237312"/>
            <a:ext cx="504056" cy="504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17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5673</TotalTime>
  <Words>3586</Words>
  <Application>Microsoft Macintosh PowerPoint</Application>
  <PresentationFormat>Widescreen</PresentationFormat>
  <Paragraphs>397</Paragraphs>
  <Slides>54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Noto Sans</vt:lpstr>
      <vt:lpstr>Noto Serif</vt:lpstr>
      <vt:lpstr>Open Sans</vt:lpstr>
      <vt:lpstr>Times New Roman</vt:lpstr>
      <vt:lpstr>Trebuchet MS</vt:lpstr>
      <vt:lpstr>Office Theme</vt:lpstr>
      <vt:lpstr>Document</vt:lpstr>
      <vt:lpstr>PowerPoint Presentation</vt:lpstr>
      <vt:lpstr>Agenda</vt:lpstr>
      <vt:lpstr>The Aries Difference</vt:lpstr>
      <vt:lpstr> The Aries Difference</vt:lpstr>
      <vt:lpstr>Products</vt:lpstr>
      <vt:lpstr>The ORCID Vision</vt:lpstr>
      <vt:lpstr>Names are messy!</vt:lpstr>
      <vt:lpstr>PowerPoint Presentation</vt:lpstr>
      <vt:lpstr>PowerPoint Presentation</vt:lpstr>
      <vt:lpstr>PowerPoint Presentation</vt:lpstr>
      <vt:lpstr>WHAT IS ORCID?</vt:lpstr>
      <vt:lpstr>PowerPoint Presentation</vt:lpstr>
      <vt:lpstr>OUR GLOBAL COMMUNITY</vt:lpstr>
      <vt:lpstr>ORCID and Publishers</vt:lpstr>
      <vt:lpstr>Why We Integrate with ORCID</vt:lpstr>
      <vt:lpstr>Aries and ORCID: Origin Story</vt:lpstr>
      <vt:lpstr>PowerPoint Presentation</vt:lpstr>
      <vt:lpstr>Why? ORCID records can help our Editors</vt:lpstr>
      <vt:lpstr>PowerPoint Presentation</vt:lpstr>
      <vt:lpstr>Editorial Manager ORCID Integrations</vt:lpstr>
      <vt:lpstr>Early integration</vt:lpstr>
      <vt:lpstr>Add ORCID iD to ‘Standard’ Registration</vt:lpstr>
      <vt:lpstr>Aries’ general EM design philosophy</vt:lpstr>
      <vt:lpstr>EM Configuration: Registration Fields</vt:lpstr>
      <vt:lpstr>Evolution of EM’s ORCID iD People Data Field</vt:lpstr>
      <vt:lpstr>Integration 2</vt:lpstr>
      <vt:lpstr>PowerPoint Presentation</vt:lpstr>
      <vt:lpstr>Single Sign-On using ORCID iD</vt:lpstr>
      <vt:lpstr>Integration 3</vt:lpstr>
      <vt:lpstr>PowerPoint Presentation</vt:lpstr>
      <vt:lpstr>PowerPoint Presentation</vt:lpstr>
      <vt:lpstr>PowerPoint Presentation</vt:lpstr>
      <vt:lpstr>Configuration: Author &amp; Co-Author ORCID</vt:lpstr>
      <vt:lpstr>Integration 4</vt:lpstr>
      <vt:lpstr>PowerPoint Presentation</vt:lpstr>
      <vt:lpstr>What is read from the ORCID Profile?</vt:lpstr>
      <vt:lpstr>PowerPoint Presentation</vt:lpstr>
      <vt:lpstr>‘Existing Person’ Check during Registration</vt:lpstr>
      <vt:lpstr>‘Existing Person’ check, during Submission</vt:lpstr>
      <vt:lpstr>Integration 5</vt:lpstr>
      <vt:lpstr>PowerPoint Presentation</vt:lpstr>
      <vt:lpstr>EM Review Credit Process</vt:lpstr>
      <vt:lpstr>PowerPoint Presentation</vt:lpstr>
      <vt:lpstr>Configuration: Review Form</vt:lpstr>
      <vt:lpstr>PowerPoint Presentation</vt:lpstr>
      <vt:lpstr>Configuration: Deposit Policy</vt:lpstr>
      <vt:lpstr>Configuration: Deposit Policy</vt:lpstr>
      <vt:lpstr>Recommendations</vt:lpstr>
      <vt:lpstr>Recommendations, hints and tips</vt:lpstr>
      <vt:lpstr>How do we get involved?</vt:lpstr>
      <vt:lpstr>Aries wants to hear from you!</vt:lpstr>
      <vt:lpstr>PowerPoint Presentation</vt:lpstr>
      <vt:lpstr>Thoughts and Questions?</vt:lpstr>
      <vt:lpstr>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Mac</dc:creator>
  <cp:lastModifiedBy>Eric Olson</cp:lastModifiedBy>
  <cp:revision>141</cp:revision>
  <dcterms:created xsi:type="dcterms:W3CDTF">2018-01-12T12:50:21Z</dcterms:created>
  <dcterms:modified xsi:type="dcterms:W3CDTF">2019-06-07T16:41:48Z</dcterms:modified>
</cp:coreProperties>
</file>