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8" r:id="rId2"/>
    <p:sldId id="260" r:id="rId3"/>
    <p:sldId id="259" r:id="rId4"/>
    <p:sldId id="257" r:id="rId5"/>
    <p:sldId id="261" r:id="rId6"/>
    <p:sldId id="262" r:id="rId7"/>
    <p:sldId id="263" r:id="rId8"/>
    <p:sldId id="264"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3" autoAdjust="0"/>
    <p:restoredTop sz="94660"/>
  </p:normalViewPr>
  <p:slideViewPr>
    <p:cSldViewPr snapToGrid="0">
      <p:cViewPr varScale="1">
        <p:scale>
          <a:sx n="109" d="100"/>
          <a:sy n="109" d="100"/>
        </p:scale>
        <p:origin x="378"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399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ster, Mark" userId="S::sm17150@cardiffmet.ac.uk::3a0ef3c8-a3bd-4fa3-a2e3-685e2fc94aa0" providerId="AD" clId="Web-{1DBF3686-31B9-6813-B027-E5C077986877}"/>
    <pc:docChg chg="addSld">
      <pc:chgData name="Lester, Mark" userId="S::sm17150@cardiffmet.ac.uk::3a0ef3c8-a3bd-4fa3-a2e3-685e2fc94aa0" providerId="AD" clId="Web-{1DBF3686-31B9-6813-B027-E5C077986877}" dt="2019-05-20T13:07:25.689" v="0"/>
      <pc:docMkLst>
        <pc:docMk/>
      </pc:docMkLst>
      <pc:sldChg chg="new">
        <pc:chgData name="Lester, Mark" userId="S::sm17150@cardiffmet.ac.uk::3a0ef3c8-a3bd-4fa3-a2e3-685e2fc94aa0" providerId="AD" clId="Web-{1DBF3686-31B9-6813-B027-E5C077986877}" dt="2019-05-20T13:07:25.689" v="0"/>
        <pc:sldMkLst>
          <pc:docMk/>
          <pc:sldMk cId="2358412384"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A95AB89-3092-40E7-82BB-1492BD59FD5B}" type="datetimeFigureOut">
              <a:rPr lang="en-GB" smtClean="0"/>
              <a:t>12/06/2019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0B64CE5-038D-42C8-A6EE-376732CC75D2}" type="slidenum">
              <a:rPr lang="en-GB" smtClean="0"/>
              <a:t>‹#›</a:t>
            </a:fld>
            <a:endParaRPr lang="en-GB"/>
          </a:p>
        </p:txBody>
      </p:sp>
    </p:spTree>
    <p:extLst>
      <p:ext uri="{BB962C8B-B14F-4D97-AF65-F5344CB8AC3E}">
        <p14:creationId xmlns:p14="http://schemas.microsoft.com/office/powerpoint/2010/main" val="1233569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Name/job and presentation title</a:t>
            </a:r>
          </a:p>
          <a:p>
            <a:endParaRPr lang="en-GB" sz="1400" dirty="0" smtClean="0">
              <a:latin typeface="Century Gothic" panose="020B0502020202020204" pitchFamily="34" charset="0"/>
            </a:endParaRPr>
          </a:p>
          <a:p>
            <a:r>
              <a:rPr lang="en-GB" sz="1400" dirty="0" smtClean="0">
                <a:latin typeface="Century Gothic" panose="020B0502020202020204" pitchFamily="34" charset="0"/>
              </a:rPr>
              <a:t>Deliberate use of library as singular term as res support is often quite individualised and very connected to institution</a:t>
            </a:r>
          </a:p>
          <a:p>
            <a:endParaRPr lang="en-GB" sz="1400" dirty="0">
              <a:latin typeface="Century Gothic" panose="020B0502020202020204" pitchFamily="34" charset="0"/>
            </a:endParaRPr>
          </a:p>
          <a:p>
            <a:r>
              <a:rPr lang="en-GB" sz="1400" dirty="0" smtClean="0">
                <a:latin typeface="Century Gothic" panose="020B0502020202020204" pitchFamily="34" charset="0"/>
              </a:rPr>
              <a:t>Perspective = personal and needing to create alternatives and ways to engage with researchers beyond open access = £/$/cash money</a:t>
            </a:r>
          </a:p>
          <a:p>
            <a:endParaRPr lang="en-GB" sz="1400" dirty="0" smtClean="0">
              <a:latin typeface="Century Gothic" panose="020B0502020202020204" pitchFamily="34" charset="0"/>
            </a:endParaRPr>
          </a:p>
          <a:p>
            <a:r>
              <a:rPr lang="en-GB" sz="1400" dirty="0" smtClean="0">
                <a:latin typeface="Century Gothic" panose="020B0502020202020204" pitchFamily="34" charset="0"/>
              </a:rPr>
              <a:t>Create alternative narratives that were getting quite bogged down in terminology and flavours of open access</a:t>
            </a:r>
          </a:p>
          <a:p>
            <a:endParaRPr lang="en-GB" sz="1400" dirty="0">
              <a:latin typeface="Century Gothic" panose="020B0502020202020204" pitchFamily="34" charset="0"/>
            </a:endParaRPr>
          </a:p>
          <a:p>
            <a:r>
              <a:rPr lang="en-GB" sz="1400" dirty="0" smtClean="0">
                <a:latin typeface="Century Gothic" panose="020B0502020202020204" pitchFamily="34" charset="0"/>
              </a:rPr>
              <a:t>Hope you enjoy this lightening talk folks…… </a:t>
            </a:r>
          </a:p>
          <a:p>
            <a:endParaRPr lang="en-GB" dirty="0" smtClean="0"/>
          </a:p>
        </p:txBody>
      </p:sp>
      <p:sp>
        <p:nvSpPr>
          <p:cNvPr id="4" name="Slide Number Placeholder 3"/>
          <p:cNvSpPr>
            <a:spLocks noGrp="1"/>
          </p:cNvSpPr>
          <p:nvPr>
            <p:ph type="sldNum" sz="quarter" idx="10"/>
          </p:nvPr>
        </p:nvSpPr>
        <p:spPr/>
        <p:txBody>
          <a:bodyPr/>
          <a:lstStyle/>
          <a:p>
            <a:fld id="{70B64CE5-038D-42C8-A6EE-376732CC75D2}" type="slidenum">
              <a:rPr lang="en-GB" smtClean="0"/>
              <a:t>1</a:t>
            </a:fld>
            <a:endParaRPr lang="en-GB"/>
          </a:p>
        </p:txBody>
      </p:sp>
    </p:spTree>
    <p:extLst>
      <p:ext uri="{BB962C8B-B14F-4D97-AF65-F5344CB8AC3E}">
        <p14:creationId xmlns:p14="http://schemas.microsoft.com/office/powerpoint/2010/main" val="3797796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Immersed myself but needed to take things wider because:</a:t>
            </a:r>
          </a:p>
          <a:p>
            <a:pPr marL="171450" indent="-171450">
              <a:buFontTx/>
              <a:buChar char="-"/>
            </a:pPr>
            <a:r>
              <a:rPr lang="en-GB" sz="1400" dirty="0" smtClean="0">
                <a:latin typeface="Century Gothic" panose="020B0502020202020204" pitchFamily="34" charset="0"/>
              </a:rPr>
              <a:t>Strategy</a:t>
            </a:r>
          </a:p>
          <a:p>
            <a:pPr marL="171450" indent="-171450">
              <a:buFontTx/>
              <a:buChar char="-"/>
            </a:pPr>
            <a:r>
              <a:rPr lang="en-GB" sz="1400" dirty="0" smtClean="0">
                <a:latin typeface="Century Gothic" panose="020B0502020202020204" pitchFamily="34" charset="0"/>
              </a:rPr>
              <a:t>Procurement of new research platform</a:t>
            </a:r>
          </a:p>
          <a:p>
            <a:pPr marL="171450" indent="-171450">
              <a:buFontTx/>
              <a:buChar char="-"/>
            </a:pPr>
            <a:r>
              <a:rPr lang="en-GB" sz="1400" dirty="0">
                <a:latin typeface="Century Gothic" panose="020B0502020202020204" pitchFamily="34" charset="0"/>
              </a:rPr>
              <a:t>#</a:t>
            </a:r>
            <a:r>
              <a:rPr lang="en-GB" sz="1400" dirty="0" err="1">
                <a:latin typeface="Century Gothic" panose="020B0502020202020204" pitchFamily="34" charset="0"/>
              </a:rPr>
              <a:t>APCWall</a:t>
            </a:r>
            <a:r>
              <a:rPr lang="en-GB" sz="1400" dirty="0">
                <a:latin typeface="Century Gothic" panose="020B0502020202020204" pitchFamily="34" charset="0"/>
              </a:rPr>
              <a:t> - condition of being able to read but not take part in the scholarly conversation</a:t>
            </a:r>
          </a:p>
          <a:p>
            <a:pPr marL="171450" indent="-171450">
              <a:buFontTx/>
              <a:buChar char="-"/>
            </a:pPr>
            <a:endParaRPr lang="en-GB" sz="1400" dirty="0" smtClean="0">
              <a:latin typeface="Century Gothic" panose="020B0502020202020204" pitchFamily="34" charset="0"/>
            </a:endParaRPr>
          </a:p>
          <a:p>
            <a:r>
              <a:rPr lang="en-GB" sz="1400" dirty="0" smtClean="0">
                <a:latin typeface="Century Gothic" panose="020B0502020202020204" pitchFamily="34" charset="0"/>
              </a:rPr>
              <a:t>Became a bit of a debate and one that required reflective practice and a small c critical approach to stimulate and keep going </a:t>
            </a:r>
          </a:p>
          <a:p>
            <a:endParaRPr lang="en-GB" sz="1400" dirty="0">
              <a:latin typeface="Century Gothic" panose="020B0502020202020204" pitchFamily="34" charset="0"/>
            </a:endParaRPr>
          </a:p>
          <a:p>
            <a:r>
              <a:rPr lang="en-GB" sz="1400" smtClean="0">
                <a:latin typeface="Century Gothic" panose="020B0502020202020204" pitchFamily="34" charset="0"/>
              </a:rPr>
              <a:t>Anchored </a:t>
            </a:r>
            <a:r>
              <a:rPr lang="en-GB" sz="1400" dirty="0" smtClean="0">
                <a:latin typeface="Century Gothic" panose="020B0502020202020204" pitchFamily="34" charset="0"/>
              </a:rPr>
              <a:t>this using Gibbs reflective cycle and criticality was important because securing funding for the platform was the first battle – being engaged in a critical approach (in a good way) </a:t>
            </a:r>
          </a:p>
          <a:p>
            <a:endParaRPr lang="en-GB" sz="1400" dirty="0">
              <a:latin typeface="Century Gothic" panose="020B0502020202020204" pitchFamily="34" charset="0"/>
            </a:endParaRPr>
          </a:p>
          <a:p>
            <a:r>
              <a:rPr lang="en-GB" sz="1400" dirty="0" smtClean="0">
                <a:latin typeface="Century Gothic" panose="020B0502020202020204" pitchFamily="34" charset="0"/>
              </a:rPr>
              <a:t>Will talk today about……the approach taken, the platform, experiences and the near future</a:t>
            </a:r>
          </a:p>
          <a:p>
            <a:endParaRPr lang="en-GB" dirty="0">
              <a:latin typeface="Century Gothic" panose="020B0502020202020204" pitchFamily="34" charset="0"/>
            </a:endParaRPr>
          </a:p>
          <a:p>
            <a:r>
              <a:rPr lang="en-GB" dirty="0" smtClean="0">
                <a:latin typeface="Century Gothic" panose="020B0502020202020204" pitchFamily="34" charset="0"/>
              </a:rPr>
              <a:t> </a:t>
            </a:r>
          </a:p>
          <a:p>
            <a:pPr marL="171450" indent="-171450">
              <a:buFontTx/>
              <a:buChar char="-"/>
            </a:pPr>
            <a:endParaRPr lang="en-GB" dirty="0">
              <a:latin typeface="Century Gothic" panose="020B0502020202020204" pitchFamily="34" charset="0"/>
            </a:endParaRPr>
          </a:p>
          <a:p>
            <a:endParaRPr lang="en-GB"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70B64CE5-038D-42C8-A6EE-376732CC75D2}" type="slidenum">
              <a:rPr lang="en-GB" smtClean="0"/>
              <a:t>2</a:t>
            </a:fld>
            <a:endParaRPr lang="en-GB"/>
          </a:p>
        </p:txBody>
      </p:sp>
    </p:spTree>
    <p:extLst>
      <p:ext uri="{BB962C8B-B14F-4D97-AF65-F5344CB8AC3E}">
        <p14:creationId xmlns:p14="http://schemas.microsoft.com/office/powerpoint/2010/main" val="3502219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Engagement with research(</a:t>
            </a:r>
            <a:r>
              <a:rPr lang="en-GB" sz="1400" dirty="0" err="1" smtClean="0">
                <a:latin typeface="Century Gothic" panose="020B0502020202020204" pitchFamily="34" charset="0"/>
              </a:rPr>
              <a:t>ers</a:t>
            </a:r>
            <a:r>
              <a:rPr lang="en-GB" sz="1400" dirty="0" smtClean="0">
                <a:latin typeface="Century Gothic" panose="020B0502020202020204" pitchFamily="34" charset="0"/>
              </a:rPr>
              <a:t>) anchored my thinking and work in research support….as you’d expect</a:t>
            </a:r>
          </a:p>
          <a:p>
            <a:endParaRPr lang="en-GB" sz="1400" dirty="0">
              <a:latin typeface="Century Gothic" panose="020B0502020202020204" pitchFamily="34" charset="0"/>
            </a:endParaRPr>
          </a:p>
          <a:p>
            <a:r>
              <a:rPr lang="en-GB" sz="1400" dirty="0" smtClean="0">
                <a:latin typeface="Century Gothic" panose="020B0502020202020204" pitchFamily="34" charset="0"/>
              </a:rPr>
              <a:t>Came up with three questions:</a:t>
            </a:r>
          </a:p>
          <a:p>
            <a:endParaRPr lang="en-GB" sz="1400" dirty="0">
              <a:latin typeface="Century Gothic" panose="020B0502020202020204" pitchFamily="34" charset="0"/>
            </a:endParaRPr>
          </a:p>
          <a:p>
            <a:pPr marL="171450" indent="-171450">
              <a:buFontTx/>
              <a:buChar char="-"/>
            </a:pPr>
            <a:r>
              <a:rPr lang="en-GB" sz="1400" dirty="0" smtClean="0">
                <a:latin typeface="Century Gothic" panose="020B0502020202020204" pitchFamily="34" charset="0"/>
              </a:rPr>
              <a:t>Should (every) academic library support open</a:t>
            </a:r>
          </a:p>
          <a:p>
            <a:pPr marL="171450" indent="-171450">
              <a:buFontTx/>
              <a:buChar char="-"/>
            </a:pPr>
            <a:r>
              <a:rPr lang="en-GB" sz="1400" dirty="0" smtClean="0">
                <a:latin typeface="Century Gothic" panose="020B0502020202020204" pitchFamily="34" charset="0"/>
              </a:rPr>
              <a:t>If a library does not hold £ for Gold OA is that an issue? </a:t>
            </a:r>
          </a:p>
          <a:p>
            <a:pPr marL="171450" indent="-171450">
              <a:buFontTx/>
              <a:buChar char="-"/>
            </a:pPr>
            <a:r>
              <a:rPr lang="en-GB" sz="1400" dirty="0" smtClean="0">
                <a:latin typeface="Century Gothic" panose="020B0502020202020204" pitchFamily="34" charset="0"/>
              </a:rPr>
              <a:t>Stuff can be accessed via </a:t>
            </a:r>
            <a:r>
              <a:rPr lang="en-GB" sz="1400" dirty="0" err="1" smtClean="0">
                <a:latin typeface="Century Gothic" panose="020B0502020202020204" pitchFamily="34" charset="0"/>
              </a:rPr>
              <a:t>sci</a:t>
            </a:r>
            <a:r>
              <a:rPr lang="en-GB" sz="1400" dirty="0" smtClean="0">
                <a:latin typeface="Century Gothic" panose="020B0502020202020204" pitchFamily="34" charset="0"/>
              </a:rPr>
              <a:t> hub so if OA solved….is there a point going further?</a:t>
            </a:r>
          </a:p>
          <a:p>
            <a:pPr marL="171450" indent="-171450">
              <a:buFontTx/>
              <a:buChar char="-"/>
            </a:pPr>
            <a:endParaRPr lang="en-GB" sz="1400" dirty="0">
              <a:latin typeface="Century Gothic" panose="020B0502020202020204" pitchFamily="34" charset="0"/>
            </a:endParaRPr>
          </a:p>
          <a:p>
            <a:r>
              <a:rPr lang="en-GB" sz="1400" dirty="0" smtClean="0">
                <a:latin typeface="Century Gothic" panose="020B0502020202020204" pitchFamily="34" charset="0"/>
              </a:rPr>
              <a:t>Responsibility of the library to not perpetuate the worst aspects of a  system and indeed not just hand over budget to pay increasing charges to publish…..</a:t>
            </a:r>
          </a:p>
          <a:p>
            <a:pPr marL="171450" indent="-171450">
              <a:buFontTx/>
              <a:buChar char="-"/>
            </a:pPr>
            <a:endParaRPr lang="en-GB" sz="1400" dirty="0">
              <a:latin typeface="Century Gothic" panose="020B0502020202020204" pitchFamily="34" charset="0"/>
            </a:endParaRPr>
          </a:p>
          <a:p>
            <a:r>
              <a:rPr lang="en-GB" sz="1400" dirty="0" smtClean="0">
                <a:latin typeface="Century Gothic" panose="020B0502020202020204" pitchFamily="34" charset="0"/>
              </a:rPr>
              <a:t>Spoiler from the title – I think there is….underneath open scholarship</a:t>
            </a:r>
          </a:p>
          <a:p>
            <a:pPr marL="171450" indent="-171450">
              <a:buFontTx/>
              <a:buChar char="-"/>
            </a:pPr>
            <a:endParaRPr lang="en-GB" dirty="0" smtClean="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70B64CE5-038D-42C8-A6EE-376732CC75D2}" type="slidenum">
              <a:rPr lang="en-GB" smtClean="0"/>
              <a:t>3</a:t>
            </a:fld>
            <a:endParaRPr lang="en-GB"/>
          </a:p>
        </p:txBody>
      </p:sp>
    </p:spTree>
    <p:extLst>
      <p:ext uri="{BB962C8B-B14F-4D97-AF65-F5344CB8AC3E}">
        <p14:creationId xmlns:p14="http://schemas.microsoft.com/office/powerpoint/2010/main" val="2995913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Read definition</a:t>
            </a:r>
          </a:p>
          <a:p>
            <a:endParaRPr lang="en-GB" sz="1400" dirty="0">
              <a:latin typeface="Century Gothic" panose="020B0502020202020204" pitchFamily="34" charset="0"/>
            </a:endParaRPr>
          </a:p>
          <a:p>
            <a:r>
              <a:rPr lang="en-GB" sz="1400" dirty="0" smtClean="0">
                <a:latin typeface="Century Gothic" panose="020B0502020202020204" pitchFamily="34" charset="0"/>
              </a:rPr>
              <a:t>The phase possible with the internet is doing a fair bit of work – access is not a panacea especially when </a:t>
            </a:r>
          </a:p>
          <a:p>
            <a:endParaRPr lang="en-GB" sz="1400" dirty="0">
              <a:latin typeface="Century Gothic" panose="020B0502020202020204" pitchFamily="34" charset="0"/>
            </a:endParaRPr>
          </a:p>
          <a:p>
            <a:r>
              <a:rPr lang="en-GB" sz="1400" dirty="0" smtClean="0">
                <a:latin typeface="Century Gothic" panose="020B0502020202020204" pitchFamily="34" charset="0"/>
              </a:rPr>
              <a:t>….but I do like this definition and it was one that struck a chord with people</a:t>
            </a:r>
            <a:r>
              <a:rPr lang="en-GB" sz="1400" dirty="0">
                <a:latin typeface="Century Gothic" panose="020B0502020202020204" pitchFamily="34" charset="0"/>
              </a:rPr>
              <a:t>. Moving beyond compliance checking </a:t>
            </a:r>
          </a:p>
          <a:p>
            <a:endParaRPr lang="en-GB" sz="1400" dirty="0" smtClean="0">
              <a:latin typeface="Century Gothic" panose="020B0502020202020204" pitchFamily="34" charset="0"/>
            </a:endParaRPr>
          </a:p>
          <a:p>
            <a:r>
              <a:rPr lang="en-GB" sz="1400" dirty="0" smtClean="0">
                <a:latin typeface="Century Gothic" panose="020B0502020202020204" pitchFamily="34" charset="0"/>
              </a:rPr>
              <a:t>It takes in the process/lifecycle to scholarly activities and arguably it should fit in with the missions of places like Universities</a:t>
            </a:r>
          </a:p>
          <a:p>
            <a:endParaRPr lang="en-GB" sz="1400" dirty="0">
              <a:latin typeface="Century Gothic" panose="020B0502020202020204" pitchFamily="34" charset="0"/>
            </a:endParaRPr>
          </a:p>
          <a:p>
            <a:r>
              <a:rPr lang="en-GB" sz="1400" dirty="0" smtClean="0">
                <a:latin typeface="Century Gothic" panose="020B0502020202020204" pitchFamily="34" charset="0"/>
              </a:rPr>
              <a:t>How can the library offer some time and space for this – in short giving a fig</a:t>
            </a:r>
          </a:p>
          <a:p>
            <a:endParaRPr lang="en-GB" sz="1400" dirty="0">
              <a:latin typeface="Century Gothic" panose="020B0502020202020204" pitchFamily="34" charset="0"/>
            </a:endParaRPr>
          </a:p>
          <a:p>
            <a:endParaRPr lang="en-GB" sz="1400" dirty="0" smtClean="0">
              <a:latin typeface="Century Gothic" panose="020B0502020202020204" pitchFamily="34" charset="0"/>
            </a:endParaRPr>
          </a:p>
          <a:p>
            <a:endParaRPr lang="en-GB" sz="1400"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70B64CE5-038D-42C8-A6EE-376732CC75D2}" type="slidenum">
              <a:rPr lang="en-GB" smtClean="0"/>
              <a:t>4</a:t>
            </a:fld>
            <a:endParaRPr lang="en-GB"/>
          </a:p>
        </p:txBody>
      </p:sp>
    </p:spTree>
    <p:extLst>
      <p:ext uri="{BB962C8B-B14F-4D97-AF65-F5344CB8AC3E}">
        <p14:creationId xmlns:p14="http://schemas.microsoft.com/office/powerpoint/2010/main" val="2310149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On the face of it…..figshare is a place for open scholarship</a:t>
            </a:r>
          </a:p>
          <a:p>
            <a:endParaRPr lang="en-GB" sz="1400" dirty="0">
              <a:latin typeface="Century Gothic" panose="020B0502020202020204" pitchFamily="34" charset="0"/>
            </a:endParaRPr>
          </a:p>
          <a:p>
            <a:r>
              <a:rPr lang="en-GB" sz="1400" dirty="0" smtClean="0">
                <a:latin typeface="Century Gothic" panose="020B0502020202020204" pitchFamily="34" charset="0"/>
              </a:rPr>
              <a:t>Credit for all your research as a central theme</a:t>
            </a:r>
          </a:p>
          <a:p>
            <a:endParaRPr lang="en-GB" sz="1400" dirty="0">
              <a:latin typeface="Century Gothic" panose="020B0502020202020204" pitchFamily="34" charset="0"/>
            </a:endParaRPr>
          </a:p>
          <a:p>
            <a:r>
              <a:rPr lang="en-GB" sz="1400" dirty="0" smtClean="0">
                <a:latin typeface="Century Gothic" panose="020B0502020202020204" pitchFamily="34" charset="0"/>
              </a:rPr>
              <a:t>Public/private sharing</a:t>
            </a:r>
          </a:p>
          <a:p>
            <a:endParaRPr lang="en-GB" sz="1400" dirty="0">
              <a:latin typeface="Century Gothic" panose="020B0502020202020204" pitchFamily="34" charset="0"/>
            </a:endParaRPr>
          </a:p>
          <a:p>
            <a:r>
              <a:rPr lang="en-GB" sz="1400" dirty="0" smtClean="0">
                <a:latin typeface="Century Gothic" panose="020B0502020202020204" pitchFamily="34" charset="0"/>
              </a:rPr>
              <a:t>Digital platform for any type of file</a:t>
            </a:r>
          </a:p>
          <a:p>
            <a:endParaRPr lang="en-GB" sz="1400" dirty="0">
              <a:latin typeface="Century Gothic" panose="020B0502020202020204" pitchFamily="34" charset="0"/>
            </a:endParaRPr>
          </a:p>
          <a:p>
            <a:r>
              <a:rPr lang="en-GB" sz="1400" dirty="0" smtClean="0">
                <a:latin typeface="Century Gothic" panose="020B0502020202020204" pitchFamily="34" charset="0"/>
              </a:rPr>
              <a:t>SEO – Linked Data</a:t>
            </a:r>
          </a:p>
          <a:p>
            <a:endParaRPr lang="en-GB" sz="1400" dirty="0">
              <a:latin typeface="Century Gothic" panose="020B0502020202020204" pitchFamily="34" charset="0"/>
            </a:endParaRPr>
          </a:p>
          <a:p>
            <a:r>
              <a:rPr lang="en-GB" sz="1400" dirty="0" smtClean="0">
                <a:latin typeface="Century Gothic" panose="020B0502020202020204" pitchFamily="34" charset="0"/>
              </a:rPr>
              <a:t>Engaging for researchers – made for them (spun out from figshare.com….recognised brand)</a:t>
            </a:r>
          </a:p>
          <a:p>
            <a:endParaRPr lang="en-GB" sz="1400" dirty="0">
              <a:latin typeface="Century Gothic" panose="020B0502020202020204" pitchFamily="34" charset="0"/>
            </a:endParaRPr>
          </a:p>
          <a:p>
            <a:r>
              <a:rPr lang="en-GB" sz="1400" dirty="0" smtClean="0">
                <a:latin typeface="Century Gothic" panose="020B0502020202020204" pitchFamily="34" charset="0"/>
              </a:rPr>
              <a:t>Still a ???? Because it is very new</a:t>
            </a:r>
            <a:endParaRPr lang="en-GB" sz="1400" dirty="0">
              <a:latin typeface="Century Gothic" panose="020B0502020202020204" pitchFamily="34" charset="0"/>
            </a:endParaRPr>
          </a:p>
        </p:txBody>
      </p:sp>
      <p:sp>
        <p:nvSpPr>
          <p:cNvPr id="4" name="Slide Number Placeholder 3"/>
          <p:cNvSpPr>
            <a:spLocks noGrp="1"/>
          </p:cNvSpPr>
          <p:nvPr>
            <p:ph type="sldNum" sz="quarter" idx="10"/>
          </p:nvPr>
        </p:nvSpPr>
        <p:spPr/>
        <p:txBody>
          <a:bodyPr/>
          <a:lstStyle/>
          <a:p>
            <a:fld id="{70B64CE5-038D-42C8-A6EE-376732CC75D2}" type="slidenum">
              <a:rPr lang="en-GB" smtClean="0"/>
              <a:t>5</a:t>
            </a:fld>
            <a:endParaRPr lang="en-GB"/>
          </a:p>
        </p:txBody>
      </p:sp>
    </p:spTree>
    <p:extLst>
      <p:ext uri="{BB962C8B-B14F-4D97-AF65-F5344CB8AC3E}">
        <p14:creationId xmlns:p14="http://schemas.microsoft.com/office/powerpoint/2010/main" val="1968122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latin typeface="Century Gothic" panose="020B0502020202020204" pitchFamily="34" charset="0"/>
              </a:rPr>
              <a:t>P</a:t>
            </a:r>
            <a:r>
              <a:rPr lang="en-GB" sz="1400" dirty="0" smtClean="0">
                <a:latin typeface="Century Gothic" panose="020B0502020202020204" pitchFamily="34" charset="0"/>
              </a:rPr>
              <a:t>ositive and slightly more worrisome experiences so far….</a:t>
            </a:r>
          </a:p>
          <a:p>
            <a:endParaRPr lang="en-GB" sz="1400" dirty="0">
              <a:latin typeface="Century Gothic" panose="020B0502020202020204" pitchFamily="34" charset="0"/>
            </a:endParaRPr>
          </a:p>
          <a:p>
            <a:r>
              <a:rPr lang="en-GB" sz="1400" dirty="0" smtClean="0">
                <a:latin typeface="Century Gothic" panose="020B0502020202020204" pitchFamily="34" charset="0"/>
              </a:rPr>
              <a:t>Shiny new system</a:t>
            </a:r>
          </a:p>
          <a:p>
            <a:endParaRPr lang="en-GB" sz="1400" dirty="0">
              <a:latin typeface="Century Gothic" panose="020B0502020202020204" pitchFamily="34" charset="0"/>
            </a:endParaRPr>
          </a:p>
          <a:p>
            <a:r>
              <a:rPr lang="en-GB" sz="1400" dirty="0" err="1" smtClean="0">
                <a:latin typeface="Century Gothic" panose="020B0502020202020204" pitchFamily="34" charset="0"/>
              </a:rPr>
              <a:t>Allyship</a:t>
            </a:r>
            <a:r>
              <a:rPr lang="en-GB" sz="1400" dirty="0" smtClean="0">
                <a:latin typeface="Century Gothic" panose="020B0502020202020204" pitchFamily="34" charset="0"/>
              </a:rPr>
              <a:t> and not from the centre (not badging this as that)</a:t>
            </a:r>
          </a:p>
          <a:p>
            <a:endParaRPr lang="en-GB" sz="1400" dirty="0">
              <a:latin typeface="Century Gothic" panose="020B0502020202020204" pitchFamily="34" charset="0"/>
            </a:endParaRPr>
          </a:p>
          <a:p>
            <a:r>
              <a:rPr lang="en-GB" sz="1400" dirty="0" smtClean="0">
                <a:latin typeface="Century Gothic" panose="020B0502020202020204" pitchFamily="34" charset="0"/>
              </a:rPr>
              <a:t>PGRs and early career/new academic staff</a:t>
            </a:r>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smtClean="0">
                <a:latin typeface="Century Gothic" panose="020B0502020202020204" pitchFamily="34" charset="0"/>
              </a:rPr>
              <a:t>Non </a:t>
            </a:r>
            <a:r>
              <a:rPr lang="en-GB" sz="1400" dirty="0" err="1" smtClean="0">
                <a:latin typeface="Century Gothic" panose="020B0502020202020204" pitchFamily="34" charset="0"/>
              </a:rPr>
              <a:t>trad</a:t>
            </a:r>
            <a:r>
              <a:rPr lang="en-GB" sz="1400" dirty="0" smtClean="0">
                <a:latin typeface="Century Gothic" panose="020B0502020202020204" pitchFamily="34" charset="0"/>
              </a:rPr>
              <a:t> things like practice based research</a:t>
            </a:r>
          </a:p>
          <a:p>
            <a:endParaRPr lang="en-GB" sz="1400" dirty="0">
              <a:latin typeface="Century Gothic" panose="020B0502020202020204" pitchFamily="34" charset="0"/>
            </a:endParaRPr>
          </a:p>
          <a:p>
            <a:r>
              <a:rPr lang="en-GB" sz="1400" dirty="0" smtClean="0">
                <a:latin typeface="Century Gothic" panose="020B0502020202020204" pitchFamily="34" charset="0"/>
              </a:rPr>
              <a:t>More complexity…..</a:t>
            </a:r>
          </a:p>
          <a:p>
            <a:endParaRPr lang="en-GB" sz="1400" dirty="0">
              <a:latin typeface="Century Gothic" panose="020B0502020202020204" pitchFamily="34" charset="0"/>
            </a:endParaRPr>
          </a:p>
          <a:p>
            <a:r>
              <a:rPr lang="en-GB" sz="1400" dirty="0" smtClean="0">
                <a:latin typeface="Century Gothic" panose="020B0502020202020204" pitchFamily="34" charset="0"/>
              </a:rPr>
              <a:t>Open is now rewarded……</a:t>
            </a:r>
          </a:p>
          <a:p>
            <a:endParaRPr lang="en-GB" sz="1400" dirty="0" smtClean="0">
              <a:latin typeface="Century Gothic" panose="020B0502020202020204" pitchFamily="34" charset="0"/>
            </a:endParaRPr>
          </a:p>
          <a:p>
            <a:r>
              <a:rPr lang="en-GB" sz="1400" dirty="0" smtClean="0">
                <a:latin typeface="Century Gothic" panose="020B0502020202020204" pitchFamily="34" charset="0"/>
              </a:rPr>
              <a:t>I don’t have data…..</a:t>
            </a:r>
            <a:endParaRPr lang="en-GB" sz="1400" dirty="0">
              <a:latin typeface="Century Gothic" panose="020B0502020202020204" pitchFamily="34" charset="0"/>
            </a:endParaRPr>
          </a:p>
          <a:p>
            <a:endParaRPr lang="en-GB" sz="1400" dirty="0" smtClean="0">
              <a:latin typeface="Century Gothic" panose="020B0502020202020204" pitchFamily="34" charset="0"/>
            </a:endParaRPr>
          </a:p>
          <a:p>
            <a:r>
              <a:rPr lang="en-GB" sz="1400" dirty="0" err="1" smtClean="0">
                <a:latin typeface="Century Gothic" panose="020B0502020202020204" pitchFamily="34" charset="0"/>
              </a:rPr>
              <a:t>Precarity</a:t>
            </a:r>
            <a:r>
              <a:rPr lang="en-GB" sz="1400" dirty="0" smtClean="0">
                <a:latin typeface="Century Gothic" panose="020B0502020202020204" pitchFamily="34" charset="0"/>
              </a:rPr>
              <a:t> = time/focus sink as it’s a persons conditions</a:t>
            </a:r>
          </a:p>
          <a:p>
            <a:endParaRPr lang="en-GB" dirty="0"/>
          </a:p>
          <a:p>
            <a:r>
              <a:rPr lang="en-GB" dirty="0" smtClean="0"/>
              <a:t> </a:t>
            </a:r>
          </a:p>
          <a:p>
            <a:endParaRPr lang="en-GB" dirty="0"/>
          </a:p>
          <a:p>
            <a:endParaRPr lang="en-GB" dirty="0"/>
          </a:p>
        </p:txBody>
      </p:sp>
      <p:sp>
        <p:nvSpPr>
          <p:cNvPr id="4" name="Slide Number Placeholder 3"/>
          <p:cNvSpPr>
            <a:spLocks noGrp="1"/>
          </p:cNvSpPr>
          <p:nvPr>
            <p:ph type="sldNum" sz="quarter" idx="10"/>
          </p:nvPr>
        </p:nvSpPr>
        <p:spPr/>
        <p:txBody>
          <a:bodyPr/>
          <a:lstStyle/>
          <a:p>
            <a:fld id="{70B64CE5-038D-42C8-A6EE-376732CC75D2}" type="slidenum">
              <a:rPr lang="en-GB" smtClean="0"/>
              <a:t>6</a:t>
            </a:fld>
            <a:endParaRPr lang="en-GB"/>
          </a:p>
        </p:txBody>
      </p:sp>
    </p:spTree>
    <p:extLst>
      <p:ext uri="{BB962C8B-B14F-4D97-AF65-F5344CB8AC3E}">
        <p14:creationId xmlns:p14="http://schemas.microsoft.com/office/powerpoint/2010/main" val="1137281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Steer figshare as an open scholarship platform…..</a:t>
            </a:r>
          </a:p>
          <a:p>
            <a:endParaRPr lang="en-GB" sz="1400" dirty="0" smtClean="0">
              <a:latin typeface="Century Gothic" panose="020B0502020202020204" pitchFamily="34" charset="0"/>
            </a:endParaRPr>
          </a:p>
          <a:p>
            <a:r>
              <a:rPr lang="en-GB" sz="1400" dirty="0" smtClean="0">
                <a:latin typeface="Century Gothic" panose="020B0502020202020204" pitchFamily="34" charset="0"/>
              </a:rPr>
              <a:t>....but not whole solution to problems….need to take a baked in approach to support</a:t>
            </a:r>
          </a:p>
          <a:p>
            <a:endParaRPr lang="en-GB" sz="1400" dirty="0">
              <a:latin typeface="Century Gothic" panose="020B0502020202020204" pitchFamily="34" charset="0"/>
            </a:endParaRPr>
          </a:p>
          <a:p>
            <a:r>
              <a:rPr lang="en-GB" sz="1400" dirty="0" smtClean="0">
                <a:latin typeface="Century Gothic" panose="020B0502020202020204" pitchFamily="34" charset="0"/>
              </a:rPr>
              <a:t>Need to overcome barriers to participation in open – by supporting tools that make the process easier including in supporting things like slow scholarship and raising awareness of responsible metrics</a:t>
            </a:r>
          </a:p>
          <a:p>
            <a:endParaRPr lang="en-GB" sz="1400" dirty="0">
              <a:latin typeface="Century Gothic" panose="020B0502020202020204" pitchFamily="34" charset="0"/>
            </a:endParaRPr>
          </a:p>
          <a:p>
            <a:r>
              <a:rPr lang="en-GB" sz="1400" dirty="0" smtClean="0">
                <a:latin typeface="Century Gothic" panose="020B0502020202020204" pitchFamily="34" charset="0"/>
              </a:rPr>
              <a:t>The one closest to my heart…..get over the #</a:t>
            </a:r>
            <a:r>
              <a:rPr lang="en-GB" sz="1400" dirty="0" err="1" smtClean="0">
                <a:latin typeface="Century Gothic" panose="020B0502020202020204" pitchFamily="34" charset="0"/>
              </a:rPr>
              <a:t>APCWall</a:t>
            </a:r>
            <a:r>
              <a:rPr lang="en-GB" sz="1400" dirty="0" smtClean="0">
                <a:latin typeface="Century Gothic" panose="020B0502020202020204" pitchFamily="34" charset="0"/>
              </a:rPr>
              <a:t>….supporting scholars of all stripes and levels to participate…..</a:t>
            </a:r>
          </a:p>
          <a:p>
            <a:endParaRPr lang="en-GB" dirty="0"/>
          </a:p>
          <a:p>
            <a:endParaRPr lang="en-GB" dirty="0" smtClean="0"/>
          </a:p>
        </p:txBody>
      </p:sp>
      <p:sp>
        <p:nvSpPr>
          <p:cNvPr id="4" name="Slide Number Placeholder 3"/>
          <p:cNvSpPr>
            <a:spLocks noGrp="1"/>
          </p:cNvSpPr>
          <p:nvPr>
            <p:ph type="sldNum" sz="quarter" idx="10"/>
          </p:nvPr>
        </p:nvSpPr>
        <p:spPr/>
        <p:txBody>
          <a:bodyPr/>
          <a:lstStyle/>
          <a:p>
            <a:fld id="{70B64CE5-038D-42C8-A6EE-376732CC75D2}" type="slidenum">
              <a:rPr lang="en-GB" smtClean="0"/>
              <a:t>7</a:t>
            </a:fld>
            <a:endParaRPr lang="en-GB"/>
          </a:p>
        </p:txBody>
      </p:sp>
    </p:spTree>
    <p:extLst>
      <p:ext uri="{BB962C8B-B14F-4D97-AF65-F5344CB8AC3E}">
        <p14:creationId xmlns:p14="http://schemas.microsoft.com/office/powerpoint/2010/main" val="3073237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smtClean="0">
                <a:latin typeface="Century Gothic" panose="020B0502020202020204" pitchFamily="34" charset="0"/>
              </a:rPr>
              <a:t>So, I’ve taken a whistle stop tour through one </a:t>
            </a:r>
            <a:r>
              <a:rPr lang="en-GB" sz="1400" dirty="0" err="1" smtClean="0">
                <a:latin typeface="Century Gothic" panose="020B0502020202020204" pitchFamily="34" charset="0"/>
              </a:rPr>
              <a:t>library;s</a:t>
            </a:r>
            <a:r>
              <a:rPr lang="en-GB" sz="1400" dirty="0" smtClean="0">
                <a:latin typeface="Century Gothic" panose="020B0502020202020204" pitchFamily="34" charset="0"/>
              </a:rPr>
              <a:t> role in open scholarship…..</a:t>
            </a:r>
          </a:p>
          <a:p>
            <a:endParaRPr lang="en-GB" sz="1400" dirty="0">
              <a:latin typeface="Century Gothic" panose="020B0502020202020204" pitchFamily="34" charset="0"/>
            </a:endParaRPr>
          </a:p>
          <a:p>
            <a:r>
              <a:rPr lang="en-GB" sz="1400" dirty="0" smtClean="0">
                <a:latin typeface="Century Gothic" panose="020B0502020202020204" pitchFamily="34" charset="0"/>
              </a:rPr>
              <a:t>Been one that’s asked a few questions and hasn’t necessarily brought all the answers…. </a:t>
            </a:r>
          </a:p>
          <a:p>
            <a:endParaRPr lang="en-GB" sz="1400" dirty="0">
              <a:latin typeface="Century Gothic" panose="020B0502020202020204" pitchFamily="34" charset="0"/>
            </a:endParaRPr>
          </a:p>
          <a:p>
            <a:r>
              <a:rPr lang="en-GB" sz="1400" dirty="0" smtClean="0">
                <a:latin typeface="Century Gothic" panose="020B0502020202020204" pitchFamily="34" charset="0"/>
              </a:rPr>
              <a:t>The central point of offering platform – for good or bad</a:t>
            </a:r>
          </a:p>
          <a:p>
            <a:endParaRPr lang="en-GB" sz="1400" b="1" dirty="0" smtClean="0">
              <a:latin typeface="Century Gothic" panose="020B0502020202020204" pitchFamily="34" charset="0"/>
            </a:endParaRPr>
          </a:p>
          <a:p>
            <a:r>
              <a:rPr lang="en-GB" sz="1400" dirty="0" smtClean="0">
                <a:latin typeface="Century Gothic" panose="020B0502020202020204" pitchFamily="34" charset="0"/>
              </a:rPr>
              <a:t>The mixed experiences so far…..</a:t>
            </a:r>
          </a:p>
          <a:p>
            <a:endParaRPr lang="en-GB" sz="1400" dirty="0">
              <a:latin typeface="Century Gothic" panose="020B0502020202020204" pitchFamily="34" charset="0"/>
            </a:endParaRPr>
          </a:p>
          <a:p>
            <a:r>
              <a:rPr lang="en-GB" sz="1400" dirty="0" smtClean="0">
                <a:latin typeface="Century Gothic" panose="020B0502020202020204" pitchFamily="34" charset="0"/>
              </a:rPr>
              <a:t>Hope for the future…..</a:t>
            </a:r>
          </a:p>
          <a:p>
            <a:endParaRPr lang="en-GB" sz="1400" dirty="0">
              <a:latin typeface="Century Gothic" panose="020B0502020202020204" pitchFamily="34" charset="0"/>
            </a:endParaRPr>
          </a:p>
          <a:p>
            <a:r>
              <a:rPr lang="en-GB" sz="1400" dirty="0" smtClean="0">
                <a:latin typeface="Century Gothic" panose="020B0502020202020204" pitchFamily="34" charset="0"/>
              </a:rPr>
              <a:t>I do think there’s a significant role for a continued role WHELF within this….</a:t>
            </a:r>
          </a:p>
          <a:p>
            <a:endParaRPr lang="en-GB" sz="1400" dirty="0">
              <a:latin typeface="Century Gothic" panose="020B0502020202020204" pitchFamily="34" charset="0"/>
            </a:endParaRPr>
          </a:p>
          <a:p>
            <a:r>
              <a:rPr lang="en-GB" sz="1400" dirty="0" smtClean="0">
                <a:latin typeface="Century Gothic" panose="020B0502020202020204" pitchFamily="34" charset="0"/>
              </a:rPr>
              <a:t>Thanks for listening! </a:t>
            </a:r>
            <a:endParaRPr lang="en-GB" sz="1400" dirty="0">
              <a:latin typeface="Century Gothic" panose="020B0502020202020204" pitchFamily="34" charset="0"/>
            </a:endParaRPr>
          </a:p>
          <a:p>
            <a:endParaRPr lang="en-GB" dirty="0"/>
          </a:p>
        </p:txBody>
      </p:sp>
      <p:sp>
        <p:nvSpPr>
          <p:cNvPr id="4" name="Slide Number Placeholder 3"/>
          <p:cNvSpPr>
            <a:spLocks noGrp="1"/>
          </p:cNvSpPr>
          <p:nvPr>
            <p:ph type="sldNum" sz="quarter" idx="10"/>
          </p:nvPr>
        </p:nvSpPr>
        <p:spPr/>
        <p:txBody>
          <a:bodyPr/>
          <a:lstStyle/>
          <a:p>
            <a:fld id="{70B64CE5-038D-42C8-A6EE-376732CC75D2}" type="slidenum">
              <a:rPr lang="en-GB" smtClean="0"/>
              <a:t>8</a:t>
            </a:fld>
            <a:endParaRPr lang="en-GB"/>
          </a:p>
        </p:txBody>
      </p:sp>
    </p:spTree>
    <p:extLst>
      <p:ext uri="{BB962C8B-B14F-4D97-AF65-F5344CB8AC3E}">
        <p14:creationId xmlns:p14="http://schemas.microsoft.com/office/powerpoint/2010/main" val="3731797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27538" y="1122363"/>
            <a:ext cx="11254154" cy="2387600"/>
          </a:xfrm>
        </p:spPr>
        <p:txBody>
          <a:bodyPr>
            <a:normAutofit fontScale="90000"/>
          </a:bodyPr>
          <a:lstStyle/>
          <a:p>
            <a:r>
              <a:rPr lang="en-GB" dirty="0" smtClean="0"/>
              <a:t/>
            </a:r>
            <a:br>
              <a:rPr lang="en-GB" dirty="0" smtClean="0"/>
            </a:br>
            <a:r>
              <a:rPr lang="en-GB" sz="6700" b="1" dirty="0" smtClean="0">
                <a:latin typeface="Century Gothic" panose="020B0502020202020204" pitchFamily="34" charset="0"/>
              </a:rPr>
              <a:t>I could give a fig</a:t>
            </a:r>
            <a:r>
              <a:rPr lang="en-GB" dirty="0" smtClean="0"/>
              <a:t/>
            </a:r>
            <a:br>
              <a:rPr lang="en-GB" dirty="0" smtClean="0"/>
            </a:br>
            <a:r>
              <a:rPr lang="en-GB" dirty="0"/>
              <a:t/>
            </a:r>
            <a:br>
              <a:rPr lang="en-GB" dirty="0"/>
            </a:br>
            <a:r>
              <a:rPr lang="en-GB" sz="5300" dirty="0" smtClean="0">
                <a:latin typeface="Century Gothic" panose="020B0502020202020204" pitchFamily="34" charset="0"/>
              </a:rPr>
              <a:t>The library’s role in open scholarship</a:t>
            </a:r>
            <a:endParaRPr lang="en-GB" sz="5300" dirty="0">
              <a:latin typeface="Century Gothic" panose="020B0502020202020204" pitchFamily="34" charset="0"/>
            </a:endParaRPr>
          </a:p>
        </p:txBody>
      </p:sp>
      <p:sp>
        <p:nvSpPr>
          <p:cNvPr id="5" name="Subtitle 4"/>
          <p:cNvSpPr>
            <a:spLocks noGrp="1"/>
          </p:cNvSpPr>
          <p:nvPr>
            <p:ph type="subTitle" idx="1"/>
          </p:nvPr>
        </p:nvSpPr>
        <p:spPr>
          <a:xfrm>
            <a:off x="1582615" y="4114800"/>
            <a:ext cx="9144000" cy="1960684"/>
          </a:xfrm>
        </p:spPr>
        <p:txBody>
          <a:bodyPr>
            <a:normAutofit fontScale="62500" lnSpcReduction="20000"/>
          </a:bodyPr>
          <a:lstStyle/>
          <a:p>
            <a:endParaRPr lang="en-GB" dirty="0" smtClean="0"/>
          </a:p>
          <a:p>
            <a:r>
              <a:rPr lang="en-GB" sz="4400" b="1" dirty="0" smtClean="0">
                <a:latin typeface="Century Gothic" panose="020B0502020202020204" pitchFamily="34" charset="0"/>
              </a:rPr>
              <a:t>Mark – Cardiff Met</a:t>
            </a:r>
          </a:p>
          <a:p>
            <a:endParaRPr lang="en-GB" sz="4400" b="1" dirty="0" smtClean="0">
              <a:latin typeface="Century Gothic" panose="020B0502020202020204" pitchFamily="34" charset="0"/>
            </a:endParaRPr>
          </a:p>
          <a:p>
            <a:endParaRPr lang="en-GB" sz="4400" b="1" dirty="0">
              <a:latin typeface="Century Gothic" panose="020B0502020202020204" pitchFamily="34" charset="0"/>
            </a:endParaRPr>
          </a:p>
          <a:p>
            <a:r>
              <a:rPr lang="en-GB" sz="4400" b="1" dirty="0" smtClean="0">
                <a:latin typeface="Century Gothic" panose="020B0502020202020204" pitchFamily="34" charset="0"/>
              </a:rPr>
              <a:t>@</a:t>
            </a:r>
            <a:r>
              <a:rPr lang="en-GB" sz="4400" b="1" dirty="0" err="1" smtClean="0">
                <a:latin typeface="Century Gothic" panose="020B0502020202020204" pitchFamily="34" charset="0"/>
              </a:rPr>
              <a:t>oaokcardiffmet</a:t>
            </a:r>
            <a:endParaRPr lang="en-GB" sz="4400" b="1" dirty="0">
              <a:latin typeface="Century Gothic" panose="020B0502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3447" y="5433646"/>
            <a:ext cx="703384" cy="703384"/>
          </a:xfrm>
          <a:prstGeom prst="rect">
            <a:avLst/>
          </a:prstGeom>
        </p:spPr>
      </p:pic>
    </p:spTree>
    <p:extLst>
      <p:ext uri="{BB962C8B-B14F-4D97-AF65-F5344CB8AC3E}">
        <p14:creationId xmlns:p14="http://schemas.microsoft.com/office/powerpoint/2010/main" val="4176465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077" y="127732"/>
            <a:ext cx="10515600" cy="1325563"/>
          </a:xfrm>
        </p:spPr>
        <p:txBody>
          <a:bodyPr>
            <a:normAutofit/>
          </a:bodyPr>
          <a:lstStyle/>
          <a:p>
            <a:r>
              <a:rPr lang="en-GB" sz="7200" b="1" dirty="0" smtClean="0">
                <a:latin typeface="Century Gothic" panose="020B0502020202020204" pitchFamily="34" charset="0"/>
              </a:rPr>
              <a:t>The Why</a:t>
            </a:r>
            <a:endParaRPr lang="en-GB" sz="7200" b="1" dirty="0">
              <a:latin typeface="Century Gothic" panose="020B0502020202020204" pitchFamily="34" charset="0"/>
            </a:endParaRPr>
          </a:p>
        </p:txBody>
      </p:sp>
      <p:sp>
        <p:nvSpPr>
          <p:cNvPr id="3" name="Content Placeholder 2"/>
          <p:cNvSpPr>
            <a:spLocks noGrp="1"/>
          </p:cNvSpPr>
          <p:nvPr>
            <p:ph sz="half" idx="1"/>
          </p:nvPr>
        </p:nvSpPr>
        <p:spPr/>
        <p:txBody>
          <a:bodyPr/>
          <a:lstStyle/>
          <a:p>
            <a:r>
              <a:rPr lang="en-GB" dirty="0" smtClean="0">
                <a:latin typeface="Century Gothic" panose="020B0502020202020204" pitchFamily="34" charset="0"/>
              </a:rPr>
              <a:t>Debate and reflections</a:t>
            </a:r>
          </a:p>
          <a:p>
            <a:endParaRPr lang="en-GB" dirty="0">
              <a:latin typeface="Century Gothic" panose="020B0502020202020204" pitchFamily="34" charset="0"/>
            </a:endParaRPr>
          </a:p>
          <a:p>
            <a:r>
              <a:rPr lang="en-GB" dirty="0" smtClean="0">
                <a:latin typeface="Century Gothic" panose="020B0502020202020204" pitchFamily="34" charset="0"/>
              </a:rPr>
              <a:t>Critical Approach</a:t>
            </a:r>
          </a:p>
          <a:p>
            <a:pPr marL="0" indent="0">
              <a:buNone/>
            </a:pPr>
            <a:endParaRPr lang="en-GB" dirty="0">
              <a:latin typeface="Century Gothic" panose="020B0502020202020204" pitchFamily="34" charset="0"/>
            </a:endParaRPr>
          </a:p>
          <a:p>
            <a:r>
              <a:rPr lang="en-GB" dirty="0" smtClean="0">
                <a:latin typeface="Century Gothic" panose="020B0502020202020204" pitchFamily="34" charset="0"/>
              </a:rPr>
              <a:t>Approach, the platform, experience and (near) future</a:t>
            </a:r>
          </a:p>
          <a:p>
            <a:endParaRPr lang="en-GB" dirty="0">
              <a:latin typeface="Century Gothic" panose="020B0502020202020204" pitchFamily="34" charset="0"/>
            </a:endParaRPr>
          </a:p>
          <a:p>
            <a:endParaRPr lang="en-GB" dirty="0" smtClean="0">
              <a:latin typeface="Century Gothic" panose="020B0502020202020204" pitchFamily="34" charset="0"/>
            </a:endParaRPr>
          </a:p>
          <a:p>
            <a:endParaRPr lang="en-GB" dirty="0"/>
          </a:p>
          <a:p>
            <a:endParaRPr lang="en-GB" dirty="0"/>
          </a:p>
        </p:txBody>
      </p:sp>
      <p:pic>
        <p:nvPicPr>
          <p:cNvPr id="6"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2200" y="356332"/>
            <a:ext cx="5288330" cy="5288330"/>
          </a:xfrm>
          <a:prstGeom prst="rect">
            <a:avLst/>
          </a:prstGeom>
        </p:spPr>
      </p:pic>
      <p:sp>
        <p:nvSpPr>
          <p:cNvPr id="4" name="Content Placeholder 3"/>
          <p:cNvSpPr>
            <a:spLocks noGrp="1"/>
          </p:cNvSpPr>
          <p:nvPr>
            <p:ph sz="half" idx="2"/>
          </p:nvPr>
        </p:nvSpPr>
        <p:spPr>
          <a:xfrm>
            <a:off x="6172200" y="1825625"/>
            <a:ext cx="4994031" cy="4030052"/>
          </a:xfrm>
        </p:spPr>
        <p:txBody>
          <a:bodyPr/>
          <a:lstStyle/>
          <a:p>
            <a:endParaRPr lang="en-GB" dirty="0"/>
          </a:p>
        </p:txBody>
      </p:sp>
    </p:spTree>
    <p:extLst>
      <p:ext uri="{BB962C8B-B14F-4D97-AF65-F5344CB8AC3E}">
        <p14:creationId xmlns:p14="http://schemas.microsoft.com/office/powerpoint/2010/main" val="530066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808" y="118941"/>
            <a:ext cx="10515600" cy="1325563"/>
          </a:xfrm>
        </p:spPr>
        <p:txBody>
          <a:bodyPr>
            <a:normAutofit/>
          </a:bodyPr>
          <a:lstStyle/>
          <a:p>
            <a:r>
              <a:rPr lang="en-GB" sz="7200" b="1" dirty="0" smtClean="0">
                <a:latin typeface="Century Gothic" panose="020B0502020202020204" pitchFamily="34" charset="0"/>
              </a:rPr>
              <a:t>The Approach</a:t>
            </a:r>
            <a:endParaRPr lang="en-GB" sz="7200" b="1" dirty="0">
              <a:latin typeface="Century Gothic" panose="020B0502020202020204" pitchFamily="34" charset="0"/>
            </a:endParaRPr>
          </a:p>
        </p:txBody>
      </p:sp>
      <p:sp>
        <p:nvSpPr>
          <p:cNvPr id="4" name="Content Placeholder 3"/>
          <p:cNvSpPr>
            <a:spLocks noGrp="1"/>
          </p:cNvSpPr>
          <p:nvPr>
            <p:ph sz="half" idx="1"/>
          </p:nvPr>
        </p:nvSpPr>
        <p:spPr>
          <a:xfrm>
            <a:off x="219808" y="1825625"/>
            <a:ext cx="8352692" cy="4351338"/>
          </a:xfrm>
        </p:spPr>
        <p:txBody>
          <a:bodyPr>
            <a:normAutofit fontScale="92500"/>
          </a:bodyPr>
          <a:lstStyle/>
          <a:p>
            <a:r>
              <a:rPr lang="en-GB" dirty="0" smtClean="0">
                <a:latin typeface="Century Gothic" panose="020B0502020202020204" pitchFamily="34" charset="0"/>
              </a:rPr>
              <a:t>Engagement with research(</a:t>
            </a:r>
            <a:r>
              <a:rPr lang="en-GB" dirty="0" err="1" smtClean="0">
                <a:latin typeface="Century Gothic" panose="020B0502020202020204" pitchFamily="34" charset="0"/>
              </a:rPr>
              <a:t>ers</a:t>
            </a:r>
            <a:r>
              <a:rPr lang="en-GB" dirty="0" smtClean="0">
                <a:latin typeface="Century Gothic" panose="020B0502020202020204" pitchFamily="34" charset="0"/>
              </a:rPr>
              <a:t>)</a:t>
            </a:r>
          </a:p>
          <a:p>
            <a:endParaRPr lang="en-GB" dirty="0">
              <a:latin typeface="Century Gothic" panose="020B0502020202020204" pitchFamily="34" charset="0"/>
            </a:endParaRPr>
          </a:p>
          <a:p>
            <a:r>
              <a:rPr lang="en-GB" dirty="0" smtClean="0">
                <a:latin typeface="Century Gothic" panose="020B0502020202020204" pitchFamily="34" charset="0"/>
              </a:rPr>
              <a:t>Three questions:</a:t>
            </a:r>
          </a:p>
          <a:p>
            <a:endParaRPr lang="en-GB" dirty="0">
              <a:latin typeface="Century Gothic" panose="020B0502020202020204" pitchFamily="34" charset="0"/>
            </a:endParaRPr>
          </a:p>
          <a:p>
            <a:pPr>
              <a:buFontTx/>
              <a:buChar char="-"/>
            </a:pPr>
            <a:r>
              <a:rPr lang="en-GB" dirty="0" smtClean="0">
                <a:latin typeface="Century Gothic" panose="020B0502020202020204" pitchFamily="34" charset="0"/>
              </a:rPr>
              <a:t>Is (every) academic library for this?</a:t>
            </a:r>
          </a:p>
          <a:p>
            <a:pPr>
              <a:buFontTx/>
              <a:buChar char="-"/>
            </a:pPr>
            <a:r>
              <a:rPr lang="en-GB" dirty="0" smtClean="0">
                <a:latin typeface="Century Gothic" panose="020B0502020202020204" pitchFamily="34" charset="0"/>
              </a:rPr>
              <a:t>No £ for Gold OA so no open/#</a:t>
            </a:r>
            <a:r>
              <a:rPr lang="en-GB" dirty="0" err="1" smtClean="0">
                <a:latin typeface="Century Gothic" panose="020B0502020202020204" pitchFamily="34" charset="0"/>
              </a:rPr>
              <a:t>APCWall</a:t>
            </a:r>
            <a:r>
              <a:rPr lang="en-GB" dirty="0" smtClean="0">
                <a:latin typeface="Century Gothic" panose="020B0502020202020204" pitchFamily="34" charset="0"/>
              </a:rPr>
              <a:t>?</a:t>
            </a:r>
          </a:p>
          <a:p>
            <a:pPr>
              <a:buFontTx/>
              <a:buChar char="-"/>
            </a:pPr>
            <a:r>
              <a:rPr lang="en-GB" dirty="0" smtClean="0">
                <a:latin typeface="Century Gothic" panose="020B0502020202020204" pitchFamily="34" charset="0"/>
              </a:rPr>
              <a:t>Stuff is already OA (</a:t>
            </a:r>
            <a:r>
              <a:rPr lang="en-GB" dirty="0" err="1" smtClean="0">
                <a:latin typeface="Century Gothic" panose="020B0502020202020204" pitchFamily="34" charset="0"/>
              </a:rPr>
              <a:t>Sci</a:t>
            </a:r>
            <a:r>
              <a:rPr lang="en-GB" dirty="0" smtClean="0">
                <a:latin typeface="Century Gothic" panose="020B0502020202020204" pitchFamily="34" charset="0"/>
              </a:rPr>
              <a:t> Hub) so what’s the point?</a:t>
            </a:r>
          </a:p>
          <a:p>
            <a:pPr>
              <a:buFontTx/>
              <a:buChar char="-"/>
            </a:pPr>
            <a:endParaRPr lang="en-GB" dirty="0">
              <a:latin typeface="Century Gothic" panose="020B0502020202020204" pitchFamily="34" charset="0"/>
            </a:endParaRPr>
          </a:p>
          <a:p>
            <a:pPr>
              <a:buFontTx/>
              <a:buChar char="-"/>
            </a:pPr>
            <a:r>
              <a:rPr lang="en-GB" dirty="0" smtClean="0">
                <a:latin typeface="Century Gothic" panose="020B0502020202020204" pitchFamily="34" charset="0"/>
              </a:rPr>
              <a:t>Spoiler…..the answer (might be) open scholarship</a:t>
            </a:r>
          </a:p>
          <a:p>
            <a:pPr>
              <a:buFontTx/>
              <a:buChar char="-"/>
            </a:pPr>
            <a:endParaRPr lang="en-GB" dirty="0" smtClean="0"/>
          </a:p>
          <a:p>
            <a:pPr>
              <a:buFontTx/>
              <a:buChar char="-"/>
            </a:pPr>
            <a:endParaRPr lang="en-GB" dirty="0"/>
          </a:p>
          <a:p>
            <a:pPr marL="0" indent="0">
              <a:buNone/>
            </a:pPr>
            <a:endParaRPr lang="en-GB"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587762" y="278180"/>
            <a:ext cx="4252546" cy="4252546"/>
          </a:xfrm>
        </p:spPr>
      </p:pic>
    </p:spTree>
    <p:extLst>
      <p:ext uri="{BB962C8B-B14F-4D97-AF65-F5344CB8AC3E}">
        <p14:creationId xmlns:p14="http://schemas.microsoft.com/office/powerpoint/2010/main" val="3851293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9244-BD6D-4E27-820A-14B7F93D3A74}"/>
              </a:ext>
            </a:extLst>
          </p:cNvPr>
          <p:cNvSpPr>
            <a:spLocks noGrp="1"/>
          </p:cNvSpPr>
          <p:nvPr>
            <p:ph type="title"/>
          </p:nvPr>
        </p:nvSpPr>
        <p:spPr>
          <a:xfrm>
            <a:off x="249116" y="242922"/>
            <a:ext cx="10515600" cy="1325563"/>
          </a:xfrm>
        </p:spPr>
        <p:txBody>
          <a:bodyPr>
            <a:normAutofit/>
          </a:bodyPr>
          <a:lstStyle/>
          <a:p>
            <a:r>
              <a:rPr lang="en-US" sz="7200" b="1" dirty="0" smtClean="0">
                <a:latin typeface="Century Gothic" panose="020B0502020202020204" pitchFamily="34" charset="0"/>
              </a:rPr>
              <a:t>Open Scholarship</a:t>
            </a:r>
            <a:endParaRPr lang="en-US" sz="7200" b="1" dirty="0">
              <a:latin typeface="Century Gothic" panose="020B0502020202020204" pitchFamily="34" charset="0"/>
            </a:endParaRPr>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65627" y="3390656"/>
            <a:ext cx="3240000" cy="3240000"/>
          </a:xfrm>
        </p:spPr>
      </p:pic>
      <p:pic>
        <p:nvPicPr>
          <p:cNvPr id="7" name="Content Placeholder 6"/>
          <p:cNvPicPr>
            <a:picLocks noGrp="1" noChangeAspect="1"/>
          </p:cNvPicPr>
          <p:nvPr>
            <p:ph sz="half" idx="4294967295"/>
          </p:nvPr>
        </p:nvPicPr>
        <p:blipFill>
          <a:blip r:embed="rId4">
            <a:extLst>
              <a:ext uri="{28A0092B-C50C-407E-A947-70E740481C1C}">
                <a14:useLocalDpi xmlns:a14="http://schemas.microsoft.com/office/drawing/2010/main" val="0"/>
              </a:ext>
            </a:extLst>
          </a:blip>
          <a:stretch>
            <a:fillRect/>
          </a:stretch>
        </p:blipFill>
        <p:spPr>
          <a:xfrm>
            <a:off x="0" y="3390656"/>
            <a:ext cx="3241186" cy="3240000"/>
          </a:xfrm>
        </p:spPr>
      </p:pic>
      <p:sp>
        <p:nvSpPr>
          <p:cNvPr id="10" name="TextBox 9"/>
          <p:cNvSpPr txBox="1"/>
          <p:nvPr/>
        </p:nvSpPr>
        <p:spPr>
          <a:xfrm>
            <a:off x="2926373" y="1690688"/>
            <a:ext cx="6339254" cy="4154984"/>
          </a:xfrm>
          <a:prstGeom prst="rect">
            <a:avLst/>
          </a:prstGeom>
          <a:noFill/>
        </p:spPr>
        <p:txBody>
          <a:bodyPr wrap="square" rtlCol="0">
            <a:spAutoFit/>
          </a:bodyPr>
          <a:lstStyle/>
          <a:p>
            <a:pPr algn="just"/>
            <a:r>
              <a:rPr lang="en-GB" sz="2400" i="1" dirty="0">
                <a:latin typeface="Century Gothic" panose="020B0502020202020204" pitchFamily="34" charset="0"/>
              </a:rPr>
              <a:t>Open Scholarship is the practice of research, education and knowledge exchange in such a way that others can collaborate, contribute and where (unless restricted for things like commercial reasons) works are freely available to all levels of society…more often than not this is made possible via the internet</a:t>
            </a:r>
            <a:r>
              <a:rPr lang="en-GB" sz="2400" i="1" dirty="0" smtClean="0">
                <a:latin typeface="Century Gothic" panose="020B0502020202020204" pitchFamily="34" charset="0"/>
              </a:rPr>
              <a:t>.</a:t>
            </a:r>
          </a:p>
          <a:p>
            <a:pPr algn="just"/>
            <a:endParaRPr lang="en-GB" sz="2400" dirty="0">
              <a:latin typeface="Century Gothic" panose="020B0502020202020204" pitchFamily="34" charset="0"/>
            </a:endParaRPr>
          </a:p>
          <a:p>
            <a:pPr algn="just"/>
            <a:r>
              <a:rPr lang="en-GB" sz="2400" dirty="0" smtClean="0">
                <a:latin typeface="Century Gothic" panose="020B0502020202020204" pitchFamily="34" charset="0"/>
              </a:rPr>
              <a:t>(Foster Open Science)</a:t>
            </a:r>
            <a:endParaRPr lang="en-GB" sz="2400" dirty="0">
              <a:latin typeface="Century Gothic" panose="020B0502020202020204" pitchFamily="34" charset="0"/>
            </a:endParaRPr>
          </a:p>
        </p:txBody>
      </p:sp>
    </p:spTree>
    <p:extLst>
      <p:ext uri="{BB962C8B-B14F-4D97-AF65-F5344CB8AC3E}">
        <p14:creationId xmlns:p14="http://schemas.microsoft.com/office/powerpoint/2010/main" val="2358412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b="1" dirty="0" smtClean="0">
                <a:latin typeface="Century Gothic" panose="020B0502020202020204" pitchFamily="34" charset="0"/>
              </a:rPr>
              <a:t>Figshare</a:t>
            </a:r>
            <a:endParaRPr lang="en-GB" sz="7200" b="1" dirty="0">
              <a:latin typeface="Century Gothic" panose="020B0502020202020204" pitchFamily="34" charset="0"/>
            </a:endParaRPr>
          </a:p>
        </p:txBody>
      </p:sp>
      <p:sp>
        <p:nvSpPr>
          <p:cNvPr id="4" name="Content Placeholder 3"/>
          <p:cNvSpPr>
            <a:spLocks noGrp="1"/>
          </p:cNvSpPr>
          <p:nvPr>
            <p:ph sz="half" idx="1"/>
          </p:nvPr>
        </p:nvSpPr>
        <p:spPr/>
        <p:txBody>
          <a:bodyPr>
            <a:normAutofit lnSpcReduction="10000"/>
          </a:bodyPr>
          <a:lstStyle/>
          <a:p>
            <a:pPr marL="0" indent="0" algn="ctr">
              <a:buNone/>
            </a:pPr>
            <a:r>
              <a:rPr lang="en-GB" sz="5400" dirty="0" smtClean="0">
                <a:latin typeface="Century Gothic" panose="020B0502020202020204" pitchFamily="34" charset="0"/>
              </a:rPr>
              <a:t>A place for (open) scholarship</a:t>
            </a:r>
          </a:p>
          <a:p>
            <a:endParaRPr lang="en-GB" sz="5400" dirty="0">
              <a:latin typeface="Century Gothic" panose="020B0502020202020204" pitchFamily="34" charset="0"/>
            </a:endParaRPr>
          </a:p>
          <a:p>
            <a:pPr marL="0" indent="0" algn="ctr">
              <a:buNone/>
            </a:pPr>
            <a:r>
              <a:rPr lang="en-GB" sz="8000" dirty="0" smtClean="0">
                <a:latin typeface="Century Gothic" panose="020B0502020202020204" pitchFamily="34" charset="0"/>
              </a:rPr>
              <a:t>(?)</a:t>
            </a:r>
          </a:p>
          <a:p>
            <a:endParaRPr lang="en-GB" dirty="0"/>
          </a:p>
          <a:p>
            <a:endParaRPr lang="en-GB" dirty="0"/>
          </a:p>
        </p:txBody>
      </p:sp>
      <p:pic>
        <p:nvPicPr>
          <p:cNvPr id="10" name="Picture 9"/>
          <p:cNvPicPr>
            <a:picLocks noChangeAspect="1"/>
          </p:cNvPicPr>
          <p:nvPr/>
        </p:nvPicPr>
        <p:blipFill>
          <a:blip r:embed="rId3"/>
          <a:stretch>
            <a:fillRect/>
          </a:stretch>
        </p:blipFill>
        <p:spPr>
          <a:xfrm>
            <a:off x="7323993" y="157331"/>
            <a:ext cx="3836376" cy="1389456"/>
          </a:xfrm>
          <a:prstGeom prst="rect">
            <a:avLst/>
          </a:prstGeom>
        </p:spPr>
      </p:pic>
      <p:pic>
        <p:nvPicPr>
          <p:cNvPr id="9" name="Content Placeholder 8"/>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72199" y="2502154"/>
            <a:ext cx="5590814" cy="2931492"/>
          </a:xfrm>
        </p:spPr>
      </p:pic>
    </p:spTree>
    <p:extLst>
      <p:ext uri="{BB962C8B-B14F-4D97-AF65-F5344CB8AC3E}">
        <p14:creationId xmlns:p14="http://schemas.microsoft.com/office/powerpoint/2010/main" val="596593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b="1" dirty="0" smtClean="0">
                <a:latin typeface="Century Gothic" panose="020B0502020202020204" pitchFamily="34" charset="0"/>
              </a:rPr>
              <a:t>Experiences so far</a:t>
            </a:r>
            <a:endParaRPr lang="en-GB" sz="7200" b="1" dirty="0">
              <a:latin typeface="Century Gothic" panose="020B0502020202020204" pitchFamily="34" charset="0"/>
            </a:endParaRPr>
          </a:p>
        </p:txBody>
      </p:sp>
      <p:pic>
        <p:nvPicPr>
          <p:cNvPr id="14" name="Content Placeholder 13"/>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1816038" y="1787331"/>
            <a:ext cx="1800000" cy="1800000"/>
          </a:xfrm>
        </p:spPr>
      </p:pic>
      <p:sp>
        <p:nvSpPr>
          <p:cNvPr id="17" name="TextBox 16"/>
          <p:cNvSpPr txBox="1"/>
          <p:nvPr/>
        </p:nvSpPr>
        <p:spPr>
          <a:xfrm>
            <a:off x="6096000" y="3683975"/>
            <a:ext cx="4155832" cy="2585323"/>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GB" dirty="0" smtClean="0">
                <a:latin typeface="Century Gothic" panose="020B0502020202020204" pitchFamily="34" charset="0"/>
              </a:rPr>
              <a:t>More complexity</a:t>
            </a:r>
          </a:p>
          <a:p>
            <a:endParaRPr lang="en-GB" dirty="0">
              <a:latin typeface="Century Gothic" panose="020B0502020202020204" pitchFamily="34" charset="0"/>
            </a:endParaRPr>
          </a:p>
          <a:p>
            <a:pPr marL="285750" indent="-285750">
              <a:buFont typeface="Arial" panose="020B0604020202020204" pitchFamily="34" charset="0"/>
              <a:buChar char="•"/>
            </a:pPr>
            <a:r>
              <a:rPr lang="en-GB" dirty="0" smtClean="0">
                <a:latin typeface="Century Gothic" panose="020B0502020202020204" pitchFamily="34" charset="0"/>
              </a:rPr>
              <a:t>Open is not ‘rewarded’</a:t>
            </a:r>
          </a:p>
          <a:p>
            <a:endParaRPr lang="en-GB" dirty="0">
              <a:latin typeface="Century Gothic" panose="020B0502020202020204" pitchFamily="34" charset="0"/>
            </a:endParaRPr>
          </a:p>
          <a:p>
            <a:pPr marL="285750" indent="-285750">
              <a:buFont typeface="Arial" panose="020B0604020202020204" pitchFamily="34" charset="0"/>
              <a:buChar char="•"/>
            </a:pPr>
            <a:r>
              <a:rPr lang="en-GB" dirty="0" smtClean="0">
                <a:latin typeface="Century Gothic" panose="020B0502020202020204" pitchFamily="34" charset="0"/>
              </a:rPr>
              <a:t>‘I don’t have data’</a:t>
            </a:r>
          </a:p>
          <a:p>
            <a:pPr marL="285750" indent="-285750">
              <a:buFont typeface="Arial" panose="020B0604020202020204" pitchFamily="34" charset="0"/>
              <a:buChar char="•"/>
            </a:pPr>
            <a:endParaRPr lang="en-GB" dirty="0">
              <a:latin typeface="Century Gothic" panose="020B0502020202020204" pitchFamily="34" charset="0"/>
            </a:endParaRPr>
          </a:p>
          <a:p>
            <a:pPr marL="285750" indent="-285750">
              <a:buFont typeface="Arial" panose="020B0604020202020204" pitchFamily="34" charset="0"/>
              <a:buChar char="•"/>
            </a:pPr>
            <a:r>
              <a:rPr lang="en-GB" dirty="0" smtClean="0">
                <a:latin typeface="Century Gothic" panose="020B0502020202020204" pitchFamily="34" charset="0"/>
              </a:rPr>
              <a:t>Continued </a:t>
            </a:r>
            <a:r>
              <a:rPr lang="en-GB" dirty="0" err="1" smtClean="0">
                <a:latin typeface="Century Gothic" panose="020B0502020202020204" pitchFamily="34" charset="0"/>
              </a:rPr>
              <a:t>precarity</a:t>
            </a:r>
            <a:endParaRPr lang="en-GB" dirty="0" smtClean="0">
              <a:latin typeface="Century Gothic" panose="020B0502020202020204" pitchFamily="34" charset="0"/>
            </a:endParaRPr>
          </a:p>
          <a:p>
            <a:endParaRPr lang="en-GB" dirty="0"/>
          </a:p>
          <a:p>
            <a:endParaRPr lang="en-GB" dirty="0"/>
          </a:p>
        </p:txBody>
      </p:sp>
      <p:sp>
        <p:nvSpPr>
          <p:cNvPr id="18" name="TextBox 17"/>
          <p:cNvSpPr txBox="1"/>
          <p:nvPr/>
        </p:nvSpPr>
        <p:spPr>
          <a:xfrm>
            <a:off x="838200" y="3683974"/>
            <a:ext cx="4155832" cy="2585323"/>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GB" dirty="0" smtClean="0">
                <a:latin typeface="Century Gothic" panose="020B0502020202020204" pitchFamily="34" charset="0"/>
              </a:rPr>
              <a:t>Shiny new system</a:t>
            </a:r>
          </a:p>
          <a:p>
            <a:endParaRPr lang="en-GB" dirty="0">
              <a:latin typeface="Century Gothic" panose="020B0502020202020204" pitchFamily="34" charset="0"/>
            </a:endParaRPr>
          </a:p>
          <a:p>
            <a:pPr marL="285750" indent="-285750">
              <a:buFont typeface="Arial" panose="020B0604020202020204" pitchFamily="34" charset="0"/>
              <a:buChar char="•"/>
            </a:pPr>
            <a:r>
              <a:rPr lang="en-GB" dirty="0" err="1" smtClean="0">
                <a:latin typeface="Century Gothic" panose="020B0502020202020204" pitchFamily="34" charset="0"/>
              </a:rPr>
              <a:t>Allyship</a:t>
            </a:r>
            <a:r>
              <a:rPr lang="en-GB" dirty="0" smtClean="0">
                <a:latin typeface="Century Gothic" panose="020B0502020202020204" pitchFamily="34" charset="0"/>
              </a:rPr>
              <a:t> – not from the centre</a:t>
            </a:r>
          </a:p>
          <a:p>
            <a:endParaRPr lang="en-GB" dirty="0">
              <a:latin typeface="Century Gothic" panose="020B0502020202020204" pitchFamily="34" charset="0"/>
            </a:endParaRPr>
          </a:p>
          <a:p>
            <a:pPr marL="285750" indent="-285750">
              <a:buFont typeface="Arial" panose="020B0604020202020204" pitchFamily="34" charset="0"/>
              <a:buChar char="•"/>
            </a:pPr>
            <a:r>
              <a:rPr lang="en-GB" dirty="0" smtClean="0">
                <a:latin typeface="Century Gothic" panose="020B0502020202020204" pitchFamily="34" charset="0"/>
              </a:rPr>
              <a:t>PGRs and early career</a:t>
            </a:r>
          </a:p>
          <a:p>
            <a:pPr marL="285750" indent="-285750">
              <a:buFont typeface="Arial" panose="020B0604020202020204" pitchFamily="34" charset="0"/>
              <a:buChar char="•"/>
            </a:pPr>
            <a:endParaRPr lang="en-GB" dirty="0">
              <a:latin typeface="Century Gothic" panose="020B0502020202020204" pitchFamily="34" charset="0"/>
            </a:endParaRPr>
          </a:p>
          <a:p>
            <a:pPr marL="285750" indent="-285750">
              <a:buFont typeface="Arial" panose="020B0604020202020204" pitchFamily="34" charset="0"/>
              <a:buChar char="•"/>
            </a:pPr>
            <a:r>
              <a:rPr lang="en-GB" dirty="0" smtClean="0">
                <a:latin typeface="Century Gothic" panose="020B0502020202020204" pitchFamily="34" charset="0"/>
              </a:rPr>
              <a:t>Non-traditional scholarly things</a:t>
            </a:r>
          </a:p>
          <a:p>
            <a:endParaRPr lang="en-GB" dirty="0"/>
          </a:p>
          <a:p>
            <a:endParaRPr lang="en-GB" dirty="0"/>
          </a:p>
        </p:txBody>
      </p:sp>
      <p:pic>
        <p:nvPicPr>
          <p:cNvPr id="20" name="Content Placeholder 19"/>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7273916" y="1730932"/>
            <a:ext cx="1800000" cy="1800000"/>
          </a:xfrm>
        </p:spPr>
      </p:pic>
    </p:spTree>
    <p:extLst>
      <p:ext uri="{BB962C8B-B14F-4D97-AF65-F5344CB8AC3E}">
        <p14:creationId xmlns:p14="http://schemas.microsoft.com/office/powerpoint/2010/main" val="4128844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23" y="92564"/>
            <a:ext cx="10515600" cy="1325563"/>
          </a:xfrm>
        </p:spPr>
        <p:txBody>
          <a:bodyPr>
            <a:normAutofit/>
          </a:bodyPr>
          <a:lstStyle/>
          <a:p>
            <a:r>
              <a:rPr lang="en-GB" sz="7200" b="1" dirty="0" smtClean="0">
                <a:latin typeface="Century Gothic" panose="020B0502020202020204" pitchFamily="34" charset="0"/>
              </a:rPr>
              <a:t>The Future</a:t>
            </a:r>
            <a:endParaRPr lang="en-GB" sz="7200" b="1" dirty="0">
              <a:latin typeface="Century Gothic" panose="020B0502020202020204" pitchFamily="34" charset="0"/>
            </a:endParaRPr>
          </a:p>
        </p:txBody>
      </p:sp>
      <p:sp>
        <p:nvSpPr>
          <p:cNvPr id="3" name="Content Placeholder 2"/>
          <p:cNvSpPr>
            <a:spLocks noGrp="1"/>
          </p:cNvSpPr>
          <p:nvPr>
            <p:ph sz="half" idx="1"/>
          </p:nvPr>
        </p:nvSpPr>
        <p:spPr/>
        <p:txBody>
          <a:bodyPr/>
          <a:lstStyle/>
          <a:p>
            <a:r>
              <a:rPr lang="en-GB" dirty="0" smtClean="0">
                <a:latin typeface="Century Gothic" panose="020B0502020202020204" pitchFamily="34" charset="0"/>
              </a:rPr>
              <a:t>Open platform of choice</a:t>
            </a:r>
          </a:p>
          <a:p>
            <a:endParaRPr lang="en-GB" dirty="0">
              <a:latin typeface="Century Gothic" panose="020B0502020202020204" pitchFamily="34" charset="0"/>
            </a:endParaRPr>
          </a:p>
          <a:p>
            <a:r>
              <a:rPr lang="en-GB" dirty="0" smtClean="0">
                <a:latin typeface="Century Gothic" panose="020B0502020202020204" pitchFamily="34" charset="0"/>
              </a:rPr>
              <a:t>Overcome barriers</a:t>
            </a:r>
          </a:p>
          <a:p>
            <a:endParaRPr lang="en-GB" dirty="0">
              <a:latin typeface="Century Gothic" panose="020B0502020202020204" pitchFamily="34" charset="0"/>
            </a:endParaRPr>
          </a:p>
          <a:p>
            <a:r>
              <a:rPr lang="en-GB" dirty="0" smtClean="0">
                <a:latin typeface="Century Gothic" panose="020B0502020202020204" pitchFamily="34" charset="0"/>
              </a:rPr>
              <a:t>Get over the #</a:t>
            </a:r>
            <a:r>
              <a:rPr lang="en-GB" dirty="0" err="1" smtClean="0">
                <a:latin typeface="Century Gothic" panose="020B0502020202020204" pitchFamily="34" charset="0"/>
              </a:rPr>
              <a:t>APCWall</a:t>
            </a:r>
            <a:endParaRPr lang="en-GB" dirty="0" smtClean="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613708" y="553916"/>
            <a:ext cx="5192224" cy="5192224"/>
          </a:xfrm>
        </p:spPr>
      </p:pic>
      <p:pic>
        <p:nvPicPr>
          <p:cNvPr id="6" name="Picture 5"/>
          <p:cNvPicPr>
            <a:picLocks noChangeAspect="1"/>
          </p:cNvPicPr>
          <p:nvPr/>
        </p:nvPicPr>
        <p:blipFill>
          <a:blip r:embed="rId4"/>
          <a:stretch>
            <a:fillRect/>
          </a:stretch>
        </p:blipFill>
        <p:spPr>
          <a:xfrm>
            <a:off x="685338" y="4668304"/>
            <a:ext cx="5334462" cy="1390008"/>
          </a:xfrm>
          <a:prstGeom prst="rect">
            <a:avLst/>
          </a:prstGeom>
        </p:spPr>
      </p:pic>
      <p:sp>
        <p:nvSpPr>
          <p:cNvPr id="7" name="Right Arrow 6"/>
          <p:cNvSpPr/>
          <p:nvPr/>
        </p:nvSpPr>
        <p:spPr>
          <a:xfrm rot="5400000">
            <a:off x="3793882" y="4629151"/>
            <a:ext cx="1059473" cy="408842"/>
          </a:xfrm>
          <a:prstGeom prst="rightArrow">
            <a:avLst/>
          </a:prstGeom>
          <a:solidFill>
            <a:srgbClr val="FF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646318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68315" y="1138849"/>
            <a:ext cx="10515600" cy="1325563"/>
          </a:xfrm>
        </p:spPr>
        <p:txBody>
          <a:bodyPr>
            <a:noAutofit/>
          </a:bodyPr>
          <a:lstStyle/>
          <a:p>
            <a:r>
              <a:rPr lang="en-GB" sz="7200" b="1" dirty="0" smtClean="0">
                <a:latin typeface="Century Gothic" panose="020B0502020202020204" pitchFamily="34" charset="0"/>
              </a:rPr>
              <a:t>Thanks for listening…..</a:t>
            </a:r>
            <a:br>
              <a:rPr lang="en-GB" sz="7200" b="1" dirty="0" smtClean="0">
                <a:latin typeface="Century Gothic" panose="020B0502020202020204" pitchFamily="34" charset="0"/>
              </a:rPr>
            </a:br>
            <a:endParaRPr lang="en-GB" sz="7200" b="1" dirty="0">
              <a:latin typeface="Century Gothic" panose="020B0502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3816" y="2016370"/>
            <a:ext cx="4841630" cy="4841630"/>
          </a:xfrm>
          <a:prstGeom prst="rect">
            <a:avLst/>
          </a:prstGeom>
        </p:spPr>
      </p:pic>
    </p:spTree>
    <p:extLst>
      <p:ext uri="{BB962C8B-B14F-4D97-AF65-F5344CB8AC3E}">
        <p14:creationId xmlns:p14="http://schemas.microsoft.com/office/powerpoint/2010/main" val="34060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870</TotalTime>
  <Words>837</Words>
  <Application>Microsoft Office PowerPoint</Application>
  <PresentationFormat>Widescreen</PresentationFormat>
  <Paragraphs>157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office theme</vt:lpstr>
      <vt:lpstr> I could give a fig  The library’s role in open scholarship</vt:lpstr>
      <vt:lpstr>The Why</vt:lpstr>
      <vt:lpstr>The Approach</vt:lpstr>
      <vt:lpstr>Open Scholarship</vt:lpstr>
      <vt:lpstr>Figshare</vt:lpstr>
      <vt:lpstr>Experiences so far</vt:lpstr>
      <vt:lpstr>The Future</vt:lpstr>
      <vt:lpstr>Thanks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Lester, Mark</dc:creator>
  <cp:lastModifiedBy>Lester, Mark</cp:lastModifiedBy>
  <cp:revision>46</cp:revision>
  <cp:lastPrinted>2019-06-10T12:14:26Z</cp:lastPrinted>
  <dcterms:created xsi:type="dcterms:W3CDTF">2013-07-15T20:26:40Z</dcterms:created>
  <dcterms:modified xsi:type="dcterms:W3CDTF">2019-06-12T11:40:59Z</dcterms:modified>
</cp:coreProperties>
</file>