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5" r:id="rId3"/>
    <p:sldId id="276" r:id="rId4"/>
    <p:sldId id="277" r:id="rId5"/>
    <p:sldId id="279" r:id="rId6"/>
    <p:sldId id="281" r:id="rId7"/>
    <p:sldId id="284" r:id="rId8"/>
    <p:sldId id="282" r:id="rId9"/>
    <p:sldId id="283" r:id="rId10"/>
    <p:sldId id="285" r:id="rId11"/>
    <p:sldId id="286" r:id="rId12"/>
    <p:sldId id="290" r:id="rId13"/>
    <p:sldId id="291" r:id="rId14"/>
    <p:sldId id="287" r:id="rId15"/>
    <p:sldId id="28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1" autoAdjust="0"/>
    <p:restoredTop sz="76702" autoAdjust="0"/>
  </p:normalViewPr>
  <p:slideViewPr>
    <p:cSldViewPr snapToGrid="0">
      <p:cViewPr varScale="1">
        <p:scale>
          <a:sx n="55" d="100"/>
          <a:sy n="55" d="100"/>
        </p:scale>
        <p:origin x="6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6F5D5-C3C4-4D35-AD90-90EA817A7BD9}" type="datetimeFigureOut">
              <a:rPr lang="en-AU" smtClean="0"/>
              <a:t>5/06/2019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C993B2-2AE5-40D6-9567-6CE0522B856F}" type="slidenum">
              <a:rPr lang="en-AU" smtClean="0"/>
              <a:t>‹#›</a:t>
            </a:fld>
            <a:endParaRPr lang="en-AU"/>
          </a:p>
        </p:txBody>
      </p:sp>
    </p:spTree>
    <p:extLst>
      <p:ext uri="{BB962C8B-B14F-4D97-AF65-F5344CB8AC3E}">
        <p14:creationId xmlns:p14="http://schemas.microsoft.com/office/powerpoint/2010/main" val="369581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various ways to model the instruments to digital 3D model.</a:t>
            </a:r>
          </a:p>
          <a:p>
            <a:r>
              <a:rPr lang="en-US" baseline="0" dirty="0"/>
              <a:t>In this research, we used three approaches to model the instruments, which includes 3D scanning, Computer Aided Modeling and 3D X-ray/CT scanning</a:t>
            </a:r>
          </a:p>
        </p:txBody>
      </p:sp>
      <p:sp>
        <p:nvSpPr>
          <p:cNvPr id="4" name="Slide Number Placeholder 3"/>
          <p:cNvSpPr>
            <a:spLocks noGrp="1"/>
          </p:cNvSpPr>
          <p:nvPr>
            <p:ph type="sldNum" sz="quarter" idx="10"/>
          </p:nvPr>
        </p:nvSpPr>
        <p:spPr/>
        <p:txBody>
          <a:bodyPr/>
          <a:lstStyle/>
          <a:p>
            <a:fld id="{5DC993B2-2AE5-40D6-9567-6CE0522B856F}" type="slidenum">
              <a:rPr lang="en-AU" smtClean="0"/>
              <a:t>2</a:t>
            </a:fld>
            <a:endParaRPr lang="en-AU"/>
          </a:p>
        </p:txBody>
      </p:sp>
    </p:spTree>
    <p:extLst>
      <p:ext uri="{BB962C8B-B14F-4D97-AF65-F5344CB8AC3E}">
        <p14:creationId xmlns:p14="http://schemas.microsoft.com/office/powerpoint/2010/main" val="141040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a:t>
            </a:r>
            <a:r>
              <a:rPr lang="en-US" baseline="0" dirty="0"/>
              <a:t> from the images here, each slices can be stacked together to form an 3D model of the instrument. As this methods can produce high resolution 3D model, you can even see small engravings on the surface of the instruments. Also, as X-ray scanning allows you the image the internal structures, interior of the instrument can also be accurately modeled, which was otherwise impossible to replicate.</a:t>
            </a:r>
            <a:endParaRPr lang="en-AU" dirty="0"/>
          </a:p>
        </p:txBody>
      </p:sp>
      <p:sp>
        <p:nvSpPr>
          <p:cNvPr id="4" name="Slide Number Placeholder 3"/>
          <p:cNvSpPr>
            <a:spLocks noGrp="1"/>
          </p:cNvSpPr>
          <p:nvPr>
            <p:ph type="sldNum" sz="quarter" idx="10"/>
          </p:nvPr>
        </p:nvSpPr>
        <p:spPr/>
        <p:txBody>
          <a:bodyPr/>
          <a:lstStyle/>
          <a:p>
            <a:fld id="{5DC993B2-2AE5-40D6-9567-6CE0522B856F}" type="slidenum">
              <a:rPr lang="en-AU" smtClean="0"/>
              <a:t>11</a:t>
            </a:fld>
            <a:endParaRPr lang="en-AU"/>
          </a:p>
        </p:txBody>
      </p:sp>
    </p:spTree>
    <p:extLst>
      <p:ext uri="{BB962C8B-B14F-4D97-AF65-F5344CB8AC3E}">
        <p14:creationId xmlns:p14="http://schemas.microsoft.com/office/powerpoint/2010/main" val="2526624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observed 3 different techniques</a:t>
            </a:r>
            <a:r>
              <a:rPr lang="en-US" baseline="0" dirty="0"/>
              <a:t> of 3D modeling and these techniques have advantages and disadvantages. </a:t>
            </a:r>
          </a:p>
          <a:p>
            <a:r>
              <a:rPr lang="en-US" baseline="0" dirty="0"/>
              <a:t>3D scanning is very user friendly and cost are getting cheaper and cheaper. This methods also takes relatively short time to produce a digital 3d model. However, it is impossible to model the internal structure of the instruments, thus not suitable for modeling wind instruments. </a:t>
            </a:r>
          </a:p>
          <a:p>
            <a:r>
              <a:rPr lang="en-US" baseline="0" dirty="0"/>
              <a:t>CAD model is not the easiest way of 3d modeling. However, you can virtually model any structures with the software with high accuracy. However, the initial measurement of the physical model is extremely important for the final model to accurately represent the actual instrument. Also, the final results greatly depend on the proficiency of the user. </a:t>
            </a:r>
          </a:p>
          <a:p>
            <a:r>
              <a:rPr lang="en-US" baseline="0" dirty="0"/>
              <a:t>X-ray/CT scanner can produce extremely high resolution model with high accuracy. However, it requires rigorous trainings to use this machine and the cost of operations are extremely high at the moment ($100/</a:t>
            </a:r>
            <a:r>
              <a:rPr lang="en-US" baseline="0" dirty="0" err="1"/>
              <a:t>hr</a:t>
            </a:r>
            <a:r>
              <a:rPr lang="en-US" baseline="0" dirty="0"/>
              <a:t>). Operation time can also be very long for high resolution image. (we spent ~10hours for imaging). </a:t>
            </a:r>
            <a:endParaRPr lang="en-AU" dirty="0"/>
          </a:p>
        </p:txBody>
      </p:sp>
      <p:sp>
        <p:nvSpPr>
          <p:cNvPr id="4" name="Slide Number Placeholder 3"/>
          <p:cNvSpPr>
            <a:spLocks noGrp="1"/>
          </p:cNvSpPr>
          <p:nvPr>
            <p:ph type="sldNum" sz="quarter" idx="10"/>
          </p:nvPr>
        </p:nvSpPr>
        <p:spPr/>
        <p:txBody>
          <a:bodyPr/>
          <a:lstStyle/>
          <a:p>
            <a:fld id="{5DC993B2-2AE5-40D6-9567-6CE0522B856F}" type="slidenum">
              <a:rPr lang="en-AU" smtClean="0"/>
              <a:t>12</a:t>
            </a:fld>
            <a:endParaRPr lang="en-AU"/>
          </a:p>
        </p:txBody>
      </p:sp>
    </p:spTree>
    <p:extLst>
      <p:ext uri="{BB962C8B-B14F-4D97-AF65-F5344CB8AC3E}">
        <p14:creationId xmlns:p14="http://schemas.microsoft.com/office/powerpoint/2010/main" val="1483805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3D model acquired, we can than produce a 3D</a:t>
            </a:r>
            <a:r>
              <a:rPr lang="en-US" baseline="0" dirty="0"/>
              <a:t> replica of the instruments using 3D printers. </a:t>
            </a:r>
          </a:p>
          <a:p>
            <a:r>
              <a:rPr lang="en-US" baseline="0" dirty="0"/>
              <a:t>Not like </a:t>
            </a:r>
            <a:r>
              <a:rPr lang="en-US" baseline="0" dirty="0" err="1"/>
              <a:t>typlical</a:t>
            </a:r>
            <a:r>
              <a:rPr lang="en-US" baseline="0" dirty="0"/>
              <a:t> manufacturing process, where you would cut, shave or carve from the bulk material, 3D printing is a additive manufacturing, where the printing materials are added layer-by-layer fashion. </a:t>
            </a:r>
          </a:p>
          <a:p>
            <a:endParaRPr lang="en-US" baseline="0" dirty="0"/>
          </a:p>
          <a:p>
            <a:r>
              <a:rPr lang="en-US" baseline="0" dirty="0"/>
              <a:t>There are two main types of 3D printers, Fused Deposition Modeling (FDM) printer and Direct Light Processing/</a:t>
            </a:r>
            <a:r>
              <a:rPr lang="en-US" baseline="0" dirty="0" err="1"/>
              <a:t>Stereolithography</a:t>
            </a:r>
            <a:r>
              <a:rPr lang="en-US" baseline="0" dirty="0"/>
              <a:t> (DLP/SLA) 3D printer. </a:t>
            </a:r>
          </a:p>
          <a:p>
            <a:endParaRPr lang="en-US" baseline="0" dirty="0"/>
          </a:p>
          <a:p>
            <a:r>
              <a:rPr lang="en-US" baseline="0" dirty="0"/>
              <a:t>FDM printers typically uses plastic (ABS/PLA) filaments. Such filaments heated </a:t>
            </a:r>
            <a:r>
              <a:rPr lang="en-US" baseline="0" dirty="0" err="1"/>
              <a:t>upto</a:t>
            </a:r>
            <a:r>
              <a:rPr lang="en-US" baseline="0" dirty="0"/>
              <a:t> its melting temperature and extruded layer by layer. Extruded plastic filaments will then fused with the adjacent layers of filament extrusions and form a 3D model.</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DLP/SLA printer typically uses a resin pool, where single layer of resin is cured and solidified with the light source.</a:t>
            </a:r>
            <a:endParaRPr lang="en-AU" dirty="0"/>
          </a:p>
        </p:txBody>
      </p:sp>
      <p:sp>
        <p:nvSpPr>
          <p:cNvPr id="4" name="Slide Number Placeholder 3"/>
          <p:cNvSpPr>
            <a:spLocks noGrp="1"/>
          </p:cNvSpPr>
          <p:nvPr>
            <p:ph type="sldNum" sz="quarter" idx="10"/>
          </p:nvPr>
        </p:nvSpPr>
        <p:spPr/>
        <p:txBody>
          <a:bodyPr/>
          <a:lstStyle/>
          <a:p>
            <a:fld id="{5DC993B2-2AE5-40D6-9567-6CE0522B856F}" type="slidenum">
              <a:rPr lang="en-AU" smtClean="0"/>
              <a:t>14</a:t>
            </a:fld>
            <a:endParaRPr lang="en-AU"/>
          </a:p>
        </p:txBody>
      </p:sp>
    </p:spTree>
    <p:extLst>
      <p:ext uri="{BB962C8B-B14F-4D97-AF65-F5344CB8AC3E}">
        <p14:creationId xmlns:p14="http://schemas.microsoft.com/office/powerpoint/2010/main" val="1046727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Provided</a:t>
            </a:r>
            <a:r>
              <a:rPr lang="en-US" baseline="0" dirty="0"/>
              <a:t> that we have accurate digital model of the instruments, 3D printers can reproduce the geometry of the instruments with high accuracy (typically 50um~200um resolution). </a:t>
            </a:r>
          </a:p>
          <a:p>
            <a:endParaRPr lang="en-US" baseline="0" dirty="0"/>
          </a:p>
          <a:p>
            <a:r>
              <a:rPr lang="en-US" baseline="0" dirty="0"/>
              <a:t>Also, we can easily scale up and down the digital models, and modify them to fit the needs. Furthermore, multiple materials can be used for 3D printing, allowing the user to replicate the instruments with multiple materials.  </a:t>
            </a:r>
            <a:endParaRPr lang="en-AU" dirty="0"/>
          </a:p>
        </p:txBody>
      </p:sp>
      <p:sp>
        <p:nvSpPr>
          <p:cNvPr id="4" name="Slide Number Placeholder 3"/>
          <p:cNvSpPr>
            <a:spLocks noGrp="1"/>
          </p:cNvSpPr>
          <p:nvPr>
            <p:ph type="sldNum" sz="quarter" idx="10"/>
          </p:nvPr>
        </p:nvSpPr>
        <p:spPr/>
        <p:txBody>
          <a:bodyPr/>
          <a:lstStyle/>
          <a:p>
            <a:fld id="{5DC993B2-2AE5-40D6-9567-6CE0522B856F}" type="slidenum">
              <a:rPr lang="en-AU" smtClean="0"/>
              <a:t>15</a:t>
            </a:fld>
            <a:endParaRPr lang="en-AU"/>
          </a:p>
        </p:txBody>
      </p:sp>
    </p:spTree>
    <p:extLst>
      <p:ext uri="{BB962C8B-B14F-4D97-AF65-F5344CB8AC3E}">
        <p14:creationId xmlns:p14="http://schemas.microsoft.com/office/powerpoint/2010/main" val="3283676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a:t>
            </a:r>
            <a:r>
              <a:rPr lang="en-US" baseline="0" dirty="0"/>
              <a:t> scanning uses a projector and a camera (CCD sensor) in an angle to image the object in 3 dimensional space. The projector projects a patch of light in zebra patter to the target surface. Then this patterns can be read by the camera, and gather the spatial data. This data is in the form of “point cloud”, which can be developed into a 3D model. Also, with this method allows the user to obtain the surface texture information while scanning, allowing the final digital model to be more accurately represent the physical model. </a:t>
            </a:r>
            <a:endParaRPr lang="en-AU" dirty="0"/>
          </a:p>
        </p:txBody>
      </p:sp>
      <p:sp>
        <p:nvSpPr>
          <p:cNvPr id="4" name="Slide Number Placeholder 3"/>
          <p:cNvSpPr>
            <a:spLocks noGrp="1"/>
          </p:cNvSpPr>
          <p:nvPr>
            <p:ph type="sldNum" sz="quarter" idx="10"/>
          </p:nvPr>
        </p:nvSpPr>
        <p:spPr/>
        <p:txBody>
          <a:bodyPr/>
          <a:lstStyle/>
          <a:p>
            <a:fld id="{5DC993B2-2AE5-40D6-9567-6CE0522B856F}" type="slidenum">
              <a:rPr lang="en-AU" smtClean="0"/>
              <a:t>3</a:t>
            </a:fld>
            <a:endParaRPr lang="en-AU"/>
          </a:p>
        </p:txBody>
      </p:sp>
    </p:spTree>
    <p:extLst>
      <p:ext uri="{BB962C8B-B14F-4D97-AF65-F5344CB8AC3E}">
        <p14:creationId xmlns:p14="http://schemas.microsoft.com/office/powerpoint/2010/main" val="285349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hand held 3D scanner. Scanning</a:t>
            </a:r>
            <a:r>
              <a:rPr lang="en-US" baseline="0" dirty="0"/>
              <a:t> is done by slowing moving the 3D scanner around the object. The scanner will read the spatial data of the object as well as background, which can later be deleted. The texture information also helps the software to find the relative location of the scanner to the object, which is important for the accuracy of the final image. This is because the scanning of the object is done in a small section by sections. Multiple scans are then joined by matching the signature points (holes, engravings, phase difference, change in texture, color etc.).</a:t>
            </a:r>
          </a:p>
          <a:p>
            <a:r>
              <a:rPr lang="en-US" baseline="0" dirty="0"/>
              <a:t>These scanned images can be directly exported to 3D file, which can be further edited. </a:t>
            </a:r>
            <a:endParaRPr lang="en-AU" dirty="0"/>
          </a:p>
        </p:txBody>
      </p:sp>
      <p:sp>
        <p:nvSpPr>
          <p:cNvPr id="4" name="Slide Number Placeholder 3"/>
          <p:cNvSpPr>
            <a:spLocks noGrp="1"/>
          </p:cNvSpPr>
          <p:nvPr>
            <p:ph type="sldNum" sz="quarter" idx="10"/>
          </p:nvPr>
        </p:nvSpPr>
        <p:spPr/>
        <p:txBody>
          <a:bodyPr/>
          <a:lstStyle/>
          <a:p>
            <a:fld id="{5DC993B2-2AE5-40D6-9567-6CE0522B856F}" type="slidenum">
              <a:rPr lang="en-AU" smtClean="0"/>
              <a:t>4</a:t>
            </a:fld>
            <a:endParaRPr lang="en-AU"/>
          </a:p>
        </p:txBody>
      </p:sp>
    </p:spTree>
    <p:extLst>
      <p:ext uri="{BB962C8B-B14F-4D97-AF65-F5344CB8AC3E}">
        <p14:creationId xmlns:p14="http://schemas.microsoft.com/office/powerpoint/2010/main" val="1422633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a:t>
            </a:r>
            <a:r>
              <a:rPr lang="en-US" baseline="0" dirty="0"/>
              <a:t> is computer aided design (CAD). CAD software are widely used in mechanical and civil engineering fields for various design purpose. </a:t>
            </a:r>
          </a:p>
          <a:p>
            <a:r>
              <a:rPr lang="en-US" baseline="0" dirty="0"/>
              <a:t>CAD software can virtually model any thing you can imagine, and the only constraint is the proficiency of the user. </a:t>
            </a:r>
          </a:p>
          <a:p>
            <a:endParaRPr lang="en-US" baseline="0" dirty="0"/>
          </a:p>
        </p:txBody>
      </p:sp>
      <p:sp>
        <p:nvSpPr>
          <p:cNvPr id="4" name="Slide Number Placeholder 3"/>
          <p:cNvSpPr>
            <a:spLocks noGrp="1"/>
          </p:cNvSpPr>
          <p:nvPr>
            <p:ph type="sldNum" sz="quarter" idx="10"/>
          </p:nvPr>
        </p:nvSpPr>
        <p:spPr/>
        <p:txBody>
          <a:bodyPr/>
          <a:lstStyle/>
          <a:p>
            <a:fld id="{5DC993B2-2AE5-40D6-9567-6CE0522B856F}" type="slidenum">
              <a:rPr lang="en-AU" smtClean="0"/>
              <a:t>5</a:t>
            </a:fld>
            <a:endParaRPr lang="en-AU"/>
          </a:p>
        </p:txBody>
      </p:sp>
    </p:spTree>
    <p:extLst>
      <p:ext uri="{BB962C8B-B14F-4D97-AF65-F5344CB8AC3E}">
        <p14:creationId xmlns:p14="http://schemas.microsoft.com/office/powerpoint/2010/main" val="1208256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simple</a:t>
            </a:r>
            <a:r>
              <a:rPr lang="en-US" baseline="0" dirty="0"/>
              <a:t> steps to change a physical instruments to 3 dimensional digital model. </a:t>
            </a:r>
          </a:p>
          <a:p>
            <a:r>
              <a:rPr lang="en-US" baseline="0" dirty="0"/>
              <a:t>First we measure the dimensions of the instruments. Diameter, height, thickness </a:t>
            </a:r>
            <a:r>
              <a:rPr lang="en-US" baseline="0" dirty="0" err="1"/>
              <a:t>etc</a:t>
            </a:r>
            <a:r>
              <a:rPr lang="en-US" baseline="0" dirty="0"/>
              <a:t> are measured.</a:t>
            </a:r>
          </a:p>
          <a:p>
            <a:r>
              <a:rPr lang="en-US" baseline="0" dirty="0"/>
              <a:t>Than, based on the measurements 2D images are sketched with the software. In this case, since the instrument have a cylindrical profile, half cross section is sketched. </a:t>
            </a:r>
          </a:p>
          <a:p>
            <a:r>
              <a:rPr lang="en-US" baseline="0" dirty="0"/>
              <a:t>This sketch can be extruded or revolved to form a 3 dimensional model. </a:t>
            </a:r>
          </a:p>
          <a:p>
            <a:r>
              <a:rPr lang="en-US" baseline="0" dirty="0"/>
              <a:t>After 3D model is created, more details can be added, such as holes, engravings, fillet of the edges etc. </a:t>
            </a:r>
            <a:endParaRPr lang="en-AU" dirty="0"/>
          </a:p>
        </p:txBody>
      </p:sp>
      <p:sp>
        <p:nvSpPr>
          <p:cNvPr id="4" name="Slide Number Placeholder 3"/>
          <p:cNvSpPr>
            <a:spLocks noGrp="1"/>
          </p:cNvSpPr>
          <p:nvPr>
            <p:ph type="sldNum" sz="quarter" idx="10"/>
          </p:nvPr>
        </p:nvSpPr>
        <p:spPr/>
        <p:txBody>
          <a:bodyPr/>
          <a:lstStyle/>
          <a:p>
            <a:fld id="{5DC993B2-2AE5-40D6-9567-6CE0522B856F}" type="slidenum">
              <a:rPr lang="en-AU" smtClean="0"/>
              <a:t>6</a:t>
            </a:fld>
            <a:endParaRPr lang="en-AU"/>
          </a:p>
        </p:txBody>
      </p:sp>
    </p:spTree>
    <p:extLst>
      <p:ext uri="{BB962C8B-B14F-4D97-AF65-F5344CB8AC3E}">
        <p14:creationId xmlns:p14="http://schemas.microsoft.com/office/powerpoint/2010/main" val="3963700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third methods we explore in our research is X-ray/CT scanning. </a:t>
            </a:r>
          </a:p>
          <a:p>
            <a:r>
              <a:rPr lang="en-US" baseline="0" dirty="0"/>
              <a:t>We used micro X-ray/CT scanner for scan the structure of the instruments. </a:t>
            </a:r>
          </a:p>
          <a:p>
            <a:endParaRPr lang="en-US" dirty="0"/>
          </a:p>
          <a:p>
            <a:r>
              <a:rPr lang="en-US" dirty="0"/>
              <a:t>The</a:t>
            </a:r>
            <a:r>
              <a:rPr lang="en-US" baseline="0" dirty="0"/>
              <a:t> principle of this machine is identical with the medical X-ray/CT scanner. However, as this micro X-ray/CT scanner are built for the purpose of microscale imaging, we can achieve much higher resolution than medical scanners. </a:t>
            </a:r>
            <a:endParaRPr lang="en-AU" dirty="0"/>
          </a:p>
        </p:txBody>
      </p:sp>
      <p:sp>
        <p:nvSpPr>
          <p:cNvPr id="4" name="Slide Number Placeholder 3"/>
          <p:cNvSpPr>
            <a:spLocks noGrp="1"/>
          </p:cNvSpPr>
          <p:nvPr>
            <p:ph type="sldNum" sz="quarter" idx="10"/>
          </p:nvPr>
        </p:nvSpPr>
        <p:spPr/>
        <p:txBody>
          <a:bodyPr/>
          <a:lstStyle/>
          <a:p>
            <a:fld id="{5DC993B2-2AE5-40D6-9567-6CE0522B856F}" type="slidenum">
              <a:rPr lang="en-AU" smtClean="0"/>
              <a:t>7</a:t>
            </a:fld>
            <a:endParaRPr lang="en-AU"/>
          </a:p>
        </p:txBody>
      </p:sp>
    </p:spTree>
    <p:extLst>
      <p:ext uri="{BB962C8B-B14F-4D97-AF65-F5344CB8AC3E}">
        <p14:creationId xmlns:p14="http://schemas.microsoft.com/office/powerpoint/2010/main" val="385801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X-ray/CT</a:t>
            </a:r>
            <a:r>
              <a:rPr lang="en-US" baseline="0" dirty="0"/>
              <a:t> scanning uses X-ray source to image the instruments in high resolution and can achieve </a:t>
            </a:r>
            <a:r>
              <a:rPr lang="en-US" baseline="0" dirty="0" err="1"/>
              <a:t>upto</a:t>
            </a:r>
            <a:r>
              <a:rPr lang="en-US" baseline="0" dirty="0"/>
              <a:t> voxel resolution of 70nm.</a:t>
            </a:r>
          </a:p>
          <a:p>
            <a:r>
              <a:rPr lang="en-US" baseline="0" dirty="0"/>
              <a:t>With the X-ray source and detector in a stationary position, 3 dimensional images can be generated by rotating the sample. X-ray images are taken in each step of turns. The step size can be controlled by the user. Smaller step size will generate higher resolution. </a:t>
            </a:r>
          </a:p>
          <a:p>
            <a:r>
              <a:rPr lang="en-US" baseline="0" dirty="0"/>
              <a:t>In this experiments, we used step size of 1degrees, meaning that the x-ray images are taken every single degree of turn. </a:t>
            </a:r>
            <a:endParaRPr lang="en-AU" dirty="0"/>
          </a:p>
        </p:txBody>
      </p:sp>
      <p:sp>
        <p:nvSpPr>
          <p:cNvPr id="4" name="Slide Number Placeholder 3"/>
          <p:cNvSpPr>
            <a:spLocks noGrp="1"/>
          </p:cNvSpPr>
          <p:nvPr>
            <p:ph type="sldNum" sz="quarter" idx="10"/>
          </p:nvPr>
        </p:nvSpPr>
        <p:spPr/>
        <p:txBody>
          <a:bodyPr/>
          <a:lstStyle/>
          <a:p>
            <a:fld id="{5DC993B2-2AE5-40D6-9567-6CE0522B856F}" type="slidenum">
              <a:rPr lang="en-AU" smtClean="0"/>
              <a:t>8</a:t>
            </a:fld>
            <a:endParaRPr lang="en-AU"/>
          </a:p>
        </p:txBody>
      </p:sp>
    </p:spTree>
    <p:extLst>
      <p:ext uri="{BB962C8B-B14F-4D97-AF65-F5344CB8AC3E}">
        <p14:creationId xmlns:p14="http://schemas.microsoft.com/office/powerpoint/2010/main" val="817791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of the important things to consider while performing X-Ray/CT imaging is the x-ray particle counts. Object with uniform thickness will not have any effects in the final image, but in our case, the thickness of the object, which x-ray should pass through changes. To take this in to account, varying exposure time is used for better image quality.</a:t>
            </a:r>
            <a:endParaRPr lang="en-AU" dirty="0"/>
          </a:p>
        </p:txBody>
      </p:sp>
      <p:sp>
        <p:nvSpPr>
          <p:cNvPr id="4" name="Slide Number Placeholder 3"/>
          <p:cNvSpPr>
            <a:spLocks noGrp="1"/>
          </p:cNvSpPr>
          <p:nvPr>
            <p:ph type="sldNum" sz="quarter" idx="10"/>
          </p:nvPr>
        </p:nvSpPr>
        <p:spPr/>
        <p:txBody>
          <a:bodyPr/>
          <a:lstStyle/>
          <a:p>
            <a:fld id="{5DC993B2-2AE5-40D6-9567-6CE0522B856F}" type="slidenum">
              <a:rPr lang="en-AU" smtClean="0"/>
              <a:t>9</a:t>
            </a:fld>
            <a:endParaRPr lang="en-AU"/>
          </a:p>
        </p:txBody>
      </p:sp>
    </p:spTree>
    <p:extLst>
      <p:ext uri="{BB962C8B-B14F-4D97-AF65-F5344CB8AC3E}">
        <p14:creationId xmlns:p14="http://schemas.microsoft.com/office/powerpoint/2010/main" val="3139730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slices</a:t>
            </a:r>
            <a:r>
              <a:rPr lang="en-US" baseline="0" dirty="0"/>
              <a:t> of images are then reconstructed into 3D model using a software package. </a:t>
            </a:r>
            <a:endParaRPr lang="en-AU" dirty="0"/>
          </a:p>
        </p:txBody>
      </p:sp>
      <p:sp>
        <p:nvSpPr>
          <p:cNvPr id="4" name="Slide Number Placeholder 3"/>
          <p:cNvSpPr>
            <a:spLocks noGrp="1"/>
          </p:cNvSpPr>
          <p:nvPr>
            <p:ph type="sldNum" sz="quarter" idx="10"/>
          </p:nvPr>
        </p:nvSpPr>
        <p:spPr/>
        <p:txBody>
          <a:bodyPr/>
          <a:lstStyle/>
          <a:p>
            <a:fld id="{5DC993B2-2AE5-40D6-9567-6CE0522B856F}" type="slidenum">
              <a:rPr lang="en-AU" smtClean="0"/>
              <a:t>10</a:t>
            </a:fld>
            <a:endParaRPr lang="en-AU"/>
          </a:p>
        </p:txBody>
      </p:sp>
    </p:spTree>
    <p:extLst>
      <p:ext uri="{BB962C8B-B14F-4D97-AF65-F5344CB8AC3E}">
        <p14:creationId xmlns:p14="http://schemas.microsoft.com/office/powerpoint/2010/main" val="1970974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2A5B0920-E807-4677-8889-5E78EFFCADE7}" type="datetimeFigureOut">
              <a:rPr lang="en-AU" smtClean="0"/>
              <a:t>5/06/2019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A3FE3E-D32C-4FA5-A717-1B7C6F4DA937}" type="slidenum">
              <a:rPr lang="en-AU" smtClean="0"/>
              <a:t>‹#›</a:t>
            </a:fld>
            <a:endParaRPr lang="en-AU"/>
          </a:p>
        </p:txBody>
      </p:sp>
    </p:spTree>
    <p:extLst>
      <p:ext uri="{BB962C8B-B14F-4D97-AF65-F5344CB8AC3E}">
        <p14:creationId xmlns:p14="http://schemas.microsoft.com/office/powerpoint/2010/main" val="101667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2A5B0920-E807-4677-8889-5E78EFFCADE7}" type="datetimeFigureOut">
              <a:rPr lang="en-AU" smtClean="0"/>
              <a:t>5/06/2019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A3FE3E-D32C-4FA5-A717-1B7C6F4DA937}" type="slidenum">
              <a:rPr lang="en-AU" smtClean="0"/>
              <a:t>‹#›</a:t>
            </a:fld>
            <a:endParaRPr lang="en-AU"/>
          </a:p>
        </p:txBody>
      </p:sp>
    </p:spTree>
    <p:extLst>
      <p:ext uri="{BB962C8B-B14F-4D97-AF65-F5344CB8AC3E}">
        <p14:creationId xmlns:p14="http://schemas.microsoft.com/office/powerpoint/2010/main" val="3012661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2A5B0920-E807-4677-8889-5E78EFFCADE7}" type="datetimeFigureOut">
              <a:rPr lang="en-AU" smtClean="0"/>
              <a:t>5/06/2019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A3FE3E-D32C-4FA5-A717-1B7C6F4DA937}" type="slidenum">
              <a:rPr lang="en-AU" smtClean="0"/>
              <a:t>‹#›</a:t>
            </a:fld>
            <a:endParaRPr lang="en-AU"/>
          </a:p>
        </p:txBody>
      </p:sp>
    </p:spTree>
    <p:extLst>
      <p:ext uri="{BB962C8B-B14F-4D97-AF65-F5344CB8AC3E}">
        <p14:creationId xmlns:p14="http://schemas.microsoft.com/office/powerpoint/2010/main" val="621862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2A5B0920-E807-4677-8889-5E78EFFCADE7}" type="datetimeFigureOut">
              <a:rPr lang="en-AU" smtClean="0"/>
              <a:t>5/06/2019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A3FE3E-D32C-4FA5-A717-1B7C6F4DA937}" type="slidenum">
              <a:rPr lang="en-AU" smtClean="0"/>
              <a:t>‹#›</a:t>
            </a:fld>
            <a:endParaRPr lang="en-AU"/>
          </a:p>
        </p:txBody>
      </p:sp>
    </p:spTree>
    <p:extLst>
      <p:ext uri="{BB962C8B-B14F-4D97-AF65-F5344CB8AC3E}">
        <p14:creationId xmlns:p14="http://schemas.microsoft.com/office/powerpoint/2010/main" val="153626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B0920-E807-4677-8889-5E78EFFCADE7}" type="datetimeFigureOut">
              <a:rPr lang="en-AU" smtClean="0"/>
              <a:t>5/06/2019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A3FE3E-D32C-4FA5-A717-1B7C6F4DA937}" type="slidenum">
              <a:rPr lang="en-AU" smtClean="0"/>
              <a:t>‹#›</a:t>
            </a:fld>
            <a:endParaRPr lang="en-AU"/>
          </a:p>
        </p:txBody>
      </p:sp>
    </p:spTree>
    <p:extLst>
      <p:ext uri="{BB962C8B-B14F-4D97-AF65-F5344CB8AC3E}">
        <p14:creationId xmlns:p14="http://schemas.microsoft.com/office/powerpoint/2010/main" val="4067060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A5B0920-E807-4677-8889-5E78EFFCADE7}" type="datetimeFigureOut">
              <a:rPr lang="en-AU" smtClean="0"/>
              <a:t>5/06/2019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A3FE3E-D32C-4FA5-A717-1B7C6F4DA937}" type="slidenum">
              <a:rPr lang="en-AU" smtClean="0"/>
              <a:t>‹#›</a:t>
            </a:fld>
            <a:endParaRPr lang="en-AU"/>
          </a:p>
        </p:txBody>
      </p:sp>
    </p:spTree>
    <p:extLst>
      <p:ext uri="{BB962C8B-B14F-4D97-AF65-F5344CB8AC3E}">
        <p14:creationId xmlns:p14="http://schemas.microsoft.com/office/powerpoint/2010/main" val="181308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2A5B0920-E807-4677-8889-5E78EFFCADE7}" type="datetimeFigureOut">
              <a:rPr lang="en-AU" smtClean="0"/>
              <a:t>5/06/2019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8A3FE3E-D32C-4FA5-A717-1B7C6F4DA937}" type="slidenum">
              <a:rPr lang="en-AU" smtClean="0"/>
              <a:t>‹#›</a:t>
            </a:fld>
            <a:endParaRPr lang="en-AU"/>
          </a:p>
        </p:txBody>
      </p:sp>
    </p:spTree>
    <p:extLst>
      <p:ext uri="{BB962C8B-B14F-4D97-AF65-F5344CB8AC3E}">
        <p14:creationId xmlns:p14="http://schemas.microsoft.com/office/powerpoint/2010/main" val="4098718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2A5B0920-E807-4677-8889-5E78EFFCADE7}" type="datetimeFigureOut">
              <a:rPr lang="en-AU" smtClean="0"/>
              <a:t>5/06/2019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8A3FE3E-D32C-4FA5-A717-1B7C6F4DA937}" type="slidenum">
              <a:rPr lang="en-AU" smtClean="0"/>
              <a:t>‹#›</a:t>
            </a:fld>
            <a:endParaRPr lang="en-AU"/>
          </a:p>
        </p:txBody>
      </p:sp>
    </p:spTree>
    <p:extLst>
      <p:ext uri="{BB962C8B-B14F-4D97-AF65-F5344CB8AC3E}">
        <p14:creationId xmlns:p14="http://schemas.microsoft.com/office/powerpoint/2010/main" val="504790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B0920-E807-4677-8889-5E78EFFCADE7}" type="datetimeFigureOut">
              <a:rPr lang="en-AU" smtClean="0"/>
              <a:t>5/06/2019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8A3FE3E-D32C-4FA5-A717-1B7C6F4DA937}" type="slidenum">
              <a:rPr lang="en-AU" smtClean="0"/>
              <a:t>‹#›</a:t>
            </a:fld>
            <a:endParaRPr lang="en-AU"/>
          </a:p>
        </p:txBody>
      </p:sp>
    </p:spTree>
    <p:extLst>
      <p:ext uri="{BB962C8B-B14F-4D97-AF65-F5344CB8AC3E}">
        <p14:creationId xmlns:p14="http://schemas.microsoft.com/office/powerpoint/2010/main" val="383891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5B0920-E807-4677-8889-5E78EFFCADE7}" type="datetimeFigureOut">
              <a:rPr lang="en-AU" smtClean="0"/>
              <a:t>5/06/2019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A3FE3E-D32C-4FA5-A717-1B7C6F4DA937}" type="slidenum">
              <a:rPr lang="en-AU" smtClean="0"/>
              <a:t>‹#›</a:t>
            </a:fld>
            <a:endParaRPr lang="en-AU"/>
          </a:p>
        </p:txBody>
      </p:sp>
    </p:spTree>
    <p:extLst>
      <p:ext uri="{BB962C8B-B14F-4D97-AF65-F5344CB8AC3E}">
        <p14:creationId xmlns:p14="http://schemas.microsoft.com/office/powerpoint/2010/main" val="1202523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5B0920-E807-4677-8889-5E78EFFCADE7}" type="datetimeFigureOut">
              <a:rPr lang="en-AU" smtClean="0"/>
              <a:t>5/06/2019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A3FE3E-D32C-4FA5-A717-1B7C6F4DA937}" type="slidenum">
              <a:rPr lang="en-AU" smtClean="0"/>
              <a:t>‹#›</a:t>
            </a:fld>
            <a:endParaRPr lang="en-AU"/>
          </a:p>
        </p:txBody>
      </p:sp>
    </p:spTree>
    <p:extLst>
      <p:ext uri="{BB962C8B-B14F-4D97-AF65-F5344CB8AC3E}">
        <p14:creationId xmlns:p14="http://schemas.microsoft.com/office/powerpoint/2010/main" val="4137164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B0920-E807-4677-8889-5E78EFFCADE7}" type="datetimeFigureOut">
              <a:rPr lang="en-AU" smtClean="0"/>
              <a:t>5/06/2019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A3FE3E-D32C-4FA5-A717-1B7C6F4DA937}" type="slidenum">
              <a:rPr lang="en-AU" smtClean="0"/>
              <a:t>‹#›</a:t>
            </a:fld>
            <a:endParaRPr lang="en-AU"/>
          </a:p>
        </p:txBody>
      </p:sp>
    </p:spTree>
    <p:extLst>
      <p:ext uri="{BB962C8B-B14F-4D97-AF65-F5344CB8AC3E}">
        <p14:creationId xmlns:p14="http://schemas.microsoft.com/office/powerpoint/2010/main" val="2337169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3845" y="1932942"/>
            <a:ext cx="9884229" cy="2387600"/>
          </a:xfrm>
        </p:spPr>
        <p:txBody>
          <a:bodyPr>
            <a:normAutofit/>
          </a:bodyPr>
          <a:lstStyle/>
          <a:p>
            <a:r>
              <a:rPr lang="en-US" b="1" dirty="0"/>
              <a:t>3D Reconstruction of Acehnese Musical Instruments</a:t>
            </a:r>
            <a:endParaRPr lang="en-AU" b="1" dirty="0"/>
          </a:p>
        </p:txBody>
      </p:sp>
    </p:spTree>
    <p:extLst>
      <p:ext uri="{BB962C8B-B14F-4D97-AF65-F5344CB8AC3E}">
        <p14:creationId xmlns:p14="http://schemas.microsoft.com/office/powerpoint/2010/main" val="3715654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Reconstruction</a:t>
            </a:r>
            <a:endParaRPr lang="en-AU" dirty="0"/>
          </a:p>
        </p:txBody>
      </p:sp>
      <p:sp>
        <p:nvSpPr>
          <p:cNvPr id="3" name="Content Placeholder 2"/>
          <p:cNvSpPr>
            <a:spLocks noGrp="1"/>
          </p:cNvSpPr>
          <p:nvPr>
            <p:ph idx="1"/>
          </p:nvPr>
        </p:nvSpPr>
        <p:spPr>
          <a:xfrm>
            <a:off x="838200" y="1487488"/>
            <a:ext cx="10515600" cy="4351338"/>
          </a:xfrm>
        </p:spPr>
        <p:txBody>
          <a:bodyPr/>
          <a:lstStyle/>
          <a:p>
            <a:r>
              <a:rPr lang="en-US" dirty="0"/>
              <a:t>Slices of images are obtained from the scanning and reconstruction</a:t>
            </a:r>
          </a:p>
          <a:p>
            <a:r>
              <a:rPr lang="en-US" dirty="0"/>
              <a:t>These images are used for 3D reconstruction using software package (</a:t>
            </a:r>
            <a:r>
              <a:rPr lang="en-US" dirty="0" err="1"/>
              <a:t>Avizo</a:t>
            </a:r>
            <a:r>
              <a:rPr lang="en-US" dirty="0"/>
              <a:t> 9.0)</a:t>
            </a:r>
          </a:p>
          <a:p>
            <a:endParaRPr lang="en-AU"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100" y="3213099"/>
            <a:ext cx="3066249" cy="30988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0000" y="3213099"/>
            <a:ext cx="3066250" cy="30988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8901" y="3213100"/>
            <a:ext cx="3066249" cy="3098800"/>
          </a:xfrm>
          <a:prstGeom prst="rect">
            <a:avLst/>
          </a:prstGeom>
        </p:spPr>
      </p:pic>
      <p:sp>
        <p:nvSpPr>
          <p:cNvPr id="4" name="TextBox 3"/>
          <p:cNvSpPr txBox="1"/>
          <p:nvPr/>
        </p:nvSpPr>
        <p:spPr>
          <a:xfrm>
            <a:off x="5036695" y="239843"/>
            <a:ext cx="6460761" cy="646331"/>
          </a:xfrm>
          <a:prstGeom prst="rect">
            <a:avLst/>
          </a:prstGeom>
          <a:noFill/>
        </p:spPr>
        <p:txBody>
          <a:bodyPr wrap="square" rtlCol="0">
            <a:spAutoFit/>
          </a:bodyPr>
          <a:lstStyle/>
          <a:p>
            <a:r>
              <a:rPr lang="en-US" dirty="0"/>
              <a:t>These slices of images are then reconstructed into 3D model using a software package. </a:t>
            </a:r>
            <a:endParaRPr lang="en-AU" dirty="0"/>
          </a:p>
        </p:txBody>
      </p:sp>
    </p:spTree>
    <p:extLst>
      <p:ext uri="{BB962C8B-B14F-4D97-AF65-F5344CB8AC3E}">
        <p14:creationId xmlns:p14="http://schemas.microsoft.com/office/powerpoint/2010/main" val="3180750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Reconstruction</a:t>
            </a:r>
            <a:endParaRPr lang="en-AU"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65516" y="2105008"/>
            <a:ext cx="4269149" cy="3726691"/>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241" y="2105009"/>
            <a:ext cx="4383359" cy="3748564"/>
          </a:xfrm>
          <a:prstGeom prst="rect">
            <a:avLst/>
          </a:prstGeom>
        </p:spPr>
      </p:pic>
      <p:sp>
        <p:nvSpPr>
          <p:cNvPr id="10" name="TextBox 9"/>
          <p:cNvSpPr txBox="1"/>
          <p:nvPr/>
        </p:nvSpPr>
        <p:spPr>
          <a:xfrm>
            <a:off x="1313054" y="5993048"/>
            <a:ext cx="3603244" cy="523220"/>
          </a:xfrm>
          <a:prstGeom prst="rect">
            <a:avLst/>
          </a:prstGeom>
          <a:noFill/>
        </p:spPr>
        <p:txBody>
          <a:bodyPr wrap="square" rtlCol="0">
            <a:spAutoFit/>
          </a:bodyPr>
          <a:lstStyle/>
          <a:p>
            <a:pPr algn="ctr"/>
            <a:r>
              <a:rPr lang="en-US" sz="2800" b="1" dirty="0"/>
              <a:t>Top section</a:t>
            </a:r>
            <a:endParaRPr lang="en-AU" sz="2800" b="1" dirty="0"/>
          </a:p>
        </p:txBody>
      </p:sp>
      <p:sp>
        <p:nvSpPr>
          <p:cNvPr id="11" name="TextBox 10"/>
          <p:cNvSpPr txBox="1"/>
          <p:nvPr/>
        </p:nvSpPr>
        <p:spPr>
          <a:xfrm>
            <a:off x="6564518" y="5993048"/>
            <a:ext cx="3603244" cy="523220"/>
          </a:xfrm>
          <a:prstGeom prst="rect">
            <a:avLst/>
          </a:prstGeom>
          <a:noFill/>
        </p:spPr>
        <p:txBody>
          <a:bodyPr wrap="square" rtlCol="0">
            <a:spAutoFit/>
          </a:bodyPr>
          <a:lstStyle/>
          <a:p>
            <a:pPr algn="ctr"/>
            <a:r>
              <a:rPr lang="en-US" sz="2800" b="1" dirty="0"/>
              <a:t>Whole instrument</a:t>
            </a:r>
            <a:endParaRPr lang="en-AU" sz="2800" b="1" dirty="0"/>
          </a:p>
        </p:txBody>
      </p:sp>
      <p:sp>
        <p:nvSpPr>
          <p:cNvPr id="13" name="Content Placeholder 2"/>
          <p:cNvSpPr txBox="1">
            <a:spLocks/>
          </p:cNvSpPr>
          <p:nvPr/>
        </p:nvSpPr>
        <p:spPr>
          <a:xfrm>
            <a:off x="596900" y="1664761"/>
            <a:ext cx="10515600" cy="2201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Each section was reconstructed and then stitched together </a:t>
            </a:r>
            <a:endParaRPr lang="en-AU" dirty="0"/>
          </a:p>
        </p:txBody>
      </p:sp>
      <p:sp>
        <p:nvSpPr>
          <p:cNvPr id="3" name="TextBox 2"/>
          <p:cNvSpPr txBox="1"/>
          <p:nvPr/>
        </p:nvSpPr>
        <p:spPr>
          <a:xfrm>
            <a:off x="4646951" y="-89565"/>
            <a:ext cx="7545049" cy="1754326"/>
          </a:xfrm>
          <a:prstGeom prst="rect">
            <a:avLst/>
          </a:prstGeom>
          <a:noFill/>
        </p:spPr>
        <p:txBody>
          <a:bodyPr wrap="square" rtlCol="0">
            <a:spAutoFit/>
          </a:bodyPr>
          <a:lstStyle/>
          <a:p>
            <a:r>
              <a:rPr lang="en-US" dirty="0"/>
              <a:t>As you can see from the images here, each slice can be stacked together to form a 3D model of the instrument. As this method can produce a high resolution 3D model, you can even see small engravings on the surface of the instrument. Also, as X-ray scanning allows you to image the internal structures, the interior of the instrument can also be accurately modeled, which was otherwise impossible to replicate.</a:t>
            </a:r>
            <a:endParaRPr lang="en-AU" dirty="0"/>
          </a:p>
        </p:txBody>
      </p:sp>
    </p:spTree>
    <p:extLst>
      <p:ext uri="{BB962C8B-B14F-4D97-AF65-F5344CB8AC3E}">
        <p14:creationId xmlns:p14="http://schemas.microsoft.com/office/powerpoint/2010/main" val="2684659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3D modeling techniques</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225383"/>
              </p:ext>
            </p:extLst>
          </p:nvPr>
        </p:nvGraphicFramePr>
        <p:xfrm>
          <a:off x="838200" y="1690688"/>
          <a:ext cx="10515603" cy="2077348"/>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val="20000"/>
                    </a:ext>
                  </a:extLst>
                </a:gridCol>
                <a:gridCol w="1502229">
                  <a:extLst>
                    <a:ext uri="{9D8B030D-6E8A-4147-A177-3AD203B41FA5}">
                      <a16:colId xmlns:a16="http://schemas.microsoft.com/office/drawing/2014/main" val="20001"/>
                    </a:ext>
                  </a:extLst>
                </a:gridCol>
                <a:gridCol w="1502229">
                  <a:extLst>
                    <a:ext uri="{9D8B030D-6E8A-4147-A177-3AD203B41FA5}">
                      <a16:colId xmlns:a16="http://schemas.microsoft.com/office/drawing/2014/main" val="20002"/>
                    </a:ext>
                  </a:extLst>
                </a:gridCol>
                <a:gridCol w="1502229">
                  <a:extLst>
                    <a:ext uri="{9D8B030D-6E8A-4147-A177-3AD203B41FA5}">
                      <a16:colId xmlns:a16="http://schemas.microsoft.com/office/drawing/2014/main" val="20003"/>
                    </a:ext>
                  </a:extLst>
                </a:gridCol>
                <a:gridCol w="1502229">
                  <a:extLst>
                    <a:ext uri="{9D8B030D-6E8A-4147-A177-3AD203B41FA5}">
                      <a16:colId xmlns:a16="http://schemas.microsoft.com/office/drawing/2014/main" val="20004"/>
                    </a:ext>
                  </a:extLst>
                </a:gridCol>
                <a:gridCol w="1502229">
                  <a:extLst>
                    <a:ext uri="{9D8B030D-6E8A-4147-A177-3AD203B41FA5}">
                      <a16:colId xmlns:a16="http://schemas.microsoft.com/office/drawing/2014/main" val="20005"/>
                    </a:ext>
                  </a:extLst>
                </a:gridCol>
                <a:gridCol w="1502229">
                  <a:extLst>
                    <a:ext uri="{9D8B030D-6E8A-4147-A177-3AD203B41FA5}">
                      <a16:colId xmlns:a16="http://schemas.microsoft.com/office/drawing/2014/main" val="20006"/>
                    </a:ext>
                  </a:extLst>
                </a:gridCol>
              </a:tblGrid>
              <a:tr h="629708">
                <a:tc>
                  <a:txBody>
                    <a:bodyPr/>
                    <a:lstStyle/>
                    <a:p>
                      <a:endParaRPr lang="en-AU" dirty="0"/>
                    </a:p>
                  </a:txBody>
                  <a:tcPr/>
                </a:tc>
                <a:tc>
                  <a:txBody>
                    <a:bodyPr/>
                    <a:lstStyle/>
                    <a:p>
                      <a:r>
                        <a:rPr lang="en-US" dirty="0"/>
                        <a:t>Time</a:t>
                      </a:r>
                      <a:endParaRPr lang="en-AU" dirty="0"/>
                    </a:p>
                  </a:txBody>
                  <a:tcPr/>
                </a:tc>
                <a:tc>
                  <a:txBody>
                    <a:bodyPr/>
                    <a:lstStyle/>
                    <a:p>
                      <a:r>
                        <a:rPr lang="en-US" dirty="0"/>
                        <a:t>Resolution</a:t>
                      </a:r>
                      <a:endParaRPr lang="en-AU" dirty="0"/>
                    </a:p>
                  </a:txBody>
                  <a:tcPr/>
                </a:tc>
                <a:tc>
                  <a:txBody>
                    <a:bodyPr/>
                    <a:lstStyle/>
                    <a:p>
                      <a:r>
                        <a:rPr lang="en-US" dirty="0"/>
                        <a:t>Accuracy</a:t>
                      </a:r>
                      <a:endParaRPr lang="en-AU" dirty="0"/>
                    </a:p>
                  </a:txBody>
                  <a:tcPr/>
                </a:tc>
                <a:tc>
                  <a:txBody>
                    <a:bodyPr/>
                    <a:lstStyle/>
                    <a:p>
                      <a:r>
                        <a:rPr lang="en-US" dirty="0"/>
                        <a:t>Internal structure</a:t>
                      </a:r>
                      <a:endParaRPr lang="en-AU" dirty="0"/>
                    </a:p>
                  </a:txBody>
                  <a:tcPr/>
                </a:tc>
                <a:tc>
                  <a:txBody>
                    <a:bodyPr/>
                    <a:lstStyle/>
                    <a:p>
                      <a:r>
                        <a:rPr lang="en-US" dirty="0"/>
                        <a:t>Cost</a:t>
                      </a:r>
                      <a:endParaRPr lang="en-AU" dirty="0"/>
                    </a:p>
                  </a:txBody>
                  <a:tcPr/>
                </a:tc>
                <a:tc>
                  <a:txBody>
                    <a:bodyPr/>
                    <a:lstStyle/>
                    <a:p>
                      <a:r>
                        <a:rPr lang="en-US" dirty="0"/>
                        <a:t>Ease of use</a:t>
                      </a:r>
                      <a:endParaRPr lang="en-AU" dirty="0"/>
                    </a:p>
                  </a:txBody>
                  <a:tcPr/>
                </a:tc>
                <a:extLst>
                  <a:ext uri="{0D108BD9-81ED-4DB2-BD59-A6C34878D82A}">
                    <a16:rowId xmlns:a16="http://schemas.microsoft.com/office/drawing/2014/main" val="10000"/>
                  </a:ext>
                </a:extLst>
              </a:tr>
              <a:tr h="514562">
                <a:tc>
                  <a:txBody>
                    <a:bodyPr/>
                    <a:lstStyle/>
                    <a:p>
                      <a:r>
                        <a:rPr lang="en-US" dirty="0"/>
                        <a:t>3D scanning</a:t>
                      </a:r>
                    </a:p>
                  </a:txBody>
                  <a:tcPr/>
                </a:tc>
                <a:tc>
                  <a:txBody>
                    <a:bodyPr/>
                    <a:lstStyle/>
                    <a:p>
                      <a:r>
                        <a:rPr lang="en-US" dirty="0"/>
                        <a:t>+</a:t>
                      </a:r>
                      <a:endParaRPr lang="en-AU" dirty="0"/>
                    </a:p>
                  </a:txBody>
                  <a:tcPr>
                    <a:solidFill>
                      <a:srgbClr val="00B050"/>
                    </a:solidFill>
                  </a:tcPr>
                </a:tc>
                <a:tc>
                  <a:txBody>
                    <a:bodyPr/>
                    <a:lstStyle/>
                    <a:p>
                      <a:r>
                        <a:rPr lang="en-US" dirty="0"/>
                        <a:t>O</a:t>
                      </a:r>
                      <a:endParaRPr lang="en-AU" dirty="0"/>
                    </a:p>
                  </a:txBody>
                  <a:tcPr>
                    <a:solidFill>
                      <a:srgbClr val="FFFF00"/>
                    </a:solidFill>
                  </a:tcPr>
                </a:tc>
                <a:tc>
                  <a:txBody>
                    <a:bodyPr/>
                    <a:lstStyle/>
                    <a:p>
                      <a:r>
                        <a:rPr lang="en-US" dirty="0"/>
                        <a:t>-</a:t>
                      </a:r>
                      <a:endParaRPr lang="en-AU" dirty="0"/>
                    </a:p>
                  </a:txBody>
                  <a:tcPr>
                    <a:solidFill>
                      <a:srgbClr val="FF0000"/>
                    </a:solidFill>
                  </a:tcPr>
                </a:tc>
                <a:tc>
                  <a:txBody>
                    <a:bodyPr/>
                    <a:lstStyle/>
                    <a:p>
                      <a:r>
                        <a:rPr lang="en-US" dirty="0"/>
                        <a:t>-</a:t>
                      </a:r>
                      <a:endParaRPr lang="en-AU" dirty="0"/>
                    </a:p>
                  </a:txBody>
                  <a:tcPr>
                    <a:solidFill>
                      <a:srgbClr val="FF0000"/>
                    </a:solidFill>
                  </a:tcPr>
                </a:tc>
                <a:tc>
                  <a:txBody>
                    <a:bodyPr/>
                    <a:lstStyle/>
                    <a:p>
                      <a:r>
                        <a:rPr lang="en-US" dirty="0"/>
                        <a:t>+</a:t>
                      </a:r>
                      <a:endParaRPr lang="en-AU" dirty="0"/>
                    </a:p>
                  </a:txBody>
                  <a:tcPr>
                    <a:solidFill>
                      <a:srgbClr val="00B050"/>
                    </a:solidFill>
                  </a:tcPr>
                </a:tc>
                <a:tc>
                  <a:txBody>
                    <a:bodyPr/>
                    <a:lstStyle/>
                    <a:p>
                      <a:r>
                        <a:rPr lang="en-US" dirty="0"/>
                        <a:t>+</a:t>
                      </a:r>
                      <a:endParaRPr lang="en-AU" dirty="0"/>
                    </a:p>
                  </a:txBody>
                  <a:tcPr>
                    <a:solidFill>
                      <a:srgbClr val="00B050"/>
                    </a:solidFill>
                  </a:tcPr>
                </a:tc>
                <a:extLst>
                  <a:ext uri="{0D108BD9-81ED-4DB2-BD59-A6C34878D82A}">
                    <a16:rowId xmlns:a16="http://schemas.microsoft.com/office/drawing/2014/main" val="10001"/>
                  </a:ext>
                </a:extLst>
              </a:tr>
              <a:tr h="474133">
                <a:tc>
                  <a:txBody>
                    <a:bodyPr/>
                    <a:lstStyle/>
                    <a:p>
                      <a:r>
                        <a:rPr lang="en-US" dirty="0"/>
                        <a:t>CAD</a:t>
                      </a:r>
                      <a:endParaRPr lang="en-AU" dirty="0"/>
                    </a:p>
                  </a:txBody>
                  <a:tcPr/>
                </a:tc>
                <a:tc>
                  <a:txBody>
                    <a:bodyPr/>
                    <a:lstStyle/>
                    <a:p>
                      <a:r>
                        <a:rPr lang="en-US" dirty="0"/>
                        <a:t>+</a:t>
                      </a:r>
                      <a:endParaRPr lang="en-AU" dirty="0"/>
                    </a:p>
                  </a:txBody>
                  <a:tcPr>
                    <a:solidFill>
                      <a:srgbClr val="00B050"/>
                    </a:solidFill>
                  </a:tcPr>
                </a:tc>
                <a:tc>
                  <a:txBody>
                    <a:bodyPr/>
                    <a:lstStyle/>
                    <a:p>
                      <a:r>
                        <a:rPr lang="en-US" dirty="0"/>
                        <a:t>O</a:t>
                      </a:r>
                      <a:endParaRPr lang="en-AU" dirty="0"/>
                    </a:p>
                  </a:txBody>
                  <a:tcPr>
                    <a:solidFill>
                      <a:srgbClr val="FFFF00"/>
                    </a:solidFill>
                  </a:tcPr>
                </a:tc>
                <a:tc>
                  <a:txBody>
                    <a:bodyPr/>
                    <a:lstStyle/>
                    <a:p>
                      <a:r>
                        <a:rPr lang="en-US" dirty="0"/>
                        <a:t>O</a:t>
                      </a:r>
                      <a:endParaRPr lang="en-AU" dirty="0"/>
                    </a:p>
                  </a:txBody>
                  <a:tcPr>
                    <a:solidFill>
                      <a:srgbClr val="FFFF00"/>
                    </a:solidFill>
                  </a:tcPr>
                </a:tc>
                <a:tc>
                  <a:txBody>
                    <a:bodyPr/>
                    <a:lstStyle/>
                    <a:p>
                      <a:r>
                        <a:rPr lang="en-US" dirty="0"/>
                        <a:t>+</a:t>
                      </a:r>
                      <a:endParaRPr lang="en-AU" dirty="0"/>
                    </a:p>
                  </a:txBody>
                  <a:tcPr>
                    <a:solidFill>
                      <a:srgbClr val="00B050"/>
                    </a:solidFill>
                  </a:tcPr>
                </a:tc>
                <a:tc>
                  <a:txBody>
                    <a:bodyPr/>
                    <a:lstStyle/>
                    <a:p>
                      <a:r>
                        <a:rPr lang="en-US" dirty="0"/>
                        <a:t>+</a:t>
                      </a:r>
                      <a:endParaRPr lang="en-AU" dirty="0"/>
                    </a:p>
                  </a:txBody>
                  <a:tcPr>
                    <a:solidFill>
                      <a:srgbClr val="00B050"/>
                    </a:solidFill>
                  </a:tcPr>
                </a:tc>
                <a:tc>
                  <a:txBody>
                    <a:bodyPr/>
                    <a:lstStyle/>
                    <a:p>
                      <a:r>
                        <a:rPr lang="en-US" dirty="0"/>
                        <a:t>-</a:t>
                      </a:r>
                      <a:endParaRPr lang="en-AU" dirty="0"/>
                    </a:p>
                  </a:txBody>
                  <a:tcPr>
                    <a:solidFill>
                      <a:srgbClr val="FF0000"/>
                    </a:solidFill>
                  </a:tcPr>
                </a:tc>
                <a:extLst>
                  <a:ext uri="{0D108BD9-81ED-4DB2-BD59-A6C34878D82A}">
                    <a16:rowId xmlns:a16="http://schemas.microsoft.com/office/drawing/2014/main" val="10002"/>
                  </a:ext>
                </a:extLst>
              </a:tr>
              <a:tr h="448573">
                <a:tc>
                  <a:txBody>
                    <a:bodyPr/>
                    <a:lstStyle/>
                    <a:p>
                      <a:r>
                        <a:rPr lang="en-US" dirty="0"/>
                        <a:t>X-ray/CT</a:t>
                      </a:r>
                      <a:endParaRPr lang="en-AU" dirty="0"/>
                    </a:p>
                  </a:txBody>
                  <a:tcPr/>
                </a:tc>
                <a:tc>
                  <a:txBody>
                    <a:bodyPr/>
                    <a:lstStyle/>
                    <a:p>
                      <a:r>
                        <a:rPr lang="en-US" dirty="0"/>
                        <a:t>-</a:t>
                      </a:r>
                      <a:endParaRPr lang="en-AU" dirty="0"/>
                    </a:p>
                  </a:txBody>
                  <a:tcPr>
                    <a:solidFill>
                      <a:srgbClr val="FF0000"/>
                    </a:solidFill>
                  </a:tcPr>
                </a:tc>
                <a:tc>
                  <a:txBody>
                    <a:bodyPr/>
                    <a:lstStyle/>
                    <a:p>
                      <a:r>
                        <a:rPr lang="en-US" dirty="0"/>
                        <a:t>+</a:t>
                      </a:r>
                      <a:endParaRPr lang="en-AU" dirty="0"/>
                    </a:p>
                  </a:txBody>
                  <a:tcPr>
                    <a:solidFill>
                      <a:srgbClr val="00B050"/>
                    </a:solidFill>
                  </a:tcPr>
                </a:tc>
                <a:tc>
                  <a:txBody>
                    <a:bodyPr/>
                    <a:lstStyle/>
                    <a:p>
                      <a:r>
                        <a:rPr lang="en-US" dirty="0"/>
                        <a:t>+</a:t>
                      </a:r>
                      <a:endParaRPr lang="en-AU" dirty="0"/>
                    </a:p>
                  </a:txBody>
                  <a:tcPr>
                    <a:solidFill>
                      <a:srgbClr val="00B050"/>
                    </a:solidFill>
                  </a:tcPr>
                </a:tc>
                <a:tc>
                  <a:txBody>
                    <a:bodyPr/>
                    <a:lstStyle/>
                    <a:p>
                      <a:r>
                        <a:rPr lang="en-US" dirty="0"/>
                        <a:t>+</a:t>
                      </a:r>
                      <a:endParaRPr lang="en-AU" dirty="0"/>
                    </a:p>
                  </a:txBody>
                  <a:tcPr>
                    <a:solidFill>
                      <a:srgbClr val="00B050"/>
                    </a:solidFill>
                  </a:tcPr>
                </a:tc>
                <a:tc>
                  <a:txBody>
                    <a:bodyPr/>
                    <a:lstStyle/>
                    <a:p>
                      <a:r>
                        <a:rPr lang="en-US" dirty="0"/>
                        <a:t>-</a:t>
                      </a:r>
                      <a:endParaRPr lang="en-AU" dirty="0"/>
                    </a:p>
                  </a:txBody>
                  <a:tcPr>
                    <a:solidFill>
                      <a:srgbClr val="FF0000"/>
                    </a:solidFill>
                  </a:tcPr>
                </a:tc>
                <a:tc>
                  <a:txBody>
                    <a:bodyPr/>
                    <a:lstStyle/>
                    <a:p>
                      <a:r>
                        <a:rPr lang="en-US" dirty="0"/>
                        <a:t>-</a:t>
                      </a:r>
                      <a:endParaRPr lang="en-AU" dirty="0"/>
                    </a:p>
                  </a:txBody>
                  <a:tcPr>
                    <a:solidFill>
                      <a:srgbClr val="FF0000"/>
                    </a:solidFill>
                  </a:tcPr>
                </a:tc>
                <a:extLst>
                  <a:ext uri="{0D108BD9-81ED-4DB2-BD59-A6C34878D82A}">
                    <a16:rowId xmlns:a16="http://schemas.microsoft.com/office/drawing/2014/main" val="10003"/>
                  </a:ext>
                </a:extLst>
              </a:tr>
            </a:tbl>
          </a:graphicData>
        </a:graphic>
      </p:graphicFrame>
      <p:sp>
        <p:nvSpPr>
          <p:cNvPr id="5" name="Content Placeholder 2"/>
          <p:cNvSpPr txBox="1">
            <a:spLocks/>
          </p:cNvSpPr>
          <p:nvPr/>
        </p:nvSpPr>
        <p:spPr>
          <a:xfrm>
            <a:off x="474133" y="3928533"/>
            <a:ext cx="11480800" cy="27432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Each 3D modeling technique has advantages and disadvantages</a:t>
            </a:r>
          </a:p>
          <a:p>
            <a:r>
              <a:rPr lang="en-US" dirty="0"/>
              <a:t>While X-ray/CT scanning can produce a high resolution model, it takes a long time, is costly and needs an expert who can operate the equipment.</a:t>
            </a:r>
          </a:p>
          <a:p>
            <a:r>
              <a:rPr lang="en-US" dirty="0"/>
              <a:t>3D scanning is easy to use, but details of the physical model can be lost and it is impossible to image the internal structure of the instruments. </a:t>
            </a:r>
          </a:p>
          <a:p>
            <a:r>
              <a:rPr lang="en-US" dirty="0"/>
              <a:t>CAD can reproduce the physical model relatively fast with good accuracy. However, the final result is highly dependent on the competency of the user.</a:t>
            </a:r>
            <a:endParaRPr lang="en-AU" dirty="0"/>
          </a:p>
        </p:txBody>
      </p:sp>
    </p:spTree>
    <p:extLst>
      <p:ext uri="{BB962C8B-B14F-4D97-AF65-F5344CB8AC3E}">
        <p14:creationId xmlns:p14="http://schemas.microsoft.com/office/powerpoint/2010/main" val="1860010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488" y="1633928"/>
            <a:ext cx="10643017" cy="4247317"/>
          </a:xfrm>
          <a:prstGeom prst="rect">
            <a:avLst/>
          </a:prstGeom>
          <a:noFill/>
        </p:spPr>
        <p:txBody>
          <a:bodyPr wrap="square" rtlCol="0">
            <a:spAutoFit/>
          </a:bodyPr>
          <a:lstStyle/>
          <a:p>
            <a:r>
              <a:rPr lang="en-US" dirty="0"/>
              <a:t>We observed 3 different techniques of 3D modeling and these techniques have advantages and disadvantages. </a:t>
            </a:r>
          </a:p>
          <a:p>
            <a:endParaRPr lang="en-US" dirty="0"/>
          </a:p>
          <a:p>
            <a:r>
              <a:rPr lang="en-US" dirty="0"/>
              <a:t>3D scanning is very user-friendly and costs are getting cheaper and cheaper. This method also takes a relatively short time to produce a digital 3d model. However, it is impossible to model the internal structure of the instruments, thus not suitable for modeling wind instruments. </a:t>
            </a:r>
          </a:p>
          <a:p>
            <a:endParaRPr lang="en-US" dirty="0"/>
          </a:p>
          <a:p>
            <a:r>
              <a:rPr lang="en-US" dirty="0"/>
              <a:t>The CAD model is not the easiest way of 3D modeling. However, you can virtually model any structures with the software with high accuracy. However, the initial measurement of the physical model is extremely important for the final model to accurately represent the actual instrument. Also, the final results greatly depend on the proficiency of the user. </a:t>
            </a:r>
          </a:p>
          <a:p>
            <a:endParaRPr lang="en-US" dirty="0"/>
          </a:p>
          <a:p>
            <a:r>
              <a:rPr lang="en-US" dirty="0"/>
              <a:t>The X-ray/CT scanner can produce an extremely high resolution model with high accuracy. However, it requires rigorous trainings to use this machine and the cost of operations are extremely high at the moment ($100 per </a:t>
            </a:r>
            <a:r>
              <a:rPr lang="en-US" dirty="0" err="1"/>
              <a:t>hr</a:t>
            </a:r>
            <a:r>
              <a:rPr lang="en-US" dirty="0"/>
              <a:t>). Operation time can also be very long for high resolution images. (we spent ~10hours for imaging). </a:t>
            </a:r>
            <a:endParaRPr lang="en-AU" dirty="0"/>
          </a:p>
          <a:p>
            <a:endParaRPr lang="en-US" dirty="0"/>
          </a:p>
        </p:txBody>
      </p:sp>
      <p:sp>
        <p:nvSpPr>
          <p:cNvPr id="3" name="TextBox 2"/>
          <p:cNvSpPr txBox="1"/>
          <p:nvPr/>
        </p:nvSpPr>
        <p:spPr>
          <a:xfrm>
            <a:off x="779488" y="374754"/>
            <a:ext cx="8004748" cy="374754"/>
          </a:xfrm>
          <a:prstGeom prst="rect">
            <a:avLst/>
          </a:prstGeom>
          <a:noFill/>
        </p:spPr>
        <p:txBody>
          <a:bodyPr wrap="square" rtlCol="0">
            <a:spAutoFit/>
          </a:bodyPr>
          <a:lstStyle/>
          <a:p>
            <a:r>
              <a:rPr lang="en-US" dirty="0"/>
              <a:t>INFORMATION FOR PREVIOUS SLIDE</a:t>
            </a:r>
          </a:p>
        </p:txBody>
      </p:sp>
    </p:spTree>
    <p:extLst>
      <p:ext uri="{BB962C8B-B14F-4D97-AF65-F5344CB8AC3E}">
        <p14:creationId xmlns:p14="http://schemas.microsoft.com/office/powerpoint/2010/main" val="403212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86"/>
            <a:ext cx="10515600" cy="1325563"/>
          </a:xfrm>
        </p:spPr>
        <p:txBody>
          <a:bodyPr/>
          <a:lstStyle/>
          <a:p>
            <a:r>
              <a:rPr lang="en-US" dirty="0"/>
              <a:t>3D printing</a:t>
            </a:r>
            <a:endParaRPr lang="en-AU" dirty="0"/>
          </a:p>
        </p:txBody>
      </p:sp>
      <p:sp>
        <p:nvSpPr>
          <p:cNvPr id="3" name="Content Placeholder 2"/>
          <p:cNvSpPr>
            <a:spLocks noGrp="1"/>
          </p:cNvSpPr>
          <p:nvPr>
            <p:ph idx="1"/>
          </p:nvPr>
        </p:nvSpPr>
        <p:spPr>
          <a:xfrm>
            <a:off x="838200" y="1091106"/>
            <a:ext cx="6223000" cy="4351338"/>
          </a:xfrm>
        </p:spPr>
        <p:txBody>
          <a:bodyPr/>
          <a:lstStyle/>
          <a:p>
            <a:r>
              <a:rPr lang="en-US" dirty="0"/>
              <a:t>3D printers typically use plastic (ABS/PLA) filaments or resin.</a:t>
            </a:r>
          </a:p>
          <a:p>
            <a:r>
              <a:rPr lang="en-US" dirty="0"/>
              <a:t>While typical manufacturing process is deductive manufacturing, 3D printing is additive manufacturing process.</a:t>
            </a:r>
          </a:p>
          <a:p>
            <a:r>
              <a:rPr lang="en-US" dirty="0"/>
              <a:t>Printing material is added in layer-by-layer fashion with the resolution of a micrometer scale. </a:t>
            </a:r>
            <a:endParaRPr lang="en-AU" dirty="0"/>
          </a:p>
        </p:txBody>
      </p:sp>
      <p:pic>
        <p:nvPicPr>
          <p:cNvPr id="7" name="Picture 6"/>
          <p:cNvPicPr>
            <a:picLocks noChangeAspect="1"/>
          </p:cNvPicPr>
          <p:nvPr/>
        </p:nvPicPr>
        <p:blipFill>
          <a:blip r:embed="rId3"/>
          <a:stretch>
            <a:fillRect/>
          </a:stretch>
        </p:blipFill>
        <p:spPr>
          <a:xfrm>
            <a:off x="7193006" y="1825625"/>
            <a:ext cx="4160794" cy="2452578"/>
          </a:xfrm>
          <a:prstGeom prst="rect">
            <a:avLst/>
          </a:prstGeom>
        </p:spPr>
      </p:pic>
      <p:sp>
        <p:nvSpPr>
          <p:cNvPr id="4" name="TextBox 3"/>
          <p:cNvSpPr txBox="1"/>
          <p:nvPr/>
        </p:nvSpPr>
        <p:spPr>
          <a:xfrm>
            <a:off x="0" y="4549676"/>
            <a:ext cx="12192000" cy="2308324"/>
          </a:xfrm>
          <a:prstGeom prst="rect">
            <a:avLst/>
          </a:prstGeom>
          <a:noFill/>
        </p:spPr>
        <p:txBody>
          <a:bodyPr wrap="square" rtlCol="0">
            <a:spAutoFit/>
          </a:bodyPr>
          <a:lstStyle/>
          <a:p>
            <a:r>
              <a:rPr lang="en-US" dirty="0"/>
              <a:t>With the 3D model acquired, we can then produce a 3D replica of the instruments using 3D printers. </a:t>
            </a:r>
          </a:p>
          <a:p>
            <a:r>
              <a:rPr lang="en-US" dirty="0"/>
              <a:t>Unlike your typical manufacturing process, where you would cut, shave or carve from the bulk material, 3D printing is additive manufacturing, where the printing materials are added in a layer-by-layer fashion. </a:t>
            </a:r>
          </a:p>
          <a:p>
            <a:r>
              <a:rPr lang="en-US" dirty="0"/>
              <a:t>There are two main types of 3D printers, Fused Deposition Modeling (FDM) printer and Direct Light Processing/</a:t>
            </a:r>
            <a:r>
              <a:rPr lang="en-US" dirty="0" err="1"/>
              <a:t>Stereolithography</a:t>
            </a:r>
            <a:r>
              <a:rPr lang="en-US" dirty="0"/>
              <a:t> (DLP/SLA) 3D printer. </a:t>
            </a:r>
          </a:p>
          <a:p>
            <a:r>
              <a:rPr lang="en-US" dirty="0"/>
              <a:t>FDM printers typically use plastic (ABS/PLA) filaments. Such filaments are heated up to their melting temperature and extruded layer by layer. Extruded plastic filaments are then fused with the adjacent layers of filament extrusions and form a 3D model.</a:t>
            </a:r>
          </a:p>
          <a:p>
            <a:pPr lvl="0">
              <a:defRPr/>
            </a:pPr>
            <a:r>
              <a:rPr lang="en-US" dirty="0"/>
              <a:t>DLP/SLA printers typically use a resin pool, where a single layer of resin is cured and solidified with the light source.</a:t>
            </a:r>
            <a:endParaRPr lang="en-AU" dirty="0"/>
          </a:p>
        </p:txBody>
      </p:sp>
    </p:spTree>
    <p:extLst>
      <p:ext uri="{BB962C8B-B14F-4D97-AF65-F5344CB8AC3E}">
        <p14:creationId xmlns:p14="http://schemas.microsoft.com/office/powerpoint/2010/main" val="1289956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62800" y="1825625"/>
            <a:ext cx="4191000" cy="4351338"/>
          </a:xfrm>
        </p:spPr>
        <p:txBody>
          <a:bodyPr/>
          <a:lstStyle/>
          <a:p>
            <a:r>
              <a:rPr lang="en-US" dirty="0"/>
              <a:t>With 3D printing technology, geometry of instruments can be reproduced with high accuracy and can be easily scaled to fit the needs. Furthermore, multiple materials can be used to suit the purpose. </a:t>
            </a:r>
            <a:endParaRPr lang="en-AU" dirty="0"/>
          </a:p>
        </p:txBody>
      </p:sp>
      <p:pic>
        <p:nvPicPr>
          <p:cNvPr id="6" name="Picture 5"/>
          <p:cNvPicPr>
            <a:picLocks noChangeAspect="1"/>
          </p:cNvPicPr>
          <p:nvPr/>
        </p:nvPicPr>
        <p:blipFill>
          <a:blip r:embed="rId3"/>
          <a:stretch>
            <a:fillRect/>
          </a:stretch>
        </p:blipFill>
        <p:spPr>
          <a:xfrm>
            <a:off x="347134" y="1827408"/>
            <a:ext cx="6666569" cy="4349555"/>
          </a:xfrm>
          <a:prstGeom prst="rect">
            <a:avLst/>
          </a:prstGeom>
        </p:spPr>
      </p:pic>
      <p:sp>
        <p:nvSpPr>
          <p:cNvPr id="4" name="TextBox 3"/>
          <p:cNvSpPr txBox="1"/>
          <p:nvPr/>
        </p:nvSpPr>
        <p:spPr>
          <a:xfrm>
            <a:off x="347134" y="0"/>
            <a:ext cx="11150322" cy="1477328"/>
          </a:xfrm>
          <a:prstGeom prst="rect">
            <a:avLst/>
          </a:prstGeom>
          <a:noFill/>
        </p:spPr>
        <p:txBody>
          <a:bodyPr wrap="square" rtlCol="0">
            <a:spAutoFit/>
          </a:bodyPr>
          <a:lstStyle/>
          <a:p>
            <a:r>
              <a:rPr lang="en-US" dirty="0"/>
              <a:t>Provided that we have an accurate digital model of the instruments, 3D printers can reproduce the geometry of the instruments with high accuracy (typically 50um~200um resolution). </a:t>
            </a:r>
          </a:p>
          <a:p>
            <a:endParaRPr lang="en-US" dirty="0"/>
          </a:p>
          <a:p>
            <a:r>
              <a:rPr lang="en-US" dirty="0"/>
              <a:t>Also, we can easily scale up and down the digital models, and modify them to fit the needs. Furthermore, multiple materials can be used for 3D printing, allowing the user to replicate the instruments with multiple materials.  </a:t>
            </a:r>
            <a:endParaRPr lang="en-AU" dirty="0"/>
          </a:p>
        </p:txBody>
      </p:sp>
    </p:spTree>
    <p:extLst>
      <p:ext uri="{BB962C8B-B14F-4D97-AF65-F5344CB8AC3E}">
        <p14:creationId xmlns:p14="http://schemas.microsoft.com/office/powerpoint/2010/main" val="1814460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3D Modeling of the instruments</a:t>
            </a:r>
            <a:endParaRPr lang="en-AU" b="1" dirty="0"/>
          </a:p>
        </p:txBody>
      </p:sp>
      <p:sp>
        <p:nvSpPr>
          <p:cNvPr id="3" name="Content Placeholder 2"/>
          <p:cNvSpPr>
            <a:spLocks noGrp="1"/>
          </p:cNvSpPr>
          <p:nvPr>
            <p:ph idx="1"/>
          </p:nvPr>
        </p:nvSpPr>
        <p:spPr/>
        <p:txBody>
          <a:bodyPr>
            <a:normAutofit/>
          </a:bodyPr>
          <a:lstStyle/>
          <a:p>
            <a:r>
              <a:rPr lang="en-US" sz="3600" dirty="0"/>
              <a:t>3D scanning</a:t>
            </a:r>
          </a:p>
          <a:p>
            <a:r>
              <a:rPr lang="en-US" sz="3600" dirty="0"/>
              <a:t>Computer Aided Modeling</a:t>
            </a:r>
          </a:p>
          <a:p>
            <a:r>
              <a:rPr lang="en-US" sz="3600" dirty="0"/>
              <a:t>3D X-ray/CT scanning</a:t>
            </a:r>
            <a:endParaRPr lang="en-AU" sz="3600" dirty="0"/>
          </a:p>
        </p:txBody>
      </p:sp>
      <p:sp>
        <p:nvSpPr>
          <p:cNvPr id="4" name="TextBox 3"/>
          <p:cNvSpPr txBox="1"/>
          <p:nvPr/>
        </p:nvSpPr>
        <p:spPr>
          <a:xfrm>
            <a:off x="419725" y="5111646"/>
            <a:ext cx="11467475" cy="923330"/>
          </a:xfrm>
          <a:prstGeom prst="rect">
            <a:avLst/>
          </a:prstGeom>
          <a:noFill/>
        </p:spPr>
        <p:txBody>
          <a:bodyPr wrap="square" rtlCol="0">
            <a:spAutoFit/>
          </a:bodyPr>
          <a:lstStyle/>
          <a:p>
            <a:r>
              <a:rPr lang="en-US" dirty="0"/>
              <a:t>There are various ways to model the instruments to digital 3D model.</a:t>
            </a:r>
          </a:p>
          <a:p>
            <a:r>
              <a:rPr lang="en-US" dirty="0"/>
              <a:t>In this research, we used three approaches to model the instruments, which includes 3D scanning, Computer Aided Modeling and 3D X-ray/CT scanning</a:t>
            </a:r>
          </a:p>
        </p:txBody>
      </p:sp>
    </p:spTree>
    <p:extLst>
      <p:ext uri="{BB962C8B-B14F-4D97-AF65-F5344CB8AC3E}">
        <p14:creationId xmlns:p14="http://schemas.microsoft.com/office/powerpoint/2010/main" val="130900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20"/>
            <a:ext cx="10515600" cy="1325563"/>
          </a:xfrm>
        </p:spPr>
        <p:txBody>
          <a:bodyPr/>
          <a:lstStyle/>
          <a:p>
            <a:r>
              <a:rPr lang="en-US" dirty="0"/>
              <a:t>3D scanning</a:t>
            </a:r>
            <a:endParaRPr lang="en-AU" dirty="0"/>
          </a:p>
        </p:txBody>
      </p:sp>
      <p:sp>
        <p:nvSpPr>
          <p:cNvPr id="3" name="Content Placeholder 2"/>
          <p:cNvSpPr>
            <a:spLocks noGrp="1"/>
          </p:cNvSpPr>
          <p:nvPr>
            <p:ph idx="1"/>
          </p:nvPr>
        </p:nvSpPr>
        <p:spPr>
          <a:xfrm>
            <a:off x="6096000" y="1825625"/>
            <a:ext cx="5257800" cy="4351338"/>
          </a:xfrm>
        </p:spPr>
        <p:txBody>
          <a:bodyPr/>
          <a:lstStyle/>
          <a:p>
            <a:r>
              <a:rPr lang="en-US" dirty="0"/>
              <a:t>3D scanner emits zebra patterned light to the surface of the object and the patterns of zebra stripes are read by the camera. </a:t>
            </a:r>
          </a:p>
          <a:p>
            <a:r>
              <a:rPr lang="en-US" dirty="0"/>
              <a:t>3D scanning can not only image the structure but also the texture of the surface</a:t>
            </a:r>
            <a:endParaRPr lang="en-AU" dirty="0"/>
          </a:p>
        </p:txBody>
      </p:sp>
      <p:pic>
        <p:nvPicPr>
          <p:cNvPr id="1028" name="Picture 4" descr="http://1.bp.blogspot.com/-ILPLxFe285k/VIc5RGFomeI/AAAAAAAAAQc/0SXQ15dMWHU/s1600/Pic2.DecBlog1.WhiteLightScanner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87" y="1107894"/>
            <a:ext cx="5330313" cy="42222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438299"/>
            <a:ext cx="12192000" cy="1477328"/>
          </a:xfrm>
          <a:prstGeom prst="rect">
            <a:avLst/>
          </a:prstGeom>
          <a:noFill/>
        </p:spPr>
        <p:txBody>
          <a:bodyPr wrap="square" rtlCol="0">
            <a:spAutoFit/>
          </a:bodyPr>
          <a:lstStyle/>
          <a:p>
            <a:r>
              <a:rPr lang="en-US" dirty="0"/>
              <a:t>3D scanning uses a projector and a camera (CCD sensor) in an angle to image the object in 3 dimensional space. The projector projects a patch of light in zebra pattern to the target surface. Then this pattern can be read by the camera, which gathers the spatial data. The data is in the form of “point cloud”, which can be developed into a 3D model. Also, this method allows the user to obtain surface texture information while scanning, allowing the final digital model to more accurately represent the physical model. </a:t>
            </a:r>
            <a:endParaRPr lang="en-AU" dirty="0"/>
          </a:p>
        </p:txBody>
      </p:sp>
    </p:spTree>
    <p:extLst>
      <p:ext uri="{BB962C8B-B14F-4D97-AF65-F5344CB8AC3E}">
        <p14:creationId xmlns:p14="http://schemas.microsoft.com/office/powerpoint/2010/main" val="358655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219" y="110292"/>
            <a:ext cx="10515600" cy="1325563"/>
          </a:xfrm>
        </p:spPr>
        <p:txBody>
          <a:bodyPr/>
          <a:lstStyle/>
          <a:p>
            <a:r>
              <a:rPr lang="en-US" dirty="0"/>
              <a:t>3D scanning</a:t>
            </a:r>
            <a:endParaRPr lang="en-AU" dirty="0"/>
          </a:p>
        </p:txBody>
      </p:sp>
      <p:sp>
        <p:nvSpPr>
          <p:cNvPr id="3" name="Content Placeholder 2"/>
          <p:cNvSpPr>
            <a:spLocks noGrp="1"/>
          </p:cNvSpPr>
          <p:nvPr>
            <p:ph idx="1"/>
          </p:nvPr>
        </p:nvSpPr>
        <p:spPr>
          <a:xfrm>
            <a:off x="521048" y="1044833"/>
            <a:ext cx="6502399" cy="4351338"/>
          </a:xfrm>
        </p:spPr>
        <p:txBody>
          <a:bodyPr>
            <a:normAutofit fontScale="92500"/>
          </a:bodyPr>
          <a:lstStyle/>
          <a:p>
            <a:r>
              <a:rPr lang="en-US" dirty="0"/>
              <a:t>Hand held 3D scanner was employed for scanning the structure of the instrument</a:t>
            </a:r>
          </a:p>
          <a:p>
            <a:r>
              <a:rPr lang="en-US" dirty="0"/>
              <a:t>3D scanner captures the structure as well as the texture of the surface</a:t>
            </a:r>
          </a:p>
          <a:p>
            <a:r>
              <a:rPr lang="en-US" dirty="0"/>
              <a:t>Multiple scanning of the object is done in small sections</a:t>
            </a:r>
          </a:p>
          <a:p>
            <a:r>
              <a:rPr lang="en-US" dirty="0"/>
              <a:t>These multiple scans are joined by matching the signature points such as fingering holes, engravings, etc.</a:t>
            </a:r>
          </a:p>
          <a:p>
            <a:r>
              <a:rPr lang="en-US" dirty="0"/>
              <a:t>The scans can be directly exported to 3D files</a:t>
            </a:r>
            <a:endParaRPr lang="en-AU" dirty="0"/>
          </a:p>
          <a:p>
            <a:endParaRPr lang="en-AU" dirty="0"/>
          </a:p>
        </p:txBody>
      </p:sp>
      <p:pic>
        <p:nvPicPr>
          <p:cNvPr id="4" name="Picture 3"/>
          <p:cNvPicPr>
            <a:picLocks noChangeAspect="1"/>
          </p:cNvPicPr>
          <p:nvPr/>
        </p:nvPicPr>
        <p:blipFill rotWithShape="1">
          <a:blip r:embed="rId3"/>
          <a:srcRect l="24896" t="5185" r="22917"/>
          <a:stretch/>
        </p:blipFill>
        <p:spPr>
          <a:xfrm>
            <a:off x="7023447" y="0"/>
            <a:ext cx="4838700" cy="4944939"/>
          </a:xfrm>
          <a:prstGeom prst="rect">
            <a:avLst/>
          </a:prstGeom>
        </p:spPr>
      </p:pic>
      <p:sp>
        <p:nvSpPr>
          <p:cNvPr id="5" name="TextBox 4"/>
          <p:cNvSpPr txBox="1"/>
          <p:nvPr/>
        </p:nvSpPr>
        <p:spPr>
          <a:xfrm>
            <a:off x="0" y="5189508"/>
            <a:ext cx="12192000" cy="1754326"/>
          </a:xfrm>
          <a:prstGeom prst="rect">
            <a:avLst/>
          </a:prstGeom>
          <a:noFill/>
        </p:spPr>
        <p:txBody>
          <a:bodyPr wrap="square" rtlCol="0">
            <a:spAutoFit/>
          </a:bodyPr>
          <a:lstStyle/>
          <a:p>
            <a:r>
              <a:rPr lang="en-US" dirty="0"/>
              <a:t>We used a hand held 3D scanner. Scanning is done by slowly moving the 3D scanner around the object. The scanner will read the spatial data of the object as well as the background, which can later be deleted. The texture information also helps the software to find the relative location of the scanner to the object, which is important for the accuracy of the final image. This is because the scanning of the object is done in small section by section. Multiple scans are then joined by matching the signature points (holes, engravings, phase difference, change in texture, color etc.).</a:t>
            </a:r>
          </a:p>
          <a:p>
            <a:r>
              <a:rPr lang="en-US" dirty="0"/>
              <a:t>These scanned images can be directly exported to a 3D file, which can be further edited. </a:t>
            </a:r>
            <a:endParaRPr lang="en-AU" dirty="0"/>
          </a:p>
        </p:txBody>
      </p:sp>
    </p:spTree>
    <p:extLst>
      <p:ext uri="{BB962C8B-B14F-4D97-AF65-F5344CB8AC3E}">
        <p14:creationId xmlns:p14="http://schemas.microsoft.com/office/powerpoint/2010/main" val="823010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Aided Design(CAD)</a:t>
            </a:r>
            <a:endParaRPr lang="en-AU" dirty="0"/>
          </a:p>
        </p:txBody>
      </p:sp>
      <p:sp>
        <p:nvSpPr>
          <p:cNvPr id="3" name="Content Placeholder 2"/>
          <p:cNvSpPr>
            <a:spLocks noGrp="1"/>
          </p:cNvSpPr>
          <p:nvPr>
            <p:ph idx="1"/>
          </p:nvPr>
        </p:nvSpPr>
        <p:spPr>
          <a:xfrm>
            <a:off x="838200" y="1825625"/>
            <a:ext cx="7429308" cy="4351338"/>
          </a:xfrm>
        </p:spPr>
        <p:txBody>
          <a:bodyPr/>
          <a:lstStyle/>
          <a:p>
            <a:r>
              <a:rPr lang="en-US" dirty="0"/>
              <a:t>CAD software (</a:t>
            </a:r>
            <a:r>
              <a:rPr lang="en-US" dirty="0" err="1"/>
              <a:t>Solidworks</a:t>
            </a:r>
            <a:r>
              <a:rPr lang="en-US" dirty="0"/>
              <a:t>™) can be employed to acquire 3D model of the instruments</a:t>
            </a:r>
          </a:p>
          <a:p>
            <a:r>
              <a:rPr lang="en-US" dirty="0"/>
              <a:t>Dimensions of the instruments are measured with the physical instruments.</a:t>
            </a:r>
            <a:endParaRPr lang="en-AU" dirty="0"/>
          </a:p>
        </p:txBody>
      </p:sp>
      <p:pic>
        <p:nvPicPr>
          <p:cNvPr id="14" name="Picture 13"/>
          <p:cNvPicPr>
            <a:picLocks noChangeAspect="1"/>
          </p:cNvPicPr>
          <p:nvPr/>
        </p:nvPicPr>
        <p:blipFill>
          <a:blip r:embed="rId3"/>
          <a:stretch>
            <a:fillRect/>
          </a:stretch>
        </p:blipFill>
        <p:spPr>
          <a:xfrm>
            <a:off x="8267508" y="657281"/>
            <a:ext cx="3678685" cy="6082322"/>
          </a:xfrm>
          <a:prstGeom prst="rect">
            <a:avLst/>
          </a:prstGeom>
        </p:spPr>
      </p:pic>
      <p:sp>
        <p:nvSpPr>
          <p:cNvPr id="4" name="TextBox 3"/>
          <p:cNvSpPr txBox="1"/>
          <p:nvPr/>
        </p:nvSpPr>
        <p:spPr>
          <a:xfrm>
            <a:off x="0" y="5606321"/>
            <a:ext cx="8019738" cy="1200329"/>
          </a:xfrm>
          <a:prstGeom prst="rect">
            <a:avLst/>
          </a:prstGeom>
          <a:noFill/>
        </p:spPr>
        <p:txBody>
          <a:bodyPr wrap="square" rtlCol="0">
            <a:spAutoFit/>
          </a:bodyPr>
          <a:lstStyle/>
          <a:p>
            <a:r>
              <a:rPr lang="en-US" dirty="0"/>
              <a:t>Another method is computer aided design or CAD. CAD software are widely used in mechanical and civil engineering fields for various design purposes. </a:t>
            </a:r>
          </a:p>
          <a:p>
            <a:r>
              <a:rPr lang="en-US" dirty="0"/>
              <a:t>CAD software can virtually model any thing you can imagine, and the only constraint is the proficiency of the user. </a:t>
            </a:r>
          </a:p>
        </p:txBody>
      </p:sp>
    </p:spTree>
    <p:extLst>
      <p:ext uri="{BB962C8B-B14F-4D97-AF65-F5344CB8AC3E}">
        <p14:creationId xmlns:p14="http://schemas.microsoft.com/office/powerpoint/2010/main" val="1354774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6347238" y="1858821"/>
            <a:ext cx="2935398" cy="4360140"/>
          </a:xfrm>
          <a:prstGeom prst="rect">
            <a:avLst/>
          </a:prstGeom>
        </p:spPr>
      </p:pic>
      <p:sp>
        <p:nvSpPr>
          <p:cNvPr id="2" name="Title 1"/>
          <p:cNvSpPr>
            <a:spLocks noGrp="1"/>
          </p:cNvSpPr>
          <p:nvPr>
            <p:ph type="title"/>
          </p:nvPr>
        </p:nvSpPr>
        <p:spPr>
          <a:xfrm>
            <a:off x="37668" y="365125"/>
            <a:ext cx="5538674" cy="1325563"/>
          </a:xfrm>
        </p:spPr>
        <p:txBody>
          <a:bodyPr/>
          <a:lstStyle/>
          <a:p>
            <a:r>
              <a:rPr lang="en-US" dirty="0"/>
              <a:t>CAD modeling progress </a:t>
            </a:r>
            <a:endParaRPr lang="en-AU" dirty="0"/>
          </a:p>
        </p:txBody>
      </p:sp>
      <p:pic>
        <p:nvPicPr>
          <p:cNvPr id="14" name="Content Placeholder 1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7667" y="1876425"/>
            <a:ext cx="3097168" cy="4351338"/>
          </a:xfrm>
        </p:spPr>
      </p:pic>
      <p:sp>
        <p:nvSpPr>
          <p:cNvPr id="4" name="Rounded Rectangle 3"/>
          <p:cNvSpPr/>
          <p:nvPr/>
        </p:nvSpPr>
        <p:spPr>
          <a:xfrm>
            <a:off x="515635" y="5412112"/>
            <a:ext cx="2148894" cy="6500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Measurement</a:t>
            </a:r>
            <a:endParaRPr lang="en-AU" dirty="0"/>
          </a:p>
        </p:txBody>
      </p:sp>
      <p:sp>
        <p:nvSpPr>
          <p:cNvPr id="12" name="Rounded Rectangle 11"/>
          <p:cNvSpPr/>
          <p:nvPr/>
        </p:nvSpPr>
        <p:spPr>
          <a:xfrm>
            <a:off x="6786274" y="5412112"/>
            <a:ext cx="2148894" cy="6500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Extrusion/Revolve</a:t>
            </a:r>
            <a:endParaRPr lang="en-AU" dirty="0"/>
          </a:p>
        </p:txBody>
      </p:sp>
      <p:pic>
        <p:nvPicPr>
          <p:cNvPr id="15" name="Picture 14"/>
          <p:cNvPicPr>
            <a:picLocks noChangeAspect="1"/>
          </p:cNvPicPr>
          <p:nvPr/>
        </p:nvPicPr>
        <p:blipFill>
          <a:blip r:embed="rId5"/>
          <a:stretch>
            <a:fillRect/>
          </a:stretch>
        </p:blipFill>
        <p:spPr>
          <a:xfrm>
            <a:off x="3174575" y="1867623"/>
            <a:ext cx="3108099" cy="4351338"/>
          </a:xfrm>
          <a:prstGeom prst="rect">
            <a:avLst/>
          </a:prstGeom>
        </p:spPr>
      </p:pic>
      <p:sp>
        <p:nvSpPr>
          <p:cNvPr id="10" name="Rounded Rectangle 9"/>
          <p:cNvSpPr/>
          <p:nvPr/>
        </p:nvSpPr>
        <p:spPr>
          <a:xfrm>
            <a:off x="3740335" y="5412112"/>
            <a:ext cx="2148894" cy="6500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2D drawing</a:t>
            </a:r>
            <a:endParaRPr lang="en-AU" dirty="0"/>
          </a:p>
        </p:txBody>
      </p:sp>
      <p:pic>
        <p:nvPicPr>
          <p:cNvPr id="17" name="Picture 16"/>
          <p:cNvPicPr>
            <a:picLocks noChangeAspect="1"/>
          </p:cNvPicPr>
          <p:nvPr/>
        </p:nvPicPr>
        <p:blipFill rotWithShape="1">
          <a:blip r:embed="rId6"/>
          <a:srcRect l="10341" r="8434"/>
          <a:stretch/>
        </p:blipFill>
        <p:spPr>
          <a:xfrm>
            <a:off x="9244535" y="1858821"/>
            <a:ext cx="2743200" cy="4360140"/>
          </a:xfrm>
          <a:prstGeom prst="rect">
            <a:avLst/>
          </a:prstGeom>
        </p:spPr>
      </p:pic>
      <p:sp>
        <p:nvSpPr>
          <p:cNvPr id="13" name="Rounded Rectangle 12"/>
          <p:cNvSpPr/>
          <p:nvPr/>
        </p:nvSpPr>
        <p:spPr>
          <a:xfrm>
            <a:off x="9811561" y="5412112"/>
            <a:ext cx="2148894" cy="6500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Adding Details</a:t>
            </a:r>
            <a:endParaRPr lang="en-AU" dirty="0"/>
          </a:p>
        </p:txBody>
      </p:sp>
      <p:sp>
        <p:nvSpPr>
          <p:cNvPr id="18" name="Right Arrow 17"/>
          <p:cNvSpPr/>
          <p:nvPr/>
        </p:nvSpPr>
        <p:spPr>
          <a:xfrm>
            <a:off x="2892167" y="5482167"/>
            <a:ext cx="628650" cy="579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ight Arrow 18"/>
          <p:cNvSpPr/>
          <p:nvPr/>
        </p:nvSpPr>
        <p:spPr>
          <a:xfrm>
            <a:off x="6096000" y="5482167"/>
            <a:ext cx="628650" cy="579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ight Arrow 19"/>
          <p:cNvSpPr/>
          <p:nvPr/>
        </p:nvSpPr>
        <p:spPr>
          <a:xfrm>
            <a:off x="9182911" y="5482167"/>
            <a:ext cx="628650" cy="579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p:cNvSpPr txBox="1"/>
          <p:nvPr/>
        </p:nvSpPr>
        <p:spPr>
          <a:xfrm>
            <a:off x="5576342" y="0"/>
            <a:ext cx="6615658" cy="3139321"/>
          </a:xfrm>
          <a:prstGeom prst="rect">
            <a:avLst/>
          </a:prstGeom>
          <a:noFill/>
        </p:spPr>
        <p:txBody>
          <a:bodyPr wrap="square" rtlCol="0">
            <a:spAutoFit/>
          </a:bodyPr>
          <a:lstStyle/>
          <a:p>
            <a:r>
              <a:rPr lang="en-US" dirty="0"/>
              <a:t>There are four simple steps to change a physical instruments to a 3- dimensional digital model. </a:t>
            </a:r>
          </a:p>
          <a:p>
            <a:r>
              <a:rPr lang="en-US" dirty="0"/>
              <a:t>First we measure the dimensions of the instruments. Diameter, height, thickness </a:t>
            </a:r>
            <a:r>
              <a:rPr lang="en-US" dirty="0" err="1"/>
              <a:t>etc</a:t>
            </a:r>
            <a:r>
              <a:rPr lang="en-US" dirty="0"/>
              <a:t> are measured.</a:t>
            </a:r>
          </a:p>
          <a:p>
            <a:r>
              <a:rPr lang="en-US" dirty="0"/>
              <a:t>Then, based on the measurements 2D images are sketched with the software. In this case, since the instrument has a cylindrical profile, a half cross-section is sketched. </a:t>
            </a:r>
          </a:p>
          <a:p>
            <a:r>
              <a:rPr lang="en-US" dirty="0"/>
              <a:t>This sketch can be extruded or revolved to form a 3-dimensional model. </a:t>
            </a:r>
          </a:p>
          <a:p>
            <a:r>
              <a:rPr lang="en-US" dirty="0"/>
              <a:t>After the 3D model is created, more details can be added, such as holes, engravings, fillet of the edges etc. </a:t>
            </a:r>
            <a:endParaRPr lang="en-AU" dirty="0"/>
          </a:p>
        </p:txBody>
      </p:sp>
    </p:spTree>
    <p:extLst>
      <p:ext uri="{BB962C8B-B14F-4D97-AF65-F5344CB8AC3E}">
        <p14:creationId xmlns:p14="http://schemas.microsoft.com/office/powerpoint/2010/main" val="1716463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X-ray/CT scanning</a:t>
            </a:r>
            <a:endParaRPr lang="en-AU" dirty="0"/>
          </a:p>
        </p:txBody>
      </p:sp>
      <p:sp>
        <p:nvSpPr>
          <p:cNvPr id="3" name="Content Placeholder 2"/>
          <p:cNvSpPr>
            <a:spLocks noGrp="1"/>
          </p:cNvSpPr>
          <p:nvPr>
            <p:ph idx="1"/>
          </p:nvPr>
        </p:nvSpPr>
        <p:spPr>
          <a:xfrm>
            <a:off x="838200" y="1825625"/>
            <a:ext cx="7670800" cy="4351338"/>
          </a:xfrm>
        </p:spPr>
        <p:txBody>
          <a:bodyPr/>
          <a:lstStyle/>
          <a:p>
            <a:r>
              <a:rPr lang="en-US" dirty="0"/>
              <a:t>Micro X-ray/CT scanning was employed for scanning the structure of the instruments</a:t>
            </a:r>
          </a:p>
          <a:p>
            <a:r>
              <a:rPr lang="en-US" dirty="0"/>
              <a:t>Mounting : </a:t>
            </a:r>
          </a:p>
          <a:p>
            <a:pPr lvl="1"/>
            <a:r>
              <a:rPr lang="en-US" dirty="0"/>
              <a:t>Sample mount and wooden dowel was used to support the instrument to proper height</a:t>
            </a:r>
          </a:p>
          <a:p>
            <a:pPr lvl="1"/>
            <a:r>
              <a:rPr lang="en-US" dirty="0"/>
              <a:t>Plastic wrap was used to secure the instrument to the support</a:t>
            </a:r>
          </a:p>
          <a:p>
            <a:endParaRPr lang="en-US" dirty="0"/>
          </a:p>
          <a:p>
            <a:endParaRPr lang="en-AU" dirty="0"/>
          </a:p>
        </p:txBody>
      </p:sp>
      <p:pic>
        <p:nvPicPr>
          <p:cNvPr id="5" name="Picture 4"/>
          <p:cNvPicPr>
            <a:picLocks noChangeAspect="1"/>
          </p:cNvPicPr>
          <p:nvPr/>
        </p:nvPicPr>
        <p:blipFill rotWithShape="1">
          <a:blip r:embed="rId3"/>
          <a:srcRect l="57430" t="45556" r="26111" b="9383"/>
          <a:stretch/>
        </p:blipFill>
        <p:spPr>
          <a:xfrm>
            <a:off x="8699500" y="1419225"/>
            <a:ext cx="3009900" cy="4635500"/>
          </a:xfrm>
          <a:prstGeom prst="rect">
            <a:avLst/>
          </a:prstGeom>
        </p:spPr>
      </p:pic>
      <p:sp>
        <p:nvSpPr>
          <p:cNvPr id="4" name="TextBox 3"/>
          <p:cNvSpPr txBox="1"/>
          <p:nvPr/>
        </p:nvSpPr>
        <p:spPr>
          <a:xfrm>
            <a:off x="0" y="5111646"/>
            <a:ext cx="8699500" cy="1746354"/>
          </a:xfrm>
          <a:prstGeom prst="rect">
            <a:avLst/>
          </a:prstGeom>
          <a:noFill/>
        </p:spPr>
        <p:txBody>
          <a:bodyPr wrap="square" rtlCol="0">
            <a:spAutoFit/>
          </a:bodyPr>
          <a:lstStyle/>
          <a:p>
            <a:r>
              <a:rPr lang="en-US" dirty="0"/>
              <a:t>The third method we explore in our research is X-ray/CT scanning. </a:t>
            </a:r>
          </a:p>
          <a:p>
            <a:r>
              <a:rPr lang="en-US" dirty="0"/>
              <a:t>We used a micro X-ray/CT scanner to scan the structure of the instrument. </a:t>
            </a:r>
          </a:p>
          <a:p>
            <a:endParaRPr lang="en-US" dirty="0"/>
          </a:p>
          <a:p>
            <a:r>
              <a:rPr lang="en-US" dirty="0"/>
              <a:t>The principle of this machine is identical to the medical X-ray/CT scanner. However, as this micro X-ray/CT scanner is built for the purpose of micro-scale imaging, we can achieve much higher resolution than medical scanners. </a:t>
            </a:r>
            <a:endParaRPr lang="en-AU" dirty="0"/>
          </a:p>
        </p:txBody>
      </p:sp>
    </p:spTree>
    <p:extLst>
      <p:ext uri="{BB962C8B-B14F-4D97-AF65-F5344CB8AC3E}">
        <p14:creationId xmlns:p14="http://schemas.microsoft.com/office/powerpoint/2010/main" val="4080888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79319" y="1569600"/>
            <a:ext cx="7200900" cy="4469524"/>
            <a:chOff x="1308100" y="558800"/>
            <a:chExt cx="9207500" cy="5715000"/>
          </a:xfrm>
        </p:grpSpPr>
        <p:pic>
          <p:nvPicPr>
            <p:cNvPr id="4" name="Picture 3"/>
            <p:cNvPicPr>
              <a:picLocks noChangeAspect="1"/>
            </p:cNvPicPr>
            <p:nvPr/>
          </p:nvPicPr>
          <p:blipFill rotWithShape="1">
            <a:blip r:embed="rId3"/>
            <a:srcRect l="23125" t="17407" r="26528" b="27037"/>
            <a:stretch/>
          </p:blipFill>
          <p:spPr>
            <a:xfrm>
              <a:off x="1308100" y="558800"/>
              <a:ext cx="9207500" cy="5715000"/>
            </a:xfrm>
            <a:prstGeom prst="rect">
              <a:avLst/>
            </a:prstGeom>
          </p:spPr>
        </p:pic>
        <p:sp>
          <p:nvSpPr>
            <p:cNvPr id="5" name="TextBox 4"/>
            <p:cNvSpPr txBox="1"/>
            <p:nvPr/>
          </p:nvSpPr>
          <p:spPr>
            <a:xfrm>
              <a:off x="1422399" y="1308100"/>
              <a:ext cx="1473200" cy="905145"/>
            </a:xfrm>
            <a:prstGeom prst="rect">
              <a:avLst/>
            </a:prstGeom>
            <a:noFill/>
          </p:spPr>
          <p:txBody>
            <a:bodyPr wrap="square" rtlCol="0">
              <a:spAutoFit/>
            </a:bodyPr>
            <a:lstStyle/>
            <a:p>
              <a:r>
                <a:rPr lang="en-US" sz="2000" b="1" dirty="0">
                  <a:solidFill>
                    <a:schemeClr val="bg1"/>
                  </a:solidFill>
                </a:rPr>
                <a:t>X-ray Source</a:t>
              </a:r>
              <a:endParaRPr lang="en-AU" sz="2000" b="1" dirty="0">
                <a:solidFill>
                  <a:schemeClr val="bg1"/>
                </a:solidFill>
              </a:endParaRPr>
            </a:p>
          </p:txBody>
        </p:sp>
        <p:sp>
          <p:nvSpPr>
            <p:cNvPr id="6" name="TextBox 5"/>
            <p:cNvSpPr txBox="1"/>
            <p:nvPr/>
          </p:nvSpPr>
          <p:spPr>
            <a:xfrm>
              <a:off x="3810000" y="3886200"/>
              <a:ext cx="1473200" cy="400110"/>
            </a:xfrm>
            <a:prstGeom prst="rect">
              <a:avLst/>
            </a:prstGeom>
            <a:noFill/>
          </p:spPr>
          <p:txBody>
            <a:bodyPr wrap="square" rtlCol="0">
              <a:spAutoFit/>
            </a:bodyPr>
            <a:lstStyle/>
            <a:p>
              <a:r>
                <a:rPr lang="en-US" sz="2000" b="1" dirty="0">
                  <a:solidFill>
                    <a:schemeClr val="bg1"/>
                  </a:solidFill>
                </a:rPr>
                <a:t>Aperture</a:t>
              </a:r>
              <a:endParaRPr lang="en-AU" sz="2000" b="1" dirty="0">
                <a:solidFill>
                  <a:schemeClr val="bg1"/>
                </a:solidFill>
              </a:endParaRPr>
            </a:p>
          </p:txBody>
        </p:sp>
        <p:cxnSp>
          <p:nvCxnSpPr>
            <p:cNvPr id="8" name="Straight Arrow Connector 7"/>
            <p:cNvCxnSpPr/>
            <p:nvPr/>
          </p:nvCxnSpPr>
          <p:spPr>
            <a:xfrm flipV="1">
              <a:off x="4610100" y="2819400"/>
              <a:ext cx="139700" cy="1041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83200" y="698499"/>
              <a:ext cx="1270090" cy="511605"/>
            </a:xfrm>
            <a:prstGeom prst="rect">
              <a:avLst/>
            </a:prstGeom>
            <a:noFill/>
          </p:spPr>
          <p:txBody>
            <a:bodyPr wrap="square" rtlCol="0">
              <a:spAutoFit/>
            </a:bodyPr>
            <a:lstStyle/>
            <a:p>
              <a:r>
                <a:rPr lang="en-US" sz="2000" b="1" dirty="0">
                  <a:solidFill>
                    <a:schemeClr val="bg1"/>
                  </a:solidFill>
                </a:rPr>
                <a:t>Sample</a:t>
              </a:r>
              <a:endParaRPr lang="en-AU" sz="2000" b="1" dirty="0">
                <a:solidFill>
                  <a:schemeClr val="bg1"/>
                </a:solidFill>
              </a:endParaRPr>
            </a:p>
          </p:txBody>
        </p:sp>
        <p:cxnSp>
          <p:nvCxnSpPr>
            <p:cNvPr id="10" name="Straight Arrow Connector 9"/>
            <p:cNvCxnSpPr/>
            <p:nvPr/>
          </p:nvCxnSpPr>
          <p:spPr>
            <a:xfrm flipH="1">
              <a:off x="5588000" y="1070065"/>
              <a:ext cx="323850" cy="4380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67699" y="2209800"/>
              <a:ext cx="1427832" cy="511605"/>
            </a:xfrm>
            <a:prstGeom prst="rect">
              <a:avLst/>
            </a:prstGeom>
            <a:noFill/>
          </p:spPr>
          <p:txBody>
            <a:bodyPr wrap="square" rtlCol="0">
              <a:spAutoFit/>
            </a:bodyPr>
            <a:lstStyle/>
            <a:p>
              <a:r>
                <a:rPr lang="en-US" sz="2000" b="1" dirty="0">
                  <a:solidFill>
                    <a:schemeClr val="bg1"/>
                  </a:solidFill>
                </a:rPr>
                <a:t>detector</a:t>
              </a:r>
              <a:endParaRPr lang="en-AU" sz="2000" b="1" dirty="0">
                <a:solidFill>
                  <a:schemeClr val="bg1"/>
                </a:solidFill>
              </a:endParaRPr>
            </a:p>
          </p:txBody>
        </p:sp>
        <p:sp>
          <p:nvSpPr>
            <p:cNvPr id="16" name="TextBox 15"/>
            <p:cNvSpPr txBox="1"/>
            <p:nvPr/>
          </p:nvSpPr>
          <p:spPr>
            <a:xfrm>
              <a:off x="4758384" y="4827482"/>
              <a:ext cx="1473200" cy="905145"/>
            </a:xfrm>
            <a:prstGeom prst="rect">
              <a:avLst/>
            </a:prstGeom>
            <a:noFill/>
          </p:spPr>
          <p:txBody>
            <a:bodyPr wrap="square" rtlCol="0">
              <a:spAutoFit/>
            </a:bodyPr>
            <a:lstStyle/>
            <a:p>
              <a:r>
                <a:rPr lang="en-US" sz="2000" b="1" dirty="0">
                  <a:solidFill>
                    <a:schemeClr val="bg1"/>
                  </a:solidFill>
                </a:rPr>
                <a:t>Rotating Stage</a:t>
              </a:r>
              <a:endParaRPr lang="en-AU" sz="2000" b="1" dirty="0">
                <a:solidFill>
                  <a:schemeClr val="bg1"/>
                </a:solidFill>
              </a:endParaRPr>
            </a:p>
          </p:txBody>
        </p:sp>
      </p:grpSp>
      <p:sp>
        <p:nvSpPr>
          <p:cNvPr id="15" name="Title 1"/>
          <p:cNvSpPr>
            <a:spLocks noGrp="1"/>
          </p:cNvSpPr>
          <p:nvPr>
            <p:ph type="title"/>
          </p:nvPr>
        </p:nvSpPr>
        <p:spPr>
          <a:xfrm>
            <a:off x="838200" y="365125"/>
            <a:ext cx="10515600" cy="1325563"/>
          </a:xfrm>
        </p:spPr>
        <p:txBody>
          <a:bodyPr/>
          <a:lstStyle/>
          <a:p>
            <a:r>
              <a:rPr lang="en-US" dirty="0"/>
              <a:t>X-ray/CT scanning</a:t>
            </a:r>
            <a:endParaRPr lang="en-AU" dirty="0"/>
          </a:p>
        </p:txBody>
      </p:sp>
      <p:sp>
        <p:nvSpPr>
          <p:cNvPr id="2" name="TextBox 1"/>
          <p:cNvSpPr txBox="1"/>
          <p:nvPr/>
        </p:nvSpPr>
        <p:spPr>
          <a:xfrm>
            <a:off x="9207990" y="298864"/>
            <a:ext cx="2999548" cy="6186309"/>
          </a:xfrm>
          <a:prstGeom prst="rect">
            <a:avLst/>
          </a:prstGeom>
          <a:noFill/>
        </p:spPr>
        <p:txBody>
          <a:bodyPr wrap="square" rtlCol="0">
            <a:spAutoFit/>
          </a:bodyPr>
          <a:lstStyle/>
          <a:p>
            <a:r>
              <a:rPr lang="en-US" dirty="0"/>
              <a:t>X-ray/CT scanning uses an X-ray source to image the instruments in high resolution and can achieve up to voxel resolution of 70nm.</a:t>
            </a:r>
          </a:p>
          <a:p>
            <a:endParaRPr lang="en-US" dirty="0"/>
          </a:p>
          <a:p>
            <a:r>
              <a:rPr lang="en-US" dirty="0"/>
              <a:t>With the X-ray source and detector in a stationary position, 3-dimensional images can be generated by rotating the sample. X-ray images are taken in each step of turns. The step size can be controlled by the user. Smaller step size will generate higher resolution. </a:t>
            </a:r>
          </a:p>
          <a:p>
            <a:endParaRPr lang="en-US" dirty="0"/>
          </a:p>
          <a:p>
            <a:r>
              <a:rPr lang="en-US" dirty="0"/>
              <a:t>In this experiment, we used a step size of 1degree, meaning that the x-ray images are taken every single degree of the turn. </a:t>
            </a:r>
            <a:endParaRPr lang="en-AU" dirty="0"/>
          </a:p>
        </p:txBody>
      </p:sp>
    </p:spTree>
    <p:extLst>
      <p:ext uri="{BB962C8B-B14F-4D97-AF65-F5344CB8AC3E}">
        <p14:creationId xmlns:p14="http://schemas.microsoft.com/office/powerpoint/2010/main" val="831551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Scanning Method</a:t>
            </a:r>
            <a:endParaRPr lang="en-AU" dirty="0"/>
          </a:p>
        </p:txBody>
      </p:sp>
      <p:sp>
        <p:nvSpPr>
          <p:cNvPr id="3" name="Content Placeholder 2"/>
          <p:cNvSpPr>
            <a:spLocks noGrp="1"/>
          </p:cNvSpPr>
          <p:nvPr>
            <p:ph idx="1"/>
          </p:nvPr>
        </p:nvSpPr>
        <p:spPr>
          <a:xfrm>
            <a:off x="596900" y="1435263"/>
            <a:ext cx="10515600" cy="2201863"/>
          </a:xfrm>
        </p:spPr>
        <p:txBody>
          <a:bodyPr/>
          <a:lstStyle/>
          <a:p>
            <a:r>
              <a:rPr lang="en-US" dirty="0"/>
              <a:t>The profile of the instrument required variable exposure time for good images</a:t>
            </a:r>
          </a:p>
          <a:p>
            <a:r>
              <a:rPr lang="en-US" dirty="0"/>
              <a:t>Longer exposure time is required for the x-ray to pass through thick sections</a:t>
            </a:r>
            <a:endParaRPr lang="en-AU" dirty="0"/>
          </a:p>
        </p:txBody>
      </p:sp>
      <p:grpSp>
        <p:nvGrpSpPr>
          <p:cNvPr id="12" name="Group 11"/>
          <p:cNvGrpSpPr/>
          <p:nvPr/>
        </p:nvGrpSpPr>
        <p:grpSpPr>
          <a:xfrm>
            <a:off x="948944" y="3449964"/>
            <a:ext cx="3060699" cy="2514600"/>
            <a:chOff x="1181100" y="1930400"/>
            <a:chExt cx="3060699" cy="2514600"/>
          </a:xfrm>
        </p:grpSpPr>
        <p:sp>
          <p:nvSpPr>
            <p:cNvPr id="4" name="Rectangle 3"/>
            <p:cNvSpPr/>
            <p:nvPr/>
          </p:nvSpPr>
          <p:spPr>
            <a:xfrm>
              <a:off x="1181100" y="2819400"/>
              <a:ext cx="1689100" cy="73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3632199" y="1930400"/>
              <a:ext cx="6096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cxnSp>
        <p:nvCxnSpPr>
          <p:cNvPr id="8" name="Straight Arrow Connector 7"/>
          <p:cNvCxnSpPr>
            <a:stCxn id="4" idx="3"/>
          </p:cNvCxnSpPr>
          <p:nvPr/>
        </p:nvCxnSpPr>
        <p:spPr>
          <a:xfrm>
            <a:off x="2638044" y="4707264"/>
            <a:ext cx="18034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8200" y="5993048"/>
            <a:ext cx="3603244" cy="400110"/>
          </a:xfrm>
          <a:prstGeom prst="rect">
            <a:avLst/>
          </a:prstGeom>
          <a:noFill/>
        </p:spPr>
        <p:txBody>
          <a:bodyPr wrap="square" rtlCol="0">
            <a:spAutoFit/>
          </a:bodyPr>
          <a:lstStyle/>
          <a:p>
            <a:r>
              <a:rPr lang="en-US" sz="2000" b="1" dirty="0"/>
              <a:t>Only need short exposure time</a:t>
            </a:r>
            <a:endParaRPr lang="en-AU" sz="2000" b="1" dirty="0"/>
          </a:p>
        </p:txBody>
      </p:sp>
      <p:grpSp>
        <p:nvGrpSpPr>
          <p:cNvPr id="13" name="Group 12"/>
          <p:cNvGrpSpPr/>
          <p:nvPr/>
        </p:nvGrpSpPr>
        <p:grpSpPr>
          <a:xfrm>
            <a:off x="6727444" y="4338964"/>
            <a:ext cx="4749800" cy="736600"/>
            <a:chOff x="1181100" y="2819400"/>
            <a:chExt cx="4749800" cy="736600"/>
          </a:xfrm>
        </p:grpSpPr>
        <p:sp>
          <p:nvSpPr>
            <p:cNvPr id="14" name="Rectangle 13"/>
            <p:cNvSpPr/>
            <p:nvPr/>
          </p:nvSpPr>
          <p:spPr>
            <a:xfrm>
              <a:off x="1181100" y="2819400"/>
              <a:ext cx="1689100" cy="73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p:cNvSpPr/>
            <p:nvPr/>
          </p:nvSpPr>
          <p:spPr>
            <a:xfrm rot="16200000">
              <a:off x="4368800" y="1930400"/>
              <a:ext cx="6096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cxnSp>
        <p:nvCxnSpPr>
          <p:cNvPr id="16" name="Straight Arrow Connector 15"/>
          <p:cNvCxnSpPr>
            <a:stCxn id="14" idx="3"/>
          </p:cNvCxnSpPr>
          <p:nvPr/>
        </p:nvCxnSpPr>
        <p:spPr>
          <a:xfrm flipV="1">
            <a:off x="8416544" y="4707263"/>
            <a:ext cx="3441700"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16700" y="5993048"/>
            <a:ext cx="3603244" cy="400110"/>
          </a:xfrm>
          <a:prstGeom prst="rect">
            <a:avLst/>
          </a:prstGeom>
          <a:noFill/>
        </p:spPr>
        <p:txBody>
          <a:bodyPr wrap="square" rtlCol="0">
            <a:spAutoFit/>
          </a:bodyPr>
          <a:lstStyle/>
          <a:p>
            <a:r>
              <a:rPr lang="en-US" sz="2000" b="1" dirty="0"/>
              <a:t>Need long exposure time</a:t>
            </a:r>
            <a:endParaRPr lang="en-AU" sz="2000" b="1" dirty="0"/>
          </a:p>
        </p:txBody>
      </p:sp>
      <p:sp>
        <p:nvSpPr>
          <p:cNvPr id="6" name="TextBox 5"/>
          <p:cNvSpPr txBox="1"/>
          <p:nvPr/>
        </p:nvSpPr>
        <p:spPr>
          <a:xfrm>
            <a:off x="4991725" y="0"/>
            <a:ext cx="7200275" cy="1477328"/>
          </a:xfrm>
          <a:prstGeom prst="rect">
            <a:avLst/>
          </a:prstGeom>
          <a:noFill/>
        </p:spPr>
        <p:txBody>
          <a:bodyPr wrap="square" rtlCol="0">
            <a:spAutoFit/>
          </a:bodyPr>
          <a:lstStyle/>
          <a:p>
            <a:r>
              <a:rPr lang="en-US" dirty="0"/>
              <a:t>One of the important things to consider while performing X-Ray/CT imaging is the x-ray particle counts. Objects with uniform thickness will not have any effects in the final image, but in our case, the thickness of the object, which the x-ray should pass through, changes. To take this in to account, varying exposure time is used for better image quality.</a:t>
            </a:r>
            <a:endParaRPr lang="en-AU" dirty="0"/>
          </a:p>
        </p:txBody>
      </p:sp>
    </p:spTree>
    <p:extLst>
      <p:ext uri="{BB962C8B-B14F-4D97-AF65-F5344CB8AC3E}">
        <p14:creationId xmlns:p14="http://schemas.microsoft.com/office/powerpoint/2010/main" val="2841279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14666</TotalTime>
  <Words>2892</Words>
  <Application>Microsoft Office PowerPoint</Application>
  <PresentationFormat>Widescreen</PresentationFormat>
  <Paragraphs>172</Paragraphs>
  <Slides>15</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3D Reconstruction of Acehnese Musical Instruments</vt:lpstr>
      <vt:lpstr>3D Modeling of the instruments</vt:lpstr>
      <vt:lpstr>3D scanning</vt:lpstr>
      <vt:lpstr>3D scanning</vt:lpstr>
      <vt:lpstr>Computer Aided Design(CAD)</vt:lpstr>
      <vt:lpstr>CAD modeling progress </vt:lpstr>
      <vt:lpstr>X-ray/CT scanning</vt:lpstr>
      <vt:lpstr>X-ray/CT scanning</vt:lpstr>
      <vt:lpstr>Scanning Method</vt:lpstr>
      <vt:lpstr>Reconstruction</vt:lpstr>
      <vt:lpstr>Reconstruction</vt:lpstr>
      <vt:lpstr>Comparison of 3D modeling techniques</vt:lpstr>
      <vt:lpstr>PowerPoint Presentation</vt:lpstr>
      <vt:lpstr>3D printing</vt:lpstr>
      <vt:lpstr>PowerPoint Presentation</vt:lpstr>
    </vt:vector>
  </TitlesOfParts>
  <Company>Monash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reconstruction of musical instruments</dc:title>
  <dc:creator>Yeonuk Kim</dc:creator>
  <cp:lastModifiedBy>anonymous</cp:lastModifiedBy>
  <cp:revision>48</cp:revision>
  <cp:lastPrinted>2016-11-29T03:45:09Z</cp:lastPrinted>
  <dcterms:created xsi:type="dcterms:W3CDTF">2016-04-06T02:24:58Z</dcterms:created>
  <dcterms:modified xsi:type="dcterms:W3CDTF">2019-06-11T23:54:43Z</dcterms:modified>
</cp:coreProperties>
</file>