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Lst>
  <p:notesMasterIdLst>
    <p:notesMasterId r:id="rId19"/>
  </p:notesMasterIdLst>
  <p:sldIdLst>
    <p:sldId id="984" r:id="rId2"/>
    <p:sldId id="963" r:id="rId3"/>
    <p:sldId id="282" r:id="rId4"/>
    <p:sldId id="986" r:id="rId5"/>
    <p:sldId id="980" r:id="rId6"/>
    <p:sldId id="978" r:id="rId7"/>
    <p:sldId id="956" r:id="rId8"/>
    <p:sldId id="957" r:id="rId9"/>
    <p:sldId id="346" r:id="rId10"/>
    <p:sldId id="968" r:id="rId11"/>
    <p:sldId id="958" r:id="rId12"/>
    <p:sldId id="974" r:id="rId13"/>
    <p:sldId id="987" r:id="rId14"/>
    <p:sldId id="989" r:id="rId15"/>
    <p:sldId id="970" r:id="rId16"/>
    <p:sldId id="971" r:id="rId17"/>
    <p:sldId id="972" r:id="rId18"/>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5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855"/>
  </p:normalViewPr>
  <p:slideViewPr>
    <p:cSldViewPr snapToGrid="0" snapToObjects="1">
      <p:cViewPr varScale="1">
        <p:scale>
          <a:sx n="159" d="100"/>
          <a:sy n="159" d="100"/>
        </p:scale>
        <p:origin x="1368"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7841E2-6F90-D947-A6AE-0AD023B18B44}" type="datetimeFigureOut">
              <a:rPr kumimoji="1" lang="ja-JP" altLang="en-US" smtClean="0"/>
              <a:t>2019/6/11</a:t>
            </a:fld>
            <a:endParaRPr kumimoji="1" lang="ja-JP" altLang="en-US"/>
          </a:p>
        </p:txBody>
      </p:sp>
      <p:sp>
        <p:nvSpPr>
          <p:cNvPr id="4" name="スライド イメージ プレースホルダー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C1B02C-99DF-464C-B8C8-0AC3A097A023}" type="slidenum">
              <a:rPr kumimoji="1" lang="ja-JP" altLang="en-US" smtClean="0"/>
              <a:t>‹#›</a:t>
            </a:fld>
            <a:endParaRPr kumimoji="1" lang="ja-JP" altLang="en-US"/>
          </a:p>
        </p:txBody>
      </p:sp>
    </p:spTree>
    <p:extLst>
      <p:ext uri="{BB962C8B-B14F-4D97-AF65-F5344CB8AC3E}">
        <p14:creationId xmlns:p14="http://schemas.microsoft.com/office/powerpoint/2010/main" val="76046857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ja-JP" altLang="en-US"/>
              <a:t>マスター テキストの書式設定</a:t>
            </a:r>
          </a:p>
        </p:txBody>
      </p:sp>
      <p:sp>
        <p:nvSpPr>
          <p:cNvPr id="7" name="タイトル 6">
            <a:extLst>
              <a:ext uri="{FF2B5EF4-FFF2-40B4-BE49-F238E27FC236}">
                <a16:creationId xmlns:a16="http://schemas.microsoft.com/office/drawing/2014/main" id="{068F155D-2857-4ED3-946C-2F443AA4654C}"/>
              </a:ext>
            </a:extLst>
          </p:cNvPr>
          <p:cNvSpPr>
            <a:spLocks noGrp="1"/>
          </p:cNvSpPr>
          <p:nvPr>
            <p:ph type="title"/>
          </p:nvPr>
        </p:nvSpPr>
        <p:spPr/>
        <p:txBody>
          <a:bodyPr/>
          <a:lstStyle/>
          <a:p>
            <a:r>
              <a:rPr kumimoji="1" lang="ja-JP" altLang="en-US"/>
              <a:t>マスター タイトルの書式設定</a:t>
            </a:r>
          </a:p>
        </p:txBody>
      </p:sp>
      <p:sp>
        <p:nvSpPr>
          <p:cNvPr id="8" name="日付プレースホルダー 7">
            <a:extLst>
              <a:ext uri="{FF2B5EF4-FFF2-40B4-BE49-F238E27FC236}">
                <a16:creationId xmlns:a16="http://schemas.microsoft.com/office/drawing/2014/main" id="{7CDA762E-09CA-489A-B6B9-814E3684DF4F}"/>
              </a:ext>
            </a:extLst>
          </p:cNvPr>
          <p:cNvSpPr>
            <a:spLocks noGrp="1"/>
          </p:cNvSpPr>
          <p:nvPr>
            <p:ph type="dt" sz="half" idx="10"/>
          </p:nvPr>
        </p:nvSpPr>
        <p:spPr/>
        <p:txBody>
          <a:bodyPr/>
          <a:lstStyle/>
          <a:p>
            <a:r>
              <a:rPr lang="en-US" altLang="ja-JP"/>
              <a:t>2019/5/28</a:t>
            </a:r>
            <a:endParaRPr lang="ja-JP" altLang="en-US"/>
          </a:p>
        </p:txBody>
      </p:sp>
      <p:sp>
        <p:nvSpPr>
          <p:cNvPr id="9" name="フッター プレースホルダー 8">
            <a:extLst>
              <a:ext uri="{FF2B5EF4-FFF2-40B4-BE49-F238E27FC236}">
                <a16:creationId xmlns:a16="http://schemas.microsoft.com/office/drawing/2014/main" id="{9C186F52-FEFD-4397-B890-69517A98D3D2}"/>
              </a:ext>
            </a:extLst>
          </p:cNvPr>
          <p:cNvSpPr>
            <a:spLocks noGrp="1"/>
          </p:cNvSpPr>
          <p:nvPr>
            <p:ph type="ftr" sz="quarter" idx="11"/>
          </p:nvPr>
        </p:nvSpPr>
        <p:spPr/>
        <p:txBody>
          <a:bodyPr/>
          <a:lstStyle/>
          <a:p>
            <a:r>
              <a:rPr lang="en-US" altLang="ja-JP" dirty="0"/>
              <a:t>Japan Open Science Summit </a:t>
            </a:r>
          </a:p>
          <a:p>
            <a:r>
              <a:rPr lang="ja-JP" altLang="en-US" dirty="0"/>
              <a:t>「研究データマネジメント人材の育成を展望する」</a:t>
            </a:r>
          </a:p>
        </p:txBody>
      </p:sp>
      <p:sp>
        <p:nvSpPr>
          <p:cNvPr id="10" name="スライド番号プレースホルダー 9">
            <a:extLst>
              <a:ext uri="{FF2B5EF4-FFF2-40B4-BE49-F238E27FC236}">
                <a16:creationId xmlns:a16="http://schemas.microsoft.com/office/drawing/2014/main" id="{87747F41-EF50-45E1-8612-385D03077FEA}"/>
              </a:ext>
            </a:extLst>
          </p:cNvPr>
          <p:cNvSpPr>
            <a:spLocks noGrp="1"/>
          </p:cNvSpPr>
          <p:nvPr>
            <p:ph type="sldNum" sz="quarter" idx="12"/>
          </p:nvPr>
        </p:nvSpPr>
        <p:spPr/>
        <p:txBody>
          <a:bodyPr/>
          <a:lstStyle/>
          <a:p>
            <a:fld id="{BACFBB97-D57A-1E44-A4E9-C702A50F0671}" type="slidenum">
              <a:rPr lang="ja-JP" altLang="en-US" smtClean="0"/>
              <a:pPr/>
              <a:t>‹#›</a:t>
            </a:fld>
            <a:endParaRPr lang="ja-JP" altLang="en-US"/>
          </a:p>
        </p:txBody>
      </p:sp>
    </p:spTree>
    <p:extLst>
      <p:ext uri="{BB962C8B-B14F-4D97-AF65-F5344CB8AC3E}">
        <p14:creationId xmlns:p14="http://schemas.microsoft.com/office/powerpoint/2010/main" val="37341310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p:txBody>
      </p:sp>
      <p:sp>
        <p:nvSpPr>
          <p:cNvPr id="4" name="Date Placeholder 3"/>
          <p:cNvSpPr>
            <a:spLocks noGrp="1"/>
          </p:cNvSpPr>
          <p:nvPr>
            <p:ph type="dt" sz="half" idx="10"/>
          </p:nvPr>
        </p:nvSpPr>
        <p:spPr/>
        <p:txBody>
          <a:bodyPr/>
          <a:lstStyle/>
          <a:p>
            <a:r>
              <a:rPr kumimoji="1" lang="en-US" altLang="ja-JP"/>
              <a:t>2019/5/28</a:t>
            </a:r>
            <a:endParaRPr kumimoji="1" lang="ja-JP" altLang="en-US"/>
          </a:p>
        </p:txBody>
      </p:sp>
      <p:sp>
        <p:nvSpPr>
          <p:cNvPr id="5" name="Footer Placeholder 4"/>
          <p:cNvSpPr>
            <a:spLocks noGrp="1"/>
          </p:cNvSpPr>
          <p:nvPr>
            <p:ph type="ftr" sz="quarter" idx="11"/>
          </p:nvPr>
        </p:nvSpPr>
        <p:spPr/>
        <p:txBody>
          <a:bodyPr/>
          <a:lstStyle/>
          <a:p>
            <a:r>
              <a:rPr kumimoji="1" lang="en-US" altLang="ja-JP"/>
              <a:t>Japan Open Science Summit  </a:t>
            </a:r>
            <a:r>
              <a:rPr kumimoji="1" lang="ja-JP" altLang="en-US"/>
              <a:t>「研究データマネジメント人材の育成を展望する」</a:t>
            </a:r>
          </a:p>
        </p:txBody>
      </p:sp>
      <p:sp>
        <p:nvSpPr>
          <p:cNvPr id="6" name="Slide Number Placeholder 5"/>
          <p:cNvSpPr>
            <a:spLocks noGrp="1"/>
          </p:cNvSpPr>
          <p:nvPr>
            <p:ph type="sldNum" sz="quarter" idx="12"/>
          </p:nvPr>
        </p:nvSpPr>
        <p:spPr/>
        <p:txBody>
          <a:bodyPr/>
          <a:lstStyle/>
          <a:p>
            <a:fld id="{BACFBB97-D57A-1E44-A4E9-C702A50F0671}" type="slidenum">
              <a:rPr kumimoji="1" lang="ja-JP" altLang="en-US" smtClean="0"/>
              <a:t>‹#›</a:t>
            </a:fld>
            <a:endParaRPr kumimoji="1" lang="ja-JP" altLang="en-US"/>
          </a:p>
        </p:txBody>
      </p:sp>
    </p:spTree>
    <p:extLst>
      <p:ext uri="{BB962C8B-B14F-4D97-AF65-F5344CB8AC3E}">
        <p14:creationId xmlns:p14="http://schemas.microsoft.com/office/powerpoint/2010/main" val="35133593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レイアウト用パー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803C015-F0D9-E548-B74E-A9DBEBAE24FC}"/>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71E7BD16-8FF7-A742-B577-A79FE675122F}"/>
              </a:ext>
            </a:extLst>
          </p:cNvPr>
          <p:cNvSpPr>
            <a:spLocks noGrp="1"/>
          </p:cNvSpPr>
          <p:nvPr>
            <p:ph type="dt" sz="half" idx="10"/>
          </p:nvPr>
        </p:nvSpPr>
        <p:spPr>
          <a:xfrm>
            <a:off x="2277824" y="6356354"/>
            <a:ext cx="1422504" cy="365125"/>
          </a:xfrm>
          <a:prstGeom prst="rect">
            <a:avLst/>
          </a:prstGeom>
        </p:spPr>
        <p:txBody>
          <a:bodyPr/>
          <a:lstStyle/>
          <a:p>
            <a:r>
              <a:rPr lang="en-US" altLang="ja-JP"/>
              <a:t>2019/5/28</a:t>
            </a:r>
            <a:endParaRPr lang="ja-JP" altLang="en-US"/>
          </a:p>
        </p:txBody>
      </p:sp>
      <p:sp>
        <p:nvSpPr>
          <p:cNvPr id="4" name="フッター プレースホルダー 3">
            <a:extLst>
              <a:ext uri="{FF2B5EF4-FFF2-40B4-BE49-F238E27FC236}">
                <a16:creationId xmlns:a16="http://schemas.microsoft.com/office/drawing/2014/main" id="{1D3AD975-8466-F248-918C-9142C3CE1148}"/>
              </a:ext>
            </a:extLst>
          </p:cNvPr>
          <p:cNvSpPr>
            <a:spLocks noGrp="1"/>
          </p:cNvSpPr>
          <p:nvPr>
            <p:ph type="ftr" sz="quarter" idx="11"/>
          </p:nvPr>
        </p:nvSpPr>
        <p:spPr>
          <a:xfrm>
            <a:off x="3700329" y="6356354"/>
            <a:ext cx="4812904" cy="365125"/>
          </a:xfrm>
          <a:prstGeom prst="rect">
            <a:avLst/>
          </a:prstGeom>
        </p:spPr>
        <p:txBody>
          <a:bodyPr/>
          <a:lstStyle/>
          <a:p>
            <a:r>
              <a:rPr lang="en-US" altLang="ja-JP"/>
              <a:t>Japan Open Science Summit  </a:t>
            </a:r>
            <a:r>
              <a:rPr lang="ja-JP" altLang="en-US"/>
              <a:t>「研究データマネジメント人材の育成を展望する」</a:t>
            </a:r>
          </a:p>
        </p:txBody>
      </p:sp>
      <p:sp>
        <p:nvSpPr>
          <p:cNvPr id="5" name="スライド番号プレースホルダー 4">
            <a:extLst>
              <a:ext uri="{FF2B5EF4-FFF2-40B4-BE49-F238E27FC236}">
                <a16:creationId xmlns:a16="http://schemas.microsoft.com/office/drawing/2014/main" id="{82AF687B-3465-724A-A080-6A345DDD56A6}"/>
              </a:ext>
            </a:extLst>
          </p:cNvPr>
          <p:cNvSpPr>
            <a:spLocks noGrp="1"/>
          </p:cNvSpPr>
          <p:nvPr>
            <p:ph type="sldNum" sz="quarter" idx="12"/>
          </p:nvPr>
        </p:nvSpPr>
        <p:spPr/>
        <p:txBody>
          <a:bodyPr/>
          <a:lstStyle/>
          <a:p>
            <a:fld id="{BACFBB97-D57A-1E44-A4E9-C702A50F0671}" type="slidenum">
              <a:rPr lang="ja-JP" altLang="en-US" smtClean="0"/>
              <a:pPr/>
              <a:t>‹#›</a:t>
            </a:fld>
            <a:endParaRPr lang="ja-JP" altLang="en-US"/>
          </a:p>
        </p:txBody>
      </p:sp>
      <p:grpSp>
        <p:nvGrpSpPr>
          <p:cNvPr id="24" name="グループ化 23">
            <a:extLst>
              <a:ext uri="{FF2B5EF4-FFF2-40B4-BE49-F238E27FC236}">
                <a16:creationId xmlns:a16="http://schemas.microsoft.com/office/drawing/2014/main" id="{61839E02-CC93-274D-AFC1-3B04A234313F}"/>
              </a:ext>
            </a:extLst>
          </p:cNvPr>
          <p:cNvGrpSpPr/>
          <p:nvPr userDrawn="1"/>
        </p:nvGrpSpPr>
        <p:grpSpPr>
          <a:xfrm>
            <a:off x="1" y="0"/>
            <a:ext cx="9519667" cy="6356352"/>
            <a:chOff x="0" y="0"/>
            <a:chExt cx="11716512" cy="6356352"/>
          </a:xfrm>
        </p:grpSpPr>
        <p:sp>
          <p:nvSpPr>
            <p:cNvPr id="25" name="正方形/長方形 24">
              <a:extLst>
                <a:ext uri="{FF2B5EF4-FFF2-40B4-BE49-F238E27FC236}">
                  <a16:creationId xmlns:a16="http://schemas.microsoft.com/office/drawing/2014/main" id="{9E93E012-F91C-6E42-808F-14B3029F58EB}"/>
                </a:ext>
              </a:extLst>
            </p:cNvPr>
            <p:cNvSpPr/>
            <p:nvPr userDrawn="1"/>
          </p:nvSpPr>
          <p:spPr>
            <a:xfrm>
              <a:off x="0" y="589128"/>
              <a:ext cx="838200" cy="8912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26" name="正方形/長方形 25">
              <a:extLst>
                <a:ext uri="{FF2B5EF4-FFF2-40B4-BE49-F238E27FC236}">
                  <a16:creationId xmlns:a16="http://schemas.microsoft.com/office/drawing/2014/main" id="{3F230310-86E6-A747-9FA4-87AB315B8291}"/>
                </a:ext>
              </a:extLst>
            </p:cNvPr>
            <p:cNvSpPr/>
            <p:nvPr userDrawn="1"/>
          </p:nvSpPr>
          <p:spPr>
            <a:xfrm>
              <a:off x="11353799" y="589128"/>
              <a:ext cx="362713" cy="8912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27" name="正方形/長方形 26">
              <a:extLst>
                <a:ext uri="{FF2B5EF4-FFF2-40B4-BE49-F238E27FC236}">
                  <a16:creationId xmlns:a16="http://schemas.microsoft.com/office/drawing/2014/main" id="{C242FE8B-66A0-C448-A751-19B7411355B5}"/>
                </a:ext>
              </a:extLst>
            </p:cNvPr>
            <p:cNvSpPr/>
            <p:nvPr userDrawn="1"/>
          </p:nvSpPr>
          <p:spPr>
            <a:xfrm>
              <a:off x="1526403" y="0"/>
              <a:ext cx="763201" cy="15481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28" name="正方形/長方形 27">
              <a:extLst>
                <a:ext uri="{FF2B5EF4-FFF2-40B4-BE49-F238E27FC236}">
                  <a16:creationId xmlns:a16="http://schemas.microsoft.com/office/drawing/2014/main" id="{9EF2B575-20C1-B447-90AB-9A36081C7E50}"/>
                </a:ext>
              </a:extLst>
            </p:cNvPr>
            <p:cNvSpPr/>
            <p:nvPr userDrawn="1"/>
          </p:nvSpPr>
          <p:spPr>
            <a:xfrm>
              <a:off x="1526402" y="1362579"/>
              <a:ext cx="763201" cy="21619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29" name="正方形/長方形 28">
              <a:extLst>
                <a:ext uri="{FF2B5EF4-FFF2-40B4-BE49-F238E27FC236}">
                  <a16:creationId xmlns:a16="http://schemas.microsoft.com/office/drawing/2014/main" id="{C1E2556B-D8BF-5E4E-88C2-17B9ADCF617A}"/>
                </a:ext>
              </a:extLst>
            </p:cNvPr>
            <p:cNvSpPr/>
            <p:nvPr userDrawn="1"/>
          </p:nvSpPr>
          <p:spPr>
            <a:xfrm>
              <a:off x="3470378" y="6189251"/>
              <a:ext cx="763201" cy="1671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grpSp>
    </p:spTree>
    <p:extLst>
      <p:ext uri="{BB962C8B-B14F-4D97-AF65-F5344CB8AC3E}">
        <p14:creationId xmlns:p14="http://schemas.microsoft.com/office/powerpoint/2010/main" val="34802072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4B16DCF-A7EA-4674-B319-3449443CF3A1}"/>
              </a:ext>
            </a:extLst>
          </p:cNvPr>
          <p:cNvSpPr>
            <a:spLocks noGrp="1"/>
          </p:cNvSpPr>
          <p:nvPr>
            <p:ph type="ctrTitle"/>
          </p:nvPr>
        </p:nvSpPr>
        <p:spPr>
          <a:xfrm>
            <a:off x="1238250" y="1122363"/>
            <a:ext cx="7429500" cy="2387600"/>
          </a:xfrm>
        </p:spPr>
        <p:txBody>
          <a:bodyPr anchor="b"/>
          <a:lstStyle>
            <a:lvl1pPr algn="ctr">
              <a:defRPr sz="6000"/>
            </a:lvl1pPr>
          </a:lstStyle>
          <a:p>
            <a:r>
              <a:rPr kumimoji="1" lang="ja-JP" altLang="en-US"/>
              <a:t>マスター タイトルの書式設定</a:t>
            </a:r>
          </a:p>
        </p:txBody>
      </p:sp>
      <p:sp>
        <p:nvSpPr>
          <p:cNvPr id="3" name="サブタイトル 2">
            <a:extLst>
              <a:ext uri="{FF2B5EF4-FFF2-40B4-BE49-F238E27FC236}">
                <a16:creationId xmlns:a16="http://schemas.microsoft.com/office/drawing/2014/main" id="{253E2442-C760-4918-A376-F45F2E807F0B}"/>
              </a:ext>
            </a:extLst>
          </p:cNvPr>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F55D4B60-486F-49A8-AD8A-1EBFB6012D5A}"/>
              </a:ext>
            </a:extLst>
          </p:cNvPr>
          <p:cNvSpPr>
            <a:spLocks noGrp="1"/>
          </p:cNvSpPr>
          <p:nvPr>
            <p:ph type="dt" sz="half" idx="10"/>
          </p:nvPr>
        </p:nvSpPr>
        <p:spPr/>
        <p:txBody>
          <a:bodyPr/>
          <a:lstStyle/>
          <a:p>
            <a:r>
              <a:rPr kumimoji="1" lang="en-US" altLang="ja-JP"/>
              <a:t>2019/5/28</a:t>
            </a:r>
            <a:endParaRPr kumimoji="1" lang="ja-JP" altLang="en-US"/>
          </a:p>
        </p:txBody>
      </p:sp>
      <p:sp>
        <p:nvSpPr>
          <p:cNvPr id="5" name="フッター プレースホルダー 4">
            <a:extLst>
              <a:ext uri="{FF2B5EF4-FFF2-40B4-BE49-F238E27FC236}">
                <a16:creationId xmlns:a16="http://schemas.microsoft.com/office/drawing/2014/main" id="{0C80AD0A-1E88-4B6C-BF56-EE70B0541DF4}"/>
              </a:ext>
            </a:extLst>
          </p:cNvPr>
          <p:cNvSpPr>
            <a:spLocks noGrp="1"/>
          </p:cNvSpPr>
          <p:nvPr>
            <p:ph type="ftr" sz="quarter" idx="11"/>
          </p:nvPr>
        </p:nvSpPr>
        <p:spPr/>
        <p:txBody>
          <a:bodyPr/>
          <a:lstStyle/>
          <a:p>
            <a:r>
              <a:rPr kumimoji="1" lang="en-US" altLang="ja-JP"/>
              <a:t>Japan Open Science Summit  </a:t>
            </a:r>
            <a:r>
              <a:rPr kumimoji="1" lang="ja-JP" altLang="en-US"/>
              <a:t>「研究データマネジメント人材の育成を展望する」</a:t>
            </a:r>
          </a:p>
        </p:txBody>
      </p:sp>
      <p:sp>
        <p:nvSpPr>
          <p:cNvPr id="6" name="スライド番号プレースホルダー 5">
            <a:extLst>
              <a:ext uri="{FF2B5EF4-FFF2-40B4-BE49-F238E27FC236}">
                <a16:creationId xmlns:a16="http://schemas.microsoft.com/office/drawing/2014/main" id="{D4745C9B-A28E-4EA3-8DF7-F2D06B39BDAA}"/>
              </a:ext>
            </a:extLst>
          </p:cNvPr>
          <p:cNvSpPr>
            <a:spLocks noGrp="1"/>
          </p:cNvSpPr>
          <p:nvPr>
            <p:ph type="sldNum" sz="quarter" idx="12"/>
          </p:nvPr>
        </p:nvSpPr>
        <p:spPr/>
        <p:txBody>
          <a:bodyPr/>
          <a:lstStyle/>
          <a:p>
            <a:fld id="{B6C40DCC-9D9D-423B-99E5-F2E0ACAC2F4F}" type="slidenum">
              <a:rPr kumimoji="1" lang="ja-JP" altLang="en-US" smtClean="0"/>
              <a:t>‹#›</a:t>
            </a:fld>
            <a:endParaRPr kumimoji="1" lang="ja-JP" altLang="en-US"/>
          </a:p>
        </p:txBody>
      </p:sp>
    </p:spTree>
    <p:extLst>
      <p:ext uri="{BB962C8B-B14F-4D97-AF65-F5344CB8AC3E}">
        <p14:creationId xmlns:p14="http://schemas.microsoft.com/office/powerpoint/2010/main" val="33262190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657882"/>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r>
              <a:rPr kumimoji="1" lang="en-US" altLang="ja-JP"/>
              <a:t>2019/5/28</a:t>
            </a:r>
            <a:endParaRPr kumimoji="1" lang="ja-JP" altLang="en-US"/>
          </a:p>
        </p:txBody>
      </p:sp>
      <p:sp>
        <p:nvSpPr>
          <p:cNvPr id="5" name="Footer Placeholder 4"/>
          <p:cNvSpPr>
            <a:spLocks noGrp="1"/>
          </p:cNvSpPr>
          <p:nvPr>
            <p:ph type="ftr" sz="quarter" idx="11"/>
          </p:nvPr>
        </p:nvSpPr>
        <p:spPr/>
        <p:txBody>
          <a:bodyPr/>
          <a:lstStyle/>
          <a:p>
            <a:r>
              <a:rPr kumimoji="1" lang="en-US" altLang="ja-JP"/>
              <a:t>Japan Open Science Summit  </a:t>
            </a:r>
            <a:r>
              <a:rPr kumimoji="1" lang="ja-JP" altLang="en-US"/>
              <a:t>「研究データマネジメント人材の育成を展望する」</a:t>
            </a:r>
            <a:endParaRPr kumimoji="1" lang="ja-JP" altLang="en-US" dirty="0"/>
          </a:p>
        </p:txBody>
      </p:sp>
      <p:sp>
        <p:nvSpPr>
          <p:cNvPr id="6" name="Slide Number Placeholder 5"/>
          <p:cNvSpPr>
            <a:spLocks noGrp="1"/>
          </p:cNvSpPr>
          <p:nvPr>
            <p:ph type="sldNum" sz="quarter" idx="12"/>
          </p:nvPr>
        </p:nvSpPr>
        <p:spPr/>
        <p:txBody>
          <a:bodyPr/>
          <a:lstStyle/>
          <a:p>
            <a:fld id="{BACFBB97-D57A-1E44-A4E9-C702A50F0671}" type="slidenum">
              <a:rPr kumimoji="1" lang="ja-JP" altLang="en-US" smtClean="0"/>
              <a:t>‹#›</a:t>
            </a:fld>
            <a:endParaRPr kumimoji="1" lang="ja-JP" altLang="en-US"/>
          </a:p>
        </p:txBody>
      </p:sp>
    </p:spTree>
    <p:extLst>
      <p:ext uri="{BB962C8B-B14F-4D97-AF65-F5344CB8AC3E}">
        <p14:creationId xmlns:p14="http://schemas.microsoft.com/office/powerpoint/2010/main" val="18502234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591059"/>
            <a:ext cx="4210050" cy="4585905"/>
          </a:xfrm>
        </p:spPr>
        <p:txBody>
          <a:bodyPr/>
          <a:lstStyle/>
          <a:p>
            <a:pPr lvl="0"/>
            <a:r>
              <a:rPr lang="ja-JP" altLang="en-US"/>
              <a:t>マスター テキストの書式設定</a:t>
            </a:r>
          </a:p>
        </p:txBody>
      </p:sp>
      <p:sp>
        <p:nvSpPr>
          <p:cNvPr id="4" name="Content Placeholder 3"/>
          <p:cNvSpPr>
            <a:spLocks noGrp="1"/>
          </p:cNvSpPr>
          <p:nvPr>
            <p:ph sz="half" idx="2"/>
          </p:nvPr>
        </p:nvSpPr>
        <p:spPr>
          <a:xfrm>
            <a:off x="5014913" y="1591059"/>
            <a:ext cx="4210050" cy="4585905"/>
          </a:xfrm>
        </p:spPr>
        <p:txBody>
          <a:bodyPr/>
          <a:lstStyle/>
          <a:p>
            <a:pPr lvl="0"/>
            <a:r>
              <a:rPr lang="ja-JP" altLang="en-US"/>
              <a:t>マスター テキストの書式設定</a:t>
            </a:r>
          </a:p>
        </p:txBody>
      </p:sp>
      <p:sp>
        <p:nvSpPr>
          <p:cNvPr id="5" name="Date Placeholder 4"/>
          <p:cNvSpPr>
            <a:spLocks noGrp="1"/>
          </p:cNvSpPr>
          <p:nvPr>
            <p:ph type="dt" sz="half" idx="10"/>
          </p:nvPr>
        </p:nvSpPr>
        <p:spPr/>
        <p:txBody>
          <a:bodyPr/>
          <a:lstStyle/>
          <a:p>
            <a:r>
              <a:rPr kumimoji="1" lang="en-US" altLang="ja-JP"/>
              <a:t>2019/5/28</a:t>
            </a:r>
            <a:endParaRPr kumimoji="1" lang="ja-JP" altLang="en-US"/>
          </a:p>
        </p:txBody>
      </p:sp>
      <p:sp>
        <p:nvSpPr>
          <p:cNvPr id="6" name="Footer Placeholder 5"/>
          <p:cNvSpPr>
            <a:spLocks noGrp="1"/>
          </p:cNvSpPr>
          <p:nvPr>
            <p:ph type="ftr" sz="quarter" idx="11"/>
          </p:nvPr>
        </p:nvSpPr>
        <p:spPr/>
        <p:txBody>
          <a:bodyPr/>
          <a:lstStyle/>
          <a:p>
            <a:r>
              <a:rPr kumimoji="1" lang="en-US" altLang="ja-JP"/>
              <a:t>Japan Open Science Summit  </a:t>
            </a:r>
            <a:r>
              <a:rPr kumimoji="1" lang="ja-JP" altLang="en-US"/>
              <a:t>「研究データマネジメント人材の育成を展望する」</a:t>
            </a:r>
          </a:p>
        </p:txBody>
      </p:sp>
      <p:sp>
        <p:nvSpPr>
          <p:cNvPr id="7" name="Slide Number Placeholder 6"/>
          <p:cNvSpPr>
            <a:spLocks noGrp="1"/>
          </p:cNvSpPr>
          <p:nvPr>
            <p:ph type="sldNum" sz="quarter" idx="12"/>
          </p:nvPr>
        </p:nvSpPr>
        <p:spPr/>
        <p:txBody>
          <a:bodyPr/>
          <a:lstStyle/>
          <a:p>
            <a:fld id="{BACFBB97-D57A-1E44-A4E9-C702A50F0671}" type="slidenum">
              <a:rPr kumimoji="1" lang="ja-JP" altLang="en-US" smtClean="0"/>
              <a:t>‹#›</a:t>
            </a:fld>
            <a:endParaRPr kumimoji="1" lang="ja-JP" altLang="en-US"/>
          </a:p>
        </p:txBody>
      </p:sp>
    </p:spTree>
    <p:extLst>
      <p:ext uri="{BB962C8B-B14F-4D97-AF65-F5344CB8AC3E}">
        <p14:creationId xmlns:p14="http://schemas.microsoft.com/office/powerpoint/2010/main" val="10355958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154817"/>
            <a:ext cx="8543925" cy="12057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580770"/>
            <a:ext cx="4190702" cy="823912"/>
          </a:xfrm>
        </p:spPr>
        <p:txBody>
          <a:bodyPr anchor="ctr"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p:txBody>
      </p:sp>
      <p:sp>
        <p:nvSpPr>
          <p:cNvPr id="5" name="Text Placeholder 4"/>
          <p:cNvSpPr>
            <a:spLocks noGrp="1"/>
          </p:cNvSpPr>
          <p:nvPr>
            <p:ph type="body" sz="quarter" idx="3"/>
          </p:nvPr>
        </p:nvSpPr>
        <p:spPr>
          <a:xfrm>
            <a:off x="5014913" y="1580770"/>
            <a:ext cx="4211340" cy="823912"/>
          </a:xfrm>
        </p:spPr>
        <p:txBody>
          <a:bodyPr anchor="ctr"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p:txBody>
      </p:sp>
      <p:sp>
        <p:nvSpPr>
          <p:cNvPr id="7" name="Date Placeholder 6"/>
          <p:cNvSpPr>
            <a:spLocks noGrp="1"/>
          </p:cNvSpPr>
          <p:nvPr>
            <p:ph type="dt" sz="half" idx="10"/>
          </p:nvPr>
        </p:nvSpPr>
        <p:spPr/>
        <p:txBody>
          <a:bodyPr/>
          <a:lstStyle/>
          <a:p>
            <a:r>
              <a:rPr kumimoji="1" lang="en-US" altLang="ja-JP"/>
              <a:t>2019/5/28</a:t>
            </a:r>
            <a:endParaRPr kumimoji="1" lang="ja-JP" altLang="en-US"/>
          </a:p>
        </p:txBody>
      </p:sp>
      <p:sp>
        <p:nvSpPr>
          <p:cNvPr id="8" name="Footer Placeholder 7"/>
          <p:cNvSpPr>
            <a:spLocks noGrp="1"/>
          </p:cNvSpPr>
          <p:nvPr>
            <p:ph type="ftr" sz="quarter" idx="11"/>
          </p:nvPr>
        </p:nvSpPr>
        <p:spPr/>
        <p:txBody>
          <a:bodyPr/>
          <a:lstStyle/>
          <a:p>
            <a:r>
              <a:rPr kumimoji="1" lang="en-US" altLang="ja-JP"/>
              <a:t>Japan Open Science Summit  </a:t>
            </a:r>
            <a:r>
              <a:rPr kumimoji="1" lang="ja-JP" altLang="en-US"/>
              <a:t>「研究データマネジメント人材の育成を展望する」</a:t>
            </a:r>
          </a:p>
        </p:txBody>
      </p:sp>
      <p:sp>
        <p:nvSpPr>
          <p:cNvPr id="9" name="Slide Number Placeholder 8"/>
          <p:cNvSpPr>
            <a:spLocks noGrp="1"/>
          </p:cNvSpPr>
          <p:nvPr>
            <p:ph type="sldNum" sz="quarter" idx="12"/>
          </p:nvPr>
        </p:nvSpPr>
        <p:spPr/>
        <p:txBody>
          <a:bodyPr/>
          <a:lstStyle/>
          <a:p>
            <a:fld id="{BACFBB97-D57A-1E44-A4E9-C702A50F0671}" type="slidenum">
              <a:rPr kumimoji="1" lang="ja-JP" altLang="en-US" smtClean="0"/>
              <a:t>‹#›</a:t>
            </a:fld>
            <a:endParaRPr kumimoji="1" lang="ja-JP" altLang="en-US"/>
          </a:p>
        </p:txBody>
      </p:sp>
    </p:spTree>
    <p:extLst>
      <p:ext uri="{BB962C8B-B14F-4D97-AF65-F5344CB8AC3E}">
        <p14:creationId xmlns:p14="http://schemas.microsoft.com/office/powerpoint/2010/main" val="25124519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r>
              <a:rPr kumimoji="1" lang="en-US" altLang="ja-JP"/>
              <a:t>2019/5/28</a:t>
            </a:r>
            <a:endParaRPr kumimoji="1" lang="ja-JP" altLang="en-US"/>
          </a:p>
        </p:txBody>
      </p:sp>
      <p:sp>
        <p:nvSpPr>
          <p:cNvPr id="4" name="Footer Placeholder 3"/>
          <p:cNvSpPr>
            <a:spLocks noGrp="1"/>
          </p:cNvSpPr>
          <p:nvPr>
            <p:ph type="ftr" sz="quarter" idx="11"/>
          </p:nvPr>
        </p:nvSpPr>
        <p:spPr/>
        <p:txBody>
          <a:bodyPr/>
          <a:lstStyle/>
          <a:p>
            <a:r>
              <a:rPr kumimoji="1" lang="en-US" altLang="ja-JP"/>
              <a:t>Japan Open Science Summit  </a:t>
            </a:r>
            <a:r>
              <a:rPr kumimoji="1" lang="ja-JP" altLang="en-US"/>
              <a:t>「研究データマネジメント人材の育成を展望する」</a:t>
            </a:r>
          </a:p>
        </p:txBody>
      </p:sp>
      <p:sp>
        <p:nvSpPr>
          <p:cNvPr id="5" name="Slide Number Placeholder 4"/>
          <p:cNvSpPr>
            <a:spLocks noGrp="1"/>
          </p:cNvSpPr>
          <p:nvPr>
            <p:ph type="sldNum" sz="quarter" idx="12"/>
          </p:nvPr>
        </p:nvSpPr>
        <p:spPr/>
        <p:txBody>
          <a:bodyPr/>
          <a:lstStyle/>
          <a:p>
            <a:fld id="{BACFBB97-D57A-1E44-A4E9-C702A50F0671}" type="slidenum">
              <a:rPr kumimoji="1" lang="ja-JP" altLang="en-US" smtClean="0"/>
              <a:t>‹#›</a:t>
            </a:fld>
            <a:endParaRPr kumimoji="1" lang="ja-JP" altLang="en-US"/>
          </a:p>
        </p:txBody>
      </p:sp>
    </p:spTree>
    <p:extLst>
      <p:ext uri="{BB962C8B-B14F-4D97-AF65-F5344CB8AC3E}">
        <p14:creationId xmlns:p14="http://schemas.microsoft.com/office/powerpoint/2010/main" val="16244720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kumimoji="1" lang="en-US" altLang="ja-JP"/>
              <a:t>2019/5/28</a:t>
            </a:r>
            <a:endParaRPr kumimoji="1" lang="ja-JP" altLang="en-US"/>
          </a:p>
        </p:txBody>
      </p:sp>
      <p:sp>
        <p:nvSpPr>
          <p:cNvPr id="3" name="Footer Placeholder 2"/>
          <p:cNvSpPr>
            <a:spLocks noGrp="1"/>
          </p:cNvSpPr>
          <p:nvPr>
            <p:ph type="ftr" sz="quarter" idx="11"/>
          </p:nvPr>
        </p:nvSpPr>
        <p:spPr/>
        <p:txBody>
          <a:bodyPr/>
          <a:lstStyle/>
          <a:p>
            <a:r>
              <a:rPr kumimoji="1" lang="en-US" altLang="ja-JP"/>
              <a:t>Japan Open Science Summit  </a:t>
            </a:r>
            <a:r>
              <a:rPr kumimoji="1" lang="ja-JP" altLang="en-US"/>
              <a:t>「研究データマネジメント人材の育成を展望する」</a:t>
            </a:r>
          </a:p>
        </p:txBody>
      </p:sp>
      <p:sp>
        <p:nvSpPr>
          <p:cNvPr id="4" name="Slide Number Placeholder 3"/>
          <p:cNvSpPr>
            <a:spLocks noGrp="1"/>
          </p:cNvSpPr>
          <p:nvPr>
            <p:ph type="sldNum" sz="quarter" idx="12"/>
          </p:nvPr>
        </p:nvSpPr>
        <p:spPr/>
        <p:txBody>
          <a:bodyPr/>
          <a:lstStyle/>
          <a:p>
            <a:fld id="{BACFBB97-D57A-1E44-A4E9-C702A50F0671}" type="slidenum">
              <a:rPr kumimoji="1" lang="ja-JP" altLang="en-US" smtClean="0"/>
              <a:t>‹#›</a:t>
            </a:fld>
            <a:endParaRPr kumimoji="1" lang="ja-JP" altLang="en-US"/>
          </a:p>
        </p:txBody>
      </p:sp>
    </p:spTree>
    <p:extLst>
      <p:ext uri="{BB962C8B-B14F-4D97-AF65-F5344CB8AC3E}">
        <p14:creationId xmlns:p14="http://schemas.microsoft.com/office/powerpoint/2010/main" val="28564741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6"/>
            <a:ext cx="5014913" cy="52018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p:txBody>
      </p:sp>
      <p:sp>
        <p:nvSpPr>
          <p:cNvPr id="4" name="Text Placeholder 3"/>
          <p:cNvSpPr>
            <a:spLocks noGrp="1"/>
          </p:cNvSpPr>
          <p:nvPr>
            <p:ph type="body" sz="half" idx="2"/>
          </p:nvPr>
        </p:nvSpPr>
        <p:spPr>
          <a:xfrm>
            <a:off x="682328" y="2057400"/>
            <a:ext cx="3194943" cy="413185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r>
              <a:rPr kumimoji="1" lang="en-US" altLang="ja-JP"/>
              <a:t>2019/5/28</a:t>
            </a:r>
            <a:endParaRPr kumimoji="1" lang="ja-JP" altLang="en-US"/>
          </a:p>
        </p:txBody>
      </p:sp>
      <p:sp>
        <p:nvSpPr>
          <p:cNvPr id="6" name="Footer Placeholder 5"/>
          <p:cNvSpPr>
            <a:spLocks noGrp="1"/>
          </p:cNvSpPr>
          <p:nvPr>
            <p:ph type="ftr" sz="quarter" idx="11"/>
          </p:nvPr>
        </p:nvSpPr>
        <p:spPr/>
        <p:txBody>
          <a:bodyPr/>
          <a:lstStyle/>
          <a:p>
            <a:r>
              <a:rPr kumimoji="1" lang="en-US" altLang="ja-JP"/>
              <a:t>Japan Open Science Summit  </a:t>
            </a:r>
            <a:r>
              <a:rPr kumimoji="1" lang="ja-JP" altLang="en-US"/>
              <a:t>「研究データマネジメント人材の育成を展望する」</a:t>
            </a:r>
          </a:p>
        </p:txBody>
      </p:sp>
      <p:sp>
        <p:nvSpPr>
          <p:cNvPr id="7" name="Slide Number Placeholder 6"/>
          <p:cNvSpPr>
            <a:spLocks noGrp="1"/>
          </p:cNvSpPr>
          <p:nvPr>
            <p:ph type="sldNum" sz="quarter" idx="12"/>
          </p:nvPr>
        </p:nvSpPr>
        <p:spPr/>
        <p:txBody>
          <a:bodyPr/>
          <a:lstStyle/>
          <a:p>
            <a:fld id="{BACFBB97-D57A-1E44-A4E9-C702A50F0671}" type="slidenum">
              <a:rPr kumimoji="1" lang="ja-JP" altLang="en-US" smtClean="0"/>
              <a:t>‹#›</a:t>
            </a:fld>
            <a:endParaRPr kumimoji="1" lang="ja-JP" altLang="en-US"/>
          </a:p>
        </p:txBody>
      </p:sp>
    </p:spTree>
    <p:extLst>
      <p:ext uri="{BB962C8B-B14F-4D97-AF65-F5344CB8AC3E}">
        <p14:creationId xmlns:p14="http://schemas.microsoft.com/office/powerpoint/2010/main" val="3411955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6"/>
            <a:ext cx="5014913" cy="5201824"/>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82328" y="2057400"/>
            <a:ext cx="3194943" cy="413185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r>
              <a:rPr kumimoji="1" lang="en-US" altLang="ja-JP"/>
              <a:t>2019/5/28</a:t>
            </a:r>
            <a:endParaRPr kumimoji="1" lang="ja-JP" altLang="en-US"/>
          </a:p>
        </p:txBody>
      </p:sp>
      <p:sp>
        <p:nvSpPr>
          <p:cNvPr id="6" name="Footer Placeholder 5"/>
          <p:cNvSpPr>
            <a:spLocks noGrp="1"/>
          </p:cNvSpPr>
          <p:nvPr>
            <p:ph type="ftr" sz="quarter" idx="11"/>
          </p:nvPr>
        </p:nvSpPr>
        <p:spPr/>
        <p:txBody>
          <a:bodyPr/>
          <a:lstStyle/>
          <a:p>
            <a:r>
              <a:rPr kumimoji="1" lang="en-US" altLang="ja-JP"/>
              <a:t>Japan Open Science Summit  </a:t>
            </a:r>
            <a:r>
              <a:rPr kumimoji="1" lang="ja-JP" altLang="en-US"/>
              <a:t>「研究データマネジメント人材の育成を展望する」</a:t>
            </a:r>
          </a:p>
        </p:txBody>
      </p:sp>
      <p:sp>
        <p:nvSpPr>
          <p:cNvPr id="7" name="Slide Number Placeholder 6"/>
          <p:cNvSpPr>
            <a:spLocks noGrp="1"/>
          </p:cNvSpPr>
          <p:nvPr>
            <p:ph type="sldNum" sz="quarter" idx="12"/>
          </p:nvPr>
        </p:nvSpPr>
        <p:spPr/>
        <p:txBody>
          <a:bodyPr/>
          <a:lstStyle/>
          <a:p>
            <a:fld id="{BACFBB97-D57A-1E44-A4E9-C702A50F0671}" type="slidenum">
              <a:rPr kumimoji="1" lang="ja-JP" altLang="en-US" smtClean="0"/>
              <a:t>‹#›</a:t>
            </a:fld>
            <a:endParaRPr kumimoji="1" lang="ja-JP" altLang="en-US"/>
          </a:p>
        </p:txBody>
      </p:sp>
    </p:spTree>
    <p:extLst>
      <p:ext uri="{BB962C8B-B14F-4D97-AF65-F5344CB8AC3E}">
        <p14:creationId xmlns:p14="http://schemas.microsoft.com/office/powerpoint/2010/main" val="7216597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p:txBody>
      </p:sp>
      <p:sp>
        <p:nvSpPr>
          <p:cNvPr id="4" name="Date Placeholder 3"/>
          <p:cNvSpPr>
            <a:spLocks noGrp="1"/>
          </p:cNvSpPr>
          <p:nvPr>
            <p:ph type="dt" sz="half" idx="10"/>
          </p:nvPr>
        </p:nvSpPr>
        <p:spPr/>
        <p:txBody>
          <a:bodyPr/>
          <a:lstStyle/>
          <a:p>
            <a:r>
              <a:rPr kumimoji="1" lang="en-US" altLang="ja-JP"/>
              <a:t>2019/5/28</a:t>
            </a:r>
            <a:endParaRPr kumimoji="1" lang="ja-JP" altLang="en-US"/>
          </a:p>
        </p:txBody>
      </p:sp>
      <p:sp>
        <p:nvSpPr>
          <p:cNvPr id="5" name="Footer Placeholder 4"/>
          <p:cNvSpPr>
            <a:spLocks noGrp="1"/>
          </p:cNvSpPr>
          <p:nvPr>
            <p:ph type="ftr" sz="quarter" idx="11"/>
          </p:nvPr>
        </p:nvSpPr>
        <p:spPr/>
        <p:txBody>
          <a:bodyPr/>
          <a:lstStyle/>
          <a:p>
            <a:r>
              <a:rPr kumimoji="1" lang="en-US" altLang="ja-JP"/>
              <a:t>Japan Open Science Summit  </a:t>
            </a:r>
            <a:r>
              <a:rPr kumimoji="1" lang="ja-JP" altLang="en-US"/>
              <a:t>「研究データマネジメント人材の育成を展望する」</a:t>
            </a:r>
          </a:p>
        </p:txBody>
      </p:sp>
      <p:sp>
        <p:nvSpPr>
          <p:cNvPr id="6" name="Slide Number Placeholder 5"/>
          <p:cNvSpPr>
            <a:spLocks noGrp="1"/>
          </p:cNvSpPr>
          <p:nvPr>
            <p:ph type="sldNum" sz="quarter" idx="12"/>
          </p:nvPr>
        </p:nvSpPr>
        <p:spPr/>
        <p:txBody>
          <a:bodyPr/>
          <a:lstStyle/>
          <a:p>
            <a:fld id="{BACFBB97-D57A-1E44-A4E9-C702A50F0671}" type="slidenum">
              <a:rPr kumimoji="1" lang="ja-JP" altLang="en-US" smtClean="0"/>
              <a:t>‹#›</a:t>
            </a:fld>
            <a:endParaRPr kumimoji="1" lang="ja-JP" altLang="en-US"/>
          </a:p>
        </p:txBody>
      </p:sp>
    </p:spTree>
    <p:extLst>
      <p:ext uri="{BB962C8B-B14F-4D97-AF65-F5344CB8AC3E}">
        <p14:creationId xmlns:p14="http://schemas.microsoft.com/office/powerpoint/2010/main" val="32364283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sv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sv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154817"/>
            <a:ext cx="8543925" cy="1199063"/>
          </a:xfrm>
          <a:prstGeom prst="rect">
            <a:avLst/>
          </a:prstGeom>
        </p:spPr>
        <p:txBody>
          <a:bodyPr vert="horz" lIns="91440" tIns="45720" rIns="91440" bIns="45720" rtlCol="0" anchor="b" anchorCtr="0">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681038" y="1591059"/>
            <a:ext cx="8543925" cy="4585905"/>
          </a:xfrm>
          <a:prstGeom prst="rect">
            <a:avLst/>
          </a:prstGeom>
        </p:spPr>
        <p:txBody>
          <a:bodyPr vert="horz" lIns="91440" tIns="45720" rIns="91440" bIns="45720" rtlCol="0">
            <a:normAutofit/>
          </a:bodyPr>
          <a:lstStyle/>
          <a:p>
            <a:pPr lvl="0"/>
            <a:r>
              <a:rPr lang="ja-JP" altLang="en-US" dirty="0"/>
              <a:t>マスター テキストの書式設定
第 </a:t>
            </a:r>
            <a:r>
              <a:rPr lang="en-US" altLang="ja-JP" dirty="0"/>
              <a:t>2 </a:t>
            </a:r>
            <a:r>
              <a:rPr lang="ja-JP" altLang="en-US" dirty="0"/>
              <a:t>レベル
第 </a:t>
            </a:r>
            <a:r>
              <a:rPr lang="en-US" altLang="ja-JP" dirty="0"/>
              <a:t>3 </a:t>
            </a:r>
            <a:r>
              <a:rPr lang="ja-JP" altLang="en-US" dirty="0"/>
              <a:t>レベル
第 </a:t>
            </a:r>
            <a:r>
              <a:rPr lang="en-US" altLang="ja-JP" dirty="0"/>
              <a:t>4 </a:t>
            </a:r>
            <a:r>
              <a:rPr lang="ja-JP" altLang="en-US" dirty="0"/>
              <a:t>レベル
第 </a:t>
            </a:r>
            <a:r>
              <a:rPr lang="en-US" altLang="ja-JP" dirty="0"/>
              <a:t>5 </a:t>
            </a:r>
            <a:r>
              <a:rPr lang="ja-JP" altLang="en-US" dirty="0"/>
              <a:t>レベル</a:t>
            </a:r>
            <a:endParaRPr lang="en-US" dirty="0"/>
          </a:p>
        </p:txBody>
      </p:sp>
      <p:sp>
        <p:nvSpPr>
          <p:cNvPr id="4" name="Date Placeholder 3"/>
          <p:cNvSpPr>
            <a:spLocks noGrp="1"/>
          </p:cNvSpPr>
          <p:nvPr>
            <p:ph type="dt" sz="half" idx="2"/>
          </p:nvPr>
        </p:nvSpPr>
        <p:spPr>
          <a:xfrm>
            <a:off x="2724150" y="6356352"/>
            <a:ext cx="148398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ltLang="ja-JP"/>
              <a:t>2019/5/28</a:t>
            </a:r>
            <a:endParaRPr lang="ja-JP" altLang="en-US"/>
          </a:p>
        </p:txBody>
      </p:sp>
      <p:sp>
        <p:nvSpPr>
          <p:cNvPr id="5" name="Footer Placeholder 4"/>
          <p:cNvSpPr>
            <a:spLocks noGrp="1"/>
          </p:cNvSpPr>
          <p:nvPr>
            <p:ph type="ftr" sz="quarter" idx="3"/>
          </p:nvPr>
        </p:nvSpPr>
        <p:spPr>
          <a:xfrm>
            <a:off x="4208130" y="6356352"/>
            <a:ext cx="4346353"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altLang="ja-JP"/>
              <a:t>Japan Open Science Summit  </a:t>
            </a:r>
            <a:r>
              <a:rPr lang="ja-JP" altLang="en-US"/>
              <a:t>「研究データマネジメント人材の育成を展望する」</a:t>
            </a:r>
            <a:endParaRPr lang="ja-JP" altLang="en-US" dirty="0"/>
          </a:p>
        </p:txBody>
      </p:sp>
      <p:sp>
        <p:nvSpPr>
          <p:cNvPr id="6" name="Slide Number Placeholder 5"/>
          <p:cNvSpPr>
            <a:spLocks noGrp="1"/>
          </p:cNvSpPr>
          <p:nvPr>
            <p:ph type="sldNum" sz="quarter" idx="4"/>
          </p:nvPr>
        </p:nvSpPr>
        <p:spPr>
          <a:xfrm>
            <a:off x="8554484" y="6356352"/>
            <a:ext cx="67047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CFBB97-D57A-1E44-A4E9-C702A50F0671}" type="slidenum">
              <a:rPr lang="ja-JP" altLang="en-US" smtClean="0"/>
              <a:pPr/>
              <a:t>‹#›</a:t>
            </a:fld>
            <a:endParaRPr lang="ja-JP" altLang="en-US"/>
          </a:p>
        </p:txBody>
      </p:sp>
      <p:sp>
        <p:nvSpPr>
          <p:cNvPr id="7" name="正方形/長方形 6">
            <a:extLst>
              <a:ext uri="{FF2B5EF4-FFF2-40B4-BE49-F238E27FC236}">
                <a16:creationId xmlns:a16="http://schemas.microsoft.com/office/drawing/2014/main" id="{478339E3-FD3A-0240-AA1B-57BB0E80CBD1}"/>
              </a:ext>
            </a:extLst>
          </p:cNvPr>
          <p:cNvSpPr/>
          <p:nvPr userDrawn="1"/>
        </p:nvSpPr>
        <p:spPr>
          <a:xfrm>
            <a:off x="9519666" y="0"/>
            <a:ext cx="386334" cy="6858000"/>
          </a:xfrm>
          <a:prstGeom prst="rect">
            <a:avLst/>
          </a:prstGeom>
          <a:solidFill>
            <a:srgbClr val="002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pic>
        <p:nvPicPr>
          <p:cNvPr id="8" name="グラフィックス 7">
            <a:extLst>
              <a:ext uri="{FF2B5EF4-FFF2-40B4-BE49-F238E27FC236}">
                <a16:creationId xmlns:a16="http://schemas.microsoft.com/office/drawing/2014/main" id="{67B0A57C-D8DB-B643-B0D3-51976859BB28}"/>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9591760" y="5327363"/>
            <a:ext cx="242147" cy="853440"/>
          </a:xfrm>
          <a:prstGeom prst="rect">
            <a:avLst/>
          </a:prstGeom>
        </p:spPr>
      </p:pic>
      <p:pic>
        <p:nvPicPr>
          <p:cNvPr id="9" name="グラフィックス 8">
            <a:extLst>
              <a:ext uri="{FF2B5EF4-FFF2-40B4-BE49-F238E27FC236}">
                <a16:creationId xmlns:a16="http://schemas.microsoft.com/office/drawing/2014/main" id="{D000EC37-4ADB-4F47-A4BD-ECE4DDA3DD56}"/>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08656" y="6468346"/>
            <a:ext cx="1889845" cy="129540"/>
          </a:xfrm>
          <a:prstGeom prst="rect">
            <a:avLst/>
          </a:prstGeom>
        </p:spPr>
      </p:pic>
    </p:spTree>
    <p:extLst>
      <p:ext uri="{BB962C8B-B14F-4D97-AF65-F5344CB8AC3E}">
        <p14:creationId xmlns:p14="http://schemas.microsoft.com/office/powerpoint/2010/main" val="2805448297"/>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60" r:id="rId11"/>
    <p:sldLayoutId id="2147483673" r:id="rId12"/>
  </p:sldLayoutIdLst>
  <p:hf hdr="0"/>
  <p:txStyles>
    <p:titleStyle>
      <a:lvl1pPr algn="l" defTabSz="914400" rtl="0" eaLnBrk="1" latinLnBrk="0" hangingPunct="1">
        <a:lnSpc>
          <a:spcPct val="90000"/>
        </a:lnSpc>
        <a:spcBef>
          <a:spcPct val="0"/>
        </a:spcBef>
        <a:buNone/>
        <a:defRPr kumimoji="1" sz="4400" b="0" i="0" kern="1200">
          <a:solidFill>
            <a:srgbClr val="00205B"/>
          </a:solidFill>
          <a:latin typeface="Yu Gothic Medium" panose="020B0400000000000000" pitchFamily="34" charset="-128"/>
          <a:ea typeface="Yu Gothic Medium" panose="020B0400000000000000" pitchFamily="34" charset="-128"/>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b="0" i="0" kern="1200">
          <a:solidFill>
            <a:schemeClr val="tx1"/>
          </a:solidFill>
          <a:latin typeface="游ゴシック Medium" panose="020B0500000000000000" pitchFamily="50" charset="-128"/>
          <a:ea typeface="游ゴシック Medium" panose="020B0500000000000000"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orcid.org/0000-0002-5926-4903" TargetMode="External"/><Relationship Id="rId2" Type="http://schemas.openxmlformats.org/officeDocument/2006/relationships/hyperlink" Target="https://kyouindb.iimc.kyoto-u.ac.jp/j/zH8mD" TargetMode="External"/><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hyperlink" Target="https://researchmap.jp/takaakiaoki"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hyperlink" Target="https://doi.org/10.3897/rio.4.e26439" TargetMode="Externa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B972863-A5D6-4ABE-B11C-E8044DA14F12}"/>
              </a:ext>
            </a:extLst>
          </p:cNvPr>
          <p:cNvSpPr>
            <a:spLocks noGrp="1"/>
          </p:cNvSpPr>
          <p:nvPr>
            <p:ph type="ctrTitle"/>
          </p:nvPr>
        </p:nvSpPr>
        <p:spPr>
          <a:xfrm>
            <a:off x="1238250" y="396815"/>
            <a:ext cx="7429500" cy="2387600"/>
          </a:xfrm>
        </p:spPr>
        <p:txBody>
          <a:bodyPr>
            <a:normAutofit/>
          </a:bodyPr>
          <a:lstStyle/>
          <a:p>
            <a:pPr algn="l"/>
            <a:r>
              <a:rPr lang="ja-JP" altLang="en-US" sz="4000" dirty="0"/>
              <a:t>研究データマネジメント</a:t>
            </a:r>
            <a:br>
              <a:rPr lang="en-US" altLang="ja-JP" sz="4000" dirty="0"/>
            </a:br>
            <a:r>
              <a:rPr lang="ja-JP" altLang="en-US" sz="4000" dirty="0"/>
              <a:t>に対する共通理解</a:t>
            </a:r>
            <a:endParaRPr kumimoji="1" lang="ja-JP" altLang="en-US" sz="2400" dirty="0"/>
          </a:p>
        </p:txBody>
      </p:sp>
      <p:sp>
        <p:nvSpPr>
          <p:cNvPr id="3" name="サブタイトル 2">
            <a:extLst>
              <a:ext uri="{FF2B5EF4-FFF2-40B4-BE49-F238E27FC236}">
                <a16:creationId xmlns:a16="http://schemas.microsoft.com/office/drawing/2014/main" id="{31804D57-3D2F-4E59-8F4E-49D2AB3659CA}"/>
              </a:ext>
            </a:extLst>
          </p:cNvPr>
          <p:cNvSpPr>
            <a:spLocks noGrp="1"/>
          </p:cNvSpPr>
          <p:nvPr>
            <p:ph type="subTitle" idx="1"/>
          </p:nvPr>
        </p:nvSpPr>
        <p:spPr>
          <a:xfrm>
            <a:off x="1238250" y="3211721"/>
            <a:ext cx="7429500" cy="2803586"/>
          </a:xfrm>
        </p:spPr>
        <p:txBody>
          <a:bodyPr>
            <a:normAutofit lnSpcReduction="10000"/>
          </a:bodyPr>
          <a:lstStyle/>
          <a:p>
            <a:pPr algn="l"/>
            <a:r>
              <a:rPr lang="ja-JP" altLang="en-US" dirty="0"/>
              <a:t>京都大学</a:t>
            </a:r>
            <a:endParaRPr lang="en-US" altLang="ja-JP" dirty="0"/>
          </a:p>
          <a:p>
            <a:pPr marL="361950" algn="l"/>
            <a:r>
              <a:rPr lang="ja-JP" altLang="en-US" dirty="0"/>
              <a:t>情報環境機構  </a:t>
            </a:r>
            <a:r>
              <a:rPr lang="en-US" altLang="ja-JP" dirty="0"/>
              <a:t>/</a:t>
            </a:r>
            <a:r>
              <a:rPr lang="ja-JP" altLang="en-US" dirty="0"/>
              <a:t>  学術情報メディアセンター </a:t>
            </a:r>
            <a:r>
              <a:rPr lang="en-US" altLang="ja-JP" dirty="0"/>
              <a:t>/</a:t>
            </a:r>
            <a:r>
              <a:rPr lang="ja-JP" altLang="en-US" dirty="0"/>
              <a:t> </a:t>
            </a:r>
            <a:br>
              <a:rPr lang="en-US" altLang="ja-JP" dirty="0"/>
            </a:br>
            <a:r>
              <a:rPr lang="ja-JP" altLang="en-US" dirty="0"/>
              <a:t>アカデミックデータ・イノベーションユニット</a:t>
            </a:r>
            <a:endParaRPr lang="en-US" altLang="ja-JP" dirty="0"/>
          </a:p>
          <a:p>
            <a:pPr algn="l"/>
            <a:r>
              <a:rPr lang="ja-JP" altLang="en-US" dirty="0"/>
              <a:t>青木 学聡 </a:t>
            </a:r>
            <a:r>
              <a:rPr lang="en-US" altLang="ja-JP" dirty="0"/>
              <a:t>(</a:t>
            </a:r>
            <a:r>
              <a:rPr lang="ja-JP" altLang="en-US" dirty="0"/>
              <a:t>あおき たかあき</a:t>
            </a:r>
            <a:r>
              <a:rPr lang="en-US" altLang="ja-JP" dirty="0"/>
              <a:t>)</a:t>
            </a:r>
            <a:r>
              <a:rPr lang="ja-JP" altLang="en-US" dirty="0"/>
              <a:t> </a:t>
            </a:r>
            <a:endParaRPr lang="en-US" altLang="ja-JP" dirty="0"/>
          </a:p>
          <a:p>
            <a:pPr marL="361950" algn="l"/>
            <a:r>
              <a:rPr lang="en-US" altLang="ja-JP" dirty="0">
                <a:hlinkClick r:id="rId2"/>
              </a:rPr>
              <a:t>https://kyouindb.iimc.kyoto-u.ac.jp/j/zH8mD</a:t>
            </a:r>
            <a:endParaRPr lang="en-US" altLang="ja-JP" dirty="0"/>
          </a:p>
          <a:p>
            <a:pPr marL="361950" algn="l"/>
            <a:r>
              <a:rPr lang="en-US" altLang="ja-JP" dirty="0">
                <a:hlinkClick r:id="rId3"/>
              </a:rPr>
              <a:t>https://orcid.org/0000-0002-5926-4903</a:t>
            </a:r>
            <a:endParaRPr lang="en-US" altLang="ja-JP" dirty="0"/>
          </a:p>
          <a:p>
            <a:pPr marL="361950" algn="l"/>
            <a:r>
              <a:rPr lang="en-US" altLang="ja-JP" dirty="0">
                <a:hlinkClick r:id="rId4"/>
              </a:rPr>
              <a:t>https://researchmap.jp/takaakiaoki</a:t>
            </a:r>
            <a:endParaRPr lang="en-US" altLang="ja-JP" dirty="0"/>
          </a:p>
          <a:p>
            <a:pPr algn="l"/>
            <a:endParaRPr lang="en-US" altLang="ja-JP" dirty="0"/>
          </a:p>
          <a:p>
            <a:pPr algn="l"/>
            <a:endParaRPr lang="en-US" altLang="ja-JP" dirty="0"/>
          </a:p>
          <a:p>
            <a:pPr algn="l"/>
            <a:endParaRPr lang="en-US" altLang="ja-JP" dirty="0"/>
          </a:p>
        </p:txBody>
      </p:sp>
      <p:sp>
        <p:nvSpPr>
          <p:cNvPr id="9" name="スライド番号プレースホルダー 8">
            <a:extLst>
              <a:ext uri="{FF2B5EF4-FFF2-40B4-BE49-F238E27FC236}">
                <a16:creationId xmlns:a16="http://schemas.microsoft.com/office/drawing/2014/main" id="{FE541A8D-BED9-4923-AB6B-1F53B379CEE5}"/>
              </a:ext>
            </a:extLst>
          </p:cNvPr>
          <p:cNvSpPr>
            <a:spLocks noGrp="1"/>
          </p:cNvSpPr>
          <p:nvPr>
            <p:ph type="sldNum" sz="quarter" idx="12"/>
          </p:nvPr>
        </p:nvSpPr>
        <p:spPr/>
        <p:txBody>
          <a:bodyPr/>
          <a:lstStyle/>
          <a:p>
            <a:fld id="{B6C40DCC-9D9D-423B-99E5-F2E0ACAC2F4F}" type="slidenum">
              <a:rPr kumimoji="1" lang="ja-JP" altLang="en-US" smtClean="0"/>
              <a:t>1</a:t>
            </a:fld>
            <a:endParaRPr kumimoji="1" lang="ja-JP" altLang="en-US"/>
          </a:p>
        </p:txBody>
      </p:sp>
      <p:sp>
        <p:nvSpPr>
          <p:cNvPr id="10" name="日付プレースホルダー 9">
            <a:extLst>
              <a:ext uri="{FF2B5EF4-FFF2-40B4-BE49-F238E27FC236}">
                <a16:creationId xmlns:a16="http://schemas.microsoft.com/office/drawing/2014/main" id="{6543FDCD-D487-42EF-B8D4-A3C948D9F44B}"/>
              </a:ext>
            </a:extLst>
          </p:cNvPr>
          <p:cNvSpPr>
            <a:spLocks noGrp="1"/>
          </p:cNvSpPr>
          <p:nvPr>
            <p:ph type="dt" sz="half" idx="10"/>
          </p:nvPr>
        </p:nvSpPr>
        <p:spPr/>
        <p:txBody>
          <a:bodyPr/>
          <a:lstStyle/>
          <a:p>
            <a:r>
              <a:rPr kumimoji="1" lang="en-US" altLang="ja-JP"/>
              <a:t>2019/5/28</a:t>
            </a:r>
            <a:endParaRPr kumimoji="1" lang="ja-JP" altLang="en-US"/>
          </a:p>
        </p:txBody>
      </p:sp>
      <p:sp>
        <p:nvSpPr>
          <p:cNvPr id="11" name="フッター プレースホルダー 10">
            <a:extLst>
              <a:ext uri="{FF2B5EF4-FFF2-40B4-BE49-F238E27FC236}">
                <a16:creationId xmlns:a16="http://schemas.microsoft.com/office/drawing/2014/main" id="{AE370515-4C32-4B8F-A999-63F54F54125B}"/>
              </a:ext>
            </a:extLst>
          </p:cNvPr>
          <p:cNvSpPr>
            <a:spLocks noGrp="1"/>
          </p:cNvSpPr>
          <p:nvPr>
            <p:ph type="ftr" sz="quarter" idx="11"/>
          </p:nvPr>
        </p:nvSpPr>
        <p:spPr/>
        <p:txBody>
          <a:bodyPr/>
          <a:lstStyle/>
          <a:p>
            <a:r>
              <a:rPr kumimoji="1" lang="en-US" altLang="ja-JP" dirty="0"/>
              <a:t>Japan Open Science Summit </a:t>
            </a:r>
            <a:br>
              <a:rPr kumimoji="1" lang="en-US" altLang="ja-JP" dirty="0"/>
            </a:br>
            <a:r>
              <a:rPr kumimoji="1" lang="en-US" altLang="ja-JP" dirty="0"/>
              <a:t> </a:t>
            </a:r>
            <a:r>
              <a:rPr kumimoji="1" lang="ja-JP" altLang="en-US" dirty="0"/>
              <a:t>「研究データマネジメント人材の育成を展望する」</a:t>
            </a:r>
          </a:p>
        </p:txBody>
      </p:sp>
      <p:pic>
        <p:nvPicPr>
          <p:cNvPr id="1026" name="Picture 2" descr="https://mirrors.creativecommons.org/presskit/buttons/88x31/png/by.png">
            <a:extLst>
              <a:ext uri="{FF2B5EF4-FFF2-40B4-BE49-F238E27FC236}">
                <a16:creationId xmlns:a16="http://schemas.microsoft.com/office/drawing/2014/main" id="{85968AF1-D036-43CE-BDAE-44D7C089FB7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7338" y="5839535"/>
            <a:ext cx="1004770" cy="351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55726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descr="テーブル, 人, 室内, 座っている が含まれている画像&#10;&#10;非常に高い精度で生成された説明">
            <a:extLst>
              <a:ext uri="{FF2B5EF4-FFF2-40B4-BE49-F238E27FC236}">
                <a16:creationId xmlns:a16="http://schemas.microsoft.com/office/drawing/2014/main" id="{443EA9A5-AD6A-4C15-A3C8-BAB6DF6479CF}"/>
              </a:ext>
            </a:extLst>
          </p:cNvPr>
          <p:cNvPicPr>
            <a:picLocks noChangeAspect="1"/>
          </p:cNvPicPr>
          <p:nvPr/>
        </p:nvPicPr>
        <p:blipFill rotWithShape="1">
          <a:blip r:embed="rId2">
            <a:extLst>
              <a:ext uri="{28A0092B-C50C-407E-A947-70E740481C1C}">
                <a14:useLocalDpi xmlns:a14="http://schemas.microsoft.com/office/drawing/2010/main" val="0"/>
              </a:ext>
            </a:extLst>
          </a:blip>
          <a:srcRect t="3485" r="-4" b="14205"/>
          <a:stretch/>
        </p:blipFill>
        <p:spPr>
          <a:xfrm>
            <a:off x="5352205" y="1690689"/>
            <a:ext cx="4553795" cy="2501837"/>
          </a:xfrm>
          <a:custGeom>
            <a:avLst/>
            <a:gdLst>
              <a:gd name="connsiteX0" fmla="*/ 1159248 w 5604670"/>
              <a:gd name="connsiteY0" fmla="*/ 0 h 2501837"/>
              <a:gd name="connsiteX1" fmla="*/ 5604670 w 5604670"/>
              <a:gd name="connsiteY1" fmla="*/ 0 h 2501837"/>
              <a:gd name="connsiteX2" fmla="*/ 5604670 w 5604670"/>
              <a:gd name="connsiteY2" fmla="*/ 2501837 h 2501837"/>
              <a:gd name="connsiteX3" fmla="*/ 0 w 5604670"/>
              <a:gd name="connsiteY3" fmla="*/ 2501837 h 2501837"/>
            </a:gdLst>
            <a:ahLst/>
            <a:cxnLst>
              <a:cxn ang="0">
                <a:pos x="connsiteX0" y="connsiteY0"/>
              </a:cxn>
              <a:cxn ang="0">
                <a:pos x="connsiteX1" y="connsiteY1"/>
              </a:cxn>
              <a:cxn ang="0">
                <a:pos x="connsiteX2" y="connsiteY2"/>
              </a:cxn>
              <a:cxn ang="0">
                <a:pos x="connsiteX3" y="connsiteY3"/>
              </a:cxn>
            </a:cxnLst>
            <a:rect l="l" t="t" r="r" b="b"/>
            <a:pathLst>
              <a:path w="5604670" h="2501837">
                <a:moveTo>
                  <a:pt x="1159248" y="0"/>
                </a:moveTo>
                <a:lnTo>
                  <a:pt x="5604670" y="0"/>
                </a:lnTo>
                <a:lnTo>
                  <a:pt x="5604670" y="2501837"/>
                </a:lnTo>
                <a:lnTo>
                  <a:pt x="0" y="2501837"/>
                </a:lnTo>
                <a:close/>
              </a:path>
            </a:pathLst>
          </a:custGeom>
        </p:spPr>
      </p:pic>
      <p:pic>
        <p:nvPicPr>
          <p:cNvPr id="10" name="コンテンツ プレースホルダー 4" descr="人, 室内, 座っている, ラップトップ が含まれている画像&#10;&#10;非常に高い精度で生成された説明">
            <a:extLst>
              <a:ext uri="{FF2B5EF4-FFF2-40B4-BE49-F238E27FC236}">
                <a16:creationId xmlns:a16="http://schemas.microsoft.com/office/drawing/2014/main" id="{29B516D4-515D-4B4C-849C-9ECBF7D4D6AE}"/>
              </a:ext>
            </a:extLst>
          </p:cNvPr>
          <p:cNvPicPr>
            <a:picLocks noChangeAspect="1"/>
          </p:cNvPicPr>
          <p:nvPr/>
        </p:nvPicPr>
        <p:blipFill rotWithShape="1">
          <a:blip r:embed="rId3">
            <a:extLst>
              <a:ext uri="{28A0092B-C50C-407E-A947-70E740481C1C}">
                <a14:useLocalDpi xmlns:a14="http://schemas.microsoft.com/office/drawing/2010/main" val="0"/>
              </a:ext>
            </a:extLst>
          </a:blip>
          <a:srcRect t="23507" r="-1" b="14186"/>
          <a:stretch/>
        </p:blipFill>
        <p:spPr>
          <a:xfrm>
            <a:off x="3892748" y="4357117"/>
            <a:ext cx="6013252" cy="2500884"/>
          </a:xfrm>
          <a:custGeom>
            <a:avLst/>
            <a:gdLst>
              <a:gd name="connsiteX0" fmla="*/ 1717230 w 7400925"/>
              <a:gd name="connsiteY0" fmla="*/ 0 h 2500884"/>
              <a:gd name="connsiteX1" fmla="*/ 7400925 w 7400925"/>
              <a:gd name="connsiteY1" fmla="*/ 0 h 2500884"/>
              <a:gd name="connsiteX2" fmla="*/ 7400925 w 7400925"/>
              <a:gd name="connsiteY2" fmla="*/ 2500884 h 2500884"/>
              <a:gd name="connsiteX3" fmla="*/ 0 w 7400925"/>
              <a:gd name="connsiteY3" fmla="*/ 2500884 h 2500884"/>
              <a:gd name="connsiteX4" fmla="*/ 0 w 7400925"/>
              <a:gd name="connsiteY4" fmla="*/ 2500883 h 2500884"/>
              <a:gd name="connsiteX5" fmla="*/ 552186 w 7400925"/>
              <a:gd name="connsiteY5" fmla="*/ 2500883 h 2500884"/>
              <a:gd name="connsiteX6" fmla="*/ 558423 w 7400925"/>
              <a:gd name="connsiteY6" fmla="*/ 2500883 h 2500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00925" h="2500884">
                <a:moveTo>
                  <a:pt x="1717230" y="0"/>
                </a:moveTo>
                <a:lnTo>
                  <a:pt x="7400925" y="0"/>
                </a:lnTo>
                <a:lnTo>
                  <a:pt x="7400925" y="2500884"/>
                </a:lnTo>
                <a:lnTo>
                  <a:pt x="0" y="2500884"/>
                </a:lnTo>
                <a:lnTo>
                  <a:pt x="0" y="2500883"/>
                </a:lnTo>
                <a:lnTo>
                  <a:pt x="552186" y="2500883"/>
                </a:lnTo>
                <a:lnTo>
                  <a:pt x="558423" y="2500883"/>
                </a:lnTo>
                <a:close/>
              </a:path>
            </a:pathLst>
          </a:custGeom>
        </p:spPr>
      </p:pic>
      <p:sp>
        <p:nvSpPr>
          <p:cNvPr id="2" name="タイトル 1">
            <a:extLst>
              <a:ext uri="{FF2B5EF4-FFF2-40B4-BE49-F238E27FC236}">
                <a16:creationId xmlns:a16="http://schemas.microsoft.com/office/drawing/2014/main" id="{480952DA-8F55-46B7-9429-7B9139DF9066}"/>
              </a:ext>
            </a:extLst>
          </p:cNvPr>
          <p:cNvSpPr>
            <a:spLocks noGrp="1"/>
          </p:cNvSpPr>
          <p:nvPr>
            <p:ph type="title"/>
          </p:nvPr>
        </p:nvSpPr>
        <p:spPr/>
        <p:txBody>
          <a:bodyPr>
            <a:noAutofit/>
          </a:bodyPr>
          <a:lstStyle/>
          <a:p>
            <a:r>
              <a:rPr lang="ja-JP" altLang="en-US" sz="3600" dirty="0">
                <a:solidFill>
                  <a:schemeClr val="tx1"/>
                </a:solidFill>
              </a:rPr>
              <a:t>ワークショップ形式による</a:t>
            </a:r>
            <a:br>
              <a:rPr lang="en-US" altLang="ja-JP" sz="3600" dirty="0">
                <a:solidFill>
                  <a:schemeClr val="tx1"/>
                </a:solidFill>
              </a:rPr>
            </a:br>
            <a:r>
              <a:rPr lang="ja-JP" altLang="en-US" sz="3600" dirty="0">
                <a:solidFill>
                  <a:schemeClr val="tx1"/>
                </a:solidFill>
              </a:rPr>
              <a:t>ルーブリック自己評価</a:t>
            </a:r>
            <a:endParaRPr kumimoji="1" lang="ja-JP" altLang="en-US" sz="3600" dirty="0">
              <a:solidFill>
                <a:schemeClr val="tx1"/>
              </a:solidFill>
            </a:endParaRPr>
          </a:p>
        </p:txBody>
      </p:sp>
      <p:sp>
        <p:nvSpPr>
          <p:cNvPr id="12" name="Content Placeholder 11">
            <a:extLst>
              <a:ext uri="{FF2B5EF4-FFF2-40B4-BE49-F238E27FC236}">
                <a16:creationId xmlns:a16="http://schemas.microsoft.com/office/drawing/2014/main" id="{201CDC9F-63CE-45CB-947C-D5176B69B62B}"/>
              </a:ext>
            </a:extLst>
          </p:cNvPr>
          <p:cNvSpPr>
            <a:spLocks noGrp="1"/>
          </p:cNvSpPr>
          <p:nvPr>
            <p:ph idx="1"/>
          </p:nvPr>
        </p:nvSpPr>
        <p:spPr>
          <a:xfrm>
            <a:off x="681037" y="2015406"/>
            <a:ext cx="4141945" cy="4065986"/>
          </a:xfrm>
        </p:spPr>
        <p:txBody>
          <a:bodyPr anchor="t">
            <a:normAutofit lnSpcReduction="10000"/>
          </a:bodyPr>
          <a:lstStyle/>
          <a:p>
            <a:r>
              <a:rPr lang="ja-JP" altLang="en-US" sz="2000" dirty="0"/>
              <a:t>参加者</a:t>
            </a:r>
            <a:r>
              <a:rPr lang="en-US" altLang="ja-JP" sz="2000" dirty="0"/>
              <a:t>10</a:t>
            </a:r>
            <a:r>
              <a:rPr lang="ja-JP" altLang="en-US" sz="2000" dirty="0"/>
              <a:t>名</a:t>
            </a:r>
            <a:endParaRPr lang="en-US" altLang="ja-JP" sz="2000" dirty="0"/>
          </a:p>
          <a:p>
            <a:endParaRPr lang="en-US" altLang="ja-JP" sz="2000" dirty="0"/>
          </a:p>
          <a:p>
            <a:r>
              <a:rPr lang="en-US" altLang="ja-JP" sz="2000" dirty="0"/>
              <a:t>Google Docs</a:t>
            </a:r>
            <a:r>
              <a:rPr lang="ja-JP" altLang="en-US" sz="2000" dirty="0"/>
              <a:t> にあらかじめ質問事項を記載した文書を配置、各人が同時に回答を書きこむ</a:t>
            </a:r>
            <a:endParaRPr lang="en-US" altLang="ja-JP" sz="2000" dirty="0"/>
          </a:p>
          <a:p>
            <a:pPr lvl="1"/>
            <a:r>
              <a:rPr lang="ja-JP" altLang="en-US" sz="1800" dirty="0"/>
              <a:t>他人の回答から、「どのように回答すればよいか、記述精度はどの程度か」がリアルタイムで認識できるので、「手が止まる」ということがなかった</a:t>
            </a:r>
            <a:endParaRPr lang="en-US" altLang="ja-JP" sz="1800" dirty="0"/>
          </a:p>
          <a:p>
            <a:endParaRPr lang="en-US" altLang="ja-JP" sz="2000" dirty="0"/>
          </a:p>
          <a:p>
            <a:r>
              <a:rPr lang="ja-JP" altLang="en-US" sz="2000" dirty="0"/>
              <a:t>回答時間は約</a:t>
            </a:r>
            <a:r>
              <a:rPr lang="en-US" altLang="ja-JP" sz="2000" dirty="0"/>
              <a:t>30</a:t>
            </a:r>
            <a:r>
              <a:rPr lang="ja-JP" altLang="en-US" sz="2000" dirty="0"/>
              <a:t>分、そのあと結果を見直しディスカッション</a:t>
            </a:r>
            <a:endParaRPr lang="en-US" sz="1200" dirty="0"/>
          </a:p>
        </p:txBody>
      </p:sp>
      <p:sp>
        <p:nvSpPr>
          <p:cNvPr id="3" name="日付プレースホルダー 2">
            <a:extLst>
              <a:ext uri="{FF2B5EF4-FFF2-40B4-BE49-F238E27FC236}">
                <a16:creationId xmlns:a16="http://schemas.microsoft.com/office/drawing/2014/main" id="{C247734E-9665-4156-90CD-F9D22109E6C4}"/>
              </a:ext>
            </a:extLst>
          </p:cNvPr>
          <p:cNvSpPr>
            <a:spLocks noGrp="1"/>
          </p:cNvSpPr>
          <p:nvPr>
            <p:ph type="dt" sz="half" idx="10"/>
          </p:nvPr>
        </p:nvSpPr>
        <p:spPr/>
        <p:txBody>
          <a:bodyPr/>
          <a:lstStyle/>
          <a:p>
            <a:r>
              <a:rPr lang="en-US" altLang="ja-JP"/>
              <a:t>2019/5/28</a:t>
            </a:r>
            <a:endParaRPr lang="ja-JP" altLang="en-US"/>
          </a:p>
        </p:txBody>
      </p:sp>
      <p:sp>
        <p:nvSpPr>
          <p:cNvPr id="4" name="フッター プレースホルダー 3">
            <a:extLst>
              <a:ext uri="{FF2B5EF4-FFF2-40B4-BE49-F238E27FC236}">
                <a16:creationId xmlns:a16="http://schemas.microsoft.com/office/drawing/2014/main" id="{86C767C4-905B-4DD3-9AAD-14E4D1C4A357}"/>
              </a:ext>
            </a:extLst>
          </p:cNvPr>
          <p:cNvSpPr>
            <a:spLocks noGrp="1"/>
          </p:cNvSpPr>
          <p:nvPr>
            <p:ph type="ftr" sz="quarter" idx="11"/>
          </p:nvPr>
        </p:nvSpPr>
        <p:spPr/>
        <p:txBody>
          <a:bodyPr/>
          <a:lstStyle/>
          <a:p>
            <a:r>
              <a:rPr lang="en-US" altLang="ja-JP"/>
              <a:t>Japan Open Science Summit </a:t>
            </a:r>
          </a:p>
          <a:p>
            <a:r>
              <a:rPr lang="ja-JP" altLang="en-US"/>
              <a:t>「研究データマネジメント人材の育成を展望する」</a:t>
            </a:r>
            <a:endParaRPr lang="ja-JP" altLang="en-US" dirty="0"/>
          </a:p>
        </p:txBody>
      </p:sp>
      <p:sp>
        <p:nvSpPr>
          <p:cNvPr id="5" name="スライド番号プレースホルダー 4">
            <a:extLst>
              <a:ext uri="{FF2B5EF4-FFF2-40B4-BE49-F238E27FC236}">
                <a16:creationId xmlns:a16="http://schemas.microsoft.com/office/drawing/2014/main" id="{78E7A1B3-5358-4F6A-887C-CFE042ED6436}"/>
              </a:ext>
            </a:extLst>
          </p:cNvPr>
          <p:cNvSpPr>
            <a:spLocks noGrp="1"/>
          </p:cNvSpPr>
          <p:nvPr>
            <p:ph type="sldNum" sz="quarter" idx="12"/>
          </p:nvPr>
        </p:nvSpPr>
        <p:spPr/>
        <p:txBody>
          <a:bodyPr/>
          <a:lstStyle/>
          <a:p>
            <a:fld id="{BACFBB97-D57A-1E44-A4E9-C702A50F0671}" type="slidenum">
              <a:rPr lang="ja-JP" altLang="en-US" smtClean="0"/>
              <a:pPr/>
              <a:t>10</a:t>
            </a:fld>
            <a:endParaRPr lang="ja-JP" altLang="en-US"/>
          </a:p>
        </p:txBody>
      </p:sp>
    </p:spTree>
    <p:extLst>
      <p:ext uri="{BB962C8B-B14F-4D97-AF65-F5344CB8AC3E}">
        <p14:creationId xmlns:p14="http://schemas.microsoft.com/office/powerpoint/2010/main" val="39944154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0CE5F4D-7367-4479-91AD-4B4A262F9196}"/>
              </a:ext>
            </a:extLst>
          </p:cNvPr>
          <p:cNvSpPr>
            <a:spLocks noGrp="1"/>
          </p:cNvSpPr>
          <p:nvPr>
            <p:ph type="title"/>
          </p:nvPr>
        </p:nvSpPr>
        <p:spPr/>
        <p:txBody>
          <a:bodyPr>
            <a:normAutofit/>
          </a:bodyPr>
          <a:lstStyle/>
          <a:p>
            <a:r>
              <a:rPr lang="ja-JP" altLang="en-US" dirty="0"/>
              <a:t>研究データの位置づけを確認</a:t>
            </a:r>
            <a:endParaRPr kumimoji="1" lang="ja-JP" altLang="en-US" dirty="0"/>
          </a:p>
        </p:txBody>
      </p:sp>
      <p:sp>
        <p:nvSpPr>
          <p:cNvPr id="3" name="コンテンツ プレースホルダー 2">
            <a:extLst>
              <a:ext uri="{FF2B5EF4-FFF2-40B4-BE49-F238E27FC236}">
                <a16:creationId xmlns:a16="http://schemas.microsoft.com/office/drawing/2014/main" id="{E86DD648-8420-4390-B9F6-D3B614169F70}"/>
              </a:ext>
            </a:extLst>
          </p:cNvPr>
          <p:cNvSpPr>
            <a:spLocks noGrp="1"/>
          </p:cNvSpPr>
          <p:nvPr>
            <p:ph idx="1"/>
          </p:nvPr>
        </p:nvSpPr>
        <p:spPr/>
        <p:txBody>
          <a:bodyPr>
            <a:normAutofit/>
          </a:bodyPr>
          <a:lstStyle/>
          <a:p>
            <a:r>
              <a:rPr lang="ja-JP" altLang="en-US" dirty="0"/>
              <a:t>「どのような立場で」「どのようなデータを対象として」回答しようとしているのかを明確にしないと議論がかみ合わない</a:t>
            </a:r>
            <a:endParaRPr lang="en-US" altLang="ja-JP" dirty="0"/>
          </a:p>
          <a:p>
            <a:r>
              <a:rPr lang="ja-JP" altLang="en-US" dirty="0"/>
              <a:t>ワークショップ参加者の立場</a:t>
            </a:r>
            <a:endParaRPr lang="en-US" altLang="ja-JP" dirty="0"/>
          </a:p>
          <a:p>
            <a:pPr lvl="1"/>
            <a:r>
              <a:rPr lang="en-US" altLang="ja-JP" dirty="0"/>
              <a:t>(Solo) </a:t>
            </a:r>
            <a:r>
              <a:rPr lang="ja-JP" altLang="en-US" dirty="0"/>
              <a:t>ほぼ一人で実施している研究</a:t>
            </a:r>
            <a:endParaRPr lang="en-US" altLang="ja-JP" dirty="0"/>
          </a:p>
          <a:p>
            <a:pPr lvl="1"/>
            <a:r>
              <a:rPr lang="en-US" altLang="ja-JP" dirty="0"/>
              <a:t>(PI)</a:t>
            </a:r>
            <a:r>
              <a:rPr lang="ja-JP" altLang="en-US" dirty="0"/>
              <a:t> ラボのリーダ、プロジェクトマネージャ</a:t>
            </a:r>
            <a:endParaRPr lang="en-US" altLang="ja-JP" dirty="0"/>
          </a:p>
          <a:p>
            <a:pPr lvl="1"/>
            <a:r>
              <a:rPr lang="en-US" altLang="ja-JP" dirty="0"/>
              <a:t>(Arc) </a:t>
            </a:r>
            <a:r>
              <a:rPr lang="ja-JP" altLang="en-US" dirty="0"/>
              <a:t>アーキビスト、コンテンツ作成者</a:t>
            </a:r>
            <a:endParaRPr lang="en-US" altLang="ja-JP" dirty="0"/>
          </a:p>
          <a:p>
            <a:pPr lvl="1"/>
            <a:r>
              <a:rPr lang="en-US" altLang="ja-JP" dirty="0"/>
              <a:t>(Repo) </a:t>
            </a:r>
            <a:r>
              <a:rPr lang="ja-JP" altLang="en-US" dirty="0"/>
              <a:t>データリポジトリ運営者</a:t>
            </a:r>
            <a:endParaRPr lang="en-US" altLang="ja-JP" dirty="0"/>
          </a:p>
          <a:p>
            <a:r>
              <a:rPr lang="ja-JP" altLang="en-US" dirty="0"/>
              <a:t>回答のまとめは「</a:t>
            </a:r>
            <a:r>
              <a:rPr lang="en-US" altLang="ja-JP" dirty="0"/>
              <a:t>2019</a:t>
            </a:r>
            <a:r>
              <a:rPr lang="ja-JP" altLang="en-US" dirty="0"/>
              <a:t> </a:t>
            </a:r>
            <a:r>
              <a:rPr lang="en-US" altLang="ja-JP" dirty="0"/>
              <a:t>DEIM</a:t>
            </a:r>
            <a:r>
              <a:rPr lang="ja-JP" altLang="en-US" dirty="0"/>
              <a:t> フォーラム」予稿集</a:t>
            </a:r>
            <a:br>
              <a:rPr lang="en-US" altLang="ja-JP" dirty="0"/>
            </a:br>
            <a:r>
              <a:rPr lang="en-US" altLang="ja-JP" sz="2400" dirty="0"/>
              <a:t>http://db-event.jpn.org/deim2019/post/papers/267.pdf</a:t>
            </a:r>
          </a:p>
          <a:p>
            <a:endParaRPr lang="en-US" altLang="ja-JP" dirty="0"/>
          </a:p>
        </p:txBody>
      </p:sp>
      <p:sp>
        <p:nvSpPr>
          <p:cNvPr id="4" name="日付プレースホルダー 3">
            <a:extLst>
              <a:ext uri="{FF2B5EF4-FFF2-40B4-BE49-F238E27FC236}">
                <a16:creationId xmlns:a16="http://schemas.microsoft.com/office/drawing/2014/main" id="{5B67DFAB-13F2-4074-877B-F18400EAE63A}"/>
              </a:ext>
            </a:extLst>
          </p:cNvPr>
          <p:cNvSpPr>
            <a:spLocks noGrp="1"/>
          </p:cNvSpPr>
          <p:nvPr>
            <p:ph type="dt" sz="half" idx="10"/>
          </p:nvPr>
        </p:nvSpPr>
        <p:spPr/>
        <p:txBody>
          <a:bodyPr/>
          <a:lstStyle/>
          <a:p>
            <a:r>
              <a:rPr lang="en-US" altLang="ja-JP"/>
              <a:t>2019/5/28</a:t>
            </a:r>
            <a:endParaRPr lang="ja-JP" altLang="en-US"/>
          </a:p>
        </p:txBody>
      </p:sp>
      <p:sp>
        <p:nvSpPr>
          <p:cNvPr id="5" name="フッター プレースホルダー 4">
            <a:extLst>
              <a:ext uri="{FF2B5EF4-FFF2-40B4-BE49-F238E27FC236}">
                <a16:creationId xmlns:a16="http://schemas.microsoft.com/office/drawing/2014/main" id="{08A186BB-5A0A-4896-B0CA-91A49CF3A4EE}"/>
              </a:ext>
            </a:extLst>
          </p:cNvPr>
          <p:cNvSpPr>
            <a:spLocks noGrp="1"/>
          </p:cNvSpPr>
          <p:nvPr>
            <p:ph type="ftr" sz="quarter" idx="11"/>
          </p:nvPr>
        </p:nvSpPr>
        <p:spPr/>
        <p:txBody>
          <a:bodyPr/>
          <a:lstStyle/>
          <a:p>
            <a:r>
              <a:rPr lang="en-US" altLang="ja-JP"/>
              <a:t>Japan Open Science Summit </a:t>
            </a:r>
          </a:p>
          <a:p>
            <a:r>
              <a:rPr lang="ja-JP" altLang="en-US"/>
              <a:t>「研究データマネジメント人材の育成を展望する」</a:t>
            </a:r>
            <a:endParaRPr lang="ja-JP" altLang="en-US" dirty="0"/>
          </a:p>
        </p:txBody>
      </p:sp>
      <p:sp>
        <p:nvSpPr>
          <p:cNvPr id="6" name="スライド番号プレースホルダー 5">
            <a:extLst>
              <a:ext uri="{FF2B5EF4-FFF2-40B4-BE49-F238E27FC236}">
                <a16:creationId xmlns:a16="http://schemas.microsoft.com/office/drawing/2014/main" id="{AD85457B-6F28-4567-8D9A-1D1E1AAF4440}"/>
              </a:ext>
            </a:extLst>
          </p:cNvPr>
          <p:cNvSpPr>
            <a:spLocks noGrp="1"/>
          </p:cNvSpPr>
          <p:nvPr>
            <p:ph type="sldNum" sz="quarter" idx="12"/>
          </p:nvPr>
        </p:nvSpPr>
        <p:spPr/>
        <p:txBody>
          <a:bodyPr/>
          <a:lstStyle/>
          <a:p>
            <a:fld id="{BACFBB97-D57A-1E44-A4E9-C702A50F0671}" type="slidenum">
              <a:rPr lang="ja-JP" altLang="en-US" smtClean="0"/>
              <a:pPr/>
              <a:t>11</a:t>
            </a:fld>
            <a:endParaRPr lang="ja-JP" altLang="en-US"/>
          </a:p>
        </p:txBody>
      </p:sp>
    </p:spTree>
    <p:extLst>
      <p:ext uri="{BB962C8B-B14F-4D97-AF65-F5344CB8AC3E}">
        <p14:creationId xmlns:p14="http://schemas.microsoft.com/office/powerpoint/2010/main" val="18580302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E308F1B-3F5C-4134-8AD4-A69ABD137E51}"/>
              </a:ext>
            </a:extLst>
          </p:cNvPr>
          <p:cNvSpPr>
            <a:spLocks noGrp="1"/>
          </p:cNvSpPr>
          <p:nvPr>
            <p:ph type="title"/>
          </p:nvPr>
        </p:nvSpPr>
        <p:spPr/>
        <p:txBody>
          <a:bodyPr>
            <a:normAutofit/>
          </a:bodyPr>
          <a:lstStyle/>
          <a:p>
            <a:r>
              <a:rPr lang="ja-JP" altLang="en-US" dirty="0"/>
              <a:t>まとめ</a:t>
            </a:r>
            <a:endParaRPr kumimoji="1" lang="ja-JP" altLang="en-US" dirty="0"/>
          </a:p>
        </p:txBody>
      </p:sp>
      <p:sp>
        <p:nvSpPr>
          <p:cNvPr id="3" name="コンテンツ プレースホルダー 2">
            <a:extLst>
              <a:ext uri="{FF2B5EF4-FFF2-40B4-BE49-F238E27FC236}">
                <a16:creationId xmlns:a16="http://schemas.microsoft.com/office/drawing/2014/main" id="{425340B3-5CEF-4107-A7F7-AB3D3B8F402D}"/>
              </a:ext>
            </a:extLst>
          </p:cNvPr>
          <p:cNvSpPr>
            <a:spLocks noGrp="1"/>
          </p:cNvSpPr>
          <p:nvPr>
            <p:ph idx="1"/>
          </p:nvPr>
        </p:nvSpPr>
        <p:spPr/>
        <p:txBody>
          <a:bodyPr>
            <a:normAutofit/>
          </a:bodyPr>
          <a:lstStyle/>
          <a:p>
            <a:r>
              <a:rPr lang="ja-JP" altLang="en-US" dirty="0"/>
              <a:t>研究者、分野によって定義が異なる「研究データマネジメント」を「ルーブリック」の形式で整理</a:t>
            </a:r>
            <a:endParaRPr lang="en-US" altLang="ja-JP" dirty="0"/>
          </a:p>
          <a:p>
            <a:r>
              <a:rPr lang="ja-JP" altLang="en-US" dirty="0"/>
              <a:t>研究者間の認識のすり合わせ</a:t>
            </a:r>
            <a:endParaRPr lang="en-US" altLang="ja-JP" dirty="0"/>
          </a:p>
          <a:p>
            <a:pPr lvl="1"/>
            <a:r>
              <a:rPr lang="en-US" altLang="ja-JP" dirty="0"/>
              <a:t>RDM</a:t>
            </a:r>
            <a:r>
              <a:rPr lang="ja-JP" altLang="en-US" dirty="0"/>
              <a:t>を整備する上で必要なルール、システムの標準モデル</a:t>
            </a:r>
            <a:r>
              <a:rPr lang="en-US" altLang="ja-JP" dirty="0"/>
              <a:t>(</a:t>
            </a:r>
            <a:r>
              <a:rPr lang="ja-JP" altLang="en-US" dirty="0"/>
              <a:t>ファイルの命名、バックアップの方法、データの共有、必要なメタデータ、・・・</a:t>
            </a:r>
            <a:r>
              <a:rPr lang="en-US" altLang="ja-JP" dirty="0"/>
              <a:t>)</a:t>
            </a:r>
          </a:p>
          <a:p>
            <a:r>
              <a:rPr lang="ja-JP" altLang="en-US" dirty="0"/>
              <a:t>「</a:t>
            </a:r>
            <a:r>
              <a:rPr lang="en-US" altLang="ja-JP" dirty="0"/>
              <a:t>RDM</a:t>
            </a:r>
            <a:r>
              <a:rPr lang="ja-JP" altLang="en-US" dirty="0"/>
              <a:t>教材」と相補的な関係</a:t>
            </a:r>
            <a:endParaRPr lang="en-US" altLang="ja-JP" dirty="0"/>
          </a:p>
          <a:p>
            <a:r>
              <a:rPr lang="ja-JP" altLang="en-US" dirty="0"/>
              <a:t>研究機関による</a:t>
            </a:r>
            <a:r>
              <a:rPr lang="en-US" altLang="ja-JP" dirty="0"/>
              <a:t>RDM</a:t>
            </a:r>
            <a:r>
              <a:rPr lang="ja-JP" altLang="en-US" dirty="0"/>
              <a:t>整備のためのツール</a:t>
            </a:r>
            <a:endParaRPr lang="en-US" altLang="ja-JP" dirty="0"/>
          </a:p>
          <a:p>
            <a:pPr lvl="1"/>
            <a:r>
              <a:rPr lang="ja-JP" altLang="en-US" dirty="0"/>
              <a:t>研究者リテラシの評価、向上</a:t>
            </a:r>
            <a:endParaRPr lang="en-US" altLang="ja-JP" dirty="0"/>
          </a:p>
          <a:p>
            <a:pPr lvl="1"/>
            <a:r>
              <a:rPr lang="ja-JP" altLang="en-US" dirty="0"/>
              <a:t>組織として整備、提供すべきシステム、規程、教育のベンチマーク</a:t>
            </a:r>
            <a:endParaRPr lang="en-US" altLang="ja-JP" dirty="0"/>
          </a:p>
        </p:txBody>
      </p:sp>
      <p:sp>
        <p:nvSpPr>
          <p:cNvPr id="4" name="日付プレースホルダー 3">
            <a:extLst>
              <a:ext uri="{FF2B5EF4-FFF2-40B4-BE49-F238E27FC236}">
                <a16:creationId xmlns:a16="http://schemas.microsoft.com/office/drawing/2014/main" id="{7D7E4A63-EF96-47D8-BAC9-64D71EFC33C6}"/>
              </a:ext>
            </a:extLst>
          </p:cNvPr>
          <p:cNvSpPr>
            <a:spLocks noGrp="1"/>
          </p:cNvSpPr>
          <p:nvPr>
            <p:ph type="dt" sz="half" idx="10"/>
          </p:nvPr>
        </p:nvSpPr>
        <p:spPr/>
        <p:txBody>
          <a:bodyPr/>
          <a:lstStyle/>
          <a:p>
            <a:r>
              <a:rPr lang="en-US" altLang="ja-JP"/>
              <a:t>2019/5/28</a:t>
            </a:r>
            <a:endParaRPr lang="ja-JP" altLang="en-US"/>
          </a:p>
        </p:txBody>
      </p:sp>
      <p:sp>
        <p:nvSpPr>
          <p:cNvPr id="5" name="フッター プレースホルダー 4">
            <a:extLst>
              <a:ext uri="{FF2B5EF4-FFF2-40B4-BE49-F238E27FC236}">
                <a16:creationId xmlns:a16="http://schemas.microsoft.com/office/drawing/2014/main" id="{51D1C2A6-6B6B-4067-9999-07F8636013AF}"/>
              </a:ext>
            </a:extLst>
          </p:cNvPr>
          <p:cNvSpPr>
            <a:spLocks noGrp="1"/>
          </p:cNvSpPr>
          <p:nvPr>
            <p:ph type="ftr" sz="quarter" idx="11"/>
          </p:nvPr>
        </p:nvSpPr>
        <p:spPr/>
        <p:txBody>
          <a:bodyPr/>
          <a:lstStyle/>
          <a:p>
            <a:r>
              <a:rPr lang="en-US" altLang="ja-JP"/>
              <a:t>Japan Open Science Summit </a:t>
            </a:r>
          </a:p>
          <a:p>
            <a:r>
              <a:rPr lang="ja-JP" altLang="en-US"/>
              <a:t>「研究データマネジメント人材の育成を展望する」</a:t>
            </a:r>
            <a:endParaRPr lang="ja-JP" altLang="en-US" dirty="0"/>
          </a:p>
        </p:txBody>
      </p:sp>
      <p:sp>
        <p:nvSpPr>
          <p:cNvPr id="6" name="スライド番号プレースホルダー 5">
            <a:extLst>
              <a:ext uri="{FF2B5EF4-FFF2-40B4-BE49-F238E27FC236}">
                <a16:creationId xmlns:a16="http://schemas.microsoft.com/office/drawing/2014/main" id="{3E327BA5-376A-440C-BF7A-C9859D3519B1}"/>
              </a:ext>
            </a:extLst>
          </p:cNvPr>
          <p:cNvSpPr>
            <a:spLocks noGrp="1"/>
          </p:cNvSpPr>
          <p:nvPr>
            <p:ph type="sldNum" sz="quarter" idx="12"/>
          </p:nvPr>
        </p:nvSpPr>
        <p:spPr/>
        <p:txBody>
          <a:bodyPr/>
          <a:lstStyle/>
          <a:p>
            <a:fld id="{BACFBB97-D57A-1E44-A4E9-C702A50F0671}" type="slidenum">
              <a:rPr lang="ja-JP" altLang="en-US" smtClean="0"/>
              <a:pPr/>
              <a:t>12</a:t>
            </a:fld>
            <a:endParaRPr lang="ja-JP" altLang="en-US"/>
          </a:p>
        </p:txBody>
      </p:sp>
    </p:spTree>
    <p:extLst>
      <p:ext uri="{BB962C8B-B14F-4D97-AF65-F5344CB8AC3E}">
        <p14:creationId xmlns:p14="http://schemas.microsoft.com/office/powerpoint/2010/main" val="29350637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67BCF6DA-F526-4CDD-9831-CE8086B677EE}"/>
              </a:ext>
            </a:extLst>
          </p:cNvPr>
          <p:cNvSpPr>
            <a:spLocks noGrp="1"/>
          </p:cNvSpPr>
          <p:nvPr>
            <p:ph type="title"/>
          </p:nvPr>
        </p:nvSpPr>
        <p:spPr/>
        <p:txBody>
          <a:bodyPr/>
          <a:lstStyle/>
          <a:p>
            <a:r>
              <a:rPr kumimoji="1" lang="ja-JP" altLang="en-US" dirty="0"/>
              <a:t>付録</a:t>
            </a:r>
            <a:br>
              <a:rPr kumimoji="1" lang="en-US" altLang="ja-JP" dirty="0"/>
            </a:br>
            <a:r>
              <a:rPr kumimoji="1" lang="en-US" altLang="ja-JP" dirty="0"/>
              <a:t>RDM</a:t>
            </a:r>
            <a:r>
              <a:rPr kumimoji="1" lang="ja-JP" altLang="en-US" dirty="0"/>
              <a:t>ルーブリックの</a:t>
            </a:r>
            <a:br>
              <a:rPr kumimoji="1" lang="en-US" altLang="ja-JP" dirty="0"/>
            </a:br>
            <a:r>
              <a:rPr kumimoji="1" lang="ja-JP" altLang="en-US" dirty="0"/>
              <a:t>回答まとめ</a:t>
            </a:r>
          </a:p>
        </p:txBody>
      </p:sp>
      <p:sp>
        <p:nvSpPr>
          <p:cNvPr id="8" name="テキスト プレースホルダー 7">
            <a:extLst>
              <a:ext uri="{FF2B5EF4-FFF2-40B4-BE49-F238E27FC236}">
                <a16:creationId xmlns:a16="http://schemas.microsoft.com/office/drawing/2014/main" id="{E99A317D-EF01-42A9-9AE2-F464350B07F6}"/>
              </a:ext>
            </a:extLst>
          </p:cNvPr>
          <p:cNvSpPr>
            <a:spLocks noGrp="1"/>
          </p:cNvSpPr>
          <p:nvPr>
            <p:ph type="body" idx="1"/>
          </p:nvPr>
        </p:nvSpPr>
        <p:spPr/>
        <p:txBody>
          <a:bodyPr/>
          <a:lstStyle/>
          <a:p>
            <a:r>
              <a:rPr kumimoji="1" lang="en-US" altLang="ja-JP" dirty="0"/>
              <a:t>2018</a:t>
            </a:r>
            <a:r>
              <a:rPr kumimoji="1" lang="ja-JP" altLang="en-US" dirty="0"/>
              <a:t>年</a:t>
            </a:r>
            <a:r>
              <a:rPr kumimoji="1" lang="en-US" altLang="ja-JP" dirty="0"/>
              <a:t>1</a:t>
            </a:r>
            <a:r>
              <a:rPr lang="en-US" altLang="ja-JP" dirty="0"/>
              <a:t>0</a:t>
            </a:r>
            <a:r>
              <a:rPr lang="ja-JP" altLang="en-US" dirty="0"/>
              <a:t>月</a:t>
            </a:r>
            <a:r>
              <a:rPr lang="en-US" altLang="ja-JP" dirty="0"/>
              <a:t>6</a:t>
            </a:r>
            <a:r>
              <a:rPr lang="ja-JP" altLang="en-US" dirty="0"/>
              <a:t>日</a:t>
            </a:r>
            <a:br>
              <a:rPr lang="en-US" altLang="ja-JP" dirty="0"/>
            </a:br>
            <a:r>
              <a:rPr lang="ja-JP" altLang="en-US" dirty="0"/>
              <a:t>京都大学データマネジメントワークショップにて実施</a:t>
            </a:r>
            <a:endParaRPr kumimoji="1" lang="ja-JP" altLang="en-US" dirty="0"/>
          </a:p>
        </p:txBody>
      </p:sp>
      <p:sp>
        <p:nvSpPr>
          <p:cNvPr id="4" name="日付プレースホルダー 3">
            <a:extLst>
              <a:ext uri="{FF2B5EF4-FFF2-40B4-BE49-F238E27FC236}">
                <a16:creationId xmlns:a16="http://schemas.microsoft.com/office/drawing/2014/main" id="{E8C80C93-4A64-434C-BE3E-F2AC9BBB7E2A}"/>
              </a:ext>
            </a:extLst>
          </p:cNvPr>
          <p:cNvSpPr>
            <a:spLocks noGrp="1"/>
          </p:cNvSpPr>
          <p:nvPr>
            <p:ph type="dt" sz="half" idx="10"/>
          </p:nvPr>
        </p:nvSpPr>
        <p:spPr/>
        <p:txBody>
          <a:bodyPr/>
          <a:lstStyle/>
          <a:p>
            <a:r>
              <a:rPr kumimoji="1" lang="en-US" altLang="ja-JP"/>
              <a:t>2019/5/28</a:t>
            </a:r>
            <a:endParaRPr kumimoji="1" lang="ja-JP" altLang="en-US"/>
          </a:p>
        </p:txBody>
      </p:sp>
      <p:sp>
        <p:nvSpPr>
          <p:cNvPr id="5" name="フッター プレースホルダー 4">
            <a:extLst>
              <a:ext uri="{FF2B5EF4-FFF2-40B4-BE49-F238E27FC236}">
                <a16:creationId xmlns:a16="http://schemas.microsoft.com/office/drawing/2014/main" id="{913FDF60-C075-4341-AB87-02C0A9D315EF}"/>
              </a:ext>
            </a:extLst>
          </p:cNvPr>
          <p:cNvSpPr>
            <a:spLocks noGrp="1"/>
          </p:cNvSpPr>
          <p:nvPr>
            <p:ph type="ftr" sz="quarter" idx="11"/>
          </p:nvPr>
        </p:nvSpPr>
        <p:spPr/>
        <p:txBody>
          <a:bodyPr/>
          <a:lstStyle/>
          <a:p>
            <a:r>
              <a:rPr kumimoji="1" lang="en-US" altLang="ja-JP" dirty="0"/>
              <a:t>Japan Open Science Summit  </a:t>
            </a:r>
          </a:p>
          <a:p>
            <a:r>
              <a:rPr kumimoji="1" lang="ja-JP" altLang="en-US" dirty="0"/>
              <a:t>「研究データマネジメント人材の育成を展望する」</a:t>
            </a:r>
          </a:p>
        </p:txBody>
      </p:sp>
      <p:sp>
        <p:nvSpPr>
          <p:cNvPr id="6" name="スライド番号プレースホルダー 5">
            <a:extLst>
              <a:ext uri="{FF2B5EF4-FFF2-40B4-BE49-F238E27FC236}">
                <a16:creationId xmlns:a16="http://schemas.microsoft.com/office/drawing/2014/main" id="{B317C8A6-9ABF-4358-8895-936583B305E3}"/>
              </a:ext>
            </a:extLst>
          </p:cNvPr>
          <p:cNvSpPr>
            <a:spLocks noGrp="1"/>
          </p:cNvSpPr>
          <p:nvPr>
            <p:ph type="sldNum" sz="quarter" idx="12"/>
          </p:nvPr>
        </p:nvSpPr>
        <p:spPr/>
        <p:txBody>
          <a:bodyPr/>
          <a:lstStyle/>
          <a:p>
            <a:fld id="{BACFBB97-D57A-1E44-A4E9-C702A50F0671}" type="slidenum">
              <a:rPr kumimoji="1" lang="ja-JP" altLang="en-US" smtClean="0"/>
              <a:t>13</a:t>
            </a:fld>
            <a:endParaRPr kumimoji="1" lang="ja-JP" altLang="en-US"/>
          </a:p>
        </p:txBody>
      </p:sp>
    </p:spTree>
    <p:extLst>
      <p:ext uri="{BB962C8B-B14F-4D97-AF65-F5344CB8AC3E}">
        <p14:creationId xmlns:p14="http://schemas.microsoft.com/office/powerpoint/2010/main" val="28476921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0CE5F4D-7367-4479-91AD-4B4A262F9196}"/>
              </a:ext>
            </a:extLst>
          </p:cNvPr>
          <p:cNvSpPr>
            <a:spLocks noGrp="1"/>
          </p:cNvSpPr>
          <p:nvPr>
            <p:ph type="title"/>
          </p:nvPr>
        </p:nvSpPr>
        <p:spPr/>
        <p:txBody>
          <a:bodyPr>
            <a:normAutofit fontScale="90000"/>
          </a:bodyPr>
          <a:lstStyle/>
          <a:p>
            <a:r>
              <a:rPr lang="ja-JP" altLang="en-US" dirty="0"/>
              <a:t>回答者の研究データへの関わり方</a:t>
            </a:r>
            <a:endParaRPr kumimoji="1" lang="ja-JP" altLang="en-US" dirty="0"/>
          </a:p>
        </p:txBody>
      </p:sp>
      <p:sp>
        <p:nvSpPr>
          <p:cNvPr id="3" name="コンテンツ プレースホルダー 2">
            <a:extLst>
              <a:ext uri="{FF2B5EF4-FFF2-40B4-BE49-F238E27FC236}">
                <a16:creationId xmlns:a16="http://schemas.microsoft.com/office/drawing/2014/main" id="{E86DD648-8420-4390-B9F6-D3B614169F70}"/>
              </a:ext>
            </a:extLst>
          </p:cNvPr>
          <p:cNvSpPr>
            <a:spLocks noGrp="1"/>
          </p:cNvSpPr>
          <p:nvPr>
            <p:ph idx="1"/>
          </p:nvPr>
        </p:nvSpPr>
        <p:spPr/>
        <p:txBody>
          <a:bodyPr>
            <a:normAutofit/>
          </a:bodyPr>
          <a:lstStyle/>
          <a:p>
            <a:r>
              <a:rPr lang="en-US" altLang="ja-JP" dirty="0"/>
              <a:t>(Solo) </a:t>
            </a:r>
            <a:r>
              <a:rPr lang="ja-JP" altLang="en-US" dirty="0"/>
              <a:t>ほぼ一人で実施している研究</a:t>
            </a:r>
            <a:endParaRPr lang="en-US" altLang="ja-JP" dirty="0"/>
          </a:p>
          <a:p>
            <a:r>
              <a:rPr lang="en-US" altLang="ja-JP" dirty="0"/>
              <a:t>(PI)</a:t>
            </a:r>
            <a:r>
              <a:rPr lang="ja-JP" altLang="en-US" dirty="0"/>
              <a:t> ラボのリーダ、プロジェクトマネージャ</a:t>
            </a:r>
            <a:endParaRPr lang="en-US" altLang="ja-JP" dirty="0"/>
          </a:p>
          <a:p>
            <a:r>
              <a:rPr lang="en-US" altLang="ja-JP" dirty="0"/>
              <a:t>(Arc) </a:t>
            </a:r>
            <a:r>
              <a:rPr lang="ja-JP" altLang="en-US" dirty="0"/>
              <a:t>アーキビスト、コンテンツ作成者</a:t>
            </a:r>
            <a:endParaRPr lang="en-US" altLang="ja-JP" dirty="0"/>
          </a:p>
          <a:p>
            <a:r>
              <a:rPr lang="en-US" altLang="ja-JP" dirty="0"/>
              <a:t>(Repo) </a:t>
            </a:r>
            <a:r>
              <a:rPr lang="ja-JP" altLang="en-US" dirty="0"/>
              <a:t>データリポジトリ運営者</a:t>
            </a:r>
            <a:endParaRPr lang="en-US" altLang="ja-JP" dirty="0"/>
          </a:p>
        </p:txBody>
      </p:sp>
      <p:sp>
        <p:nvSpPr>
          <p:cNvPr id="4" name="日付プレースホルダー 3">
            <a:extLst>
              <a:ext uri="{FF2B5EF4-FFF2-40B4-BE49-F238E27FC236}">
                <a16:creationId xmlns:a16="http://schemas.microsoft.com/office/drawing/2014/main" id="{5B67DFAB-13F2-4074-877B-F18400EAE63A}"/>
              </a:ext>
            </a:extLst>
          </p:cNvPr>
          <p:cNvSpPr>
            <a:spLocks noGrp="1"/>
          </p:cNvSpPr>
          <p:nvPr>
            <p:ph type="dt" sz="half" idx="10"/>
          </p:nvPr>
        </p:nvSpPr>
        <p:spPr/>
        <p:txBody>
          <a:bodyPr/>
          <a:lstStyle/>
          <a:p>
            <a:r>
              <a:rPr lang="en-US" altLang="ja-JP"/>
              <a:t>2019/5/28</a:t>
            </a:r>
            <a:endParaRPr lang="ja-JP" altLang="en-US"/>
          </a:p>
        </p:txBody>
      </p:sp>
      <p:sp>
        <p:nvSpPr>
          <p:cNvPr id="5" name="フッター プレースホルダー 4">
            <a:extLst>
              <a:ext uri="{FF2B5EF4-FFF2-40B4-BE49-F238E27FC236}">
                <a16:creationId xmlns:a16="http://schemas.microsoft.com/office/drawing/2014/main" id="{08A186BB-5A0A-4896-B0CA-91A49CF3A4EE}"/>
              </a:ext>
            </a:extLst>
          </p:cNvPr>
          <p:cNvSpPr>
            <a:spLocks noGrp="1"/>
          </p:cNvSpPr>
          <p:nvPr>
            <p:ph type="ftr" sz="quarter" idx="11"/>
          </p:nvPr>
        </p:nvSpPr>
        <p:spPr/>
        <p:txBody>
          <a:bodyPr/>
          <a:lstStyle/>
          <a:p>
            <a:r>
              <a:rPr lang="en-US" altLang="ja-JP"/>
              <a:t>Japan Open Science Summit </a:t>
            </a:r>
          </a:p>
          <a:p>
            <a:r>
              <a:rPr lang="ja-JP" altLang="en-US"/>
              <a:t>「研究データマネジメント人材の育成を展望する」</a:t>
            </a:r>
            <a:endParaRPr lang="ja-JP" altLang="en-US" dirty="0"/>
          </a:p>
        </p:txBody>
      </p:sp>
      <p:sp>
        <p:nvSpPr>
          <p:cNvPr id="6" name="スライド番号プレースホルダー 5">
            <a:extLst>
              <a:ext uri="{FF2B5EF4-FFF2-40B4-BE49-F238E27FC236}">
                <a16:creationId xmlns:a16="http://schemas.microsoft.com/office/drawing/2014/main" id="{AD85457B-6F28-4567-8D9A-1D1E1AAF4440}"/>
              </a:ext>
            </a:extLst>
          </p:cNvPr>
          <p:cNvSpPr>
            <a:spLocks noGrp="1"/>
          </p:cNvSpPr>
          <p:nvPr>
            <p:ph type="sldNum" sz="quarter" idx="12"/>
          </p:nvPr>
        </p:nvSpPr>
        <p:spPr/>
        <p:txBody>
          <a:bodyPr/>
          <a:lstStyle/>
          <a:p>
            <a:fld id="{BACFBB97-D57A-1E44-A4E9-C702A50F0671}" type="slidenum">
              <a:rPr lang="ja-JP" altLang="en-US" smtClean="0"/>
              <a:pPr/>
              <a:t>14</a:t>
            </a:fld>
            <a:endParaRPr lang="ja-JP" altLang="en-US"/>
          </a:p>
        </p:txBody>
      </p:sp>
    </p:spTree>
    <p:extLst>
      <p:ext uri="{BB962C8B-B14F-4D97-AF65-F5344CB8AC3E}">
        <p14:creationId xmlns:p14="http://schemas.microsoft.com/office/powerpoint/2010/main" val="10884390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7A0154E-D77E-4386-ABCC-E05E19049307}"/>
              </a:ext>
            </a:extLst>
          </p:cNvPr>
          <p:cNvSpPr>
            <a:spLocks noGrp="1"/>
          </p:cNvSpPr>
          <p:nvPr>
            <p:ph type="title"/>
          </p:nvPr>
        </p:nvSpPr>
        <p:spPr/>
        <p:txBody>
          <a:bodyPr>
            <a:normAutofit/>
          </a:bodyPr>
          <a:lstStyle/>
          <a:p>
            <a:r>
              <a:rPr lang="ja-JP" altLang="en-US" dirty="0"/>
              <a:t>回答の傾向</a:t>
            </a:r>
            <a:endParaRPr kumimoji="1" lang="ja-JP" altLang="en-US" dirty="0"/>
          </a:p>
        </p:txBody>
      </p:sp>
      <p:sp>
        <p:nvSpPr>
          <p:cNvPr id="3" name="コンテンツ プレースホルダー 2">
            <a:extLst>
              <a:ext uri="{FF2B5EF4-FFF2-40B4-BE49-F238E27FC236}">
                <a16:creationId xmlns:a16="http://schemas.microsoft.com/office/drawing/2014/main" id="{E3E21220-4A6B-4F0B-BDCE-82994349D20E}"/>
              </a:ext>
            </a:extLst>
          </p:cNvPr>
          <p:cNvSpPr>
            <a:spLocks noGrp="1"/>
          </p:cNvSpPr>
          <p:nvPr>
            <p:ph idx="1"/>
          </p:nvPr>
        </p:nvSpPr>
        <p:spPr>
          <a:xfrm>
            <a:off x="681038" y="1353616"/>
            <a:ext cx="8543925" cy="5032375"/>
          </a:xfrm>
        </p:spPr>
        <p:txBody>
          <a:bodyPr>
            <a:normAutofit/>
          </a:bodyPr>
          <a:lstStyle/>
          <a:p>
            <a:r>
              <a:rPr kumimoji="1" lang="en-US" altLang="ja-JP" dirty="0"/>
              <a:t>Planning Data</a:t>
            </a:r>
          </a:p>
          <a:p>
            <a:pPr lvl="1"/>
            <a:r>
              <a:rPr kumimoji="1" lang="ja-JP" altLang="en-US" dirty="0"/>
              <a:t>ほぼ全員が「</a:t>
            </a:r>
            <a:r>
              <a:rPr kumimoji="1" lang="en-US" altLang="ja-JP" dirty="0" err="1"/>
              <a:t>Adhoc</a:t>
            </a:r>
            <a:r>
              <a:rPr kumimoji="1" lang="en-US" altLang="ja-JP" dirty="0"/>
              <a:t>(</a:t>
            </a:r>
            <a:r>
              <a:rPr kumimoji="1" lang="ja-JP" altLang="en-US" dirty="0"/>
              <a:t>その場しのぎ</a:t>
            </a:r>
            <a:r>
              <a:rPr kumimoji="1" lang="en-US" altLang="ja-JP" dirty="0"/>
              <a:t>)</a:t>
            </a:r>
            <a:r>
              <a:rPr kumimoji="1" lang="ja-JP" altLang="en-US" dirty="0"/>
              <a:t>」と評価</a:t>
            </a:r>
            <a:endParaRPr kumimoji="1" lang="en-US" altLang="ja-JP" dirty="0"/>
          </a:p>
          <a:p>
            <a:pPr lvl="1"/>
            <a:r>
              <a:rPr lang="en-US" altLang="ja-JP" dirty="0"/>
              <a:t>Repo</a:t>
            </a:r>
            <a:r>
              <a:rPr lang="ja-JP" altLang="en-US" dirty="0"/>
              <a:t> は「受け入れルールを決め、利用者に通知している」ため、ある程度形式だった方法が適用されている</a:t>
            </a:r>
            <a:endParaRPr lang="en-US" altLang="ja-JP" dirty="0"/>
          </a:p>
          <a:p>
            <a:r>
              <a:rPr kumimoji="1" lang="en-US" altLang="ja-JP" dirty="0"/>
              <a:t>Organizing Data</a:t>
            </a:r>
          </a:p>
          <a:p>
            <a:pPr lvl="1"/>
            <a:r>
              <a:rPr kumimoji="1" lang="en-US" altLang="ja-JP" dirty="0"/>
              <a:t>Solo </a:t>
            </a:r>
            <a:r>
              <a:rPr kumimoji="1" lang="ja-JP" altLang="en-US" dirty="0"/>
              <a:t>の多くは「自分で決めたルールでフォルダ整理</a:t>
            </a:r>
            <a:r>
              <a:rPr lang="ja-JP" altLang="en-US" dirty="0"/>
              <a:t>」</a:t>
            </a:r>
            <a:endParaRPr lang="en-US" altLang="ja-JP" dirty="0"/>
          </a:p>
          <a:p>
            <a:pPr lvl="1"/>
            <a:r>
              <a:rPr kumimoji="1" lang="en-US" altLang="ja-JP" dirty="0"/>
              <a:t>PI, Arc, Repo </a:t>
            </a:r>
            <a:r>
              <a:rPr kumimoji="1" lang="ja-JP" altLang="en-US" dirty="0"/>
              <a:t>は組織で動くことが前提なので、ローカルルールを定めている場合が多い</a:t>
            </a:r>
            <a:endParaRPr kumimoji="1" lang="en-US" altLang="ja-JP" dirty="0"/>
          </a:p>
          <a:p>
            <a:r>
              <a:rPr lang="en-US" altLang="ja-JP" dirty="0"/>
              <a:t>Saving</a:t>
            </a:r>
            <a:r>
              <a:rPr lang="ja-JP" altLang="en-US" dirty="0"/>
              <a:t> </a:t>
            </a:r>
            <a:r>
              <a:rPr lang="en-US" altLang="ja-JP" dirty="0"/>
              <a:t>and Backing up Data</a:t>
            </a:r>
          </a:p>
          <a:p>
            <a:pPr lvl="1"/>
            <a:r>
              <a:rPr lang="ja-JP" altLang="en-US" dirty="0"/>
              <a:t>いずれの立場でも何らかの方法でもってバックアップを取っている。ただしそれぞれが確立した手法を模索している</a:t>
            </a:r>
            <a:endParaRPr lang="en-US" altLang="ja-JP" dirty="0"/>
          </a:p>
          <a:p>
            <a:pPr lvl="1"/>
            <a:endParaRPr kumimoji="1" lang="en-US" altLang="ja-JP" dirty="0"/>
          </a:p>
          <a:p>
            <a:endParaRPr kumimoji="1" lang="ja-JP" altLang="en-US" dirty="0"/>
          </a:p>
        </p:txBody>
      </p:sp>
    </p:spTree>
    <p:extLst>
      <p:ext uri="{BB962C8B-B14F-4D97-AF65-F5344CB8AC3E}">
        <p14:creationId xmlns:p14="http://schemas.microsoft.com/office/powerpoint/2010/main" val="27141005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7A0154E-D77E-4386-ABCC-E05E19049307}"/>
              </a:ext>
            </a:extLst>
          </p:cNvPr>
          <p:cNvSpPr>
            <a:spLocks noGrp="1"/>
          </p:cNvSpPr>
          <p:nvPr>
            <p:ph type="title"/>
          </p:nvPr>
        </p:nvSpPr>
        <p:spPr/>
        <p:txBody>
          <a:bodyPr>
            <a:normAutofit/>
          </a:bodyPr>
          <a:lstStyle/>
          <a:p>
            <a:r>
              <a:rPr lang="ja-JP" altLang="en-US" dirty="0"/>
              <a:t>回答の傾向</a:t>
            </a:r>
            <a:endParaRPr kumimoji="1" lang="ja-JP" altLang="en-US" dirty="0"/>
          </a:p>
        </p:txBody>
      </p:sp>
      <p:sp>
        <p:nvSpPr>
          <p:cNvPr id="3" name="コンテンツ プレースホルダー 2">
            <a:extLst>
              <a:ext uri="{FF2B5EF4-FFF2-40B4-BE49-F238E27FC236}">
                <a16:creationId xmlns:a16="http://schemas.microsoft.com/office/drawing/2014/main" id="{E3E21220-4A6B-4F0B-BDCE-82994349D20E}"/>
              </a:ext>
            </a:extLst>
          </p:cNvPr>
          <p:cNvSpPr>
            <a:spLocks noGrp="1"/>
          </p:cNvSpPr>
          <p:nvPr>
            <p:ph idx="1"/>
          </p:nvPr>
        </p:nvSpPr>
        <p:spPr>
          <a:xfrm>
            <a:off x="681038" y="1353616"/>
            <a:ext cx="8543925" cy="5032375"/>
          </a:xfrm>
        </p:spPr>
        <p:txBody>
          <a:bodyPr>
            <a:normAutofit fontScale="85000" lnSpcReduction="10000"/>
          </a:bodyPr>
          <a:lstStyle/>
          <a:p>
            <a:r>
              <a:rPr lang="en-US" altLang="ja-JP" dirty="0"/>
              <a:t>Getting your data ready for analysis</a:t>
            </a:r>
            <a:endParaRPr kumimoji="1" lang="en-US" altLang="ja-JP" dirty="0"/>
          </a:p>
          <a:p>
            <a:pPr lvl="1"/>
            <a:r>
              <a:rPr lang="en-US" altLang="ja-JP" dirty="0"/>
              <a:t>Solo </a:t>
            </a:r>
            <a:r>
              <a:rPr lang="ja-JP" altLang="en-US" dirty="0"/>
              <a:t>は「自分がわかればいい」ことを基準にして、解析手順などを管理</a:t>
            </a:r>
            <a:endParaRPr lang="en-US" altLang="ja-JP" dirty="0"/>
          </a:p>
          <a:p>
            <a:pPr lvl="1"/>
            <a:r>
              <a:rPr lang="en-US" altLang="ja-JP" dirty="0"/>
              <a:t>PI, Arc </a:t>
            </a:r>
            <a:r>
              <a:rPr lang="ja-JP" altLang="en-US" dirty="0"/>
              <a:t>は共同作業や第</a:t>
            </a:r>
            <a:r>
              <a:rPr lang="en-US" altLang="ja-JP" dirty="0"/>
              <a:t>3</a:t>
            </a:r>
            <a:r>
              <a:rPr lang="ja-JP" altLang="en-US" dirty="0"/>
              <a:t>者提供を前提としたルールを決めている</a:t>
            </a:r>
            <a:endParaRPr lang="en-US" altLang="ja-JP" dirty="0"/>
          </a:p>
          <a:p>
            <a:pPr lvl="1"/>
            <a:r>
              <a:rPr lang="en-US" altLang="ja-JP" dirty="0"/>
              <a:t>Repo</a:t>
            </a:r>
            <a:r>
              <a:rPr lang="ja-JP" altLang="en-US" dirty="0"/>
              <a:t> の場合、データ提供者の技量によるところが大きい</a:t>
            </a:r>
            <a:endParaRPr lang="en-US" altLang="ja-JP" dirty="0"/>
          </a:p>
          <a:p>
            <a:r>
              <a:rPr lang="en-US" altLang="ja-JP" dirty="0"/>
              <a:t>Analyzing your data and handling the outputs</a:t>
            </a:r>
            <a:endParaRPr kumimoji="1" lang="en-US" altLang="ja-JP" dirty="0"/>
          </a:p>
          <a:p>
            <a:pPr lvl="1"/>
            <a:r>
              <a:rPr kumimoji="1" lang="ja-JP" altLang="en-US" dirty="0"/>
              <a:t>いずれのクラスでも、再利用や再現性を考慮している</a:t>
            </a:r>
            <a:endParaRPr kumimoji="1" lang="en-US" altLang="ja-JP" dirty="0"/>
          </a:p>
          <a:p>
            <a:pPr lvl="1"/>
            <a:r>
              <a:rPr kumimoji="1" lang="ja-JP" altLang="en-US" dirty="0"/>
              <a:t>ただし、手順は記録されていても、「なぜそれを行ったか」</a:t>
            </a:r>
            <a:r>
              <a:rPr lang="ja-JP" altLang="en-US" dirty="0"/>
              <a:t>に</a:t>
            </a:r>
            <a:r>
              <a:rPr kumimoji="1" lang="ja-JP" altLang="en-US" dirty="0"/>
              <a:t>関する部分は</a:t>
            </a:r>
            <a:r>
              <a:rPr lang="ja-JP" altLang="en-US" dirty="0"/>
              <a:t>残されないことが多い</a:t>
            </a:r>
            <a:endParaRPr kumimoji="1" lang="en-US" altLang="ja-JP" dirty="0"/>
          </a:p>
          <a:p>
            <a:r>
              <a:rPr lang="en-US" altLang="ja-JP" dirty="0"/>
              <a:t>Sharing and publishing your data</a:t>
            </a:r>
          </a:p>
          <a:p>
            <a:pPr lvl="1"/>
            <a:r>
              <a:rPr lang="ja-JP" altLang="en-US" dirty="0"/>
              <a:t>論文についてはオープンアクセスが普及し始めたが、データについては未整備。したがってデータの公開についてはできていない部分が多い</a:t>
            </a:r>
            <a:endParaRPr lang="en-US" altLang="ja-JP" dirty="0"/>
          </a:p>
          <a:p>
            <a:pPr lvl="1"/>
            <a:r>
              <a:rPr lang="ja-JP" altLang="en-US" dirty="0"/>
              <a:t>データのクレンジング、質保証の問題</a:t>
            </a:r>
            <a:endParaRPr lang="en-US" altLang="ja-JP" dirty="0"/>
          </a:p>
          <a:p>
            <a:pPr lvl="1"/>
            <a:r>
              <a:rPr lang="ja-JP" altLang="en-US" dirty="0"/>
              <a:t>データの公開について、提供者との合意形成が必要。プロジェクト開始時に瑕疵があると、公開に支障が出る</a:t>
            </a:r>
            <a:r>
              <a:rPr lang="en-US" altLang="ja-JP" dirty="0"/>
              <a:t>(</a:t>
            </a:r>
            <a:r>
              <a:rPr lang="ja-JP" altLang="en-US" dirty="0"/>
              <a:t>アンケート等</a:t>
            </a:r>
            <a:r>
              <a:rPr lang="en-US" altLang="ja-JP" dirty="0"/>
              <a:t>)</a:t>
            </a:r>
          </a:p>
          <a:p>
            <a:pPr lvl="1"/>
            <a:endParaRPr kumimoji="1" lang="en-US" altLang="ja-JP" dirty="0"/>
          </a:p>
          <a:p>
            <a:endParaRPr kumimoji="1" lang="ja-JP" altLang="en-US" dirty="0"/>
          </a:p>
        </p:txBody>
      </p:sp>
    </p:spTree>
    <p:extLst>
      <p:ext uri="{BB962C8B-B14F-4D97-AF65-F5344CB8AC3E}">
        <p14:creationId xmlns:p14="http://schemas.microsoft.com/office/powerpoint/2010/main" val="23741272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6D718A2-6436-4A74-BA54-CBA568B6BEDB}"/>
              </a:ext>
            </a:extLst>
          </p:cNvPr>
          <p:cNvSpPr>
            <a:spLocks noGrp="1"/>
          </p:cNvSpPr>
          <p:nvPr>
            <p:ph type="title"/>
          </p:nvPr>
        </p:nvSpPr>
        <p:spPr/>
        <p:txBody>
          <a:bodyPr>
            <a:normAutofit/>
          </a:bodyPr>
          <a:lstStyle/>
          <a:p>
            <a:r>
              <a:rPr kumimoji="1" lang="ja-JP" altLang="en-US" dirty="0"/>
              <a:t>その他の</a:t>
            </a:r>
            <a:r>
              <a:rPr lang="ja-JP" altLang="en-US" dirty="0"/>
              <a:t>話題</a:t>
            </a:r>
            <a:endParaRPr kumimoji="1" lang="ja-JP" altLang="en-US" dirty="0"/>
          </a:p>
        </p:txBody>
      </p:sp>
      <p:sp>
        <p:nvSpPr>
          <p:cNvPr id="3" name="コンテンツ プレースホルダー 2">
            <a:extLst>
              <a:ext uri="{FF2B5EF4-FFF2-40B4-BE49-F238E27FC236}">
                <a16:creationId xmlns:a16="http://schemas.microsoft.com/office/drawing/2014/main" id="{94B2278A-5D56-4666-B5E7-62B2B835424B}"/>
              </a:ext>
            </a:extLst>
          </p:cNvPr>
          <p:cNvSpPr>
            <a:spLocks noGrp="1"/>
          </p:cNvSpPr>
          <p:nvPr>
            <p:ph idx="1"/>
          </p:nvPr>
        </p:nvSpPr>
        <p:spPr/>
        <p:txBody>
          <a:bodyPr>
            <a:normAutofit/>
          </a:bodyPr>
          <a:lstStyle/>
          <a:p>
            <a:r>
              <a:rPr kumimoji="1" lang="ja-JP" altLang="en-US" dirty="0"/>
              <a:t>権利関係は研究プロジェクト開始時に考慮しなければならない。将来共同研究における</a:t>
            </a:r>
            <a:r>
              <a:rPr kumimoji="1" lang="en-US" altLang="ja-JP" dirty="0"/>
              <a:t>MOU</a:t>
            </a:r>
            <a:r>
              <a:rPr kumimoji="1" lang="ja-JP" altLang="en-US" dirty="0"/>
              <a:t>内に</a:t>
            </a:r>
            <a:r>
              <a:rPr kumimoji="1" lang="en-US" altLang="ja-JP" dirty="0"/>
              <a:t>DMP</a:t>
            </a:r>
            <a:r>
              <a:rPr kumimoji="1" lang="ja-JP" altLang="en-US" dirty="0"/>
              <a:t>を記載するようになるかもしれない。</a:t>
            </a:r>
            <a:endParaRPr kumimoji="1" lang="en-US" altLang="ja-JP" dirty="0"/>
          </a:p>
          <a:p>
            <a:endParaRPr lang="en-US" altLang="ja-JP" dirty="0"/>
          </a:p>
          <a:p>
            <a:r>
              <a:rPr lang="ja-JP" altLang="en-US" dirty="0"/>
              <a:t>「データは資産である」という考えが浸透すると、逆に「正しくデータを捨てる」技術が必要になる。</a:t>
            </a:r>
            <a:endParaRPr lang="en-US" altLang="ja-JP" dirty="0"/>
          </a:p>
          <a:p>
            <a:endParaRPr kumimoji="1" lang="en-US" altLang="ja-JP" dirty="0"/>
          </a:p>
          <a:p>
            <a:r>
              <a:rPr kumimoji="1" lang="ja-JP" altLang="en-US" dirty="0"/>
              <a:t>ファイル、ディレクトリの命名規則は個人の中では完結することが多いが、グループでの作業になると、それらが衝突することが多い。</a:t>
            </a:r>
            <a:endParaRPr kumimoji="1" lang="en-US" altLang="ja-JP" dirty="0"/>
          </a:p>
          <a:p>
            <a:endParaRPr kumimoji="1" lang="en-US" altLang="ja-JP" dirty="0"/>
          </a:p>
          <a:p>
            <a:endParaRPr kumimoji="1" lang="ja-JP" altLang="en-US" dirty="0"/>
          </a:p>
        </p:txBody>
      </p:sp>
    </p:spTree>
    <p:extLst>
      <p:ext uri="{BB962C8B-B14F-4D97-AF65-F5344CB8AC3E}">
        <p14:creationId xmlns:p14="http://schemas.microsoft.com/office/powerpoint/2010/main" val="31874169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6C8FB4D-681A-4E9E-94E1-C8CA1D374BDF}"/>
              </a:ext>
            </a:extLst>
          </p:cNvPr>
          <p:cNvSpPr>
            <a:spLocks noGrp="1"/>
          </p:cNvSpPr>
          <p:nvPr>
            <p:ph type="title"/>
          </p:nvPr>
        </p:nvSpPr>
        <p:spPr/>
        <p:txBody>
          <a:bodyPr>
            <a:normAutofit fontScale="90000"/>
          </a:bodyPr>
          <a:lstStyle/>
          <a:p>
            <a:r>
              <a:rPr kumimoji="1" lang="ja-JP" altLang="en-US" dirty="0"/>
              <a:t>研究データマネジメント</a:t>
            </a:r>
            <a:br>
              <a:rPr kumimoji="1" lang="en-US" altLang="ja-JP" dirty="0"/>
            </a:br>
            <a:r>
              <a:rPr kumimoji="1" lang="en-US" altLang="ja-JP" dirty="0"/>
              <a:t>(</a:t>
            </a:r>
            <a:r>
              <a:rPr kumimoji="1" lang="en-US" altLang="ja-JP" sz="3600" dirty="0"/>
              <a:t>Research Data Management, RDM)</a:t>
            </a:r>
            <a:endParaRPr kumimoji="1" lang="ja-JP" altLang="en-US" dirty="0"/>
          </a:p>
        </p:txBody>
      </p:sp>
      <p:sp>
        <p:nvSpPr>
          <p:cNvPr id="3" name="コンテンツ プレースホルダー 2">
            <a:extLst>
              <a:ext uri="{FF2B5EF4-FFF2-40B4-BE49-F238E27FC236}">
                <a16:creationId xmlns:a16="http://schemas.microsoft.com/office/drawing/2014/main" id="{CCBE1B66-6B37-4DA3-8AFD-ADDB54842869}"/>
              </a:ext>
            </a:extLst>
          </p:cNvPr>
          <p:cNvSpPr>
            <a:spLocks noGrp="1"/>
          </p:cNvSpPr>
          <p:nvPr>
            <p:ph idx="1"/>
          </p:nvPr>
        </p:nvSpPr>
        <p:spPr/>
        <p:txBody>
          <a:bodyPr>
            <a:normAutofit fontScale="92500" lnSpcReduction="10000"/>
          </a:bodyPr>
          <a:lstStyle/>
          <a:p>
            <a:r>
              <a:rPr lang="ja-JP" altLang="en-US" dirty="0"/>
              <a:t>研究を進めるときに、どのように</a:t>
            </a:r>
          </a:p>
          <a:p>
            <a:pPr lvl="1"/>
            <a:r>
              <a:rPr lang="ja-JP" altLang="en-US" dirty="0"/>
              <a:t>データを生成 </a:t>
            </a:r>
            <a:r>
              <a:rPr lang="en-US" altLang="ja-JP" dirty="0"/>
              <a:t>or </a:t>
            </a:r>
            <a:r>
              <a:rPr lang="ja-JP" altLang="en-US" dirty="0"/>
              <a:t>収集するか</a:t>
            </a:r>
            <a:r>
              <a:rPr lang="en-US" altLang="ja-JP" dirty="0"/>
              <a:t>?</a:t>
            </a:r>
          </a:p>
          <a:p>
            <a:pPr lvl="1"/>
            <a:r>
              <a:rPr lang="ja-JP" altLang="en-US" dirty="0"/>
              <a:t>安全に保管するか</a:t>
            </a:r>
            <a:r>
              <a:rPr lang="en-US" altLang="ja-JP" dirty="0"/>
              <a:t>?  </a:t>
            </a:r>
            <a:endParaRPr lang="ja-JP" altLang="en-US" dirty="0"/>
          </a:p>
          <a:p>
            <a:pPr lvl="1"/>
            <a:r>
              <a:rPr lang="ja-JP" altLang="en-US" dirty="0"/>
              <a:t>共同研究者とデータを共有するか</a:t>
            </a:r>
            <a:r>
              <a:rPr lang="en-US" altLang="ja-JP" dirty="0"/>
              <a:t>?</a:t>
            </a:r>
          </a:p>
          <a:p>
            <a:pPr lvl="1"/>
            <a:r>
              <a:rPr lang="ja-JP" altLang="en-US" dirty="0"/>
              <a:t>有効な解析手法を適用するか</a:t>
            </a:r>
            <a:r>
              <a:rPr lang="en-US" altLang="ja-JP" dirty="0"/>
              <a:t>?</a:t>
            </a:r>
          </a:p>
          <a:p>
            <a:pPr lvl="1"/>
            <a:r>
              <a:rPr lang="ja-JP" altLang="en-US" dirty="0"/>
              <a:t>研究成果として広く公開するか</a:t>
            </a:r>
            <a:r>
              <a:rPr lang="en-US" altLang="ja-JP" dirty="0"/>
              <a:t>? </a:t>
            </a:r>
          </a:p>
          <a:p>
            <a:pPr marL="457200" lvl="1" indent="0">
              <a:buNone/>
            </a:pPr>
            <a:r>
              <a:rPr lang="ja-JP" altLang="en-US" dirty="0"/>
              <a:t>に関する設計と実施</a:t>
            </a:r>
          </a:p>
          <a:p>
            <a:endParaRPr lang="en-US" altLang="ja-JP" dirty="0"/>
          </a:p>
          <a:p>
            <a:r>
              <a:rPr lang="ja-JP" altLang="en-US" dirty="0"/>
              <a:t>既に皆が「なんとなく」行っている行為だが</a:t>
            </a:r>
            <a:endParaRPr lang="en-US" altLang="ja-JP" dirty="0"/>
          </a:p>
          <a:p>
            <a:pPr lvl="1"/>
            <a:r>
              <a:rPr kumimoji="1" lang="ja-JP" altLang="en-US" dirty="0"/>
              <a:t>研究公正維持</a:t>
            </a:r>
            <a:r>
              <a:rPr lang="ja-JP" altLang="en-US" dirty="0"/>
              <a:t>・強化</a:t>
            </a:r>
            <a:endParaRPr kumimoji="1" lang="en-US" altLang="ja-JP" dirty="0"/>
          </a:p>
          <a:p>
            <a:pPr lvl="1"/>
            <a:r>
              <a:rPr lang="ja-JP" altLang="en-US" dirty="0"/>
              <a:t>オープンサイエンス推進</a:t>
            </a:r>
            <a:endParaRPr lang="en-US" altLang="ja-JP" dirty="0"/>
          </a:p>
          <a:p>
            <a:pPr marL="457200" lvl="1" indent="0">
              <a:buNone/>
            </a:pPr>
            <a:r>
              <a:rPr kumimoji="1" lang="ja-JP" altLang="en-US" dirty="0"/>
              <a:t>といった現代の文脈で再定義が必要に</a:t>
            </a:r>
          </a:p>
        </p:txBody>
      </p:sp>
      <p:sp>
        <p:nvSpPr>
          <p:cNvPr id="4" name="日付プレースホルダー 3">
            <a:extLst>
              <a:ext uri="{FF2B5EF4-FFF2-40B4-BE49-F238E27FC236}">
                <a16:creationId xmlns:a16="http://schemas.microsoft.com/office/drawing/2014/main" id="{48451945-228F-430E-B137-92D847FF0175}"/>
              </a:ext>
            </a:extLst>
          </p:cNvPr>
          <p:cNvSpPr>
            <a:spLocks noGrp="1"/>
          </p:cNvSpPr>
          <p:nvPr>
            <p:ph type="dt" sz="half" idx="10"/>
          </p:nvPr>
        </p:nvSpPr>
        <p:spPr/>
        <p:txBody>
          <a:bodyPr/>
          <a:lstStyle/>
          <a:p>
            <a:r>
              <a:rPr lang="en-US" altLang="ja-JP"/>
              <a:t>2019/5/28</a:t>
            </a:r>
            <a:endParaRPr lang="ja-JP" altLang="en-US"/>
          </a:p>
        </p:txBody>
      </p:sp>
      <p:sp>
        <p:nvSpPr>
          <p:cNvPr id="5" name="フッター プレースホルダー 4">
            <a:extLst>
              <a:ext uri="{FF2B5EF4-FFF2-40B4-BE49-F238E27FC236}">
                <a16:creationId xmlns:a16="http://schemas.microsoft.com/office/drawing/2014/main" id="{98184683-06E6-474D-86F5-B0D438469831}"/>
              </a:ext>
            </a:extLst>
          </p:cNvPr>
          <p:cNvSpPr>
            <a:spLocks noGrp="1"/>
          </p:cNvSpPr>
          <p:nvPr>
            <p:ph type="ftr" sz="quarter" idx="11"/>
          </p:nvPr>
        </p:nvSpPr>
        <p:spPr/>
        <p:txBody>
          <a:bodyPr/>
          <a:lstStyle/>
          <a:p>
            <a:r>
              <a:rPr lang="en-US" altLang="ja-JP"/>
              <a:t>Japan Open Science Summit </a:t>
            </a:r>
          </a:p>
          <a:p>
            <a:r>
              <a:rPr lang="ja-JP" altLang="en-US"/>
              <a:t>「研究データマネジメント人材の育成を展望する」</a:t>
            </a:r>
            <a:endParaRPr lang="ja-JP" altLang="en-US" dirty="0"/>
          </a:p>
        </p:txBody>
      </p:sp>
      <p:sp>
        <p:nvSpPr>
          <p:cNvPr id="6" name="スライド番号プレースホルダー 5">
            <a:extLst>
              <a:ext uri="{FF2B5EF4-FFF2-40B4-BE49-F238E27FC236}">
                <a16:creationId xmlns:a16="http://schemas.microsoft.com/office/drawing/2014/main" id="{289C49DD-1EAD-42C5-B8E9-3E96D5CBE593}"/>
              </a:ext>
            </a:extLst>
          </p:cNvPr>
          <p:cNvSpPr>
            <a:spLocks noGrp="1"/>
          </p:cNvSpPr>
          <p:nvPr>
            <p:ph type="sldNum" sz="quarter" idx="12"/>
          </p:nvPr>
        </p:nvSpPr>
        <p:spPr/>
        <p:txBody>
          <a:bodyPr/>
          <a:lstStyle/>
          <a:p>
            <a:fld id="{BACFBB97-D57A-1E44-A4E9-C702A50F0671}" type="slidenum">
              <a:rPr lang="ja-JP" altLang="en-US" smtClean="0"/>
              <a:pPr/>
              <a:t>2</a:t>
            </a:fld>
            <a:endParaRPr lang="ja-JP" altLang="en-US"/>
          </a:p>
        </p:txBody>
      </p:sp>
    </p:spTree>
    <p:extLst>
      <p:ext uri="{BB962C8B-B14F-4D97-AF65-F5344CB8AC3E}">
        <p14:creationId xmlns:p14="http://schemas.microsoft.com/office/powerpoint/2010/main" val="3259195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タイトル 1">
            <a:extLst>
              <a:ext uri="{FF2B5EF4-FFF2-40B4-BE49-F238E27FC236}">
                <a16:creationId xmlns:a16="http://schemas.microsoft.com/office/drawing/2014/main" id="{B358D027-7768-4129-9E13-91E9FD17B33D}"/>
              </a:ext>
            </a:extLst>
          </p:cNvPr>
          <p:cNvSpPr>
            <a:spLocks noGrp="1" noChangeArrowheads="1"/>
          </p:cNvSpPr>
          <p:nvPr>
            <p:ph type="title"/>
          </p:nvPr>
        </p:nvSpPr>
        <p:spPr>
          <a:xfrm>
            <a:off x="676276" y="392285"/>
            <a:ext cx="8543925" cy="1198800"/>
          </a:xfrm>
        </p:spPr>
        <p:txBody>
          <a:bodyPr>
            <a:noAutofit/>
          </a:bodyPr>
          <a:lstStyle/>
          <a:p>
            <a:r>
              <a:rPr lang="ja-JP" altLang="en-US" sz="2800" dirty="0"/>
              <a:t>京都大学</a:t>
            </a:r>
            <a:br>
              <a:rPr lang="en-US" altLang="ja-JP" sz="2800" dirty="0"/>
            </a:br>
            <a:r>
              <a:rPr lang="ja-JP" altLang="en-US" sz="2800" dirty="0"/>
              <a:t>アカデミックデータ・イノベーションユニット</a:t>
            </a:r>
            <a:br>
              <a:rPr lang="en-US" altLang="ja-JP" sz="2800" dirty="0"/>
            </a:br>
            <a:r>
              <a:rPr lang="ja-JP" altLang="en-US" sz="2800" dirty="0"/>
              <a:t>通称</a:t>
            </a:r>
            <a:r>
              <a:rPr lang="en-US" altLang="ja-JP" sz="2800" dirty="0"/>
              <a:t>: </a:t>
            </a:r>
            <a:r>
              <a:rPr lang="ja-JP" altLang="en-US" sz="2800" dirty="0"/>
              <a:t>葛</a:t>
            </a:r>
            <a:r>
              <a:rPr lang="en-US" altLang="ja-JP" sz="2800" dirty="0"/>
              <a:t>(KUDZU)</a:t>
            </a:r>
            <a:r>
              <a:rPr lang="ja-JP" altLang="en-US" sz="2800" dirty="0"/>
              <a:t>ユニット</a:t>
            </a:r>
          </a:p>
        </p:txBody>
      </p:sp>
      <p:sp>
        <p:nvSpPr>
          <p:cNvPr id="15365" name="テキスト ボックス 6">
            <a:extLst>
              <a:ext uri="{FF2B5EF4-FFF2-40B4-BE49-F238E27FC236}">
                <a16:creationId xmlns:a16="http://schemas.microsoft.com/office/drawing/2014/main" id="{3E0EA93C-2AAD-4616-93E9-536D55D0FCCC}"/>
              </a:ext>
            </a:extLst>
          </p:cNvPr>
          <p:cNvSpPr txBox="1">
            <a:spLocks noChangeArrowheads="1"/>
          </p:cNvSpPr>
          <p:nvPr/>
        </p:nvSpPr>
        <p:spPr bwMode="auto">
          <a:xfrm>
            <a:off x="676277" y="1667726"/>
            <a:ext cx="7715750" cy="4598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2400" dirty="0"/>
              <a:t>オープンサイエンスに限らず、「大学として要求される研究データ管理」の将来像を検討</a:t>
            </a:r>
            <a:endParaRPr lang="en-US" altLang="ja-JP" sz="2400" dirty="0"/>
          </a:p>
          <a:p>
            <a:pPr>
              <a:spcBef>
                <a:spcPct val="0"/>
              </a:spcBef>
              <a:buFontTx/>
              <a:buNone/>
            </a:pPr>
            <a:r>
              <a:rPr lang="en-US" altLang="ja-JP" sz="2400" dirty="0"/>
              <a:t>2016</a:t>
            </a:r>
            <a:r>
              <a:rPr lang="ja-JP" altLang="en-US" sz="2400" dirty="0"/>
              <a:t>年より検討開始、</a:t>
            </a:r>
            <a:r>
              <a:rPr lang="en-US" altLang="ja-JP" sz="2400" dirty="0"/>
              <a:t>2017</a:t>
            </a:r>
            <a:r>
              <a:rPr lang="ja-JP" altLang="en-US" sz="2400" dirty="0"/>
              <a:t>年ユニット立ち上げ</a:t>
            </a:r>
            <a:endParaRPr lang="en-US" altLang="ja-JP" sz="2400" dirty="0"/>
          </a:p>
          <a:p>
            <a:pPr>
              <a:spcBef>
                <a:spcPct val="0"/>
              </a:spcBef>
              <a:buFontTx/>
              <a:buNone/>
            </a:pPr>
            <a:endParaRPr lang="en-US" altLang="ja-JP" sz="2400" dirty="0"/>
          </a:p>
          <a:p>
            <a:pPr>
              <a:buNone/>
            </a:pPr>
            <a:r>
              <a:rPr lang="ja-JP" altLang="en-US" sz="2400" dirty="0"/>
              <a:t>参加者</a:t>
            </a:r>
            <a:r>
              <a:rPr lang="en-US" altLang="ja-JP" sz="2400" dirty="0"/>
              <a:t>:</a:t>
            </a:r>
          </a:p>
          <a:p>
            <a:pPr lvl="1"/>
            <a:r>
              <a:rPr lang="ja-JP" altLang="en-US" sz="2000" dirty="0"/>
              <a:t>情報環境機構 </a:t>
            </a:r>
            <a:r>
              <a:rPr lang="ja-JP" altLang="en-US" sz="2000" dirty="0">
                <a:solidFill>
                  <a:schemeClr val="accent1"/>
                </a:solidFill>
              </a:rPr>
              <a:t>■</a:t>
            </a:r>
            <a:r>
              <a:rPr lang="ja-JP" altLang="en-US" sz="2000" dirty="0">
                <a:solidFill>
                  <a:schemeClr val="accent6"/>
                </a:solidFill>
              </a:rPr>
              <a:t>■</a:t>
            </a:r>
            <a:r>
              <a:rPr lang="ja-JP" altLang="en-US" sz="2000" dirty="0">
                <a:solidFill>
                  <a:schemeClr val="accent2"/>
                </a:solidFill>
              </a:rPr>
              <a:t>■</a:t>
            </a:r>
            <a:endParaRPr lang="en-US" altLang="ja-JP" sz="2000" dirty="0"/>
          </a:p>
          <a:p>
            <a:pPr lvl="1"/>
            <a:r>
              <a:rPr lang="ja-JP" altLang="ja-JP" sz="2000" dirty="0"/>
              <a:t>研究推進部研究推進課</a:t>
            </a:r>
            <a:r>
              <a:rPr lang="ja-JP" altLang="en-US" sz="2000" dirty="0"/>
              <a:t> </a:t>
            </a:r>
            <a:r>
              <a:rPr lang="ja-JP" altLang="en-US" sz="2000" dirty="0">
                <a:solidFill>
                  <a:schemeClr val="accent1"/>
                </a:solidFill>
              </a:rPr>
              <a:t>■</a:t>
            </a:r>
            <a:endParaRPr lang="en-US" altLang="ja-JP" sz="2000" dirty="0">
              <a:solidFill>
                <a:schemeClr val="accent1"/>
              </a:solidFill>
            </a:endParaRPr>
          </a:p>
          <a:p>
            <a:pPr lvl="1"/>
            <a:r>
              <a:rPr lang="ja-JP" altLang="ja-JP" sz="2000" dirty="0"/>
              <a:t>学術研究支援室</a:t>
            </a:r>
            <a:r>
              <a:rPr lang="ja-JP" altLang="en-US" sz="2000" dirty="0"/>
              <a:t> </a:t>
            </a:r>
            <a:r>
              <a:rPr lang="ja-JP" altLang="en-US" sz="2000" dirty="0">
                <a:solidFill>
                  <a:schemeClr val="accent1"/>
                </a:solidFill>
              </a:rPr>
              <a:t>■</a:t>
            </a:r>
            <a:r>
              <a:rPr lang="ja-JP" altLang="en-US" sz="2000" dirty="0">
                <a:solidFill>
                  <a:schemeClr val="accent6"/>
                </a:solidFill>
              </a:rPr>
              <a:t>■</a:t>
            </a:r>
            <a:endParaRPr lang="en-US" altLang="ja-JP" sz="2000" dirty="0"/>
          </a:p>
          <a:p>
            <a:pPr lvl="1"/>
            <a:r>
              <a:rPr lang="ja-JP" altLang="en-US" sz="2000" dirty="0"/>
              <a:t>附属図書館 </a:t>
            </a:r>
            <a:r>
              <a:rPr lang="ja-JP" altLang="en-US" sz="2000" dirty="0">
                <a:solidFill>
                  <a:schemeClr val="accent6"/>
                </a:solidFill>
              </a:rPr>
              <a:t>■</a:t>
            </a:r>
            <a:r>
              <a:rPr lang="ja-JP" altLang="en-US" sz="2000" dirty="0">
                <a:solidFill>
                  <a:schemeClr val="accent2"/>
                </a:solidFill>
              </a:rPr>
              <a:t>■</a:t>
            </a:r>
            <a:endParaRPr lang="en-US" altLang="ja-JP" sz="2000" dirty="0">
              <a:solidFill>
                <a:schemeClr val="accent6"/>
              </a:solidFill>
            </a:endParaRPr>
          </a:p>
          <a:p>
            <a:pPr lvl="1"/>
            <a:r>
              <a:rPr lang="ja-JP" altLang="en-US" sz="2000" dirty="0"/>
              <a:t>総合博物館 </a:t>
            </a:r>
            <a:r>
              <a:rPr lang="ja-JP" altLang="en-US" sz="2000" dirty="0">
                <a:solidFill>
                  <a:schemeClr val="accent2"/>
                </a:solidFill>
              </a:rPr>
              <a:t>■</a:t>
            </a:r>
            <a:endParaRPr lang="en-US" altLang="ja-JP" sz="2000" dirty="0">
              <a:solidFill>
                <a:schemeClr val="accent2"/>
              </a:solidFill>
            </a:endParaRPr>
          </a:p>
          <a:p>
            <a:pPr lvl="1"/>
            <a:r>
              <a:rPr lang="ja-JP" altLang="en-US" sz="2000" dirty="0"/>
              <a:t>学術データレポジトリ運用者 </a:t>
            </a:r>
            <a:r>
              <a:rPr lang="ja-JP" altLang="en-US" sz="2000" dirty="0">
                <a:solidFill>
                  <a:schemeClr val="accent2"/>
                </a:solidFill>
              </a:rPr>
              <a:t>■</a:t>
            </a:r>
            <a:endParaRPr lang="en-US" altLang="ja-JP" sz="2000" dirty="0">
              <a:solidFill>
                <a:schemeClr val="accent2"/>
              </a:solidFill>
            </a:endParaRPr>
          </a:p>
          <a:p>
            <a:pPr lvl="1"/>
            <a:r>
              <a:rPr lang="ja-JP" altLang="en-US" sz="2000" dirty="0"/>
              <a:t>他研究者有志</a:t>
            </a:r>
            <a:r>
              <a:rPr lang="ja-JP" altLang="en-US" sz="2000" dirty="0">
                <a:solidFill>
                  <a:schemeClr val="accent2"/>
                </a:solidFill>
              </a:rPr>
              <a:t>■</a:t>
            </a:r>
            <a:endParaRPr lang="en-US" altLang="ja-JP" sz="2000" dirty="0"/>
          </a:p>
        </p:txBody>
      </p:sp>
      <p:sp>
        <p:nvSpPr>
          <p:cNvPr id="15366" name="正方形/長方形 7">
            <a:extLst>
              <a:ext uri="{FF2B5EF4-FFF2-40B4-BE49-F238E27FC236}">
                <a16:creationId xmlns:a16="http://schemas.microsoft.com/office/drawing/2014/main" id="{84BD0AFF-88F6-4700-B973-5978B11BD48E}"/>
              </a:ext>
            </a:extLst>
          </p:cNvPr>
          <p:cNvSpPr>
            <a:spLocks noChangeArrowheads="1"/>
          </p:cNvSpPr>
          <p:nvPr/>
        </p:nvSpPr>
        <p:spPr bwMode="auto">
          <a:xfrm>
            <a:off x="5197476" y="6024690"/>
            <a:ext cx="43148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1800"/>
              <a:t>http://www.cpier.kyoto-u.ac.jp/about/acd/</a:t>
            </a:r>
          </a:p>
        </p:txBody>
      </p:sp>
      <p:sp>
        <p:nvSpPr>
          <p:cNvPr id="7" name="テキスト ボックス 6">
            <a:extLst>
              <a:ext uri="{FF2B5EF4-FFF2-40B4-BE49-F238E27FC236}">
                <a16:creationId xmlns:a16="http://schemas.microsoft.com/office/drawing/2014/main" id="{1EA4CEBE-FFD9-4F11-89F0-66CADFC1ED9C}"/>
              </a:ext>
            </a:extLst>
          </p:cNvPr>
          <p:cNvSpPr txBox="1"/>
          <p:nvPr/>
        </p:nvSpPr>
        <p:spPr>
          <a:xfrm>
            <a:off x="5313415" y="3853786"/>
            <a:ext cx="2492990" cy="369332"/>
          </a:xfrm>
          <a:prstGeom prst="rect">
            <a:avLst/>
          </a:prstGeom>
        </p:spPr>
        <p:style>
          <a:lnRef idx="3">
            <a:schemeClr val="lt1"/>
          </a:lnRef>
          <a:fillRef idx="1">
            <a:schemeClr val="accent1"/>
          </a:fillRef>
          <a:effectRef idx="1">
            <a:schemeClr val="accent1"/>
          </a:effectRef>
          <a:fontRef idx="minor">
            <a:schemeClr val="lt1"/>
          </a:fontRef>
        </p:style>
        <p:txBody>
          <a:bodyPr wrap="none" rtlCol="0">
            <a:spAutoFit/>
          </a:bodyPr>
          <a:lstStyle/>
          <a:p>
            <a:r>
              <a:rPr lang="ja-JP" altLang="en-US" dirty="0"/>
              <a:t>「コンプライアンス」</a:t>
            </a:r>
            <a:endParaRPr kumimoji="1" lang="ja-JP" altLang="en-US" dirty="0"/>
          </a:p>
        </p:txBody>
      </p:sp>
      <p:sp>
        <p:nvSpPr>
          <p:cNvPr id="8" name="テキスト ボックス 7">
            <a:extLst>
              <a:ext uri="{FF2B5EF4-FFF2-40B4-BE49-F238E27FC236}">
                <a16:creationId xmlns:a16="http://schemas.microsoft.com/office/drawing/2014/main" id="{8B575AE0-78E6-4005-BF79-1BAC1786F553}"/>
              </a:ext>
            </a:extLst>
          </p:cNvPr>
          <p:cNvSpPr txBox="1"/>
          <p:nvPr/>
        </p:nvSpPr>
        <p:spPr>
          <a:xfrm>
            <a:off x="5313415" y="5334689"/>
            <a:ext cx="3416320" cy="369332"/>
          </a:xfrm>
          <a:prstGeom prst="rect">
            <a:avLst/>
          </a:prstGeom>
        </p:spPr>
        <p:style>
          <a:lnRef idx="1">
            <a:schemeClr val="accent2"/>
          </a:lnRef>
          <a:fillRef idx="3">
            <a:schemeClr val="accent2"/>
          </a:fillRef>
          <a:effectRef idx="2">
            <a:schemeClr val="accent2"/>
          </a:effectRef>
          <a:fontRef idx="minor">
            <a:schemeClr val="lt1"/>
          </a:fontRef>
        </p:style>
        <p:txBody>
          <a:bodyPr wrap="none" rtlCol="0">
            <a:spAutoFit/>
          </a:bodyPr>
          <a:lstStyle/>
          <a:p>
            <a:r>
              <a:rPr lang="ja-JP" altLang="en-US" dirty="0"/>
              <a:t>「学術領域の発展と社会貢献」</a:t>
            </a:r>
            <a:endParaRPr kumimoji="1" lang="ja-JP" altLang="en-US" dirty="0"/>
          </a:p>
        </p:txBody>
      </p:sp>
      <p:sp>
        <p:nvSpPr>
          <p:cNvPr id="9" name="テキスト ボックス 8">
            <a:extLst>
              <a:ext uri="{FF2B5EF4-FFF2-40B4-BE49-F238E27FC236}">
                <a16:creationId xmlns:a16="http://schemas.microsoft.com/office/drawing/2014/main" id="{DDDD6F21-BCF9-495C-9BFB-9CE05E5322B3}"/>
              </a:ext>
            </a:extLst>
          </p:cNvPr>
          <p:cNvSpPr txBox="1"/>
          <p:nvPr/>
        </p:nvSpPr>
        <p:spPr>
          <a:xfrm>
            <a:off x="5313415" y="4594237"/>
            <a:ext cx="2492990" cy="369332"/>
          </a:xfrm>
          <a:prstGeom prst="rect">
            <a:avLst/>
          </a:prstGeom>
        </p:spPr>
        <p:style>
          <a:lnRef idx="1">
            <a:schemeClr val="accent6"/>
          </a:lnRef>
          <a:fillRef idx="3">
            <a:schemeClr val="accent6"/>
          </a:fillRef>
          <a:effectRef idx="2">
            <a:schemeClr val="accent6"/>
          </a:effectRef>
          <a:fontRef idx="minor">
            <a:schemeClr val="lt1"/>
          </a:fontRef>
        </p:style>
        <p:txBody>
          <a:bodyPr wrap="none" rtlCol="0">
            <a:spAutoFit/>
          </a:bodyPr>
          <a:lstStyle/>
          <a:p>
            <a:r>
              <a:rPr lang="ja-JP" altLang="en-US" dirty="0"/>
              <a:t>「オープンデータ化」</a:t>
            </a:r>
            <a:endParaRPr kumimoji="1" lang="ja-JP" altLang="en-US" dirty="0"/>
          </a:p>
        </p:txBody>
      </p:sp>
      <p:sp>
        <p:nvSpPr>
          <p:cNvPr id="3" name="日付プレースホルダー 2">
            <a:extLst>
              <a:ext uri="{FF2B5EF4-FFF2-40B4-BE49-F238E27FC236}">
                <a16:creationId xmlns:a16="http://schemas.microsoft.com/office/drawing/2014/main" id="{FCBE7D39-F892-4D86-A791-FD41D55CE73C}"/>
              </a:ext>
            </a:extLst>
          </p:cNvPr>
          <p:cNvSpPr>
            <a:spLocks noGrp="1"/>
          </p:cNvSpPr>
          <p:nvPr>
            <p:ph type="dt" sz="half" idx="10"/>
          </p:nvPr>
        </p:nvSpPr>
        <p:spPr/>
        <p:txBody>
          <a:bodyPr/>
          <a:lstStyle/>
          <a:p>
            <a:r>
              <a:rPr lang="en-US" altLang="ja-JP"/>
              <a:t>2019/5/28</a:t>
            </a:r>
            <a:endParaRPr lang="ja-JP" altLang="en-US"/>
          </a:p>
        </p:txBody>
      </p:sp>
      <p:sp>
        <p:nvSpPr>
          <p:cNvPr id="4" name="フッター プレースホルダー 3">
            <a:extLst>
              <a:ext uri="{FF2B5EF4-FFF2-40B4-BE49-F238E27FC236}">
                <a16:creationId xmlns:a16="http://schemas.microsoft.com/office/drawing/2014/main" id="{69F80F1D-58B6-4CF6-B029-1953B65B9B48}"/>
              </a:ext>
            </a:extLst>
          </p:cNvPr>
          <p:cNvSpPr>
            <a:spLocks noGrp="1"/>
          </p:cNvSpPr>
          <p:nvPr>
            <p:ph type="ftr" sz="quarter" idx="11"/>
          </p:nvPr>
        </p:nvSpPr>
        <p:spPr/>
        <p:txBody>
          <a:bodyPr/>
          <a:lstStyle/>
          <a:p>
            <a:r>
              <a:rPr lang="en-US" altLang="ja-JP"/>
              <a:t>Japan Open Science Summit </a:t>
            </a:r>
          </a:p>
          <a:p>
            <a:r>
              <a:rPr lang="ja-JP" altLang="en-US"/>
              <a:t>「研究データマネジメント人材の育成を展望する」</a:t>
            </a:r>
            <a:endParaRPr lang="ja-JP" altLang="en-US" dirty="0"/>
          </a:p>
        </p:txBody>
      </p:sp>
      <p:sp>
        <p:nvSpPr>
          <p:cNvPr id="5" name="スライド番号プレースホルダー 4">
            <a:extLst>
              <a:ext uri="{FF2B5EF4-FFF2-40B4-BE49-F238E27FC236}">
                <a16:creationId xmlns:a16="http://schemas.microsoft.com/office/drawing/2014/main" id="{605557D1-7FE0-4B7F-9F75-BD2C59649DD5}"/>
              </a:ext>
            </a:extLst>
          </p:cNvPr>
          <p:cNvSpPr>
            <a:spLocks noGrp="1"/>
          </p:cNvSpPr>
          <p:nvPr>
            <p:ph type="sldNum" sz="quarter" idx="12"/>
          </p:nvPr>
        </p:nvSpPr>
        <p:spPr/>
        <p:txBody>
          <a:bodyPr/>
          <a:lstStyle/>
          <a:p>
            <a:fld id="{BACFBB97-D57A-1E44-A4E9-C702A50F0671}" type="slidenum">
              <a:rPr lang="ja-JP" altLang="en-US" smtClean="0"/>
              <a:pPr/>
              <a:t>3</a:t>
            </a:fld>
            <a:endParaRPr lang="ja-JP" altLang="en-US"/>
          </a:p>
        </p:txBody>
      </p:sp>
    </p:spTree>
    <p:extLst>
      <p:ext uri="{BB962C8B-B14F-4D97-AF65-F5344CB8AC3E}">
        <p14:creationId xmlns:p14="http://schemas.microsoft.com/office/powerpoint/2010/main" val="4056794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コンテンツ プレースホルダー 7">
            <a:extLst>
              <a:ext uri="{FF2B5EF4-FFF2-40B4-BE49-F238E27FC236}">
                <a16:creationId xmlns:a16="http://schemas.microsoft.com/office/drawing/2014/main" id="{F25EF5D5-AB48-4A4D-805D-FE2E6FCD675D}"/>
              </a:ext>
            </a:extLst>
          </p:cNvPr>
          <p:cNvSpPr>
            <a:spLocks noGrp="1"/>
          </p:cNvSpPr>
          <p:nvPr>
            <p:ph idx="1"/>
          </p:nvPr>
        </p:nvSpPr>
        <p:spPr/>
        <p:txBody>
          <a:bodyPr>
            <a:normAutofit fontScale="92500" lnSpcReduction="10000"/>
          </a:bodyPr>
          <a:lstStyle/>
          <a:p>
            <a:pPr marL="0" indent="0">
              <a:buNone/>
            </a:pPr>
            <a:r>
              <a:rPr lang="ja-JP" altLang="en-US" dirty="0"/>
              <a:t>ミッション</a:t>
            </a:r>
            <a:r>
              <a:rPr lang="en-US" altLang="ja-JP" dirty="0"/>
              <a:t>:</a:t>
            </a:r>
          </a:p>
          <a:p>
            <a:pPr marL="371475" lvl="1" indent="0">
              <a:buNone/>
            </a:pPr>
            <a:r>
              <a:rPr lang="ja-JP" altLang="ja-JP" dirty="0"/>
              <a:t>大学における学術研究のライフサイクルに沿った研究データの蓄積・共有・公開および長期保管に必要な研究データマネジメント環境に求められる要求要件</a:t>
            </a:r>
            <a:r>
              <a:rPr lang="ja-JP" altLang="en-US" dirty="0"/>
              <a:t>のとりまとめ</a:t>
            </a:r>
            <a:endParaRPr lang="en-US" altLang="ja-JP" dirty="0"/>
          </a:p>
          <a:p>
            <a:endParaRPr lang="en-US" altLang="ja-JP" dirty="0"/>
          </a:p>
          <a:p>
            <a:r>
              <a:rPr lang="ja-JP" altLang="en-US" dirty="0"/>
              <a:t>学内における</a:t>
            </a:r>
            <a:r>
              <a:rPr lang="en-US" altLang="ja-JP" dirty="0"/>
              <a:t>RDM</a:t>
            </a:r>
            <a:r>
              <a:rPr lang="ja-JP" altLang="en-US" dirty="0" err="1"/>
              <a:t>、</a:t>
            </a:r>
            <a:r>
              <a:rPr lang="ja-JP" altLang="en-US" dirty="0"/>
              <a:t>オープンデータ事例の収集</a:t>
            </a:r>
            <a:endParaRPr lang="en-US" altLang="ja-JP" dirty="0"/>
          </a:p>
          <a:p>
            <a:r>
              <a:rPr lang="en-US" altLang="ja-JP" dirty="0"/>
              <a:t>RDM</a:t>
            </a:r>
            <a:r>
              <a:rPr lang="ja-JP" altLang="en-US" dirty="0" err="1"/>
              <a:t>、</a:t>
            </a:r>
            <a:r>
              <a:rPr lang="ja-JP" altLang="en-US" dirty="0"/>
              <a:t>オープンデータに関する国内外動向調査</a:t>
            </a:r>
            <a:endParaRPr lang="en-US" altLang="ja-JP" dirty="0"/>
          </a:p>
          <a:p>
            <a:r>
              <a:rPr lang="en-US" altLang="ja-JP" dirty="0"/>
              <a:t>RDM</a:t>
            </a:r>
            <a:r>
              <a:rPr lang="ja-JP" altLang="en-US" dirty="0"/>
              <a:t>ルーブリックの検討、実践</a:t>
            </a:r>
            <a:endParaRPr lang="en-US" altLang="ja-JP" dirty="0"/>
          </a:p>
          <a:p>
            <a:r>
              <a:rPr lang="ja-JP" altLang="en-US" dirty="0"/>
              <a:t>学内アンケート</a:t>
            </a:r>
            <a:endParaRPr lang="en-US" altLang="ja-JP" dirty="0"/>
          </a:p>
          <a:p>
            <a:r>
              <a:rPr lang="ja-JP" altLang="en-US" dirty="0"/>
              <a:t>学内ヒヤリング</a:t>
            </a:r>
            <a:endParaRPr lang="en-US" altLang="ja-JP" dirty="0"/>
          </a:p>
          <a:p>
            <a:r>
              <a:rPr lang="ja-JP" altLang="en-US" dirty="0"/>
              <a:t>ワークショップの開催</a:t>
            </a:r>
          </a:p>
        </p:txBody>
      </p:sp>
      <p:sp>
        <p:nvSpPr>
          <p:cNvPr id="7" name="タイトル 6">
            <a:extLst>
              <a:ext uri="{FF2B5EF4-FFF2-40B4-BE49-F238E27FC236}">
                <a16:creationId xmlns:a16="http://schemas.microsoft.com/office/drawing/2014/main" id="{AB252167-DE07-464B-80AD-20A863021DA8}"/>
              </a:ext>
            </a:extLst>
          </p:cNvPr>
          <p:cNvSpPr>
            <a:spLocks noGrp="1"/>
          </p:cNvSpPr>
          <p:nvPr>
            <p:ph type="title"/>
          </p:nvPr>
        </p:nvSpPr>
        <p:spPr/>
        <p:txBody>
          <a:bodyPr/>
          <a:lstStyle/>
          <a:p>
            <a:r>
              <a:rPr lang="ja-JP" altLang="en-US" dirty="0"/>
              <a:t>葛ユニットの活動</a:t>
            </a:r>
            <a:endParaRPr kumimoji="1" lang="ja-JP" altLang="en-US" dirty="0"/>
          </a:p>
        </p:txBody>
      </p:sp>
      <p:sp>
        <p:nvSpPr>
          <p:cNvPr id="4" name="日付プレースホルダー 3">
            <a:extLst>
              <a:ext uri="{FF2B5EF4-FFF2-40B4-BE49-F238E27FC236}">
                <a16:creationId xmlns:a16="http://schemas.microsoft.com/office/drawing/2014/main" id="{93AA4416-BCDB-49F3-9CF1-22961CFCE428}"/>
              </a:ext>
            </a:extLst>
          </p:cNvPr>
          <p:cNvSpPr>
            <a:spLocks noGrp="1"/>
          </p:cNvSpPr>
          <p:nvPr>
            <p:ph type="dt" sz="half" idx="10"/>
          </p:nvPr>
        </p:nvSpPr>
        <p:spPr/>
        <p:txBody>
          <a:bodyPr/>
          <a:lstStyle/>
          <a:p>
            <a:r>
              <a:rPr kumimoji="1" lang="en-US" altLang="ja-JP"/>
              <a:t>2019/5/28</a:t>
            </a:r>
            <a:endParaRPr kumimoji="1" lang="ja-JP" altLang="en-US"/>
          </a:p>
        </p:txBody>
      </p:sp>
      <p:sp>
        <p:nvSpPr>
          <p:cNvPr id="5" name="フッター プレースホルダー 4">
            <a:extLst>
              <a:ext uri="{FF2B5EF4-FFF2-40B4-BE49-F238E27FC236}">
                <a16:creationId xmlns:a16="http://schemas.microsoft.com/office/drawing/2014/main" id="{63148C74-2A38-4791-ABA3-56150F027CB6}"/>
              </a:ext>
            </a:extLst>
          </p:cNvPr>
          <p:cNvSpPr>
            <a:spLocks noGrp="1"/>
          </p:cNvSpPr>
          <p:nvPr>
            <p:ph type="ftr" sz="quarter" idx="11"/>
          </p:nvPr>
        </p:nvSpPr>
        <p:spPr/>
        <p:txBody>
          <a:bodyPr/>
          <a:lstStyle/>
          <a:p>
            <a:r>
              <a:rPr kumimoji="1" lang="en-US" altLang="ja-JP"/>
              <a:t>Japan Open Science Summit  </a:t>
            </a:r>
            <a:r>
              <a:rPr kumimoji="1" lang="ja-JP" altLang="en-US"/>
              <a:t>「研究データマネジメント人材の育成を展望する」</a:t>
            </a:r>
            <a:endParaRPr kumimoji="1" lang="ja-JP" altLang="en-US" dirty="0"/>
          </a:p>
        </p:txBody>
      </p:sp>
      <p:sp>
        <p:nvSpPr>
          <p:cNvPr id="6" name="スライド番号プレースホルダー 5">
            <a:extLst>
              <a:ext uri="{FF2B5EF4-FFF2-40B4-BE49-F238E27FC236}">
                <a16:creationId xmlns:a16="http://schemas.microsoft.com/office/drawing/2014/main" id="{41141512-7046-4884-9FAB-3D0D5F3D643C}"/>
              </a:ext>
            </a:extLst>
          </p:cNvPr>
          <p:cNvSpPr>
            <a:spLocks noGrp="1"/>
          </p:cNvSpPr>
          <p:nvPr>
            <p:ph type="sldNum" sz="quarter" idx="12"/>
          </p:nvPr>
        </p:nvSpPr>
        <p:spPr/>
        <p:txBody>
          <a:bodyPr/>
          <a:lstStyle/>
          <a:p>
            <a:fld id="{BACFBB97-D57A-1E44-A4E9-C702A50F0671}" type="slidenum">
              <a:rPr kumimoji="1" lang="ja-JP" altLang="en-US" smtClean="0"/>
              <a:t>4</a:t>
            </a:fld>
            <a:endParaRPr kumimoji="1" lang="ja-JP" altLang="en-US"/>
          </a:p>
        </p:txBody>
      </p:sp>
    </p:spTree>
    <p:extLst>
      <p:ext uri="{BB962C8B-B14F-4D97-AF65-F5344CB8AC3E}">
        <p14:creationId xmlns:p14="http://schemas.microsoft.com/office/powerpoint/2010/main" val="41375381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2305C16-0D96-45D7-9A5B-5925D12B87A2}"/>
              </a:ext>
            </a:extLst>
          </p:cNvPr>
          <p:cNvSpPr>
            <a:spLocks noGrp="1"/>
          </p:cNvSpPr>
          <p:nvPr>
            <p:ph type="title"/>
          </p:nvPr>
        </p:nvSpPr>
        <p:spPr/>
        <p:txBody>
          <a:bodyPr>
            <a:normAutofit/>
          </a:bodyPr>
          <a:lstStyle/>
          <a:p>
            <a:r>
              <a:rPr kumimoji="1" lang="ja-JP" altLang="en-US" sz="4000" dirty="0"/>
              <a:t>研究データに関する調査</a:t>
            </a:r>
          </a:p>
        </p:txBody>
      </p:sp>
      <p:sp>
        <p:nvSpPr>
          <p:cNvPr id="3" name="コンテンツ プレースホルダー 2">
            <a:extLst>
              <a:ext uri="{FF2B5EF4-FFF2-40B4-BE49-F238E27FC236}">
                <a16:creationId xmlns:a16="http://schemas.microsoft.com/office/drawing/2014/main" id="{43657495-0E36-456D-953D-2B43F077A4C3}"/>
              </a:ext>
            </a:extLst>
          </p:cNvPr>
          <p:cNvSpPr>
            <a:spLocks noGrp="1"/>
          </p:cNvSpPr>
          <p:nvPr>
            <p:ph idx="1"/>
          </p:nvPr>
        </p:nvSpPr>
        <p:spPr/>
        <p:txBody>
          <a:bodyPr>
            <a:normAutofit fontScale="92500" lnSpcReduction="10000"/>
          </a:bodyPr>
          <a:lstStyle/>
          <a:p>
            <a:r>
              <a:rPr kumimoji="1" lang="en-US" altLang="ja-JP" dirty="0"/>
              <a:t>2018.11-2019.2</a:t>
            </a:r>
            <a:r>
              <a:rPr kumimoji="1" lang="ja-JP" altLang="en-US" dirty="0"/>
              <a:t> までアンケート収集</a:t>
            </a:r>
            <a:endParaRPr kumimoji="1" lang="en-US" altLang="ja-JP" dirty="0"/>
          </a:p>
          <a:p>
            <a:r>
              <a:rPr kumimoji="1" lang="ja-JP" altLang="en-US" dirty="0"/>
              <a:t>質問項目</a:t>
            </a:r>
            <a:r>
              <a:rPr kumimoji="1" lang="en-US" altLang="ja-JP" dirty="0"/>
              <a:t>:</a:t>
            </a:r>
          </a:p>
          <a:p>
            <a:pPr lvl="1"/>
            <a:r>
              <a:rPr kumimoji="1" lang="ja-JP" altLang="en-US" dirty="0"/>
              <a:t>研究データセット保有の有無</a:t>
            </a:r>
            <a:endParaRPr kumimoji="1" lang="en-US" altLang="ja-JP" dirty="0"/>
          </a:p>
          <a:p>
            <a:pPr lvl="1"/>
            <a:r>
              <a:rPr lang="ja-JP" altLang="en-US" dirty="0"/>
              <a:t>データセットの「名称」「分野」「公開状況」等簡単な状況調査</a:t>
            </a:r>
            <a:endParaRPr lang="en-US" altLang="ja-JP" dirty="0"/>
          </a:p>
          <a:p>
            <a:r>
              <a:rPr lang="ja-JP" altLang="en-US" dirty="0"/>
              <a:t>全回答</a:t>
            </a:r>
            <a:r>
              <a:rPr lang="en-US" altLang="ja-JP" dirty="0"/>
              <a:t>: 244</a:t>
            </a:r>
            <a:r>
              <a:rPr lang="ja-JP" altLang="en-US" dirty="0"/>
              <a:t>  </a:t>
            </a:r>
            <a:r>
              <a:rPr lang="en-US" altLang="ja-JP" dirty="0"/>
              <a:t>(</a:t>
            </a:r>
            <a:r>
              <a:rPr lang="ja-JP" altLang="en-US" dirty="0"/>
              <a:t>アンケートサイトの訪問者</a:t>
            </a:r>
            <a:r>
              <a:rPr lang="en-US" altLang="ja-JP" dirty="0"/>
              <a:t>: </a:t>
            </a:r>
            <a:r>
              <a:rPr lang="ja-JP" altLang="en-US" dirty="0"/>
              <a:t>約</a:t>
            </a:r>
            <a:r>
              <a:rPr lang="en-US" altLang="ja-JP" dirty="0"/>
              <a:t>800)</a:t>
            </a:r>
          </a:p>
          <a:p>
            <a:pPr lvl="1"/>
            <a:r>
              <a:rPr lang="ja-JP" altLang="en-US" dirty="0"/>
              <a:t>内、「データセットがある」と答えた人</a:t>
            </a:r>
            <a:r>
              <a:rPr lang="en-US" altLang="ja-JP" dirty="0"/>
              <a:t>:</a:t>
            </a:r>
            <a:r>
              <a:rPr lang="ja-JP" altLang="en-US" dirty="0"/>
              <a:t> 約</a:t>
            </a:r>
            <a:r>
              <a:rPr lang="en-US" altLang="ja-JP" dirty="0"/>
              <a:t>100</a:t>
            </a:r>
          </a:p>
          <a:p>
            <a:pPr lvl="1"/>
            <a:endParaRPr kumimoji="1" lang="en-US" altLang="ja-JP" dirty="0"/>
          </a:p>
          <a:p>
            <a:r>
              <a:rPr lang="ja-JP" altLang="en-US" dirty="0">
                <a:solidFill>
                  <a:srgbClr val="FF0000"/>
                </a:solidFill>
              </a:rPr>
              <a:t>データを持たない研究は原則存在しないはずなのに・・・</a:t>
            </a:r>
            <a:endParaRPr lang="en-US" altLang="ja-JP" dirty="0">
              <a:solidFill>
                <a:srgbClr val="FF0000"/>
              </a:solidFill>
            </a:endParaRPr>
          </a:p>
          <a:p>
            <a:r>
              <a:rPr kumimoji="1" lang="ja-JP" altLang="en-US" dirty="0">
                <a:solidFill>
                  <a:srgbClr val="FF0000"/>
                </a:solidFill>
              </a:rPr>
              <a:t>「研究データセット」の定義、考え方が個々で全く異なる</a:t>
            </a:r>
            <a:endParaRPr kumimoji="1" lang="en-US" altLang="ja-JP" dirty="0">
              <a:solidFill>
                <a:srgbClr val="FF0000"/>
              </a:solidFill>
            </a:endParaRPr>
          </a:p>
        </p:txBody>
      </p:sp>
      <p:sp>
        <p:nvSpPr>
          <p:cNvPr id="4" name="日付プレースホルダー 3">
            <a:extLst>
              <a:ext uri="{FF2B5EF4-FFF2-40B4-BE49-F238E27FC236}">
                <a16:creationId xmlns:a16="http://schemas.microsoft.com/office/drawing/2014/main" id="{446DA587-AF49-46D4-902F-5C2223374B70}"/>
              </a:ext>
            </a:extLst>
          </p:cNvPr>
          <p:cNvSpPr>
            <a:spLocks noGrp="1"/>
          </p:cNvSpPr>
          <p:nvPr>
            <p:ph type="dt" sz="half" idx="10"/>
          </p:nvPr>
        </p:nvSpPr>
        <p:spPr/>
        <p:txBody>
          <a:bodyPr/>
          <a:lstStyle/>
          <a:p>
            <a:r>
              <a:rPr lang="en-US" altLang="ja-JP"/>
              <a:t>2019/5/28</a:t>
            </a:r>
            <a:endParaRPr lang="ja-JP" altLang="en-US"/>
          </a:p>
        </p:txBody>
      </p:sp>
      <p:sp>
        <p:nvSpPr>
          <p:cNvPr id="5" name="フッター プレースホルダー 4">
            <a:extLst>
              <a:ext uri="{FF2B5EF4-FFF2-40B4-BE49-F238E27FC236}">
                <a16:creationId xmlns:a16="http://schemas.microsoft.com/office/drawing/2014/main" id="{D14EC0A2-B22B-4FFC-A40C-4BC60295109F}"/>
              </a:ext>
            </a:extLst>
          </p:cNvPr>
          <p:cNvSpPr>
            <a:spLocks noGrp="1"/>
          </p:cNvSpPr>
          <p:nvPr>
            <p:ph type="ftr" sz="quarter" idx="11"/>
          </p:nvPr>
        </p:nvSpPr>
        <p:spPr/>
        <p:txBody>
          <a:bodyPr/>
          <a:lstStyle/>
          <a:p>
            <a:r>
              <a:rPr lang="en-US" altLang="ja-JP"/>
              <a:t>Japan Open Science Summit </a:t>
            </a:r>
          </a:p>
          <a:p>
            <a:r>
              <a:rPr lang="ja-JP" altLang="en-US"/>
              <a:t>「研究データマネジメント人材の育成を展望する」</a:t>
            </a:r>
            <a:endParaRPr lang="ja-JP" altLang="en-US" dirty="0"/>
          </a:p>
        </p:txBody>
      </p:sp>
      <p:sp>
        <p:nvSpPr>
          <p:cNvPr id="6" name="スライド番号プレースホルダー 5">
            <a:extLst>
              <a:ext uri="{FF2B5EF4-FFF2-40B4-BE49-F238E27FC236}">
                <a16:creationId xmlns:a16="http://schemas.microsoft.com/office/drawing/2014/main" id="{D1480E79-C0E6-4811-B5D3-6821CA30978B}"/>
              </a:ext>
            </a:extLst>
          </p:cNvPr>
          <p:cNvSpPr>
            <a:spLocks noGrp="1"/>
          </p:cNvSpPr>
          <p:nvPr>
            <p:ph type="sldNum" sz="quarter" idx="12"/>
          </p:nvPr>
        </p:nvSpPr>
        <p:spPr/>
        <p:txBody>
          <a:bodyPr/>
          <a:lstStyle/>
          <a:p>
            <a:fld id="{BACFBB97-D57A-1E44-A4E9-C702A50F0671}" type="slidenum">
              <a:rPr lang="ja-JP" altLang="en-US" smtClean="0"/>
              <a:pPr/>
              <a:t>5</a:t>
            </a:fld>
            <a:endParaRPr lang="ja-JP" altLang="en-US"/>
          </a:p>
        </p:txBody>
      </p:sp>
    </p:spTree>
    <p:extLst>
      <p:ext uri="{BB962C8B-B14F-4D97-AF65-F5344CB8AC3E}">
        <p14:creationId xmlns:p14="http://schemas.microsoft.com/office/powerpoint/2010/main" val="38235107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9BBB3A5A-01AF-4708-9793-95A9234ECBBE}"/>
              </a:ext>
            </a:extLst>
          </p:cNvPr>
          <p:cNvSpPr>
            <a:spLocks noGrp="1"/>
          </p:cNvSpPr>
          <p:nvPr>
            <p:ph type="title"/>
          </p:nvPr>
        </p:nvSpPr>
        <p:spPr/>
        <p:txBody>
          <a:bodyPr>
            <a:normAutofit/>
          </a:bodyPr>
          <a:lstStyle/>
          <a:p>
            <a:r>
              <a:rPr kumimoji="1" lang="ja-JP" altLang="en-US" sz="3600" dirty="0"/>
              <a:t>研究データマネジメントルーブリック</a:t>
            </a:r>
            <a:r>
              <a:rPr kumimoji="1" lang="en-US" altLang="ja-JP" sz="3600" dirty="0"/>
              <a:t>(RDM Rubric)</a:t>
            </a:r>
            <a:endParaRPr kumimoji="1" lang="ja-JP" altLang="en-US" sz="3600" dirty="0"/>
          </a:p>
        </p:txBody>
      </p:sp>
      <p:sp>
        <p:nvSpPr>
          <p:cNvPr id="5" name="コンテンツ プレースホルダー 4">
            <a:extLst>
              <a:ext uri="{FF2B5EF4-FFF2-40B4-BE49-F238E27FC236}">
                <a16:creationId xmlns:a16="http://schemas.microsoft.com/office/drawing/2014/main" id="{371339ED-5900-4CD2-97D6-329319CA4033}"/>
              </a:ext>
            </a:extLst>
          </p:cNvPr>
          <p:cNvSpPr>
            <a:spLocks noGrp="1"/>
          </p:cNvSpPr>
          <p:nvPr>
            <p:ph idx="1"/>
          </p:nvPr>
        </p:nvSpPr>
        <p:spPr/>
        <p:txBody>
          <a:bodyPr>
            <a:normAutofit/>
          </a:bodyPr>
          <a:lstStyle/>
          <a:p>
            <a:r>
              <a:rPr kumimoji="1" lang="ja-JP" altLang="en-US" dirty="0"/>
              <a:t>主に個人を対象としたもの</a:t>
            </a:r>
            <a:endParaRPr kumimoji="1" lang="en-US" altLang="ja-JP" dirty="0"/>
          </a:p>
          <a:p>
            <a:r>
              <a:rPr lang="en-US" altLang="ja-JP" dirty="0"/>
              <a:t>California</a:t>
            </a:r>
            <a:r>
              <a:rPr lang="ja-JP" altLang="en-US" dirty="0"/>
              <a:t> </a:t>
            </a:r>
            <a:r>
              <a:rPr lang="en-US" altLang="ja-JP" dirty="0"/>
              <a:t>Digital</a:t>
            </a:r>
            <a:r>
              <a:rPr lang="ja-JP" altLang="en-US" dirty="0"/>
              <a:t> </a:t>
            </a:r>
            <a:r>
              <a:rPr lang="en-US" altLang="ja-JP" dirty="0"/>
              <a:t>Library</a:t>
            </a:r>
            <a:r>
              <a:rPr lang="ja-JP" altLang="en-US" dirty="0"/>
              <a:t> より提案</a:t>
            </a:r>
            <a:br>
              <a:rPr lang="en-US" altLang="ja-JP" dirty="0"/>
            </a:br>
            <a:r>
              <a:rPr lang="en-US" altLang="ja-JP" sz="1800" dirty="0"/>
              <a:t>John A </a:t>
            </a:r>
            <a:r>
              <a:rPr lang="en-US" altLang="ja-JP" sz="1800" dirty="0" err="1"/>
              <a:t>Borghi</a:t>
            </a:r>
            <a:r>
              <a:rPr lang="en-US" altLang="ja-JP" sz="1800" dirty="0"/>
              <a:t>, et al., "Support Your Data: A Research Data Management Guide for Researchers",</a:t>
            </a:r>
            <a:r>
              <a:rPr lang="ja-JP" altLang="en-US" dirty="0"/>
              <a:t> </a:t>
            </a:r>
            <a:r>
              <a:rPr lang="en-US" altLang="ja-JP" sz="1800" dirty="0"/>
              <a:t>https://doi.org/10.3897/rio.4.e26439 </a:t>
            </a:r>
            <a:endParaRPr lang="en-US" altLang="ja-JP" dirty="0"/>
          </a:p>
          <a:p>
            <a:r>
              <a:rPr kumimoji="1" lang="ja-JP" altLang="en-US" dirty="0"/>
              <a:t>研究データ管理の段階</a:t>
            </a:r>
            <a:br>
              <a:rPr kumimoji="1" lang="en-US" altLang="ja-JP" dirty="0"/>
            </a:br>
            <a:r>
              <a:rPr kumimoji="1" lang="en-US" altLang="ja-JP" dirty="0"/>
              <a:t>	</a:t>
            </a:r>
            <a:r>
              <a:rPr kumimoji="1" lang="ja-JP" altLang="en-US" dirty="0"/>
              <a:t>計画、生成</a:t>
            </a:r>
            <a:r>
              <a:rPr kumimoji="1" lang="en-US" altLang="ja-JP" dirty="0"/>
              <a:t>/</a:t>
            </a:r>
            <a:r>
              <a:rPr kumimoji="1" lang="ja-JP" altLang="en-US" dirty="0"/>
              <a:t>収集 、保存、解析の準備、</a:t>
            </a:r>
            <a:br>
              <a:rPr kumimoji="1" lang="en-US" altLang="ja-JP" dirty="0"/>
            </a:br>
            <a:r>
              <a:rPr kumimoji="1" lang="en-US" altLang="ja-JP" dirty="0"/>
              <a:t>	</a:t>
            </a:r>
            <a:r>
              <a:rPr kumimoji="1" lang="ja-JP" altLang="en-US" dirty="0"/>
              <a:t>解析の実施、共有</a:t>
            </a:r>
            <a:r>
              <a:rPr kumimoji="1" lang="en-US" altLang="ja-JP" dirty="0"/>
              <a:t>/</a:t>
            </a:r>
            <a:r>
              <a:rPr kumimoji="1" lang="ja-JP" altLang="en-US" dirty="0"/>
              <a:t>公開</a:t>
            </a:r>
            <a:br>
              <a:rPr kumimoji="1" lang="en-US" altLang="ja-JP" dirty="0"/>
            </a:br>
            <a:r>
              <a:rPr kumimoji="1" lang="ja-JP" altLang="en-US" dirty="0"/>
              <a:t>それぞれ</a:t>
            </a:r>
            <a:r>
              <a:rPr lang="ja-JP" altLang="en-US" dirty="0"/>
              <a:t>において、</a:t>
            </a:r>
            <a:br>
              <a:rPr lang="en-US" altLang="ja-JP" dirty="0"/>
            </a:br>
            <a:r>
              <a:rPr lang="en-US" altLang="ja-JP" dirty="0"/>
              <a:t>	</a:t>
            </a:r>
            <a:r>
              <a:rPr lang="ja-JP" altLang="en-US" dirty="0"/>
              <a:t>その都度、一度限り、</a:t>
            </a:r>
            <a:br>
              <a:rPr lang="en-US" altLang="ja-JP" dirty="0"/>
            </a:br>
            <a:r>
              <a:rPr lang="en-US" altLang="ja-JP" dirty="0"/>
              <a:t>	</a:t>
            </a:r>
            <a:r>
              <a:rPr lang="ja-JP" altLang="en-US" dirty="0"/>
              <a:t>常に見直し、再利用のため最適化</a:t>
            </a:r>
            <a:br>
              <a:rPr lang="en-US" altLang="ja-JP" dirty="0"/>
            </a:br>
            <a:r>
              <a:rPr lang="ja-JP" altLang="en-US" dirty="0"/>
              <a:t>された手続きが取られているかを確認</a:t>
            </a:r>
            <a:endParaRPr kumimoji="1" lang="en-US" altLang="ja-JP" dirty="0"/>
          </a:p>
          <a:p>
            <a:endParaRPr kumimoji="1" lang="en-US" altLang="ja-JP" dirty="0"/>
          </a:p>
        </p:txBody>
      </p:sp>
      <p:sp>
        <p:nvSpPr>
          <p:cNvPr id="2" name="日付プレースホルダー 1">
            <a:extLst>
              <a:ext uri="{FF2B5EF4-FFF2-40B4-BE49-F238E27FC236}">
                <a16:creationId xmlns:a16="http://schemas.microsoft.com/office/drawing/2014/main" id="{F5A85F85-4FE0-4F35-9BE3-3712997E5AB9}"/>
              </a:ext>
            </a:extLst>
          </p:cNvPr>
          <p:cNvSpPr>
            <a:spLocks noGrp="1"/>
          </p:cNvSpPr>
          <p:nvPr>
            <p:ph type="dt" sz="half" idx="10"/>
          </p:nvPr>
        </p:nvSpPr>
        <p:spPr/>
        <p:txBody>
          <a:bodyPr/>
          <a:lstStyle/>
          <a:p>
            <a:r>
              <a:rPr lang="en-US" altLang="ja-JP"/>
              <a:t>2019/5/28</a:t>
            </a:r>
            <a:endParaRPr lang="ja-JP" altLang="en-US"/>
          </a:p>
        </p:txBody>
      </p:sp>
      <p:sp>
        <p:nvSpPr>
          <p:cNvPr id="3" name="フッター プレースホルダー 2">
            <a:extLst>
              <a:ext uri="{FF2B5EF4-FFF2-40B4-BE49-F238E27FC236}">
                <a16:creationId xmlns:a16="http://schemas.microsoft.com/office/drawing/2014/main" id="{DA0540F1-D8BC-4E0A-AA52-1850A3DE83DD}"/>
              </a:ext>
            </a:extLst>
          </p:cNvPr>
          <p:cNvSpPr>
            <a:spLocks noGrp="1"/>
          </p:cNvSpPr>
          <p:nvPr>
            <p:ph type="ftr" sz="quarter" idx="11"/>
          </p:nvPr>
        </p:nvSpPr>
        <p:spPr/>
        <p:txBody>
          <a:bodyPr/>
          <a:lstStyle/>
          <a:p>
            <a:r>
              <a:rPr lang="en-US" altLang="ja-JP"/>
              <a:t>Japan Open Science Summit </a:t>
            </a:r>
          </a:p>
          <a:p>
            <a:r>
              <a:rPr lang="ja-JP" altLang="en-US"/>
              <a:t>「研究データマネジメント人材の育成を展望する」</a:t>
            </a:r>
            <a:endParaRPr lang="ja-JP" altLang="en-US" dirty="0"/>
          </a:p>
        </p:txBody>
      </p:sp>
      <p:sp>
        <p:nvSpPr>
          <p:cNvPr id="6" name="スライド番号プレースホルダー 5">
            <a:extLst>
              <a:ext uri="{FF2B5EF4-FFF2-40B4-BE49-F238E27FC236}">
                <a16:creationId xmlns:a16="http://schemas.microsoft.com/office/drawing/2014/main" id="{95365CD7-1CF0-449F-8365-77557C26940B}"/>
              </a:ext>
            </a:extLst>
          </p:cNvPr>
          <p:cNvSpPr>
            <a:spLocks noGrp="1"/>
          </p:cNvSpPr>
          <p:nvPr>
            <p:ph type="sldNum" sz="quarter" idx="12"/>
          </p:nvPr>
        </p:nvSpPr>
        <p:spPr/>
        <p:txBody>
          <a:bodyPr/>
          <a:lstStyle/>
          <a:p>
            <a:fld id="{BACFBB97-D57A-1E44-A4E9-C702A50F0671}" type="slidenum">
              <a:rPr lang="ja-JP" altLang="en-US" smtClean="0"/>
              <a:pPr/>
              <a:t>6</a:t>
            </a:fld>
            <a:endParaRPr lang="ja-JP" altLang="en-US"/>
          </a:p>
        </p:txBody>
      </p:sp>
    </p:spTree>
    <p:extLst>
      <p:ext uri="{BB962C8B-B14F-4D97-AF65-F5344CB8AC3E}">
        <p14:creationId xmlns:p14="http://schemas.microsoft.com/office/powerpoint/2010/main" val="15194456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D753A33-76D0-4D02-9A41-FCDD203A3EB1}"/>
              </a:ext>
            </a:extLst>
          </p:cNvPr>
          <p:cNvSpPr>
            <a:spLocks noGrp="1"/>
          </p:cNvSpPr>
          <p:nvPr>
            <p:ph type="title"/>
          </p:nvPr>
        </p:nvSpPr>
        <p:spPr>
          <a:xfrm>
            <a:off x="681038" y="16424"/>
            <a:ext cx="8543925" cy="1198800"/>
          </a:xfrm>
        </p:spPr>
        <p:txBody>
          <a:bodyPr>
            <a:normAutofit/>
          </a:bodyPr>
          <a:lstStyle/>
          <a:p>
            <a:r>
              <a:rPr kumimoji="1" lang="en-US" altLang="ja-JP" dirty="0"/>
              <a:t>RDM</a:t>
            </a:r>
            <a:r>
              <a:rPr kumimoji="1" lang="ja-JP" altLang="en-US" dirty="0"/>
              <a:t> </a:t>
            </a:r>
            <a:r>
              <a:rPr kumimoji="1" lang="en-US" altLang="ja-JP" dirty="0"/>
              <a:t>Rubric</a:t>
            </a:r>
            <a:endParaRPr kumimoji="1" lang="ja-JP" altLang="en-US" dirty="0"/>
          </a:p>
        </p:txBody>
      </p:sp>
      <p:graphicFrame>
        <p:nvGraphicFramePr>
          <p:cNvPr id="8" name="表 7">
            <a:extLst>
              <a:ext uri="{FF2B5EF4-FFF2-40B4-BE49-F238E27FC236}">
                <a16:creationId xmlns:a16="http://schemas.microsoft.com/office/drawing/2014/main" id="{D7EBAB93-93AE-4386-B86D-F8982E68E405}"/>
              </a:ext>
            </a:extLst>
          </p:cNvPr>
          <p:cNvGraphicFramePr>
            <a:graphicFrameLocks noGrp="1"/>
          </p:cNvGraphicFramePr>
          <p:nvPr>
            <p:extLst/>
          </p:nvPr>
        </p:nvGraphicFramePr>
        <p:xfrm>
          <a:off x="681037" y="1922243"/>
          <a:ext cx="8543926" cy="4472581"/>
        </p:xfrm>
        <a:graphic>
          <a:graphicData uri="http://schemas.openxmlformats.org/drawingml/2006/table">
            <a:tbl>
              <a:tblPr>
                <a:effectLst/>
              </a:tblPr>
              <a:tblGrid>
                <a:gridCol w="1160531">
                  <a:extLst>
                    <a:ext uri="{9D8B030D-6E8A-4147-A177-3AD203B41FA5}">
                      <a16:colId xmlns:a16="http://schemas.microsoft.com/office/drawing/2014/main" val="2960784572"/>
                    </a:ext>
                  </a:extLst>
                </a:gridCol>
                <a:gridCol w="1845679">
                  <a:extLst>
                    <a:ext uri="{9D8B030D-6E8A-4147-A177-3AD203B41FA5}">
                      <a16:colId xmlns:a16="http://schemas.microsoft.com/office/drawing/2014/main" val="2782731291"/>
                    </a:ext>
                  </a:extLst>
                </a:gridCol>
                <a:gridCol w="1846707">
                  <a:extLst>
                    <a:ext uri="{9D8B030D-6E8A-4147-A177-3AD203B41FA5}">
                      <a16:colId xmlns:a16="http://schemas.microsoft.com/office/drawing/2014/main" val="2974765412"/>
                    </a:ext>
                  </a:extLst>
                </a:gridCol>
                <a:gridCol w="1845679">
                  <a:extLst>
                    <a:ext uri="{9D8B030D-6E8A-4147-A177-3AD203B41FA5}">
                      <a16:colId xmlns:a16="http://schemas.microsoft.com/office/drawing/2014/main" val="1119397147"/>
                    </a:ext>
                  </a:extLst>
                </a:gridCol>
                <a:gridCol w="1845330">
                  <a:extLst>
                    <a:ext uri="{9D8B030D-6E8A-4147-A177-3AD203B41FA5}">
                      <a16:colId xmlns:a16="http://schemas.microsoft.com/office/drawing/2014/main" val="2538643155"/>
                    </a:ext>
                  </a:extLst>
                </a:gridCol>
              </a:tblGrid>
              <a:tr h="315932">
                <a:tc>
                  <a:txBody>
                    <a:bodyPr/>
                    <a:lstStyle/>
                    <a:p>
                      <a:pPr lvl="0" rtl="0" hangingPunct="0">
                        <a:tabLst/>
                      </a:pPr>
                      <a:endParaRPr lang="en-US" sz="1800" dirty="0"/>
                    </a:p>
                  </a:txBody>
                  <a:tcPr marL="63492" marR="63492" marT="31747" marB="31747"/>
                </a:tc>
                <a:tc>
                  <a:txBody>
                    <a:bodyPr/>
                    <a:lstStyle/>
                    <a:p>
                      <a:pPr marL="0" marR="0" lvl="0" indent="0" algn="ctr" rtl="0" hangingPunct="0">
                        <a:lnSpc>
                          <a:spcPct val="100000"/>
                        </a:lnSpc>
                        <a:buNone/>
                        <a:tabLst/>
                      </a:pPr>
                      <a:r>
                        <a:rPr lang="en-US" sz="1000" b="1">
                          <a:latin typeface="Arial" pitchFamily="2"/>
                          <a:ea typeface="Helvetica Neue" pitchFamily="2"/>
                          <a:cs typeface="Helvetica Neue" pitchFamily="2"/>
                        </a:rPr>
                        <a:t>Ad Hoc</a:t>
                      </a:r>
                    </a:p>
                  </a:txBody>
                  <a:tcPr marL="63492" marR="63492" marT="31747" marB="31747"/>
                </a:tc>
                <a:tc>
                  <a:txBody>
                    <a:bodyPr/>
                    <a:lstStyle/>
                    <a:p>
                      <a:pPr marL="0" marR="0" lvl="0" indent="0" algn="ctr" rtl="0" hangingPunct="0">
                        <a:lnSpc>
                          <a:spcPct val="100000"/>
                        </a:lnSpc>
                        <a:buNone/>
                        <a:tabLst/>
                      </a:pPr>
                      <a:r>
                        <a:rPr lang="en-US" sz="1000" b="1">
                          <a:latin typeface="Arial" pitchFamily="2"/>
                          <a:ea typeface="Helvetica Neue" pitchFamily="2"/>
                          <a:cs typeface="Helvetica Neue" pitchFamily="2"/>
                        </a:rPr>
                        <a:t>One-Time</a:t>
                      </a:r>
                    </a:p>
                  </a:txBody>
                  <a:tcPr marL="63492" marR="63492" marT="31747" marB="31747"/>
                </a:tc>
                <a:tc>
                  <a:txBody>
                    <a:bodyPr/>
                    <a:lstStyle/>
                    <a:p>
                      <a:pPr marL="0" marR="0" lvl="0" indent="0" algn="ctr" rtl="0" hangingPunct="0">
                        <a:lnSpc>
                          <a:spcPct val="100000"/>
                        </a:lnSpc>
                        <a:buNone/>
                        <a:tabLst/>
                      </a:pPr>
                      <a:r>
                        <a:rPr lang="en-US" sz="1000" b="1">
                          <a:latin typeface="Arial" pitchFamily="2"/>
                          <a:ea typeface="Helvetica Neue" pitchFamily="2"/>
                          <a:cs typeface="Helvetica Neue" pitchFamily="2"/>
                        </a:rPr>
                        <a:t>Active and Informative</a:t>
                      </a:r>
                    </a:p>
                  </a:txBody>
                  <a:tcPr marL="63492" marR="63492" marT="31747" marB="31747"/>
                </a:tc>
                <a:tc>
                  <a:txBody>
                    <a:bodyPr/>
                    <a:lstStyle/>
                    <a:p>
                      <a:pPr marL="0" marR="0" lvl="0" indent="0" algn="ctr" rtl="0" hangingPunct="0">
                        <a:lnSpc>
                          <a:spcPct val="100000"/>
                        </a:lnSpc>
                        <a:buNone/>
                        <a:tabLst/>
                      </a:pPr>
                      <a:r>
                        <a:rPr lang="en-US" sz="1000" b="1">
                          <a:latin typeface="Arial" pitchFamily="2"/>
                          <a:ea typeface="Helvetica Neue" pitchFamily="2"/>
                          <a:cs typeface="Helvetica Neue" pitchFamily="2"/>
                        </a:rPr>
                        <a:t>Optimized for Re-Use</a:t>
                      </a:r>
                    </a:p>
                  </a:txBody>
                  <a:tcPr marL="63492" marR="63492" marT="31747" marB="31747"/>
                </a:tc>
                <a:extLst>
                  <a:ext uri="{0D108BD9-81ED-4DB2-BD59-A6C34878D82A}">
                    <a16:rowId xmlns:a16="http://schemas.microsoft.com/office/drawing/2014/main" val="1462448563"/>
                  </a:ext>
                </a:extLst>
              </a:tr>
              <a:tr h="687034">
                <a:tc>
                  <a:txBody>
                    <a:bodyPr/>
                    <a:lstStyle/>
                    <a:p>
                      <a:pPr marL="0" marR="0" lvl="0" indent="0" rtl="0" hangingPunct="0">
                        <a:lnSpc>
                          <a:spcPct val="100000"/>
                        </a:lnSpc>
                        <a:buNone/>
                        <a:tabLst/>
                      </a:pPr>
                      <a:r>
                        <a:rPr lang="en-US" sz="1000" b="1" dirty="0">
                          <a:latin typeface="Arial" pitchFamily="2"/>
                          <a:ea typeface="Helvetica Neue" pitchFamily="2"/>
                          <a:cs typeface="Helvetica Neue" pitchFamily="2"/>
                        </a:rPr>
                        <a:t>Planning your project</a:t>
                      </a:r>
                    </a:p>
                  </a:txBody>
                  <a:tcPr marL="63492" marR="63492" marT="31747" marB="31747"/>
                </a:tc>
                <a:tc>
                  <a:txBody>
                    <a:bodyPr/>
                    <a:lstStyle/>
                    <a:p>
                      <a:pPr marL="0" marR="0" lvl="0" indent="0" rtl="0" hangingPunct="0">
                        <a:lnSpc>
                          <a:spcPct val="100000"/>
                        </a:lnSpc>
                        <a:buNone/>
                        <a:tabLst/>
                      </a:pPr>
                      <a:r>
                        <a:rPr lang="en-US" sz="800" dirty="0">
                          <a:latin typeface="Arial" pitchFamily="2"/>
                          <a:ea typeface="Helvetica Neue" pitchFamily="2"/>
                          <a:cs typeface="Helvetica Neue" pitchFamily="2"/>
                        </a:rPr>
                        <a:t>When it comes to my data, I have a "way of doing things" but no standard or documented plans.</a:t>
                      </a:r>
                    </a:p>
                  </a:txBody>
                  <a:tcPr marL="63492" marR="63492" marT="31747" marB="31747"/>
                </a:tc>
                <a:tc>
                  <a:txBody>
                    <a:bodyPr/>
                    <a:lstStyle/>
                    <a:p>
                      <a:pPr marL="0" marR="0" lvl="0" indent="0" rtl="0" hangingPunct="0">
                        <a:lnSpc>
                          <a:spcPct val="100000"/>
                        </a:lnSpc>
                        <a:buNone/>
                        <a:tabLst/>
                      </a:pPr>
                      <a:r>
                        <a:rPr lang="en-US" sz="800">
                          <a:latin typeface="Arial" pitchFamily="2"/>
                          <a:ea typeface="Helvetica Neue" pitchFamily="2"/>
                          <a:cs typeface="Helvetica Neue" pitchFamily="2"/>
                        </a:rPr>
                        <a:t>I create some formal plans about how I will manage my data at the start of a project, but I generally don't refer back to them.</a:t>
                      </a:r>
                    </a:p>
                  </a:txBody>
                  <a:tcPr marL="63492" marR="63492" marT="31747" marB="31747"/>
                </a:tc>
                <a:tc>
                  <a:txBody>
                    <a:bodyPr/>
                    <a:lstStyle/>
                    <a:p>
                      <a:pPr marL="0" marR="0" lvl="0" indent="0" rtl="0" hangingPunct="0">
                        <a:lnSpc>
                          <a:spcPct val="100000"/>
                        </a:lnSpc>
                        <a:buNone/>
                        <a:tabLst/>
                      </a:pPr>
                      <a:r>
                        <a:rPr lang="en-US" sz="800">
                          <a:latin typeface="Arial" pitchFamily="2"/>
                          <a:ea typeface="Helvetica Neue" pitchFamily="2"/>
                          <a:cs typeface="Helvetica Neue" pitchFamily="2"/>
                        </a:rPr>
                        <a:t>I develop detailed plans about how I will manage my data that I actively revisit and revise over the course of a project.</a:t>
                      </a:r>
                    </a:p>
                  </a:txBody>
                  <a:tcPr marL="63492" marR="63492" marT="31747" marB="31747"/>
                </a:tc>
                <a:tc>
                  <a:txBody>
                    <a:bodyPr/>
                    <a:lstStyle/>
                    <a:p>
                      <a:pPr marL="0" marR="0" lvl="0" indent="0" rtl="0" hangingPunct="0">
                        <a:lnSpc>
                          <a:spcPct val="100000"/>
                        </a:lnSpc>
                        <a:buNone/>
                        <a:tabLst/>
                      </a:pPr>
                      <a:r>
                        <a:rPr lang="en-US" sz="800">
                          <a:latin typeface="Arial" pitchFamily="2"/>
                          <a:ea typeface="Helvetica Neue" pitchFamily="2"/>
                          <a:cs typeface="Helvetica Neue" pitchFamily="2"/>
                        </a:rPr>
                        <a:t>I have created plans for managing my data that are designed to streamline its future use by myself or others.</a:t>
                      </a:r>
                    </a:p>
                  </a:txBody>
                  <a:tcPr marL="63492" marR="63492" marT="31747" marB="31747"/>
                </a:tc>
                <a:extLst>
                  <a:ext uri="{0D108BD9-81ED-4DB2-BD59-A6C34878D82A}">
                    <a16:rowId xmlns:a16="http://schemas.microsoft.com/office/drawing/2014/main" val="742740014"/>
                  </a:ext>
                </a:extLst>
              </a:tr>
              <a:tr h="686111">
                <a:tc>
                  <a:txBody>
                    <a:bodyPr/>
                    <a:lstStyle/>
                    <a:p>
                      <a:pPr marL="0" marR="0" lvl="0" indent="0" rtl="0" hangingPunct="0">
                        <a:lnSpc>
                          <a:spcPct val="100000"/>
                        </a:lnSpc>
                        <a:buNone/>
                        <a:tabLst/>
                      </a:pPr>
                      <a:r>
                        <a:rPr lang="en-US" sz="1000" b="1" dirty="0">
                          <a:latin typeface="Arial" pitchFamily="2"/>
                          <a:ea typeface="Helvetica Neue" pitchFamily="2"/>
                          <a:cs typeface="Helvetica Neue" pitchFamily="2"/>
                        </a:rPr>
                        <a:t>Organizing your data</a:t>
                      </a:r>
                    </a:p>
                  </a:txBody>
                  <a:tcPr marL="63492" marR="63492" marT="31747" marB="31747"/>
                </a:tc>
                <a:tc>
                  <a:txBody>
                    <a:bodyPr/>
                    <a:lstStyle/>
                    <a:p>
                      <a:pPr marL="0" marR="0" lvl="0" indent="0" rtl="0" hangingPunct="0">
                        <a:lnSpc>
                          <a:spcPct val="100000"/>
                        </a:lnSpc>
                        <a:buNone/>
                        <a:tabLst/>
                      </a:pPr>
                      <a:r>
                        <a:rPr lang="en-US" sz="800" dirty="0">
                          <a:latin typeface="Arial" pitchFamily="2"/>
                          <a:ea typeface="Helvetica Neue" pitchFamily="2"/>
                          <a:cs typeface="Helvetica Neue" pitchFamily="2"/>
                        </a:rPr>
                        <a:t>I don’t follow a consistent approach for keeping my data organized, so it often takes time to find things.</a:t>
                      </a:r>
                    </a:p>
                  </a:txBody>
                  <a:tcPr marL="63492" marR="63492" marT="31747" marB="31747"/>
                </a:tc>
                <a:tc>
                  <a:txBody>
                    <a:bodyPr/>
                    <a:lstStyle/>
                    <a:p>
                      <a:pPr marL="0" marR="0" lvl="0" indent="0" rtl="0" hangingPunct="0">
                        <a:lnSpc>
                          <a:spcPct val="100000"/>
                        </a:lnSpc>
                        <a:buNone/>
                        <a:tabLst/>
                      </a:pPr>
                      <a:r>
                        <a:rPr lang="en-US" sz="800" dirty="0">
                          <a:latin typeface="Arial" pitchFamily="2"/>
                          <a:ea typeface="Helvetica Neue" pitchFamily="2"/>
                          <a:cs typeface="Helvetica Neue" pitchFamily="2"/>
                        </a:rPr>
                        <a:t>I have an approach for organizing my data, but I only put it into action after my project is complete.</a:t>
                      </a:r>
                    </a:p>
                  </a:txBody>
                  <a:tcPr marL="63492" marR="63492" marT="31747" marB="31747"/>
                </a:tc>
                <a:tc>
                  <a:txBody>
                    <a:bodyPr/>
                    <a:lstStyle/>
                    <a:p>
                      <a:pPr marL="0" marR="0" lvl="0" indent="0" rtl="0" hangingPunct="0">
                        <a:lnSpc>
                          <a:spcPct val="100000"/>
                        </a:lnSpc>
                        <a:buNone/>
                        <a:tabLst/>
                      </a:pPr>
                      <a:r>
                        <a:rPr lang="en-US" sz="800" dirty="0">
                          <a:latin typeface="Arial" pitchFamily="2"/>
                          <a:ea typeface="Helvetica Neue" pitchFamily="2"/>
                          <a:cs typeface="Helvetica Neue" pitchFamily="2"/>
                        </a:rPr>
                        <a:t>I have an approach for organizing my data that I implement prospectively, but it not necessarily standardized.</a:t>
                      </a:r>
                    </a:p>
                  </a:txBody>
                  <a:tcPr marL="63492" marR="63492" marT="31747" marB="31747"/>
                </a:tc>
                <a:tc>
                  <a:txBody>
                    <a:bodyPr/>
                    <a:lstStyle/>
                    <a:p>
                      <a:pPr marL="0" marR="0" lvl="0" indent="0" rtl="0" hangingPunct="0">
                        <a:lnSpc>
                          <a:spcPct val="100000"/>
                        </a:lnSpc>
                        <a:buNone/>
                        <a:tabLst/>
                      </a:pPr>
                      <a:r>
                        <a:rPr lang="en-US" sz="800">
                          <a:latin typeface="Arial" pitchFamily="2"/>
                          <a:ea typeface="Helvetica Neue" pitchFamily="2"/>
                          <a:cs typeface="Helvetica Neue" pitchFamily="2"/>
                        </a:rPr>
                        <a:t>I organize my data so that others can navigate, understand, and use it without me being present.</a:t>
                      </a:r>
                    </a:p>
                  </a:txBody>
                  <a:tcPr marL="63492" marR="63492" marT="31747" marB="31747"/>
                </a:tc>
                <a:extLst>
                  <a:ext uri="{0D108BD9-81ED-4DB2-BD59-A6C34878D82A}">
                    <a16:rowId xmlns:a16="http://schemas.microsoft.com/office/drawing/2014/main" val="2557582249"/>
                  </a:ext>
                </a:extLst>
              </a:tr>
              <a:tr h="687262">
                <a:tc>
                  <a:txBody>
                    <a:bodyPr/>
                    <a:lstStyle/>
                    <a:p>
                      <a:pPr marL="0" marR="0" lvl="0" indent="0" rtl="0" hangingPunct="0">
                        <a:lnSpc>
                          <a:spcPct val="100000"/>
                        </a:lnSpc>
                        <a:buNone/>
                        <a:tabLst/>
                      </a:pPr>
                      <a:r>
                        <a:rPr lang="en-US" sz="1000" b="1">
                          <a:latin typeface="Arial" pitchFamily="2"/>
                          <a:ea typeface="Helvetica Neue" pitchFamily="2"/>
                          <a:cs typeface="Helvetica Neue" pitchFamily="2"/>
                        </a:rPr>
                        <a:t>Saving and backing up your data</a:t>
                      </a:r>
                    </a:p>
                  </a:txBody>
                  <a:tcPr marL="63492" marR="63492" marT="31747" marB="31747"/>
                </a:tc>
                <a:tc>
                  <a:txBody>
                    <a:bodyPr/>
                    <a:lstStyle/>
                    <a:p>
                      <a:pPr marL="0" marR="0" lvl="0" indent="0" rtl="0" hangingPunct="0">
                        <a:lnSpc>
                          <a:spcPct val="100000"/>
                        </a:lnSpc>
                        <a:buNone/>
                        <a:tabLst/>
                      </a:pPr>
                      <a:r>
                        <a:rPr lang="en-US" sz="800" dirty="0">
                          <a:latin typeface="Arial" pitchFamily="2"/>
                          <a:ea typeface="Helvetica Neue" pitchFamily="2"/>
                          <a:cs typeface="Helvetica Neue" pitchFamily="2"/>
                        </a:rPr>
                        <a:t>I decide what data is important while I am working on it and typically save it in a single location.</a:t>
                      </a:r>
                    </a:p>
                  </a:txBody>
                  <a:tcPr marL="63492" marR="63492" marT="31747" marB="31747"/>
                </a:tc>
                <a:tc>
                  <a:txBody>
                    <a:bodyPr/>
                    <a:lstStyle/>
                    <a:p>
                      <a:pPr marL="0" marR="0" lvl="0" indent="0" rtl="0" hangingPunct="0">
                        <a:lnSpc>
                          <a:spcPct val="100000"/>
                        </a:lnSpc>
                        <a:buNone/>
                        <a:tabLst/>
                      </a:pPr>
                      <a:r>
                        <a:rPr lang="en-US" sz="800" dirty="0">
                          <a:latin typeface="Arial" pitchFamily="2"/>
                          <a:ea typeface="Helvetica Neue" pitchFamily="2"/>
                          <a:cs typeface="Helvetica Neue" pitchFamily="2"/>
                        </a:rPr>
                        <a:t>I know what data needs to be saved and I back it up after I'm done working on it to reduce the risk of loss.</a:t>
                      </a:r>
                    </a:p>
                  </a:txBody>
                  <a:tcPr marL="63492" marR="63492" marT="31747" marB="31747"/>
                </a:tc>
                <a:tc>
                  <a:txBody>
                    <a:bodyPr/>
                    <a:lstStyle/>
                    <a:p>
                      <a:pPr marL="0" marR="0" lvl="0" indent="0" rtl="0" hangingPunct="0">
                        <a:lnSpc>
                          <a:spcPct val="100000"/>
                        </a:lnSpc>
                        <a:buNone/>
                        <a:tabLst/>
                      </a:pPr>
                      <a:r>
                        <a:rPr lang="en-US" sz="800">
                          <a:latin typeface="Arial" pitchFamily="2"/>
                          <a:ea typeface="Helvetica Neue" pitchFamily="2"/>
                          <a:cs typeface="Helvetica Neue" pitchFamily="2"/>
                        </a:rPr>
                        <a:t>I have a system for regularly saving important data while I am working on it. I have multiple backups.</a:t>
                      </a:r>
                    </a:p>
                  </a:txBody>
                  <a:tcPr marL="63492" marR="63492" marT="31747" marB="31747"/>
                </a:tc>
                <a:tc>
                  <a:txBody>
                    <a:bodyPr/>
                    <a:lstStyle/>
                    <a:p>
                      <a:pPr marL="0" marR="0" lvl="0" indent="0" rtl="0" hangingPunct="0">
                        <a:lnSpc>
                          <a:spcPct val="100000"/>
                        </a:lnSpc>
                        <a:buNone/>
                        <a:tabLst/>
                      </a:pPr>
                      <a:r>
                        <a:rPr lang="en-US" sz="800">
                          <a:latin typeface="Arial" pitchFamily="2"/>
                          <a:ea typeface="Helvetica Neue" pitchFamily="2"/>
                          <a:cs typeface="Helvetica Neue" pitchFamily="2"/>
                        </a:rPr>
                        <a:t>I save my data in a manner and location designed maximize opportunities for re-use by myself and others.</a:t>
                      </a:r>
                    </a:p>
                  </a:txBody>
                  <a:tcPr marL="63492" marR="63492" marT="31747" marB="31747"/>
                </a:tc>
                <a:extLst>
                  <a:ext uri="{0D108BD9-81ED-4DB2-BD59-A6C34878D82A}">
                    <a16:rowId xmlns:a16="http://schemas.microsoft.com/office/drawing/2014/main" val="2052285623"/>
                  </a:ext>
                </a:extLst>
              </a:tr>
              <a:tr h="686111">
                <a:tc>
                  <a:txBody>
                    <a:bodyPr/>
                    <a:lstStyle/>
                    <a:p>
                      <a:pPr marL="0" marR="0" lvl="0" indent="0" rtl="0" hangingPunct="0">
                        <a:lnSpc>
                          <a:spcPct val="100000"/>
                        </a:lnSpc>
                        <a:buNone/>
                        <a:tabLst/>
                      </a:pPr>
                      <a:r>
                        <a:rPr lang="en-US" sz="1000" b="1">
                          <a:latin typeface="Arial" pitchFamily="2"/>
                          <a:ea typeface="Helvetica Neue" pitchFamily="2"/>
                          <a:cs typeface="Helvetica Neue" pitchFamily="2"/>
                        </a:rPr>
                        <a:t>Getting your data ready for analysis</a:t>
                      </a:r>
                    </a:p>
                  </a:txBody>
                  <a:tcPr marL="63492" marR="63492" marT="31747" marB="31747"/>
                </a:tc>
                <a:tc>
                  <a:txBody>
                    <a:bodyPr/>
                    <a:lstStyle/>
                    <a:p>
                      <a:pPr marL="0" marR="0" lvl="0" indent="0" rtl="0" hangingPunct="0">
                        <a:lnSpc>
                          <a:spcPct val="100000"/>
                        </a:lnSpc>
                        <a:buNone/>
                        <a:tabLst/>
                      </a:pPr>
                      <a:r>
                        <a:rPr lang="en-US" sz="800" dirty="0">
                          <a:latin typeface="Arial" pitchFamily="2"/>
                          <a:ea typeface="Helvetica Neue" pitchFamily="2"/>
                          <a:cs typeface="Helvetica Neue" pitchFamily="2"/>
                        </a:rPr>
                        <a:t>I don't have a standardized or well documented process for preparing my data for analysis.</a:t>
                      </a:r>
                    </a:p>
                  </a:txBody>
                  <a:tcPr marL="63492" marR="63492" marT="31747" marB="31747"/>
                </a:tc>
                <a:tc>
                  <a:txBody>
                    <a:bodyPr/>
                    <a:lstStyle/>
                    <a:p>
                      <a:pPr marL="0" marR="0" lvl="0" indent="0" rtl="0" hangingPunct="0">
                        <a:lnSpc>
                          <a:spcPct val="100000"/>
                        </a:lnSpc>
                        <a:buNone/>
                        <a:tabLst/>
                      </a:pPr>
                      <a:r>
                        <a:rPr lang="en-US" sz="800" dirty="0">
                          <a:latin typeface="Arial" pitchFamily="2"/>
                          <a:ea typeface="Helvetica Neue" pitchFamily="2"/>
                          <a:cs typeface="Helvetica Neue" pitchFamily="2"/>
                        </a:rPr>
                        <a:t>I have thought about how I will need to prepare my data, but I handle each case in a different manner.</a:t>
                      </a:r>
                    </a:p>
                  </a:txBody>
                  <a:tcPr marL="63492" marR="63492" marT="31747" marB="31747"/>
                </a:tc>
                <a:tc>
                  <a:txBody>
                    <a:bodyPr/>
                    <a:lstStyle/>
                    <a:p>
                      <a:pPr marL="0" marR="0" lvl="0" indent="0" rtl="0" hangingPunct="0">
                        <a:lnSpc>
                          <a:spcPct val="100000"/>
                        </a:lnSpc>
                        <a:buNone/>
                        <a:tabLst/>
                      </a:pPr>
                      <a:r>
                        <a:rPr lang="en-US" sz="800">
                          <a:latin typeface="Arial" pitchFamily="2"/>
                          <a:ea typeface="Helvetica Neue" pitchFamily="2"/>
                          <a:cs typeface="Helvetica Neue" pitchFamily="2"/>
                        </a:rPr>
                        <a:t>My process for preparing data is standardized and well documented.</a:t>
                      </a:r>
                    </a:p>
                  </a:txBody>
                  <a:tcPr marL="63492" marR="63492" marT="31747" marB="31747"/>
                </a:tc>
                <a:tc>
                  <a:txBody>
                    <a:bodyPr/>
                    <a:lstStyle/>
                    <a:p>
                      <a:pPr marL="0" marR="0" lvl="0" indent="0" rtl="0" hangingPunct="0">
                        <a:lnSpc>
                          <a:spcPct val="100000"/>
                        </a:lnSpc>
                        <a:buNone/>
                        <a:tabLst/>
                      </a:pPr>
                      <a:r>
                        <a:rPr lang="en-US" sz="800">
                          <a:latin typeface="Arial" pitchFamily="2"/>
                          <a:ea typeface="Helvetica Neue" pitchFamily="2"/>
                          <a:cs typeface="Helvetica Neue" pitchFamily="2"/>
                        </a:rPr>
                        <a:t>I prepare my data in such a way as to facilitate use by both myself and others in the future.</a:t>
                      </a:r>
                    </a:p>
                  </a:txBody>
                  <a:tcPr marL="63492" marR="63492" marT="31747" marB="31747"/>
                </a:tc>
                <a:extLst>
                  <a:ext uri="{0D108BD9-81ED-4DB2-BD59-A6C34878D82A}">
                    <a16:rowId xmlns:a16="http://schemas.microsoft.com/office/drawing/2014/main" val="3563653718"/>
                  </a:ext>
                </a:extLst>
              </a:tr>
              <a:tr h="702138">
                <a:tc>
                  <a:txBody>
                    <a:bodyPr/>
                    <a:lstStyle/>
                    <a:p>
                      <a:pPr marL="0" marR="0" lvl="0" indent="0" rtl="0" hangingPunct="0">
                        <a:lnSpc>
                          <a:spcPct val="100000"/>
                        </a:lnSpc>
                        <a:buNone/>
                        <a:tabLst/>
                      </a:pPr>
                      <a:r>
                        <a:rPr lang="en-US" sz="1000" b="1">
                          <a:latin typeface="Arial" pitchFamily="2"/>
                          <a:ea typeface="Helvetica Neue" pitchFamily="2"/>
                          <a:cs typeface="Helvetica Neue" pitchFamily="2"/>
                        </a:rPr>
                        <a:t>Analyzing your data and handling the outputs</a:t>
                      </a:r>
                    </a:p>
                  </a:txBody>
                  <a:tcPr marL="63492" marR="63492" marT="31747" marB="31747"/>
                </a:tc>
                <a:tc>
                  <a:txBody>
                    <a:bodyPr/>
                    <a:lstStyle/>
                    <a:p>
                      <a:pPr marL="0" marR="0" lvl="0" indent="0" rtl="0" hangingPunct="0">
                        <a:lnSpc>
                          <a:spcPct val="100000"/>
                        </a:lnSpc>
                        <a:buNone/>
                        <a:tabLst/>
                      </a:pPr>
                      <a:r>
                        <a:rPr lang="en-US" sz="800">
                          <a:latin typeface="Arial" pitchFamily="2"/>
                          <a:ea typeface="Helvetica Neue" pitchFamily="2"/>
                          <a:cs typeface="Helvetica Neue" pitchFamily="2"/>
                        </a:rPr>
                        <a:t>I often have to redo my analyses or examine their products to determine what procedures or parameters were applied.</a:t>
                      </a:r>
                    </a:p>
                  </a:txBody>
                  <a:tcPr marL="63492" marR="63492" marT="31747" marB="31747"/>
                </a:tc>
                <a:tc>
                  <a:txBody>
                    <a:bodyPr/>
                    <a:lstStyle/>
                    <a:p>
                      <a:pPr marL="0" marR="0" lvl="0" indent="0" rtl="0" hangingPunct="0">
                        <a:lnSpc>
                          <a:spcPct val="100000"/>
                        </a:lnSpc>
                        <a:buNone/>
                        <a:tabLst/>
                      </a:pPr>
                      <a:r>
                        <a:rPr lang="en-US" sz="800" dirty="0">
                          <a:latin typeface="Arial" pitchFamily="2"/>
                          <a:ea typeface="Helvetica Neue" pitchFamily="2"/>
                          <a:cs typeface="Helvetica Neue" pitchFamily="2"/>
                        </a:rPr>
                        <a:t>After I finish my analysis, I document the specific parameters, procedures, and protocols applied.</a:t>
                      </a:r>
                    </a:p>
                  </a:txBody>
                  <a:tcPr marL="63492" marR="63492" marT="31747" marB="31747"/>
                </a:tc>
                <a:tc>
                  <a:txBody>
                    <a:bodyPr/>
                    <a:lstStyle/>
                    <a:p>
                      <a:pPr marL="0" marR="0" lvl="0" indent="0" rtl="0" hangingPunct="0">
                        <a:lnSpc>
                          <a:spcPct val="100000"/>
                        </a:lnSpc>
                        <a:buNone/>
                        <a:tabLst/>
                      </a:pPr>
                      <a:r>
                        <a:rPr lang="en-US" sz="800" dirty="0">
                          <a:latin typeface="Arial" pitchFamily="2"/>
                          <a:ea typeface="Helvetica Neue" pitchFamily="2"/>
                          <a:cs typeface="Helvetica Neue" pitchFamily="2"/>
                        </a:rPr>
                        <a:t>I regularly document the specifics of both my analysis workflow and decision making process while I am analyzing my data.</a:t>
                      </a:r>
                    </a:p>
                  </a:txBody>
                  <a:tcPr marL="63492" marR="63492" marT="31747" marB="31747"/>
                </a:tc>
                <a:tc>
                  <a:txBody>
                    <a:bodyPr/>
                    <a:lstStyle/>
                    <a:p>
                      <a:pPr marL="0" marR="0" lvl="0" indent="0" rtl="0" hangingPunct="0">
                        <a:lnSpc>
                          <a:spcPct val="100000"/>
                        </a:lnSpc>
                        <a:buNone/>
                        <a:tabLst/>
                      </a:pPr>
                      <a:r>
                        <a:rPr lang="en-US" sz="800">
                          <a:latin typeface="Arial" pitchFamily="2"/>
                          <a:ea typeface="Helvetica Neue" pitchFamily="2"/>
                          <a:cs typeface="Helvetica Neue" pitchFamily="2"/>
                        </a:rPr>
                        <a:t>I have ensured that the specifics of my analysis workflow and decision making process can be understood and put into action by others.</a:t>
                      </a:r>
                    </a:p>
                  </a:txBody>
                  <a:tcPr marL="63492" marR="63492" marT="31747" marB="31747"/>
                </a:tc>
                <a:extLst>
                  <a:ext uri="{0D108BD9-81ED-4DB2-BD59-A6C34878D82A}">
                    <a16:rowId xmlns:a16="http://schemas.microsoft.com/office/drawing/2014/main" val="3927984510"/>
                  </a:ext>
                </a:extLst>
              </a:tr>
              <a:tr h="686111">
                <a:tc>
                  <a:txBody>
                    <a:bodyPr/>
                    <a:lstStyle/>
                    <a:p>
                      <a:pPr marL="0" marR="0" lvl="0" indent="0" rtl="0" hangingPunct="0">
                        <a:lnSpc>
                          <a:spcPct val="100000"/>
                        </a:lnSpc>
                        <a:buNone/>
                        <a:tabLst/>
                      </a:pPr>
                      <a:r>
                        <a:rPr lang="en-US" sz="1000" b="1">
                          <a:latin typeface="Arial" pitchFamily="2"/>
                          <a:ea typeface="Helvetica Neue" pitchFamily="2"/>
                          <a:cs typeface="Helvetica Neue" pitchFamily="2"/>
                        </a:rPr>
                        <a:t>Sharing and publishing your data</a:t>
                      </a:r>
                    </a:p>
                  </a:txBody>
                  <a:tcPr marL="63492" marR="63492" marT="31747" marB="31747"/>
                </a:tc>
                <a:tc>
                  <a:txBody>
                    <a:bodyPr/>
                    <a:lstStyle/>
                    <a:p>
                      <a:pPr marL="0" marR="0" lvl="0" indent="0" rtl="0" hangingPunct="0">
                        <a:lnSpc>
                          <a:spcPct val="100000"/>
                        </a:lnSpc>
                        <a:buNone/>
                        <a:tabLst/>
                      </a:pPr>
                      <a:r>
                        <a:rPr lang="en-US" sz="800">
                          <a:latin typeface="Arial" pitchFamily="2"/>
                          <a:ea typeface="Helvetica Neue" pitchFamily="2"/>
                          <a:cs typeface="Helvetica Neue" pitchFamily="2"/>
                        </a:rPr>
                        <a:t>I share the results of my research, but generally I do not share the underlying data.</a:t>
                      </a:r>
                    </a:p>
                  </a:txBody>
                  <a:tcPr marL="63492" marR="63492" marT="31747" marB="31747"/>
                </a:tc>
                <a:tc>
                  <a:txBody>
                    <a:bodyPr/>
                    <a:lstStyle/>
                    <a:p>
                      <a:pPr marL="0" marR="0" lvl="0" indent="0" rtl="0" hangingPunct="0">
                        <a:lnSpc>
                          <a:spcPct val="100000"/>
                        </a:lnSpc>
                        <a:buNone/>
                        <a:tabLst/>
                      </a:pPr>
                      <a:r>
                        <a:rPr lang="en-US" sz="800">
                          <a:latin typeface="Arial" pitchFamily="2"/>
                          <a:ea typeface="Helvetica Neue" pitchFamily="2"/>
                          <a:cs typeface="Helvetica Neue" pitchFamily="2"/>
                        </a:rPr>
                        <a:t>I share my data only when I'm required to do so or in response to direct requests from other researchers.</a:t>
                      </a:r>
                    </a:p>
                  </a:txBody>
                  <a:tcPr marL="63492" marR="63492" marT="31747" marB="31747"/>
                </a:tc>
                <a:tc>
                  <a:txBody>
                    <a:bodyPr/>
                    <a:lstStyle/>
                    <a:p>
                      <a:pPr marL="0" marR="0" lvl="0" indent="0" rtl="0" hangingPunct="0">
                        <a:lnSpc>
                          <a:spcPct val="100000"/>
                        </a:lnSpc>
                        <a:buNone/>
                        <a:tabLst/>
                      </a:pPr>
                      <a:r>
                        <a:rPr lang="en-US" sz="800" dirty="0">
                          <a:latin typeface="Arial" pitchFamily="2"/>
                          <a:ea typeface="Helvetica Neue" pitchFamily="2"/>
                          <a:cs typeface="Helvetica Neue" pitchFamily="2"/>
                        </a:rPr>
                        <a:t>I regularly share the data that underlies my results and conclusions in a form that enables use by others.</a:t>
                      </a:r>
                    </a:p>
                  </a:txBody>
                  <a:tcPr marL="63492" marR="63492" marT="31747" marB="31747"/>
                </a:tc>
                <a:tc>
                  <a:txBody>
                    <a:bodyPr/>
                    <a:lstStyle/>
                    <a:p>
                      <a:pPr marL="0" marR="0" lvl="0" indent="0" rtl="0" hangingPunct="0">
                        <a:lnSpc>
                          <a:spcPct val="100000"/>
                        </a:lnSpc>
                        <a:buNone/>
                        <a:tabLst/>
                      </a:pPr>
                      <a:r>
                        <a:rPr lang="en-US" sz="800" dirty="0">
                          <a:latin typeface="Arial" pitchFamily="2"/>
                          <a:ea typeface="Helvetica Neue" pitchFamily="2"/>
                          <a:cs typeface="Helvetica Neue" pitchFamily="2"/>
                        </a:rPr>
                        <a:t>Because of my excellent data management practices, I am able to efficiently share my data whenever I need to with whomever I need to.</a:t>
                      </a:r>
                    </a:p>
                  </a:txBody>
                  <a:tcPr marL="63492" marR="63492" marT="31747" marB="31747"/>
                </a:tc>
                <a:extLst>
                  <a:ext uri="{0D108BD9-81ED-4DB2-BD59-A6C34878D82A}">
                    <a16:rowId xmlns:a16="http://schemas.microsoft.com/office/drawing/2014/main" val="599575823"/>
                  </a:ext>
                </a:extLst>
              </a:tr>
            </a:tbl>
          </a:graphicData>
        </a:graphic>
      </p:graphicFrame>
      <p:sp>
        <p:nvSpPr>
          <p:cNvPr id="3" name="正方形/長方形 2">
            <a:extLst>
              <a:ext uri="{FF2B5EF4-FFF2-40B4-BE49-F238E27FC236}">
                <a16:creationId xmlns:a16="http://schemas.microsoft.com/office/drawing/2014/main" id="{5C9D5BEA-7525-4BA0-9052-0F0D6A19A01C}"/>
              </a:ext>
            </a:extLst>
          </p:cNvPr>
          <p:cNvSpPr/>
          <p:nvPr/>
        </p:nvSpPr>
        <p:spPr>
          <a:xfrm>
            <a:off x="475764" y="1215224"/>
            <a:ext cx="9118265" cy="646331"/>
          </a:xfrm>
          <a:prstGeom prst="rect">
            <a:avLst/>
          </a:prstGeom>
        </p:spPr>
        <p:txBody>
          <a:bodyPr wrap="none">
            <a:spAutoFit/>
          </a:bodyPr>
          <a:lstStyle/>
          <a:p>
            <a:r>
              <a:rPr lang="en-US" altLang="ja-JP" dirty="0">
                <a:hlinkClick r:id="rId2"/>
              </a:rPr>
              <a:t>John A </a:t>
            </a:r>
            <a:r>
              <a:rPr lang="en-US" altLang="ja-JP" dirty="0" err="1">
                <a:hlinkClick r:id="rId2"/>
              </a:rPr>
              <a:t>Borghi</a:t>
            </a:r>
            <a:r>
              <a:rPr lang="en-US" altLang="ja-JP" dirty="0">
                <a:hlinkClick r:id="rId2"/>
              </a:rPr>
              <a:t>, et al. "Support Your Data: A Research Data Management Guide for Researchers",</a:t>
            </a:r>
          </a:p>
          <a:p>
            <a:r>
              <a:rPr lang="en-US" altLang="ja-JP" dirty="0">
                <a:hlinkClick r:id="rId2"/>
              </a:rPr>
              <a:t> https://doi.org/10.3897/rio.4.e26439</a:t>
            </a:r>
            <a:r>
              <a:rPr lang="ja-JP" altLang="en-US" dirty="0"/>
              <a:t> </a:t>
            </a:r>
          </a:p>
        </p:txBody>
      </p:sp>
      <p:sp>
        <p:nvSpPr>
          <p:cNvPr id="4" name="日付プレースホルダー 3">
            <a:extLst>
              <a:ext uri="{FF2B5EF4-FFF2-40B4-BE49-F238E27FC236}">
                <a16:creationId xmlns:a16="http://schemas.microsoft.com/office/drawing/2014/main" id="{F369B331-FF8F-43C2-9F6B-2ACEF21083B5}"/>
              </a:ext>
            </a:extLst>
          </p:cNvPr>
          <p:cNvSpPr>
            <a:spLocks noGrp="1"/>
          </p:cNvSpPr>
          <p:nvPr>
            <p:ph type="dt" sz="half" idx="10"/>
          </p:nvPr>
        </p:nvSpPr>
        <p:spPr/>
        <p:txBody>
          <a:bodyPr/>
          <a:lstStyle/>
          <a:p>
            <a:r>
              <a:rPr lang="en-US" altLang="ja-JP"/>
              <a:t>2019/5/28</a:t>
            </a:r>
            <a:endParaRPr lang="ja-JP" altLang="en-US"/>
          </a:p>
        </p:txBody>
      </p:sp>
      <p:sp>
        <p:nvSpPr>
          <p:cNvPr id="5" name="フッター プレースホルダー 4">
            <a:extLst>
              <a:ext uri="{FF2B5EF4-FFF2-40B4-BE49-F238E27FC236}">
                <a16:creationId xmlns:a16="http://schemas.microsoft.com/office/drawing/2014/main" id="{ED1896D1-29DD-4941-BB63-D39857C31486}"/>
              </a:ext>
            </a:extLst>
          </p:cNvPr>
          <p:cNvSpPr>
            <a:spLocks noGrp="1"/>
          </p:cNvSpPr>
          <p:nvPr>
            <p:ph type="ftr" sz="quarter" idx="11"/>
          </p:nvPr>
        </p:nvSpPr>
        <p:spPr/>
        <p:txBody>
          <a:bodyPr/>
          <a:lstStyle/>
          <a:p>
            <a:r>
              <a:rPr lang="en-US" altLang="ja-JP"/>
              <a:t>Japan Open Science Summit </a:t>
            </a:r>
          </a:p>
          <a:p>
            <a:r>
              <a:rPr lang="ja-JP" altLang="en-US"/>
              <a:t>「研究データマネジメント人材の育成を展望する」</a:t>
            </a:r>
            <a:endParaRPr lang="ja-JP" altLang="en-US" dirty="0"/>
          </a:p>
        </p:txBody>
      </p:sp>
      <p:sp>
        <p:nvSpPr>
          <p:cNvPr id="6" name="スライド番号プレースホルダー 5">
            <a:extLst>
              <a:ext uri="{FF2B5EF4-FFF2-40B4-BE49-F238E27FC236}">
                <a16:creationId xmlns:a16="http://schemas.microsoft.com/office/drawing/2014/main" id="{6EF4CBDC-8187-4939-B0C2-DC139E1C5410}"/>
              </a:ext>
            </a:extLst>
          </p:cNvPr>
          <p:cNvSpPr>
            <a:spLocks noGrp="1"/>
          </p:cNvSpPr>
          <p:nvPr>
            <p:ph type="sldNum" sz="quarter" idx="12"/>
          </p:nvPr>
        </p:nvSpPr>
        <p:spPr/>
        <p:txBody>
          <a:bodyPr/>
          <a:lstStyle/>
          <a:p>
            <a:fld id="{BACFBB97-D57A-1E44-A4E9-C702A50F0671}" type="slidenum">
              <a:rPr lang="ja-JP" altLang="en-US" smtClean="0"/>
              <a:pPr/>
              <a:t>7</a:t>
            </a:fld>
            <a:endParaRPr lang="ja-JP" altLang="en-US"/>
          </a:p>
        </p:txBody>
      </p:sp>
    </p:spTree>
    <p:extLst>
      <p:ext uri="{BB962C8B-B14F-4D97-AF65-F5344CB8AC3E}">
        <p14:creationId xmlns:p14="http://schemas.microsoft.com/office/powerpoint/2010/main" val="38834103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2A73567-74DC-4C03-8C92-67BC764942A1}"/>
              </a:ext>
            </a:extLst>
          </p:cNvPr>
          <p:cNvSpPr>
            <a:spLocks noGrp="1"/>
          </p:cNvSpPr>
          <p:nvPr>
            <p:ph type="title"/>
          </p:nvPr>
        </p:nvSpPr>
        <p:spPr/>
        <p:txBody>
          <a:bodyPr>
            <a:normAutofit/>
          </a:bodyPr>
          <a:lstStyle/>
          <a:p>
            <a:r>
              <a:rPr lang="en-US" altLang="ja-JP" dirty="0"/>
              <a:t>RDM</a:t>
            </a:r>
            <a:r>
              <a:rPr lang="ja-JP" altLang="en-US" dirty="0"/>
              <a:t>ルーブリック</a:t>
            </a:r>
            <a:r>
              <a:rPr lang="en-US" altLang="ja-JP" dirty="0"/>
              <a:t>(</a:t>
            </a:r>
            <a:r>
              <a:rPr lang="ja-JP" altLang="en-US" dirty="0"/>
              <a:t>和訳</a:t>
            </a:r>
            <a:r>
              <a:rPr lang="en-US" altLang="ja-JP" dirty="0"/>
              <a:t>)</a:t>
            </a:r>
            <a:br>
              <a:rPr lang="en-US" altLang="ja-JP" dirty="0"/>
            </a:br>
            <a:r>
              <a:rPr lang="en-US" altLang="ja-JP" sz="3200" dirty="0"/>
              <a:t>https://github.com/kyoto-u/rdm_rubric</a:t>
            </a:r>
            <a:endParaRPr kumimoji="1" lang="ja-JP" altLang="en-US" dirty="0"/>
          </a:p>
        </p:txBody>
      </p:sp>
      <p:graphicFrame>
        <p:nvGraphicFramePr>
          <p:cNvPr id="4" name="表 3">
            <a:extLst>
              <a:ext uri="{FF2B5EF4-FFF2-40B4-BE49-F238E27FC236}">
                <a16:creationId xmlns:a16="http://schemas.microsoft.com/office/drawing/2014/main" id="{7D36B995-2A3F-4245-819A-9EC6834CE891}"/>
              </a:ext>
            </a:extLst>
          </p:cNvPr>
          <p:cNvGraphicFramePr>
            <a:graphicFrameLocks noGrp="1"/>
          </p:cNvGraphicFramePr>
          <p:nvPr>
            <p:extLst/>
          </p:nvPr>
        </p:nvGraphicFramePr>
        <p:xfrm>
          <a:off x="681038" y="1478824"/>
          <a:ext cx="8618471" cy="4858526"/>
        </p:xfrm>
        <a:graphic>
          <a:graphicData uri="http://schemas.openxmlformats.org/drawingml/2006/table">
            <a:tbl>
              <a:tblPr>
                <a:effectLst/>
              </a:tblPr>
              <a:tblGrid>
                <a:gridCol w="1170657">
                  <a:extLst>
                    <a:ext uri="{9D8B030D-6E8A-4147-A177-3AD203B41FA5}">
                      <a16:colId xmlns:a16="http://schemas.microsoft.com/office/drawing/2014/main" val="2586522922"/>
                    </a:ext>
                  </a:extLst>
                </a:gridCol>
                <a:gridCol w="1861782">
                  <a:extLst>
                    <a:ext uri="{9D8B030D-6E8A-4147-A177-3AD203B41FA5}">
                      <a16:colId xmlns:a16="http://schemas.microsoft.com/office/drawing/2014/main" val="1267788959"/>
                    </a:ext>
                  </a:extLst>
                </a:gridCol>
                <a:gridCol w="1862819">
                  <a:extLst>
                    <a:ext uri="{9D8B030D-6E8A-4147-A177-3AD203B41FA5}">
                      <a16:colId xmlns:a16="http://schemas.microsoft.com/office/drawing/2014/main" val="1982583925"/>
                    </a:ext>
                  </a:extLst>
                </a:gridCol>
                <a:gridCol w="1861782">
                  <a:extLst>
                    <a:ext uri="{9D8B030D-6E8A-4147-A177-3AD203B41FA5}">
                      <a16:colId xmlns:a16="http://schemas.microsoft.com/office/drawing/2014/main" val="2235196127"/>
                    </a:ext>
                  </a:extLst>
                </a:gridCol>
                <a:gridCol w="1861431">
                  <a:extLst>
                    <a:ext uri="{9D8B030D-6E8A-4147-A177-3AD203B41FA5}">
                      <a16:colId xmlns:a16="http://schemas.microsoft.com/office/drawing/2014/main" val="2837004068"/>
                    </a:ext>
                  </a:extLst>
                </a:gridCol>
              </a:tblGrid>
              <a:tr h="318870">
                <a:tc>
                  <a:txBody>
                    <a:bodyPr/>
                    <a:lstStyle/>
                    <a:p>
                      <a:pPr lvl="0" rtl="0" hangingPunct="0">
                        <a:tabLst/>
                      </a:pPr>
                      <a:endParaRPr lang="en-US" sz="2000" dirty="0"/>
                    </a:p>
                  </a:txBody>
                  <a:tcPr marL="68808" marR="68808" marT="34404" marB="34404"/>
                </a:tc>
                <a:tc>
                  <a:txBody>
                    <a:bodyPr/>
                    <a:lstStyle/>
                    <a:p>
                      <a:pPr marL="0" marR="0" lvl="0" indent="0" algn="ctr" rtl="0" hangingPunct="0">
                        <a:lnSpc>
                          <a:spcPct val="100000"/>
                        </a:lnSpc>
                        <a:buNone/>
                        <a:tabLst/>
                      </a:pPr>
                      <a:r>
                        <a:rPr lang="ja-JP" sz="1000" b="1">
                          <a:latin typeface="Arial" pitchFamily="2"/>
                          <a:ea typeface="Helvetica Neue" pitchFamily="2"/>
                          <a:cs typeface="Helvetica Neue" pitchFamily="2"/>
                        </a:rPr>
                        <a:t>その都度</a:t>
                      </a:r>
                      <a:endParaRPr lang="en-US" sz="1000" b="1">
                        <a:latin typeface="Arial" pitchFamily="2"/>
                        <a:ea typeface="Helvetica Neue" pitchFamily="2"/>
                        <a:cs typeface="Helvetica Neue" pitchFamily="2"/>
                      </a:endParaRPr>
                    </a:p>
                  </a:txBody>
                  <a:tcPr marL="68808" marR="68808" marT="34404" marB="34404"/>
                </a:tc>
                <a:tc>
                  <a:txBody>
                    <a:bodyPr/>
                    <a:lstStyle/>
                    <a:p>
                      <a:pPr marL="0" marR="0" lvl="0" indent="0" algn="ctr" rtl="0" hangingPunct="0">
                        <a:lnSpc>
                          <a:spcPct val="100000"/>
                        </a:lnSpc>
                        <a:buNone/>
                        <a:tabLst/>
                      </a:pPr>
                      <a:r>
                        <a:rPr lang="en-US" sz="1000" b="1">
                          <a:latin typeface="Arial" pitchFamily="2"/>
                          <a:ea typeface="Helvetica Neue" pitchFamily="2"/>
                          <a:cs typeface="Helvetica Neue" pitchFamily="2"/>
                        </a:rPr>
                        <a:t>1</a:t>
                      </a:r>
                      <a:r>
                        <a:rPr lang="ja-JP" sz="1000" b="1">
                          <a:latin typeface="Arial" pitchFamily="2"/>
                          <a:ea typeface="Helvetica Neue" pitchFamily="2"/>
                          <a:cs typeface="Helvetica Neue" pitchFamily="2"/>
                        </a:rPr>
                        <a:t>度のみ</a:t>
                      </a:r>
                      <a:endParaRPr lang="en-US" sz="1000" b="1">
                        <a:latin typeface="Arial" pitchFamily="2"/>
                        <a:ea typeface="Helvetica Neue" pitchFamily="2"/>
                        <a:cs typeface="Helvetica Neue" pitchFamily="2"/>
                      </a:endParaRPr>
                    </a:p>
                  </a:txBody>
                  <a:tcPr marL="68808" marR="68808" marT="34404" marB="34404"/>
                </a:tc>
                <a:tc>
                  <a:txBody>
                    <a:bodyPr/>
                    <a:lstStyle/>
                    <a:p>
                      <a:pPr marL="0" marR="0" lvl="0" indent="0" algn="ctr" rtl="0" hangingPunct="0">
                        <a:lnSpc>
                          <a:spcPct val="100000"/>
                        </a:lnSpc>
                        <a:buNone/>
                        <a:tabLst/>
                      </a:pPr>
                      <a:r>
                        <a:rPr lang="ja-JP" sz="1000" b="1" dirty="0">
                          <a:latin typeface="Arial" pitchFamily="2"/>
                          <a:ea typeface="Helvetica Neue" pitchFamily="2"/>
                          <a:cs typeface="Helvetica Neue" pitchFamily="2"/>
                        </a:rPr>
                        <a:t>常に見直す</a:t>
                      </a:r>
                      <a:endParaRPr lang="en-US" sz="1000" b="1" dirty="0">
                        <a:latin typeface="Arial" pitchFamily="2"/>
                        <a:ea typeface="Helvetica Neue" pitchFamily="2"/>
                        <a:cs typeface="Helvetica Neue" pitchFamily="2"/>
                      </a:endParaRPr>
                    </a:p>
                  </a:txBody>
                  <a:tcPr marL="68808" marR="68808" marT="34404" marB="34404"/>
                </a:tc>
                <a:tc>
                  <a:txBody>
                    <a:bodyPr/>
                    <a:lstStyle/>
                    <a:p>
                      <a:pPr marL="0" marR="0" lvl="0" indent="0" algn="ctr" rtl="0" hangingPunct="0">
                        <a:lnSpc>
                          <a:spcPct val="100000"/>
                        </a:lnSpc>
                        <a:buNone/>
                        <a:tabLst/>
                      </a:pPr>
                      <a:r>
                        <a:rPr lang="ja-JP" sz="1000" b="1">
                          <a:latin typeface="Arial" pitchFamily="2"/>
                          <a:ea typeface="Helvetica Neue" pitchFamily="2"/>
                          <a:cs typeface="Helvetica Neue" pitchFamily="2"/>
                        </a:rPr>
                        <a:t>再利用のために最適化</a:t>
                      </a:r>
                      <a:endParaRPr lang="en-US" sz="1000" b="1">
                        <a:latin typeface="Arial" pitchFamily="2"/>
                        <a:ea typeface="Helvetica Neue" pitchFamily="2"/>
                        <a:cs typeface="Helvetica Neue" pitchFamily="2"/>
                      </a:endParaRPr>
                    </a:p>
                  </a:txBody>
                  <a:tcPr marL="68808" marR="68808" marT="34404" marB="34404"/>
                </a:tc>
                <a:extLst>
                  <a:ext uri="{0D108BD9-81ED-4DB2-BD59-A6C34878D82A}">
                    <a16:rowId xmlns:a16="http://schemas.microsoft.com/office/drawing/2014/main" val="193823481"/>
                  </a:ext>
                </a:extLst>
              </a:tr>
              <a:tr h="738802">
                <a:tc>
                  <a:txBody>
                    <a:bodyPr/>
                    <a:lstStyle/>
                    <a:p>
                      <a:pPr marL="0" marR="0" lvl="0" indent="0" rtl="0" hangingPunct="0">
                        <a:lnSpc>
                          <a:spcPct val="100000"/>
                        </a:lnSpc>
                        <a:buNone/>
                        <a:tabLst/>
                      </a:pPr>
                      <a:r>
                        <a:rPr lang="ja-JP" sz="1000" b="1">
                          <a:latin typeface="Arial" pitchFamily="2"/>
                          <a:ea typeface="Helvetica Neue" pitchFamily="2"/>
                          <a:cs typeface="Helvetica Neue" pitchFamily="2"/>
                        </a:rPr>
                        <a:t>データマネージメント計画</a:t>
                      </a:r>
                      <a:endParaRPr lang="en-US" sz="1000" b="1">
                        <a:latin typeface="Arial" pitchFamily="2"/>
                        <a:ea typeface="Helvetica Neue" pitchFamily="2"/>
                        <a:cs typeface="Helvetica Neue" pitchFamily="2"/>
                      </a:endParaRPr>
                    </a:p>
                  </a:txBody>
                  <a:tcPr marL="68808" marR="68808" marT="34404" marB="34404"/>
                </a:tc>
                <a:tc>
                  <a:txBody>
                    <a:bodyPr/>
                    <a:lstStyle/>
                    <a:p>
                      <a:pPr marL="0" marR="0" lvl="0" indent="0" rtl="0" hangingPunct="0">
                        <a:lnSpc>
                          <a:spcPct val="100000"/>
                        </a:lnSpc>
                        <a:buNone/>
                        <a:tabLst/>
                      </a:pPr>
                      <a:r>
                        <a:rPr lang="ja-JP" sz="1000" dirty="0">
                          <a:latin typeface="Arial" pitchFamily="2"/>
                          <a:ea typeface="Helvetica Neue" pitchFamily="2"/>
                          <a:cs typeface="Helvetica Neue" pitchFamily="2"/>
                        </a:rPr>
                        <a:t>データを入手した段階で、自分なりに考える。標準化や文書化はしていない。</a:t>
                      </a:r>
                      <a:endParaRPr lang="en-US" sz="1000" dirty="0">
                        <a:latin typeface="Arial" pitchFamily="2"/>
                        <a:ea typeface="Helvetica Neue" pitchFamily="2"/>
                        <a:cs typeface="Helvetica Neue" pitchFamily="2"/>
                      </a:endParaRPr>
                    </a:p>
                  </a:txBody>
                  <a:tcPr marL="68808" marR="68808" marT="34404" marB="34404"/>
                </a:tc>
                <a:tc>
                  <a:txBody>
                    <a:bodyPr/>
                    <a:lstStyle/>
                    <a:p>
                      <a:pPr marL="0" marR="0" lvl="0" indent="0" rtl="0" hangingPunct="0">
                        <a:lnSpc>
                          <a:spcPct val="100000"/>
                        </a:lnSpc>
                        <a:buNone/>
                        <a:tabLst/>
                      </a:pPr>
                      <a:r>
                        <a:rPr lang="ja-JP" sz="1000" dirty="0">
                          <a:latin typeface="Arial" pitchFamily="2"/>
                          <a:ea typeface="Helvetica Neue" pitchFamily="2"/>
                          <a:cs typeface="Helvetica Neue" pitchFamily="2"/>
                        </a:rPr>
                        <a:t>最初に計画を作成するが、通常は、途中で見直すことはしない。</a:t>
                      </a:r>
                      <a:endParaRPr lang="en-US" sz="1000" dirty="0">
                        <a:latin typeface="Arial" pitchFamily="2"/>
                        <a:ea typeface="Helvetica Neue" pitchFamily="2"/>
                        <a:cs typeface="Helvetica Neue" pitchFamily="2"/>
                      </a:endParaRPr>
                    </a:p>
                  </a:txBody>
                  <a:tcPr marL="68808" marR="68808" marT="34404" marB="34404"/>
                </a:tc>
                <a:tc>
                  <a:txBody>
                    <a:bodyPr/>
                    <a:lstStyle/>
                    <a:p>
                      <a:pPr marL="0" marR="0" lvl="0" indent="0" rtl="0" hangingPunct="0">
                        <a:lnSpc>
                          <a:spcPct val="100000"/>
                        </a:lnSpc>
                        <a:buNone/>
                        <a:tabLst/>
                      </a:pPr>
                      <a:r>
                        <a:rPr lang="ja-JP" sz="1000">
                          <a:latin typeface="Arial" pitchFamily="2"/>
                          <a:ea typeface="Helvetica Neue" pitchFamily="2"/>
                          <a:cs typeface="Helvetica Neue" pitchFamily="2"/>
                        </a:rPr>
                        <a:t>詳細な計画を作成し、プロジェクト期間を通じ参照と見直しを行う。</a:t>
                      </a:r>
                      <a:endParaRPr lang="en-US" sz="1000">
                        <a:latin typeface="Arial" pitchFamily="2"/>
                        <a:ea typeface="Helvetica Neue" pitchFamily="2"/>
                        <a:cs typeface="Helvetica Neue" pitchFamily="2"/>
                      </a:endParaRPr>
                    </a:p>
                  </a:txBody>
                  <a:tcPr marL="68808" marR="68808" marT="34404" marB="34404"/>
                </a:tc>
                <a:tc>
                  <a:txBody>
                    <a:bodyPr/>
                    <a:lstStyle/>
                    <a:p>
                      <a:pPr marL="0" marR="0" lvl="0" indent="0" rtl="0" hangingPunct="0">
                        <a:lnSpc>
                          <a:spcPct val="100000"/>
                        </a:lnSpc>
                        <a:buNone/>
                        <a:tabLst/>
                      </a:pPr>
                      <a:r>
                        <a:rPr lang="ja-JP" sz="1000">
                          <a:latin typeface="Arial" pitchFamily="2"/>
                          <a:ea typeface="Helvetica Neue" pitchFamily="2"/>
                          <a:cs typeface="Helvetica Neue" pitchFamily="2"/>
                        </a:rPr>
                        <a:t>自分あるいは他人が将来スムースにデータを利用できるように計画している。</a:t>
                      </a:r>
                    </a:p>
                    <a:p>
                      <a:pPr marL="0" marR="0" lvl="0" indent="0" rtl="0" hangingPunct="0">
                        <a:lnSpc>
                          <a:spcPct val="100000"/>
                        </a:lnSpc>
                        <a:buNone/>
                        <a:tabLst/>
                      </a:pPr>
                      <a:endParaRPr lang="en-US" sz="900">
                        <a:latin typeface="Arial" pitchFamily="2"/>
                        <a:ea typeface="Helvetica Neue" pitchFamily="2"/>
                        <a:cs typeface="Helvetica Neue" pitchFamily="2"/>
                      </a:endParaRPr>
                    </a:p>
                  </a:txBody>
                  <a:tcPr marL="68808" marR="68808" marT="34404" marB="34404"/>
                </a:tc>
                <a:extLst>
                  <a:ext uri="{0D108BD9-81ED-4DB2-BD59-A6C34878D82A}">
                    <a16:rowId xmlns:a16="http://schemas.microsoft.com/office/drawing/2014/main" val="3466278886"/>
                  </a:ext>
                </a:extLst>
              </a:tr>
              <a:tr h="737810">
                <a:tc>
                  <a:txBody>
                    <a:bodyPr/>
                    <a:lstStyle/>
                    <a:p>
                      <a:pPr marL="0" marR="0" lvl="0" indent="0" rtl="0" hangingPunct="0">
                        <a:lnSpc>
                          <a:spcPct val="100000"/>
                        </a:lnSpc>
                        <a:buNone/>
                        <a:tabLst/>
                      </a:pPr>
                      <a:r>
                        <a:rPr lang="ja-JP" sz="1000" b="1">
                          <a:latin typeface="Arial" pitchFamily="2"/>
                          <a:ea typeface="Helvetica Neue" pitchFamily="2"/>
                          <a:cs typeface="Helvetica Neue" pitchFamily="2"/>
                        </a:rPr>
                        <a:t>データの体系的整理</a:t>
                      </a:r>
                      <a:endParaRPr lang="en-US" sz="1000" b="1">
                        <a:latin typeface="Arial" pitchFamily="2"/>
                        <a:ea typeface="Helvetica Neue" pitchFamily="2"/>
                        <a:cs typeface="Helvetica Neue" pitchFamily="2"/>
                      </a:endParaRPr>
                    </a:p>
                  </a:txBody>
                  <a:tcPr marL="68808" marR="68808" marT="34404" marB="34404"/>
                </a:tc>
                <a:tc>
                  <a:txBody>
                    <a:bodyPr/>
                    <a:lstStyle/>
                    <a:p>
                      <a:pPr marL="0" marR="0" lvl="0" indent="0" rtl="0" hangingPunct="0">
                        <a:lnSpc>
                          <a:spcPct val="100000"/>
                        </a:lnSpc>
                        <a:buNone/>
                        <a:tabLst/>
                      </a:pPr>
                      <a:r>
                        <a:rPr lang="ja-JP" sz="1000">
                          <a:latin typeface="Arial" pitchFamily="2"/>
                          <a:ea typeface="Helvetica Neue" pitchFamily="2"/>
                          <a:cs typeface="Helvetica Neue" pitchFamily="2"/>
                        </a:rPr>
                        <a:t>一貫した手法に従っていない。そのため、しばしば探し出すのに時間を要する。</a:t>
                      </a:r>
                      <a:endParaRPr lang="en-US" sz="1000">
                        <a:latin typeface="Arial" pitchFamily="2"/>
                        <a:ea typeface="Helvetica Neue" pitchFamily="2"/>
                        <a:cs typeface="Helvetica Neue" pitchFamily="2"/>
                      </a:endParaRPr>
                    </a:p>
                  </a:txBody>
                  <a:tcPr marL="68808" marR="68808" marT="34404" marB="34404"/>
                </a:tc>
                <a:tc>
                  <a:txBody>
                    <a:bodyPr/>
                    <a:lstStyle/>
                    <a:p>
                      <a:pPr marL="0" marR="0" lvl="0" indent="0" rtl="0" hangingPunct="0">
                        <a:lnSpc>
                          <a:spcPct val="100000"/>
                        </a:lnSpc>
                        <a:buNone/>
                        <a:tabLst/>
                      </a:pPr>
                      <a:r>
                        <a:rPr lang="ja-JP" sz="1000" dirty="0">
                          <a:latin typeface="Arial" pitchFamily="2"/>
                          <a:ea typeface="Helvetica Neue" pitchFamily="2"/>
                          <a:cs typeface="Helvetica Neue" pitchFamily="2"/>
                        </a:rPr>
                        <a:t>手法はあるが、それを適用するのは、プロジェクト終了時のみ。</a:t>
                      </a:r>
                      <a:endParaRPr lang="en-US" sz="1000" dirty="0">
                        <a:latin typeface="Arial" pitchFamily="2"/>
                        <a:ea typeface="Helvetica Neue" pitchFamily="2"/>
                        <a:cs typeface="Helvetica Neue" pitchFamily="2"/>
                      </a:endParaRPr>
                    </a:p>
                  </a:txBody>
                  <a:tcPr marL="68808" marR="68808" marT="34404" marB="34404"/>
                </a:tc>
                <a:tc>
                  <a:txBody>
                    <a:bodyPr/>
                    <a:lstStyle/>
                    <a:p>
                      <a:pPr marL="0" marR="0" lvl="0" indent="0" rtl="0" hangingPunct="0">
                        <a:lnSpc>
                          <a:spcPct val="100000"/>
                        </a:lnSpc>
                        <a:buNone/>
                        <a:tabLst/>
                      </a:pPr>
                      <a:r>
                        <a:rPr lang="ja-JP" sz="1000">
                          <a:latin typeface="Arial" pitchFamily="2"/>
                          <a:ea typeface="Helvetica Neue" pitchFamily="2"/>
                          <a:cs typeface="Helvetica Neue" pitchFamily="2"/>
                        </a:rPr>
                        <a:t>先を見越した手法を導入しているが、必ずしも標準化されてはいない。</a:t>
                      </a:r>
                      <a:endParaRPr lang="en-US" sz="1000">
                        <a:latin typeface="Arial" pitchFamily="2"/>
                        <a:ea typeface="Helvetica Neue" pitchFamily="2"/>
                        <a:cs typeface="Helvetica Neue" pitchFamily="2"/>
                      </a:endParaRPr>
                    </a:p>
                  </a:txBody>
                  <a:tcPr marL="68808" marR="68808" marT="34404" marB="34404"/>
                </a:tc>
                <a:tc>
                  <a:txBody>
                    <a:bodyPr/>
                    <a:lstStyle/>
                    <a:p>
                      <a:pPr marL="0" marR="0" lvl="0" indent="0" rtl="0" hangingPunct="0">
                        <a:lnSpc>
                          <a:spcPct val="100000"/>
                        </a:lnSpc>
                        <a:buNone/>
                        <a:tabLst/>
                      </a:pPr>
                      <a:r>
                        <a:rPr lang="ja-JP" sz="1000">
                          <a:latin typeface="Arial" pitchFamily="2"/>
                          <a:ea typeface="Helvetica Neue" pitchFamily="2"/>
                          <a:cs typeface="Helvetica Neue" pitchFamily="2"/>
                        </a:rPr>
                        <a:t>他人が自分でデータを検索、内容を理解し、利用できる。</a:t>
                      </a:r>
                      <a:endParaRPr lang="en-US" sz="1000">
                        <a:latin typeface="Arial" pitchFamily="2"/>
                        <a:ea typeface="Helvetica Neue" pitchFamily="2"/>
                        <a:cs typeface="Helvetica Neue" pitchFamily="2"/>
                      </a:endParaRPr>
                    </a:p>
                  </a:txBody>
                  <a:tcPr marL="68808" marR="68808" marT="34404" marB="34404"/>
                </a:tc>
                <a:extLst>
                  <a:ext uri="{0D108BD9-81ED-4DB2-BD59-A6C34878D82A}">
                    <a16:rowId xmlns:a16="http://schemas.microsoft.com/office/drawing/2014/main" val="1120839276"/>
                  </a:ext>
                </a:extLst>
              </a:tr>
              <a:tr h="739047">
                <a:tc>
                  <a:txBody>
                    <a:bodyPr/>
                    <a:lstStyle/>
                    <a:p>
                      <a:pPr marL="0" marR="0" lvl="0" indent="0" rtl="0" hangingPunct="0">
                        <a:lnSpc>
                          <a:spcPct val="100000"/>
                        </a:lnSpc>
                        <a:buNone/>
                        <a:tabLst/>
                      </a:pPr>
                      <a:r>
                        <a:rPr lang="ja-JP" sz="1000" b="1">
                          <a:latin typeface="Arial" pitchFamily="2"/>
                          <a:ea typeface="Helvetica Neue" pitchFamily="2"/>
                          <a:cs typeface="Helvetica Neue" pitchFamily="2"/>
                        </a:rPr>
                        <a:t>データの保存とバックアップ</a:t>
                      </a:r>
                      <a:endParaRPr lang="en-US" sz="1000" b="1">
                        <a:latin typeface="Arial" pitchFamily="2"/>
                        <a:ea typeface="Helvetica Neue" pitchFamily="2"/>
                        <a:cs typeface="Helvetica Neue" pitchFamily="2"/>
                      </a:endParaRPr>
                    </a:p>
                  </a:txBody>
                  <a:tcPr marL="68808" marR="68808" marT="34404" marB="34404"/>
                </a:tc>
                <a:tc>
                  <a:txBody>
                    <a:bodyPr/>
                    <a:lstStyle/>
                    <a:p>
                      <a:pPr marL="0" marR="0" lvl="0" indent="0" rtl="0" hangingPunct="0">
                        <a:lnSpc>
                          <a:spcPct val="100000"/>
                        </a:lnSpc>
                        <a:buNone/>
                        <a:tabLst/>
                      </a:pPr>
                      <a:r>
                        <a:rPr lang="ja-JP" sz="1000">
                          <a:latin typeface="Arial" pitchFamily="2"/>
                          <a:ea typeface="Helvetica Neue" pitchFamily="2"/>
                          <a:cs typeface="Helvetica Neue" pitchFamily="2"/>
                        </a:rPr>
                        <a:t>作業中にどのデータが重要であるかを決め、通常はこれを特定の</a:t>
                      </a:r>
                      <a:r>
                        <a:rPr lang="en-US" sz="1000">
                          <a:latin typeface="Arial" pitchFamily="2"/>
                          <a:ea typeface="Helvetica Neue" pitchFamily="2"/>
                          <a:cs typeface="Helvetica Neue" pitchFamily="2"/>
                        </a:rPr>
                        <a:t>1</a:t>
                      </a:r>
                      <a:r>
                        <a:rPr lang="ja-JP" sz="1000">
                          <a:latin typeface="Arial" pitchFamily="2"/>
                          <a:ea typeface="Helvetica Neue" pitchFamily="2"/>
                          <a:cs typeface="Helvetica Neue" pitchFamily="2"/>
                        </a:rPr>
                        <a:t>か所に保存する。</a:t>
                      </a:r>
                      <a:endParaRPr lang="en-US" sz="1000">
                        <a:latin typeface="Arial" pitchFamily="2"/>
                        <a:ea typeface="Helvetica Neue" pitchFamily="2"/>
                        <a:cs typeface="Helvetica Neue" pitchFamily="2"/>
                      </a:endParaRPr>
                    </a:p>
                  </a:txBody>
                  <a:tcPr marL="68808" marR="68808" marT="34404" marB="34404"/>
                </a:tc>
                <a:tc>
                  <a:txBody>
                    <a:bodyPr/>
                    <a:lstStyle/>
                    <a:p>
                      <a:pPr marL="0" marR="0" lvl="0" indent="0" rtl="0" hangingPunct="0">
                        <a:lnSpc>
                          <a:spcPct val="100000"/>
                        </a:lnSpc>
                        <a:buNone/>
                        <a:tabLst/>
                      </a:pPr>
                      <a:r>
                        <a:rPr lang="ja-JP" sz="1000" dirty="0">
                          <a:latin typeface="Arial" pitchFamily="2"/>
                          <a:ea typeface="Helvetica Neue" pitchFamily="2"/>
                          <a:cs typeface="Helvetica Neue" pitchFamily="2"/>
                        </a:rPr>
                        <a:t>どのデータを保存すべきかを理解している。損失のリスクを緩和するため、作業後にバックアップをとる。</a:t>
                      </a:r>
                      <a:endParaRPr lang="en-US" sz="1000" dirty="0">
                        <a:latin typeface="Arial" pitchFamily="2"/>
                        <a:ea typeface="Helvetica Neue" pitchFamily="2"/>
                        <a:cs typeface="Helvetica Neue" pitchFamily="2"/>
                      </a:endParaRPr>
                    </a:p>
                  </a:txBody>
                  <a:tcPr marL="68808" marR="68808" marT="34404" marB="34404"/>
                </a:tc>
                <a:tc>
                  <a:txBody>
                    <a:bodyPr/>
                    <a:lstStyle/>
                    <a:p>
                      <a:pPr marL="0" marR="0" lvl="0" indent="0" rtl="0" hangingPunct="0">
                        <a:lnSpc>
                          <a:spcPct val="100000"/>
                        </a:lnSpc>
                        <a:buNone/>
                        <a:tabLst/>
                      </a:pPr>
                      <a:r>
                        <a:rPr lang="ja-JP" sz="1000">
                          <a:latin typeface="Arial" pitchFamily="2"/>
                          <a:ea typeface="Helvetica Neue" pitchFamily="2"/>
                          <a:cs typeface="Helvetica Neue" pitchFamily="2"/>
                        </a:rPr>
                        <a:t>作業中でも定期的にデータを保存するシステムを用いている。複数のバックアップを保持している。</a:t>
                      </a:r>
                      <a:endParaRPr lang="en-US" sz="1000">
                        <a:latin typeface="Arial" pitchFamily="2"/>
                        <a:ea typeface="Helvetica Neue" pitchFamily="2"/>
                        <a:cs typeface="Helvetica Neue" pitchFamily="2"/>
                      </a:endParaRPr>
                    </a:p>
                  </a:txBody>
                  <a:tcPr marL="68808" marR="68808" marT="34404" marB="34404"/>
                </a:tc>
                <a:tc>
                  <a:txBody>
                    <a:bodyPr/>
                    <a:lstStyle/>
                    <a:p>
                      <a:pPr marL="0" marR="0" lvl="0" indent="0" rtl="0" hangingPunct="0">
                        <a:lnSpc>
                          <a:spcPct val="100000"/>
                        </a:lnSpc>
                        <a:buNone/>
                        <a:tabLst/>
                      </a:pPr>
                      <a:r>
                        <a:rPr lang="ja-JP" sz="1000">
                          <a:latin typeface="Arial" pitchFamily="2"/>
                          <a:ea typeface="Helvetica Neue" pitchFamily="2"/>
                          <a:cs typeface="Helvetica Neue" pitchFamily="2"/>
                        </a:rPr>
                        <a:t>再利用する機会を最大限生かせるよう考慮した方法と場所にデータを保存している。</a:t>
                      </a:r>
                      <a:endParaRPr lang="en-US" sz="1000">
                        <a:latin typeface="Arial" pitchFamily="2"/>
                        <a:ea typeface="Helvetica Neue" pitchFamily="2"/>
                        <a:cs typeface="Helvetica Neue" pitchFamily="2"/>
                      </a:endParaRPr>
                    </a:p>
                  </a:txBody>
                  <a:tcPr marL="68808" marR="68808" marT="34404" marB="34404"/>
                </a:tc>
                <a:extLst>
                  <a:ext uri="{0D108BD9-81ED-4DB2-BD59-A6C34878D82A}">
                    <a16:rowId xmlns:a16="http://schemas.microsoft.com/office/drawing/2014/main" val="1698201490"/>
                  </a:ext>
                </a:extLst>
              </a:tr>
              <a:tr h="792647">
                <a:tc>
                  <a:txBody>
                    <a:bodyPr/>
                    <a:lstStyle/>
                    <a:p>
                      <a:pPr marL="0" marR="0" lvl="0" indent="0" rtl="0" hangingPunct="0">
                        <a:lnSpc>
                          <a:spcPct val="100000"/>
                        </a:lnSpc>
                        <a:buNone/>
                        <a:tabLst/>
                      </a:pPr>
                      <a:r>
                        <a:rPr lang="ja-JP" sz="1000" b="1">
                          <a:latin typeface="Arial" pitchFamily="2"/>
                          <a:ea typeface="Helvetica Neue" pitchFamily="2"/>
                          <a:cs typeface="Helvetica Neue" pitchFamily="2"/>
                        </a:rPr>
                        <a:t>データを解析可能な状態にする</a:t>
                      </a:r>
                      <a:endParaRPr lang="en-US" sz="1000" b="1">
                        <a:latin typeface="Arial" pitchFamily="2"/>
                        <a:ea typeface="Helvetica Neue" pitchFamily="2"/>
                        <a:cs typeface="Helvetica Neue" pitchFamily="2"/>
                      </a:endParaRPr>
                    </a:p>
                  </a:txBody>
                  <a:tcPr marL="68808" marR="68808" marT="34404" marB="34404"/>
                </a:tc>
                <a:tc>
                  <a:txBody>
                    <a:bodyPr/>
                    <a:lstStyle/>
                    <a:p>
                      <a:pPr marL="0" marR="0" lvl="0" indent="0" rtl="0" hangingPunct="0">
                        <a:lnSpc>
                          <a:spcPct val="100000"/>
                        </a:lnSpc>
                        <a:buNone/>
                        <a:tabLst/>
                      </a:pPr>
                      <a:r>
                        <a:rPr lang="ja-JP" sz="1000">
                          <a:latin typeface="Arial" pitchFamily="2"/>
                          <a:ea typeface="Helvetica Neue" pitchFamily="2"/>
                          <a:cs typeface="Helvetica Neue" pitchFamily="2"/>
                        </a:rPr>
                        <a:t>標準化もしくは十分に文書化された手続きはない。</a:t>
                      </a:r>
                      <a:endParaRPr lang="en-US" sz="1000">
                        <a:latin typeface="Arial" pitchFamily="2"/>
                        <a:ea typeface="Helvetica Neue" pitchFamily="2"/>
                        <a:cs typeface="Helvetica Neue" pitchFamily="2"/>
                      </a:endParaRPr>
                    </a:p>
                  </a:txBody>
                  <a:tcPr marL="68808" marR="68808" marT="34404" marB="34404"/>
                </a:tc>
                <a:tc>
                  <a:txBody>
                    <a:bodyPr/>
                    <a:lstStyle/>
                    <a:p>
                      <a:pPr marL="0" marR="0" lvl="0" indent="0" rtl="0" hangingPunct="0">
                        <a:lnSpc>
                          <a:spcPct val="100000"/>
                        </a:lnSpc>
                        <a:buNone/>
                        <a:tabLst/>
                      </a:pPr>
                      <a:r>
                        <a:rPr lang="ja-JP" sz="1000">
                          <a:latin typeface="Arial" pitchFamily="2"/>
                          <a:ea typeface="Helvetica Neue" pitchFamily="2"/>
                          <a:cs typeface="Helvetica Neue" pitchFamily="2"/>
                        </a:rPr>
                        <a:t>解析に適した形式を検討し整備するが、事例ごとに異なる方法をとっている。</a:t>
                      </a:r>
                      <a:endParaRPr lang="en-US" sz="1000">
                        <a:latin typeface="Arial" pitchFamily="2"/>
                        <a:ea typeface="Helvetica Neue" pitchFamily="2"/>
                        <a:cs typeface="Helvetica Neue" pitchFamily="2"/>
                      </a:endParaRPr>
                    </a:p>
                  </a:txBody>
                  <a:tcPr marL="68808" marR="68808" marT="34404" marB="34404"/>
                </a:tc>
                <a:tc>
                  <a:txBody>
                    <a:bodyPr/>
                    <a:lstStyle/>
                    <a:p>
                      <a:pPr marL="0" marR="0" lvl="0" indent="0" rtl="0" hangingPunct="0">
                        <a:lnSpc>
                          <a:spcPct val="100000"/>
                        </a:lnSpc>
                        <a:buNone/>
                        <a:tabLst/>
                      </a:pPr>
                      <a:r>
                        <a:rPr lang="ja-JP" sz="1000" dirty="0">
                          <a:latin typeface="Arial" pitchFamily="2"/>
                          <a:ea typeface="Helvetica Neue" pitchFamily="2"/>
                          <a:cs typeface="Helvetica Neue" pitchFamily="2"/>
                        </a:rPr>
                        <a:t>データ処理方法は標準化され、かつ十分に文書化されている。</a:t>
                      </a:r>
                      <a:endParaRPr lang="en-US" sz="1000" dirty="0">
                        <a:latin typeface="Arial" pitchFamily="2"/>
                        <a:ea typeface="Helvetica Neue" pitchFamily="2"/>
                        <a:cs typeface="Helvetica Neue" pitchFamily="2"/>
                      </a:endParaRPr>
                    </a:p>
                  </a:txBody>
                  <a:tcPr marL="68808" marR="68808" marT="34404" marB="34404"/>
                </a:tc>
                <a:tc>
                  <a:txBody>
                    <a:bodyPr/>
                    <a:lstStyle/>
                    <a:p>
                      <a:pPr marL="0" marR="0" lvl="0" indent="0" rtl="0" hangingPunct="0">
                        <a:lnSpc>
                          <a:spcPct val="100000"/>
                        </a:lnSpc>
                        <a:buNone/>
                        <a:tabLst/>
                      </a:pPr>
                      <a:r>
                        <a:rPr lang="ja-JP" sz="1000">
                          <a:latin typeface="Arial" pitchFamily="2"/>
                          <a:ea typeface="Helvetica Neue" pitchFamily="2"/>
                          <a:cs typeface="Helvetica Neue" pitchFamily="2"/>
                        </a:rPr>
                        <a:t>将来も自分自身及び第</a:t>
                      </a:r>
                      <a:r>
                        <a:rPr lang="en-US" sz="1000">
                          <a:latin typeface="Arial" pitchFamily="2"/>
                          <a:ea typeface="Helvetica Neue" pitchFamily="2"/>
                          <a:cs typeface="Helvetica Neue" pitchFamily="2"/>
                        </a:rPr>
                        <a:t>3</a:t>
                      </a:r>
                      <a:r>
                        <a:rPr lang="ja-JP" sz="1000">
                          <a:latin typeface="Arial" pitchFamily="2"/>
                          <a:ea typeface="Helvetica Neue" pitchFamily="2"/>
                          <a:cs typeface="Helvetica Neue" pitchFamily="2"/>
                        </a:rPr>
                        <a:t>者が利用しやすい方法で、データ処理を行っている。</a:t>
                      </a:r>
                      <a:endParaRPr lang="en-US" sz="1000">
                        <a:latin typeface="Arial" pitchFamily="2"/>
                        <a:ea typeface="Helvetica Neue" pitchFamily="2"/>
                        <a:cs typeface="Helvetica Neue" pitchFamily="2"/>
                      </a:endParaRPr>
                    </a:p>
                  </a:txBody>
                  <a:tcPr marL="68808" marR="68808" marT="34404" marB="34404"/>
                </a:tc>
                <a:extLst>
                  <a:ext uri="{0D108BD9-81ED-4DB2-BD59-A6C34878D82A}">
                    <a16:rowId xmlns:a16="http://schemas.microsoft.com/office/drawing/2014/main" val="3521939224"/>
                  </a:ext>
                </a:extLst>
              </a:tr>
              <a:tr h="738802">
                <a:tc>
                  <a:txBody>
                    <a:bodyPr/>
                    <a:lstStyle/>
                    <a:p>
                      <a:pPr marL="0" marR="0" lvl="0" indent="0" rtl="0" hangingPunct="0">
                        <a:lnSpc>
                          <a:spcPct val="100000"/>
                        </a:lnSpc>
                        <a:buNone/>
                        <a:tabLst/>
                      </a:pPr>
                      <a:r>
                        <a:rPr lang="ja-JP" sz="1000" b="1">
                          <a:latin typeface="Arial" pitchFamily="2"/>
                          <a:ea typeface="Helvetica Neue" pitchFamily="2"/>
                          <a:cs typeface="Helvetica Neue" pitchFamily="2"/>
                        </a:rPr>
                        <a:t>データ解析と成果の取扱い</a:t>
                      </a:r>
                      <a:endParaRPr lang="en-US" sz="1000" b="1">
                        <a:latin typeface="Arial" pitchFamily="2"/>
                        <a:ea typeface="Helvetica Neue" pitchFamily="2"/>
                        <a:cs typeface="Helvetica Neue" pitchFamily="2"/>
                      </a:endParaRPr>
                    </a:p>
                  </a:txBody>
                  <a:tcPr marL="68808" marR="68808" marT="34404" marB="34404"/>
                </a:tc>
                <a:tc>
                  <a:txBody>
                    <a:bodyPr/>
                    <a:lstStyle/>
                    <a:p>
                      <a:pPr marL="0" marR="0" lvl="0" indent="0" rtl="0" hangingPunct="0">
                        <a:lnSpc>
                          <a:spcPct val="100000"/>
                        </a:lnSpc>
                        <a:buNone/>
                        <a:tabLst/>
                      </a:pPr>
                      <a:r>
                        <a:rPr lang="ja-JP" sz="1000" dirty="0">
                          <a:latin typeface="Arial" pitchFamily="2"/>
                          <a:ea typeface="Helvetica Neue" pitchFamily="2"/>
                          <a:cs typeface="Helvetica Neue" pitchFamily="2"/>
                        </a:rPr>
                        <a:t>解析や実験がどのような手順やパラメータにより実施されたか確認するために、これらをやり直すことが多々ある。</a:t>
                      </a:r>
                      <a:endParaRPr lang="en-US" sz="1000" dirty="0">
                        <a:latin typeface="Arial" pitchFamily="2"/>
                        <a:ea typeface="Helvetica Neue" pitchFamily="2"/>
                        <a:cs typeface="Helvetica Neue" pitchFamily="2"/>
                      </a:endParaRPr>
                    </a:p>
                  </a:txBody>
                  <a:tcPr marL="68808" marR="68808" marT="34404" marB="34404"/>
                </a:tc>
                <a:tc>
                  <a:txBody>
                    <a:bodyPr/>
                    <a:lstStyle/>
                    <a:p>
                      <a:pPr marL="0" marR="0" lvl="0" indent="0" rtl="0" hangingPunct="0">
                        <a:lnSpc>
                          <a:spcPct val="100000"/>
                        </a:lnSpc>
                        <a:buNone/>
                        <a:tabLst/>
                      </a:pPr>
                      <a:r>
                        <a:rPr lang="ja-JP" sz="1000" dirty="0">
                          <a:latin typeface="Arial" pitchFamily="2"/>
                          <a:ea typeface="Helvetica Neue" pitchFamily="2"/>
                          <a:cs typeface="Helvetica Neue" pitchFamily="2"/>
                        </a:rPr>
                        <a:t>解析作業終了後、パラメータの詳細や解析手順、プロトコルを文書化している。</a:t>
                      </a:r>
                      <a:endParaRPr lang="en-US" sz="1000" dirty="0">
                        <a:latin typeface="Arial" pitchFamily="2"/>
                        <a:ea typeface="Helvetica Neue" pitchFamily="2"/>
                        <a:cs typeface="Helvetica Neue" pitchFamily="2"/>
                      </a:endParaRPr>
                    </a:p>
                  </a:txBody>
                  <a:tcPr marL="68808" marR="68808" marT="34404" marB="34404"/>
                </a:tc>
                <a:tc>
                  <a:txBody>
                    <a:bodyPr/>
                    <a:lstStyle/>
                    <a:p>
                      <a:pPr marL="0" marR="0" lvl="0" indent="0" rtl="0" hangingPunct="0">
                        <a:lnSpc>
                          <a:spcPct val="100000"/>
                        </a:lnSpc>
                        <a:buNone/>
                        <a:tabLst/>
                      </a:pPr>
                      <a:r>
                        <a:rPr lang="ja-JP" sz="1000" dirty="0">
                          <a:latin typeface="Arial" pitchFamily="2"/>
                          <a:ea typeface="Helvetica Neue" pitchFamily="2"/>
                          <a:cs typeface="Helvetica Neue" pitchFamily="2"/>
                        </a:rPr>
                        <a:t>データ解析の際、決められた方法で解析のワークフローや判断のプロセスの詳細をいつも記録している。</a:t>
                      </a:r>
                      <a:endParaRPr lang="en-US" sz="1000" dirty="0">
                        <a:latin typeface="Arial" pitchFamily="2"/>
                        <a:ea typeface="Helvetica Neue" pitchFamily="2"/>
                        <a:cs typeface="Helvetica Neue" pitchFamily="2"/>
                      </a:endParaRPr>
                    </a:p>
                  </a:txBody>
                  <a:tcPr marL="68808" marR="68808" marT="34404" marB="34404"/>
                </a:tc>
                <a:tc>
                  <a:txBody>
                    <a:bodyPr/>
                    <a:lstStyle/>
                    <a:p>
                      <a:pPr marL="0" marR="0" lvl="0" indent="0" rtl="0" hangingPunct="0">
                        <a:lnSpc>
                          <a:spcPct val="100000"/>
                        </a:lnSpc>
                        <a:buNone/>
                        <a:tabLst/>
                      </a:pPr>
                      <a:r>
                        <a:rPr lang="ja-JP" sz="1000">
                          <a:latin typeface="Arial" pitchFamily="2"/>
                          <a:ea typeface="Helvetica Neue" pitchFamily="2"/>
                          <a:cs typeface="Helvetica Neue" pitchFamily="2"/>
                        </a:rPr>
                        <a:t>自身が行った解析のワークフローや判断プロセスの詳細が他人によっても実行できることが確認できている。</a:t>
                      </a:r>
                      <a:endParaRPr lang="en-US" sz="1000">
                        <a:latin typeface="Arial" pitchFamily="2"/>
                        <a:ea typeface="Helvetica Neue" pitchFamily="2"/>
                        <a:cs typeface="Helvetica Neue" pitchFamily="2"/>
                      </a:endParaRPr>
                    </a:p>
                  </a:txBody>
                  <a:tcPr marL="68808" marR="68808" marT="34404" marB="34404"/>
                </a:tc>
                <a:extLst>
                  <a:ext uri="{0D108BD9-81ED-4DB2-BD59-A6C34878D82A}">
                    <a16:rowId xmlns:a16="http://schemas.microsoft.com/office/drawing/2014/main" val="3639070389"/>
                  </a:ext>
                </a:extLst>
              </a:tr>
              <a:tr h="737810">
                <a:tc>
                  <a:txBody>
                    <a:bodyPr/>
                    <a:lstStyle/>
                    <a:p>
                      <a:pPr marL="0" marR="0" lvl="0" indent="0" rtl="0" hangingPunct="0">
                        <a:lnSpc>
                          <a:spcPct val="100000"/>
                        </a:lnSpc>
                        <a:buNone/>
                        <a:tabLst/>
                      </a:pPr>
                      <a:r>
                        <a:rPr lang="ja-JP" sz="1000" b="1" dirty="0">
                          <a:latin typeface="Arial" pitchFamily="2"/>
                          <a:ea typeface="Helvetica Neue" pitchFamily="2"/>
                          <a:cs typeface="Helvetica Neue" pitchFamily="2"/>
                        </a:rPr>
                        <a:t>データの共有と公開</a:t>
                      </a:r>
                      <a:endParaRPr lang="en-US" sz="1000" b="1" dirty="0">
                        <a:latin typeface="Arial" pitchFamily="2"/>
                        <a:ea typeface="Helvetica Neue" pitchFamily="2"/>
                        <a:cs typeface="Helvetica Neue" pitchFamily="2"/>
                      </a:endParaRPr>
                    </a:p>
                  </a:txBody>
                  <a:tcPr marL="68808" marR="68808" marT="34404" marB="34404"/>
                </a:tc>
                <a:tc>
                  <a:txBody>
                    <a:bodyPr/>
                    <a:lstStyle/>
                    <a:p>
                      <a:pPr marL="0" marR="0" lvl="0" indent="0" rtl="0" hangingPunct="0">
                        <a:lnSpc>
                          <a:spcPct val="100000"/>
                        </a:lnSpc>
                        <a:buNone/>
                        <a:tabLst/>
                      </a:pPr>
                      <a:r>
                        <a:rPr lang="ja-JP" sz="1000" dirty="0">
                          <a:latin typeface="Arial" pitchFamily="2"/>
                          <a:ea typeface="Helvetica Neue" pitchFamily="2"/>
                          <a:cs typeface="Helvetica Neue" pitchFamily="2"/>
                        </a:rPr>
                        <a:t>研究成果を共有しているが、その根拠となるデータについては共有できていない。</a:t>
                      </a:r>
                      <a:endParaRPr lang="en-US" sz="1000" dirty="0">
                        <a:latin typeface="Arial" pitchFamily="2"/>
                        <a:ea typeface="Helvetica Neue" pitchFamily="2"/>
                        <a:cs typeface="Helvetica Neue" pitchFamily="2"/>
                      </a:endParaRPr>
                    </a:p>
                  </a:txBody>
                  <a:tcPr marL="68808" marR="68808" marT="34404" marB="34404"/>
                </a:tc>
                <a:tc>
                  <a:txBody>
                    <a:bodyPr/>
                    <a:lstStyle/>
                    <a:p>
                      <a:pPr marL="0" marR="0" lvl="0" indent="0" rtl="0" hangingPunct="0">
                        <a:lnSpc>
                          <a:spcPct val="100000"/>
                        </a:lnSpc>
                        <a:buNone/>
                        <a:tabLst/>
                      </a:pPr>
                      <a:r>
                        <a:rPr lang="ja-JP" sz="1000">
                          <a:latin typeface="Arial" pitchFamily="2"/>
                          <a:ea typeface="Helvetica Neue" pitchFamily="2"/>
                          <a:cs typeface="Helvetica Neue" pitchFamily="2"/>
                        </a:rPr>
                        <a:t>リクエストがあった場合にのみ研究データの共有を行っている。</a:t>
                      </a:r>
                      <a:endParaRPr lang="en-US" sz="1000">
                        <a:latin typeface="Arial" pitchFamily="2"/>
                        <a:ea typeface="Helvetica Neue" pitchFamily="2"/>
                        <a:cs typeface="Helvetica Neue" pitchFamily="2"/>
                      </a:endParaRPr>
                    </a:p>
                  </a:txBody>
                  <a:tcPr marL="68808" marR="68808" marT="34404" marB="34404"/>
                </a:tc>
                <a:tc>
                  <a:txBody>
                    <a:bodyPr/>
                    <a:lstStyle/>
                    <a:p>
                      <a:pPr marL="0" marR="0" lvl="0" indent="0" rtl="0" hangingPunct="0">
                        <a:lnSpc>
                          <a:spcPct val="100000"/>
                        </a:lnSpc>
                        <a:buNone/>
                        <a:tabLst/>
                      </a:pPr>
                      <a:r>
                        <a:rPr lang="ja-JP" sz="1000">
                          <a:latin typeface="Arial" pitchFamily="2"/>
                          <a:ea typeface="Helvetica Neue" pitchFamily="2"/>
                          <a:cs typeface="Helvetica Neue" pitchFamily="2"/>
                        </a:rPr>
                        <a:t>自身の研究成果や根拠となるデータは、第三者が利用できる形式で共有できる。</a:t>
                      </a:r>
                      <a:endParaRPr lang="en-US" sz="1000">
                        <a:latin typeface="Arial" pitchFamily="2"/>
                        <a:ea typeface="Helvetica Neue" pitchFamily="2"/>
                        <a:cs typeface="Helvetica Neue" pitchFamily="2"/>
                      </a:endParaRPr>
                    </a:p>
                  </a:txBody>
                  <a:tcPr marL="68808" marR="68808" marT="34404" marB="34404"/>
                </a:tc>
                <a:tc>
                  <a:txBody>
                    <a:bodyPr/>
                    <a:lstStyle/>
                    <a:p>
                      <a:pPr marL="0" marR="0" lvl="0" indent="0" rtl="0" hangingPunct="0">
                        <a:lnSpc>
                          <a:spcPct val="100000"/>
                        </a:lnSpc>
                        <a:buNone/>
                        <a:tabLst/>
                      </a:pPr>
                      <a:r>
                        <a:rPr lang="ja-JP" sz="1000" dirty="0">
                          <a:latin typeface="Arial" pitchFamily="2"/>
                          <a:ea typeface="Helvetica Neue" pitchFamily="2"/>
                          <a:cs typeface="Helvetica Neue" pitchFamily="2"/>
                        </a:rPr>
                        <a:t>優れたデータマネジメントを実践し、自身のデータをいつでもだれとでも効率的に共有できる。</a:t>
                      </a:r>
                      <a:endParaRPr lang="en-US" sz="1000" dirty="0">
                        <a:latin typeface="Arial" pitchFamily="2"/>
                        <a:ea typeface="Helvetica Neue" pitchFamily="2"/>
                        <a:cs typeface="Helvetica Neue" pitchFamily="2"/>
                      </a:endParaRPr>
                    </a:p>
                  </a:txBody>
                  <a:tcPr marL="68808" marR="68808" marT="34404" marB="34404"/>
                </a:tc>
                <a:extLst>
                  <a:ext uri="{0D108BD9-81ED-4DB2-BD59-A6C34878D82A}">
                    <a16:rowId xmlns:a16="http://schemas.microsoft.com/office/drawing/2014/main" val="967210075"/>
                  </a:ext>
                </a:extLst>
              </a:tr>
            </a:tbl>
          </a:graphicData>
        </a:graphic>
      </p:graphicFrame>
      <p:sp>
        <p:nvSpPr>
          <p:cNvPr id="3" name="日付プレースホルダー 2">
            <a:extLst>
              <a:ext uri="{FF2B5EF4-FFF2-40B4-BE49-F238E27FC236}">
                <a16:creationId xmlns:a16="http://schemas.microsoft.com/office/drawing/2014/main" id="{49873A6E-F612-472C-8D34-47EB00B9491D}"/>
              </a:ext>
            </a:extLst>
          </p:cNvPr>
          <p:cNvSpPr>
            <a:spLocks noGrp="1"/>
          </p:cNvSpPr>
          <p:nvPr>
            <p:ph type="dt" sz="half" idx="10"/>
          </p:nvPr>
        </p:nvSpPr>
        <p:spPr/>
        <p:txBody>
          <a:bodyPr/>
          <a:lstStyle/>
          <a:p>
            <a:r>
              <a:rPr lang="en-US" altLang="ja-JP"/>
              <a:t>2019/5/28</a:t>
            </a:r>
            <a:endParaRPr lang="ja-JP" altLang="en-US"/>
          </a:p>
        </p:txBody>
      </p:sp>
      <p:sp>
        <p:nvSpPr>
          <p:cNvPr id="5" name="フッター プレースホルダー 4">
            <a:extLst>
              <a:ext uri="{FF2B5EF4-FFF2-40B4-BE49-F238E27FC236}">
                <a16:creationId xmlns:a16="http://schemas.microsoft.com/office/drawing/2014/main" id="{D29B34EA-66D3-4495-AD45-8170B3DC9ACF}"/>
              </a:ext>
            </a:extLst>
          </p:cNvPr>
          <p:cNvSpPr>
            <a:spLocks noGrp="1"/>
          </p:cNvSpPr>
          <p:nvPr>
            <p:ph type="ftr" sz="quarter" idx="11"/>
          </p:nvPr>
        </p:nvSpPr>
        <p:spPr/>
        <p:txBody>
          <a:bodyPr/>
          <a:lstStyle/>
          <a:p>
            <a:r>
              <a:rPr lang="en-US" altLang="ja-JP"/>
              <a:t>Japan Open Science Summit </a:t>
            </a:r>
          </a:p>
          <a:p>
            <a:r>
              <a:rPr lang="ja-JP" altLang="en-US"/>
              <a:t>「研究データマネジメント人材の育成を展望する」</a:t>
            </a:r>
            <a:endParaRPr lang="ja-JP" altLang="en-US" dirty="0"/>
          </a:p>
        </p:txBody>
      </p:sp>
      <p:sp>
        <p:nvSpPr>
          <p:cNvPr id="6" name="スライド番号プレースホルダー 5">
            <a:extLst>
              <a:ext uri="{FF2B5EF4-FFF2-40B4-BE49-F238E27FC236}">
                <a16:creationId xmlns:a16="http://schemas.microsoft.com/office/drawing/2014/main" id="{4C5A68A7-6E5D-492A-A077-E823A9EB2114}"/>
              </a:ext>
            </a:extLst>
          </p:cNvPr>
          <p:cNvSpPr>
            <a:spLocks noGrp="1"/>
          </p:cNvSpPr>
          <p:nvPr>
            <p:ph type="sldNum" sz="quarter" idx="12"/>
          </p:nvPr>
        </p:nvSpPr>
        <p:spPr/>
        <p:txBody>
          <a:bodyPr/>
          <a:lstStyle/>
          <a:p>
            <a:fld id="{BACFBB97-D57A-1E44-A4E9-C702A50F0671}" type="slidenum">
              <a:rPr lang="ja-JP" altLang="en-US" smtClean="0"/>
              <a:pPr/>
              <a:t>8</a:t>
            </a:fld>
            <a:endParaRPr lang="ja-JP" altLang="en-US"/>
          </a:p>
        </p:txBody>
      </p:sp>
    </p:spTree>
    <p:extLst>
      <p:ext uri="{BB962C8B-B14F-4D97-AF65-F5344CB8AC3E}">
        <p14:creationId xmlns:p14="http://schemas.microsoft.com/office/powerpoint/2010/main" val="23432818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壁, 室内, 音楽, 床 が含まれている画像&#10;&#10;非常に高い精度で生成された説明">
            <a:extLst>
              <a:ext uri="{FF2B5EF4-FFF2-40B4-BE49-F238E27FC236}">
                <a16:creationId xmlns:a16="http://schemas.microsoft.com/office/drawing/2014/main" id="{BF55E482-25FD-4E5B-ADEE-22BB76EEEC5D}"/>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l="19129" t="-1" r="30304" b="-1"/>
          <a:stretch/>
        </p:blipFill>
        <p:spPr>
          <a:xfrm>
            <a:off x="4710503" y="10"/>
            <a:ext cx="5195249" cy="6857990"/>
          </a:xfrm>
          <a:prstGeom prst="rect">
            <a:avLst/>
          </a:prstGeom>
        </p:spPr>
      </p:pic>
      <p:sp>
        <p:nvSpPr>
          <p:cNvPr id="2" name="タイトル 1">
            <a:extLst>
              <a:ext uri="{FF2B5EF4-FFF2-40B4-BE49-F238E27FC236}">
                <a16:creationId xmlns:a16="http://schemas.microsoft.com/office/drawing/2014/main" id="{B081150C-ADB0-4B89-839F-5F8A32986667}"/>
              </a:ext>
            </a:extLst>
          </p:cNvPr>
          <p:cNvSpPr>
            <a:spLocks noGrp="1"/>
          </p:cNvSpPr>
          <p:nvPr>
            <p:ph type="title"/>
          </p:nvPr>
        </p:nvSpPr>
        <p:spPr>
          <a:xfrm>
            <a:off x="654061" y="572278"/>
            <a:ext cx="3588258" cy="1537831"/>
          </a:xfrm>
        </p:spPr>
        <p:txBody>
          <a:bodyPr>
            <a:normAutofit/>
          </a:bodyPr>
          <a:lstStyle/>
          <a:p>
            <a:r>
              <a:rPr kumimoji="1" lang="ja-JP" altLang="en-US" sz="2800" dirty="0">
                <a:solidFill>
                  <a:srgbClr val="000000"/>
                </a:solidFill>
              </a:rPr>
              <a:t>京都大学研究データ</a:t>
            </a:r>
            <a:br>
              <a:rPr kumimoji="1" lang="en-US" altLang="ja-JP" sz="2800" dirty="0">
                <a:solidFill>
                  <a:srgbClr val="000000"/>
                </a:solidFill>
              </a:rPr>
            </a:br>
            <a:r>
              <a:rPr kumimoji="1" lang="ja-JP" altLang="en-US" sz="2800" dirty="0">
                <a:solidFill>
                  <a:srgbClr val="000000"/>
                </a:solidFill>
              </a:rPr>
              <a:t>マネジメント</a:t>
            </a:r>
            <a:br>
              <a:rPr kumimoji="1" lang="en-US" altLang="ja-JP" sz="2800" dirty="0">
                <a:solidFill>
                  <a:srgbClr val="000000"/>
                </a:solidFill>
              </a:rPr>
            </a:br>
            <a:r>
              <a:rPr kumimoji="1" lang="ja-JP" altLang="en-US" sz="2800" dirty="0">
                <a:solidFill>
                  <a:srgbClr val="000000"/>
                </a:solidFill>
              </a:rPr>
              <a:t>ワークショップ</a:t>
            </a:r>
          </a:p>
        </p:txBody>
      </p:sp>
      <p:sp>
        <p:nvSpPr>
          <p:cNvPr id="3" name="コンテンツ プレースホルダー 2">
            <a:extLst>
              <a:ext uri="{FF2B5EF4-FFF2-40B4-BE49-F238E27FC236}">
                <a16:creationId xmlns:a16="http://schemas.microsoft.com/office/drawing/2014/main" id="{19FB6A8B-2509-4F85-90EA-FFA4099F0CFC}"/>
              </a:ext>
            </a:extLst>
          </p:cNvPr>
          <p:cNvSpPr>
            <a:spLocks noGrp="1"/>
          </p:cNvSpPr>
          <p:nvPr>
            <p:ph idx="1"/>
          </p:nvPr>
        </p:nvSpPr>
        <p:spPr>
          <a:xfrm>
            <a:off x="654062" y="2110109"/>
            <a:ext cx="4056442" cy="4585857"/>
          </a:xfrm>
        </p:spPr>
        <p:txBody>
          <a:bodyPr anchor="ctr">
            <a:normAutofit/>
          </a:bodyPr>
          <a:lstStyle/>
          <a:p>
            <a:r>
              <a:rPr lang="en-US" altLang="ja-JP" sz="1800" dirty="0">
                <a:solidFill>
                  <a:srgbClr val="000000"/>
                </a:solidFill>
              </a:rPr>
              <a:t>2018/10/6(</a:t>
            </a:r>
            <a:r>
              <a:rPr lang="ja-JP" altLang="en-US" sz="1800" dirty="0">
                <a:solidFill>
                  <a:srgbClr val="000000"/>
                </a:solidFill>
              </a:rPr>
              <a:t>土</a:t>
            </a:r>
            <a:r>
              <a:rPr lang="en-US" altLang="ja-JP" sz="1800" dirty="0">
                <a:solidFill>
                  <a:srgbClr val="000000"/>
                </a:solidFill>
              </a:rPr>
              <a:t>)</a:t>
            </a:r>
            <a:r>
              <a:rPr lang="ja-JP" altLang="en-US" sz="1800" dirty="0">
                <a:solidFill>
                  <a:srgbClr val="000000"/>
                </a:solidFill>
              </a:rPr>
              <a:t>に開催</a:t>
            </a:r>
            <a:endParaRPr lang="en-US" altLang="ja-JP" sz="1800" dirty="0">
              <a:solidFill>
                <a:srgbClr val="000000"/>
              </a:solidFill>
            </a:endParaRPr>
          </a:p>
          <a:p>
            <a:r>
              <a:rPr lang="en-US" altLang="ja-JP" sz="1800" dirty="0">
                <a:solidFill>
                  <a:srgbClr val="000000"/>
                </a:solidFill>
              </a:rPr>
              <a:t>California Digital Library (CDL)</a:t>
            </a:r>
            <a:r>
              <a:rPr lang="ja-JP" altLang="en-US" sz="1800" dirty="0">
                <a:solidFill>
                  <a:srgbClr val="000000"/>
                </a:solidFill>
              </a:rPr>
              <a:t>より </a:t>
            </a:r>
            <a:r>
              <a:rPr lang="en-US" altLang="ja-JP" sz="1800" dirty="0">
                <a:solidFill>
                  <a:srgbClr val="000000"/>
                </a:solidFill>
              </a:rPr>
              <a:t>Stephanie Simms </a:t>
            </a:r>
            <a:r>
              <a:rPr lang="ja-JP" altLang="en-US" sz="1800" dirty="0">
                <a:solidFill>
                  <a:srgbClr val="000000"/>
                </a:solidFill>
              </a:rPr>
              <a:t>氏を招待</a:t>
            </a:r>
            <a:endParaRPr lang="en-US" altLang="ja-JP" sz="1800" b="1" dirty="0">
              <a:solidFill>
                <a:srgbClr val="000000"/>
              </a:solidFill>
            </a:endParaRPr>
          </a:p>
          <a:p>
            <a:r>
              <a:rPr kumimoji="1" lang="en-US" altLang="ja-JP" sz="1800" dirty="0">
                <a:solidFill>
                  <a:srgbClr val="000000"/>
                </a:solidFill>
              </a:rPr>
              <a:t>RDM</a:t>
            </a:r>
            <a:r>
              <a:rPr kumimoji="1" lang="ja-JP" altLang="en-US" sz="1800" dirty="0">
                <a:solidFill>
                  <a:srgbClr val="000000"/>
                </a:solidFill>
              </a:rPr>
              <a:t>ルーブリック作成の背景</a:t>
            </a:r>
            <a:endParaRPr kumimoji="1" lang="en-US" altLang="ja-JP" sz="1800" dirty="0">
              <a:solidFill>
                <a:srgbClr val="000000"/>
              </a:solidFill>
            </a:endParaRPr>
          </a:p>
          <a:p>
            <a:r>
              <a:rPr kumimoji="1" lang="en-US" altLang="ja-JP" sz="1800" dirty="0">
                <a:solidFill>
                  <a:srgbClr val="000000"/>
                </a:solidFill>
              </a:rPr>
              <a:t>RDM</a:t>
            </a:r>
            <a:r>
              <a:rPr kumimoji="1" lang="ja-JP" altLang="en-US" sz="1800" dirty="0">
                <a:solidFill>
                  <a:srgbClr val="000000"/>
                </a:solidFill>
              </a:rPr>
              <a:t>ルーブリックによる成熟度の自己評価</a:t>
            </a:r>
            <a:endParaRPr kumimoji="1" lang="ja-JP" altLang="en-US" dirty="0">
              <a:solidFill>
                <a:srgbClr val="000000"/>
              </a:solidFill>
            </a:endParaRPr>
          </a:p>
        </p:txBody>
      </p:sp>
      <p:sp>
        <p:nvSpPr>
          <p:cNvPr id="5" name="日付プレースホルダー 4">
            <a:extLst>
              <a:ext uri="{FF2B5EF4-FFF2-40B4-BE49-F238E27FC236}">
                <a16:creationId xmlns:a16="http://schemas.microsoft.com/office/drawing/2014/main" id="{CB31CBE7-B324-4067-B651-57A74BF6E046}"/>
              </a:ext>
            </a:extLst>
          </p:cNvPr>
          <p:cNvSpPr>
            <a:spLocks noGrp="1"/>
          </p:cNvSpPr>
          <p:nvPr>
            <p:ph type="dt" sz="half" idx="10"/>
          </p:nvPr>
        </p:nvSpPr>
        <p:spPr/>
        <p:txBody>
          <a:bodyPr/>
          <a:lstStyle/>
          <a:p>
            <a:r>
              <a:rPr lang="en-US" altLang="ja-JP"/>
              <a:t>2019/5/28</a:t>
            </a:r>
            <a:endParaRPr lang="ja-JP" altLang="en-US"/>
          </a:p>
        </p:txBody>
      </p:sp>
      <p:sp>
        <p:nvSpPr>
          <p:cNvPr id="6" name="フッター プレースホルダー 5">
            <a:extLst>
              <a:ext uri="{FF2B5EF4-FFF2-40B4-BE49-F238E27FC236}">
                <a16:creationId xmlns:a16="http://schemas.microsoft.com/office/drawing/2014/main" id="{20BB421A-B121-486C-9CCE-6ACCE6332F46}"/>
              </a:ext>
            </a:extLst>
          </p:cNvPr>
          <p:cNvSpPr>
            <a:spLocks noGrp="1"/>
          </p:cNvSpPr>
          <p:nvPr>
            <p:ph type="ftr" sz="quarter" idx="11"/>
          </p:nvPr>
        </p:nvSpPr>
        <p:spPr/>
        <p:txBody>
          <a:bodyPr/>
          <a:lstStyle/>
          <a:p>
            <a:r>
              <a:rPr lang="en-US" altLang="ja-JP"/>
              <a:t>Japan Open Science Summit </a:t>
            </a:r>
          </a:p>
          <a:p>
            <a:r>
              <a:rPr lang="ja-JP" altLang="en-US"/>
              <a:t>「研究データマネジメント人材の育成を展望する」</a:t>
            </a:r>
            <a:endParaRPr lang="ja-JP" altLang="en-US" dirty="0"/>
          </a:p>
        </p:txBody>
      </p:sp>
      <p:sp>
        <p:nvSpPr>
          <p:cNvPr id="7" name="スライド番号プレースホルダー 6">
            <a:extLst>
              <a:ext uri="{FF2B5EF4-FFF2-40B4-BE49-F238E27FC236}">
                <a16:creationId xmlns:a16="http://schemas.microsoft.com/office/drawing/2014/main" id="{99033C45-4C4D-42C1-855B-AB091462B3AD}"/>
              </a:ext>
            </a:extLst>
          </p:cNvPr>
          <p:cNvSpPr>
            <a:spLocks noGrp="1"/>
          </p:cNvSpPr>
          <p:nvPr>
            <p:ph type="sldNum" sz="quarter" idx="12"/>
          </p:nvPr>
        </p:nvSpPr>
        <p:spPr/>
        <p:txBody>
          <a:bodyPr/>
          <a:lstStyle/>
          <a:p>
            <a:fld id="{BACFBB97-D57A-1E44-A4E9-C702A50F0671}" type="slidenum">
              <a:rPr lang="ja-JP" altLang="en-US" smtClean="0"/>
              <a:pPr/>
              <a:t>9</a:t>
            </a:fld>
            <a:endParaRPr lang="ja-JP" altLang="en-US"/>
          </a:p>
        </p:txBody>
      </p:sp>
    </p:spTree>
    <p:extLst>
      <p:ext uri="{BB962C8B-B14F-4D97-AF65-F5344CB8AC3E}">
        <p14:creationId xmlns:p14="http://schemas.microsoft.com/office/powerpoint/2010/main" val="3226566248"/>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yotoUniversity-A4.potx" id="{50EBC82E-5D0A-41FE-BDAF-4F71EEF94E90}" vid="{B90A0D0F-C579-43EE-A410-49BF81104342}"/>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KyotoUniversity-A4</Template>
  <TotalTime>54</TotalTime>
  <Words>2387</Words>
  <Application>Microsoft Office PowerPoint</Application>
  <PresentationFormat>A4 210 x 297 mm</PresentationFormat>
  <Paragraphs>249</Paragraphs>
  <Slides>17</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17</vt:i4>
      </vt:variant>
    </vt:vector>
  </HeadingPairs>
  <TitlesOfParts>
    <vt:vector size="25" baseType="lpstr">
      <vt:lpstr>Helvetica Neue</vt:lpstr>
      <vt:lpstr>ＭＳ Ｐゴシック</vt:lpstr>
      <vt:lpstr>Yu Gothic Medium</vt:lpstr>
      <vt:lpstr>游ゴシック</vt:lpstr>
      <vt:lpstr>游ゴシック Medium</vt:lpstr>
      <vt:lpstr>Arial</vt:lpstr>
      <vt:lpstr>Calibri</vt:lpstr>
      <vt:lpstr>Office テーマ</vt:lpstr>
      <vt:lpstr>研究データマネジメント に対する共通理解</vt:lpstr>
      <vt:lpstr>研究データマネジメント (Research Data Management, RDM)</vt:lpstr>
      <vt:lpstr>京都大学 アカデミックデータ・イノベーションユニット 通称: 葛(KUDZU)ユニット</vt:lpstr>
      <vt:lpstr>葛ユニットの活動</vt:lpstr>
      <vt:lpstr>研究データに関する調査</vt:lpstr>
      <vt:lpstr>研究データマネジメントルーブリック(RDM Rubric)</vt:lpstr>
      <vt:lpstr>RDM Rubric</vt:lpstr>
      <vt:lpstr>RDMルーブリック(和訳) https://github.com/kyoto-u/rdm_rubric</vt:lpstr>
      <vt:lpstr>京都大学研究データ マネジメント ワークショップ</vt:lpstr>
      <vt:lpstr>ワークショップ形式による ルーブリック自己評価</vt:lpstr>
      <vt:lpstr>研究データの位置づけを確認</vt:lpstr>
      <vt:lpstr>まとめ</vt:lpstr>
      <vt:lpstr>付録 RDMルーブリックの 回答まとめ</vt:lpstr>
      <vt:lpstr>回答者の研究データへの関わり方</vt:lpstr>
      <vt:lpstr>回答の傾向</vt:lpstr>
      <vt:lpstr>回答の傾向</vt:lpstr>
      <vt:lpstr>その他の話題</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Takaaki AOKI</dc:creator>
  <cp:lastModifiedBy>Takaaki AOKI (青木 学聡)</cp:lastModifiedBy>
  <cp:revision>22</cp:revision>
  <dcterms:created xsi:type="dcterms:W3CDTF">2019-05-23T14:30:41Z</dcterms:created>
  <dcterms:modified xsi:type="dcterms:W3CDTF">2019-06-11T00:29:25Z</dcterms:modified>
</cp:coreProperties>
</file>