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61" r:id="rId4"/>
    <p:sldId id="264" r:id="rId5"/>
    <p:sldId id="267" r:id="rId6"/>
    <p:sldId id="274" r:id="rId7"/>
    <p:sldId id="275" r:id="rId8"/>
    <p:sldId id="282" r:id="rId9"/>
    <p:sldId id="268" r:id="rId10"/>
    <p:sldId id="276" r:id="rId11"/>
    <p:sldId id="273" r:id="rId12"/>
    <p:sldId id="277" r:id="rId13"/>
    <p:sldId id="283" r:id="rId14"/>
    <p:sldId id="278" r:id="rId15"/>
    <p:sldId id="263" r:id="rId16"/>
    <p:sldId id="280" r:id="rId17"/>
    <p:sldId id="281" r:id="rId18"/>
    <p:sldId id="279" r:id="rId19"/>
    <p:sldId id="272" r:id="rId20"/>
    <p:sldId id="271" r:id="rId21"/>
    <p:sldId id="269" r:id="rId22"/>
    <p:sldId id="270" r:id="rId23"/>
    <p:sldId id="258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D75"/>
    <a:srgbClr val="0656AB"/>
    <a:srgbClr val="946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3033" autoAdjust="0"/>
  </p:normalViewPr>
  <p:slideViewPr>
    <p:cSldViewPr snapToGrid="0">
      <p:cViewPr varScale="1">
        <p:scale>
          <a:sx n="63" d="100"/>
          <a:sy n="63" d="100"/>
        </p:scale>
        <p:origin x="612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62ED8-442E-4736-B9C4-88D50C6649FB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F284B-8787-4D58-8448-6ECC8A2767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74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284B-8787-4D58-8448-6ECC8A27676F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7977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B1EA-BC82-4610-B29C-99DBF18A3621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9F99-3869-44FB-850C-EB3D28945B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489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B1EA-BC82-4610-B29C-99DBF18A3621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9F99-3869-44FB-850C-EB3D28945B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5045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B1EA-BC82-4610-B29C-99DBF18A3621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9F99-3869-44FB-850C-EB3D28945B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7839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B1EA-BC82-4610-B29C-99DBF18A3621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9F99-3869-44FB-850C-EB3D28945B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53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B1EA-BC82-4610-B29C-99DBF18A3621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9F99-3869-44FB-850C-EB3D28945B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2038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B1EA-BC82-4610-B29C-99DBF18A3621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9F99-3869-44FB-850C-EB3D28945B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719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B1EA-BC82-4610-B29C-99DBF18A3621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9F99-3869-44FB-850C-EB3D28945B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3174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B1EA-BC82-4610-B29C-99DBF18A3621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9F99-3869-44FB-850C-EB3D28945B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9721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B1EA-BC82-4610-B29C-99DBF18A3621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9F99-3869-44FB-850C-EB3D28945B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1400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B1EA-BC82-4610-B29C-99DBF18A3621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9F99-3869-44FB-850C-EB3D28945B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3084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B1EA-BC82-4610-B29C-99DBF18A3621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9F99-3869-44FB-850C-EB3D28945B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327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FB1EA-BC82-4610-B29C-99DBF18A3621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69F99-3869-44FB-850C-EB3D28945B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728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badge.dimensions.ai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plumanalytics.com/integrate/embed-metrics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bout.me/andreafg" TargetMode="External"/><Relationship Id="rId2" Type="http://schemas.openxmlformats.org/officeDocument/2006/relationships/hyperlink" Target="mailto:andrea.goncalves@icict.fiocruz.br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altmetric.com/products/free-tools/institutional-repository-badge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4652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94635D"/>
                </a:solidFill>
                <a:latin typeface="Britannic Bold" panose="020B0903060703020204" pitchFamily="34" charset="0"/>
              </a:rPr>
              <a:t>Altmetria para Repositórios Institucionais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828165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pt-BR" sz="2000" dirty="0">
                <a:latin typeface="Arial Narrow" panose="020B0606020202030204" pitchFamily="34" charset="0"/>
              </a:rPr>
              <a:t>Andréa Gonçalves do Nascimento</a:t>
            </a:r>
          </a:p>
          <a:p>
            <a:pPr algn="l"/>
            <a:r>
              <a:rPr lang="pt-BR" sz="2000" dirty="0">
                <a:latin typeface="Arial Narrow" panose="020B0606020202030204" pitchFamily="34" charset="0"/>
              </a:rPr>
              <a:t>ICICT/FIOCRUZ</a:t>
            </a:r>
          </a:p>
          <a:p>
            <a:pPr algn="l"/>
            <a:r>
              <a:rPr lang="pt-BR" sz="2000" dirty="0">
                <a:latin typeface="Arial Narrow" panose="020B0606020202030204" pitchFamily="34" charset="0"/>
              </a:rPr>
              <a:t>andrea.goncalves@icict.fiocruz.br</a:t>
            </a:r>
          </a:p>
        </p:txBody>
      </p:sp>
    </p:spTree>
    <p:extLst>
      <p:ext uri="{BB962C8B-B14F-4D97-AF65-F5344CB8AC3E}">
        <p14:creationId xmlns:p14="http://schemas.microsoft.com/office/powerpoint/2010/main" val="3217542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372" y="0"/>
            <a:ext cx="104061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70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72692"/>
            <a:ext cx="10515600" cy="952933"/>
          </a:xfrm>
        </p:spPr>
        <p:txBody>
          <a:bodyPr/>
          <a:lstStyle/>
          <a:p>
            <a:r>
              <a:rPr lang="pt-BR" dirty="0">
                <a:solidFill>
                  <a:srgbClr val="859D75"/>
                </a:solidFill>
                <a:latin typeface="Britannic Bold" panose="020B0903060703020204" pitchFamily="34" charset="0"/>
              </a:rPr>
              <a:t>Dimensions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05445"/>
            <a:ext cx="10602191" cy="4171518"/>
          </a:xfrm>
        </p:spPr>
        <p:txBody>
          <a:bodyPr/>
          <a:lstStyle/>
          <a:p>
            <a:r>
              <a:rPr lang="pt-BR" dirty="0">
                <a:latin typeface="Arial Narrow" panose="020B0606020202030204" pitchFamily="34" charset="0"/>
              </a:rPr>
              <a:t>Plataforma aberta que reúne informações sobre financiamento, publicações, políticas públicas, patentes e bolsas de financiamento.</a:t>
            </a:r>
          </a:p>
          <a:p>
            <a:r>
              <a:rPr lang="pt-BR" dirty="0">
                <a:latin typeface="Arial Narrow" panose="020B0606020202030204" pitchFamily="34" charset="0"/>
              </a:rPr>
              <a:t>“Selo” Dimensions mostra número de citações recebidas</a:t>
            </a:r>
            <a:br>
              <a:rPr lang="pt-BR" dirty="0">
                <a:latin typeface="Arial Narrow" panose="020B0606020202030204" pitchFamily="34" charset="0"/>
              </a:rPr>
            </a:br>
            <a:r>
              <a:rPr lang="pt-BR" dirty="0">
                <a:latin typeface="Arial Narrow" panose="020B0606020202030204" pitchFamily="34" charset="0"/>
                <a:hlinkClick r:id="rId2"/>
              </a:rPr>
              <a:t>https://badge.dimensions.ai/</a:t>
            </a:r>
            <a:r>
              <a:rPr lang="pt-BR" dirty="0">
                <a:latin typeface="Arial Narrow" panose="020B0606020202030204" pitchFamily="34" charset="0"/>
              </a:rPr>
              <a:t> </a:t>
            </a:r>
          </a:p>
          <a:p>
            <a:r>
              <a:rPr lang="pt-BR" dirty="0">
                <a:latin typeface="Arial Narrow" panose="020B0606020202030204" pitchFamily="34" charset="0"/>
              </a:rPr>
              <a:t>Gratuito para uso em repositórios institucionais de acesso aberto</a:t>
            </a:r>
          </a:p>
          <a:p>
            <a:endParaRPr lang="pt-BR" dirty="0">
              <a:latin typeface="Arial Narrow" panose="020B0606020202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091" y="4671670"/>
            <a:ext cx="4107462" cy="168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11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DF4001F1-77D7-4D3E-8F76-26CB902ACAF6}"/>
              </a:ext>
            </a:extLst>
          </p:cNvPr>
          <p:cNvSpPr/>
          <p:nvPr/>
        </p:nvSpPr>
        <p:spPr>
          <a:xfrm>
            <a:off x="762000" y="0"/>
            <a:ext cx="108305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AC15782-F095-43C8-BFFF-F7C4E116E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777" y="0"/>
            <a:ext cx="71264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35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513" y="0"/>
            <a:ext cx="10362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7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20" y="880948"/>
            <a:ext cx="10805112" cy="568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37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72692"/>
            <a:ext cx="10515600" cy="952933"/>
          </a:xfrm>
        </p:spPr>
        <p:txBody>
          <a:bodyPr/>
          <a:lstStyle/>
          <a:p>
            <a:r>
              <a:rPr lang="pt-BR" dirty="0">
                <a:solidFill>
                  <a:srgbClr val="859D75"/>
                </a:solidFill>
                <a:latin typeface="Britannic Bold" panose="020B0903060703020204" pitchFamily="34" charset="0"/>
              </a:rPr>
              <a:t>PlumX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05445"/>
            <a:ext cx="10515600" cy="4171518"/>
          </a:xfrm>
        </p:spPr>
        <p:txBody>
          <a:bodyPr/>
          <a:lstStyle/>
          <a:p>
            <a:r>
              <a:rPr lang="pt-BR" dirty="0">
                <a:latin typeface="Arial Narrow" panose="020B0606020202030204" pitchFamily="34" charset="0"/>
              </a:rPr>
              <a:t>Fornece evidências de atenção online para cada resultado de pesquisa</a:t>
            </a:r>
          </a:p>
          <a:p>
            <a:r>
              <a:rPr lang="pt-BR" dirty="0">
                <a:latin typeface="Arial Narrow" panose="020B0606020202030204" pitchFamily="34" charset="0"/>
              </a:rPr>
              <a:t>“Selo” PlumX mostra número de citações e menções online:</a:t>
            </a:r>
            <a:br>
              <a:rPr lang="pt-BR" dirty="0">
                <a:latin typeface="Arial Narrow" panose="020B0606020202030204" pitchFamily="34" charset="0"/>
              </a:rPr>
            </a:br>
            <a:r>
              <a:rPr lang="pt-BR" dirty="0">
                <a:latin typeface="Arial Narrow" panose="020B0606020202030204" pitchFamily="34" charset="0"/>
                <a:hlinkClick r:id="rId2"/>
              </a:rPr>
              <a:t>https://plumanalytics.com/integrate/embed-metrics/</a:t>
            </a:r>
            <a:r>
              <a:rPr lang="pt-BR" dirty="0">
                <a:latin typeface="Arial Narrow" panose="020B0606020202030204" pitchFamily="34" charset="0"/>
              </a:rPr>
              <a:t> </a:t>
            </a:r>
          </a:p>
          <a:p>
            <a:r>
              <a:rPr lang="pt-BR" dirty="0">
                <a:latin typeface="Arial Narrow" panose="020B0606020202030204" pitchFamily="34" charset="0"/>
              </a:rPr>
              <a:t>Gratuito para uso em repositórios institucionais de acesso aberto</a:t>
            </a:r>
          </a:p>
          <a:p>
            <a:endParaRPr lang="pt-BR" dirty="0">
              <a:latin typeface="Arial Narrow" panose="020B0606020202030204" pitchFamily="34" charset="0"/>
            </a:endParaRPr>
          </a:p>
          <a:p>
            <a:endParaRPr lang="pt-BR" dirty="0">
              <a:latin typeface="Arial Narrow" panose="020B0606020202030204" pitchFamily="34" charset="0"/>
            </a:endParaRPr>
          </a:p>
        </p:txBody>
      </p:sp>
      <p:pic>
        <p:nvPicPr>
          <p:cNvPr id="2050" name="Picture 2" descr="Resultado de imagem para plum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419" y="4063787"/>
            <a:ext cx="4148795" cy="268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247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800" y="0"/>
            <a:ext cx="107036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14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123" y="0"/>
            <a:ext cx="10658475" cy="663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46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72692"/>
            <a:ext cx="10515600" cy="952933"/>
          </a:xfrm>
        </p:spPr>
        <p:txBody>
          <a:bodyPr/>
          <a:lstStyle/>
          <a:p>
            <a:r>
              <a:rPr lang="pt-BR" dirty="0">
                <a:solidFill>
                  <a:srgbClr val="859D75"/>
                </a:solidFill>
                <a:latin typeface="Britannic Bold" panose="020B0903060703020204" pitchFamily="34" charset="0"/>
              </a:rPr>
              <a:t>Benefícios para os autores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05445"/>
            <a:ext cx="10515600" cy="4171518"/>
          </a:xfrm>
        </p:spPr>
        <p:txBody>
          <a:bodyPr/>
          <a:lstStyle/>
          <a:p>
            <a:r>
              <a:rPr lang="pt-BR" dirty="0">
                <a:latin typeface="Arial Narrow" panose="020B0606020202030204" pitchFamily="34" charset="0"/>
              </a:rPr>
              <a:t>Permite saber por quem, quando e onde o resultado da pesquisa está sendo usado, em tempo real</a:t>
            </a:r>
          </a:p>
          <a:p>
            <a:r>
              <a:rPr lang="pt-BR" dirty="0">
                <a:latin typeface="Arial Narrow" panose="020B0606020202030204" pitchFamily="34" charset="0"/>
              </a:rPr>
              <a:t>Fornece evidências documentadas sobre o impacto online do trabalho</a:t>
            </a:r>
          </a:p>
          <a:p>
            <a:r>
              <a:rPr lang="pt-BR" dirty="0">
                <a:latin typeface="Arial Narrow" panose="020B0606020202030204" pitchFamily="34" charset="0"/>
              </a:rPr>
              <a:t>Detecta usos da pesquisa além dos círculos acadêmicos</a:t>
            </a:r>
          </a:p>
          <a:p>
            <a:r>
              <a:rPr lang="pt-BR" dirty="0">
                <a:latin typeface="Arial Narrow" panose="020B0606020202030204" pitchFamily="34" charset="0"/>
              </a:rPr>
              <a:t>Possibilita o diálogo entre o autor e os leitores da pesquisa</a:t>
            </a:r>
          </a:p>
          <a:p>
            <a:r>
              <a:rPr lang="pt-BR" dirty="0">
                <a:latin typeface="Arial Narrow" panose="020B0606020202030204" pitchFamily="34" charset="0"/>
              </a:rPr>
              <a:t>Indicador de probabilidade de citação futura</a:t>
            </a:r>
          </a:p>
        </p:txBody>
      </p:sp>
    </p:spTree>
    <p:extLst>
      <p:ext uri="{BB962C8B-B14F-4D97-AF65-F5344CB8AC3E}">
        <p14:creationId xmlns:p14="http://schemas.microsoft.com/office/powerpoint/2010/main" val="1535234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72692"/>
            <a:ext cx="10515600" cy="952933"/>
          </a:xfrm>
        </p:spPr>
        <p:txBody>
          <a:bodyPr/>
          <a:lstStyle/>
          <a:p>
            <a:r>
              <a:rPr lang="pt-BR" dirty="0">
                <a:solidFill>
                  <a:srgbClr val="859D75"/>
                </a:solidFill>
                <a:latin typeface="Britannic Bold" panose="020B0903060703020204" pitchFamily="34" charset="0"/>
              </a:rPr>
              <a:t>Benefícios para o repositório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241395"/>
            <a:ext cx="10515600" cy="39355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>
                <a:latin typeface="Arial Narrow" panose="020B0606020202030204" pitchFamily="34" charset="0"/>
              </a:rPr>
              <a:t>Demonstra evidências do impacto do arquivamento em acesso aberto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Arial Narrow" panose="020B0606020202030204" pitchFamily="34" charset="0"/>
              </a:rPr>
              <a:t>Ajuda os usuários a avaliar/contextualizar o resultado da pesquisa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Arial Narrow" panose="020B0606020202030204" pitchFamily="34" charset="0"/>
              </a:rPr>
              <a:t>Disponibilidade de métricas como estímulo ao autoarquivamento</a:t>
            </a:r>
          </a:p>
        </p:txBody>
      </p:sp>
    </p:spTree>
    <p:extLst>
      <p:ext uri="{BB962C8B-B14F-4D97-AF65-F5344CB8AC3E}">
        <p14:creationId xmlns:p14="http://schemas.microsoft.com/office/powerpoint/2010/main" val="1301286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93619"/>
            <a:ext cx="10515600" cy="952933"/>
          </a:xfrm>
        </p:spPr>
        <p:txBody>
          <a:bodyPr/>
          <a:lstStyle/>
          <a:p>
            <a:r>
              <a:rPr lang="pt-BR" dirty="0">
                <a:solidFill>
                  <a:srgbClr val="859D75"/>
                </a:solidFill>
                <a:latin typeface="Britannic Bold" panose="020B0903060703020204" pitchFamily="34" charset="0"/>
              </a:rPr>
              <a:t>Por que métricas para RIs?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174487"/>
            <a:ext cx="10515600" cy="400247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latin typeface="Arial Narrow" panose="020B0606020202030204" pitchFamily="34" charset="0"/>
              </a:rPr>
              <a:t>Demonstrar acesso e visibilidade da produção acadêmica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latin typeface="Arial Narrow" panose="020B0606020202030204" pitchFamily="34" charset="0"/>
              </a:rPr>
              <a:t>Demonstrar impacto do repositório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latin typeface="Arial Narrow" panose="020B0606020202030204" pitchFamily="34" charset="0"/>
              </a:rPr>
              <a:t>Avaliar o crescimento e sucesso do repositório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latin typeface="Arial Narrow" panose="020B0606020202030204" pitchFamily="34" charset="0"/>
              </a:rPr>
              <a:t>Melhorar os serviços e o valor agregado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latin typeface="Arial Narrow" panose="020B0606020202030204" pitchFamily="34" charset="0"/>
              </a:rPr>
              <a:t>Comparação com outras instituições</a:t>
            </a:r>
          </a:p>
          <a:p>
            <a:pPr>
              <a:lnSpc>
                <a:spcPct val="150000"/>
              </a:lnSpc>
            </a:pPr>
            <a:endParaRPr lang="pt-B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962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72692"/>
            <a:ext cx="10515600" cy="952933"/>
          </a:xfrm>
        </p:spPr>
        <p:txBody>
          <a:bodyPr/>
          <a:lstStyle/>
          <a:p>
            <a:r>
              <a:rPr lang="pt-BR" dirty="0">
                <a:solidFill>
                  <a:srgbClr val="859D75"/>
                </a:solidFill>
                <a:latin typeface="Britannic Bold" panose="020B0903060703020204" pitchFamily="34" charset="0"/>
              </a:rPr>
              <a:t>Benefícios para a instituição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163337"/>
            <a:ext cx="10515600" cy="401362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>
                <a:latin typeface="Arial Narrow" panose="020B0606020202030204" pitchFamily="34" charset="0"/>
              </a:rPr>
              <a:t>Demonstra evidências da atenção recebida pela produção institucional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Arial Narrow" panose="020B0606020202030204" pitchFamily="34" charset="0"/>
              </a:rPr>
              <a:t>Identifica áreas de pesquisa e pesquisadores em destaque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Arial Narrow" panose="020B0606020202030204" pitchFamily="34" charset="0"/>
              </a:rPr>
              <a:t>Indica principais canais de divulgação da produção acadêmica</a:t>
            </a:r>
          </a:p>
        </p:txBody>
      </p:sp>
    </p:spTree>
    <p:extLst>
      <p:ext uri="{BB962C8B-B14F-4D97-AF65-F5344CB8AC3E}">
        <p14:creationId xmlns:p14="http://schemas.microsoft.com/office/powerpoint/2010/main" val="946769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72692"/>
            <a:ext cx="10515600" cy="952933"/>
          </a:xfrm>
        </p:spPr>
        <p:txBody>
          <a:bodyPr/>
          <a:lstStyle/>
          <a:p>
            <a:r>
              <a:rPr lang="pt-BR" dirty="0">
                <a:solidFill>
                  <a:srgbClr val="859D75"/>
                </a:solidFill>
                <a:latin typeface="Britannic Bold" panose="020B0903060703020204" pitchFamily="34" charset="0"/>
              </a:rPr>
              <a:t>O que a altmetria NÃO faz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263697"/>
            <a:ext cx="10515600" cy="39132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>
                <a:latin typeface="Arial Narrow" panose="020B0606020202030204" pitchFamily="34" charset="0"/>
              </a:rPr>
              <a:t>Substituir métricas tradicionais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Arial Narrow" panose="020B0606020202030204" pitchFamily="34" charset="0"/>
              </a:rPr>
              <a:t>Avaliar a qualidade do artigo ou do autor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Arial Narrow" panose="020B0606020202030204" pitchFamily="34" charset="0"/>
              </a:rPr>
              <a:t>Comparar desempenho de periódicos, artigos ou autores</a:t>
            </a:r>
          </a:p>
          <a:p>
            <a:endParaRPr lang="pt-B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90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72692"/>
            <a:ext cx="10515600" cy="952933"/>
          </a:xfrm>
        </p:spPr>
        <p:txBody>
          <a:bodyPr/>
          <a:lstStyle/>
          <a:p>
            <a:r>
              <a:rPr lang="pt-BR" dirty="0">
                <a:solidFill>
                  <a:srgbClr val="859D75"/>
                </a:solidFill>
                <a:latin typeface="Britannic Bold" panose="020B0903060703020204" pitchFamily="34" charset="0"/>
              </a:rPr>
              <a:t>Alguns desafios para os RIs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85279"/>
            <a:ext cx="10515600" cy="40916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>
                <a:latin typeface="Arial Narrow" panose="020B0606020202030204" pitchFamily="34" charset="0"/>
              </a:rPr>
              <a:t>Uso de identificadores persistentes 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Arial Narrow" panose="020B0606020202030204" pitchFamily="34" charset="0"/>
              </a:rPr>
              <a:t>Suporte para implementação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Arial Narrow" panose="020B0606020202030204" pitchFamily="34" charset="0"/>
              </a:rPr>
              <a:t>Interesse institucional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Arial Narrow" panose="020B0606020202030204" pitchFamily="34" charset="0"/>
              </a:rPr>
              <a:t>Cobertura de fontes nacionais e internacionais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Arial Narrow" panose="020B0606020202030204" pitchFamily="34" charset="0"/>
              </a:rPr>
              <a:t>Custo, no caso de ferramentas mais elaboradas</a:t>
            </a:r>
          </a:p>
        </p:txBody>
      </p:sp>
    </p:spTree>
    <p:extLst>
      <p:ext uri="{BB962C8B-B14F-4D97-AF65-F5344CB8AC3E}">
        <p14:creationId xmlns:p14="http://schemas.microsoft.com/office/powerpoint/2010/main" val="1437863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847293"/>
            <a:ext cx="10515600" cy="2852737"/>
          </a:xfrm>
        </p:spPr>
        <p:txBody>
          <a:bodyPr/>
          <a:lstStyle/>
          <a:p>
            <a:pPr algn="ctr"/>
            <a:r>
              <a:rPr lang="pt-BR" dirty="0">
                <a:solidFill>
                  <a:srgbClr val="859D75"/>
                </a:solidFill>
                <a:latin typeface="Britannic Bold" panose="020B0903060703020204" pitchFamily="34" charset="0"/>
              </a:rPr>
              <a:t>Obrigada!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z="2000" dirty="0">
                <a:solidFill>
                  <a:prstClr val="black"/>
                </a:solidFill>
                <a:latin typeface="Arial Narrow" panose="020B0606020202030204" pitchFamily="34" charset="0"/>
              </a:rPr>
              <a:t>Andréa Gonçalves do Nascimento</a:t>
            </a:r>
          </a:p>
          <a:p>
            <a:pPr lvl="0"/>
            <a:r>
              <a:rPr lang="pt-BR" sz="2000" dirty="0">
                <a:solidFill>
                  <a:prstClr val="black"/>
                </a:solidFill>
                <a:latin typeface="Arial Narrow" panose="020B0606020202030204" pitchFamily="34" charset="0"/>
              </a:rPr>
              <a:t>E-mail: </a:t>
            </a:r>
            <a:r>
              <a:rPr lang="pt-BR" sz="2000" dirty="0">
                <a:solidFill>
                  <a:prstClr val="black"/>
                </a:solidFill>
                <a:latin typeface="Arial Narrow" panose="020B0606020202030204" pitchFamily="34" charset="0"/>
                <a:hlinkClick r:id="rId2"/>
              </a:rPr>
              <a:t>andrea.goncalves@icict.fiocruz.br</a:t>
            </a:r>
            <a:r>
              <a:rPr lang="pt-BR" sz="20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</a:p>
          <a:p>
            <a:pPr lvl="0"/>
            <a:r>
              <a:rPr lang="pt-BR" sz="2000" dirty="0">
                <a:solidFill>
                  <a:prstClr val="black"/>
                </a:solidFill>
                <a:latin typeface="Arial Narrow" panose="020B0606020202030204" pitchFamily="34" charset="0"/>
              </a:rPr>
              <a:t>Redes sociais: </a:t>
            </a:r>
            <a:r>
              <a:rPr lang="pt-BR" sz="2000" dirty="0">
                <a:solidFill>
                  <a:prstClr val="black"/>
                </a:solidFill>
                <a:latin typeface="Arial Narrow" panose="020B0606020202030204" pitchFamily="34" charset="0"/>
                <a:hlinkClick r:id="rId3"/>
              </a:rPr>
              <a:t>http://about.me/andreafg</a:t>
            </a:r>
            <a:r>
              <a:rPr lang="pt-BR" sz="20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4706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93619"/>
            <a:ext cx="10515600" cy="952933"/>
          </a:xfrm>
        </p:spPr>
        <p:txBody>
          <a:bodyPr/>
          <a:lstStyle/>
          <a:p>
            <a:r>
              <a:rPr lang="pt-BR" dirty="0">
                <a:solidFill>
                  <a:srgbClr val="859D75"/>
                </a:solidFill>
                <a:latin typeface="Britannic Bold" panose="020B0903060703020204" pitchFamily="34" charset="0"/>
              </a:rPr>
              <a:t>Métricas úteis para RIs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140527"/>
            <a:ext cx="10515600" cy="4036436"/>
          </a:xfrm>
        </p:spPr>
        <p:txBody>
          <a:bodyPr/>
          <a:lstStyle/>
          <a:p>
            <a:r>
              <a:rPr lang="pt-BR" dirty="0">
                <a:latin typeface="Arial Narrow" panose="020B0606020202030204" pitchFamily="34" charset="0"/>
              </a:rPr>
              <a:t>Downloads de itens</a:t>
            </a:r>
          </a:p>
          <a:p>
            <a:r>
              <a:rPr lang="pt-BR" dirty="0">
                <a:latin typeface="Arial Narrow" panose="020B0606020202030204" pitchFamily="34" charset="0"/>
              </a:rPr>
              <a:t>Total de itens disponíveis</a:t>
            </a:r>
          </a:p>
          <a:p>
            <a:r>
              <a:rPr lang="pt-BR" dirty="0">
                <a:latin typeface="Arial Narrow" panose="020B0606020202030204" pitchFamily="34" charset="0"/>
              </a:rPr>
              <a:t>Total de itens autoarquivados</a:t>
            </a:r>
          </a:p>
          <a:p>
            <a:r>
              <a:rPr lang="pt-BR" dirty="0">
                <a:latin typeface="Arial Narrow" panose="020B0606020202030204" pitchFamily="34" charset="0"/>
              </a:rPr>
              <a:t>Tráfego da web (Google Analytics)</a:t>
            </a:r>
          </a:p>
          <a:p>
            <a:r>
              <a:rPr lang="pt-BR" dirty="0">
                <a:latin typeface="Arial Narrow" panose="020B0606020202030204" pitchFamily="34" charset="0"/>
              </a:rPr>
              <a:t>Métricas “vazias”</a:t>
            </a:r>
          </a:p>
          <a:p>
            <a:r>
              <a:rPr lang="pt-BR" dirty="0">
                <a:latin typeface="Arial Narrow" panose="020B0606020202030204" pitchFamily="34" charset="0"/>
              </a:rPr>
              <a:t>Citações</a:t>
            </a:r>
          </a:p>
          <a:p>
            <a:r>
              <a:rPr lang="pt-BR" dirty="0">
                <a:latin typeface="Arial Narrow" panose="020B0606020202030204" pitchFamily="34" charset="0"/>
              </a:rPr>
              <a:t>Altmetria</a:t>
            </a:r>
          </a:p>
          <a:p>
            <a:endParaRPr lang="pt-BR" dirty="0">
              <a:latin typeface="Arial Narrow" panose="020B060602020203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68647" y="6176963"/>
            <a:ext cx="9896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Arial Narrow" panose="020B0606020202030204" pitchFamily="34" charset="0"/>
              </a:rPr>
              <a:t>Fonte: BRUNS, Todd; INEFUKU, Harrison W. Purposeful Metrics: Matching Institutional Repository Metrics to Purpose and Audience. In: CALLICOTT, D. S.; WESOLEK, A. (ed.). Making Institutional Repositories Work. West Lafayette, IN: Purdue University Press, 2015.</a:t>
            </a:r>
          </a:p>
        </p:txBody>
      </p:sp>
    </p:spTree>
    <p:extLst>
      <p:ext uri="{BB962C8B-B14F-4D97-AF65-F5344CB8AC3E}">
        <p14:creationId xmlns:p14="http://schemas.microsoft.com/office/powerpoint/2010/main" val="489054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72692"/>
            <a:ext cx="10515600" cy="952933"/>
          </a:xfrm>
        </p:spPr>
        <p:txBody>
          <a:bodyPr/>
          <a:lstStyle/>
          <a:p>
            <a:r>
              <a:rPr lang="pt-BR" dirty="0">
                <a:solidFill>
                  <a:srgbClr val="859D75"/>
                </a:solidFill>
                <a:latin typeface="Britannic Bold" panose="020B0903060703020204" pitchFamily="34" charset="0"/>
              </a:rPr>
              <a:t>Altmetria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05445"/>
            <a:ext cx="10515600" cy="417151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BR" dirty="0">
                <a:latin typeface="Arial Narrow" panose="020B0606020202030204" pitchFamily="34" charset="0"/>
              </a:rPr>
              <a:t>Fornece uma visão mais ampla do uso e alcance de um trabalho científico, além da tradicional contagem de citações</a:t>
            </a:r>
          </a:p>
          <a:p>
            <a:pPr>
              <a:spcAft>
                <a:spcPts val="1200"/>
              </a:spcAft>
            </a:pPr>
            <a:r>
              <a:rPr lang="pt-BR" dirty="0">
                <a:latin typeface="Arial Narrow" panose="020B0606020202030204" pitchFamily="34" charset="0"/>
              </a:rPr>
              <a:t>Mostra a influência e engajamento em torno de resultados de pesquisa em redes sociais, blogs, sites de notícias, ferramentas acadêmicas, políticas públicas, entre outros</a:t>
            </a:r>
          </a:p>
          <a:p>
            <a:pPr>
              <a:spcAft>
                <a:spcPts val="1200"/>
              </a:spcAft>
            </a:pPr>
            <a:r>
              <a:rPr lang="pt-BR" dirty="0">
                <a:latin typeface="Arial Narrow" panose="020B0606020202030204" pitchFamily="34" charset="0"/>
              </a:rPr>
              <a:t>Pode ser gerada para artigos, livros e capítulos, conjuntos de dados, figuras, softwares, vídeos, etc.</a:t>
            </a:r>
          </a:p>
          <a:p>
            <a:pPr>
              <a:spcAft>
                <a:spcPts val="1200"/>
              </a:spcAft>
            </a:pPr>
            <a:r>
              <a:rPr lang="pt-BR" dirty="0">
                <a:latin typeface="Arial Narrow" panose="020B0606020202030204" pitchFamily="34" charset="0"/>
              </a:rPr>
              <a:t>Necessita um identificador persistente para agregação das métricas</a:t>
            </a:r>
          </a:p>
        </p:txBody>
      </p:sp>
    </p:spTree>
    <p:extLst>
      <p:ext uri="{BB962C8B-B14F-4D97-AF65-F5344CB8AC3E}">
        <p14:creationId xmlns:p14="http://schemas.microsoft.com/office/powerpoint/2010/main" val="945811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72692"/>
            <a:ext cx="10515600" cy="952933"/>
          </a:xfrm>
        </p:spPr>
        <p:txBody>
          <a:bodyPr/>
          <a:lstStyle/>
          <a:p>
            <a:r>
              <a:rPr lang="pt-BR" dirty="0">
                <a:solidFill>
                  <a:srgbClr val="859D75"/>
                </a:solidFill>
                <a:latin typeface="Britannic Bold" panose="020B0903060703020204" pitchFamily="34" charset="0"/>
              </a:rPr>
              <a:t>Altmetria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05445"/>
            <a:ext cx="10515600" cy="417151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BR" dirty="0">
                <a:latin typeface="Arial Narrow" panose="020B0606020202030204" pitchFamily="34" charset="0"/>
              </a:rPr>
              <a:t>2010 altmetrics manifesto</a:t>
            </a:r>
          </a:p>
          <a:p>
            <a:pPr>
              <a:spcAft>
                <a:spcPts val="1200"/>
              </a:spcAft>
            </a:pPr>
            <a:r>
              <a:rPr lang="pt-BR" dirty="0">
                <a:latin typeface="Arial Narrow" panose="020B0606020202030204" pitchFamily="34" charset="0"/>
              </a:rPr>
              <a:t>2016 NISO Altmetrics data quality code of conduct</a:t>
            </a:r>
          </a:p>
          <a:p>
            <a:pPr lvl="1">
              <a:spcAft>
                <a:spcPts val="1200"/>
              </a:spcAft>
            </a:pPr>
            <a:r>
              <a:rPr lang="pt-BR" dirty="0">
                <a:latin typeface="Arial Narrow" panose="020B0606020202030204" pitchFamily="34" charset="0"/>
              </a:rPr>
              <a:t>Definição: “Eventos on-line derivados da atividade e engajamento entre diversas partes interessadas e produções acadêmicas no ecossistema de pesquisa”</a:t>
            </a:r>
          </a:p>
          <a:p>
            <a:pPr lvl="1">
              <a:spcAft>
                <a:spcPts val="1200"/>
              </a:spcAft>
            </a:pPr>
            <a:r>
              <a:rPr lang="pt-BR" dirty="0">
                <a:latin typeface="Arial Narrow" panose="020B0606020202030204" pitchFamily="34" charset="0"/>
              </a:rPr>
              <a:t>Recomendações para agregadores de dados altmétricos: transparência, replicabilidade e precisão</a:t>
            </a:r>
          </a:p>
        </p:txBody>
      </p:sp>
    </p:spTree>
    <p:extLst>
      <p:ext uri="{BB962C8B-B14F-4D97-AF65-F5344CB8AC3E}">
        <p14:creationId xmlns:p14="http://schemas.microsoft.com/office/powerpoint/2010/main" val="3566421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78917"/>
            <a:ext cx="10515600" cy="1325563"/>
          </a:xfrm>
        </p:spPr>
        <p:txBody>
          <a:bodyPr/>
          <a:lstStyle/>
          <a:p>
            <a:r>
              <a:rPr lang="pt-BR" dirty="0">
                <a:solidFill>
                  <a:srgbClr val="859D75"/>
                </a:solidFill>
                <a:latin typeface="Britannic Bold" panose="020B0903060703020204" pitchFamily="34" charset="0"/>
              </a:rPr>
              <a:t>Agregadores de dados altmétricos</a:t>
            </a:r>
          </a:p>
        </p:txBody>
      </p:sp>
      <p:sp>
        <p:nvSpPr>
          <p:cNvPr id="6" name="AutoShape 2" descr="Resultado de imagem para altmetr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0" name="Picture 6" descr="Resultado de imagem para altmetr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723" y="2564780"/>
            <a:ext cx="3923218" cy="135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m para dimensions digital sci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660" y="4374536"/>
            <a:ext cx="4299503" cy="161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756" y="2771005"/>
            <a:ext cx="3399095" cy="152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322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72692"/>
            <a:ext cx="10515600" cy="952933"/>
          </a:xfrm>
        </p:spPr>
        <p:txBody>
          <a:bodyPr/>
          <a:lstStyle/>
          <a:p>
            <a:r>
              <a:rPr lang="pt-BR" dirty="0">
                <a:solidFill>
                  <a:srgbClr val="859D75"/>
                </a:solidFill>
                <a:latin typeface="Britannic Bold" panose="020B0903060703020204" pitchFamily="34" charset="0"/>
              </a:rPr>
              <a:t>Passo-a-passo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05445"/>
            <a:ext cx="10602191" cy="4171518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t-BR" dirty="0">
                <a:latin typeface="Arial Narrow" panose="020B0606020202030204" pitchFamily="34" charset="0"/>
              </a:rPr>
              <a:t>Solicitar rastreamento da URL do repositório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t-BR" dirty="0">
                <a:latin typeface="Arial Narrow" panose="020B0606020202030204" pitchFamily="34" charset="0"/>
              </a:rPr>
              <a:t>Registros com metadados de DOI, handle ou outro identificador persistente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t-BR" dirty="0">
                <a:latin typeface="Arial Narrow" panose="020B0606020202030204" pitchFamily="34" charset="0"/>
              </a:rPr>
              <a:t>Escolher estilo do “selo” para visualização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t-BR" dirty="0">
                <a:latin typeface="Arial Narrow" panose="020B0606020202030204" pitchFamily="34" charset="0"/>
              </a:rPr>
              <a:t>Incluir código do “selo” nas páginas do repositório</a:t>
            </a:r>
          </a:p>
          <a:p>
            <a:endParaRPr lang="pt-B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940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72692"/>
            <a:ext cx="10515600" cy="952933"/>
          </a:xfrm>
        </p:spPr>
        <p:txBody>
          <a:bodyPr/>
          <a:lstStyle/>
          <a:p>
            <a:r>
              <a:rPr lang="pt-BR" dirty="0">
                <a:solidFill>
                  <a:srgbClr val="859D75"/>
                </a:solidFill>
                <a:latin typeface="Britannic Bold" panose="020B0903060703020204" pitchFamily="34" charset="0"/>
              </a:rPr>
              <a:t>Altmetric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05445"/>
            <a:ext cx="10602191" cy="4171518"/>
          </a:xfrm>
        </p:spPr>
        <p:txBody>
          <a:bodyPr/>
          <a:lstStyle/>
          <a:p>
            <a:r>
              <a:rPr lang="pt-BR" dirty="0">
                <a:latin typeface="Arial Narrow" panose="020B0606020202030204" pitchFamily="34" charset="0"/>
              </a:rPr>
              <a:t>Rastreia menções a resultados de pesquisas acadêmicas em redes sociais, blogs, sites de notícias, políticas públicas, Wikipedia, etc.</a:t>
            </a:r>
          </a:p>
          <a:p>
            <a:r>
              <a:rPr lang="pt-BR" dirty="0">
                <a:latin typeface="Arial Narrow" panose="020B0606020202030204" pitchFamily="34" charset="0"/>
              </a:rPr>
              <a:t>“Selo” Altmetric mostra atenção online recebida pela pesquisa </a:t>
            </a:r>
            <a:br>
              <a:rPr lang="pt-BR" dirty="0">
                <a:latin typeface="Arial Narrow" panose="020B0606020202030204" pitchFamily="34" charset="0"/>
              </a:rPr>
            </a:br>
            <a:r>
              <a:rPr lang="pt-BR" dirty="0">
                <a:latin typeface="Arial Narrow" panose="020B0606020202030204" pitchFamily="34" charset="0"/>
                <a:hlinkClick r:id="rId2"/>
              </a:rPr>
              <a:t>https://www.altmetric.com/products/free-tools/institutional-repository-badges/</a:t>
            </a:r>
            <a:endParaRPr lang="pt-BR" dirty="0">
              <a:latin typeface="Arial Narrow" panose="020B0606020202030204" pitchFamily="34" charset="0"/>
            </a:endParaRPr>
          </a:p>
          <a:p>
            <a:r>
              <a:rPr lang="pt-BR" dirty="0">
                <a:latin typeface="Arial Narrow" panose="020B0606020202030204" pitchFamily="34" charset="0"/>
              </a:rPr>
              <a:t>Gratuito para repositórios acadêmicos de acesso aberto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394" y="4749822"/>
            <a:ext cx="8713211" cy="185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28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16" y="0"/>
            <a:ext cx="1110615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173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587</Words>
  <Application>Microsoft Office PowerPoint</Application>
  <PresentationFormat>Widescreen</PresentationFormat>
  <Paragraphs>76</Paragraphs>
  <Slides>23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Arial</vt:lpstr>
      <vt:lpstr>Arial Narrow</vt:lpstr>
      <vt:lpstr>Britannic Bold</vt:lpstr>
      <vt:lpstr>Calibri</vt:lpstr>
      <vt:lpstr>Calibri Light</vt:lpstr>
      <vt:lpstr>Tema do Office</vt:lpstr>
      <vt:lpstr>Altmetria para Repositórios Institucionais</vt:lpstr>
      <vt:lpstr>Por que métricas para RIs?</vt:lpstr>
      <vt:lpstr>Métricas úteis para RIs</vt:lpstr>
      <vt:lpstr>Altmetria</vt:lpstr>
      <vt:lpstr>Altmetria</vt:lpstr>
      <vt:lpstr>Agregadores de dados altmétricos</vt:lpstr>
      <vt:lpstr>Passo-a-passo</vt:lpstr>
      <vt:lpstr>Altmetric</vt:lpstr>
      <vt:lpstr>Apresentação do PowerPoint</vt:lpstr>
      <vt:lpstr>Apresentação do PowerPoint</vt:lpstr>
      <vt:lpstr>Dimensions</vt:lpstr>
      <vt:lpstr>Apresentação do PowerPoint</vt:lpstr>
      <vt:lpstr>Apresentação do PowerPoint</vt:lpstr>
      <vt:lpstr>Apresentação do PowerPoint</vt:lpstr>
      <vt:lpstr>PlumX</vt:lpstr>
      <vt:lpstr>Apresentação do PowerPoint</vt:lpstr>
      <vt:lpstr>Apresentação do PowerPoint</vt:lpstr>
      <vt:lpstr>Benefícios para os autores</vt:lpstr>
      <vt:lpstr>Benefícios para o repositório</vt:lpstr>
      <vt:lpstr>Benefícios para a instituição</vt:lpstr>
      <vt:lpstr>O que a altmetria NÃO faz</vt:lpstr>
      <vt:lpstr>Alguns desafios para os RIs</vt:lpstr>
      <vt:lpstr>Obrigada!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Eder Freyre</dc:creator>
  <cp:lastModifiedBy>Andrea Goncalves</cp:lastModifiedBy>
  <cp:revision>38</cp:revision>
  <dcterms:created xsi:type="dcterms:W3CDTF">2019-04-11T19:05:10Z</dcterms:created>
  <dcterms:modified xsi:type="dcterms:W3CDTF">2019-05-29T17:43:03Z</dcterms:modified>
</cp:coreProperties>
</file>