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85" r:id="rId13"/>
    <p:sldId id="465" r:id="rId14"/>
    <p:sldId id="269" r:id="rId15"/>
    <p:sldId id="467" r:id="rId16"/>
    <p:sldId id="271" r:id="rId17"/>
    <p:sldId id="270" r:id="rId18"/>
    <p:sldId id="273" r:id="rId19"/>
    <p:sldId id="274" r:id="rId20"/>
    <p:sldId id="275" r:id="rId21"/>
    <p:sldId id="277" r:id="rId22"/>
    <p:sldId id="466" r:id="rId23"/>
    <p:sldId id="280" r:id="rId24"/>
    <p:sldId id="281" r:id="rId25"/>
    <p:sldId id="283" r:id="rId26"/>
    <p:sldId id="284" r:id="rId2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6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5FC527-8C6F-4BF0-9EE6-E7F87A01A85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9FD79-EF98-43E0-8F10-500A24AE29E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BF009-9AE4-4B5E-866C-745CEB979C40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E846E-9E63-4B82-91CA-ADE18A465C7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FAE4E7-E618-4B3F-ADC2-CE7D57786074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84669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A7B05-DE53-49F4-9F8B-41F6665B13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CF018-C717-4C26-B12E-FBCBA942F9B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9F78538-E502-44FA-B91D-F2BD6EE4C6A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462E-0BFC-4F05-8C88-6A9BE6B08C9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375C3-C09A-4B28-9E39-657B28B86F3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5B36-172A-4EC9-81B8-097BC53260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48AC369-831A-4FBB-8F92-4A6AF381997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9FD12-BC35-438F-860F-53BBA87192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FE5BE3-C095-45E6-9EAF-6709047A5297}" type="slidenum">
              <a:t>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CBCDB-A0F7-4586-BBF9-CB379B761D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94A14-2320-4E26-959D-0CDADDE633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D3FC-519C-4647-81A6-D014F1FCA6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3E91A7D-38D5-405A-B538-723038F30C70}" type="slidenum">
              <a:t>10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42D5A-82F2-4F05-B1C5-ACD40F46AB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582EE-0899-4B01-B52D-98D98C73A6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33607-6257-4F29-AD27-0200ECED039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D44262-4C82-454D-A12A-143129408A7E}" type="slidenum">
              <a:t>11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23C20-7EB7-4018-BB1A-9F0FDFE2BC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E21C4E-5438-48AF-9788-D0FE2C4799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E2C2A-C48E-413C-A851-62B0A66F3C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BC6397-4F49-492D-8E89-22A9CDA16A76}" type="slidenum">
              <a:t>12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58933-6F3B-45BC-B241-B4F7C10CEF0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6FBE8-A7BF-40F7-B380-30E3DFF622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8C766-20FB-4F17-AB49-36F285FDBE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70E285-6860-47B0-9B0C-014CD1CFAABE}" type="slidenum">
              <a:t>14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D032-B747-4B46-A1DA-35B68FBEA9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A9C6D-E402-47E3-8761-F74BE5FD4B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8C766-20FB-4F17-AB49-36F285FDBE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070E285-6860-47B0-9B0C-014CD1CFAABE}" type="slidenum">
              <a:t>15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6D032-B747-4B46-A1DA-35B68FBEA9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A9C6D-E402-47E3-8761-F74BE5FD4B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0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A2599-1C88-434C-A82A-AD907B3A36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47F884-57DB-4993-B9A5-649D161437F4}" type="slidenum">
              <a:t>16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98233-446B-4C2D-B38E-04931B81E7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3BD62-A59D-4470-8182-DFCF9B3DA8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89F4-31DC-4DA3-8CF5-E280299620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50496A-2817-4D25-AE87-60EFD8E07CE6}" type="slidenum">
              <a:t>17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E135C6-B91A-4998-B494-5C8185EB40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EDA11-98D4-4425-9576-81C805E7DC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03112-DFFE-4B8A-83C6-772D5F07D9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F4A1CF-5707-4D15-8438-B02382711257}" type="slidenum">
              <a:t>18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5E0C2-10E8-43AB-AF2A-4767FEE22E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2BFF7-106B-452D-A425-F068E15E95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EC794-32D7-419A-83A9-9FC285AB126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5DD1CA-EE2A-43BA-BAE0-91E9F94F67E1}" type="slidenum">
              <a:t>19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03429E-9421-4DE5-9C57-DC355CC921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B1C06-BABE-441C-AC3F-778D378F2A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B2326-C03D-427B-815B-83EBACA841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9D9B4A5-32F3-4E09-95A8-935F4BFC1B0F}" type="slidenum">
              <a:t>20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A2853A-DFBC-4048-8F5D-83F5EE106D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A1067-A44F-4BE4-9BD3-F31953AB60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15E06-62A2-4D5F-B602-FD9FCB42E9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BFE23F-FC32-4C9E-8E80-14CDE0452F62}" type="slidenum">
              <a:t>2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62EB6-12A8-46AB-A779-13DDB0710B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63F57-03CA-4406-934A-D6390066D8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3A2E6-E6B6-46CA-9CFA-8BDCCEED3C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488564-DF2F-4F35-8297-33FCF3D3894B}" type="slidenum">
              <a:t>21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F232D-75F1-4E53-9654-4B15DD2490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9D732-A89E-4279-8CA8-3BCBDE06A9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14939-ED6A-436B-922A-D7CFAAC1ED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29AFED4-280E-46F6-893B-85FE048AF598}" type="slidenum">
              <a:t>23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EB6EB-C740-4350-980C-3A5E938928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F0E8C-1533-4EF7-8B7F-B56FD1E68F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FD0A-7CC6-4460-973F-CDCF56CC61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9D8C13-6346-4E89-B072-17DBA25F08EE}" type="slidenum">
              <a:t>24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AA353-87C0-42B9-8588-CF620DC069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6D104-7E6A-4762-952C-4CE699F08E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EEB7-238C-4169-A262-8A9E2854BCA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476AE9-8989-40CC-8961-B7240E699A89}" type="slidenum">
              <a:t>25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A735C-354C-41FA-B415-90552FBB31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53107-1C36-4378-8FF7-5E7D14A5F9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32023-6899-4FEC-8289-6725449930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EC9576-7C48-4EE7-BC92-D5A9F221AD37}" type="slidenum">
              <a:t>26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F79D3-F861-42A2-95E5-B520E28A81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FF978-8C9F-4F3C-B9C3-FA4C9C97B5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27414-4F3D-4728-A74C-4A5E0CEC29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4A0013-0BD3-4717-ACCE-4273C76D06FF}" type="slidenum">
              <a:t>3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B7014-549F-4A61-9AA7-BA04EA7974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311E1-1965-4C51-A2FC-FA3D526D36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E0736-F7F1-4EAD-9655-57F4AB5582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2C5EB37-BEE1-4F12-B7F5-206AD68CC932}" type="slidenum">
              <a:t>4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5FA30-1358-4CF5-89AF-A8AA8B8926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C563A-DF15-4DBE-BA3D-3A5D07C144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6E3BE-E347-46AA-96D7-96E88169FA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76F59F-D4EB-4FEF-8884-0AE91BE2A8B7}" type="slidenum">
              <a:t>5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3806E4-1539-4B29-90FE-29A4B13A6A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08EC0-CC70-410E-893C-D26D1C9C0F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584C-6763-4F95-AC04-AE546D343E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204348-A266-43A7-B25E-DF8C990C0DFE}" type="slidenum">
              <a:t>6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EDC99-E1EB-4BC7-B5AD-E5488BCB33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9B647-3F2C-4CC7-8142-ECA933774F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4CDD7-0318-4A2A-96F0-EA57293F04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A1B382-0940-4936-8B12-D17DD2614C29}" type="slidenum">
              <a:t>7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F12793-0FEB-4436-8348-1951FF50A2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43687-DBCD-4854-B2A0-CC9739E8A8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9324-D6A6-4592-BC24-6810E4B6C01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A2CE9A-6F80-4350-A635-424D686D95D3}" type="slidenum">
              <a:t>8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5DE1A-6C35-4D0B-B53D-65EE936D5D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8086C-39BC-49AB-9AEB-F8F28974A7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60468-9E4A-47C7-9C07-BC518EB9D4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89D54E-CCD9-47AF-98A4-0F4BDEA9C9F9}" type="slidenum">
              <a:t>9</a:t>
            </a:fld>
            <a:endParaRPr lang="en-GB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B6904-3B11-47C8-A202-9BB5CD67BC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50177-FB6D-4E0B-82D6-50D0EDBF9E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14C7-C699-4244-98D5-B8FE6F21D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717C6-A1ED-44B1-AEB8-9D85DAE48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E412C-FBDC-46DB-8864-9784E75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6BF6-0D7A-48D1-870E-59720056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6630-A06B-4941-8B4A-EF6510F7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A2A6FB-D8F3-4055-8623-B06DAEBD861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5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325D-ED1E-4063-8160-38FF371E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5190C-D361-42BA-8E7B-FB8E0A5F4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ACBF-4CAA-4185-80C6-72633A862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B3EB-E10D-4BA6-8A9C-00237512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4210-0754-4DB1-A509-2D949C61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ADA435-D1DF-4FD6-8611-747AB2683C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0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9F3B5-BEAE-4571-93A7-32BB1306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C1CF1-6D2E-44D4-B061-73951816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C7DC3-7AD6-4930-B710-839B390F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3989-A3B0-4AD3-8F7B-A84079B4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D9A75-5294-4D22-AF8E-B9861A11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7CEAF0-8FF4-4602-A1B4-8FA31758484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2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42C7-25B0-4B11-AB7A-FBAFD558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0BDF7-81AF-49CE-AA05-4E2B934F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2D5C-4B60-42A8-960C-D0349901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A1F20-1364-4724-BF5A-D629FCDB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94BBE-B2CF-40BC-8A6E-DA893B1F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0599B4-3FA2-4B87-B09A-1ADD973FC2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7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5EDD-1319-4A52-82E4-68629E89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5743F-B087-46E2-8AC4-0F6FCF18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05E5-2156-4442-BC1D-6497E337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1820-208A-461F-A306-B43C0EBE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D007-8711-4620-BD10-BC88264F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AEB00D-78B1-4E47-9DAF-9946522536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1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8288-CE8F-46EF-A2B8-3ADFD795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0F66-E6D0-49A9-8AEA-FEBC7209F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30F86-EAEB-40C2-B785-1D77E0CEB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11BC-5B78-48BB-9F80-71EC6C7B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52A5C-38AA-4A24-9B61-E8CBACBD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766EA-64A2-4A75-A775-1547284A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CB093C-8427-4BAA-B73D-81DD6B6876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0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2644-B259-4D76-95E6-762C3ABD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5964C-8ED4-47A6-A01C-DED0B5902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07984-10A4-4E3E-B93B-E37D84768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77B33-19F3-471A-8FE3-CB2F6497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78811-D862-49EC-A995-C024D2A73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E3B19-9AC7-48BF-A3D8-56A36F11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F2335-FDC1-489C-9F3E-5234DAA4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342A5-C9B6-4EA7-A96D-44094C62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5241BF-5EEC-4675-A701-4159F99A7D7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1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5226-5983-4E81-8C14-BD14EB33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84AFC-7425-4B43-A88E-E43107CB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263DCA-AB25-4338-B4E2-1508A519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44B2-44C4-423C-B57E-090EFCBF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CEFD70-A6D3-4DDA-B979-916F0CFA3D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8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4A95B-D8DF-4EA7-BF01-85AB80DC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432C4-254A-481D-A2B4-6842D912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7625B-A864-477A-BCEE-77DB5181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632F6A-70F3-4B43-ADD1-22F3381B65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0286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F096-B35B-4D88-817D-3500CF26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6283E-3854-477E-8367-249B943C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7FD96-F3F9-496A-AA92-0C552EF5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DC202-AA4E-46A7-8B53-A613AAF1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34F0B-0A04-4D07-9548-6C0D1947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2BCBD-AD41-4181-A161-9BD8BE59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1AE281-26E1-4988-9C04-654ED80984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4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CF69-5ACE-4CCD-8C0E-A37D664F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30244-BD3D-45CC-B4D0-568DD1B58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128EE-6952-41A2-B977-A9BFC8756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D61CE-0008-4584-A8CC-55A8DCAF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B54D8-82D9-440C-A595-D79896BC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DB41-517E-475C-AC8F-A6B6B046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EE1AD-5BA5-41CA-9AE8-E95076DE808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97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A7178-82B6-4782-B1C7-6FF38664D7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97953-7632-4FC1-82E3-1EAF22AD4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45FD-F583-4923-AC86-E15B971DA4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2717-BC78-4F07-B7E1-1CDA48A8DE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3137B-ECFD-4ACE-8A03-35F20708CD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78C4535-9E35-491D-8A12-9978835A964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iademy.com/catalog/oer/module-5-open-research-software-and-open-sourc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iademy.com/catalog/oer/module-1-open-principle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smooc.herokuapp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zenodo.org/record/128557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g"/><Relationship Id="rId7" Type="http://schemas.openxmlformats.org/officeDocument/2006/relationships/hyperlink" Target="mailto:info@opensciencemooc.e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OpenScienceMOOC" TargetMode="External"/><Relationship Id="rId5" Type="http://schemas.openxmlformats.org/officeDocument/2006/relationships/hyperlink" Target="https://opensciencemooc.eu/" TargetMode="External"/><Relationship Id="rId4" Type="http://schemas.openxmlformats.org/officeDocument/2006/relationships/hyperlink" Target="https://github.com/OpenScienceMO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55D9-5997-4868-AB64-AAE59A841ED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b="1" dirty="0"/>
              <a:t>Why Open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C844B-34CD-47A0-A9A1-3CE2E4C5D2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96518" y="1745710"/>
            <a:ext cx="9071640" cy="3288239"/>
          </a:xfrm>
        </p:spPr>
        <p:txBody>
          <a:bodyPr>
            <a:normAutofit/>
          </a:bodyPr>
          <a:lstStyle/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en-GB" sz="2000" b="1" dirty="0"/>
              <a:t>Slow, wasteful, locked away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en-GB" sz="2000" b="1" dirty="0"/>
              <a:t>Ruled by commercial interests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en-GB" sz="2000" b="1" dirty="0"/>
              <a:t>Reproducibility crises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en-GB" sz="2000" b="1" dirty="0"/>
              <a:t>Questionable research practices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en-GB" sz="2000" b="1" dirty="0"/>
              <a:t>Closed science means people suffer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46525-EFD1-4C65-B63F-0257A39C17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17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B5B35-EF02-4D6E-8AF4-E9B482684013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EF8A1-2B18-4999-BC61-D8CDAFFF7543}"/>
              </a:ext>
            </a:extLst>
          </p:cNvPr>
          <p:cNvSpPr txBox="1"/>
          <p:nvPr/>
        </p:nvSpPr>
        <p:spPr>
          <a:xfrm>
            <a:off x="525129" y="2036559"/>
            <a:ext cx="3273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Science is not working as well as it could 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BD9E-2561-46D8-9EC0-352DB7C5E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What do researchers care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88FAD-497C-4339-AB16-A04EA99FE4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288239"/>
          </a:xfrm>
        </p:spPr>
        <p:txBody>
          <a:bodyPr/>
          <a:lstStyle/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Saving time and effort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Problem solving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Advancing research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 give them new </a:t>
            </a:r>
            <a:r>
              <a:rPr lang="en-GB" b="1" dirty="0"/>
              <a:t>knowledge</a:t>
            </a:r>
            <a:r>
              <a:rPr lang="en-GB" dirty="0"/>
              <a:t> and </a:t>
            </a:r>
            <a:r>
              <a:rPr lang="en-GB" b="1" dirty="0"/>
              <a:t>skills</a:t>
            </a:r>
            <a:r>
              <a:rPr lang="en-GB" dirty="0"/>
              <a:t> to do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7158D-AAED-4515-B26D-9E0991B0550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392334-92F5-4FA7-8055-9D3768A4D147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540CAA-C987-4971-B072-3073356B2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1277" y="910"/>
            <a:ext cx="4034879" cy="566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80733-79F6-4368-A9B7-239CBA098F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33839" y="0"/>
            <a:ext cx="414180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83340-CA0D-4D62-8B43-D2779D1A85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61811" y="120111"/>
            <a:ext cx="9071322" cy="946407"/>
          </a:xfrm>
        </p:spPr>
        <p:txBody>
          <a:bodyPr/>
          <a:lstStyle/>
          <a:p>
            <a:r>
              <a:rPr lang="en-GB" dirty="0"/>
              <a:t>Open for re-use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894D4-499B-495B-B1E7-048FCD7DE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9" t="13506" r="35419" b="5175"/>
          <a:stretch/>
        </p:blipFill>
        <p:spPr>
          <a:xfrm>
            <a:off x="6226444" y="1839203"/>
            <a:ext cx="3699223" cy="3649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4F839-BCBE-4DC6-AE86-4309B2CD4B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135892" y="4247951"/>
            <a:ext cx="1853934" cy="11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5C4BD-C21E-48BC-9FC3-1667761B4B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22" t="42589" r="20558" b="21812"/>
          <a:stretch/>
        </p:blipFill>
        <p:spPr>
          <a:xfrm>
            <a:off x="75305" y="953527"/>
            <a:ext cx="6151139" cy="2018573"/>
          </a:xfrm>
          <a:prstGeom prst="rect">
            <a:avLst/>
          </a:prstGeom>
        </p:spPr>
      </p:pic>
      <p:pic>
        <p:nvPicPr>
          <p:cNvPr id="2050" name="Picture 2" descr="Image result for cc zero">
            <a:extLst>
              <a:ext uri="{FF2B5EF4-FFF2-40B4-BE49-F238E27FC236}">
                <a16:creationId xmlns:a16="http://schemas.microsoft.com/office/drawing/2014/main" id="{245D3B0E-6980-4B6A-B7EE-644DD84B1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91" y="109367"/>
            <a:ext cx="3373002" cy="11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3E864-C9B5-4671-88C4-3FA4621F18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602" t="25087" r="17354" b="8997"/>
          <a:stretch/>
        </p:blipFill>
        <p:spPr>
          <a:xfrm>
            <a:off x="188744" y="2972100"/>
            <a:ext cx="4661065" cy="26168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CFF1F5-6A9D-4A21-B9E0-BDCCE65CB42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135892" y="4247951"/>
            <a:ext cx="1853934" cy="11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E4DFDC-05DB-4ECB-BC32-D3964BF26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6" t="20066" r="16189" b="5760"/>
          <a:stretch/>
        </p:blipFill>
        <p:spPr>
          <a:xfrm>
            <a:off x="176166" y="176266"/>
            <a:ext cx="7721954" cy="4657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62B744-0C89-4E28-AEA3-850D123CE24A}"/>
              </a:ext>
            </a:extLst>
          </p:cNvPr>
          <p:cNvSpPr/>
          <p:nvPr/>
        </p:nvSpPr>
        <p:spPr>
          <a:xfrm>
            <a:off x="0" y="5193411"/>
            <a:ext cx="8863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https://eliademy.com/catalog/oer/module-5-open-research-software-and-open-source.html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35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9F8F-7F12-48E0-8B3A-69AD2C364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 fully interactive learning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8AC82-D3DA-47A0-AC02-C2A9EE850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9359" t="13257" r="20610" b="12974"/>
          <a:stretch/>
        </p:blipFill>
        <p:spPr>
          <a:xfrm>
            <a:off x="3114764" y="1104565"/>
            <a:ext cx="6074795" cy="4198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B0AFD-7787-4526-AA17-AF213A62B53E}"/>
              </a:ext>
            </a:extLst>
          </p:cNvPr>
          <p:cNvSpPr txBox="1"/>
          <p:nvPr/>
        </p:nvSpPr>
        <p:spPr>
          <a:xfrm>
            <a:off x="463004" y="1335698"/>
            <a:ext cx="2651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allows learners to actually edit the MOOC content for this module. </a:t>
            </a:r>
            <a:r>
              <a:rPr lang="en-GB" sz="2400" b="1" dirty="0"/>
              <a:t>Nice</a:t>
            </a:r>
            <a:r>
              <a:rPr lang="en-GB" sz="2400" dirty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Learning is based on </a:t>
            </a:r>
            <a:r>
              <a:rPr lang="en-GB" sz="2400" b="1" dirty="0"/>
              <a:t>participation</a:t>
            </a:r>
            <a:r>
              <a:rPr lang="en-GB" sz="2400" dirty="0"/>
              <a:t> and </a:t>
            </a:r>
            <a:r>
              <a:rPr lang="en-GB" sz="2400" b="1" dirty="0"/>
              <a:t>collaboration</a:t>
            </a:r>
            <a:r>
              <a:rPr lang="en-GB"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9F8F-7F12-48E0-8B3A-69AD2C3646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Way more than just an online course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B0AFD-7787-4526-AA17-AF213A62B53E}"/>
              </a:ext>
            </a:extLst>
          </p:cNvPr>
          <p:cNvSpPr txBox="1"/>
          <p:nvPr/>
        </p:nvSpPr>
        <p:spPr>
          <a:xfrm>
            <a:off x="441231" y="1525526"/>
            <a:ext cx="35973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/>
              <a:t>We want to build more than a tool, a platform or a service. 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We are committed to build an open and inclusive community!</a:t>
            </a:r>
          </a:p>
          <a:p>
            <a:pPr algn="ctr"/>
            <a:endParaRPr lang="en-GB" sz="2200" dirty="0"/>
          </a:p>
          <a:p>
            <a:pPr algn="ctr"/>
            <a:r>
              <a:rPr lang="en-GB" sz="2200" dirty="0"/>
              <a:t>Go check out our Module 1 on Open Principles, starring real #</a:t>
            </a:r>
            <a:r>
              <a:rPr lang="en-GB" sz="2200" dirty="0" err="1"/>
              <a:t>OpenScience</a:t>
            </a:r>
            <a:r>
              <a:rPr lang="en-GB" sz="2200" dirty="0"/>
              <a:t> heroes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4FA23-8C13-4FF4-95C1-FDBB2EBFF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2" t="18667" r="12262" b="26201"/>
          <a:stretch/>
        </p:blipFill>
        <p:spPr>
          <a:xfrm>
            <a:off x="4613190" y="1525526"/>
            <a:ext cx="4819136" cy="31262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C363B-F75D-4C46-85E9-F9171DC6477E}"/>
              </a:ext>
            </a:extLst>
          </p:cNvPr>
          <p:cNvSpPr/>
          <p:nvPr/>
        </p:nvSpPr>
        <p:spPr>
          <a:xfrm>
            <a:off x="177286" y="5203683"/>
            <a:ext cx="6499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https://eliademy.com/catalog/oer/module-1-open-principles.html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52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2C64-E930-4B20-9B80-2662BBF649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Modular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33EBD-372C-4360-B33A-8E17EA565E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82CD3-D129-4E13-814E-DDC835F56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1373" t="21036" r="2175" b="12974"/>
          <a:stretch/>
        </p:blipFill>
        <p:spPr>
          <a:xfrm>
            <a:off x="178849" y="1314407"/>
            <a:ext cx="9721940" cy="374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0E61BE-864D-437A-8B70-6D474536514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136000" y="424800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9FBC1-F520-4D2B-B940-4AF44DE76762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434F4-FED1-423F-ABDB-278BAC9D2A38}"/>
              </a:ext>
            </a:extLst>
          </p:cNvPr>
          <p:cNvSpPr/>
          <p:nvPr/>
        </p:nvSpPr>
        <p:spPr>
          <a:xfrm>
            <a:off x="3964564" y="5170082"/>
            <a:ext cx="2907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24292E"/>
                </a:solidFill>
                <a:effectLst/>
                <a:latin typeface="-apple-system"/>
              </a:rPr>
              <a:t>Designed by: Mike Morrison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26D8-5DE7-4ADE-9192-1D88E2A3B1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We are not alone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A9951-B257-455F-98F4-AD8125804C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51404"/>
          <a:stretch/>
        </p:blipFill>
        <p:spPr>
          <a:xfrm>
            <a:off x="4693028" y="1172520"/>
            <a:ext cx="5023467" cy="434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7AD6-43B5-4029-89CD-80148889A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b="48531"/>
          <a:stretch/>
        </p:blipFill>
        <p:spPr>
          <a:xfrm>
            <a:off x="182533" y="1172520"/>
            <a:ext cx="4665677" cy="42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E21F9-D5E9-4121-89B5-4913A33A16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Some of our Production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6714-CE9E-4A21-A27C-AE3AE107F9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52A36-17CF-42E6-B075-867EE5FCB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672" t="18976" r="2176" b="6663"/>
          <a:stretch/>
        </p:blipFill>
        <p:spPr>
          <a:xfrm>
            <a:off x="143506" y="1172520"/>
            <a:ext cx="9792625" cy="4216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891D-465B-4B58-819C-2EFC0E5651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We are guided by passion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29BA7-5F15-4659-B58F-4FFF40E45C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672" t="14660" r="1646" b="15358"/>
          <a:stretch/>
        </p:blipFill>
        <p:spPr>
          <a:xfrm>
            <a:off x="116819" y="1542553"/>
            <a:ext cx="9845999" cy="3967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BBBE-A345-4E71-8EB9-77222D7B4D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8CCE5-6F19-454C-A2C6-F39D5063C4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76A37-7771-4722-B17C-61DA3E0EBA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400" y="-20160"/>
            <a:ext cx="937584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5BA6-2D50-496A-9678-233AE4F134B6}"/>
              </a:ext>
            </a:extLst>
          </p:cNvPr>
          <p:cNvSpPr txBox="1"/>
          <p:nvPr/>
        </p:nvSpPr>
        <p:spPr>
          <a:xfrm>
            <a:off x="960730" y="5192016"/>
            <a:ext cx="8527953" cy="35633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We need science if we are going to help quickly and sustainably solve these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452E5-BCEA-482C-B212-A5A0948FB4B9}"/>
              </a:ext>
            </a:extLst>
          </p:cNvPr>
          <p:cNvSpPr/>
          <p:nvPr/>
        </p:nvSpPr>
        <p:spPr>
          <a:xfrm>
            <a:off x="976632" y="3800723"/>
            <a:ext cx="1432613" cy="1415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3A54EE-7E78-4AC9-9B58-5757AAACA6C6}"/>
              </a:ext>
            </a:extLst>
          </p:cNvPr>
          <p:cNvSpPr/>
          <p:nvPr/>
        </p:nvSpPr>
        <p:spPr>
          <a:xfrm>
            <a:off x="5063672" y="1055711"/>
            <a:ext cx="1432613" cy="1415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7F267-567A-49FF-941E-13B3E7BC8427}"/>
              </a:ext>
            </a:extLst>
          </p:cNvPr>
          <p:cNvSpPr/>
          <p:nvPr/>
        </p:nvSpPr>
        <p:spPr>
          <a:xfrm>
            <a:off x="7792227" y="2423414"/>
            <a:ext cx="1432613" cy="1415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77F1EA-F25F-4A5B-9739-B73983BAE5A3}"/>
              </a:ext>
            </a:extLst>
          </p:cNvPr>
          <p:cNvSpPr txBox="1"/>
          <p:nvPr/>
        </p:nvSpPr>
        <p:spPr>
          <a:xfrm>
            <a:off x="2749641" y="5188406"/>
            <a:ext cx="479700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lvl="0" algn="ctr" hangingPunct="0"/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  <a:hlinkClick r:id="rId3"/>
              </a:rPr>
              <a:t>https://osmooc.herokuapp.com/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BCCD8-381E-4935-835F-A90C06BAAC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4" b="5209"/>
          <a:stretch/>
        </p:blipFill>
        <p:spPr>
          <a:xfrm>
            <a:off x="787399" y="41188"/>
            <a:ext cx="8505825" cy="51816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6E4-3348-40F3-A2A0-36B716A74E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b="1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C3848-3447-44AE-AA52-8CCCAF744C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In development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700</a:t>
            </a:r>
            <a:r>
              <a:rPr lang="en-GB" dirty="0"/>
              <a:t> Slack community members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6500</a:t>
            </a:r>
            <a:r>
              <a:rPr lang="en-GB" dirty="0"/>
              <a:t> Twitter followers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45</a:t>
            </a:r>
            <a:r>
              <a:rPr lang="en-GB" dirty="0"/>
              <a:t> strategic partnerships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sz="3600" b="1" dirty="0"/>
              <a:t>650</a:t>
            </a:r>
            <a:r>
              <a:rPr lang="en-GB" sz="3600" dirty="0"/>
              <a:t> people enrolled in Module 5 and </a:t>
            </a:r>
            <a:r>
              <a:rPr lang="en-GB" sz="3600" b="1" dirty="0"/>
              <a:t>150</a:t>
            </a:r>
            <a:r>
              <a:rPr lang="en-GB" sz="3600" dirty="0"/>
              <a:t> in Module 1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dirty="0"/>
              <a:t>Agile development so people are already using content</a:t>
            </a:r>
          </a:p>
          <a:p>
            <a:pPr marL="457200" lvl="0" indent="-457200" algn="ctr">
              <a:buSzPct val="45000"/>
              <a:buFont typeface="Wingdings" panose="05000000000000000000" pitchFamily="2" charset="2"/>
              <a:buChar char="Ø"/>
            </a:pPr>
            <a:r>
              <a:rPr lang="en-GB" dirty="0"/>
              <a:t>Iterative feedback is our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CD99C-1912-4474-833E-EE29F7E1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6000" y="424800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EA0A0-059B-49B5-B4EA-E404018F943A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2A11-0AA7-4F26-A53E-7007F5755F34}"/>
              </a:ext>
            </a:extLst>
          </p:cNvPr>
          <p:cNvSpPr txBox="1">
            <a:spLocks/>
          </p:cNvSpPr>
          <p:nvPr/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GB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</a:lstStyle>
          <a:p>
            <a:r>
              <a:rPr lang="nl-BE">
                <a:solidFill>
                  <a:sysClr val="windowText" lastClr="000000"/>
                </a:solidFill>
              </a:rPr>
              <a:t>What people say of the MOOC</a:t>
            </a:r>
            <a:endParaRPr lang="nl-BE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27EC2-20F7-4037-90BF-857ABFDF5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4" y="1172520"/>
            <a:ext cx="3740247" cy="2317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8461F-8C1F-4A6C-8CDD-9671E766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20" y="1104900"/>
            <a:ext cx="4354121" cy="3036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07937-F0FC-4EBB-AE24-87448C0D8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3" y="3526903"/>
            <a:ext cx="4403272" cy="1942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0FBE4-6DD5-436F-BFD6-62FAEC06B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948" y="4141107"/>
            <a:ext cx="4049486" cy="14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6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4157-2ED8-4438-B767-8E70642BB1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490720"/>
            <a:ext cx="9071640" cy="1250280"/>
          </a:xfrm>
        </p:spPr>
        <p:txBody>
          <a:bodyPr/>
          <a:lstStyle/>
          <a:p>
            <a:pPr lvl="0"/>
            <a:r>
              <a:rPr lang="en-GB" dirty="0"/>
              <a:t>How do you want to shape your identity as a scientist?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FDDA-337A-4E49-8A14-338F3D9FEA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2448000"/>
            <a:ext cx="9071640" cy="3288239"/>
          </a:xfrm>
        </p:spPr>
        <p:txBody>
          <a:bodyPr/>
          <a:lstStyle/>
          <a:p>
            <a:pPr lvl="0" algn="ctr"/>
            <a:r>
              <a:rPr lang="en-GB" b="1" dirty="0"/>
              <a:t>Researchers can be world-changing heroes</a:t>
            </a:r>
          </a:p>
          <a:p>
            <a:pPr lvl="0" algn="ctr"/>
            <a:r>
              <a:rPr lang="en-GB" b="1" dirty="0"/>
              <a:t>We will give them the power to achieve that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EE45B-300C-4A52-AE2D-62BCA77C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6000" y="424800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61ED51-1DCC-47EB-A9A4-6CE14AF1A194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75DC-2A6F-4F8B-A50D-C0E710E20C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76080"/>
            <a:ext cx="9071640" cy="1250280"/>
          </a:xfrm>
        </p:spPr>
        <p:txBody>
          <a:bodyPr/>
          <a:lstStyle/>
          <a:p>
            <a:pPr lvl="0"/>
            <a:r>
              <a:rPr lang="en-GB" dirty="0"/>
              <a:t>Help science work for society again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44320-231C-49E6-A70E-1457733D0E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9071640" cy="3956600"/>
          </a:xfrm>
        </p:spPr>
        <p:txBody>
          <a:bodyPr>
            <a:normAutofit/>
          </a:bodyPr>
          <a:lstStyle/>
          <a:p>
            <a:pPr lvl="0" algn="ctr">
              <a:buSzPct val="45000"/>
            </a:pPr>
            <a:endParaRPr lang="en-GB" b="1" dirty="0"/>
          </a:p>
          <a:p>
            <a:pPr lvl="0" algn="ctr">
              <a:buSzPct val="45000"/>
            </a:pPr>
            <a:r>
              <a:rPr lang="en-GB" b="1" dirty="0"/>
              <a:t>People not profits!</a:t>
            </a:r>
          </a:p>
          <a:p>
            <a:pPr lvl="0" algn="ctr">
              <a:buSzPct val="45000"/>
            </a:pPr>
            <a:r>
              <a:rPr lang="en-GB" dirty="0"/>
              <a:t>Students, teachers, journalists, bloggers, </a:t>
            </a:r>
            <a:r>
              <a:rPr lang="en-GB" dirty="0" err="1"/>
              <a:t>startups</a:t>
            </a:r>
            <a:r>
              <a:rPr lang="en-GB" dirty="0"/>
              <a:t>, entrepreneurs, policymakers, citizen scientists, NGOs, charities, health practitioners.</a:t>
            </a:r>
          </a:p>
          <a:p>
            <a:pPr lvl="0" algn="ctr">
              <a:buSzPct val="45000"/>
            </a:pPr>
            <a:r>
              <a:rPr lang="en-GB" b="1" dirty="0"/>
              <a:t>We are here for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51DB9-D68E-43B6-AA64-0747389BD55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6000" y="424800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3BCA7C-67FF-4AEF-B6C7-09EAF3EF5AF6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2F0D-4E2D-43CF-ABDB-C677CBB0CE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The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E38D3-AFEA-4004-8EE9-5BF59DCCEE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46960" y="310959"/>
            <a:ext cx="7406280" cy="41752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A779D-E168-4109-B13F-361F8ECC4D2C}"/>
              </a:ext>
            </a:extLst>
          </p:cNvPr>
          <p:cNvSpPr txBox="1"/>
          <p:nvPr/>
        </p:nvSpPr>
        <p:spPr>
          <a:xfrm>
            <a:off x="207539" y="4841830"/>
            <a:ext cx="9664560" cy="602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Melanie 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Imming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, &amp; Jon Tennant. (2018, June 8). Sticker open science: just science done right. </a:t>
            </a:r>
          </a:p>
          <a:p>
            <a:pPr lvl="0" hangingPunct="0"/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Zenodo. </a:t>
            </a:r>
            <a:r>
              <a:rPr lang="en-GB" dirty="0">
                <a:hlinkClick r:id="rId4"/>
              </a:rPr>
              <a:t>https://zenodo.org/record/1285575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8128-40BD-4809-97DE-F69C444FDE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Thanks!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66BA3-7D88-4A0B-84CB-22F51D0E5A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88959" y="4009790"/>
            <a:ext cx="4977000" cy="1404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D36F3-859A-4125-8313-100BE3711FE1}"/>
              </a:ext>
            </a:extLst>
          </p:cNvPr>
          <p:cNvSpPr txBox="1"/>
          <p:nvPr/>
        </p:nvSpPr>
        <p:spPr>
          <a:xfrm>
            <a:off x="2342819" y="1569920"/>
            <a:ext cx="539400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285750" marR="0" lvl="0" indent="-28575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GB" sz="18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GitHub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: 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https://github.com/OpenScienceMOOC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</a:p>
          <a:p>
            <a:pPr marL="285750" marR="0" lvl="0" indent="-28575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GB" b="1" dirty="0">
                <a:latin typeface="Liberation Sans" pitchFamily="18"/>
                <a:ea typeface="Microsoft YaHei" pitchFamily="2"/>
                <a:cs typeface="Lucida Sans" pitchFamily="2"/>
              </a:rPr>
              <a:t>Website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</a:rPr>
              <a:t>: 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  <a:hlinkClick r:id="rId5"/>
              </a:rPr>
              <a:t>https://opensciencemooc.eu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</a:rPr>
              <a:t>  </a:t>
            </a:r>
          </a:p>
          <a:p>
            <a:pPr marL="285750" marR="0" lvl="0" indent="-28575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GB" sz="1800" b="1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Twitter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: 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6"/>
              </a:rPr>
              <a:t>@</a:t>
            </a:r>
            <a:r>
              <a:rPr lang="en-GB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6"/>
              </a:rPr>
              <a:t>OpenScienceMOOC</a:t>
            </a: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285750" marR="0" lvl="0" indent="-28575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GB" b="1" dirty="0">
                <a:latin typeface="Liberation Sans" pitchFamily="18"/>
                <a:ea typeface="Microsoft YaHei" pitchFamily="2"/>
                <a:cs typeface="Lucida Sans" pitchFamily="2"/>
              </a:rPr>
              <a:t>Email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</a:rPr>
              <a:t>: 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  <a:hlinkClick r:id="rId7"/>
              </a:rPr>
              <a:t>info@opensciencemooc.eu</a:t>
            </a:r>
            <a:r>
              <a:rPr lang="en-GB" dirty="0"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  <a:r>
              <a:rPr lang="en-GB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</a:t>
            </a:r>
          </a:p>
        </p:txBody>
      </p:sp>
      <p:pic>
        <p:nvPicPr>
          <p:cNvPr id="1026" name="Picture 2" descr="Code Ocean">
            <a:extLst>
              <a:ext uri="{FF2B5EF4-FFF2-40B4-BE49-F238E27FC236}">
                <a16:creationId xmlns:a16="http://schemas.microsoft.com/office/drawing/2014/main" id="{24BC6FA0-738D-4B0E-B9AD-E1D9548D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10634"/>
            <a:ext cx="5480999" cy="5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AB09-C503-487E-B24E-9F599F6858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/>
              <a:t>Our vision of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FE40-2935-419B-9478-DC1050FB07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411591"/>
            <a:ext cx="9071640" cy="3786089"/>
          </a:xfrm>
        </p:spPr>
        <p:txBody>
          <a:bodyPr>
            <a:normAutofit/>
          </a:bodyPr>
          <a:lstStyle/>
          <a:p>
            <a:pPr lvl="0" algn="ctr"/>
            <a:r>
              <a:rPr lang="en-GB" sz="4200" b="1" dirty="0"/>
              <a:t>To help make ‘Open’ the default setting for all global research.</a:t>
            </a:r>
          </a:p>
          <a:p>
            <a:pPr lvl="0" algn="ctr"/>
            <a:r>
              <a:rPr lang="en-GB" sz="200" b="1" dirty="0"/>
              <a:t> </a:t>
            </a:r>
          </a:p>
          <a:p>
            <a:pPr lvl="0" algn="ctr"/>
            <a:r>
              <a:rPr lang="en-GB" sz="2200" dirty="0"/>
              <a:t>We want to help create a welcoming and supporting community, with good tools, teachers, and role-models, and built upon a solid values-based foundation of freedom and equitable access to research.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936AC-5385-4CF8-A55F-A8B05F09239F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2ADA3-E49C-461E-85A8-D624EDCFEB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17120"/>
            <a:ext cx="1853999" cy="11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72F4-1E0B-4AB2-AD45-491266E356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405720"/>
            <a:ext cx="9071640" cy="1250280"/>
          </a:xfrm>
        </p:spPr>
        <p:txBody>
          <a:bodyPr/>
          <a:lstStyle/>
          <a:p>
            <a:pPr lvl="0"/>
            <a:r>
              <a:rPr lang="en-GB"/>
              <a:t>The way we do research has changed for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9606-B971-43BA-A3EC-83A171D4F8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3327" y="2255761"/>
            <a:ext cx="9071640" cy="3288239"/>
          </a:xfrm>
        </p:spPr>
        <p:txBody>
          <a:bodyPr/>
          <a:lstStyle/>
          <a:p>
            <a:pPr lvl="0"/>
            <a:r>
              <a:rPr lang="en-GB" dirty="0"/>
              <a:t>	We now have new expectations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02334-8AFE-4BB1-B9D0-BE6790A49E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053" y="3229389"/>
            <a:ext cx="3036600" cy="3288239"/>
          </a:xfrm>
        </p:spPr>
        <p:txBody>
          <a:bodyPr/>
          <a:lstStyle/>
          <a:p>
            <a:pPr lvl="0" algn="ctr"/>
            <a:r>
              <a:rPr lang="en-GB" b="1" dirty="0"/>
              <a:t>Transparency</a:t>
            </a:r>
          </a:p>
          <a:p>
            <a:pPr lvl="0" algn="ctr"/>
            <a:r>
              <a:rPr lang="en-GB" sz="1800" dirty="0"/>
              <a:t>Not secrecy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5BF71-E99D-4DA9-9AAE-D38EE64AEA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00720" y="3229389"/>
            <a:ext cx="4440523" cy="3288239"/>
          </a:xfrm>
        </p:spPr>
        <p:txBody>
          <a:bodyPr/>
          <a:lstStyle/>
          <a:p>
            <a:pPr lvl="0" algn="ctr"/>
            <a:r>
              <a:rPr lang="en-GB" b="1" dirty="0"/>
              <a:t>Collaborative</a:t>
            </a:r>
          </a:p>
          <a:p>
            <a:pPr lvl="0" algn="ctr"/>
            <a:r>
              <a:rPr lang="en-GB" sz="1800" dirty="0"/>
              <a:t>Not solo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D556B1-A198-4A25-8573-AFAC90C26D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37320" y="3230548"/>
            <a:ext cx="4695794" cy="3288239"/>
          </a:xfrm>
        </p:spPr>
        <p:txBody>
          <a:bodyPr/>
          <a:lstStyle/>
          <a:p>
            <a:pPr lvl="0" algn="ctr"/>
            <a:r>
              <a:rPr lang="en-GB" b="1" dirty="0"/>
              <a:t>Continuous</a:t>
            </a:r>
          </a:p>
          <a:p>
            <a:pPr lvl="0" algn="ctr"/>
            <a:r>
              <a:rPr lang="en-GB" sz="1800" dirty="0"/>
              <a:t>Not discretised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33C3AB-5C08-485D-9F26-9838FF65D7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A5FA2-D2AD-4AEC-BC49-5780DE7E7D11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9A38-490A-4A7B-864F-3A26C98D53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360" y="822601"/>
            <a:ext cx="9071640" cy="1250280"/>
          </a:xfrm>
        </p:spPr>
        <p:txBody>
          <a:bodyPr/>
          <a:lstStyle/>
          <a:p>
            <a:pPr lvl="0"/>
            <a:r>
              <a:rPr lang="en-GB" b="1" dirty="0"/>
              <a:t>We should be training ourselves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D65F4-7993-4219-AFEA-B88897D3EA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625" y="2285157"/>
            <a:ext cx="9071640" cy="3288239"/>
          </a:xfrm>
        </p:spPr>
        <p:txBody>
          <a:bodyPr>
            <a:normAutofit/>
          </a:bodyPr>
          <a:lstStyle/>
          <a:p>
            <a:pPr marL="285750" lvl="0" indent="-28575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cs typeface="Lucida Sans" pitchFamily="2"/>
              </a:rPr>
              <a:t>Sustained community engagement across disciplines</a:t>
            </a: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cs typeface="Lucida Sans" pitchFamily="2"/>
              </a:rPr>
              <a:t>Being active both politically and at a community level</a:t>
            </a:r>
          </a:p>
          <a:p>
            <a:pPr marL="285750" lvl="0" indent="-28575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cs typeface="Lucida Sans" pitchFamily="2"/>
              </a:rPr>
              <a:t>Rethinking our mindset</a:t>
            </a:r>
          </a:p>
          <a:p>
            <a:pPr marL="285750" lvl="0" indent="-285750" algn="ctr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cs typeface="Lucida Sans" pitchFamily="2"/>
              </a:rPr>
              <a:t>Changing the incentive system</a:t>
            </a:r>
          </a:p>
          <a:p>
            <a:pPr lvl="0"/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3E7A8-8EBD-4BDF-B601-99681805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902FB-3C66-47F9-A12B-4DC09B2B8E29}"/>
              </a:ext>
            </a:extLst>
          </p:cNvPr>
          <p:cNvSpPr txBox="1"/>
          <p:nvPr/>
        </p:nvSpPr>
        <p:spPr>
          <a:xfrm>
            <a:off x="648360" y="4283452"/>
            <a:ext cx="5542200" cy="8585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285750" marR="0" lvl="0" indent="-28575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endParaRPr lang="en-GB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2D6F2-12AB-4096-B68D-40F59CCBB101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6268-E4AE-4A63-B3DF-E1C326816F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607860"/>
            <a:ext cx="9071640" cy="946440"/>
          </a:xfrm>
        </p:spPr>
        <p:txBody>
          <a:bodyPr/>
          <a:lstStyle/>
          <a:p>
            <a:pPr lvl="0"/>
            <a:r>
              <a:rPr lang="en-GB" dirty="0"/>
              <a:t>How do we get to where we want?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618D9-BD00-4BCE-B888-EA2E8D2212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359" y="1554300"/>
            <a:ext cx="9071640" cy="3288239"/>
          </a:xfrm>
        </p:spPr>
        <p:txBody>
          <a:bodyPr>
            <a:normAutofit/>
          </a:bodyPr>
          <a:lstStyle/>
          <a:p>
            <a:pPr lvl="0" algn="ctr">
              <a:buSzPct val="45000"/>
            </a:pPr>
            <a:r>
              <a:rPr lang="en-GB" dirty="0"/>
              <a:t>Imagine a future defined by the values of Open Science:</a:t>
            </a:r>
            <a:br>
              <a:rPr lang="en-GB" dirty="0"/>
            </a:br>
            <a:endParaRPr lang="en-GB" dirty="0"/>
          </a:p>
          <a:p>
            <a:pPr marL="2514600" lvl="4" indent="-457200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Freely available public good</a:t>
            </a:r>
          </a:p>
          <a:p>
            <a:pPr marL="2514600" lvl="4" indent="-457200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Rigorous and reproducible</a:t>
            </a:r>
          </a:p>
          <a:p>
            <a:pPr marL="2514600" lvl="4" indent="-457200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Open to ALL</a:t>
            </a:r>
          </a:p>
          <a:p>
            <a:pPr marL="2514600" lvl="4" indent="-457200">
              <a:buSzPct val="45000"/>
              <a:buFont typeface="Wingdings" panose="05000000000000000000" pitchFamily="2" charset="2"/>
              <a:buChar char="Ø"/>
            </a:pPr>
            <a:r>
              <a:rPr lang="en-GB" sz="2800" b="1" dirty="0"/>
              <a:t>Isn’t that just GOOD science?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A078A-6B24-4077-907D-807684EA5F70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0A043-ABA1-4286-BF3C-E4A1155AC8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BF6B-36FB-4449-BBD0-5CC18BDAF9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9" y="648000"/>
            <a:ext cx="9071640" cy="1875240"/>
          </a:xfrm>
        </p:spPr>
        <p:txBody>
          <a:bodyPr/>
          <a:lstStyle/>
          <a:p>
            <a:pPr lvl="0"/>
            <a:r>
              <a:rPr lang="en-GB" dirty="0"/>
              <a:t>The best researchers have already reinvented themselves into Openness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57EB-391D-4B8F-A012-9CE3112A12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71423" y="4735659"/>
            <a:ext cx="9071640" cy="3288239"/>
          </a:xfrm>
        </p:spPr>
        <p:txBody>
          <a:bodyPr/>
          <a:lstStyle/>
          <a:p>
            <a:pPr lvl="0"/>
            <a:r>
              <a:rPr lang="en-GB" dirty="0"/>
              <a:t>#</a:t>
            </a:r>
            <a:r>
              <a:rPr lang="en-GB" dirty="0" err="1"/>
              <a:t>OpenScience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C0FD9-865C-4ABD-AC93-48C3B10377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EDF3C-99A8-44D0-885D-702150CC1C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359" y="2736000"/>
            <a:ext cx="9071640" cy="3288239"/>
          </a:xfrm>
        </p:spPr>
        <p:txBody>
          <a:bodyPr/>
          <a:lstStyle/>
          <a:p>
            <a:pPr lvl="0" algn="ctr"/>
            <a:r>
              <a:rPr lang="en-GB" b="1" dirty="0"/>
              <a:t>We need everyone to be collaborating together if we are going to help solve the challenges humanity faces.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A1242-28E6-4CED-AFBB-F6B59E42AC70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6896-2C0C-4DFF-98C7-D86D3A0FF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 dirty="0"/>
              <a:t>How do we fit 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46610-C9B4-4EBF-9072-353B19ED5E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25780" y="1909441"/>
            <a:ext cx="6517002" cy="3288239"/>
          </a:xfrm>
        </p:spPr>
        <p:txBody>
          <a:bodyPr/>
          <a:lstStyle/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b="1" dirty="0"/>
              <a:t>Community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 Common values</a:t>
            </a:r>
          </a:p>
          <a:p>
            <a:pPr marL="457200" lvl="0" indent="-457200">
              <a:buSzPct val="45000"/>
              <a:buFont typeface="Wingdings" panose="05000000000000000000" pitchFamily="2" charset="2"/>
              <a:buChar char="Ø"/>
            </a:pPr>
            <a:r>
              <a:rPr lang="en-GB" b="1" dirty="0"/>
              <a:t> Collaboration not competition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317DA-F1E2-4EBD-8AA6-E34671B0B2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4F44D-DD05-4D6B-AC02-964A03BF304A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6B73-850D-433F-934C-771B313F03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492" y="606898"/>
            <a:ext cx="9071640" cy="1250280"/>
          </a:xfrm>
        </p:spPr>
        <p:txBody>
          <a:bodyPr/>
          <a:lstStyle/>
          <a:p>
            <a:pPr lvl="0"/>
            <a:r>
              <a:rPr lang="en-GB" dirty="0"/>
              <a:t>Introducing the Open Science MOOC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DD974-384A-4A02-8227-A71B97A29B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9658" y="2308151"/>
            <a:ext cx="9071640" cy="3288239"/>
          </a:xfrm>
        </p:spPr>
        <p:txBody>
          <a:bodyPr/>
          <a:lstStyle/>
          <a:p>
            <a:pPr lvl="0" algn="ctr">
              <a:buSzPct val="45000"/>
            </a:pPr>
            <a:r>
              <a:rPr lang="en-GB" dirty="0"/>
              <a:t>A </a:t>
            </a:r>
            <a:r>
              <a:rPr lang="en-GB" b="1" dirty="0"/>
              <a:t>peer-to-peer</a:t>
            </a:r>
            <a:r>
              <a:rPr lang="en-GB" dirty="0"/>
              <a:t> value-based </a:t>
            </a:r>
            <a:r>
              <a:rPr lang="en-GB" b="1" dirty="0"/>
              <a:t>community</a:t>
            </a:r>
            <a:r>
              <a:rPr lang="en-GB" dirty="0"/>
              <a:t> that works towards better </a:t>
            </a:r>
            <a:r>
              <a:rPr lang="en-GB" b="1" dirty="0"/>
              <a:t>science for society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AD7CD-1439-41D1-99FC-CF2221C8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0000" y="4389120"/>
            <a:ext cx="1853999" cy="11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6B4AA-3AC5-4BF4-AA73-796BA31DFEE8}"/>
              </a:ext>
            </a:extLst>
          </p:cNvPr>
          <p:cNvSpPr txBox="1"/>
          <p:nvPr/>
        </p:nvSpPr>
        <p:spPr>
          <a:xfrm>
            <a:off x="144000" y="5197680"/>
            <a:ext cx="2556720" cy="346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@OpenScienceMOOC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598</Words>
  <Application>Microsoft Office PowerPoint</Application>
  <PresentationFormat>Custom</PresentationFormat>
  <Paragraphs>125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-apple-system</vt:lpstr>
      <vt:lpstr>Arial</vt:lpstr>
      <vt:lpstr>Calibri</vt:lpstr>
      <vt:lpstr>Liberation Sans</vt:lpstr>
      <vt:lpstr>Liberation Serif</vt:lpstr>
      <vt:lpstr>Wingdings</vt:lpstr>
      <vt:lpstr>Default</vt:lpstr>
      <vt:lpstr>Why Open Science</vt:lpstr>
      <vt:lpstr>PowerPoint Presentation</vt:lpstr>
      <vt:lpstr>Our vision of the future</vt:lpstr>
      <vt:lpstr>The way we do research has changed for good</vt:lpstr>
      <vt:lpstr>We should be training ourselves</vt:lpstr>
      <vt:lpstr>How do we get to where we want?</vt:lpstr>
      <vt:lpstr>The best researchers have already reinvented themselves into Openness</vt:lpstr>
      <vt:lpstr>How do we fit in?</vt:lpstr>
      <vt:lpstr>Introducing the Open Science MOOC</vt:lpstr>
      <vt:lpstr>What do researchers care about?</vt:lpstr>
      <vt:lpstr>PowerPoint Presentation</vt:lpstr>
      <vt:lpstr>Open for re-use</vt:lpstr>
      <vt:lpstr>PowerPoint Presentation</vt:lpstr>
      <vt:lpstr>A fully interactive learning style</vt:lpstr>
      <vt:lpstr>Way more than just an online course</vt:lpstr>
      <vt:lpstr>Modular learning</vt:lpstr>
      <vt:lpstr>We are not alone</vt:lpstr>
      <vt:lpstr>Some of our Production Team</vt:lpstr>
      <vt:lpstr>We are guided by passion</vt:lpstr>
      <vt:lpstr>PowerPoint Presentation</vt:lpstr>
      <vt:lpstr>Status</vt:lpstr>
      <vt:lpstr>PowerPoint Presentation</vt:lpstr>
      <vt:lpstr>How do you want to shape your identity as a scientist?</vt:lpstr>
      <vt:lpstr>Help science work for society again</vt:lpstr>
      <vt:lpstr>The end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Open Science</dc:title>
  <dc:creator>jon tennant</dc:creator>
  <cp:lastModifiedBy>jon tennant</cp:lastModifiedBy>
  <cp:revision>80</cp:revision>
  <dcterms:created xsi:type="dcterms:W3CDTF">2018-09-06T16:25:20Z</dcterms:created>
  <dcterms:modified xsi:type="dcterms:W3CDTF">2019-06-06T10:55:26Z</dcterms:modified>
</cp:coreProperties>
</file>